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76" r:id="rId2"/>
    <p:sldId id="360" r:id="rId3"/>
    <p:sldId id="361" r:id="rId4"/>
    <p:sldId id="362" r:id="rId5"/>
    <p:sldId id="365" r:id="rId6"/>
    <p:sldId id="350" r:id="rId7"/>
    <p:sldId id="348" r:id="rId8"/>
    <p:sldId id="356" r:id="rId9"/>
    <p:sldId id="291" r:id="rId10"/>
    <p:sldId id="381" r:id="rId11"/>
    <p:sldId id="363" r:id="rId12"/>
    <p:sldId id="382" r:id="rId13"/>
    <p:sldId id="364" r:id="rId14"/>
    <p:sldId id="353" r:id="rId15"/>
    <p:sldId id="366" r:id="rId16"/>
    <p:sldId id="373" r:id="rId17"/>
    <p:sldId id="358" r:id="rId18"/>
    <p:sldId id="349" r:id="rId19"/>
    <p:sldId id="368" r:id="rId20"/>
    <p:sldId id="367" r:id="rId21"/>
    <p:sldId id="369" r:id="rId22"/>
    <p:sldId id="378" r:id="rId23"/>
    <p:sldId id="379" r:id="rId24"/>
    <p:sldId id="375" r:id="rId25"/>
    <p:sldId id="370" r:id="rId26"/>
    <p:sldId id="376" r:id="rId27"/>
    <p:sldId id="377" r:id="rId28"/>
    <p:sldId id="380" r:id="rId29"/>
    <p:sldId id="371" r:id="rId30"/>
    <p:sldId id="359" r:id="rId31"/>
    <p:sldId id="374" r:id="rId32"/>
    <p:sldId id="336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497D24-DC59-433F-AAF4-0543D9E4A866}" type="doc">
      <dgm:prSet loTypeId="urn:microsoft.com/office/officeart/2005/8/layout/hProcess7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ID"/>
        </a:p>
      </dgm:t>
    </dgm:pt>
    <dgm:pt modelId="{ECBDA966-C39F-4E1C-BF4C-609B1F77E019}">
      <dgm:prSet phldrT="[Text]"/>
      <dgm:spPr/>
      <dgm:t>
        <a:bodyPr/>
        <a:lstStyle/>
        <a:p>
          <a:r>
            <a:rPr lang="en-US" dirty="0" err="1"/>
            <a:t>Usia</a:t>
          </a:r>
          <a:r>
            <a:rPr lang="en-US" dirty="0"/>
            <a:t> </a:t>
          </a:r>
          <a:r>
            <a:rPr lang="en-US" dirty="0" err="1"/>
            <a:t>anak-anak</a:t>
          </a:r>
          <a:endParaRPr lang="en-ID" dirty="0"/>
        </a:p>
      </dgm:t>
    </dgm:pt>
    <dgm:pt modelId="{C203EF16-78EA-45C8-A22F-4469D79876F8}" type="parTrans" cxnId="{66422B83-0579-4612-BE90-5B34EBE209CA}">
      <dgm:prSet/>
      <dgm:spPr/>
      <dgm:t>
        <a:bodyPr/>
        <a:lstStyle/>
        <a:p>
          <a:endParaRPr lang="en-ID"/>
        </a:p>
      </dgm:t>
    </dgm:pt>
    <dgm:pt modelId="{4E32A846-7534-40BE-B9C6-68D94F1470D6}" type="sibTrans" cxnId="{66422B83-0579-4612-BE90-5B34EBE209CA}">
      <dgm:prSet/>
      <dgm:spPr/>
      <dgm:t>
        <a:bodyPr/>
        <a:lstStyle/>
        <a:p>
          <a:endParaRPr lang="en-ID"/>
        </a:p>
      </dgm:t>
    </dgm:pt>
    <dgm:pt modelId="{CAEF7505-B92E-49E3-9EC0-E7779D9E7E1C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sz="1300" dirty="0">
              <a:solidFill>
                <a:schemeClr val="tx1"/>
              </a:solidFill>
            </a:rPr>
            <a:t> </a:t>
          </a:r>
          <a:r>
            <a:rPr lang="en-US" sz="1400" dirty="0">
              <a:solidFill>
                <a:schemeClr val="tx1"/>
              </a:solidFill>
            </a:rPr>
            <a:t>1. Bayi </a:t>
          </a:r>
          <a:r>
            <a:rPr lang="en-US" sz="1400" dirty="0" err="1">
              <a:solidFill>
                <a:schemeClr val="tx1"/>
              </a:solidFill>
            </a:rPr>
            <a:t>laki-laki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lebih</a:t>
          </a:r>
          <a:r>
            <a:rPr lang="en-US" sz="1400" dirty="0">
              <a:solidFill>
                <a:schemeClr val="tx1"/>
              </a:solidFill>
            </a:rPr>
            <a:t>   </a:t>
          </a:r>
          <a:r>
            <a:rPr lang="en-US" sz="1400" dirty="0" err="1">
              <a:solidFill>
                <a:schemeClr val="tx1"/>
              </a:solidFill>
            </a:rPr>
            <a:t>diharapkan</a:t>
          </a:r>
          <a:endParaRPr lang="en-ID" sz="1400" dirty="0">
            <a:solidFill>
              <a:schemeClr val="tx1"/>
            </a:solidFill>
          </a:endParaRPr>
        </a:p>
      </dgm:t>
    </dgm:pt>
    <dgm:pt modelId="{B83C3175-F429-448A-B80B-9E890DDAE297}" type="parTrans" cxnId="{25014C49-9081-454B-9055-E1DCE0D78CA3}">
      <dgm:prSet/>
      <dgm:spPr/>
      <dgm:t>
        <a:bodyPr/>
        <a:lstStyle/>
        <a:p>
          <a:endParaRPr lang="en-ID"/>
        </a:p>
      </dgm:t>
    </dgm:pt>
    <dgm:pt modelId="{8795FBD0-AFCE-4DA8-8483-61E1DA26B67C}" type="sibTrans" cxnId="{25014C49-9081-454B-9055-E1DCE0D78CA3}">
      <dgm:prSet/>
      <dgm:spPr/>
      <dgm:t>
        <a:bodyPr/>
        <a:lstStyle/>
        <a:p>
          <a:endParaRPr lang="en-ID"/>
        </a:p>
      </dgm:t>
    </dgm:pt>
    <dgm:pt modelId="{F50CE274-2F2B-47E6-A46E-90CFA23FF9DF}">
      <dgm:prSet phldrT="[Text]"/>
      <dgm:spPr/>
      <dgm:t>
        <a:bodyPr/>
        <a:lstStyle/>
        <a:p>
          <a:r>
            <a:rPr lang="en-US" u="sng" dirty="0" err="1"/>
            <a:t>Usia</a:t>
          </a:r>
          <a:r>
            <a:rPr lang="en-US" u="sng" dirty="0"/>
            <a:t> </a:t>
          </a:r>
          <a:r>
            <a:rPr lang="en-US" u="sng" dirty="0" err="1"/>
            <a:t>remaja</a:t>
          </a:r>
          <a:endParaRPr lang="en-ID" u="sng" dirty="0"/>
        </a:p>
      </dgm:t>
    </dgm:pt>
    <dgm:pt modelId="{520FFEDB-FAD3-4A3D-8295-B1B55E6CC05A}" type="parTrans" cxnId="{83FA40C8-6BF1-482D-93F1-7E388C186D2F}">
      <dgm:prSet/>
      <dgm:spPr/>
      <dgm:t>
        <a:bodyPr/>
        <a:lstStyle/>
        <a:p>
          <a:endParaRPr lang="en-ID"/>
        </a:p>
      </dgm:t>
    </dgm:pt>
    <dgm:pt modelId="{6A8671B4-AF80-4BAB-8337-E5F60BF11244}" type="sibTrans" cxnId="{83FA40C8-6BF1-482D-93F1-7E388C186D2F}">
      <dgm:prSet/>
      <dgm:spPr/>
      <dgm:t>
        <a:bodyPr/>
        <a:lstStyle/>
        <a:p>
          <a:endParaRPr lang="en-ID"/>
        </a:p>
      </dgm:t>
    </dgm:pt>
    <dgm:pt modelId="{BD7469F8-019D-494C-9A9E-1C5D6BB23D0F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dirty="0">
              <a:solidFill>
                <a:schemeClr val="tx1"/>
              </a:solidFill>
            </a:rPr>
            <a:t>1. </a:t>
          </a:r>
          <a:r>
            <a:rPr lang="en-US" sz="1400" dirty="0" err="1">
              <a:solidFill>
                <a:schemeClr val="tx1"/>
              </a:solidFill>
            </a:rPr>
            <a:t>Remaja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perempuan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lebih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rentan</a:t>
          </a:r>
          <a:r>
            <a:rPr lang="en-US" sz="1400" dirty="0">
              <a:solidFill>
                <a:schemeClr val="tx1"/>
              </a:solidFill>
            </a:rPr>
            <a:t> anemia </a:t>
          </a:r>
          <a:r>
            <a:rPr lang="en-US" sz="1400" dirty="0" err="1">
              <a:solidFill>
                <a:schemeClr val="tx1"/>
              </a:solidFill>
            </a:rPr>
            <a:t>karena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kekurangan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nutrisi</a:t>
          </a:r>
          <a:r>
            <a:rPr lang="en-US" sz="1400" dirty="0">
              <a:solidFill>
                <a:schemeClr val="tx1"/>
              </a:solidFill>
            </a:rPr>
            <a:t> dan </a:t>
          </a:r>
          <a:r>
            <a:rPr lang="en-US" sz="1400" dirty="0" err="1">
              <a:solidFill>
                <a:schemeClr val="tx1"/>
              </a:solidFill>
            </a:rPr>
            <a:t>zat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besi</a:t>
          </a:r>
          <a:endParaRPr lang="en-US" sz="1400" dirty="0">
            <a:solidFill>
              <a:schemeClr val="tx1"/>
            </a:solidFill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400" dirty="0">
              <a:solidFill>
                <a:schemeClr val="tx1"/>
              </a:solidFill>
            </a:rPr>
            <a:t>2. </a:t>
          </a:r>
          <a:r>
            <a:rPr lang="en-US" sz="1400" dirty="0" err="1">
              <a:solidFill>
                <a:schemeClr val="tx1"/>
              </a:solidFill>
            </a:rPr>
            <a:t>Pernikahan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dini</a:t>
          </a:r>
          <a:r>
            <a:rPr lang="en-US" sz="1400" dirty="0">
              <a:solidFill>
                <a:schemeClr val="tx1"/>
              </a:solidFill>
            </a:rPr>
            <a:t> (di </a:t>
          </a:r>
          <a:r>
            <a:rPr lang="en-US" sz="1400" dirty="0" err="1">
              <a:solidFill>
                <a:schemeClr val="tx1"/>
              </a:solidFill>
            </a:rPr>
            <a:t>bawah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umur</a:t>
          </a:r>
          <a:r>
            <a:rPr lang="en-US" sz="1400" dirty="0">
              <a:solidFill>
                <a:schemeClr val="tx1"/>
              </a:solidFill>
            </a:rPr>
            <a:t> 18 </a:t>
          </a:r>
          <a:r>
            <a:rPr lang="en-US" sz="1400" dirty="0" err="1">
              <a:solidFill>
                <a:schemeClr val="tx1"/>
              </a:solidFill>
            </a:rPr>
            <a:t>tahun</a:t>
          </a:r>
          <a:r>
            <a:rPr lang="en-US" sz="1400" dirty="0">
              <a:solidFill>
                <a:schemeClr val="tx1"/>
              </a:solidFill>
            </a:rPr>
            <a:t>) </a:t>
          </a:r>
          <a:r>
            <a:rPr lang="en-US" sz="1400" dirty="0" err="1">
              <a:solidFill>
                <a:schemeClr val="tx1"/>
              </a:solidFill>
            </a:rPr>
            <a:t>menyebabkan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kehamilan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beresiko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tinggi</a:t>
          </a:r>
          <a:endParaRPr lang="en-US" sz="1400" dirty="0">
            <a:solidFill>
              <a:schemeClr val="tx1"/>
            </a:solidFill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400" dirty="0">
              <a:solidFill>
                <a:schemeClr val="tx1"/>
              </a:solidFill>
            </a:rPr>
            <a:t>3. Angka </a:t>
          </a:r>
          <a:r>
            <a:rPr lang="en-US" sz="1400" dirty="0" err="1">
              <a:solidFill>
                <a:schemeClr val="tx1"/>
              </a:solidFill>
            </a:rPr>
            <a:t>keinginan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bunuh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diri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tinggi</a:t>
          </a:r>
          <a:r>
            <a:rPr lang="en-US" sz="1400" dirty="0">
              <a:solidFill>
                <a:schemeClr val="tx1"/>
              </a:solidFill>
            </a:rPr>
            <a:t> di </a:t>
          </a:r>
          <a:r>
            <a:rPr lang="en-US" sz="1400" dirty="0" err="1">
              <a:solidFill>
                <a:schemeClr val="tx1"/>
              </a:solidFill>
            </a:rPr>
            <a:t>kalangan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remaja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perempuan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karena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tekanan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psikologis</a:t>
          </a:r>
          <a:r>
            <a:rPr lang="en-US" sz="1400" dirty="0">
              <a:solidFill>
                <a:schemeClr val="tx1"/>
              </a:solidFill>
            </a:rPr>
            <a:t> dan </a:t>
          </a:r>
          <a:r>
            <a:rPr lang="en-US" sz="1400" i="1" dirty="0">
              <a:solidFill>
                <a:schemeClr val="tx1"/>
              </a:solidFill>
            </a:rPr>
            <a:t>bullying</a:t>
          </a:r>
          <a:endParaRPr lang="en-ID" sz="1400" i="1" dirty="0">
            <a:solidFill>
              <a:schemeClr val="tx1"/>
            </a:solidFill>
          </a:endParaRPr>
        </a:p>
      </dgm:t>
    </dgm:pt>
    <dgm:pt modelId="{3DB794DF-93E1-4B73-BA3A-683BE5D3FC35}" type="parTrans" cxnId="{0886FD6F-0549-4BC3-B608-FDCD1A12A70C}">
      <dgm:prSet/>
      <dgm:spPr/>
      <dgm:t>
        <a:bodyPr/>
        <a:lstStyle/>
        <a:p>
          <a:endParaRPr lang="en-ID"/>
        </a:p>
      </dgm:t>
    </dgm:pt>
    <dgm:pt modelId="{CB7A5D93-2EBC-4D96-974C-C9CAFA06E6E1}" type="sibTrans" cxnId="{0886FD6F-0549-4BC3-B608-FDCD1A12A70C}">
      <dgm:prSet/>
      <dgm:spPr/>
      <dgm:t>
        <a:bodyPr/>
        <a:lstStyle/>
        <a:p>
          <a:endParaRPr lang="en-ID"/>
        </a:p>
      </dgm:t>
    </dgm:pt>
    <dgm:pt modelId="{7BCF1954-C25F-4367-AFA5-9D18662962CE}">
      <dgm:prSet phldrT="[Text]"/>
      <dgm:spPr/>
      <dgm:t>
        <a:bodyPr/>
        <a:lstStyle/>
        <a:p>
          <a:r>
            <a:rPr lang="en-US" dirty="0" err="1"/>
            <a:t>Usia</a:t>
          </a:r>
          <a:r>
            <a:rPr lang="en-US" dirty="0"/>
            <a:t> </a:t>
          </a:r>
          <a:r>
            <a:rPr lang="en-US" dirty="0" err="1"/>
            <a:t>dewasa</a:t>
          </a:r>
          <a:endParaRPr lang="en-ID" dirty="0"/>
        </a:p>
      </dgm:t>
    </dgm:pt>
    <dgm:pt modelId="{9101ECC9-EAF8-4005-A857-EEB3FF2A1D72}" type="parTrans" cxnId="{B781EC37-0CE7-4747-8946-33676353DF74}">
      <dgm:prSet/>
      <dgm:spPr/>
      <dgm:t>
        <a:bodyPr/>
        <a:lstStyle/>
        <a:p>
          <a:endParaRPr lang="en-ID"/>
        </a:p>
      </dgm:t>
    </dgm:pt>
    <dgm:pt modelId="{FDC4D9E2-E2EF-463F-85D4-204F20CA8039}" type="sibTrans" cxnId="{B781EC37-0CE7-4747-8946-33676353DF74}">
      <dgm:prSet/>
      <dgm:spPr/>
      <dgm:t>
        <a:bodyPr/>
        <a:lstStyle/>
        <a:p>
          <a:endParaRPr lang="en-ID"/>
        </a:p>
      </dgm:t>
    </dgm:pt>
    <dgm:pt modelId="{BDE1788B-A9CA-46B0-9466-5C28B2899B6F}">
      <dgm:prSet phldrT="[Text]"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1. Masalah yang </a:t>
          </a:r>
          <a:r>
            <a:rPr lang="en-US" dirty="0" err="1">
              <a:solidFill>
                <a:schemeClr val="bg1"/>
              </a:solidFill>
            </a:rPr>
            <a:t>terkait</a:t>
          </a:r>
          <a:r>
            <a:rPr lang="en-US" dirty="0">
              <a:solidFill>
                <a:schemeClr val="bg1"/>
              </a:solidFill>
            </a:rPr>
            <a:t> dengan Kesehatan </a:t>
          </a:r>
          <a:r>
            <a:rPr lang="en-US" dirty="0" err="1">
              <a:solidFill>
                <a:schemeClr val="bg1"/>
              </a:solidFill>
            </a:rPr>
            <a:t>reproduksi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perempuan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akibat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hamil</a:t>
          </a:r>
          <a:r>
            <a:rPr lang="en-US" dirty="0">
              <a:solidFill>
                <a:schemeClr val="bg1"/>
              </a:solidFill>
            </a:rPr>
            <a:t> dan </a:t>
          </a:r>
          <a:r>
            <a:rPr lang="en-US" dirty="0" err="1">
              <a:solidFill>
                <a:schemeClr val="bg1"/>
              </a:solidFill>
            </a:rPr>
            <a:t>melahirkan</a:t>
          </a:r>
          <a:r>
            <a:rPr lang="en-US" dirty="0">
              <a:solidFill>
                <a:schemeClr val="bg1"/>
              </a:solidFill>
            </a:rPr>
            <a:t> (anemia, </a:t>
          </a:r>
          <a:r>
            <a:rPr lang="en-US" dirty="0" err="1">
              <a:solidFill>
                <a:schemeClr val="bg1"/>
              </a:solidFill>
            </a:rPr>
            <a:t>aborsi</a:t>
          </a:r>
          <a:r>
            <a:rPr lang="en-US" dirty="0">
              <a:solidFill>
                <a:schemeClr val="bg1"/>
              </a:solidFill>
            </a:rPr>
            <a:t>, </a:t>
          </a:r>
          <a:r>
            <a:rPr lang="en-US" dirty="0" err="1">
              <a:solidFill>
                <a:schemeClr val="bg1"/>
              </a:solidFill>
            </a:rPr>
            <a:t>infeksi,dll</a:t>
          </a:r>
          <a:r>
            <a:rPr lang="en-US" dirty="0">
              <a:solidFill>
                <a:schemeClr val="bg1"/>
              </a:solidFill>
            </a:rPr>
            <a:t>)</a:t>
          </a:r>
          <a:endParaRPr lang="en-ID" dirty="0">
            <a:solidFill>
              <a:schemeClr val="bg1"/>
            </a:solidFill>
          </a:endParaRPr>
        </a:p>
      </dgm:t>
    </dgm:pt>
    <dgm:pt modelId="{7FA5A12C-077A-4BE5-9EE3-AAD5CD5795D8}" type="parTrans" cxnId="{49CA0DAB-1297-4BF6-97B0-80F8D802CBC0}">
      <dgm:prSet/>
      <dgm:spPr/>
      <dgm:t>
        <a:bodyPr/>
        <a:lstStyle/>
        <a:p>
          <a:endParaRPr lang="en-ID"/>
        </a:p>
      </dgm:t>
    </dgm:pt>
    <dgm:pt modelId="{42A855B9-2A74-451D-B33A-48BB628E2204}" type="sibTrans" cxnId="{49CA0DAB-1297-4BF6-97B0-80F8D802CBC0}">
      <dgm:prSet/>
      <dgm:spPr/>
      <dgm:t>
        <a:bodyPr/>
        <a:lstStyle/>
        <a:p>
          <a:endParaRPr lang="en-ID"/>
        </a:p>
      </dgm:t>
    </dgm:pt>
    <dgm:pt modelId="{12BEBA0B-4100-4821-847B-8FE0C4CDD532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sz="1400" dirty="0">
              <a:solidFill>
                <a:schemeClr val="tx1"/>
              </a:solidFill>
            </a:rPr>
            <a:t>2. </a:t>
          </a:r>
          <a:r>
            <a:rPr lang="en-US" sz="1400" dirty="0" err="1">
              <a:solidFill>
                <a:schemeClr val="tx1"/>
              </a:solidFill>
            </a:rPr>
            <a:t>Perbedaan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perlakuan</a:t>
          </a:r>
          <a:r>
            <a:rPr lang="en-US" sz="1400" dirty="0">
              <a:solidFill>
                <a:schemeClr val="tx1"/>
              </a:solidFill>
            </a:rPr>
            <a:t> pada </a:t>
          </a:r>
          <a:r>
            <a:rPr lang="en-US" sz="1400" dirty="0" err="1">
              <a:solidFill>
                <a:schemeClr val="tx1"/>
              </a:solidFill>
            </a:rPr>
            <a:t>anak-anak</a:t>
          </a:r>
          <a:r>
            <a:rPr lang="en-US" sz="1400" dirty="0">
              <a:solidFill>
                <a:schemeClr val="tx1"/>
              </a:solidFill>
            </a:rPr>
            <a:t> Berdasarkan gender</a:t>
          </a:r>
          <a:endParaRPr lang="en-ID" sz="1400" dirty="0">
            <a:solidFill>
              <a:schemeClr val="tx1"/>
            </a:solidFill>
          </a:endParaRPr>
        </a:p>
      </dgm:t>
    </dgm:pt>
    <dgm:pt modelId="{668C83E1-F888-400D-B2DA-A7ACCB2EA0AF}" type="parTrans" cxnId="{44825D22-BC12-46DA-8CEA-BDF773F2D46B}">
      <dgm:prSet/>
      <dgm:spPr/>
      <dgm:t>
        <a:bodyPr/>
        <a:lstStyle/>
        <a:p>
          <a:endParaRPr lang="en-ID"/>
        </a:p>
      </dgm:t>
    </dgm:pt>
    <dgm:pt modelId="{D9B9C479-9D72-4664-88AC-8988D95887FE}" type="sibTrans" cxnId="{44825D22-BC12-46DA-8CEA-BDF773F2D46B}">
      <dgm:prSet/>
      <dgm:spPr/>
      <dgm:t>
        <a:bodyPr/>
        <a:lstStyle/>
        <a:p>
          <a:endParaRPr lang="en-ID"/>
        </a:p>
      </dgm:t>
    </dgm:pt>
    <dgm:pt modelId="{8EEE91B7-FA28-4DE9-ACBF-AF16F23B4495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sz="1400" dirty="0">
              <a:solidFill>
                <a:schemeClr val="tx1"/>
              </a:solidFill>
            </a:rPr>
            <a:t>3. Anak </a:t>
          </a:r>
          <a:r>
            <a:rPr lang="en-US" sz="1400" dirty="0" err="1">
              <a:solidFill>
                <a:schemeClr val="tx1"/>
              </a:solidFill>
            </a:rPr>
            <a:t>laki-laki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lebih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rentan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mengalami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kematian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karena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kecelakaan</a:t>
          </a:r>
          <a:endParaRPr lang="en-ID" sz="1400" dirty="0">
            <a:solidFill>
              <a:schemeClr val="tx1"/>
            </a:solidFill>
          </a:endParaRPr>
        </a:p>
      </dgm:t>
    </dgm:pt>
    <dgm:pt modelId="{6E89BB33-3BAF-49A8-9BDB-B14C483326C1}" type="parTrans" cxnId="{4E6DB18D-2435-49B1-8E1F-CD4EF78A7AE5}">
      <dgm:prSet/>
      <dgm:spPr/>
      <dgm:t>
        <a:bodyPr/>
        <a:lstStyle/>
        <a:p>
          <a:endParaRPr lang="en-ID"/>
        </a:p>
      </dgm:t>
    </dgm:pt>
    <dgm:pt modelId="{D4454EC1-5CF1-4FB1-AD57-C9E7FF2CADDC}" type="sibTrans" cxnId="{4E6DB18D-2435-49B1-8E1F-CD4EF78A7AE5}">
      <dgm:prSet/>
      <dgm:spPr/>
      <dgm:t>
        <a:bodyPr/>
        <a:lstStyle/>
        <a:p>
          <a:endParaRPr lang="en-ID"/>
        </a:p>
      </dgm:t>
    </dgm:pt>
    <dgm:pt modelId="{01E6DDFB-B3E6-4DC3-819D-4C38B2520493}">
      <dgm:prSet phldrT="[Text]" custT="1"/>
      <dgm:spPr/>
      <dgm:t>
        <a:bodyPr/>
        <a:lstStyle/>
        <a:p>
          <a:pPr>
            <a:buFont typeface="Wingdings" panose="05000000000000000000" pitchFamily="2" charset="2"/>
            <a:buChar char="Ø"/>
          </a:pPr>
          <a:r>
            <a:rPr lang="en-US" sz="1400" dirty="0">
              <a:solidFill>
                <a:schemeClr val="tx1"/>
              </a:solidFill>
            </a:rPr>
            <a:t>4. Anak </a:t>
          </a:r>
          <a:r>
            <a:rPr lang="en-US" sz="1400" dirty="0" err="1">
              <a:solidFill>
                <a:schemeClr val="tx1"/>
              </a:solidFill>
            </a:rPr>
            <a:t>perempuan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lebih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tahan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terhadap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infeksi</a:t>
          </a:r>
          <a:r>
            <a:rPr lang="en-US" sz="1400" dirty="0">
              <a:solidFill>
                <a:schemeClr val="tx1"/>
              </a:solidFill>
            </a:rPr>
            <a:t> </a:t>
          </a:r>
          <a:r>
            <a:rPr lang="en-US" sz="1400" dirty="0" err="1">
              <a:solidFill>
                <a:schemeClr val="tx1"/>
              </a:solidFill>
            </a:rPr>
            <a:t>penyakit</a:t>
          </a:r>
          <a:endParaRPr lang="en-ID" sz="1400" dirty="0">
            <a:solidFill>
              <a:schemeClr val="tx1"/>
            </a:solidFill>
          </a:endParaRPr>
        </a:p>
      </dgm:t>
    </dgm:pt>
    <dgm:pt modelId="{4552FBDC-DF9F-449E-B38E-4D3C2634D060}" type="parTrans" cxnId="{D3F6547D-DE7E-4264-A397-324D4504CFA7}">
      <dgm:prSet/>
      <dgm:spPr/>
      <dgm:t>
        <a:bodyPr/>
        <a:lstStyle/>
        <a:p>
          <a:endParaRPr lang="en-ID"/>
        </a:p>
      </dgm:t>
    </dgm:pt>
    <dgm:pt modelId="{D34C4804-CB04-49D7-BF12-236D481B4B98}" type="sibTrans" cxnId="{D3F6547D-DE7E-4264-A397-324D4504CFA7}">
      <dgm:prSet/>
      <dgm:spPr/>
      <dgm:t>
        <a:bodyPr/>
        <a:lstStyle/>
        <a:p>
          <a:endParaRPr lang="en-ID"/>
        </a:p>
      </dgm:t>
    </dgm:pt>
    <dgm:pt modelId="{BB03BB8B-2A18-4983-B263-18ED0C0858CF}">
      <dgm:prSet phldrT="[Text]"/>
      <dgm:spPr/>
      <dgm:t>
        <a:bodyPr/>
        <a:lstStyle/>
        <a:p>
          <a:r>
            <a:rPr lang="en-US" dirty="0" err="1"/>
            <a:t>Usia</a:t>
          </a:r>
          <a:r>
            <a:rPr lang="en-US" dirty="0"/>
            <a:t> </a:t>
          </a:r>
          <a:r>
            <a:rPr lang="en-US" dirty="0" err="1"/>
            <a:t>tua</a:t>
          </a:r>
          <a:endParaRPr lang="en-ID" dirty="0"/>
        </a:p>
      </dgm:t>
    </dgm:pt>
    <dgm:pt modelId="{75DF1691-9229-41C3-96B0-25A2C6736E45}" type="parTrans" cxnId="{8A458208-74FA-49BF-B8F4-B2E030BD230E}">
      <dgm:prSet/>
      <dgm:spPr/>
      <dgm:t>
        <a:bodyPr/>
        <a:lstStyle/>
        <a:p>
          <a:endParaRPr lang="en-ID"/>
        </a:p>
      </dgm:t>
    </dgm:pt>
    <dgm:pt modelId="{CC730D61-00F0-43A2-8113-40220865559B}" type="sibTrans" cxnId="{8A458208-74FA-49BF-B8F4-B2E030BD230E}">
      <dgm:prSet/>
      <dgm:spPr/>
      <dgm:t>
        <a:bodyPr/>
        <a:lstStyle/>
        <a:p>
          <a:endParaRPr lang="en-ID"/>
        </a:p>
      </dgm:t>
    </dgm:pt>
    <dgm:pt modelId="{0B2D5E32-3BD0-44ED-BFF1-8D01F77C1991}">
      <dgm:prSet phldrT="[Text]"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2. Perempuan </a:t>
          </a:r>
          <a:r>
            <a:rPr lang="en-US" dirty="0" err="1">
              <a:solidFill>
                <a:schemeClr val="bg1"/>
              </a:solidFill>
            </a:rPr>
            <a:t>lebih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rentan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obesitas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daripada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laki-laki</a:t>
          </a:r>
          <a:endParaRPr lang="en-ID" dirty="0">
            <a:solidFill>
              <a:schemeClr val="bg1"/>
            </a:solidFill>
          </a:endParaRPr>
        </a:p>
      </dgm:t>
    </dgm:pt>
    <dgm:pt modelId="{4C18F723-336F-4B77-BA45-8D922504C30F}" type="parTrans" cxnId="{5BD86251-23DA-4C8E-91D5-939C4D8060AA}">
      <dgm:prSet/>
      <dgm:spPr/>
      <dgm:t>
        <a:bodyPr/>
        <a:lstStyle/>
        <a:p>
          <a:endParaRPr lang="en-ID"/>
        </a:p>
      </dgm:t>
    </dgm:pt>
    <dgm:pt modelId="{259C5971-ED2E-460D-B8FD-A7FD580FD504}" type="sibTrans" cxnId="{5BD86251-23DA-4C8E-91D5-939C4D8060AA}">
      <dgm:prSet/>
      <dgm:spPr/>
      <dgm:t>
        <a:bodyPr/>
        <a:lstStyle/>
        <a:p>
          <a:endParaRPr lang="en-ID"/>
        </a:p>
      </dgm:t>
    </dgm:pt>
    <dgm:pt modelId="{A52B9B2A-7C8C-453B-BAE8-53F7958AE2A6}">
      <dgm:prSet phldrT="[Text]"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3. </a:t>
          </a:r>
          <a:r>
            <a:rPr lang="en-US" dirty="0" err="1">
              <a:solidFill>
                <a:schemeClr val="bg1"/>
              </a:solidFill>
            </a:rPr>
            <a:t>Prevalensi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kanker</a:t>
          </a:r>
          <a:r>
            <a:rPr lang="en-US" dirty="0">
              <a:solidFill>
                <a:schemeClr val="bg1"/>
              </a:solidFill>
            </a:rPr>
            <a:t> paling </a:t>
          </a:r>
          <a:r>
            <a:rPr lang="en-US" dirty="0" err="1">
              <a:solidFill>
                <a:schemeClr val="bg1"/>
              </a:solidFill>
            </a:rPr>
            <a:t>tinggi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adalah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kanker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payudara</a:t>
          </a:r>
          <a:r>
            <a:rPr lang="en-US" dirty="0">
              <a:solidFill>
                <a:schemeClr val="bg1"/>
              </a:solidFill>
            </a:rPr>
            <a:t> dan </a:t>
          </a:r>
          <a:r>
            <a:rPr lang="en-US" dirty="0" err="1">
              <a:solidFill>
                <a:schemeClr val="bg1"/>
              </a:solidFill>
            </a:rPr>
            <a:t>serviks</a:t>
          </a:r>
          <a:r>
            <a:rPr lang="en-US" dirty="0">
              <a:solidFill>
                <a:schemeClr val="bg1"/>
              </a:solidFill>
            </a:rPr>
            <a:t> pada </a:t>
          </a:r>
          <a:r>
            <a:rPr lang="en-US" dirty="0" err="1">
              <a:solidFill>
                <a:schemeClr val="bg1"/>
              </a:solidFill>
            </a:rPr>
            <a:t>perempuan</a:t>
          </a:r>
          <a:endParaRPr lang="en-ID" dirty="0">
            <a:solidFill>
              <a:schemeClr val="bg1"/>
            </a:solidFill>
          </a:endParaRPr>
        </a:p>
      </dgm:t>
    </dgm:pt>
    <dgm:pt modelId="{F86311DD-6872-40B4-A774-7667FD854950}" type="parTrans" cxnId="{94FC9884-9986-4129-8081-8D596B61DFA9}">
      <dgm:prSet/>
      <dgm:spPr/>
      <dgm:t>
        <a:bodyPr/>
        <a:lstStyle/>
        <a:p>
          <a:endParaRPr lang="en-ID"/>
        </a:p>
      </dgm:t>
    </dgm:pt>
    <dgm:pt modelId="{5C6838A0-48B4-4159-97F2-D215E2641926}" type="sibTrans" cxnId="{94FC9884-9986-4129-8081-8D596B61DFA9}">
      <dgm:prSet/>
      <dgm:spPr/>
      <dgm:t>
        <a:bodyPr/>
        <a:lstStyle/>
        <a:p>
          <a:endParaRPr lang="en-ID"/>
        </a:p>
      </dgm:t>
    </dgm:pt>
    <dgm:pt modelId="{514E895B-2D20-478D-8790-865A0C871036}">
      <dgm:prSet phldrT="[Text]"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4. </a:t>
          </a:r>
          <a:r>
            <a:rPr lang="en-US" dirty="0" err="1">
              <a:solidFill>
                <a:schemeClr val="bg1"/>
              </a:solidFill>
            </a:rPr>
            <a:t>Umumnya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laki-laki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perokok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aktif</a:t>
          </a:r>
          <a:r>
            <a:rPr lang="en-US" dirty="0">
              <a:solidFill>
                <a:schemeClr val="bg1"/>
              </a:solidFill>
            </a:rPr>
            <a:t>, </a:t>
          </a:r>
          <a:r>
            <a:rPr lang="en-US" dirty="0" err="1">
              <a:solidFill>
                <a:schemeClr val="bg1"/>
              </a:solidFill>
            </a:rPr>
            <a:t>sementara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perempuan</a:t>
          </a:r>
          <a:r>
            <a:rPr lang="en-US" dirty="0">
              <a:solidFill>
                <a:schemeClr val="bg1"/>
              </a:solidFill>
            </a:rPr>
            <a:t> dan </a:t>
          </a:r>
          <a:r>
            <a:rPr lang="en-US" dirty="0" err="1">
              <a:solidFill>
                <a:schemeClr val="bg1"/>
              </a:solidFill>
            </a:rPr>
            <a:t>anak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perokok</a:t>
          </a:r>
          <a:r>
            <a:rPr lang="en-US" dirty="0">
              <a:solidFill>
                <a:schemeClr val="bg1"/>
              </a:solidFill>
            </a:rPr>
            <a:t> </a:t>
          </a:r>
          <a:r>
            <a:rPr lang="en-US" dirty="0" err="1">
              <a:solidFill>
                <a:schemeClr val="bg1"/>
              </a:solidFill>
            </a:rPr>
            <a:t>pasif</a:t>
          </a:r>
          <a:endParaRPr lang="en-ID" dirty="0">
            <a:solidFill>
              <a:schemeClr val="bg1"/>
            </a:solidFill>
          </a:endParaRPr>
        </a:p>
      </dgm:t>
    </dgm:pt>
    <dgm:pt modelId="{77544E18-10E2-49A3-A7C0-30F18543346F}" type="parTrans" cxnId="{35FDB6CF-A050-4C39-AD7F-5E1DF90E4096}">
      <dgm:prSet/>
      <dgm:spPr/>
      <dgm:t>
        <a:bodyPr/>
        <a:lstStyle/>
        <a:p>
          <a:endParaRPr lang="en-ID"/>
        </a:p>
      </dgm:t>
    </dgm:pt>
    <dgm:pt modelId="{67708692-7AE0-4E8E-82F6-85A91E44DDB0}" type="sibTrans" cxnId="{35FDB6CF-A050-4C39-AD7F-5E1DF90E4096}">
      <dgm:prSet/>
      <dgm:spPr/>
      <dgm:t>
        <a:bodyPr/>
        <a:lstStyle/>
        <a:p>
          <a:endParaRPr lang="en-ID"/>
        </a:p>
      </dgm:t>
    </dgm:pt>
    <dgm:pt modelId="{C74842BE-28FC-4180-9812-BE7A5E57160F}">
      <dgm:prSet phldrT="[Text]" custT="1"/>
      <dgm:spPr/>
      <dgm:t>
        <a:bodyPr/>
        <a:lstStyle/>
        <a:p>
          <a:r>
            <a:rPr lang="en-US" sz="1400" dirty="0"/>
            <a:t>1. Angka </a:t>
          </a:r>
          <a:r>
            <a:rPr lang="en-US" sz="1400" dirty="0" err="1"/>
            <a:t>harapan</a:t>
          </a:r>
          <a:r>
            <a:rPr lang="en-US" sz="1400" dirty="0"/>
            <a:t> </a:t>
          </a:r>
          <a:r>
            <a:rPr lang="en-US" sz="1400" dirty="0" err="1"/>
            <a:t>hidup</a:t>
          </a:r>
          <a:r>
            <a:rPr lang="en-US" sz="1400" dirty="0"/>
            <a:t> </a:t>
          </a:r>
          <a:r>
            <a:rPr lang="en-US" sz="1400" dirty="0" err="1"/>
            <a:t>perempuan</a:t>
          </a:r>
          <a:r>
            <a:rPr lang="en-US" sz="1400" dirty="0"/>
            <a:t> </a:t>
          </a:r>
          <a:r>
            <a:rPr lang="en-US" sz="1400" dirty="0" err="1"/>
            <a:t>lebih</a:t>
          </a:r>
          <a:r>
            <a:rPr lang="en-US" sz="1400" dirty="0"/>
            <a:t> </a:t>
          </a:r>
          <a:r>
            <a:rPr lang="en-US" sz="1400" dirty="0" err="1"/>
            <a:t>tinggi</a:t>
          </a:r>
          <a:r>
            <a:rPr lang="en-US" sz="1400" dirty="0"/>
            <a:t> </a:t>
          </a:r>
          <a:r>
            <a:rPr lang="en-US" sz="1400" dirty="0" err="1"/>
            <a:t>daripada</a:t>
          </a:r>
          <a:r>
            <a:rPr lang="en-US" sz="1400" dirty="0"/>
            <a:t> </a:t>
          </a:r>
          <a:r>
            <a:rPr lang="en-US" sz="1400" dirty="0" err="1"/>
            <a:t>laki-laki</a:t>
          </a:r>
          <a:r>
            <a:rPr lang="en-US" sz="1400" dirty="0"/>
            <a:t>, </a:t>
          </a:r>
          <a:r>
            <a:rPr lang="en-US" sz="1400" dirty="0" err="1"/>
            <a:t>namun</a:t>
          </a:r>
          <a:r>
            <a:rPr lang="en-US" sz="1400" dirty="0"/>
            <a:t> </a:t>
          </a:r>
          <a:r>
            <a:rPr lang="en-US" sz="1400" dirty="0" err="1"/>
            <a:t>kualitas</a:t>
          </a:r>
          <a:r>
            <a:rPr lang="en-US" sz="1400" dirty="0"/>
            <a:t> </a:t>
          </a:r>
          <a:r>
            <a:rPr lang="en-US" sz="1400" dirty="0" err="1"/>
            <a:t>hidupnya</a:t>
          </a:r>
          <a:r>
            <a:rPr lang="en-US" sz="1400" dirty="0"/>
            <a:t> </a:t>
          </a:r>
          <a:r>
            <a:rPr lang="en-US" sz="1400" dirty="0" err="1"/>
            <a:t>rendah</a:t>
          </a:r>
          <a:r>
            <a:rPr lang="en-US" sz="1400" dirty="0"/>
            <a:t> </a:t>
          </a:r>
          <a:r>
            <a:rPr lang="en-US" sz="1400" dirty="0" err="1"/>
            <a:t>karena</a:t>
          </a:r>
          <a:r>
            <a:rPr lang="en-US" sz="1400" dirty="0"/>
            <a:t> </a:t>
          </a:r>
          <a:r>
            <a:rPr lang="en-US" sz="1400" dirty="0" err="1"/>
            <a:t>rentan</a:t>
          </a:r>
          <a:r>
            <a:rPr lang="en-US" sz="1400" dirty="0"/>
            <a:t> </a:t>
          </a:r>
          <a:r>
            <a:rPr lang="en-US" sz="1400" dirty="0" err="1"/>
            <a:t>secara</a:t>
          </a:r>
          <a:r>
            <a:rPr lang="en-US" sz="1400" dirty="0"/>
            <a:t> </a:t>
          </a:r>
          <a:r>
            <a:rPr lang="en-US" sz="1400" dirty="0" err="1"/>
            <a:t>sosial-ekonomi</a:t>
          </a:r>
          <a:endParaRPr lang="en-ID" sz="1400" dirty="0"/>
        </a:p>
      </dgm:t>
    </dgm:pt>
    <dgm:pt modelId="{11EFD81A-A8E1-49E6-8299-EE9BA0768E8F}" type="parTrans" cxnId="{858C8DCB-CFED-46F6-8937-0F994AF185CE}">
      <dgm:prSet/>
      <dgm:spPr/>
      <dgm:t>
        <a:bodyPr/>
        <a:lstStyle/>
        <a:p>
          <a:endParaRPr lang="en-ID"/>
        </a:p>
      </dgm:t>
    </dgm:pt>
    <dgm:pt modelId="{E13AC961-8A3B-469D-A791-1C5820F0A75B}" type="sibTrans" cxnId="{858C8DCB-CFED-46F6-8937-0F994AF185CE}">
      <dgm:prSet/>
      <dgm:spPr/>
      <dgm:t>
        <a:bodyPr/>
        <a:lstStyle/>
        <a:p>
          <a:endParaRPr lang="en-ID"/>
        </a:p>
      </dgm:t>
    </dgm:pt>
    <dgm:pt modelId="{417EB283-A2E4-49A4-8496-F7DB026C4233}">
      <dgm:prSet phldrT="[Text]" custT="1"/>
      <dgm:spPr/>
      <dgm:t>
        <a:bodyPr/>
        <a:lstStyle/>
        <a:p>
          <a:r>
            <a:rPr lang="en-US" sz="1400" dirty="0"/>
            <a:t>2. Perempuan </a:t>
          </a:r>
          <a:r>
            <a:rPr lang="en-US" sz="1400" dirty="0" err="1"/>
            <a:t>penderita</a:t>
          </a:r>
          <a:r>
            <a:rPr lang="en-US" sz="1400" dirty="0"/>
            <a:t> osteoporosis 8x </a:t>
          </a:r>
          <a:r>
            <a:rPr lang="en-US" sz="1400" dirty="0" err="1"/>
            <a:t>lebih</a:t>
          </a:r>
          <a:r>
            <a:rPr lang="en-US" sz="1400" dirty="0"/>
            <a:t> </a:t>
          </a:r>
          <a:r>
            <a:rPr lang="en-US" sz="1400" dirty="0" err="1"/>
            <a:t>banyak</a:t>
          </a:r>
          <a:r>
            <a:rPr lang="en-US" sz="1400" dirty="0"/>
            <a:t> </a:t>
          </a:r>
          <a:r>
            <a:rPr lang="en-US" sz="1400" dirty="0" err="1"/>
            <a:t>dari</a:t>
          </a:r>
          <a:r>
            <a:rPr lang="en-US" sz="1400" dirty="0"/>
            <a:t> </a:t>
          </a:r>
          <a:r>
            <a:rPr lang="en-US" sz="1400" dirty="0" err="1"/>
            <a:t>laki-laki</a:t>
          </a:r>
          <a:r>
            <a:rPr lang="en-US" sz="1400" dirty="0"/>
            <a:t> </a:t>
          </a:r>
          <a:endParaRPr lang="en-ID" sz="1400" dirty="0"/>
        </a:p>
      </dgm:t>
    </dgm:pt>
    <dgm:pt modelId="{69B4CFCE-0B6E-4792-B82D-ED64E16BCD1A}" type="parTrans" cxnId="{7491186D-D3E8-445C-AA7C-1A919DE94C2C}">
      <dgm:prSet/>
      <dgm:spPr/>
      <dgm:t>
        <a:bodyPr/>
        <a:lstStyle/>
        <a:p>
          <a:endParaRPr lang="en-ID"/>
        </a:p>
      </dgm:t>
    </dgm:pt>
    <dgm:pt modelId="{A5DC2372-1E08-4F5F-AE81-DDEC5479E20C}" type="sibTrans" cxnId="{7491186D-D3E8-445C-AA7C-1A919DE94C2C}">
      <dgm:prSet/>
      <dgm:spPr/>
      <dgm:t>
        <a:bodyPr/>
        <a:lstStyle/>
        <a:p>
          <a:endParaRPr lang="en-ID"/>
        </a:p>
      </dgm:t>
    </dgm:pt>
    <dgm:pt modelId="{50A589F8-AC1E-483B-979B-6A8017E44010}">
      <dgm:prSet phldrT="[Text]" custT="1"/>
      <dgm:spPr/>
      <dgm:t>
        <a:bodyPr/>
        <a:lstStyle/>
        <a:p>
          <a:r>
            <a:rPr lang="en-US" sz="1400" dirty="0"/>
            <a:t>3. Perempuan </a:t>
          </a:r>
          <a:r>
            <a:rPr lang="en-US" sz="1400" dirty="0" err="1"/>
            <a:t>usia</a:t>
          </a:r>
          <a:r>
            <a:rPr lang="en-US" sz="1400" dirty="0"/>
            <a:t> 65 </a:t>
          </a:r>
          <a:r>
            <a:rPr lang="en-US" sz="1400" dirty="0" err="1"/>
            <a:t>tahun</a:t>
          </a:r>
          <a:r>
            <a:rPr lang="en-US" sz="1400" dirty="0"/>
            <a:t> ke </a:t>
          </a:r>
          <a:r>
            <a:rPr lang="en-US" sz="1400" dirty="0" err="1"/>
            <a:t>atas</a:t>
          </a:r>
          <a:r>
            <a:rPr lang="en-US" sz="1400" dirty="0"/>
            <a:t> </a:t>
          </a:r>
          <a:r>
            <a:rPr lang="en-US" sz="1400" dirty="0" err="1"/>
            <a:t>lebih</a:t>
          </a:r>
          <a:r>
            <a:rPr lang="en-US" sz="1400" dirty="0"/>
            <a:t> </a:t>
          </a:r>
          <a:r>
            <a:rPr lang="en-US" sz="1400" dirty="0" err="1"/>
            <a:t>rentan</a:t>
          </a:r>
          <a:r>
            <a:rPr lang="en-US" sz="1400" dirty="0"/>
            <a:t> pada </a:t>
          </a:r>
          <a:r>
            <a:rPr lang="en-US" sz="1400" dirty="0" err="1"/>
            <a:t>hipertensi</a:t>
          </a:r>
          <a:endParaRPr lang="en-ID" sz="1400" dirty="0"/>
        </a:p>
      </dgm:t>
    </dgm:pt>
    <dgm:pt modelId="{F20F9E75-DCAB-4BC0-BE54-EDD9FACB110F}" type="parTrans" cxnId="{C7C5F88F-B2CC-4F26-B388-833229928646}">
      <dgm:prSet/>
      <dgm:spPr/>
      <dgm:t>
        <a:bodyPr/>
        <a:lstStyle/>
        <a:p>
          <a:endParaRPr lang="en-ID"/>
        </a:p>
      </dgm:t>
    </dgm:pt>
    <dgm:pt modelId="{A8A0D874-E0D0-4C09-ABF8-ED2F44E8BF86}" type="sibTrans" cxnId="{C7C5F88F-B2CC-4F26-B388-833229928646}">
      <dgm:prSet/>
      <dgm:spPr/>
      <dgm:t>
        <a:bodyPr/>
        <a:lstStyle/>
        <a:p>
          <a:endParaRPr lang="en-ID"/>
        </a:p>
      </dgm:t>
    </dgm:pt>
    <dgm:pt modelId="{4996B951-4549-4737-A881-736087F78B68}" type="pres">
      <dgm:prSet presAssocID="{33497D24-DC59-433F-AAF4-0543D9E4A866}" presName="Name0" presStyleCnt="0">
        <dgm:presLayoutVars>
          <dgm:dir/>
          <dgm:animLvl val="lvl"/>
          <dgm:resizeHandles val="exact"/>
        </dgm:presLayoutVars>
      </dgm:prSet>
      <dgm:spPr/>
    </dgm:pt>
    <dgm:pt modelId="{79D6973F-B7FA-485A-9DED-13F57AC8022D}" type="pres">
      <dgm:prSet presAssocID="{ECBDA966-C39F-4E1C-BF4C-609B1F77E019}" presName="compositeNode" presStyleCnt="0">
        <dgm:presLayoutVars>
          <dgm:bulletEnabled val="1"/>
        </dgm:presLayoutVars>
      </dgm:prSet>
      <dgm:spPr/>
    </dgm:pt>
    <dgm:pt modelId="{4DCF9823-745B-4EB3-A85A-5493D62B804A}" type="pres">
      <dgm:prSet presAssocID="{ECBDA966-C39F-4E1C-BF4C-609B1F77E019}" presName="bgRect" presStyleLbl="node1" presStyleIdx="0" presStyleCnt="4"/>
      <dgm:spPr/>
    </dgm:pt>
    <dgm:pt modelId="{C7E7D17B-7E77-47C3-BDE2-6EFA198CDCE9}" type="pres">
      <dgm:prSet presAssocID="{ECBDA966-C39F-4E1C-BF4C-609B1F77E019}" presName="parentNode" presStyleLbl="node1" presStyleIdx="0" presStyleCnt="4">
        <dgm:presLayoutVars>
          <dgm:chMax val="0"/>
          <dgm:bulletEnabled val="1"/>
        </dgm:presLayoutVars>
      </dgm:prSet>
      <dgm:spPr/>
    </dgm:pt>
    <dgm:pt modelId="{0CC87459-0BF8-4DDE-AEAB-653C13E8ADB8}" type="pres">
      <dgm:prSet presAssocID="{ECBDA966-C39F-4E1C-BF4C-609B1F77E019}" presName="childNode" presStyleLbl="node1" presStyleIdx="0" presStyleCnt="4">
        <dgm:presLayoutVars>
          <dgm:bulletEnabled val="1"/>
        </dgm:presLayoutVars>
      </dgm:prSet>
      <dgm:spPr/>
    </dgm:pt>
    <dgm:pt modelId="{0850010A-F713-4696-A7D1-E54AF40ACB24}" type="pres">
      <dgm:prSet presAssocID="{4E32A846-7534-40BE-B9C6-68D94F1470D6}" presName="hSp" presStyleCnt="0"/>
      <dgm:spPr/>
    </dgm:pt>
    <dgm:pt modelId="{E4D13AC7-A35A-48CC-B1A9-282B5223E3AD}" type="pres">
      <dgm:prSet presAssocID="{4E32A846-7534-40BE-B9C6-68D94F1470D6}" presName="vProcSp" presStyleCnt="0"/>
      <dgm:spPr/>
    </dgm:pt>
    <dgm:pt modelId="{4616142C-F66A-4B18-8844-CF2AEE4FD969}" type="pres">
      <dgm:prSet presAssocID="{4E32A846-7534-40BE-B9C6-68D94F1470D6}" presName="vSp1" presStyleCnt="0"/>
      <dgm:spPr/>
    </dgm:pt>
    <dgm:pt modelId="{D178385A-8F0F-4976-9349-C37CD09915BA}" type="pres">
      <dgm:prSet presAssocID="{4E32A846-7534-40BE-B9C6-68D94F1470D6}" presName="simulatedConn" presStyleLbl="solidFgAcc1" presStyleIdx="0" presStyleCnt="3"/>
      <dgm:spPr/>
    </dgm:pt>
    <dgm:pt modelId="{D40AB912-5BEE-492C-9DB9-4AB2FC14D86E}" type="pres">
      <dgm:prSet presAssocID="{4E32A846-7534-40BE-B9C6-68D94F1470D6}" presName="vSp2" presStyleCnt="0"/>
      <dgm:spPr/>
    </dgm:pt>
    <dgm:pt modelId="{F4D416F5-545E-4B9A-BBF6-963FF4F5E15F}" type="pres">
      <dgm:prSet presAssocID="{4E32A846-7534-40BE-B9C6-68D94F1470D6}" presName="sibTrans" presStyleCnt="0"/>
      <dgm:spPr/>
    </dgm:pt>
    <dgm:pt modelId="{E835F40F-C5C1-46BB-ADA6-FD78DEFA3C27}" type="pres">
      <dgm:prSet presAssocID="{F50CE274-2F2B-47E6-A46E-90CFA23FF9DF}" presName="compositeNode" presStyleCnt="0">
        <dgm:presLayoutVars>
          <dgm:bulletEnabled val="1"/>
        </dgm:presLayoutVars>
      </dgm:prSet>
      <dgm:spPr/>
    </dgm:pt>
    <dgm:pt modelId="{B228DAF8-219D-4806-ACF4-6F42B98224C8}" type="pres">
      <dgm:prSet presAssocID="{F50CE274-2F2B-47E6-A46E-90CFA23FF9DF}" presName="bgRect" presStyleLbl="node1" presStyleIdx="1" presStyleCnt="4"/>
      <dgm:spPr/>
    </dgm:pt>
    <dgm:pt modelId="{9D57899E-2E8E-4F75-BD3F-0ACAD7480519}" type="pres">
      <dgm:prSet presAssocID="{F50CE274-2F2B-47E6-A46E-90CFA23FF9DF}" presName="parentNode" presStyleLbl="node1" presStyleIdx="1" presStyleCnt="4">
        <dgm:presLayoutVars>
          <dgm:chMax val="0"/>
          <dgm:bulletEnabled val="1"/>
        </dgm:presLayoutVars>
      </dgm:prSet>
      <dgm:spPr/>
    </dgm:pt>
    <dgm:pt modelId="{B1235DC5-CD5E-4D0B-ABFE-3A96A5A38D68}" type="pres">
      <dgm:prSet presAssocID="{F50CE274-2F2B-47E6-A46E-90CFA23FF9DF}" presName="childNode" presStyleLbl="node1" presStyleIdx="1" presStyleCnt="4">
        <dgm:presLayoutVars>
          <dgm:bulletEnabled val="1"/>
        </dgm:presLayoutVars>
      </dgm:prSet>
      <dgm:spPr/>
    </dgm:pt>
    <dgm:pt modelId="{168C0E0B-DF97-4C30-888A-F45FAD59343C}" type="pres">
      <dgm:prSet presAssocID="{6A8671B4-AF80-4BAB-8337-E5F60BF11244}" presName="hSp" presStyleCnt="0"/>
      <dgm:spPr/>
    </dgm:pt>
    <dgm:pt modelId="{55CFA259-C546-434C-A572-CA415E216BD8}" type="pres">
      <dgm:prSet presAssocID="{6A8671B4-AF80-4BAB-8337-E5F60BF11244}" presName="vProcSp" presStyleCnt="0"/>
      <dgm:spPr/>
    </dgm:pt>
    <dgm:pt modelId="{259D1765-A0F8-4428-9D8A-54D8362C6D1E}" type="pres">
      <dgm:prSet presAssocID="{6A8671B4-AF80-4BAB-8337-E5F60BF11244}" presName="vSp1" presStyleCnt="0"/>
      <dgm:spPr/>
    </dgm:pt>
    <dgm:pt modelId="{D5F20745-FFDA-47ED-BF9D-7EA0973A1840}" type="pres">
      <dgm:prSet presAssocID="{6A8671B4-AF80-4BAB-8337-E5F60BF11244}" presName="simulatedConn" presStyleLbl="solidFgAcc1" presStyleIdx="1" presStyleCnt="3"/>
      <dgm:spPr/>
    </dgm:pt>
    <dgm:pt modelId="{B95AA896-90FC-4F6F-92F3-BF11AFA9CBC0}" type="pres">
      <dgm:prSet presAssocID="{6A8671B4-AF80-4BAB-8337-E5F60BF11244}" presName="vSp2" presStyleCnt="0"/>
      <dgm:spPr/>
    </dgm:pt>
    <dgm:pt modelId="{6BDBE9FC-5932-451E-A154-FF85D264C985}" type="pres">
      <dgm:prSet presAssocID="{6A8671B4-AF80-4BAB-8337-E5F60BF11244}" presName="sibTrans" presStyleCnt="0"/>
      <dgm:spPr/>
    </dgm:pt>
    <dgm:pt modelId="{F0B331E2-4046-4272-8C2B-79AFFFABA2A1}" type="pres">
      <dgm:prSet presAssocID="{7BCF1954-C25F-4367-AFA5-9D18662962CE}" presName="compositeNode" presStyleCnt="0">
        <dgm:presLayoutVars>
          <dgm:bulletEnabled val="1"/>
        </dgm:presLayoutVars>
      </dgm:prSet>
      <dgm:spPr/>
    </dgm:pt>
    <dgm:pt modelId="{54CAFE35-284A-49C3-8D38-0A12A321661F}" type="pres">
      <dgm:prSet presAssocID="{7BCF1954-C25F-4367-AFA5-9D18662962CE}" presName="bgRect" presStyleLbl="node1" presStyleIdx="2" presStyleCnt="4"/>
      <dgm:spPr/>
    </dgm:pt>
    <dgm:pt modelId="{6B5C3CC8-2B39-4D47-9C7C-023BC0C1E616}" type="pres">
      <dgm:prSet presAssocID="{7BCF1954-C25F-4367-AFA5-9D18662962CE}" presName="parentNode" presStyleLbl="node1" presStyleIdx="2" presStyleCnt="4">
        <dgm:presLayoutVars>
          <dgm:chMax val="0"/>
          <dgm:bulletEnabled val="1"/>
        </dgm:presLayoutVars>
      </dgm:prSet>
      <dgm:spPr/>
    </dgm:pt>
    <dgm:pt modelId="{159D4B83-4D30-4E4C-967A-969EBAB2AC5A}" type="pres">
      <dgm:prSet presAssocID="{7BCF1954-C25F-4367-AFA5-9D18662962CE}" presName="childNode" presStyleLbl="node1" presStyleIdx="2" presStyleCnt="4">
        <dgm:presLayoutVars>
          <dgm:bulletEnabled val="1"/>
        </dgm:presLayoutVars>
      </dgm:prSet>
      <dgm:spPr/>
    </dgm:pt>
    <dgm:pt modelId="{A9BAFBD6-C4A9-443B-8169-26A9D25C40C5}" type="pres">
      <dgm:prSet presAssocID="{FDC4D9E2-E2EF-463F-85D4-204F20CA8039}" presName="hSp" presStyleCnt="0"/>
      <dgm:spPr/>
    </dgm:pt>
    <dgm:pt modelId="{CBA5CB9A-58AB-4C2F-B8D1-F61BA12FE087}" type="pres">
      <dgm:prSet presAssocID="{FDC4D9E2-E2EF-463F-85D4-204F20CA8039}" presName="vProcSp" presStyleCnt="0"/>
      <dgm:spPr/>
    </dgm:pt>
    <dgm:pt modelId="{8BDF4B4C-AEB1-4FD5-BA09-433915B72480}" type="pres">
      <dgm:prSet presAssocID="{FDC4D9E2-E2EF-463F-85D4-204F20CA8039}" presName="vSp1" presStyleCnt="0"/>
      <dgm:spPr/>
    </dgm:pt>
    <dgm:pt modelId="{B192D383-78BA-43A5-975F-07F47D002949}" type="pres">
      <dgm:prSet presAssocID="{FDC4D9E2-E2EF-463F-85D4-204F20CA8039}" presName="simulatedConn" presStyleLbl="solidFgAcc1" presStyleIdx="2" presStyleCnt="3"/>
      <dgm:spPr/>
    </dgm:pt>
    <dgm:pt modelId="{A4691FC5-02A9-4154-BB0D-9014F2880A3F}" type="pres">
      <dgm:prSet presAssocID="{FDC4D9E2-E2EF-463F-85D4-204F20CA8039}" presName="vSp2" presStyleCnt="0"/>
      <dgm:spPr/>
    </dgm:pt>
    <dgm:pt modelId="{CB3D304E-D531-4285-AD22-1B7B92D37F81}" type="pres">
      <dgm:prSet presAssocID="{FDC4D9E2-E2EF-463F-85D4-204F20CA8039}" presName="sibTrans" presStyleCnt="0"/>
      <dgm:spPr/>
    </dgm:pt>
    <dgm:pt modelId="{4C28CA4A-A0AF-4BB4-978D-E7CB9C0ED57D}" type="pres">
      <dgm:prSet presAssocID="{BB03BB8B-2A18-4983-B263-18ED0C0858CF}" presName="compositeNode" presStyleCnt="0">
        <dgm:presLayoutVars>
          <dgm:bulletEnabled val="1"/>
        </dgm:presLayoutVars>
      </dgm:prSet>
      <dgm:spPr/>
    </dgm:pt>
    <dgm:pt modelId="{769F2C5F-4A4A-43AD-ABED-5FC3C064698E}" type="pres">
      <dgm:prSet presAssocID="{BB03BB8B-2A18-4983-B263-18ED0C0858CF}" presName="bgRect" presStyleLbl="node1" presStyleIdx="3" presStyleCnt="4"/>
      <dgm:spPr/>
    </dgm:pt>
    <dgm:pt modelId="{9141F30C-A7F0-4509-9606-362E1A4E85B2}" type="pres">
      <dgm:prSet presAssocID="{BB03BB8B-2A18-4983-B263-18ED0C0858CF}" presName="parentNode" presStyleLbl="node1" presStyleIdx="3" presStyleCnt="4">
        <dgm:presLayoutVars>
          <dgm:chMax val="0"/>
          <dgm:bulletEnabled val="1"/>
        </dgm:presLayoutVars>
      </dgm:prSet>
      <dgm:spPr/>
    </dgm:pt>
    <dgm:pt modelId="{95C12789-8B92-4347-9141-1547FFBDD1AC}" type="pres">
      <dgm:prSet presAssocID="{BB03BB8B-2A18-4983-B263-18ED0C0858CF}" presName="childNode" presStyleLbl="node1" presStyleIdx="3" presStyleCnt="4">
        <dgm:presLayoutVars>
          <dgm:bulletEnabled val="1"/>
        </dgm:presLayoutVars>
      </dgm:prSet>
      <dgm:spPr/>
    </dgm:pt>
  </dgm:ptLst>
  <dgm:cxnLst>
    <dgm:cxn modelId="{6142FF02-C165-404A-9D13-3EE16D6B73F4}" type="presOf" srcId="{BDE1788B-A9CA-46B0-9466-5C28B2899B6F}" destId="{159D4B83-4D30-4E4C-967A-969EBAB2AC5A}" srcOrd="0" destOrd="0" presId="urn:microsoft.com/office/officeart/2005/8/layout/hProcess7"/>
    <dgm:cxn modelId="{8A458208-74FA-49BF-B8F4-B2E030BD230E}" srcId="{33497D24-DC59-433F-AAF4-0543D9E4A866}" destId="{BB03BB8B-2A18-4983-B263-18ED0C0858CF}" srcOrd="3" destOrd="0" parTransId="{75DF1691-9229-41C3-96B0-25A2C6736E45}" sibTransId="{CC730D61-00F0-43A2-8113-40220865559B}"/>
    <dgm:cxn modelId="{44825D22-BC12-46DA-8CEA-BDF773F2D46B}" srcId="{ECBDA966-C39F-4E1C-BF4C-609B1F77E019}" destId="{12BEBA0B-4100-4821-847B-8FE0C4CDD532}" srcOrd="1" destOrd="0" parTransId="{668C83E1-F888-400D-B2DA-A7ACCB2EA0AF}" sibTransId="{D9B9C479-9D72-4664-88AC-8988D95887FE}"/>
    <dgm:cxn modelId="{70DEB322-A282-4300-AECE-BC8D0F8FE766}" type="presOf" srcId="{F50CE274-2F2B-47E6-A46E-90CFA23FF9DF}" destId="{B228DAF8-219D-4806-ACF4-6F42B98224C8}" srcOrd="0" destOrd="0" presId="urn:microsoft.com/office/officeart/2005/8/layout/hProcess7"/>
    <dgm:cxn modelId="{61643625-5C95-415B-9139-C80A1FF139B7}" type="presOf" srcId="{ECBDA966-C39F-4E1C-BF4C-609B1F77E019}" destId="{4DCF9823-745B-4EB3-A85A-5493D62B804A}" srcOrd="0" destOrd="0" presId="urn:microsoft.com/office/officeart/2005/8/layout/hProcess7"/>
    <dgm:cxn modelId="{F8C08428-C040-4122-AFDB-AD09C4513E4B}" type="presOf" srcId="{7BCF1954-C25F-4367-AFA5-9D18662962CE}" destId="{54CAFE35-284A-49C3-8D38-0A12A321661F}" srcOrd="0" destOrd="0" presId="urn:microsoft.com/office/officeart/2005/8/layout/hProcess7"/>
    <dgm:cxn modelId="{1D470B36-5F6D-4938-A7E8-411E1099885A}" type="presOf" srcId="{8EEE91B7-FA28-4DE9-ACBF-AF16F23B4495}" destId="{0CC87459-0BF8-4DDE-AEAB-653C13E8ADB8}" srcOrd="0" destOrd="2" presId="urn:microsoft.com/office/officeart/2005/8/layout/hProcess7"/>
    <dgm:cxn modelId="{B781EC37-0CE7-4747-8946-33676353DF74}" srcId="{33497D24-DC59-433F-AAF4-0543D9E4A866}" destId="{7BCF1954-C25F-4367-AFA5-9D18662962CE}" srcOrd="2" destOrd="0" parTransId="{9101ECC9-EAF8-4005-A857-EEB3FF2A1D72}" sibTransId="{FDC4D9E2-E2EF-463F-85D4-204F20CA8039}"/>
    <dgm:cxn modelId="{9BBF8C5E-E17F-4BD2-8799-64B119E0D631}" type="presOf" srcId="{417EB283-A2E4-49A4-8496-F7DB026C4233}" destId="{95C12789-8B92-4347-9141-1547FFBDD1AC}" srcOrd="0" destOrd="1" presId="urn:microsoft.com/office/officeart/2005/8/layout/hProcess7"/>
    <dgm:cxn modelId="{94D9E462-B162-4EDC-89F8-E90CED47C861}" type="presOf" srcId="{7BCF1954-C25F-4367-AFA5-9D18662962CE}" destId="{6B5C3CC8-2B39-4D47-9C7C-023BC0C1E616}" srcOrd="1" destOrd="0" presId="urn:microsoft.com/office/officeart/2005/8/layout/hProcess7"/>
    <dgm:cxn modelId="{6AA3B966-BF6B-464B-869F-306E8804160D}" type="presOf" srcId="{514E895B-2D20-478D-8790-865A0C871036}" destId="{159D4B83-4D30-4E4C-967A-969EBAB2AC5A}" srcOrd="0" destOrd="3" presId="urn:microsoft.com/office/officeart/2005/8/layout/hProcess7"/>
    <dgm:cxn modelId="{3EC5F066-6F39-4171-AE9A-A1E5F3016D2E}" type="presOf" srcId="{BB03BB8B-2A18-4983-B263-18ED0C0858CF}" destId="{769F2C5F-4A4A-43AD-ABED-5FC3C064698E}" srcOrd="0" destOrd="0" presId="urn:microsoft.com/office/officeart/2005/8/layout/hProcess7"/>
    <dgm:cxn modelId="{25014C49-9081-454B-9055-E1DCE0D78CA3}" srcId="{ECBDA966-C39F-4E1C-BF4C-609B1F77E019}" destId="{CAEF7505-B92E-49E3-9EC0-E7779D9E7E1C}" srcOrd="0" destOrd="0" parTransId="{B83C3175-F429-448A-B80B-9E890DDAE297}" sibTransId="{8795FBD0-AFCE-4DA8-8483-61E1DA26B67C}"/>
    <dgm:cxn modelId="{7491186D-D3E8-445C-AA7C-1A919DE94C2C}" srcId="{BB03BB8B-2A18-4983-B263-18ED0C0858CF}" destId="{417EB283-A2E4-49A4-8496-F7DB026C4233}" srcOrd="1" destOrd="0" parTransId="{69B4CFCE-0B6E-4792-B82D-ED64E16BCD1A}" sibTransId="{A5DC2372-1E08-4F5F-AE81-DDEC5479E20C}"/>
    <dgm:cxn modelId="{0886FD6F-0549-4BC3-B608-FDCD1A12A70C}" srcId="{F50CE274-2F2B-47E6-A46E-90CFA23FF9DF}" destId="{BD7469F8-019D-494C-9A9E-1C5D6BB23D0F}" srcOrd="0" destOrd="0" parTransId="{3DB794DF-93E1-4B73-BA3A-683BE5D3FC35}" sibTransId="{CB7A5D93-2EBC-4D96-974C-C9CAFA06E6E1}"/>
    <dgm:cxn modelId="{5BD86251-23DA-4C8E-91D5-939C4D8060AA}" srcId="{7BCF1954-C25F-4367-AFA5-9D18662962CE}" destId="{0B2D5E32-3BD0-44ED-BFF1-8D01F77C1991}" srcOrd="1" destOrd="0" parTransId="{4C18F723-336F-4B77-BA45-8D922504C30F}" sibTransId="{259C5971-ED2E-460D-B8FD-A7FD580FD504}"/>
    <dgm:cxn modelId="{F12E5253-02A6-4FBB-828D-609DC6F30BFB}" type="presOf" srcId="{CAEF7505-B92E-49E3-9EC0-E7779D9E7E1C}" destId="{0CC87459-0BF8-4DDE-AEAB-653C13E8ADB8}" srcOrd="0" destOrd="0" presId="urn:microsoft.com/office/officeart/2005/8/layout/hProcess7"/>
    <dgm:cxn modelId="{146C2C7A-2DF5-44AC-8179-E9865A613DA2}" type="presOf" srcId="{33497D24-DC59-433F-AAF4-0543D9E4A866}" destId="{4996B951-4549-4737-A881-736087F78B68}" srcOrd="0" destOrd="0" presId="urn:microsoft.com/office/officeart/2005/8/layout/hProcess7"/>
    <dgm:cxn modelId="{D3F6547D-DE7E-4264-A397-324D4504CFA7}" srcId="{ECBDA966-C39F-4E1C-BF4C-609B1F77E019}" destId="{01E6DDFB-B3E6-4DC3-819D-4C38B2520493}" srcOrd="3" destOrd="0" parTransId="{4552FBDC-DF9F-449E-B38E-4D3C2634D060}" sibTransId="{D34C4804-CB04-49D7-BF12-236D481B4B98}"/>
    <dgm:cxn modelId="{63C61983-B717-4D0F-9A6B-E3030656E0FB}" type="presOf" srcId="{0B2D5E32-3BD0-44ED-BFF1-8D01F77C1991}" destId="{159D4B83-4D30-4E4C-967A-969EBAB2AC5A}" srcOrd="0" destOrd="1" presId="urn:microsoft.com/office/officeart/2005/8/layout/hProcess7"/>
    <dgm:cxn modelId="{66422B83-0579-4612-BE90-5B34EBE209CA}" srcId="{33497D24-DC59-433F-AAF4-0543D9E4A866}" destId="{ECBDA966-C39F-4E1C-BF4C-609B1F77E019}" srcOrd="0" destOrd="0" parTransId="{C203EF16-78EA-45C8-A22F-4469D79876F8}" sibTransId="{4E32A846-7534-40BE-B9C6-68D94F1470D6}"/>
    <dgm:cxn modelId="{94FC9884-9986-4129-8081-8D596B61DFA9}" srcId="{7BCF1954-C25F-4367-AFA5-9D18662962CE}" destId="{A52B9B2A-7C8C-453B-BAE8-53F7958AE2A6}" srcOrd="2" destOrd="0" parTransId="{F86311DD-6872-40B4-A774-7667FD854950}" sibTransId="{5C6838A0-48B4-4159-97F2-D215E2641926}"/>
    <dgm:cxn modelId="{4E6DB18D-2435-49B1-8E1F-CD4EF78A7AE5}" srcId="{ECBDA966-C39F-4E1C-BF4C-609B1F77E019}" destId="{8EEE91B7-FA28-4DE9-ACBF-AF16F23B4495}" srcOrd="2" destOrd="0" parTransId="{6E89BB33-3BAF-49A8-9BDB-B14C483326C1}" sibTransId="{D4454EC1-5CF1-4FB1-AD57-C9E7FF2CADDC}"/>
    <dgm:cxn modelId="{C7C5F88F-B2CC-4F26-B388-833229928646}" srcId="{BB03BB8B-2A18-4983-B263-18ED0C0858CF}" destId="{50A589F8-AC1E-483B-979B-6A8017E44010}" srcOrd="2" destOrd="0" parTransId="{F20F9E75-DCAB-4BC0-BE54-EDD9FACB110F}" sibTransId="{A8A0D874-E0D0-4C09-ABF8-ED2F44E8BF86}"/>
    <dgm:cxn modelId="{C64B82A5-D255-471F-B3FC-C4B07EA5B0F6}" type="presOf" srcId="{01E6DDFB-B3E6-4DC3-819D-4C38B2520493}" destId="{0CC87459-0BF8-4DDE-AEAB-653C13E8ADB8}" srcOrd="0" destOrd="3" presId="urn:microsoft.com/office/officeart/2005/8/layout/hProcess7"/>
    <dgm:cxn modelId="{49CA0DAB-1297-4BF6-97B0-80F8D802CBC0}" srcId="{7BCF1954-C25F-4367-AFA5-9D18662962CE}" destId="{BDE1788B-A9CA-46B0-9466-5C28B2899B6F}" srcOrd="0" destOrd="0" parTransId="{7FA5A12C-077A-4BE5-9EE3-AAD5CD5795D8}" sibTransId="{42A855B9-2A74-451D-B33A-48BB628E2204}"/>
    <dgm:cxn modelId="{76841EC8-E7F0-45B2-8585-B1B06D7321D6}" type="presOf" srcId="{50A589F8-AC1E-483B-979B-6A8017E44010}" destId="{95C12789-8B92-4347-9141-1547FFBDD1AC}" srcOrd="0" destOrd="2" presId="urn:microsoft.com/office/officeart/2005/8/layout/hProcess7"/>
    <dgm:cxn modelId="{83FA40C8-6BF1-482D-93F1-7E388C186D2F}" srcId="{33497D24-DC59-433F-AAF4-0543D9E4A866}" destId="{F50CE274-2F2B-47E6-A46E-90CFA23FF9DF}" srcOrd="1" destOrd="0" parTransId="{520FFEDB-FAD3-4A3D-8295-B1B55E6CC05A}" sibTransId="{6A8671B4-AF80-4BAB-8337-E5F60BF11244}"/>
    <dgm:cxn modelId="{3E99CFC9-0E03-4602-BAE7-92697989FF14}" type="presOf" srcId="{12BEBA0B-4100-4821-847B-8FE0C4CDD532}" destId="{0CC87459-0BF8-4DDE-AEAB-653C13E8ADB8}" srcOrd="0" destOrd="1" presId="urn:microsoft.com/office/officeart/2005/8/layout/hProcess7"/>
    <dgm:cxn modelId="{858C8DCB-CFED-46F6-8937-0F994AF185CE}" srcId="{BB03BB8B-2A18-4983-B263-18ED0C0858CF}" destId="{C74842BE-28FC-4180-9812-BE7A5E57160F}" srcOrd="0" destOrd="0" parTransId="{11EFD81A-A8E1-49E6-8299-EE9BA0768E8F}" sibTransId="{E13AC961-8A3B-469D-A791-1C5820F0A75B}"/>
    <dgm:cxn modelId="{35FDB6CF-A050-4C39-AD7F-5E1DF90E4096}" srcId="{7BCF1954-C25F-4367-AFA5-9D18662962CE}" destId="{514E895B-2D20-478D-8790-865A0C871036}" srcOrd="3" destOrd="0" parTransId="{77544E18-10E2-49A3-A7C0-30F18543346F}" sibTransId="{67708692-7AE0-4E8E-82F6-85A91E44DDB0}"/>
    <dgm:cxn modelId="{B51BCBD2-68F1-465D-9134-E28BD3DAC984}" type="presOf" srcId="{F50CE274-2F2B-47E6-A46E-90CFA23FF9DF}" destId="{9D57899E-2E8E-4F75-BD3F-0ACAD7480519}" srcOrd="1" destOrd="0" presId="urn:microsoft.com/office/officeart/2005/8/layout/hProcess7"/>
    <dgm:cxn modelId="{A8CD02DF-6059-42E5-A988-F947AE7C4BA5}" type="presOf" srcId="{ECBDA966-C39F-4E1C-BF4C-609B1F77E019}" destId="{C7E7D17B-7E77-47C3-BDE2-6EFA198CDCE9}" srcOrd="1" destOrd="0" presId="urn:microsoft.com/office/officeart/2005/8/layout/hProcess7"/>
    <dgm:cxn modelId="{B0A137EA-4685-406F-8A3C-FF7A30D79BF3}" type="presOf" srcId="{BD7469F8-019D-494C-9A9E-1C5D6BB23D0F}" destId="{B1235DC5-CD5E-4D0B-ABFE-3A96A5A38D68}" srcOrd="0" destOrd="0" presId="urn:microsoft.com/office/officeart/2005/8/layout/hProcess7"/>
    <dgm:cxn modelId="{F5D60EF5-D058-4E57-9BD4-8E43EEB61951}" type="presOf" srcId="{BB03BB8B-2A18-4983-B263-18ED0C0858CF}" destId="{9141F30C-A7F0-4509-9606-362E1A4E85B2}" srcOrd="1" destOrd="0" presId="urn:microsoft.com/office/officeart/2005/8/layout/hProcess7"/>
    <dgm:cxn modelId="{6A44A8FA-4D49-4A4A-BC11-47B0A49C84CF}" type="presOf" srcId="{A52B9B2A-7C8C-453B-BAE8-53F7958AE2A6}" destId="{159D4B83-4D30-4E4C-967A-969EBAB2AC5A}" srcOrd="0" destOrd="2" presId="urn:microsoft.com/office/officeart/2005/8/layout/hProcess7"/>
    <dgm:cxn modelId="{AC596BFF-ECD6-4FCB-BDF3-A371EC1D4CB3}" type="presOf" srcId="{C74842BE-28FC-4180-9812-BE7A5E57160F}" destId="{95C12789-8B92-4347-9141-1547FFBDD1AC}" srcOrd="0" destOrd="0" presId="urn:microsoft.com/office/officeart/2005/8/layout/hProcess7"/>
    <dgm:cxn modelId="{5E3EF0E6-A9BB-483E-B247-E712B23CB60C}" type="presParOf" srcId="{4996B951-4549-4737-A881-736087F78B68}" destId="{79D6973F-B7FA-485A-9DED-13F57AC8022D}" srcOrd="0" destOrd="0" presId="urn:microsoft.com/office/officeart/2005/8/layout/hProcess7"/>
    <dgm:cxn modelId="{B3B045DA-026E-4527-B3B4-EC0264B6CE05}" type="presParOf" srcId="{79D6973F-B7FA-485A-9DED-13F57AC8022D}" destId="{4DCF9823-745B-4EB3-A85A-5493D62B804A}" srcOrd="0" destOrd="0" presId="urn:microsoft.com/office/officeart/2005/8/layout/hProcess7"/>
    <dgm:cxn modelId="{437CD8E5-E5D1-4309-93FB-D26F305096DA}" type="presParOf" srcId="{79D6973F-B7FA-485A-9DED-13F57AC8022D}" destId="{C7E7D17B-7E77-47C3-BDE2-6EFA198CDCE9}" srcOrd="1" destOrd="0" presId="urn:microsoft.com/office/officeart/2005/8/layout/hProcess7"/>
    <dgm:cxn modelId="{09F3A4B7-E7AE-47E5-AAA4-5D658ECF1EA6}" type="presParOf" srcId="{79D6973F-B7FA-485A-9DED-13F57AC8022D}" destId="{0CC87459-0BF8-4DDE-AEAB-653C13E8ADB8}" srcOrd="2" destOrd="0" presId="urn:microsoft.com/office/officeart/2005/8/layout/hProcess7"/>
    <dgm:cxn modelId="{A62ECD3A-327E-48FF-B74A-4A317361FA03}" type="presParOf" srcId="{4996B951-4549-4737-A881-736087F78B68}" destId="{0850010A-F713-4696-A7D1-E54AF40ACB24}" srcOrd="1" destOrd="0" presId="urn:microsoft.com/office/officeart/2005/8/layout/hProcess7"/>
    <dgm:cxn modelId="{128CD646-E0A1-453F-BB84-BC96D548FFE9}" type="presParOf" srcId="{4996B951-4549-4737-A881-736087F78B68}" destId="{E4D13AC7-A35A-48CC-B1A9-282B5223E3AD}" srcOrd="2" destOrd="0" presId="urn:microsoft.com/office/officeart/2005/8/layout/hProcess7"/>
    <dgm:cxn modelId="{72736627-074F-4A2A-8002-8F938C36560F}" type="presParOf" srcId="{E4D13AC7-A35A-48CC-B1A9-282B5223E3AD}" destId="{4616142C-F66A-4B18-8844-CF2AEE4FD969}" srcOrd="0" destOrd="0" presId="urn:microsoft.com/office/officeart/2005/8/layout/hProcess7"/>
    <dgm:cxn modelId="{80836F1C-ED0F-48E9-835F-676782C6A939}" type="presParOf" srcId="{E4D13AC7-A35A-48CC-B1A9-282B5223E3AD}" destId="{D178385A-8F0F-4976-9349-C37CD09915BA}" srcOrd="1" destOrd="0" presId="urn:microsoft.com/office/officeart/2005/8/layout/hProcess7"/>
    <dgm:cxn modelId="{C4EC9ECA-769F-4814-BFB6-12631A97FE21}" type="presParOf" srcId="{E4D13AC7-A35A-48CC-B1A9-282B5223E3AD}" destId="{D40AB912-5BEE-492C-9DB9-4AB2FC14D86E}" srcOrd="2" destOrd="0" presId="urn:microsoft.com/office/officeart/2005/8/layout/hProcess7"/>
    <dgm:cxn modelId="{3CE4C158-554D-40D0-95C2-F8EADD7920E0}" type="presParOf" srcId="{4996B951-4549-4737-A881-736087F78B68}" destId="{F4D416F5-545E-4B9A-BBF6-963FF4F5E15F}" srcOrd="3" destOrd="0" presId="urn:microsoft.com/office/officeart/2005/8/layout/hProcess7"/>
    <dgm:cxn modelId="{A775ABB7-231C-4387-B3CB-366226956D27}" type="presParOf" srcId="{4996B951-4549-4737-A881-736087F78B68}" destId="{E835F40F-C5C1-46BB-ADA6-FD78DEFA3C27}" srcOrd="4" destOrd="0" presId="urn:microsoft.com/office/officeart/2005/8/layout/hProcess7"/>
    <dgm:cxn modelId="{6F23B3E9-B1B2-429C-A722-0783F09176F8}" type="presParOf" srcId="{E835F40F-C5C1-46BB-ADA6-FD78DEFA3C27}" destId="{B228DAF8-219D-4806-ACF4-6F42B98224C8}" srcOrd="0" destOrd="0" presId="urn:microsoft.com/office/officeart/2005/8/layout/hProcess7"/>
    <dgm:cxn modelId="{B92F44A5-7E86-41F4-A05C-F5F1BA92B189}" type="presParOf" srcId="{E835F40F-C5C1-46BB-ADA6-FD78DEFA3C27}" destId="{9D57899E-2E8E-4F75-BD3F-0ACAD7480519}" srcOrd="1" destOrd="0" presId="urn:microsoft.com/office/officeart/2005/8/layout/hProcess7"/>
    <dgm:cxn modelId="{C4DA0BC8-8D41-4465-8180-0D60B7111FD4}" type="presParOf" srcId="{E835F40F-C5C1-46BB-ADA6-FD78DEFA3C27}" destId="{B1235DC5-CD5E-4D0B-ABFE-3A96A5A38D68}" srcOrd="2" destOrd="0" presId="urn:microsoft.com/office/officeart/2005/8/layout/hProcess7"/>
    <dgm:cxn modelId="{64D7B8D5-8895-4F10-8B14-246BA3FBFD79}" type="presParOf" srcId="{4996B951-4549-4737-A881-736087F78B68}" destId="{168C0E0B-DF97-4C30-888A-F45FAD59343C}" srcOrd="5" destOrd="0" presId="urn:microsoft.com/office/officeart/2005/8/layout/hProcess7"/>
    <dgm:cxn modelId="{64E9DA9F-048B-4DD4-98ED-6A7930F2C05A}" type="presParOf" srcId="{4996B951-4549-4737-A881-736087F78B68}" destId="{55CFA259-C546-434C-A572-CA415E216BD8}" srcOrd="6" destOrd="0" presId="urn:microsoft.com/office/officeart/2005/8/layout/hProcess7"/>
    <dgm:cxn modelId="{AA3344F7-2559-492C-B101-4742C860C227}" type="presParOf" srcId="{55CFA259-C546-434C-A572-CA415E216BD8}" destId="{259D1765-A0F8-4428-9D8A-54D8362C6D1E}" srcOrd="0" destOrd="0" presId="urn:microsoft.com/office/officeart/2005/8/layout/hProcess7"/>
    <dgm:cxn modelId="{F17DA64D-6A0B-4B34-B9FE-6A9CA9F1CEB2}" type="presParOf" srcId="{55CFA259-C546-434C-A572-CA415E216BD8}" destId="{D5F20745-FFDA-47ED-BF9D-7EA0973A1840}" srcOrd="1" destOrd="0" presId="urn:microsoft.com/office/officeart/2005/8/layout/hProcess7"/>
    <dgm:cxn modelId="{A8AB0D4E-9EF7-47B2-B7EF-3E700373DD7F}" type="presParOf" srcId="{55CFA259-C546-434C-A572-CA415E216BD8}" destId="{B95AA896-90FC-4F6F-92F3-BF11AFA9CBC0}" srcOrd="2" destOrd="0" presId="urn:microsoft.com/office/officeart/2005/8/layout/hProcess7"/>
    <dgm:cxn modelId="{31C907A8-7A1C-4BE7-A234-B9F8CCD315D2}" type="presParOf" srcId="{4996B951-4549-4737-A881-736087F78B68}" destId="{6BDBE9FC-5932-451E-A154-FF85D264C985}" srcOrd="7" destOrd="0" presId="urn:microsoft.com/office/officeart/2005/8/layout/hProcess7"/>
    <dgm:cxn modelId="{9B241DD0-4111-4350-BC72-4311231F09B8}" type="presParOf" srcId="{4996B951-4549-4737-A881-736087F78B68}" destId="{F0B331E2-4046-4272-8C2B-79AFFFABA2A1}" srcOrd="8" destOrd="0" presId="urn:microsoft.com/office/officeart/2005/8/layout/hProcess7"/>
    <dgm:cxn modelId="{484E2A82-04DD-4FF9-873D-DA7E0E2D1EB9}" type="presParOf" srcId="{F0B331E2-4046-4272-8C2B-79AFFFABA2A1}" destId="{54CAFE35-284A-49C3-8D38-0A12A321661F}" srcOrd="0" destOrd="0" presId="urn:microsoft.com/office/officeart/2005/8/layout/hProcess7"/>
    <dgm:cxn modelId="{81C5F01D-F39D-4EA7-B337-D361CDA90807}" type="presParOf" srcId="{F0B331E2-4046-4272-8C2B-79AFFFABA2A1}" destId="{6B5C3CC8-2B39-4D47-9C7C-023BC0C1E616}" srcOrd="1" destOrd="0" presId="urn:microsoft.com/office/officeart/2005/8/layout/hProcess7"/>
    <dgm:cxn modelId="{0C05B3A2-15E6-4551-AD57-34C5FA9A0E61}" type="presParOf" srcId="{F0B331E2-4046-4272-8C2B-79AFFFABA2A1}" destId="{159D4B83-4D30-4E4C-967A-969EBAB2AC5A}" srcOrd="2" destOrd="0" presId="urn:microsoft.com/office/officeart/2005/8/layout/hProcess7"/>
    <dgm:cxn modelId="{BC110581-539C-4F0C-AD67-96BAC8B8F475}" type="presParOf" srcId="{4996B951-4549-4737-A881-736087F78B68}" destId="{A9BAFBD6-C4A9-443B-8169-26A9D25C40C5}" srcOrd="9" destOrd="0" presId="urn:microsoft.com/office/officeart/2005/8/layout/hProcess7"/>
    <dgm:cxn modelId="{821C58EF-6994-4C49-A3B7-0572330E43D3}" type="presParOf" srcId="{4996B951-4549-4737-A881-736087F78B68}" destId="{CBA5CB9A-58AB-4C2F-B8D1-F61BA12FE087}" srcOrd="10" destOrd="0" presId="urn:microsoft.com/office/officeart/2005/8/layout/hProcess7"/>
    <dgm:cxn modelId="{E5455B9A-9013-44BB-8151-AB8F8D2868BB}" type="presParOf" srcId="{CBA5CB9A-58AB-4C2F-B8D1-F61BA12FE087}" destId="{8BDF4B4C-AEB1-4FD5-BA09-433915B72480}" srcOrd="0" destOrd="0" presId="urn:microsoft.com/office/officeart/2005/8/layout/hProcess7"/>
    <dgm:cxn modelId="{1A224B29-03BA-4E67-BE75-1A41EE8513E9}" type="presParOf" srcId="{CBA5CB9A-58AB-4C2F-B8D1-F61BA12FE087}" destId="{B192D383-78BA-43A5-975F-07F47D002949}" srcOrd="1" destOrd="0" presId="urn:microsoft.com/office/officeart/2005/8/layout/hProcess7"/>
    <dgm:cxn modelId="{B2656083-39BA-4A15-AA3C-2499F232ECC6}" type="presParOf" srcId="{CBA5CB9A-58AB-4C2F-B8D1-F61BA12FE087}" destId="{A4691FC5-02A9-4154-BB0D-9014F2880A3F}" srcOrd="2" destOrd="0" presId="urn:microsoft.com/office/officeart/2005/8/layout/hProcess7"/>
    <dgm:cxn modelId="{DB53E6D0-2AA8-4135-99AA-0C035344624C}" type="presParOf" srcId="{4996B951-4549-4737-A881-736087F78B68}" destId="{CB3D304E-D531-4285-AD22-1B7B92D37F81}" srcOrd="11" destOrd="0" presId="urn:microsoft.com/office/officeart/2005/8/layout/hProcess7"/>
    <dgm:cxn modelId="{7AAE8F06-17D1-4D62-B83D-3B0962FC65DE}" type="presParOf" srcId="{4996B951-4549-4737-A881-736087F78B68}" destId="{4C28CA4A-A0AF-4BB4-978D-E7CB9C0ED57D}" srcOrd="12" destOrd="0" presId="urn:microsoft.com/office/officeart/2005/8/layout/hProcess7"/>
    <dgm:cxn modelId="{7FAD6E0C-E746-4CFE-813A-5E74E202D26F}" type="presParOf" srcId="{4C28CA4A-A0AF-4BB4-978D-E7CB9C0ED57D}" destId="{769F2C5F-4A4A-43AD-ABED-5FC3C064698E}" srcOrd="0" destOrd="0" presId="urn:microsoft.com/office/officeart/2005/8/layout/hProcess7"/>
    <dgm:cxn modelId="{007BBB11-B8E2-4648-BD4A-AC1849C8301B}" type="presParOf" srcId="{4C28CA4A-A0AF-4BB4-978D-E7CB9C0ED57D}" destId="{9141F30C-A7F0-4509-9606-362E1A4E85B2}" srcOrd="1" destOrd="0" presId="urn:microsoft.com/office/officeart/2005/8/layout/hProcess7"/>
    <dgm:cxn modelId="{D192FE45-7920-41EA-9721-1538F3DD9FF3}" type="presParOf" srcId="{4C28CA4A-A0AF-4BB4-978D-E7CB9C0ED57D}" destId="{95C12789-8B92-4347-9141-1547FFBDD1AC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179F6A-95EB-405A-8D26-B66C3036907B}" type="doc">
      <dgm:prSet loTypeId="urn:microsoft.com/office/officeart/2005/8/layout/hierarchy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6D17705-CF7D-465E-9C9D-65307B576A40}">
      <dgm:prSet/>
      <dgm:spPr/>
      <dgm:t>
        <a:bodyPr/>
        <a:lstStyle/>
        <a:p>
          <a:r>
            <a:rPr lang="en-ID" b="0" err="1"/>
            <a:t>Penyakit</a:t>
          </a:r>
          <a:r>
            <a:rPr lang="en-ID" b="0"/>
            <a:t> Alzheimer, penyakit jantung hipertensi, dan kanker payudara termasuk 10 penyebab </a:t>
          </a:r>
          <a:r>
            <a:rPr lang="fi-FI" b="0"/>
            <a:t>utama kematian pada perempuan, tetapi tidak pada laki-laki</a:t>
          </a:r>
          <a:endParaRPr lang="en-US" b="0" dirty="0"/>
        </a:p>
      </dgm:t>
    </dgm:pt>
    <dgm:pt modelId="{5D7535C7-83AD-4C4E-9213-49563ABC1770}" type="parTrans" cxnId="{0C0DEB47-943A-4452-86CB-5C4C732D256D}">
      <dgm:prSet/>
      <dgm:spPr/>
      <dgm:t>
        <a:bodyPr/>
        <a:lstStyle/>
        <a:p>
          <a:endParaRPr lang="en-US"/>
        </a:p>
      </dgm:t>
    </dgm:pt>
    <dgm:pt modelId="{B6F11ACE-2184-4AA1-96F4-B8422138B777}" type="sibTrans" cxnId="{0C0DEB47-943A-4452-86CB-5C4C732D256D}">
      <dgm:prSet/>
      <dgm:spPr/>
      <dgm:t>
        <a:bodyPr/>
        <a:lstStyle/>
        <a:p>
          <a:endParaRPr lang="en-US"/>
        </a:p>
      </dgm:t>
    </dgm:pt>
    <dgm:pt modelId="{1F923E63-7291-4DA7-ADB8-3CEE70EF0311}">
      <dgm:prSet/>
      <dgm:spPr/>
      <dgm:t>
        <a:bodyPr/>
        <a:lstStyle/>
        <a:p>
          <a:r>
            <a:rPr lang="en-ID" b="0" dirty="0" err="1"/>
            <a:t>Penyakit</a:t>
          </a:r>
          <a:r>
            <a:rPr lang="en-ID" b="0" dirty="0"/>
            <a:t> </a:t>
          </a:r>
          <a:r>
            <a:rPr lang="en-ID" b="0" dirty="0" err="1"/>
            <a:t>paru</a:t>
          </a:r>
          <a:r>
            <a:rPr lang="en-ID" b="0" dirty="0"/>
            <a:t> </a:t>
          </a:r>
          <a:r>
            <a:rPr lang="en-ID" b="0" dirty="0" err="1"/>
            <a:t>obstruktif</a:t>
          </a:r>
          <a:r>
            <a:rPr lang="en-ID" b="0" dirty="0"/>
            <a:t> </a:t>
          </a:r>
          <a:r>
            <a:rPr lang="en-ID" b="0" dirty="0" err="1"/>
            <a:t>kronis</a:t>
          </a:r>
          <a:r>
            <a:rPr lang="en-ID" b="0" dirty="0"/>
            <a:t>, </a:t>
          </a:r>
          <a:r>
            <a:rPr lang="en-ID" b="0" dirty="0" err="1"/>
            <a:t>cedera</a:t>
          </a:r>
          <a:r>
            <a:rPr lang="en-ID" b="0" dirty="0"/>
            <a:t> </a:t>
          </a:r>
          <a:r>
            <a:rPr lang="en-ID" b="0" dirty="0" err="1"/>
            <a:t>kecelakaan</a:t>
          </a:r>
          <a:r>
            <a:rPr lang="en-ID" b="0" dirty="0"/>
            <a:t> </a:t>
          </a:r>
          <a:r>
            <a:rPr lang="en-ID" b="0" dirty="0" err="1"/>
            <a:t>lalu</a:t>
          </a:r>
          <a:r>
            <a:rPr lang="en-ID" b="0" dirty="0"/>
            <a:t> </a:t>
          </a:r>
          <a:r>
            <a:rPr lang="en-ID" b="0" dirty="0" err="1"/>
            <a:t>lintas</a:t>
          </a:r>
          <a:r>
            <a:rPr lang="en-ID" b="0" dirty="0"/>
            <a:t>, dan HIV/AIDS </a:t>
          </a:r>
          <a:r>
            <a:rPr lang="en-ID" b="0" dirty="0" err="1"/>
            <a:t>termasuk</a:t>
          </a:r>
          <a:r>
            <a:rPr lang="en-ID" b="0" dirty="0"/>
            <a:t> </a:t>
          </a:r>
          <a:r>
            <a:rPr lang="en-ID" b="0"/>
            <a:t>10 </a:t>
          </a:r>
          <a:r>
            <a:rPr lang="fi-FI" b="0"/>
            <a:t>penyebab utama kematian pada laki-laki, tetapi tidak pada perempuan.</a:t>
          </a:r>
          <a:endParaRPr lang="en-US" b="0" dirty="0"/>
        </a:p>
      </dgm:t>
    </dgm:pt>
    <dgm:pt modelId="{357AB82F-2C0C-4B51-B087-3140E13E2233}" type="parTrans" cxnId="{4D0B70BE-92D0-456C-8B69-0A407CD12CD2}">
      <dgm:prSet/>
      <dgm:spPr/>
      <dgm:t>
        <a:bodyPr/>
        <a:lstStyle/>
        <a:p>
          <a:endParaRPr lang="en-US"/>
        </a:p>
      </dgm:t>
    </dgm:pt>
    <dgm:pt modelId="{47717296-62F0-4785-8A66-D8FEDD521587}" type="sibTrans" cxnId="{4D0B70BE-92D0-456C-8B69-0A407CD12CD2}">
      <dgm:prSet/>
      <dgm:spPr/>
      <dgm:t>
        <a:bodyPr/>
        <a:lstStyle/>
        <a:p>
          <a:endParaRPr lang="en-US"/>
        </a:p>
      </dgm:t>
    </dgm:pt>
    <dgm:pt modelId="{C07574C9-465F-4F08-88F0-DBDE469D9DA5}" type="pres">
      <dgm:prSet presAssocID="{BC179F6A-95EB-405A-8D26-B66C3036907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1CCC01A-B1AE-4509-825C-E8D6CD4FABC2}" type="pres">
      <dgm:prSet presAssocID="{16D17705-CF7D-465E-9C9D-65307B576A40}" presName="hierRoot1" presStyleCnt="0"/>
      <dgm:spPr/>
    </dgm:pt>
    <dgm:pt modelId="{A3E4ACC6-A00B-40A5-BA41-B16993AE6723}" type="pres">
      <dgm:prSet presAssocID="{16D17705-CF7D-465E-9C9D-65307B576A40}" presName="composite" presStyleCnt="0"/>
      <dgm:spPr/>
    </dgm:pt>
    <dgm:pt modelId="{D85251B3-F8DB-42A4-B08F-3F9B2C49735A}" type="pres">
      <dgm:prSet presAssocID="{16D17705-CF7D-465E-9C9D-65307B576A40}" presName="background" presStyleLbl="node0" presStyleIdx="0" presStyleCnt="2"/>
      <dgm:spPr/>
    </dgm:pt>
    <dgm:pt modelId="{5B10815D-543B-485A-A51E-3766C0DA50F0}" type="pres">
      <dgm:prSet presAssocID="{16D17705-CF7D-465E-9C9D-65307B576A40}" presName="text" presStyleLbl="fgAcc0" presStyleIdx="0" presStyleCnt="2">
        <dgm:presLayoutVars>
          <dgm:chPref val="3"/>
        </dgm:presLayoutVars>
      </dgm:prSet>
      <dgm:spPr/>
    </dgm:pt>
    <dgm:pt modelId="{3D0E373E-BECE-4F02-A48D-B2555F66B794}" type="pres">
      <dgm:prSet presAssocID="{16D17705-CF7D-465E-9C9D-65307B576A40}" presName="hierChild2" presStyleCnt="0"/>
      <dgm:spPr/>
    </dgm:pt>
    <dgm:pt modelId="{01FDDE97-EC25-4047-A923-7873C108CCD6}" type="pres">
      <dgm:prSet presAssocID="{1F923E63-7291-4DA7-ADB8-3CEE70EF0311}" presName="hierRoot1" presStyleCnt="0"/>
      <dgm:spPr/>
    </dgm:pt>
    <dgm:pt modelId="{D9D5D5E5-FF07-4C0B-BA58-5EF4C9EF2E6B}" type="pres">
      <dgm:prSet presAssocID="{1F923E63-7291-4DA7-ADB8-3CEE70EF0311}" presName="composite" presStyleCnt="0"/>
      <dgm:spPr/>
    </dgm:pt>
    <dgm:pt modelId="{6119A086-8DDF-4082-830F-F72B6E1D162C}" type="pres">
      <dgm:prSet presAssocID="{1F923E63-7291-4DA7-ADB8-3CEE70EF0311}" presName="background" presStyleLbl="node0" presStyleIdx="1" presStyleCnt="2"/>
      <dgm:spPr/>
    </dgm:pt>
    <dgm:pt modelId="{5FA0714C-C62F-4C47-8EEF-75C20176B843}" type="pres">
      <dgm:prSet presAssocID="{1F923E63-7291-4DA7-ADB8-3CEE70EF0311}" presName="text" presStyleLbl="fgAcc0" presStyleIdx="1" presStyleCnt="2">
        <dgm:presLayoutVars>
          <dgm:chPref val="3"/>
        </dgm:presLayoutVars>
      </dgm:prSet>
      <dgm:spPr/>
    </dgm:pt>
    <dgm:pt modelId="{5A3136B0-3EE0-492D-A197-32AE9F85F896}" type="pres">
      <dgm:prSet presAssocID="{1F923E63-7291-4DA7-ADB8-3CEE70EF0311}" presName="hierChild2" presStyleCnt="0"/>
      <dgm:spPr/>
    </dgm:pt>
  </dgm:ptLst>
  <dgm:cxnLst>
    <dgm:cxn modelId="{24CB465B-EB86-4675-B2B8-F8B0EF0D56C2}" type="presOf" srcId="{1F923E63-7291-4DA7-ADB8-3CEE70EF0311}" destId="{5FA0714C-C62F-4C47-8EEF-75C20176B843}" srcOrd="0" destOrd="0" presId="urn:microsoft.com/office/officeart/2005/8/layout/hierarchy1"/>
    <dgm:cxn modelId="{7635F15D-B3FA-4218-97E5-37B90C226AF7}" type="presOf" srcId="{BC179F6A-95EB-405A-8D26-B66C3036907B}" destId="{C07574C9-465F-4F08-88F0-DBDE469D9DA5}" srcOrd="0" destOrd="0" presId="urn:microsoft.com/office/officeart/2005/8/layout/hierarchy1"/>
    <dgm:cxn modelId="{0C0DEB47-943A-4452-86CB-5C4C732D256D}" srcId="{BC179F6A-95EB-405A-8D26-B66C3036907B}" destId="{16D17705-CF7D-465E-9C9D-65307B576A40}" srcOrd="0" destOrd="0" parTransId="{5D7535C7-83AD-4C4E-9213-49563ABC1770}" sibTransId="{B6F11ACE-2184-4AA1-96F4-B8422138B777}"/>
    <dgm:cxn modelId="{EF8CB58A-4C1C-4AC1-95B6-95B5F58C649C}" type="presOf" srcId="{16D17705-CF7D-465E-9C9D-65307B576A40}" destId="{5B10815D-543B-485A-A51E-3766C0DA50F0}" srcOrd="0" destOrd="0" presId="urn:microsoft.com/office/officeart/2005/8/layout/hierarchy1"/>
    <dgm:cxn modelId="{4D0B70BE-92D0-456C-8B69-0A407CD12CD2}" srcId="{BC179F6A-95EB-405A-8D26-B66C3036907B}" destId="{1F923E63-7291-4DA7-ADB8-3CEE70EF0311}" srcOrd="1" destOrd="0" parTransId="{357AB82F-2C0C-4B51-B087-3140E13E2233}" sibTransId="{47717296-62F0-4785-8A66-D8FEDD521587}"/>
    <dgm:cxn modelId="{E13B2614-5F58-40E2-B6FD-30C538E319C1}" type="presParOf" srcId="{C07574C9-465F-4F08-88F0-DBDE469D9DA5}" destId="{51CCC01A-B1AE-4509-825C-E8D6CD4FABC2}" srcOrd="0" destOrd="0" presId="urn:microsoft.com/office/officeart/2005/8/layout/hierarchy1"/>
    <dgm:cxn modelId="{58966619-EA87-4314-948F-0BDDBB1D7677}" type="presParOf" srcId="{51CCC01A-B1AE-4509-825C-E8D6CD4FABC2}" destId="{A3E4ACC6-A00B-40A5-BA41-B16993AE6723}" srcOrd="0" destOrd="0" presId="urn:microsoft.com/office/officeart/2005/8/layout/hierarchy1"/>
    <dgm:cxn modelId="{6522F7B3-9040-4506-95DE-4662D9E4DF3A}" type="presParOf" srcId="{A3E4ACC6-A00B-40A5-BA41-B16993AE6723}" destId="{D85251B3-F8DB-42A4-B08F-3F9B2C49735A}" srcOrd="0" destOrd="0" presId="urn:microsoft.com/office/officeart/2005/8/layout/hierarchy1"/>
    <dgm:cxn modelId="{78842F47-C8CC-41AA-92AC-780C238FA7C6}" type="presParOf" srcId="{A3E4ACC6-A00B-40A5-BA41-B16993AE6723}" destId="{5B10815D-543B-485A-A51E-3766C0DA50F0}" srcOrd="1" destOrd="0" presId="urn:microsoft.com/office/officeart/2005/8/layout/hierarchy1"/>
    <dgm:cxn modelId="{99FA671C-2552-4DCC-A998-89509D002791}" type="presParOf" srcId="{51CCC01A-B1AE-4509-825C-E8D6CD4FABC2}" destId="{3D0E373E-BECE-4F02-A48D-B2555F66B794}" srcOrd="1" destOrd="0" presId="urn:microsoft.com/office/officeart/2005/8/layout/hierarchy1"/>
    <dgm:cxn modelId="{00B4DB0B-A808-439D-BEEA-B257633A7386}" type="presParOf" srcId="{C07574C9-465F-4F08-88F0-DBDE469D9DA5}" destId="{01FDDE97-EC25-4047-A923-7873C108CCD6}" srcOrd="1" destOrd="0" presId="urn:microsoft.com/office/officeart/2005/8/layout/hierarchy1"/>
    <dgm:cxn modelId="{DE1777B1-D179-4D73-98B9-5CFD9308BF3C}" type="presParOf" srcId="{01FDDE97-EC25-4047-A923-7873C108CCD6}" destId="{D9D5D5E5-FF07-4C0B-BA58-5EF4C9EF2E6B}" srcOrd="0" destOrd="0" presId="urn:microsoft.com/office/officeart/2005/8/layout/hierarchy1"/>
    <dgm:cxn modelId="{0D8A36BA-1046-470F-9668-4D5FB42D3B34}" type="presParOf" srcId="{D9D5D5E5-FF07-4C0B-BA58-5EF4C9EF2E6B}" destId="{6119A086-8DDF-4082-830F-F72B6E1D162C}" srcOrd="0" destOrd="0" presId="urn:microsoft.com/office/officeart/2005/8/layout/hierarchy1"/>
    <dgm:cxn modelId="{E175BC5C-1DC7-45B8-B3AB-1573F0D252BC}" type="presParOf" srcId="{D9D5D5E5-FF07-4C0B-BA58-5EF4C9EF2E6B}" destId="{5FA0714C-C62F-4C47-8EEF-75C20176B843}" srcOrd="1" destOrd="0" presId="urn:microsoft.com/office/officeart/2005/8/layout/hierarchy1"/>
    <dgm:cxn modelId="{7898B371-0893-4EF4-A439-D82E83FE9769}" type="presParOf" srcId="{01FDDE97-EC25-4047-A923-7873C108CCD6}" destId="{5A3136B0-3EE0-492D-A197-32AE9F85F89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179F6A-95EB-405A-8D26-B66C3036907B}" type="doc">
      <dgm:prSet loTypeId="urn:microsoft.com/office/officeart/2005/8/layout/hierarchy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6D17705-CF7D-465E-9C9D-65307B576A40}">
      <dgm:prSet/>
      <dgm:spPr/>
      <dgm:t>
        <a:bodyPr/>
        <a:lstStyle/>
        <a:p>
          <a:r>
            <a:rPr lang="en-US" b="0" dirty="0" err="1"/>
            <a:t>Jumlah</a:t>
          </a:r>
          <a:r>
            <a:rPr lang="en-US" b="0" dirty="0"/>
            <a:t> </a:t>
          </a:r>
          <a:r>
            <a:rPr lang="en-US" b="0" dirty="0" err="1"/>
            <a:t>laki-laki</a:t>
          </a:r>
          <a:r>
            <a:rPr lang="en-US" b="0" dirty="0"/>
            <a:t> </a:t>
          </a:r>
          <a:r>
            <a:rPr lang="en-US" b="0" dirty="0" err="1"/>
            <a:t>penderita</a:t>
          </a:r>
          <a:r>
            <a:rPr lang="en-US" b="0" dirty="0"/>
            <a:t> </a:t>
          </a:r>
          <a:r>
            <a:rPr lang="en-US" b="0" dirty="0" err="1"/>
            <a:t>penyakit</a:t>
          </a:r>
          <a:r>
            <a:rPr lang="en-US" b="0" dirty="0"/>
            <a:t> </a:t>
          </a:r>
          <a:r>
            <a:rPr lang="en-US" b="0" dirty="0" err="1"/>
            <a:t>menular</a:t>
          </a:r>
          <a:r>
            <a:rPr lang="en-US" b="0" dirty="0"/>
            <a:t> </a:t>
          </a:r>
          <a:r>
            <a:rPr lang="en-US" b="0" dirty="0" err="1"/>
            <a:t>seperti</a:t>
          </a:r>
          <a:r>
            <a:rPr lang="en-US" b="0" dirty="0"/>
            <a:t> HIV/AIDS, TBC, </a:t>
          </a:r>
          <a:r>
            <a:rPr lang="en-US" b="0" dirty="0" err="1"/>
            <a:t>Malaria,dan</a:t>
          </a:r>
          <a:r>
            <a:rPr lang="en-US" b="0" dirty="0"/>
            <a:t> </a:t>
          </a:r>
          <a:r>
            <a:rPr lang="en-US" b="0" dirty="0" err="1"/>
            <a:t>kusta</a:t>
          </a:r>
          <a:r>
            <a:rPr lang="en-US" b="0" dirty="0"/>
            <a:t> </a:t>
          </a:r>
          <a:r>
            <a:rPr lang="en-US" b="0" dirty="0" err="1"/>
            <a:t>lebih</a:t>
          </a:r>
          <a:r>
            <a:rPr lang="en-US" b="0" dirty="0"/>
            <a:t> </a:t>
          </a:r>
          <a:r>
            <a:rPr lang="en-US" b="0" dirty="0" err="1"/>
            <a:t>banyak</a:t>
          </a:r>
          <a:r>
            <a:rPr lang="en-US" b="0" dirty="0"/>
            <a:t> </a:t>
          </a:r>
          <a:r>
            <a:rPr lang="en-US" b="0" dirty="0" err="1"/>
            <a:t>dibandingkan</a:t>
          </a:r>
          <a:r>
            <a:rPr lang="en-US" b="0" dirty="0"/>
            <a:t> </a:t>
          </a:r>
          <a:r>
            <a:rPr lang="en-US" b="0" dirty="0" err="1"/>
            <a:t>perempuan</a:t>
          </a:r>
          <a:endParaRPr lang="en-US" b="0" dirty="0"/>
        </a:p>
      </dgm:t>
    </dgm:pt>
    <dgm:pt modelId="{5D7535C7-83AD-4C4E-9213-49563ABC1770}" type="parTrans" cxnId="{0C0DEB47-943A-4452-86CB-5C4C732D256D}">
      <dgm:prSet/>
      <dgm:spPr/>
      <dgm:t>
        <a:bodyPr/>
        <a:lstStyle/>
        <a:p>
          <a:endParaRPr lang="en-US"/>
        </a:p>
      </dgm:t>
    </dgm:pt>
    <dgm:pt modelId="{B6F11ACE-2184-4AA1-96F4-B8422138B777}" type="sibTrans" cxnId="{0C0DEB47-943A-4452-86CB-5C4C732D256D}">
      <dgm:prSet/>
      <dgm:spPr/>
      <dgm:t>
        <a:bodyPr/>
        <a:lstStyle/>
        <a:p>
          <a:endParaRPr lang="en-US"/>
        </a:p>
      </dgm:t>
    </dgm:pt>
    <dgm:pt modelId="{1F923E63-7291-4DA7-ADB8-3CEE70EF0311}">
      <dgm:prSet/>
      <dgm:spPr/>
      <dgm:t>
        <a:bodyPr/>
        <a:lstStyle/>
        <a:p>
          <a:r>
            <a:rPr lang="en-US" b="0" dirty="0" err="1"/>
            <a:t>Jumlah</a:t>
          </a:r>
          <a:r>
            <a:rPr lang="en-US" b="0" dirty="0"/>
            <a:t> </a:t>
          </a:r>
          <a:r>
            <a:rPr lang="en-US" b="0" dirty="0" err="1"/>
            <a:t>perempuan</a:t>
          </a:r>
          <a:r>
            <a:rPr lang="en-US" b="0" dirty="0"/>
            <a:t> </a:t>
          </a:r>
          <a:r>
            <a:rPr lang="en-US" b="0" dirty="0" err="1"/>
            <a:t>penderita</a:t>
          </a:r>
          <a:r>
            <a:rPr lang="en-US" b="0" dirty="0"/>
            <a:t> </a:t>
          </a:r>
          <a:r>
            <a:rPr lang="en-US" b="0" dirty="0" err="1"/>
            <a:t>penyakit</a:t>
          </a:r>
          <a:r>
            <a:rPr lang="en-US" b="0" dirty="0"/>
            <a:t> tidak </a:t>
          </a:r>
          <a:r>
            <a:rPr lang="en-US" b="0" dirty="0" err="1"/>
            <a:t>menular</a:t>
          </a:r>
          <a:r>
            <a:rPr lang="en-US" b="0" dirty="0"/>
            <a:t> </a:t>
          </a:r>
          <a:r>
            <a:rPr lang="en-US" b="0" dirty="0" err="1"/>
            <a:t>seperti</a:t>
          </a:r>
          <a:r>
            <a:rPr lang="en-US" b="0" dirty="0"/>
            <a:t> </a:t>
          </a:r>
          <a:r>
            <a:rPr lang="en-US" b="0" dirty="0" err="1"/>
            <a:t>jantung</a:t>
          </a:r>
          <a:r>
            <a:rPr lang="en-US" b="0" dirty="0"/>
            <a:t>, </a:t>
          </a:r>
          <a:r>
            <a:rPr lang="en-US" b="0" dirty="0" err="1"/>
            <a:t>kanker</a:t>
          </a:r>
          <a:r>
            <a:rPr lang="en-US" b="0" dirty="0"/>
            <a:t>, </a:t>
          </a:r>
          <a:r>
            <a:rPr lang="en-US" b="0" dirty="0" err="1"/>
            <a:t>hipertensi</a:t>
          </a:r>
          <a:r>
            <a:rPr lang="en-US" b="0" dirty="0"/>
            <a:t>, dan diabetes, </a:t>
          </a:r>
          <a:r>
            <a:rPr lang="en-US" b="0" dirty="0" err="1"/>
            <a:t>lebih</a:t>
          </a:r>
          <a:r>
            <a:rPr lang="en-US" b="0" dirty="0"/>
            <a:t> </a:t>
          </a:r>
          <a:r>
            <a:rPr lang="en-US" b="0" dirty="0" err="1"/>
            <a:t>banyak</a:t>
          </a:r>
          <a:r>
            <a:rPr lang="en-US" b="0" dirty="0"/>
            <a:t> </a:t>
          </a:r>
          <a:r>
            <a:rPr lang="en-US" b="0" dirty="0" err="1"/>
            <a:t>dibandingkan</a:t>
          </a:r>
          <a:r>
            <a:rPr lang="en-US" b="0" dirty="0"/>
            <a:t> </a:t>
          </a:r>
          <a:r>
            <a:rPr lang="en-US" b="0" dirty="0" err="1"/>
            <a:t>laki-laki</a:t>
          </a:r>
          <a:endParaRPr lang="en-US" b="0" dirty="0"/>
        </a:p>
      </dgm:t>
    </dgm:pt>
    <dgm:pt modelId="{357AB82F-2C0C-4B51-B087-3140E13E2233}" type="parTrans" cxnId="{4D0B70BE-92D0-456C-8B69-0A407CD12CD2}">
      <dgm:prSet/>
      <dgm:spPr/>
      <dgm:t>
        <a:bodyPr/>
        <a:lstStyle/>
        <a:p>
          <a:endParaRPr lang="en-US"/>
        </a:p>
      </dgm:t>
    </dgm:pt>
    <dgm:pt modelId="{47717296-62F0-4785-8A66-D8FEDD521587}" type="sibTrans" cxnId="{4D0B70BE-92D0-456C-8B69-0A407CD12CD2}">
      <dgm:prSet/>
      <dgm:spPr/>
      <dgm:t>
        <a:bodyPr/>
        <a:lstStyle/>
        <a:p>
          <a:endParaRPr lang="en-US"/>
        </a:p>
      </dgm:t>
    </dgm:pt>
    <dgm:pt modelId="{C07574C9-465F-4F08-88F0-DBDE469D9DA5}" type="pres">
      <dgm:prSet presAssocID="{BC179F6A-95EB-405A-8D26-B66C3036907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1CCC01A-B1AE-4509-825C-E8D6CD4FABC2}" type="pres">
      <dgm:prSet presAssocID="{16D17705-CF7D-465E-9C9D-65307B576A40}" presName="hierRoot1" presStyleCnt="0"/>
      <dgm:spPr/>
    </dgm:pt>
    <dgm:pt modelId="{A3E4ACC6-A00B-40A5-BA41-B16993AE6723}" type="pres">
      <dgm:prSet presAssocID="{16D17705-CF7D-465E-9C9D-65307B576A40}" presName="composite" presStyleCnt="0"/>
      <dgm:spPr/>
    </dgm:pt>
    <dgm:pt modelId="{D85251B3-F8DB-42A4-B08F-3F9B2C49735A}" type="pres">
      <dgm:prSet presAssocID="{16D17705-CF7D-465E-9C9D-65307B576A40}" presName="background" presStyleLbl="node0" presStyleIdx="0" presStyleCnt="2"/>
      <dgm:spPr/>
    </dgm:pt>
    <dgm:pt modelId="{5B10815D-543B-485A-A51E-3766C0DA50F0}" type="pres">
      <dgm:prSet presAssocID="{16D17705-CF7D-465E-9C9D-65307B576A40}" presName="text" presStyleLbl="fgAcc0" presStyleIdx="0" presStyleCnt="2">
        <dgm:presLayoutVars>
          <dgm:chPref val="3"/>
        </dgm:presLayoutVars>
      </dgm:prSet>
      <dgm:spPr/>
    </dgm:pt>
    <dgm:pt modelId="{3D0E373E-BECE-4F02-A48D-B2555F66B794}" type="pres">
      <dgm:prSet presAssocID="{16D17705-CF7D-465E-9C9D-65307B576A40}" presName="hierChild2" presStyleCnt="0"/>
      <dgm:spPr/>
    </dgm:pt>
    <dgm:pt modelId="{01FDDE97-EC25-4047-A923-7873C108CCD6}" type="pres">
      <dgm:prSet presAssocID="{1F923E63-7291-4DA7-ADB8-3CEE70EF0311}" presName="hierRoot1" presStyleCnt="0"/>
      <dgm:spPr/>
    </dgm:pt>
    <dgm:pt modelId="{D9D5D5E5-FF07-4C0B-BA58-5EF4C9EF2E6B}" type="pres">
      <dgm:prSet presAssocID="{1F923E63-7291-4DA7-ADB8-3CEE70EF0311}" presName="composite" presStyleCnt="0"/>
      <dgm:spPr/>
    </dgm:pt>
    <dgm:pt modelId="{6119A086-8DDF-4082-830F-F72B6E1D162C}" type="pres">
      <dgm:prSet presAssocID="{1F923E63-7291-4DA7-ADB8-3CEE70EF0311}" presName="background" presStyleLbl="node0" presStyleIdx="1" presStyleCnt="2"/>
      <dgm:spPr/>
    </dgm:pt>
    <dgm:pt modelId="{5FA0714C-C62F-4C47-8EEF-75C20176B843}" type="pres">
      <dgm:prSet presAssocID="{1F923E63-7291-4DA7-ADB8-3CEE70EF0311}" presName="text" presStyleLbl="fgAcc0" presStyleIdx="1" presStyleCnt="2">
        <dgm:presLayoutVars>
          <dgm:chPref val="3"/>
        </dgm:presLayoutVars>
      </dgm:prSet>
      <dgm:spPr/>
    </dgm:pt>
    <dgm:pt modelId="{5A3136B0-3EE0-492D-A197-32AE9F85F896}" type="pres">
      <dgm:prSet presAssocID="{1F923E63-7291-4DA7-ADB8-3CEE70EF0311}" presName="hierChild2" presStyleCnt="0"/>
      <dgm:spPr/>
    </dgm:pt>
  </dgm:ptLst>
  <dgm:cxnLst>
    <dgm:cxn modelId="{24CB465B-EB86-4675-B2B8-F8B0EF0D56C2}" type="presOf" srcId="{1F923E63-7291-4DA7-ADB8-3CEE70EF0311}" destId="{5FA0714C-C62F-4C47-8EEF-75C20176B843}" srcOrd="0" destOrd="0" presId="urn:microsoft.com/office/officeart/2005/8/layout/hierarchy1"/>
    <dgm:cxn modelId="{7635F15D-B3FA-4218-97E5-37B90C226AF7}" type="presOf" srcId="{BC179F6A-95EB-405A-8D26-B66C3036907B}" destId="{C07574C9-465F-4F08-88F0-DBDE469D9DA5}" srcOrd="0" destOrd="0" presId="urn:microsoft.com/office/officeart/2005/8/layout/hierarchy1"/>
    <dgm:cxn modelId="{0C0DEB47-943A-4452-86CB-5C4C732D256D}" srcId="{BC179F6A-95EB-405A-8D26-B66C3036907B}" destId="{16D17705-CF7D-465E-9C9D-65307B576A40}" srcOrd="0" destOrd="0" parTransId="{5D7535C7-83AD-4C4E-9213-49563ABC1770}" sibTransId="{B6F11ACE-2184-4AA1-96F4-B8422138B777}"/>
    <dgm:cxn modelId="{EF8CB58A-4C1C-4AC1-95B6-95B5F58C649C}" type="presOf" srcId="{16D17705-CF7D-465E-9C9D-65307B576A40}" destId="{5B10815D-543B-485A-A51E-3766C0DA50F0}" srcOrd="0" destOrd="0" presId="urn:microsoft.com/office/officeart/2005/8/layout/hierarchy1"/>
    <dgm:cxn modelId="{4D0B70BE-92D0-456C-8B69-0A407CD12CD2}" srcId="{BC179F6A-95EB-405A-8D26-B66C3036907B}" destId="{1F923E63-7291-4DA7-ADB8-3CEE70EF0311}" srcOrd="1" destOrd="0" parTransId="{357AB82F-2C0C-4B51-B087-3140E13E2233}" sibTransId="{47717296-62F0-4785-8A66-D8FEDD521587}"/>
    <dgm:cxn modelId="{E13B2614-5F58-40E2-B6FD-30C538E319C1}" type="presParOf" srcId="{C07574C9-465F-4F08-88F0-DBDE469D9DA5}" destId="{51CCC01A-B1AE-4509-825C-E8D6CD4FABC2}" srcOrd="0" destOrd="0" presId="urn:microsoft.com/office/officeart/2005/8/layout/hierarchy1"/>
    <dgm:cxn modelId="{58966619-EA87-4314-948F-0BDDBB1D7677}" type="presParOf" srcId="{51CCC01A-B1AE-4509-825C-E8D6CD4FABC2}" destId="{A3E4ACC6-A00B-40A5-BA41-B16993AE6723}" srcOrd="0" destOrd="0" presId="urn:microsoft.com/office/officeart/2005/8/layout/hierarchy1"/>
    <dgm:cxn modelId="{6522F7B3-9040-4506-95DE-4662D9E4DF3A}" type="presParOf" srcId="{A3E4ACC6-A00B-40A5-BA41-B16993AE6723}" destId="{D85251B3-F8DB-42A4-B08F-3F9B2C49735A}" srcOrd="0" destOrd="0" presId="urn:microsoft.com/office/officeart/2005/8/layout/hierarchy1"/>
    <dgm:cxn modelId="{78842F47-C8CC-41AA-92AC-780C238FA7C6}" type="presParOf" srcId="{A3E4ACC6-A00B-40A5-BA41-B16993AE6723}" destId="{5B10815D-543B-485A-A51E-3766C0DA50F0}" srcOrd="1" destOrd="0" presId="urn:microsoft.com/office/officeart/2005/8/layout/hierarchy1"/>
    <dgm:cxn modelId="{99FA671C-2552-4DCC-A998-89509D002791}" type="presParOf" srcId="{51CCC01A-B1AE-4509-825C-E8D6CD4FABC2}" destId="{3D0E373E-BECE-4F02-A48D-B2555F66B794}" srcOrd="1" destOrd="0" presId="urn:microsoft.com/office/officeart/2005/8/layout/hierarchy1"/>
    <dgm:cxn modelId="{00B4DB0B-A808-439D-BEEA-B257633A7386}" type="presParOf" srcId="{C07574C9-465F-4F08-88F0-DBDE469D9DA5}" destId="{01FDDE97-EC25-4047-A923-7873C108CCD6}" srcOrd="1" destOrd="0" presId="urn:microsoft.com/office/officeart/2005/8/layout/hierarchy1"/>
    <dgm:cxn modelId="{DE1777B1-D179-4D73-98B9-5CFD9308BF3C}" type="presParOf" srcId="{01FDDE97-EC25-4047-A923-7873C108CCD6}" destId="{D9D5D5E5-FF07-4C0B-BA58-5EF4C9EF2E6B}" srcOrd="0" destOrd="0" presId="urn:microsoft.com/office/officeart/2005/8/layout/hierarchy1"/>
    <dgm:cxn modelId="{0D8A36BA-1046-470F-9668-4D5FB42D3B34}" type="presParOf" srcId="{D9D5D5E5-FF07-4C0B-BA58-5EF4C9EF2E6B}" destId="{6119A086-8DDF-4082-830F-F72B6E1D162C}" srcOrd="0" destOrd="0" presId="urn:microsoft.com/office/officeart/2005/8/layout/hierarchy1"/>
    <dgm:cxn modelId="{E175BC5C-1DC7-45B8-B3AB-1573F0D252BC}" type="presParOf" srcId="{D9D5D5E5-FF07-4C0B-BA58-5EF4C9EF2E6B}" destId="{5FA0714C-C62F-4C47-8EEF-75C20176B843}" srcOrd="1" destOrd="0" presId="urn:microsoft.com/office/officeart/2005/8/layout/hierarchy1"/>
    <dgm:cxn modelId="{7898B371-0893-4EF4-A439-D82E83FE9769}" type="presParOf" srcId="{01FDDE97-EC25-4047-A923-7873C108CCD6}" destId="{5A3136B0-3EE0-492D-A197-32AE9F85F89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CF9823-745B-4EB3-A85A-5493D62B804A}">
      <dsp:nvSpPr>
        <dsp:cNvPr id="0" name=""/>
        <dsp:cNvSpPr/>
      </dsp:nvSpPr>
      <dsp:spPr>
        <a:xfrm>
          <a:off x="4523" y="942242"/>
          <a:ext cx="2721213" cy="3265456"/>
        </a:xfrm>
        <a:prstGeom prst="roundRect">
          <a:avLst>
            <a:gd name="adj" fmla="val 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6299" rIns="137795" bIns="0" numCol="1" spcCol="1270" anchor="t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 err="1"/>
            <a:t>Usia</a:t>
          </a:r>
          <a:r>
            <a:rPr lang="en-US" sz="3100" kern="1200" dirty="0"/>
            <a:t> </a:t>
          </a:r>
          <a:r>
            <a:rPr lang="en-US" sz="3100" kern="1200" dirty="0" err="1"/>
            <a:t>anak-anak</a:t>
          </a:r>
          <a:endParaRPr lang="en-ID" sz="3100" kern="1200" dirty="0"/>
        </a:p>
      </dsp:txBody>
      <dsp:txXfrm rot="16200000">
        <a:off x="-1062191" y="2008958"/>
        <a:ext cx="2677673" cy="544242"/>
      </dsp:txXfrm>
    </dsp:sp>
    <dsp:sp modelId="{0CC87459-0BF8-4DDE-AEAB-653C13E8ADB8}">
      <dsp:nvSpPr>
        <dsp:cNvPr id="0" name=""/>
        <dsp:cNvSpPr/>
      </dsp:nvSpPr>
      <dsp:spPr>
        <a:xfrm>
          <a:off x="548766" y="942242"/>
          <a:ext cx="2027303" cy="32654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4577" rIns="0" bIns="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300" kern="1200" dirty="0">
              <a:solidFill>
                <a:schemeClr val="tx1"/>
              </a:solidFill>
            </a:rPr>
            <a:t> </a:t>
          </a:r>
          <a:r>
            <a:rPr lang="en-US" sz="1400" kern="1200" dirty="0">
              <a:solidFill>
                <a:schemeClr val="tx1"/>
              </a:solidFill>
            </a:rPr>
            <a:t>1. Bayi </a:t>
          </a:r>
          <a:r>
            <a:rPr lang="en-US" sz="1400" kern="1200" dirty="0" err="1">
              <a:solidFill>
                <a:schemeClr val="tx1"/>
              </a:solidFill>
            </a:rPr>
            <a:t>laki-laki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lebih</a:t>
          </a:r>
          <a:r>
            <a:rPr lang="en-US" sz="1400" kern="1200" dirty="0">
              <a:solidFill>
                <a:schemeClr val="tx1"/>
              </a:solidFill>
            </a:rPr>
            <a:t>   </a:t>
          </a:r>
          <a:r>
            <a:rPr lang="en-US" sz="1400" kern="1200" dirty="0" err="1">
              <a:solidFill>
                <a:schemeClr val="tx1"/>
              </a:solidFill>
            </a:rPr>
            <a:t>diharapkan</a:t>
          </a:r>
          <a:endParaRPr lang="en-ID" sz="1400" kern="1200" dirty="0">
            <a:solidFill>
              <a:schemeClr val="tx1"/>
            </a:solidFill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400" kern="1200" dirty="0">
              <a:solidFill>
                <a:schemeClr val="tx1"/>
              </a:solidFill>
            </a:rPr>
            <a:t>2. </a:t>
          </a:r>
          <a:r>
            <a:rPr lang="en-US" sz="1400" kern="1200" dirty="0" err="1">
              <a:solidFill>
                <a:schemeClr val="tx1"/>
              </a:solidFill>
            </a:rPr>
            <a:t>Perbedaan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perlakuan</a:t>
          </a:r>
          <a:r>
            <a:rPr lang="en-US" sz="1400" kern="1200" dirty="0">
              <a:solidFill>
                <a:schemeClr val="tx1"/>
              </a:solidFill>
            </a:rPr>
            <a:t> pada </a:t>
          </a:r>
          <a:r>
            <a:rPr lang="en-US" sz="1400" kern="1200" dirty="0" err="1">
              <a:solidFill>
                <a:schemeClr val="tx1"/>
              </a:solidFill>
            </a:rPr>
            <a:t>anak-anak</a:t>
          </a:r>
          <a:r>
            <a:rPr lang="en-US" sz="1400" kern="1200" dirty="0">
              <a:solidFill>
                <a:schemeClr val="tx1"/>
              </a:solidFill>
            </a:rPr>
            <a:t> Berdasarkan gender</a:t>
          </a:r>
          <a:endParaRPr lang="en-ID" sz="1400" kern="1200" dirty="0">
            <a:solidFill>
              <a:schemeClr val="tx1"/>
            </a:solidFill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400" kern="1200" dirty="0">
              <a:solidFill>
                <a:schemeClr val="tx1"/>
              </a:solidFill>
            </a:rPr>
            <a:t>3. Anak </a:t>
          </a:r>
          <a:r>
            <a:rPr lang="en-US" sz="1400" kern="1200" dirty="0" err="1">
              <a:solidFill>
                <a:schemeClr val="tx1"/>
              </a:solidFill>
            </a:rPr>
            <a:t>laki-laki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lebih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rentan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mengalami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kematian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karena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kecelakaan</a:t>
          </a:r>
          <a:endParaRPr lang="en-ID" sz="1400" kern="1200" dirty="0">
            <a:solidFill>
              <a:schemeClr val="tx1"/>
            </a:solidFill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400" kern="1200" dirty="0">
              <a:solidFill>
                <a:schemeClr val="tx1"/>
              </a:solidFill>
            </a:rPr>
            <a:t>4. Anak </a:t>
          </a:r>
          <a:r>
            <a:rPr lang="en-US" sz="1400" kern="1200" dirty="0" err="1">
              <a:solidFill>
                <a:schemeClr val="tx1"/>
              </a:solidFill>
            </a:rPr>
            <a:t>perempuan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lebih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tahan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terhadap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infeksi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penyakit</a:t>
          </a:r>
          <a:endParaRPr lang="en-ID" sz="1400" kern="1200" dirty="0">
            <a:solidFill>
              <a:schemeClr val="tx1"/>
            </a:solidFill>
          </a:endParaRPr>
        </a:p>
      </dsp:txBody>
      <dsp:txXfrm>
        <a:off x="548766" y="942242"/>
        <a:ext cx="2027303" cy="3265456"/>
      </dsp:txXfrm>
    </dsp:sp>
    <dsp:sp modelId="{B228DAF8-219D-4806-ACF4-6F42B98224C8}">
      <dsp:nvSpPr>
        <dsp:cNvPr id="0" name=""/>
        <dsp:cNvSpPr/>
      </dsp:nvSpPr>
      <dsp:spPr>
        <a:xfrm>
          <a:off x="2820979" y="942242"/>
          <a:ext cx="2721213" cy="3265456"/>
        </a:xfrm>
        <a:prstGeom prst="roundRect">
          <a:avLst>
            <a:gd name="adj" fmla="val 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6299" rIns="137795" bIns="0" numCol="1" spcCol="1270" anchor="t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u="sng" kern="1200" dirty="0" err="1"/>
            <a:t>Usia</a:t>
          </a:r>
          <a:r>
            <a:rPr lang="en-US" sz="3100" u="sng" kern="1200" dirty="0"/>
            <a:t> </a:t>
          </a:r>
          <a:r>
            <a:rPr lang="en-US" sz="3100" u="sng" kern="1200" dirty="0" err="1"/>
            <a:t>remaja</a:t>
          </a:r>
          <a:endParaRPr lang="en-ID" sz="3100" u="sng" kern="1200" dirty="0"/>
        </a:p>
      </dsp:txBody>
      <dsp:txXfrm rot="16200000">
        <a:off x="1754264" y="2008958"/>
        <a:ext cx="2677673" cy="544242"/>
      </dsp:txXfrm>
    </dsp:sp>
    <dsp:sp modelId="{D178385A-8F0F-4976-9349-C37CD09915BA}">
      <dsp:nvSpPr>
        <dsp:cNvPr id="0" name=""/>
        <dsp:cNvSpPr/>
      </dsp:nvSpPr>
      <dsp:spPr>
        <a:xfrm rot="5400000">
          <a:off x="2594826" y="3535342"/>
          <a:ext cx="479518" cy="40818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235DC5-CD5E-4D0B-ABFE-3A96A5A38D68}">
      <dsp:nvSpPr>
        <dsp:cNvPr id="0" name=""/>
        <dsp:cNvSpPr/>
      </dsp:nvSpPr>
      <dsp:spPr>
        <a:xfrm>
          <a:off x="3365222" y="942242"/>
          <a:ext cx="2027303" cy="32654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400" kern="1200" dirty="0">
              <a:solidFill>
                <a:schemeClr val="tx1"/>
              </a:solidFill>
            </a:rPr>
            <a:t>1. </a:t>
          </a:r>
          <a:r>
            <a:rPr lang="en-US" sz="1400" kern="1200" dirty="0" err="1">
              <a:solidFill>
                <a:schemeClr val="tx1"/>
              </a:solidFill>
            </a:rPr>
            <a:t>Remaja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perempuan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lebih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rentan</a:t>
          </a:r>
          <a:r>
            <a:rPr lang="en-US" sz="1400" kern="1200" dirty="0">
              <a:solidFill>
                <a:schemeClr val="tx1"/>
              </a:solidFill>
            </a:rPr>
            <a:t> anemia </a:t>
          </a:r>
          <a:r>
            <a:rPr lang="en-US" sz="1400" kern="1200" dirty="0" err="1">
              <a:solidFill>
                <a:schemeClr val="tx1"/>
              </a:solidFill>
            </a:rPr>
            <a:t>karena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kekurangan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nutrisi</a:t>
          </a:r>
          <a:r>
            <a:rPr lang="en-US" sz="1400" kern="1200" dirty="0">
              <a:solidFill>
                <a:schemeClr val="tx1"/>
              </a:solidFill>
            </a:rPr>
            <a:t> dan </a:t>
          </a:r>
          <a:r>
            <a:rPr lang="en-US" sz="1400" kern="1200" dirty="0" err="1">
              <a:solidFill>
                <a:schemeClr val="tx1"/>
              </a:solidFill>
            </a:rPr>
            <a:t>zat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besi</a:t>
          </a:r>
          <a:endParaRPr lang="en-US" sz="1400" kern="1200" dirty="0">
            <a:solidFill>
              <a:schemeClr val="tx1"/>
            </a:solidFill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400" kern="1200" dirty="0">
              <a:solidFill>
                <a:schemeClr val="tx1"/>
              </a:solidFill>
            </a:rPr>
            <a:t>2. </a:t>
          </a:r>
          <a:r>
            <a:rPr lang="en-US" sz="1400" kern="1200" dirty="0" err="1">
              <a:solidFill>
                <a:schemeClr val="tx1"/>
              </a:solidFill>
            </a:rPr>
            <a:t>Pernikahan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dini</a:t>
          </a:r>
          <a:r>
            <a:rPr lang="en-US" sz="1400" kern="1200" dirty="0">
              <a:solidFill>
                <a:schemeClr val="tx1"/>
              </a:solidFill>
            </a:rPr>
            <a:t> (di </a:t>
          </a:r>
          <a:r>
            <a:rPr lang="en-US" sz="1400" kern="1200" dirty="0" err="1">
              <a:solidFill>
                <a:schemeClr val="tx1"/>
              </a:solidFill>
            </a:rPr>
            <a:t>bawah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umur</a:t>
          </a:r>
          <a:r>
            <a:rPr lang="en-US" sz="1400" kern="1200" dirty="0">
              <a:solidFill>
                <a:schemeClr val="tx1"/>
              </a:solidFill>
            </a:rPr>
            <a:t> 18 </a:t>
          </a:r>
          <a:r>
            <a:rPr lang="en-US" sz="1400" kern="1200" dirty="0" err="1">
              <a:solidFill>
                <a:schemeClr val="tx1"/>
              </a:solidFill>
            </a:rPr>
            <a:t>tahun</a:t>
          </a:r>
          <a:r>
            <a:rPr lang="en-US" sz="1400" kern="1200" dirty="0">
              <a:solidFill>
                <a:schemeClr val="tx1"/>
              </a:solidFill>
            </a:rPr>
            <a:t>) </a:t>
          </a:r>
          <a:r>
            <a:rPr lang="en-US" sz="1400" kern="1200" dirty="0" err="1">
              <a:solidFill>
                <a:schemeClr val="tx1"/>
              </a:solidFill>
            </a:rPr>
            <a:t>menyebabkan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kehamilan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beresiko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tinggi</a:t>
          </a:r>
          <a:endParaRPr lang="en-US" sz="1400" kern="1200" dirty="0">
            <a:solidFill>
              <a:schemeClr val="tx1"/>
            </a:solidFill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400" kern="1200" dirty="0">
              <a:solidFill>
                <a:schemeClr val="tx1"/>
              </a:solidFill>
            </a:rPr>
            <a:t>3. Angka </a:t>
          </a:r>
          <a:r>
            <a:rPr lang="en-US" sz="1400" kern="1200" dirty="0" err="1">
              <a:solidFill>
                <a:schemeClr val="tx1"/>
              </a:solidFill>
            </a:rPr>
            <a:t>keinginan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bunuh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diri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tinggi</a:t>
          </a:r>
          <a:r>
            <a:rPr lang="en-US" sz="1400" kern="1200" dirty="0">
              <a:solidFill>
                <a:schemeClr val="tx1"/>
              </a:solidFill>
            </a:rPr>
            <a:t> di </a:t>
          </a:r>
          <a:r>
            <a:rPr lang="en-US" sz="1400" kern="1200" dirty="0" err="1">
              <a:solidFill>
                <a:schemeClr val="tx1"/>
              </a:solidFill>
            </a:rPr>
            <a:t>kalangan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remaja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perempuan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karena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tekanan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psikologis</a:t>
          </a:r>
          <a:r>
            <a:rPr lang="en-US" sz="1400" kern="1200" dirty="0">
              <a:solidFill>
                <a:schemeClr val="tx1"/>
              </a:solidFill>
            </a:rPr>
            <a:t> dan </a:t>
          </a:r>
          <a:r>
            <a:rPr lang="en-US" sz="1400" i="1" kern="1200" dirty="0">
              <a:solidFill>
                <a:schemeClr val="tx1"/>
              </a:solidFill>
            </a:rPr>
            <a:t>bullying</a:t>
          </a:r>
          <a:endParaRPr lang="en-ID" sz="1400" i="1" kern="1200" dirty="0">
            <a:solidFill>
              <a:schemeClr val="tx1"/>
            </a:solidFill>
          </a:endParaRPr>
        </a:p>
      </dsp:txBody>
      <dsp:txXfrm>
        <a:off x="3365222" y="942242"/>
        <a:ext cx="2027303" cy="3265456"/>
      </dsp:txXfrm>
    </dsp:sp>
    <dsp:sp modelId="{54CAFE35-284A-49C3-8D38-0A12A321661F}">
      <dsp:nvSpPr>
        <dsp:cNvPr id="0" name=""/>
        <dsp:cNvSpPr/>
      </dsp:nvSpPr>
      <dsp:spPr>
        <a:xfrm>
          <a:off x="5637435" y="942242"/>
          <a:ext cx="2721213" cy="3265456"/>
        </a:xfrm>
        <a:prstGeom prst="roundRect">
          <a:avLst>
            <a:gd name="adj" fmla="val 5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6299" rIns="137795" bIns="0" numCol="1" spcCol="1270" anchor="t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 err="1"/>
            <a:t>Usia</a:t>
          </a:r>
          <a:r>
            <a:rPr lang="en-US" sz="3100" kern="1200" dirty="0"/>
            <a:t> </a:t>
          </a:r>
          <a:r>
            <a:rPr lang="en-US" sz="3100" kern="1200" dirty="0" err="1"/>
            <a:t>dewasa</a:t>
          </a:r>
          <a:endParaRPr lang="en-ID" sz="3100" kern="1200" dirty="0"/>
        </a:p>
      </dsp:txBody>
      <dsp:txXfrm rot="16200000">
        <a:off x="4570720" y="2008958"/>
        <a:ext cx="2677673" cy="544242"/>
      </dsp:txXfrm>
    </dsp:sp>
    <dsp:sp modelId="{D5F20745-FFDA-47ED-BF9D-7EA0973A1840}">
      <dsp:nvSpPr>
        <dsp:cNvPr id="0" name=""/>
        <dsp:cNvSpPr/>
      </dsp:nvSpPr>
      <dsp:spPr>
        <a:xfrm rot="5400000">
          <a:off x="5411282" y="3535342"/>
          <a:ext cx="479518" cy="40818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9D4B83-4D30-4E4C-967A-969EBAB2AC5A}">
      <dsp:nvSpPr>
        <dsp:cNvPr id="0" name=""/>
        <dsp:cNvSpPr/>
      </dsp:nvSpPr>
      <dsp:spPr>
        <a:xfrm>
          <a:off x="6181678" y="942242"/>
          <a:ext cx="2027303" cy="32654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4577" rIns="0" bIns="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chemeClr val="bg1"/>
              </a:solidFill>
            </a:rPr>
            <a:t>1. Masalah yang </a:t>
          </a:r>
          <a:r>
            <a:rPr lang="en-US" sz="1300" kern="1200" dirty="0" err="1">
              <a:solidFill>
                <a:schemeClr val="bg1"/>
              </a:solidFill>
            </a:rPr>
            <a:t>terkait</a:t>
          </a:r>
          <a:r>
            <a:rPr lang="en-US" sz="1300" kern="1200" dirty="0">
              <a:solidFill>
                <a:schemeClr val="bg1"/>
              </a:solidFill>
            </a:rPr>
            <a:t> dengan Kesehatan </a:t>
          </a:r>
          <a:r>
            <a:rPr lang="en-US" sz="1300" kern="1200" dirty="0" err="1">
              <a:solidFill>
                <a:schemeClr val="bg1"/>
              </a:solidFill>
            </a:rPr>
            <a:t>reproduksi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perempuan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akibat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hamil</a:t>
          </a:r>
          <a:r>
            <a:rPr lang="en-US" sz="1300" kern="1200" dirty="0">
              <a:solidFill>
                <a:schemeClr val="bg1"/>
              </a:solidFill>
            </a:rPr>
            <a:t> dan </a:t>
          </a:r>
          <a:r>
            <a:rPr lang="en-US" sz="1300" kern="1200" dirty="0" err="1">
              <a:solidFill>
                <a:schemeClr val="bg1"/>
              </a:solidFill>
            </a:rPr>
            <a:t>melahirkan</a:t>
          </a:r>
          <a:r>
            <a:rPr lang="en-US" sz="1300" kern="1200" dirty="0">
              <a:solidFill>
                <a:schemeClr val="bg1"/>
              </a:solidFill>
            </a:rPr>
            <a:t> (anemia, </a:t>
          </a:r>
          <a:r>
            <a:rPr lang="en-US" sz="1300" kern="1200" dirty="0" err="1">
              <a:solidFill>
                <a:schemeClr val="bg1"/>
              </a:solidFill>
            </a:rPr>
            <a:t>aborsi</a:t>
          </a:r>
          <a:r>
            <a:rPr lang="en-US" sz="1300" kern="1200" dirty="0">
              <a:solidFill>
                <a:schemeClr val="bg1"/>
              </a:solidFill>
            </a:rPr>
            <a:t>, </a:t>
          </a:r>
          <a:r>
            <a:rPr lang="en-US" sz="1300" kern="1200" dirty="0" err="1">
              <a:solidFill>
                <a:schemeClr val="bg1"/>
              </a:solidFill>
            </a:rPr>
            <a:t>infeksi,dll</a:t>
          </a:r>
          <a:r>
            <a:rPr lang="en-US" sz="1300" kern="1200" dirty="0">
              <a:solidFill>
                <a:schemeClr val="bg1"/>
              </a:solidFill>
            </a:rPr>
            <a:t>)</a:t>
          </a:r>
          <a:endParaRPr lang="en-ID" sz="1300" kern="1200" dirty="0">
            <a:solidFill>
              <a:schemeClr val="bg1"/>
            </a:solidFill>
          </a:endParaRP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chemeClr val="bg1"/>
              </a:solidFill>
            </a:rPr>
            <a:t>2. Perempuan </a:t>
          </a:r>
          <a:r>
            <a:rPr lang="en-US" sz="1300" kern="1200" dirty="0" err="1">
              <a:solidFill>
                <a:schemeClr val="bg1"/>
              </a:solidFill>
            </a:rPr>
            <a:t>lebih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rentan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obesitas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daripada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laki-laki</a:t>
          </a:r>
          <a:endParaRPr lang="en-ID" sz="1300" kern="1200" dirty="0">
            <a:solidFill>
              <a:schemeClr val="bg1"/>
            </a:solidFill>
          </a:endParaRP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chemeClr val="bg1"/>
              </a:solidFill>
            </a:rPr>
            <a:t>3. </a:t>
          </a:r>
          <a:r>
            <a:rPr lang="en-US" sz="1300" kern="1200" dirty="0" err="1">
              <a:solidFill>
                <a:schemeClr val="bg1"/>
              </a:solidFill>
            </a:rPr>
            <a:t>Prevalensi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kanker</a:t>
          </a:r>
          <a:r>
            <a:rPr lang="en-US" sz="1300" kern="1200" dirty="0">
              <a:solidFill>
                <a:schemeClr val="bg1"/>
              </a:solidFill>
            </a:rPr>
            <a:t> paling </a:t>
          </a:r>
          <a:r>
            <a:rPr lang="en-US" sz="1300" kern="1200" dirty="0" err="1">
              <a:solidFill>
                <a:schemeClr val="bg1"/>
              </a:solidFill>
            </a:rPr>
            <a:t>tinggi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adalah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kanker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payudara</a:t>
          </a:r>
          <a:r>
            <a:rPr lang="en-US" sz="1300" kern="1200" dirty="0">
              <a:solidFill>
                <a:schemeClr val="bg1"/>
              </a:solidFill>
            </a:rPr>
            <a:t> dan </a:t>
          </a:r>
          <a:r>
            <a:rPr lang="en-US" sz="1300" kern="1200" dirty="0" err="1">
              <a:solidFill>
                <a:schemeClr val="bg1"/>
              </a:solidFill>
            </a:rPr>
            <a:t>serviks</a:t>
          </a:r>
          <a:r>
            <a:rPr lang="en-US" sz="1300" kern="1200" dirty="0">
              <a:solidFill>
                <a:schemeClr val="bg1"/>
              </a:solidFill>
            </a:rPr>
            <a:t> pada </a:t>
          </a:r>
          <a:r>
            <a:rPr lang="en-US" sz="1300" kern="1200" dirty="0" err="1">
              <a:solidFill>
                <a:schemeClr val="bg1"/>
              </a:solidFill>
            </a:rPr>
            <a:t>perempuan</a:t>
          </a:r>
          <a:endParaRPr lang="en-ID" sz="1300" kern="1200" dirty="0">
            <a:solidFill>
              <a:schemeClr val="bg1"/>
            </a:solidFill>
          </a:endParaRPr>
        </a:p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chemeClr val="bg1"/>
              </a:solidFill>
            </a:rPr>
            <a:t>4. </a:t>
          </a:r>
          <a:r>
            <a:rPr lang="en-US" sz="1300" kern="1200" dirty="0" err="1">
              <a:solidFill>
                <a:schemeClr val="bg1"/>
              </a:solidFill>
            </a:rPr>
            <a:t>Umumnya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laki-laki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perokok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aktif</a:t>
          </a:r>
          <a:r>
            <a:rPr lang="en-US" sz="1300" kern="1200" dirty="0">
              <a:solidFill>
                <a:schemeClr val="bg1"/>
              </a:solidFill>
            </a:rPr>
            <a:t>, </a:t>
          </a:r>
          <a:r>
            <a:rPr lang="en-US" sz="1300" kern="1200" dirty="0" err="1">
              <a:solidFill>
                <a:schemeClr val="bg1"/>
              </a:solidFill>
            </a:rPr>
            <a:t>sementara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perempuan</a:t>
          </a:r>
          <a:r>
            <a:rPr lang="en-US" sz="1300" kern="1200" dirty="0">
              <a:solidFill>
                <a:schemeClr val="bg1"/>
              </a:solidFill>
            </a:rPr>
            <a:t> dan </a:t>
          </a:r>
          <a:r>
            <a:rPr lang="en-US" sz="1300" kern="1200" dirty="0" err="1">
              <a:solidFill>
                <a:schemeClr val="bg1"/>
              </a:solidFill>
            </a:rPr>
            <a:t>anak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perokok</a:t>
          </a:r>
          <a:r>
            <a:rPr lang="en-US" sz="1300" kern="1200" dirty="0">
              <a:solidFill>
                <a:schemeClr val="bg1"/>
              </a:solidFill>
            </a:rPr>
            <a:t> </a:t>
          </a:r>
          <a:r>
            <a:rPr lang="en-US" sz="1300" kern="1200" dirty="0" err="1">
              <a:solidFill>
                <a:schemeClr val="bg1"/>
              </a:solidFill>
            </a:rPr>
            <a:t>pasif</a:t>
          </a:r>
          <a:endParaRPr lang="en-ID" sz="1300" kern="1200" dirty="0">
            <a:solidFill>
              <a:schemeClr val="bg1"/>
            </a:solidFill>
          </a:endParaRPr>
        </a:p>
      </dsp:txBody>
      <dsp:txXfrm>
        <a:off x="6181678" y="942242"/>
        <a:ext cx="2027303" cy="3265456"/>
      </dsp:txXfrm>
    </dsp:sp>
    <dsp:sp modelId="{769F2C5F-4A4A-43AD-ABED-5FC3C064698E}">
      <dsp:nvSpPr>
        <dsp:cNvPr id="0" name=""/>
        <dsp:cNvSpPr/>
      </dsp:nvSpPr>
      <dsp:spPr>
        <a:xfrm>
          <a:off x="8453891" y="942242"/>
          <a:ext cx="2721213" cy="3265456"/>
        </a:xfrm>
        <a:prstGeom prst="roundRect">
          <a:avLst>
            <a:gd name="adj" fmla="val 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6299" rIns="137795" bIns="0" numCol="1" spcCol="1270" anchor="t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 err="1"/>
            <a:t>Usia</a:t>
          </a:r>
          <a:r>
            <a:rPr lang="en-US" sz="3100" kern="1200" dirty="0"/>
            <a:t> </a:t>
          </a:r>
          <a:r>
            <a:rPr lang="en-US" sz="3100" kern="1200" dirty="0" err="1"/>
            <a:t>tua</a:t>
          </a:r>
          <a:endParaRPr lang="en-ID" sz="3100" kern="1200" dirty="0"/>
        </a:p>
      </dsp:txBody>
      <dsp:txXfrm rot="16200000">
        <a:off x="7387175" y="2008958"/>
        <a:ext cx="2677673" cy="544242"/>
      </dsp:txXfrm>
    </dsp:sp>
    <dsp:sp modelId="{B192D383-78BA-43A5-975F-07F47D002949}">
      <dsp:nvSpPr>
        <dsp:cNvPr id="0" name=""/>
        <dsp:cNvSpPr/>
      </dsp:nvSpPr>
      <dsp:spPr>
        <a:xfrm rot="5400000">
          <a:off x="8227738" y="3535342"/>
          <a:ext cx="479518" cy="40818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C12789-8B92-4347-9141-1547FFBDD1AC}">
      <dsp:nvSpPr>
        <dsp:cNvPr id="0" name=""/>
        <dsp:cNvSpPr/>
      </dsp:nvSpPr>
      <dsp:spPr>
        <a:xfrm>
          <a:off x="8998134" y="942242"/>
          <a:ext cx="2027303" cy="32654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1. Angka </a:t>
          </a:r>
          <a:r>
            <a:rPr lang="en-US" sz="1400" kern="1200" dirty="0" err="1"/>
            <a:t>harapan</a:t>
          </a:r>
          <a:r>
            <a:rPr lang="en-US" sz="1400" kern="1200" dirty="0"/>
            <a:t> </a:t>
          </a:r>
          <a:r>
            <a:rPr lang="en-US" sz="1400" kern="1200" dirty="0" err="1"/>
            <a:t>hidup</a:t>
          </a:r>
          <a:r>
            <a:rPr lang="en-US" sz="1400" kern="1200" dirty="0"/>
            <a:t> </a:t>
          </a:r>
          <a:r>
            <a:rPr lang="en-US" sz="1400" kern="1200" dirty="0" err="1"/>
            <a:t>perempuan</a:t>
          </a:r>
          <a:r>
            <a:rPr lang="en-US" sz="1400" kern="1200" dirty="0"/>
            <a:t> </a:t>
          </a:r>
          <a:r>
            <a:rPr lang="en-US" sz="1400" kern="1200" dirty="0" err="1"/>
            <a:t>lebih</a:t>
          </a:r>
          <a:r>
            <a:rPr lang="en-US" sz="1400" kern="1200" dirty="0"/>
            <a:t> </a:t>
          </a:r>
          <a:r>
            <a:rPr lang="en-US" sz="1400" kern="1200" dirty="0" err="1"/>
            <a:t>tinggi</a:t>
          </a:r>
          <a:r>
            <a:rPr lang="en-US" sz="1400" kern="1200" dirty="0"/>
            <a:t> </a:t>
          </a:r>
          <a:r>
            <a:rPr lang="en-US" sz="1400" kern="1200" dirty="0" err="1"/>
            <a:t>daripada</a:t>
          </a:r>
          <a:r>
            <a:rPr lang="en-US" sz="1400" kern="1200" dirty="0"/>
            <a:t> </a:t>
          </a:r>
          <a:r>
            <a:rPr lang="en-US" sz="1400" kern="1200" dirty="0" err="1"/>
            <a:t>laki-laki</a:t>
          </a:r>
          <a:r>
            <a:rPr lang="en-US" sz="1400" kern="1200" dirty="0"/>
            <a:t>, </a:t>
          </a:r>
          <a:r>
            <a:rPr lang="en-US" sz="1400" kern="1200" dirty="0" err="1"/>
            <a:t>namun</a:t>
          </a:r>
          <a:r>
            <a:rPr lang="en-US" sz="1400" kern="1200" dirty="0"/>
            <a:t> </a:t>
          </a:r>
          <a:r>
            <a:rPr lang="en-US" sz="1400" kern="1200" dirty="0" err="1"/>
            <a:t>kualitas</a:t>
          </a:r>
          <a:r>
            <a:rPr lang="en-US" sz="1400" kern="1200" dirty="0"/>
            <a:t> </a:t>
          </a:r>
          <a:r>
            <a:rPr lang="en-US" sz="1400" kern="1200" dirty="0" err="1"/>
            <a:t>hidupnya</a:t>
          </a:r>
          <a:r>
            <a:rPr lang="en-US" sz="1400" kern="1200" dirty="0"/>
            <a:t> </a:t>
          </a:r>
          <a:r>
            <a:rPr lang="en-US" sz="1400" kern="1200" dirty="0" err="1"/>
            <a:t>rendah</a:t>
          </a:r>
          <a:r>
            <a:rPr lang="en-US" sz="1400" kern="1200" dirty="0"/>
            <a:t> </a:t>
          </a:r>
          <a:r>
            <a:rPr lang="en-US" sz="1400" kern="1200" dirty="0" err="1"/>
            <a:t>karena</a:t>
          </a:r>
          <a:r>
            <a:rPr lang="en-US" sz="1400" kern="1200" dirty="0"/>
            <a:t> </a:t>
          </a:r>
          <a:r>
            <a:rPr lang="en-US" sz="1400" kern="1200" dirty="0" err="1"/>
            <a:t>rentan</a:t>
          </a:r>
          <a:r>
            <a:rPr lang="en-US" sz="1400" kern="1200" dirty="0"/>
            <a:t> </a:t>
          </a:r>
          <a:r>
            <a:rPr lang="en-US" sz="1400" kern="1200" dirty="0" err="1"/>
            <a:t>secara</a:t>
          </a:r>
          <a:r>
            <a:rPr lang="en-US" sz="1400" kern="1200" dirty="0"/>
            <a:t> </a:t>
          </a:r>
          <a:r>
            <a:rPr lang="en-US" sz="1400" kern="1200" dirty="0" err="1"/>
            <a:t>sosial-ekonomi</a:t>
          </a:r>
          <a:endParaRPr lang="en-ID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2. Perempuan </a:t>
          </a:r>
          <a:r>
            <a:rPr lang="en-US" sz="1400" kern="1200" dirty="0" err="1"/>
            <a:t>penderita</a:t>
          </a:r>
          <a:r>
            <a:rPr lang="en-US" sz="1400" kern="1200" dirty="0"/>
            <a:t> osteoporosis 8x </a:t>
          </a:r>
          <a:r>
            <a:rPr lang="en-US" sz="1400" kern="1200" dirty="0" err="1"/>
            <a:t>lebih</a:t>
          </a:r>
          <a:r>
            <a:rPr lang="en-US" sz="1400" kern="1200" dirty="0"/>
            <a:t> </a:t>
          </a:r>
          <a:r>
            <a:rPr lang="en-US" sz="1400" kern="1200" dirty="0" err="1"/>
            <a:t>banyak</a:t>
          </a:r>
          <a:r>
            <a:rPr lang="en-US" sz="1400" kern="1200" dirty="0"/>
            <a:t> </a:t>
          </a:r>
          <a:r>
            <a:rPr lang="en-US" sz="1400" kern="1200" dirty="0" err="1"/>
            <a:t>dari</a:t>
          </a:r>
          <a:r>
            <a:rPr lang="en-US" sz="1400" kern="1200" dirty="0"/>
            <a:t> </a:t>
          </a:r>
          <a:r>
            <a:rPr lang="en-US" sz="1400" kern="1200" dirty="0" err="1"/>
            <a:t>laki-laki</a:t>
          </a:r>
          <a:r>
            <a:rPr lang="en-US" sz="1400" kern="1200" dirty="0"/>
            <a:t> </a:t>
          </a:r>
          <a:endParaRPr lang="en-ID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3. Perempuan </a:t>
          </a:r>
          <a:r>
            <a:rPr lang="en-US" sz="1400" kern="1200" dirty="0" err="1"/>
            <a:t>usia</a:t>
          </a:r>
          <a:r>
            <a:rPr lang="en-US" sz="1400" kern="1200" dirty="0"/>
            <a:t> 65 </a:t>
          </a:r>
          <a:r>
            <a:rPr lang="en-US" sz="1400" kern="1200" dirty="0" err="1"/>
            <a:t>tahun</a:t>
          </a:r>
          <a:r>
            <a:rPr lang="en-US" sz="1400" kern="1200" dirty="0"/>
            <a:t> ke </a:t>
          </a:r>
          <a:r>
            <a:rPr lang="en-US" sz="1400" kern="1200" dirty="0" err="1"/>
            <a:t>atas</a:t>
          </a:r>
          <a:r>
            <a:rPr lang="en-US" sz="1400" kern="1200" dirty="0"/>
            <a:t> </a:t>
          </a:r>
          <a:r>
            <a:rPr lang="en-US" sz="1400" kern="1200" dirty="0" err="1"/>
            <a:t>lebih</a:t>
          </a:r>
          <a:r>
            <a:rPr lang="en-US" sz="1400" kern="1200" dirty="0"/>
            <a:t> </a:t>
          </a:r>
          <a:r>
            <a:rPr lang="en-US" sz="1400" kern="1200" dirty="0" err="1"/>
            <a:t>rentan</a:t>
          </a:r>
          <a:r>
            <a:rPr lang="en-US" sz="1400" kern="1200" dirty="0"/>
            <a:t> pada </a:t>
          </a:r>
          <a:r>
            <a:rPr lang="en-US" sz="1400" kern="1200" dirty="0" err="1"/>
            <a:t>hipertensi</a:t>
          </a:r>
          <a:endParaRPr lang="en-ID" sz="1400" kern="1200" dirty="0"/>
        </a:p>
      </dsp:txBody>
      <dsp:txXfrm>
        <a:off x="8998134" y="942242"/>
        <a:ext cx="2027303" cy="32654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5251B3-F8DB-42A4-B08F-3F9B2C49735A}">
      <dsp:nvSpPr>
        <dsp:cNvPr id="0" name=""/>
        <dsp:cNvSpPr/>
      </dsp:nvSpPr>
      <dsp:spPr>
        <a:xfrm>
          <a:off x="1283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10815D-543B-485A-A51E-3766C0DA50F0}">
      <dsp:nvSpPr>
        <dsp:cNvPr id="0" name=""/>
        <dsp:cNvSpPr/>
      </dsp:nvSpPr>
      <dsp:spPr>
        <a:xfrm>
          <a:off x="501904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600" b="0" kern="1200" err="1"/>
            <a:t>Penyakit</a:t>
          </a:r>
          <a:r>
            <a:rPr lang="en-ID" sz="2600" b="0" kern="1200"/>
            <a:t> Alzheimer, penyakit jantung hipertensi, dan kanker payudara termasuk 10 penyebab </a:t>
          </a:r>
          <a:r>
            <a:rPr lang="fi-FI" sz="2600" b="0" kern="1200"/>
            <a:t>utama kematian pada perempuan, tetapi tidak pada laki-laki</a:t>
          </a:r>
          <a:endParaRPr lang="en-US" sz="2600" b="0" kern="1200" dirty="0"/>
        </a:p>
      </dsp:txBody>
      <dsp:txXfrm>
        <a:off x="585701" y="1066737"/>
        <a:ext cx="4337991" cy="2693452"/>
      </dsp:txXfrm>
    </dsp:sp>
    <dsp:sp modelId="{6119A086-8DDF-4082-830F-F72B6E1D162C}">
      <dsp:nvSpPr>
        <dsp:cNvPr id="0" name=""/>
        <dsp:cNvSpPr/>
      </dsp:nvSpPr>
      <dsp:spPr>
        <a:xfrm>
          <a:off x="5508110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A0714C-C62F-4C47-8EEF-75C20176B843}">
      <dsp:nvSpPr>
        <dsp:cNvPr id="0" name=""/>
        <dsp:cNvSpPr/>
      </dsp:nvSpPr>
      <dsp:spPr>
        <a:xfrm>
          <a:off x="6008730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600" b="0" kern="1200" dirty="0" err="1"/>
            <a:t>Penyakit</a:t>
          </a:r>
          <a:r>
            <a:rPr lang="en-ID" sz="2600" b="0" kern="1200" dirty="0"/>
            <a:t> </a:t>
          </a:r>
          <a:r>
            <a:rPr lang="en-ID" sz="2600" b="0" kern="1200" dirty="0" err="1"/>
            <a:t>paru</a:t>
          </a:r>
          <a:r>
            <a:rPr lang="en-ID" sz="2600" b="0" kern="1200" dirty="0"/>
            <a:t> </a:t>
          </a:r>
          <a:r>
            <a:rPr lang="en-ID" sz="2600" b="0" kern="1200" dirty="0" err="1"/>
            <a:t>obstruktif</a:t>
          </a:r>
          <a:r>
            <a:rPr lang="en-ID" sz="2600" b="0" kern="1200" dirty="0"/>
            <a:t> </a:t>
          </a:r>
          <a:r>
            <a:rPr lang="en-ID" sz="2600" b="0" kern="1200" dirty="0" err="1"/>
            <a:t>kronis</a:t>
          </a:r>
          <a:r>
            <a:rPr lang="en-ID" sz="2600" b="0" kern="1200" dirty="0"/>
            <a:t>, </a:t>
          </a:r>
          <a:r>
            <a:rPr lang="en-ID" sz="2600" b="0" kern="1200" dirty="0" err="1"/>
            <a:t>cedera</a:t>
          </a:r>
          <a:r>
            <a:rPr lang="en-ID" sz="2600" b="0" kern="1200" dirty="0"/>
            <a:t> </a:t>
          </a:r>
          <a:r>
            <a:rPr lang="en-ID" sz="2600" b="0" kern="1200" dirty="0" err="1"/>
            <a:t>kecelakaan</a:t>
          </a:r>
          <a:r>
            <a:rPr lang="en-ID" sz="2600" b="0" kern="1200" dirty="0"/>
            <a:t> </a:t>
          </a:r>
          <a:r>
            <a:rPr lang="en-ID" sz="2600" b="0" kern="1200" dirty="0" err="1"/>
            <a:t>lalu</a:t>
          </a:r>
          <a:r>
            <a:rPr lang="en-ID" sz="2600" b="0" kern="1200" dirty="0"/>
            <a:t> </a:t>
          </a:r>
          <a:r>
            <a:rPr lang="en-ID" sz="2600" b="0" kern="1200" dirty="0" err="1"/>
            <a:t>lintas</a:t>
          </a:r>
          <a:r>
            <a:rPr lang="en-ID" sz="2600" b="0" kern="1200" dirty="0"/>
            <a:t>, dan HIV/AIDS </a:t>
          </a:r>
          <a:r>
            <a:rPr lang="en-ID" sz="2600" b="0" kern="1200" dirty="0" err="1"/>
            <a:t>termasuk</a:t>
          </a:r>
          <a:r>
            <a:rPr lang="en-ID" sz="2600" b="0" kern="1200" dirty="0"/>
            <a:t> </a:t>
          </a:r>
          <a:r>
            <a:rPr lang="en-ID" sz="2600" b="0" kern="1200"/>
            <a:t>10 </a:t>
          </a:r>
          <a:r>
            <a:rPr lang="fi-FI" sz="2600" b="0" kern="1200"/>
            <a:t>penyebab utama kematian pada laki-laki, tetapi tidak pada perempuan.</a:t>
          </a:r>
          <a:endParaRPr lang="en-US" sz="2600" b="0" kern="1200" dirty="0"/>
        </a:p>
      </dsp:txBody>
      <dsp:txXfrm>
        <a:off x="6092527" y="1066737"/>
        <a:ext cx="4337991" cy="26934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5251B3-F8DB-42A4-B08F-3F9B2C49735A}">
      <dsp:nvSpPr>
        <dsp:cNvPr id="0" name=""/>
        <dsp:cNvSpPr/>
      </dsp:nvSpPr>
      <dsp:spPr>
        <a:xfrm>
          <a:off x="1283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10815D-543B-485A-A51E-3766C0DA50F0}">
      <dsp:nvSpPr>
        <dsp:cNvPr id="0" name=""/>
        <dsp:cNvSpPr/>
      </dsp:nvSpPr>
      <dsp:spPr>
        <a:xfrm>
          <a:off x="501904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0" kern="1200" dirty="0" err="1"/>
            <a:t>Jumlah</a:t>
          </a:r>
          <a:r>
            <a:rPr lang="en-US" sz="2900" b="0" kern="1200" dirty="0"/>
            <a:t> </a:t>
          </a:r>
          <a:r>
            <a:rPr lang="en-US" sz="2900" b="0" kern="1200" dirty="0" err="1"/>
            <a:t>laki-laki</a:t>
          </a:r>
          <a:r>
            <a:rPr lang="en-US" sz="2900" b="0" kern="1200" dirty="0"/>
            <a:t> </a:t>
          </a:r>
          <a:r>
            <a:rPr lang="en-US" sz="2900" b="0" kern="1200" dirty="0" err="1"/>
            <a:t>penderita</a:t>
          </a:r>
          <a:r>
            <a:rPr lang="en-US" sz="2900" b="0" kern="1200" dirty="0"/>
            <a:t> </a:t>
          </a:r>
          <a:r>
            <a:rPr lang="en-US" sz="2900" b="0" kern="1200" dirty="0" err="1"/>
            <a:t>penyakit</a:t>
          </a:r>
          <a:r>
            <a:rPr lang="en-US" sz="2900" b="0" kern="1200" dirty="0"/>
            <a:t> </a:t>
          </a:r>
          <a:r>
            <a:rPr lang="en-US" sz="2900" b="0" kern="1200" dirty="0" err="1"/>
            <a:t>menular</a:t>
          </a:r>
          <a:r>
            <a:rPr lang="en-US" sz="2900" b="0" kern="1200" dirty="0"/>
            <a:t> </a:t>
          </a:r>
          <a:r>
            <a:rPr lang="en-US" sz="2900" b="0" kern="1200" dirty="0" err="1"/>
            <a:t>seperti</a:t>
          </a:r>
          <a:r>
            <a:rPr lang="en-US" sz="2900" b="0" kern="1200" dirty="0"/>
            <a:t> HIV/AIDS, TBC, </a:t>
          </a:r>
          <a:r>
            <a:rPr lang="en-US" sz="2900" b="0" kern="1200" dirty="0" err="1"/>
            <a:t>Malaria,dan</a:t>
          </a:r>
          <a:r>
            <a:rPr lang="en-US" sz="2900" b="0" kern="1200" dirty="0"/>
            <a:t> </a:t>
          </a:r>
          <a:r>
            <a:rPr lang="en-US" sz="2900" b="0" kern="1200" dirty="0" err="1"/>
            <a:t>kusta</a:t>
          </a:r>
          <a:r>
            <a:rPr lang="en-US" sz="2900" b="0" kern="1200" dirty="0"/>
            <a:t> </a:t>
          </a:r>
          <a:r>
            <a:rPr lang="en-US" sz="2900" b="0" kern="1200" dirty="0" err="1"/>
            <a:t>lebih</a:t>
          </a:r>
          <a:r>
            <a:rPr lang="en-US" sz="2900" b="0" kern="1200" dirty="0"/>
            <a:t> </a:t>
          </a:r>
          <a:r>
            <a:rPr lang="en-US" sz="2900" b="0" kern="1200" dirty="0" err="1"/>
            <a:t>banyak</a:t>
          </a:r>
          <a:r>
            <a:rPr lang="en-US" sz="2900" b="0" kern="1200" dirty="0"/>
            <a:t> </a:t>
          </a:r>
          <a:r>
            <a:rPr lang="en-US" sz="2900" b="0" kern="1200" dirty="0" err="1"/>
            <a:t>dibandingkan</a:t>
          </a:r>
          <a:r>
            <a:rPr lang="en-US" sz="2900" b="0" kern="1200" dirty="0"/>
            <a:t> </a:t>
          </a:r>
          <a:r>
            <a:rPr lang="en-US" sz="2900" b="0" kern="1200" dirty="0" err="1"/>
            <a:t>perempuan</a:t>
          </a:r>
          <a:endParaRPr lang="en-US" sz="2900" b="0" kern="1200" dirty="0"/>
        </a:p>
      </dsp:txBody>
      <dsp:txXfrm>
        <a:off x="585701" y="1066737"/>
        <a:ext cx="4337991" cy="2693452"/>
      </dsp:txXfrm>
    </dsp:sp>
    <dsp:sp modelId="{6119A086-8DDF-4082-830F-F72B6E1D162C}">
      <dsp:nvSpPr>
        <dsp:cNvPr id="0" name=""/>
        <dsp:cNvSpPr/>
      </dsp:nvSpPr>
      <dsp:spPr>
        <a:xfrm>
          <a:off x="5508110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A0714C-C62F-4C47-8EEF-75C20176B843}">
      <dsp:nvSpPr>
        <dsp:cNvPr id="0" name=""/>
        <dsp:cNvSpPr/>
      </dsp:nvSpPr>
      <dsp:spPr>
        <a:xfrm>
          <a:off x="6008730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0" kern="1200" dirty="0" err="1"/>
            <a:t>Jumlah</a:t>
          </a:r>
          <a:r>
            <a:rPr lang="en-US" sz="2900" b="0" kern="1200" dirty="0"/>
            <a:t> </a:t>
          </a:r>
          <a:r>
            <a:rPr lang="en-US" sz="2900" b="0" kern="1200" dirty="0" err="1"/>
            <a:t>perempuan</a:t>
          </a:r>
          <a:r>
            <a:rPr lang="en-US" sz="2900" b="0" kern="1200" dirty="0"/>
            <a:t> </a:t>
          </a:r>
          <a:r>
            <a:rPr lang="en-US" sz="2900" b="0" kern="1200" dirty="0" err="1"/>
            <a:t>penderita</a:t>
          </a:r>
          <a:r>
            <a:rPr lang="en-US" sz="2900" b="0" kern="1200" dirty="0"/>
            <a:t> </a:t>
          </a:r>
          <a:r>
            <a:rPr lang="en-US" sz="2900" b="0" kern="1200" dirty="0" err="1"/>
            <a:t>penyakit</a:t>
          </a:r>
          <a:r>
            <a:rPr lang="en-US" sz="2900" b="0" kern="1200" dirty="0"/>
            <a:t> tidak </a:t>
          </a:r>
          <a:r>
            <a:rPr lang="en-US" sz="2900" b="0" kern="1200" dirty="0" err="1"/>
            <a:t>menular</a:t>
          </a:r>
          <a:r>
            <a:rPr lang="en-US" sz="2900" b="0" kern="1200" dirty="0"/>
            <a:t> </a:t>
          </a:r>
          <a:r>
            <a:rPr lang="en-US" sz="2900" b="0" kern="1200" dirty="0" err="1"/>
            <a:t>seperti</a:t>
          </a:r>
          <a:r>
            <a:rPr lang="en-US" sz="2900" b="0" kern="1200" dirty="0"/>
            <a:t> </a:t>
          </a:r>
          <a:r>
            <a:rPr lang="en-US" sz="2900" b="0" kern="1200" dirty="0" err="1"/>
            <a:t>jantung</a:t>
          </a:r>
          <a:r>
            <a:rPr lang="en-US" sz="2900" b="0" kern="1200" dirty="0"/>
            <a:t>, </a:t>
          </a:r>
          <a:r>
            <a:rPr lang="en-US" sz="2900" b="0" kern="1200" dirty="0" err="1"/>
            <a:t>kanker</a:t>
          </a:r>
          <a:r>
            <a:rPr lang="en-US" sz="2900" b="0" kern="1200" dirty="0"/>
            <a:t>, </a:t>
          </a:r>
          <a:r>
            <a:rPr lang="en-US" sz="2900" b="0" kern="1200" dirty="0" err="1"/>
            <a:t>hipertensi</a:t>
          </a:r>
          <a:r>
            <a:rPr lang="en-US" sz="2900" b="0" kern="1200" dirty="0"/>
            <a:t>, dan diabetes, </a:t>
          </a:r>
          <a:r>
            <a:rPr lang="en-US" sz="2900" b="0" kern="1200" dirty="0" err="1"/>
            <a:t>lebih</a:t>
          </a:r>
          <a:r>
            <a:rPr lang="en-US" sz="2900" b="0" kern="1200" dirty="0"/>
            <a:t> </a:t>
          </a:r>
          <a:r>
            <a:rPr lang="en-US" sz="2900" b="0" kern="1200" dirty="0" err="1"/>
            <a:t>banyak</a:t>
          </a:r>
          <a:r>
            <a:rPr lang="en-US" sz="2900" b="0" kern="1200" dirty="0"/>
            <a:t> </a:t>
          </a:r>
          <a:r>
            <a:rPr lang="en-US" sz="2900" b="0" kern="1200" dirty="0" err="1"/>
            <a:t>dibandingkan</a:t>
          </a:r>
          <a:r>
            <a:rPr lang="en-US" sz="2900" b="0" kern="1200" dirty="0"/>
            <a:t> </a:t>
          </a:r>
          <a:r>
            <a:rPr lang="en-US" sz="2900" b="0" kern="1200" dirty="0" err="1"/>
            <a:t>laki-laki</a:t>
          </a:r>
          <a:endParaRPr lang="en-US" sz="2900" b="0" kern="1200" dirty="0"/>
        </a:p>
      </dsp:txBody>
      <dsp:txXfrm>
        <a:off x="6092527" y="1066737"/>
        <a:ext cx="4337991" cy="2693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10/06/2022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07339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ho.org/en/news/8-3-2022-covid-19-pandemic-disproportionately-affected-women-america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ho.int/news-room/questions-and-answers/item/gender-and-healt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9</a:t>
            </a:r>
          </a:p>
          <a:p>
            <a:pPr marL="0" indent="0" algn="ctr">
              <a:buNone/>
            </a:pPr>
            <a:r>
              <a:rPr lang="en-US" sz="3200" i="1" dirty="0"/>
              <a:t>(9th meeting)</a:t>
            </a:r>
          </a:p>
          <a:p>
            <a:pPr marL="0" indent="0" algn="ctr">
              <a:buNone/>
            </a:pPr>
            <a:r>
              <a:rPr lang="en-US" sz="3200" b="1" dirty="0"/>
              <a:t>Gender dan Kesehatan</a:t>
            </a:r>
          </a:p>
          <a:p>
            <a:pPr marL="0" indent="0" algn="ctr">
              <a:buNone/>
            </a:pPr>
            <a:r>
              <a:rPr lang="en-US" sz="3200" i="1" dirty="0"/>
              <a:t>(Gender and Health)</a:t>
            </a:r>
            <a:endParaRPr lang="en-US" sz="2400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Bagaimana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jenis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kelamin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dan gender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mempengaruhi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kesehatan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?  </a:t>
            </a:r>
            <a:r>
              <a:rPr lang="en-US" sz="2800" b="1" dirty="0">
                <a:solidFill>
                  <a:srgbClr val="FFFFFF"/>
                </a:solidFill>
                <a:latin typeface="+mn-lt"/>
              </a:rPr>
              <a:t>(WHO, 2021)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897" y="441121"/>
            <a:ext cx="6906491" cy="5900896"/>
          </a:xfrm>
        </p:spPr>
        <p:txBody>
          <a:bodyPr anchor="ctr"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US" sz="5400" dirty="0" err="1"/>
              <a:t>Jenis</a:t>
            </a:r>
            <a:r>
              <a:rPr lang="en-US" sz="5400" dirty="0"/>
              <a:t> </a:t>
            </a:r>
            <a:r>
              <a:rPr lang="en-US" sz="5400" dirty="0" err="1"/>
              <a:t>kelamin</a:t>
            </a:r>
            <a:r>
              <a:rPr lang="en-US" sz="5400" dirty="0"/>
              <a:t> dan gender </a:t>
            </a:r>
            <a:r>
              <a:rPr lang="en-US" sz="5400" dirty="0" err="1"/>
              <a:t>berkaitan</a:t>
            </a:r>
            <a:r>
              <a:rPr lang="en-US" sz="5400" dirty="0"/>
              <a:t> </a:t>
            </a:r>
            <a:r>
              <a:rPr lang="en-US" sz="5400" dirty="0" err="1"/>
              <a:t>secara</a:t>
            </a:r>
            <a:r>
              <a:rPr lang="en-US" sz="5400" dirty="0"/>
              <a:t> </a:t>
            </a:r>
            <a:r>
              <a:rPr lang="en-US" sz="5400" dirty="0" err="1"/>
              <a:t>kompleks</a:t>
            </a:r>
            <a:r>
              <a:rPr lang="en-US" sz="5400" dirty="0"/>
              <a:t> dalam </a:t>
            </a:r>
            <a:r>
              <a:rPr lang="en-US" sz="5400" dirty="0" err="1"/>
              <a:t>mempengaruhi</a:t>
            </a:r>
            <a:r>
              <a:rPr lang="en-US" sz="5400" dirty="0"/>
              <a:t> </a:t>
            </a:r>
            <a:r>
              <a:rPr lang="en-US" sz="5400" dirty="0" err="1"/>
              <a:t>kesehatan</a:t>
            </a:r>
            <a:r>
              <a:rPr lang="en-US" sz="5400" dirty="0"/>
              <a:t>. </a:t>
            </a:r>
            <a:r>
              <a:rPr lang="en-US" sz="5400" dirty="0" err="1"/>
              <a:t>Jenis</a:t>
            </a:r>
            <a:r>
              <a:rPr lang="en-US" sz="5400" dirty="0"/>
              <a:t> </a:t>
            </a:r>
            <a:r>
              <a:rPr lang="en-US" sz="5400" dirty="0" err="1"/>
              <a:t>kelamin</a:t>
            </a:r>
            <a:r>
              <a:rPr lang="en-US" sz="5400" dirty="0"/>
              <a:t> </a:t>
            </a:r>
            <a:r>
              <a:rPr lang="en-US" sz="5400" dirty="0" err="1"/>
              <a:t>dapat</a:t>
            </a:r>
            <a:r>
              <a:rPr lang="en-US" sz="5400" dirty="0"/>
              <a:t> </a:t>
            </a:r>
            <a:r>
              <a:rPr lang="en-US" sz="5400" dirty="0" err="1"/>
              <a:t>mempengaruhi</a:t>
            </a:r>
            <a:r>
              <a:rPr lang="en-US" sz="5400" dirty="0"/>
              <a:t> </a:t>
            </a:r>
            <a:r>
              <a:rPr lang="en-US" sz="5400" dirty="0" err="1"/>
              <a:t>risiko</a:t>
            </a:r>
            <a:r>
              <a:rPr lang="en-US" sz="5400" dirty="0"/>
              <a:t> </a:t>
            </a:r>
            <a:r>
              <a:rPr lang="en-US" sz="5400" dirty="0" err="1"/>
              <a:t>penyakit</a:t>
            </a:r>
            <a:r>
              <a:rPr lang="en-US" sz="5400" dirty="0"/>
              <a:t>, </a:t>
            </a:r>
            <a:r>
              <a:rPr lang="en-US" sz="5400" dirty="0" err="1"/>
              <a:t>perkembangan</a:t>
            </a:r>
            <a:r>
              <a:rPr lang="en-US" sz="5400" dirty="0"/>
              <a:t> </a:t>
            </a:r>
            <a:r>
              <a:rPr lang="en-US" sz="5400" dirty="0" err="1"/>
              <a:t>penyakit</a:t>
            </a:r>
            <a:r>
              <a:rPr lang="en-US" sz="5400" dirty="0"/>
              <a:t> </a:t>
            </a:r>
            <a:r>
              <a:rPr lang="en-US" sz="5400" dirty="0" err="1"/>
              <a:t>tersebut</a:t>
            </a:r>
            <a:r>
              <a:rPr lang="en-US" sz="5400" dirty="0"/>
              <a:t> </a:t>
            </a:r>
            <a:r>
              <a:rPr lang="en-US" sz="5400" dirty="0" err="1"/>
              <a:t>melalui</a:t>
            </a:r>
            <a:r>
              <a:rPr lang="en-US" sz="5400" dirty="0"/>
              <a:t> </a:t>
            </a:r>
            <a:r>
              <a:rPr lang="en-US" sz="5400" dirty="0" err="1"/>
              <a:t>genetik</a:t>
            </a:r>
            <a:r>
              <a:rPr lang="en-US" sz="5400" dirty="0"/>
              <a:t>, </a:t>
            </a:r>
            <a:r>
              <a:rPr lang="en-US" sz="5400" dirty="0" err="1"/>
              <a:t>sel</a:t>
            </a:r>
            <a:r>
              <a:rPr lang="en-US" sz="5400" dirty="0"/>
              <a:t> </a:t>
            </a:r>
            <a:r>
              <a:rPr lang="en-US" sz="5400" dirty="0" err="1"/>
              <a:t>darah,dan</a:t>
            </a:r>
            <a:r>
              <a:rPr lang="en-US" sz="5400" dirty="0"/>
              <a:t> </a:t>
            </a:r>
            <a:r>
              <a:rPr lang="en-US" sz="5400" dirty="0" err="1"/>
              <a:t>fisiologis</a:t>
            </a:r>
            <a:r>
              <a:rPr lang="en-US" sz="5400" dirty="0"/>
              <a:t>, </a:t>
            </a:r>
            <a:r>
              <a:rPr lang="en-US" sz="5400" dirty="0" err="1"/>
              <a:t>termasuk</a:t>
            </a:r>
            <a:r>
              <a:rPr lang="en-US" sz="5400" dirty="0"/>
              <a:t> </a:t>
            </a:r>
            <a:r>
              <a:rPr lang="en-US" sz="5400" dirty="0" err="1"/>
              <a:t>melalui</a:t>
            </a:r>
            <a:r>
              <a:rPr lang="en-US" sz="5400" dirty="0"/>
              <a:t> hormonal </a:t>
            </a:r>
            <a:r>
              <a:rPr lang="en-US" sz="5400" dirty="0" err="1"/>
              <a:t>sehingga</a:t>
            </a:r>
            <a:r>
              <a:rPr lang="en-US" sz="5400" dirty="0"/>
              <a:t> </a:t>
            </a:r>
            <a:r>
              <a:rPr lang="en-US" sz="5400" dirty="0" err="1"/>
              <a:t>menghasilkan</a:t>
            </a:r>
            <a:r>
              <a:rPr lang="en-US" sz="5400" dirty="0"/>
              <a:t> </a:t>
            </a:r>
            <a:r>
              <a:rPr lang="en-US" sz="5400" dirty="0" err="1"/>
              <a:t>perbedaan</a:t>
            </a:r>
            <a:r>
              <a:rPr lang="en-US" sz="5400" dirty="0"/>
              <a:t> dalam </a:t>
            </a:r>
            <a:r>
              <a:rPr lang="en-US" sz="5400" dirty="0" err="1"/>
              <a:t>hal</a:t>
            </a:r>
            <a:r>
              <a:rPr lang="en-US" sz="5400" dirty="0"/>
              <a:t> </a:t>
            </a:r>
            <a:r>
              <a:rPr lang="en-US" sz="5400" dirty="0" err="1"/>
              <a:t>kerentanan</a:t>
            </a:r>
            <a:r>
              <a:rPr lang="en-US" sz="5400" dirty="0"/>
              <a:t> </a:t>
            </a:r>
            <a:r>
              <a:rPr lang="en-US" sz="5400" dirty="0" err="1"/>
              <a:t>terhadap</a:t>
            </a:r>
            <a:r>
              <a:rPr lang="en-US" sz="5400" dirty="0"/>
              <a:t> </a:t>
            </a:r>
            <a:r>
              <a:rPr lang="en-US" sz="5400" dirty="0" err="1"/>
              <a:t>penyakit</a:t>
            </a:r>
            <a:r>
              <a:rPr lang="en-US" sz="5400" dirty="0"/>
              <a:t>, </a:t>
            </a:r>
            <a:r>
              <a:rPr lang="en-US" sz="5400" dirty="0" err="1"/>
              <a:t>pengobatan</a:t>
            </a:r>
            <a:r>
              <a:rPr lang="en-US" sz="5400" dirty="0"/>
              <a:t>, dan </a:t>
            </a:r>
            <a:r>
              <a:rPr lang="en-US" sz="5400" dirty="0" err="1"/>
              <a:t>hasil</a:t>
            </a:r>
            <a:r>
              <a:rPr lang="en-US" sz="5400" dirty="0"/>
              <a:t> </a:t>
            </a:r>
            <a:r>
              <a:rPr lang="en-US" sz="5400" dirty="0" err="1"/>
              <a:t>kesehatan</a:t>
            </a:r>
            <a:r>
              <a:rPr lang="en-US" sz="5400" dirty="0"/>
              <a:t> yang </a:t>
            </a:r>
            <a:r>
              <a:rPr lang="en-US" sz="5400" dirty="0" err="1"/>
              <a:t>bervariasi</a:t>
            </a:r>
            <a:r>
              <a:rPr lang="en-US" sz="5400" dirty="0"/>
              <a:t>  </a:t>
            </a:r>
            <a:r>
              <a:rPr lang="en-US" sz="5400" dirty="0" err="1"/>
              <a:t>sepanjang</a:t>
            </a:r>
            <a:r>
              <a:rPr lang="en-US" sz="5400" dirty="0"/>
              <a:t> </a:t>
            </a:r>
            <a:r>
              <a:rPr lang="en-US" sz="5400" dirty="0" err="1"/>
              <a:t>siklus</a:t>
            </a:r>
            <a:r>
              <a:rPr lang="en-US" sz="5400" dirty="0"/>
              <a:t> </a:t>
            </a:r>
            <a:r>
              <a:rPr lang="en-US" sz="5400" dirty="0" err="1"/>
              <a:t>hidup</a:t>
            </a:r>
            <a:r>
              <a:rPr lang="en-US" sz="5400" dirty="0"/>
              <a:t> </a:t>
            </a:r>
            <a:r>
              <a:rPr lang="en-US" sz="5400" dirty="0" err="1"/>
              <a:t>manusia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86738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FFFF"/>
                </a:solidFill>
                <a:latin typeface="+mn-lt"/>
              </a:rPr>
              <a:t>….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2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897" y="441121"/>
            <a:ext cx="6906491" cy="5900896"/>
          </a:xfrm>
        </p:spPr>
        <p:txBody>
          <a:bodyPr anchor="ctr"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“Norma gender, </a:t>
            </a:r>
            <a:r>
              <a:rPr lang="en-US" sz="5400" dirty="0" err="1"/>
              <a:t>sosialisasi</a:t>
            </a:r>
            <a:r>
              <a:rPr lang="en-US" sz="5400" dirty="0"/>
              <a:t>, </a:t>
            </a:r>
            <a:r>
              <a:rPr lang="en-US" sz="5400" dirty="0" err="1"/>
              <a:t>peran</a:t>
            </a:r>
            <a:r>
              <a:rPr lang="en-US" sz="5400" dirty="0"/>
              <a:t>, </a:t>
            </a:r>
            <a:r>
              <a:rPr lang="en-US" sz="5400" dirty="0" err="1"/>
              <a:t>perbedaan</a:t>
            </a:r>
            <a:r>
              <a:rPr lang="en-US" sz="5400" dirty="0"/>
              <a:t> dalam </a:t>
            </a:r>
            <a:r>
              <a:rPr lang="en-US" sz="5400" dirty="0" err="1"/>
              <a:t>hubungan</a:t>
            </a:r>
            <a:r>
              <a:rPr lang="en-US" sz="5400" dirty="0"/>
              <a:t> </a:t>
            </a:r>
            <a:r>
              <a:rPr lang="en-US" sz="5400" dirty="0" err="1"/>
              <a:t>kekuasaan</a:t>
            </a:r>
            <a:r>
              <a:rPr lang="en-US" sz="5400" dirty="0"/>
              <a:t> </a:t>
            </a:r>
            <a:r>
              <a:rPr lang="en-US" sz="5400" dirty="0" err="1"/>
              <a:t>serta</a:t>
            </a:r>
            <a:r>
              <a:rPr lang="en-US" sz="5400" dirty="0"/>
              <a:t> </a:t>
            </a:r>
            <a:r>
              <a:rPr lang="en-US" sz="5400" dirty="0" err="1"/>
              <a:t>akses</a:t>
            </a:r>
            <a:r>
              <a:rPr lang="en-US" sz="5400" dirty="0"/>
              <a:t> pada dan </a:t>
            </a:r>
            <a:r>
              <a:rPr lang="en-US" sz="5400" dirty="0" err="1"/>
              <a:t>kontrol</a:t>
            </a:r>
            <a:r>
              <a:rPr lang="en-US" sz="5400" dirty="0"/>
              <a:t> </a:t>
            </a:r>
            <a:r>
              <a:rPr lang="en-US" sz="5400" dirty="0" err="1"/>
              <a:t>atas</a:t>
            </a:r>
            <a:r>
              <a:rPr lang="en-US" sz="5400" dirty="0"/>
              <a:t> </a:t>
            </a:r>
            <a:r>
              <a:rPr lang="en-US" sz="5400" dirty="0" err="1"/>
              <a:t>sumber</a:t>
            </a:r>
            <a:r>
              <a:rPr lang="en-US" sz="5400" dirty="0"/>
              <a:t> </a:t>
            </a:r>
            <a:r>
              <a:rPr lang="en-US" sz="5400" dirty="0" err="1"/>
              <a:t>daya</a:t>
            </a:r>
            <a:r>
              <a:rPr lang="en-US" sz="5400" dirty="0"/>
              <a:t> </a:t>
            </a:r>
            <a:r>
              <a:rPr lang="en-US" sz="5400" dirty="0" err="1"/>
              <a:t>berkontribusi</a:t>
            </a:r>
            <a:r>
              <a:rPr lang="en-US" sz="5400" dirty="0"/>
              <a:t> pada </a:t>
            </a:r>
            <a:r>
              <a:rPr lang="en-US" sz="5400" dirty="0" err="1"/>
              <a:t>perbedaan</a:t>
            </a:r>
            <a:r>
              <a:rPr lang="en-US" sz="5400" dirty="0"/>
              <a:t> </a:t>
            </a:r>
            <a:r>
              <a:rPr lang="en-US" sz="5400" dirty="0" err="1"/>
              <a:t>kerentanan</a:t>
            </a:r>
            <a:r>
              <a:rPr lang="en-US" sz="5400" dirty="0"/>
              <a:t> dan </a:t>
            </a:r>
            <a:r>
              <a:rPr lang="en-US" sz="5400" dirty="0" err="1"/>
              <a:t>kerawanan</a:t>
            </a:r>
            <a:r>
              <a:rPr lang="en-US" sz="5400" dirty="0"/>
              <a:t> </a:t>
            </a:r>
            <a:r>
              <a:rPr lang="en-US" sz="5400" dirty="0" err="1"/>
              <a:t>terhadap</a:t>
            </a:r>
            <a:r>
              <a:rPr lang="en-US" sz="5400" dirty="0"/>
              <a:t> </a:t>
            </a:r>
            <a:r>
              <a:rPr lang="en-US" sz="5400" dirty="0" err="1"/>
              <a:t>penyakit</a:t>
            </a:r>
            <a:r>
              <a:rPr lang="en-US" sz="5400" dirty="0"/>
              <a:t>, </a:t>
            </a:r>
            <a:r>
              <a:rPr lang="en-US" sz="5400" dirty="0" err="1"/>
              <a:t>bagaimana</a:t>
            </a:r>
            <a:r>
              <a:rPr lang="en-US" sz="5400" dirty="0"/>
              <a:t> </a:t>
            </a:r>
            <a:r>
              <a:rPr lang="en-US" sz="5400" dirty="0" err="1"/>
              <a:t>penyakit</a:t>
            </a:r>
            <a:r>
              <a:rPr lang="en-US" sz="5400" dirty="0"/>
              <a:t> </a:t>
            </a:r>
            <a:r>
              <a:rPr lang="en-US" sz="5400" dirty="0" err="1"/>
              <a:t>dialami</a:t>
            </a:r>
            <a:r>
              <a:rPr lang="en-US" sz="5400" dirty="0"/>
              <a:t>, </a:t>
            </a:r>
            <a:r>
              <a:rPr lang="en-US" sz="5400" dirty="0" err="1"/>
              <a:t>perilaku</a:t>
            </a:r>
            <a:r>
              <a:rPr lang="en-US" sz="5400" dirty="0"/>
              <a:t> </a:t>
            </a:r>
            <a:r>
              <a:rPr lang="en-US" sz="5400" dirty="0" err="1"/>
              <a:t>kesehatan</a:t>
            </a:r>
            <a:r>
              <a:rPr lang="en-US" sz="5400" dirty="0"/>
              <a:t> (</a:t>
            </a:r>
            <a:r>
              <a:rPr lang="en-US" sz="5400" dirty="0" err="1"/>
              <a:t>termasuk</a:t>
            </a:r>
            <a:r>
              <a:rPr lang="en-US" sz="5400" dirty="0"/>
              <a:t> </a:t>
            </a:r>
            <a:r>
              <a:rPr lang="en-US" sz="5400" dirty="0" err="1"/>
              <a:t>mencari</a:t>
            </a:r>
            <a:r>
              <a:rPr lang="en-US" sz="5400" dirty="0"/>
              <a:t> </a:t>
            </a:r>
            <a:r>
              <a:rPr lang="en-US" sz="5400" dirty="0" err="1"/>
              <a:t>kesehatan</a:t>
            </a:r>
            <a:r>
              <a:rPr lang="en-US" sz="5400" dirty="0"/>
              <a:t>), </a:t>
            </a:r>
            <a:r>
              <a:rPr lang="en-US" sz="5400" dirty="0" err="1"/>
              <a:t>akses</a:t>
            </a:r>
            <a:r>
              <a:rPr lang="en-US" sz="5400" dirty="0"/>
              <a:t> ke dan </a:t>
            </a:r>
            <a:r>
              <a:rPr lang="en-US" sz="5400" dirty="0" err="1"/>
              <a:t>penyerapan</a:t>
            </a:r>
            <a:r>
              <a:rPr lang="en-US" sz="5400" dirty="0"/>
              <a:t> </a:t>
            </a:r>
            <a:r>
              <a:rPr lang="en-US" sz="5400" dirty="0" err="1"/>
              <a:t>layanan</a:t>
            </a:r>
            <a:r>
              <a:rPr lang="en-US" sz="5400" dirty="0"/>
              <a:t> </a:t>
            </a:r>
            <a:r>
              <a:rPr lang="en-US" sz="5400" dirty="0" err="1"/>
              <a:t>kesehatan</a:t>
            </a:r>
            <a:r>
              <a:rPr lang="en-US" sz="5400" dirty="0"/>
              <a:t> , tanggapan </a:t>
            </a:r>
            <a:r>
              <a:rPr lang="en-US" sz="5400" dirty="0" err="1"/>
              <a:t>pengobatan</a:t>
            </a:r>
            <a:r>
              <a:rPr lang="en-US" sz="5400" dirty="0"/>
              <a:t> dan </a:t>
            </a:r>
            <a:r>
              <a:rPr lang="en-US" sz="5400" dirty="0" err="1"/>
              <a:t>hasil</a:t>
            </a:r>
            <a:r>
              <a:rPr lang="en-US" sz="5400" dirty="0"/>
              <a:t> </a:t>
            </a:r>
            <a:r>
              <a:rPr lang="en-US" sz="5400" dirty="0" err="1"/>
              <a:t>dari</a:t>
            </a:r>
            <a:r>
              <a:rPr lang="en-US" sz="5400" dirty="0"/>
              <a:t> </a:t>
            </a:r>
            <a:r>
              <a:rPr lang="en-US" sz="5400" dirty="0" err="1"/>
              <a:t>kesehatan</a:t>
            </a:r>
            <a:r>
              <a:rPr lang="en-US" sz="5400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3180313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FFFF"/>
                </a:solidFill>
                <a:latin typeface="+mn-lt"/>
              </a:rPr>
              <a:t>….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2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8633" y="104503"/>
            <a:ext cx="7948749" cy="6459582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sz="3200" dirty="0"/>
              <a:t>“</a:t>
            </a:r>
            <a:r>
              <a:rPr lang="en-US" sz="3200" dirty="0" err="1"/>
              <a:t>Ketidaksetaraan</a:t>
            </a:r>
            <a:r>
              <a:rPr lang="en-US" sz="3200" dirty="0"/>
              <a:t> gender </a:t>
            </a:r>
            <a:r>
              <a:rPr lang="en-US" sz="3200" dirty="0" err="1"/>
              <a:t>mempengaruhi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dan </a:t>
            </a:r>
            <a:r>
              <a:rPr lang="en-US" sz="3200" dirty="0" err="1"/>
              <a:t>anak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. Pada </a:t>
            </a:r>
            <a:r>
              <a:rPr lang="en-US" sz="3200" dirty="0" err="1"/>
              <a:t>sebagian</a:t>
            </a:r>
            <a:r>
              <a:rPr lang="en-US" sz="3200" dirty="0"/>
              <a:t> </a:t>
            </a:r>
            <a:r>
              <a:rPr lang="en-US" sz="3200" dirty="0" err="1"/>
              <a:t>besar</a:t>
            </a:r>
            <a:r>
              <a:rPr lang="en-US" sz="3200" dirty="0"/>
              <a:t> </a:t>
            </a:r>
            <a:r>
              <a:rPr lang="en-US" sz="3200" dirty="0" err="1"/>
              <a:t>masyarakat</a:t>
            </a:r>
            <a:r>
              <a:rPr lang="en-US" sz="3200" dirty="0"/>
              <a:t>, </a:t>
            </a:r>
            <a:r>
              <a:rPr lang="en-US" sz="3200" dirty="0" err="1"/>
              <a:t>mereka</a:t>
            </a:r>
            <a:r>
              <a:rPr lang="en-US" sz="3200" dirty="0"/>
              <a:t> </a:t>
            </a:r>
            <a:r>
              <a:rPr lang="en-US" sz="3200" dirty="0" err="1"/>
              <a:t>memiliki</a:t>
            </a:r>
            <a:r>
              <a:rPr lang="en-US" sz="3200" dirty="0"/>
              <a:t> status yang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rendah</a:t>
            </a:r>
            <a:r>
              <a:rPr lang="en-US" sz="3200" dirty="0"/>
              <a:t> dan </a:t>
            </a:r>
            <a:r>
              <a:rPr lang="en-US" sz="3200" dirty="0" err="1"/>
              <a:t>kurang</a:t>
            </a:r>
            <a:r>
              <a:rPr lang="en-US" sz="3200" dirty="0"/>
              <a:t> </a:t>
            </a:r>
            <a:r>
              <a:rPr lang="en-US" sz="3200" dirty="0" err="1"/>
              <a:t>memiliki</a:t>
            </a:r>
            <a:r>
              <a:rPr lang="en-US" sz="3200" dirty="0"/>
              <a:t> </a:t>
            </a:r>
            <a:r>
              <a:rPr lang="en-US" sz="3200" dirty="0" err="1"/>
              <a:t>kendali</a:t>
            </a:r>
            <a:r>
              <a:rPr lang="en-US" sz="3200" dirty="0"/>
              <a:t> </a:t>
            </a:r>
            <a:r>
              <a:rPr lang="en-US" sz="3200" dirty="0" err="1"/>
              <a:t>atas</a:t>
            </a:r>
            <a:r>
              <a:rPr lang="en-US" sz="3200" dirty="0"/>
              <a:t> </a:t>
            </a:r>
            <a:r>
              <a:rPr lang="en-US" sz="3200" dirty="0" err="1"/>
              <a:t>pengambilan</a:t>
            </a:r>
            <a:r>
              <a:rPr lang="en-US" sz="3200" dirty="0"/>
              <a:t> </a:t>
            </a:r>
            <a:r>
              <a:rPr lang="en-US" sz="3200" dirty="0" err="1"/>
              <a:t>keputusan</a:t>
            </a:r>
            <a:r>
              <a:rPr lang="en-US" sz="3200" dirty="0"/>
              <a:t> </a:t>
            </a:r>
            <a:r>
              <a:rPr lang="en-US" sz="3200" dirty="0" err="1"/>
              <a:t>tentang</a:t>
            </a:r>
            <a:r>
              <a:rPr lang="en-US" sz="3200" dirty="0"/>
              <a:t> </a:t>
            </a:r>
            <a:r>
              <a:rPr lang="en-US" sz="3200" dirty="0" err="1"/>
              <a:t>tubuh</a:t>
            </a:r>
            <a:r>
              <a:rPr lang="en-US" sz="3200" dirty="0"/>
              <a:t> </a:t>
            </a:r>
            <a:r>
              <a:rPr lang="en-US" sz="3200" dirty="0" err="1"/>
              <a:t>mereka</a:t>
            </a:r>
            <a:r>
              <a:rPr lang="en-US" sz="3200" dirty="0"/>
              <a:t>, dalam </a:t>
            </a:r>
            <a:r>
              <a:rPr lang="en-US" sz="3200" dirty="0" err="1"/>
              <a:t>hubungan</a:t>
            </a:r>
            <a:r>
              <a:rPr lang="en-US" sz="3200" dirty="0"/>
              <a:t> </a:t>
            </a:r>
            <a:r>
              <a:rPr lang="en-US" sz="3200" dirty="0" err="1"/>
              <a:t>intim</a:t>
            </a:r>
            <a:r>
              <a:rPr lang="en-US" sz="3200" dirty="0"/>
              <a:t>, </a:t>
            </a:r>
            <a:r>
              <a:rPr lang="en-US" sz="3200" dirty="0" err="1"/>
              <a:t>keluarga</a:t>
            </a:r>
            <a:r>
              <a:rPr lang="en-US" sz="3200" dirty="0"/>
              <a:t>, dan </a:t>
            </a:r>
            <a:r>
              <a:rPr lang="en-US" sz="3200" dirty="0" err="1"/>
              <a:t>komunitas</a:t>
            </a:r>
            <a:r>
              <a:rPr lang="en-US" sz="3200" dirty="0"/>
              <a:t> </a:t>
            </a:r>
            <a:r>
              <a:rPr lang="en-US" sz="3200" dirty="0" err="1"/>
              <a:t>mereka</a:t>
            </a:r>
            <a:r>
              <a:rPr lang="en-US" sz="3200" dirty="0"/>
              <a:t>, yang </a:t>
            </a:r>
            <a:r>
              <a:rPr lang="en-US" sz="3200" dirty="0" err="1"/>
              <a:t>mendorong</a:t>
            </a:r>
            <a:r>
              <a:rPr lang="en-US" sz="3200" dirty="0"/>
              <a:t> </a:t>
            </a:r>
            <a:r>
              <a:rPr lang="en-US" sz="3200" dirty="0" err="1"/>
              <a:t>terjadinya</a:t>
            </a:r>
            <a:r>
              <a:rPr lang="en-US" sz="3200" dirty="0"/>
              <a:t> </a:t>
            </a:r>
            <a:r>
              <a:rPr lang="en-US" sz="3200" dirty="0" err="1"/>
              <a:t>kekerasan</a:t>
            </a:r>
            <a:r>
              <a:rPr lang="en-US" sz="3200" dirty="0"/>
              <a:t>, </a:t>
            </a:r>
            <a:r>
              <a:rPr lang="en-US" sz="3200" dirty="0" err="1"/>
              <a:t>pemaksaan</a:t>
            </a:r>
            <a:r>
              <a:rPr lang="en-US" sz="3200" dirty="0"/>
              <a:t>, dan </a:t>
            </a:r>
            <a:r>
              <a:rPr lang="en-US" sz="3200" dirty="0" err="1"/>
              <a:t>praktik</a:t>
            </a:r>
            <a:r>
              <a:rPr lang="en-US" sz="3200" dirty="0"/>
              <a:t> </a:t>
            </a:r>
            <a:r>
              <a:rPr lang="en-US" sz="3200" dirty="0" err="1"/>
              <a:t>berbahaya</a:t>
            </a:r>
            <a:r>
              <a:rPr lang="en-US" sz="3200" dirty="0"/>
              <a:t>. Perempuan dan </a:t>
            </a:r>
            <a:r>
              <a:rPr lang="en-US" sz="3200" dirty="0" err="1"/>
              <a:t>anak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</a:t>
            </a:r>
            <a:r>
              <a:rPr lang="en-US" sz="3200" dirty="0" err="1"/>
              <a:t>menghadapi</a:t>
            </a:r>
            <a:r>
              <a:rPr lang="en-US" sz="3200" dirty="0"/>
              <a:t> </a:t>
            </a:r>
            <a:r>
              <a:rPr lang="en-US" sz="3200" dirty="0" err="1"/>
              <a:t>risiko</a:t>
            </a:r>
            <a:r>
              <a:rPr lang="en-US" sz="3200" dirty="0"/>
              <a:t> </a:t>
            </a:r>
            <a:r>
              <a:rPr lang="en-US" sz="3200" dirty="0" err="1"/>
              <a:t>tinggi</a:t>
            </a:r>
            <a:r>
              <a:rPr lang="en-US" sz="3200" dirty="0"/>
              <a:t> </a:t>
            </a:r>
            <a:r>
              <a:rPr lang="en-US" sz="3200" dirty="0" err="1"/>
              <a:t>kehamilan</a:t>
            </a:r>
            <a:r>
              <a:rPr lang="en-US" sz="3200" dirty="0"/>
              <a:t> yang tidak </a:t>
            </a:r>
            <a:r>
              <a:rPr lang="en-US" sz="3200" dirty="0" err="1"/>
              <a:t>diinginkan</a:t>
            </a:r>
            <a:r>
              <a:rPr lang="en-US" sz="3200" dirty="0"/>
              <a:t>, </a:t>
            </a:r>
            <a:r>
              <a:rPr lang="en-US" sz="3200" dirty="0" err="1"/>
              <a:t>infeksi</a:t>
            </a:r>
            <a:r>
              <a:rPr lang="en-US" sz="3200" dirty="0"/>
              <a:t> </a:t>
            </a:r>
            <a:r>
              <a:rPr lang="en-US" sz="3200" dirty="0" err="1"/>
              <a:t>menular</a:t>
            </a:r>
            <a:r>
              <a:rPr lang="en-US" sz="3200" dirty="0"/>
              <a:t> </a:t>
            </a:r>
            <a:r>
              <a:rPr lang="en-US" sz="3200" dirty="0" err="1"/>
              <a:t>seksual</a:t>
            </a:r>
            <a:r>
              <a:rPr lang="en-US" sz="3200" dirty="0"/>
              <a:t> </a:t>
            </a:r>
            <a:r>
              <a:rPr lang="en-US" sz="3200" dirty="0" err="1"/>
              <a:t>termasuk</a:t>
            </a:r>
            <a:r>
              <a:rPr lang="en-US" sz="3200" dirty="0"/>
              <a:t> HIV, </a:t>
            </a:r>
            <a:r>
              <a:rPr lang="en-US" sz="3200" dirty="0" err="1"/>
              <a:t>kanker</a:t>
            </a:r>
            <a:r>
              <a:rPr lang="en-US" sz="3200" dirty="0"/>
              <a:t> </a:t>
            </a:r>
            <a:r>
              <a:rPr lang="en-US" sz="3200" dirty="0" err="1"/>
              <a:t>serviks</a:t>
            </a:r>
            <a:r>
              <a:rPr lang="en-US" sz="3200" dirty="0"/>
              <a:t>, </a:t>
            </a:r>
            <a:r>
              <a:rPr lang="en-US" sz="3200" dirty="0" err="1"/>
              <a:t>kekurangan</a:t>
            </a:r>
            <a:r>
              <a:rPr lang="en-US" sz="3200" dirty="0"/>
              <a:t> </a:t>
            </a:r>
            <a:r>
              <a:rPr lang="en-US" sz="3200" dirty="0" err="1"/>
              <a:t>gizi</a:t>
            </a:r>
            <a:r>
              <a:rPr lang="en-US" sz="3200" dirty="0"/>
              <a:t>, dan </a:t>
            </a:r>
            <a:r>
              <a:rPr lang="en-US" sz="3200" dirty="0" err="1"/>
              <a:t>depresi</a:t>
            </a:r>
            <a:r>
              <a:rPr lang="en-US" sz="3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095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1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FFFF"/>
                </a:solidFill>
                <a:latin typeface="+mn-lt"/>
              </a:rPr>
              <a:t>….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2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0480" y="0"/>
            <a:ext cx="8138160" cy="6727372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3800" dirty="0"/>
              <a:t>“</a:t>
            </a:r>
            <a:r>
              <a:rPr lang="en-US" sz="3800" dirty="0" err="1"/>
              <a:t>Ketidaksetaraan</a:t>
            </a:r>
            <a:r>
              <a:rPr lang="en-US" sz="3800" dirty="0"/>
              <a:t> gender juga </a:t>
            </a:r>
            <a:r>
              <a:rPr lang="en-US" sz="3800" dirty="0" err="1"/>
              <a:t>menimbulkan</a:t>
            </a:r>
            <a:r>
              <a:rPr lang="en-US" sz="3800" dirty="0"/>
              <a:t> </a:t>
            </a:r>
            <a:r>
              <a:rPr lang="en-US" sz="3800" dirty="0" err="1"/>
              <a:t>hambatan</a:t>
            </a:r>
            <a:r>
              <a:rPr lang="en-US" sz="3800" dirty="0"/>
              <a:t> </a:t>
            </a:r>
            <a:r>
              <a:rPr lang="en-US" sz="3800" dirty="0" err="1"/>
              <a:t>bagi</a:t>
            </a:r>
            <a:r>
              <a:rPr lang="en-US" sz="3800" dirty="0"/>
              <a:t> </a:t>
            </a:r>
            <a:r>
              <a:rPr lang="en-US" sz="3800" dirty="0" err="1"/>
              <a:t>perempuan</a:t>
            </a:r>
            <a:r>
              <a:rPr lang="en-US" sz="3800" dirty="0"/>
              <a:t> dan </a:t>
            </a:r>
            <a:r>
              <a:rPr lang="en-US" sz="3800" dirty="0" err="1"/>
              <a:t>anak</a:t>
            </a:r>
            <a:r>
              <a:rPr lang="en-US" sz="3800" dirty="0"/>
              <a:t> </a:t>
            </a:r>
            <a:r>
              <a:rPr lang="en-US" sz="3800" dirty="0" err="1"/>
              <a:t>perempuan</a:t>
            </a:r>
            <a:r>
              <a:rPr lang="en-US" sz="3800" dirty="0"/>
              <a:t> </a:t>
            </a:r>
            <a:r>
              <a:rPr lang="en-US" sz="3800" dirty="0" err="1"/>
              <a:t>untuk</a:t>
            </a:r>
            <a:r>
              <a:rPr lang="en-US" sz="3800" dirty="0"/>
              <a:t> </a:t>
            </a:r>
            <a:r>
              <a:rPr lang="en-US" sz="3800" dirty="0" err="1"/>
              <a:t>mendapat</a:t>
            </a:r>
            <a:r>
              <a:rPr lang="en-US" sz="3800" dirty="0"/>
              <a:t> </a:t>
            </a:r>
            <a:r>
              <a:rPr lang="en-US" sz="3800" dirty="0" err="1"/>
              <a:t>akses</a:t>
            </a:r>
            <a:r>
              <a:rPr lang="en-US" sz="3800" dirty="0"/>
              <a:t> pada </a:t>
            </a:r>
            <a:r>
              <a:rPr lang="en-US" sz="3800" dirty="0" err="1"/>
              <a:t>informasi</a:t>
            </a:r>
            <a:r>
              <a:rPr lang="en-US" sz="3800" dirty="0"/>
              <a:t> </a:t>
            </a:r>
            <a:r>
              <a:rPr lang="en-US" sz="3800" dirty="0" err="1"/>
              <a:t>kesehatan</a:t>
            </a:r>
            <a:r>
              <a:rPr lang="en-US" sz="3800" dirty="0"/>
              <a:t> dan </a:t>
            </a:r>
            <a:r>
              <a:rPr lang="en-US" sz="3800" dirty="0" err="1"/>
              <a:t>layanan</a:t>
            </a:r>
            <a:r>
              <a:rPr lang="en-US" sz="3800" dirty="0"/>
              <a:t> </a:t>
            </a:r>
            <a:r>
              <a:rPr lang="en-US" sz="3800" dirty="0" err="1"/>
              <a:t>penting</a:t>
            </a:r>
            <a:r>
              <a:rPr lang="en-US" sz="3800" dirty="0"/>
              <a:t> </a:t>
            </a:r>
            <a:r>
              <a:rPr lang="en-US" sz="3800" dirty="0" err="1"/>
              <a:t>lainnya</a:t>
            </a:r>
            <a:r>
              <a:rPr lang="en-US" sz="3800" dirty="0"/>
              <a:t>, </a:t>
            </a:r>
            <a:r>
              <a:rPr lang="en-US" sz="3800" dirty="0" err="1"/>
              <a:t>termasuk</a:t>
            </a:r>
            <a:r>
              <a:rPr lang="en-US" sz="3800" dirty="0"/>
              <a:t> </a:t>
            </a:r>
            <a:r>
              <a:rPr lang="en-US" sz="3800" dirty="0" err="1"/>
              <a:t>pembatasan</a:t>
            </a:r>
            <a:r>
              <a:rPr lang="en-US" sz="3800" dirty="0"/>
              <a:t> </a:t>
            </a:r>
            <a:r>
              <a:rPr lang="en-US" sz="3800" dirty="0" err="1"/>
              <a:t>mobilitas</a:t>
            </a:r>
            <a:r>
              <a:rPr lang="en-US" sz="3800" dirty="0"/>
              <a:t>, </a:t>
            </a:r>
            <a:r>
              <a:rPr lang="en-US" sz="3800" dirty="0" err="1"/>
              <a:t>kurangnya</a:t>
            </a:r>
            <a:r>
              <a:rPr lang="en-US" sz="3800" dirty="0"/>
              <a:t> </a:t>
            </a:r>
            <a:r>
              <a:rPr lang="en-US" sz="3800" dirty="0" err="1"/>
              <a:t>otonomi</a:t>
            </a:r>
            <a:r>
              <a:rPr lang="en-US" sz="3800" dirty="0"/>
              <a:t> </a:t>
            </a:r>
            <a:r>
              <a:rPr lang="en-US" sz="3800" dirty="0" err="1"/>
              <a:t>pengambilan</a:t>
            </a:r>
            <a:r>
              <a:rPr lang="en-US" sz="3800" dirty="0"/>
              <a:t> </a:t>
            </a:r>
            <a:r>
              <a:rPr lang="en-US" sz="3800" dirty="0" err="1"/>
              <a:t>keputusan</a:t>
            </a:r>
            <a:r>
              <a:rPr lang="en-US" sz="3800" dirty="0"/>
              <a:t>, </a:t>
            </a:r>
            <a:r>
              <a:rPr lang="en-US" sz="3800" dirty="0" err="1"/>
              <a:t>akses</a:t>
            </a:r>
            <a:r>
              <a:rPr lang="en-US" sz="3800" dirty="0"/>
              <a:t> terbatas ke </a:t>
            </a:r>
            <a:r>
              <a:rPr lang="en-US" sz="3800" dirty="0" err="1"/>
              <a:t>keuangan</a:t>
            </a:r>
            <a:r>
              <a:rPr lang="en-US" sz="3800" dirty="0"/>
              <a:t>, </a:t>
            </a:r>
            <a:r>
              <a:rPr lang="en-US" sz="3800" dirty="0" err="1"/>
              <a:t>tingkat</a:t>
            </a:r>
            <a:r>
              <a:rPr lang="en-US" sz="3800" dirty="0"/>
              <a:t> </a:t>
            </a:r>
            <a:r>
              <a:rPr lang="en-US" sz="3800" dirty="0" err="1"/>
              <a:t>melek</a:t>
            </a:r>
            <a:r>
              <a:rPr lang="en-US" sz="3800" dirty="0"/>
              <a:t> </a:t>
            </a:r>
            <a:r>
              <a:rPr lang="en-US" sz="3800" dirty="0" err="1"/>
              <a:t>huruf</a:t>
            </a:r>
            <a:r>
              <a:rPr lang="en-US" sz="3800" dirty="0"/>
              <a:t> yang </a:t>
            </a:r>
            <a:r>
              <a:rPr lang="en-US" sz="3800" dirty="0" err="1"/>
              <a:t>lebih</a:t>
            </a:r>
            <a:r>
              <a:rPr lang="en-US" sz="3800" dirty="0"/>
              <a:t> </a:t>
            </a:r>
            <a:r>
              <a:rPr lang="en-US" sz="3800" dirty="0" err="1"/>
              <a:t>rendah</a:t>
            </a:r>
            <a:r>
              <a:rPr lang="en-US" sz="3800" dirty="0"/>
              <a:t> dan </a:t>
            </a:r>
            <a:r>
              <a:rPr lang="en-US" sz="3800" dirty="0" err="1"/>
              <a:t>sikap</a:t>
            </a:r>
            <a:r>
              <a:rPr lang="en-US" sz="3800" dirty="0"/>
              <a:t> </a:t>
            </a:r>
            <a:r>
              <a:rPr lang="en-US" sz="3800" dirty="0" err="1"/>
              <a:t>diskriminatif</a:t>
            </a:r>
            <a:r>
              <a:rPr lang="en-US" sz="3800" dirty="0"/>
              <a:t> </a:t>
            </a:r>
            <a:r>
              <a:rPr lang="en-US" sz="3800" dirty="0" err="1"/>
              <a:t>dari</a:t>
            </a:r>
            <a:r>
              <a:rPr lang="en-US" sz="3800" dirty="0"/>
              <a:t> </a:t>
            </a:r>
            <a:r>
              <a:rPr lang="en-US" sz="3800" dirty="0" err="1"/>
              <a:t>penyedia</a:t>
            </a:r>
            <a:r>
              <a:rPr lang="en-US" sz="3800" dirty="0"/>
              <a:t> </a:t>
            </a:r>
            <a:r>
              <a:rPr lang="en-US" sz="3800" dirty="0" err="1"/>
              <a:t>layanan</a:t>
            </a:r>
            <a:r>
              <a:rPr lang="en-US" sz="3800" dirty="0"/>
              <a:t> </a:t>
            </a:r>
            <a:r>
              <a:rPr lang="en-US" sz="3800" dirty="0" err="1"/>
              <a:t>kesehatan</a:t>
            </a:r>
            <a:r>
              <a:rPr lang="en-US" sz="3800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840091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WHO 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dirty="0">
                <a:solidFill>
                  <a:srgbClr val="FFFFFF"/>
                </a:solidFill>
                <a:latin typeface="+mn-lt"/>
              </a:rPr>
              <a:t>(2021)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5400" dirty="0"/>
              <a:t>“Gender norms, roles and relations, and gender inequality and inequity, affect people’s health all around the world”</a:t>
            </a:r>
          </a:p>
        </p:txBody>
      </p:sp>
    </p:spTree>
    <p:extLst>
      <p:ext uri="{BB962C8B-B14F-4D97-AF65-F5344CB8AC3E}">
        <p14:creationId xmlns:p14="http://schemas.microsoft.com/office/powerpoint/2010/main" val="3486696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isu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gender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penting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untuk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kesehatan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?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3100" b="1" dirty="0">
                <a:solidFill>
                  <a:srgbClr val="FFFFFF"/>
                </a:solidFill>
                <a:latin typeface="+mn-lt"/>
              </a:rPr>
              <a:t>(WHO, 2021)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60272" y="519248"/>
            <a:ext cx="6466115" cy="63387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</a:t>
            </a:r>
            <a:r>
              <a:rPr lang="en-US" sz="3600" dirty="0" err="1"/>
              <a:t>Perbedaan</a:t>
            </a:r>
            <a:r>
              <a:rPr lang="en-US" sz="3600" dirty="0"/>
              <a:t> </a:t>
            </a:r>
            <a:r>
              <a:rPr lang="en-US" sz="3600" dirty="0" err="1"/>
              <a:t>anatomi</a:t>
            </a:r>
            <a:r>
              <a:rPr lang="en-US" sz="3600" dirty="0"/>
              <a:t> </a:t>
            </a:r>
            <a:r>
              <a:rPr lang="en-US" sz="3600" dirty="0" err="1"/>
              <a:t>tubuh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dan </a:t>
            </a:r>
            <a:r>
              <a:rPr lang="en-US" sz="3600" dirty="0" err="1"/>
              <a:t>laki-laki</a:t>
            </a:r>
            <a:r>
              <a:rPr lang="en-US" sz="3600" dirty="0"/>
              <a:t> </a:t>
            </a:r>
            <a:r>
              <a:rPr lang="en-US" sz="3600" dirty="0" err="1"/>
              <a:t>menyebabkan</a:t>
            </a:r>
            <a:r>
              <a:rPr lang="en-US" sz="3600" dirty="0"/>
              <a:t> </a:t>
            </a:r>
            <a:r>
              <a:rPr lang="en-US" sz="3600" dirty="0" err="1"/>
              <a:t>adanya</a:t>
            </a:r>
            <a:r>
              <a:rPr lang="en-US" sz="3600" dirty="0"/>
              <a:t> </a:t>
            </a:r>
            <a:r>
              <a:rPr lang="en-US" sz="3600" dirty="0" err="1"/>
              <a:t>perbedaan</a:t>
            </a:r>
            <a:r>
              <a:rPr lang="en-US" sz="3600" dirty="0"/>
              <a:t> </a:t>
            </a:r>
            <a:r>
              <a:rPr lang="en-US" sz="3600" dirty="0" err="1"/>
              <a:t>kebutuhan</a:t>
            </a:r>
            <a:r>
              <a:rPr lang="en-US" sz="3600" dirty="0"/>
              <a:t> </a:t>
            </a:r>
            <a:r>
              <a:rPr lang="en-US" sz="3600" dirty="0" err="1"/>
              <a:t>antara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dan </a:t>
            </a:r>
            <a:r>
              <a:rPr lang="en-US" sz="3600" dirty="0" err="1"/>
              <a:t>laki-laki</a:t>
            </a:r>
            <a:r>
              <a:rPr lang="en-US" sz="3600" dirty="0"/>
              <a:t> dalam </a:t>
            </a:r>
            <a:r>
              <a:rPr lang="en-US" sz="3600" dirty="0" err="1"/>
              <a:t>isu</a:t>
            </a:r>
            <a:r>
              <a:rPr lang="en-US" sz="3600" dirty="0"/>
              <a:t> </a:t>
            </a:r>
            <a:r>
              <a:rPr lang="en-US" sz="3600" dirty="0" err="1"/>
              <a:t>kesehatan</a:t>
            </a:r>
            <a:r>
              <a:rPr lang="en-US" sz="3600" dirty="0"/>
              <a:t>, </a:t>
            </a:r>
            <a:r>
              <a:rPr lang="en-US" sz="3600" dirty="0" err="1"/>
              <a:t>terutama</a:t>
            </a:r>
            <a:r>
              <a:rPr lang="en-US" sz="3600" dirty="0"/>
              <a:t> </a:t>
            </a:r>
            <a:r>
              <a:rPr lang="en-US" sz="3600" dirty="0" err="1"/>
              <a:t>tentang</a:t>
            </a:r>
            <a:r>
              <a:rPr lang="en-US" sz="3600" dirty="0"/>
              <a:t> </a:t>
            </a:r>
            <a:r>
              <a:rPr lang="en-US" sz="3600" dirty="0" err="1"/>
              <a:t>kesehatan</a:t>
            </a:r>
            <a:r>
              <a:rPr lang="en-US" sz="3600" dirty="0"/>
              <a:t> </a:t>
            </a:r>
            <a:r>
              <a:rPr lang="en-US" sz="3600" dirty="0" err="1"/>
              <a:t>reproduksi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yang </a:t>
            </a:r>
            <a:r>
              <a:rPr lang="en-US" sz="3600" dirty="0" err="1"/>
              <a:t>lebih</a:t>
            </a:r>
            <a:r>
              <a:rPr lang="en-US" sz="3600" dirty="0"/>
              <a:t> </a:t>
            </a:r>
            <a:r>
              <a:rPr lang="en-US" sz="3600" dirty="0" err="1"/>
              <a:t>kompleks</a:t>
            </a:r>
            <a:r>
              <a:rPr lang="en-US" sz="3600" dirty="0"/>
              <a:t>. </a:t>
            </a:r>
            <a:r>
              <a:rPr lang="en-US" sz="3600" dirty="0" err="1"/>
              <a:t>Sementara</a:t>
            </a:r>
            <a:r>
              <a:rPr lang="en-US" sz="3600" dirty="0"/>
              <a:t> </a:t>
            </a:r>
            <a:r>
              <a:rPr lang="en-US" sz="3600" dirty="0" err="1"/>
              <a:t>itu</a:t>
            </a:r>
            <a:r>
              <a:rPr lang="en-US" sz="3600" dirty="0"/>
              <a:t>, </a:t>
            </a:r>
            <a:r>
              <a:rPr lang="en-US" sz="3600" dirty="0" err="1"/>
              <a:t>masih</a:t>
            </a:r>
            <a:r>
              <a:rPr lang="en-US" sz="3600" dirty="0"/>
              <a:t> </a:t>
            </a:r>
            <a:r>
              <a:rPr lang="en-US" sz="3600" dirty="0" err="1"/>
              <a:t>ditemukan</a:t>
            </a:r>
            <a:r>
              <a:rPr lang="en-US" sz="3600" dirty="0"/>
              <a:t> </a:t>
            </a:r>
            <a:r>
              <a:rPr lang="en-US" sz="3600" dirty="0" err="1"/>
              <a:t>diskriminasi</a:t>
            </a:r>
            <a:r>
              <a:rPr lang="en-US" sz="3600" dirty="0"/>
              <a:t> pada salah </a:t>
            </a:r>
            <a:r>
              <a:rPr lang="en-US" sz="3600" dirty="0" err="1"/>
              <a:t>satu</a:t>
            </a:r>
            <a:r>
              <a:rPr lang="en-US" sz="3600" dirty="0"/>
              <a:t> gender dalam </a:t>
            </a:r>
            <a:r>
              <a:rPr lang="en-US" sz="3600" dirty="0" err="1"/>
              <a:t>memperoleh</a:t>
            </a:r>
            <a:r>
              <a:rPr lang="en-US" sz="3600" dirty="0"/>
              <a:t> </a:t>
            </a:r>
            <a:r>
              <a:rPr lang="en-US" sz="3600" dirty="0" err="1"/>
              <a:t>layanan</a:t>
            </a:r>
            <a:r>
              <a:rPr lang="en-US" sz="3600" dirty="0"/>
              <a:t> </a:t>
            </a:r>
            <a:r>
              <a:rPr lang="en-US" sz="3600" dirty="0" err="1"/>
              <a:t>kesehatan</a:t>
            </a:r>
            <a:r>
              <a:rPr lang="en-US" sz="3600" dirty="0"/>
              <a:t>”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88749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dirty="0">
                <a:solidFill>
                  <a:srgbClr val="FFFFFF"/>
                </a:solidFill>
                <a:latin typeface="+mn-lt"/>
              </a:rPr>
              <a:t>….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6988" y="852351"/>
            <a:ext cx="6838406" cy="56202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“Kesehatan sangat </a:t>
            </a:r>
            <a:r>
              <a:rPr lang="en-US" sz="3600" dirty="0" err="1"/>
              <a:t>dipengaruhi</a:t>
            </a:r>
            <a:r>
              <a:rPr lang="en-US" sz="3600" dirty="0"/>
              <a:t> oleh </a:t>
            </a:r>
            <a:r>
              <a:rPr lang="en-US" sz="3600" dirty="0" err="1"/>
              <a:t>faktor-faktor</a:t>
            </a:r>
            <a:r>
              <a:rPr lang="en-US" sz="3600" dirty="0"/>
              <a:t> </a:t>
            </a:r>
            <a:r>
              <a:rPr lang="en-US" sz="3600" dirty="0" err="1"/>
              <a:t>sosial</a:t>
            </a:r>
            <a:r>
              <a:rPr lang="en-US" sz="3600" dirty="0"/>
              <a:t>, </a:t>
            </a:r>
            <a:r>
              <a:rPr lang="en-US" sz="3600" dirty="0" err="1"/>
              <a:t>ekonomi</a:t>
            </a:r>
            <a:r>
              <a:rPr lang="en-US" sz="3600" dirty="0"/>
              <a:t>, dan </a:t>
            </a:r>
            <a:r>
              <a:rPr lang="en-US" sz="3600" dirty="0" err="1"/>
              <a:t>lingkungan</a:t>
            </a:r>
            <a:r>
              <a:rPr lang="en-US" sz="3600" dirty="0"/>
              <a:t> di </a:t>
            </a:r>
            <a:r>
              <a:rPr lang="en-US" sz="3600" dirty="0" err="1"/>
              <a:t>luar</a:t>
            </a:r>
            <a:r>
              <a:rPr lang="en-US" sz="3600" dirty="0"/>
              <a:t> </a:t>
            </a:r>
            <a:r>
              <a:rPr lang="en-US" sz="3600" dirty="0" err="1"/>
              <a:t>sektor</a:t>
            </a:r>
            <a:r>
              <a:rPr lang="en-US" sz="3600" dirty="0"/>
              <a:t> </a:t>
            </a:r>
            <a:r>
              <a:rPr lang="en-US" sz="3600" dirty="0" err="1"/>
              <a:t>kesehatan</a:t>
            </a:r>
            <a:r>
              <a:rPr lang="en-US" sz="3600" dirty="0"/>
              <a:t>, </a:t>
            </a:r>
            <a:r>
              <a:rPr lang="en-US" sz="3600" dirty="0" err="1"/>
              <a:t>seperti</a:t>
            </a:r>
            <a:r>
              <a:rPr lang="en-US" sz="3600" dirty="0"/>
              <a:t> </a:t>
            </a:r>
            <a:r>
              <a:rPr lang="en-US" sz="3600" dirty="0" err="1"/>
              <a:t>kemiskinan</a:t>
            </a:r>
            <a:r>
              <a:rPr lang="en-US" sz="3600" dirty="0"/>
              <a:t>, </a:t>
            </a:r>
            <a:r>
              <a:rPr lang="en-US" sz="3600" dirty="0" err="1"/>
              <a:t>pendidikan</a:t>
            </a:r>
            <a:r>
              <a:rPr lang="en-US" sz="3600" dirty="0"/>
              <a:t>, </a:t>
            </a:r>
            <a:r>
              <a:rPr lang="en-US" sz="3600" dirty="0" err="1"/>
              <a:t>ketenagakerjaan</a:t>
            </a:r>
            <a:r>
              <a:rPr lang="en-US" sz="3600" dirty="0"/>
              <a:t>, dan </a:t>
            </a:r>
            <a:r>
              <a:rPr lang="en-US" sz="3600" dirty="0" err="1"/>
              <a:t>keamanan</a:t>
            </a:r>
            <a:r>
              <a:rPr lang="en-US" sz="3600" dirty="0"/>
              <a:t> </a:t>
            </a:r>
            <a:r>
              <a:rPr lang="en-US" sz="3600" dirty="0" err="1"/>
              <a:t>fisik</a:t>
            </a:r>
            <a:r>
              <a:rPr lang="en-US" sz="3600" dirty="0"/>
              <a:t>. </a:t>
            </a:r>
            <a:r>
              <a:rPr lang="en-US" sz="3600" dirty="0" err="1"/>
              <a:t>Ketidaksetaraan</a:t>
            </a:r>
            <a:r>
              <a:rPr lang="en-US" sz="3600" dirty="0"/>
              <a:t> gender </a:t>
            </a:r>
            <a:r>
              <a:rPr lang="en-US" sz="3600" dirty="0" err="1"/>
              <a:t>merupakan</a:t>
            </a:r>
            <a:r>
              <a:rPr lang="en-US" sz="3600" dirty="0"/>
              <a:t> </a:t>
            </a:r>
            <a:r>
              <a:rPr lang="en-US" sz="3600" dirty="0" err="1"/>
              <a:t>suatu</a:t>
            </a:r>
            <a:r>
              <a:rPr lang="en-US" sz="3600" dirty="0"/>
              <a:t> </a:t>
            </a:r>
            <a:r>
              <a:rPr lang="en-US" sz="3600" dirty="0" err="1"/>
              <a:t>determinan</a:t>
            </a:r>
            <a:r>
              <a:rPr lang="en-US" sz="3600" dirty="0"/>
              <a:t> </a:t>
            </a:r>
            <a:r>
              <a:rPr lang="en-US" sz="3600" dirty="0" err="1"/>
              <a:t>kesehatan</a:t>
            </a:r>
            <a:r>
              <a:rPr lang="en-US" sz="3600" dirty="0"/>
              <a:t> </a:t>
            </a:r>
            <a:r>
              <a:rPr lang="en-US" sz="3600" dirty="0" err="1"/>
              <a:t>penting</a:t>
            </a:r>
            <a:r>
              <a:rPr lang="en-US" sz="3600" dirty="0"/>
              <a:t> dan </a:t>
            </a:r>
            <a:r>
              <a:rPr lang="en-US" sz="3600" dirty="0" err="1"/>
              <a:t>tetap</a:t>
            </a:r>
            <a:r>
              <a:rPr lang="en-US" sz="3600" dirty="0"/>
              <a:t> </a:t>
            </a:r>
            <a:r>
              <a:rPr lang="en-US" sz="3600" dirty="0" err="1"/>
              <a:t>menjadi</a:t>
            </a:r>
            <a:r>
              <a:rPr lang="en-US" sz="3600" dirty="0"/>
              <a:t> </a:t>
            </a:r>
            <a:r>
              <a:rPr lang="en-US" sz="3600" dirty="0" err="1"/>
              <a:t>tantangan</a:t>
            </a:r>
            <a:r>
              <a:rPr lang="en-US" sz="3600" dirty="0"/>
              <a:t> di </a:t>
            </a:r>
            <a:r>
              <a:rPr lang="en-US" sz="3600" dirty="0" err="1"/>
              <a:t>banyak</a:t>
            </a:r>
            <a:r>
              <a:rPr lang="en-US" sz="3600" dirty="0"/>
              <a:t> negara”</a:t>
            </a:r>
          </a:p>
          <a:p>
            <a:pPr marL="0" indent="0" algn="ctr">
              <a:buNone/>
            </a:pPr>
            <a:r>
              <a:rPr lang="en-US" sz="2000" dirty="0"/>
              <a:t>(WHO, Regional Office for South-East Asia, 2020 )</a:t>
            </a:r>
          </a:p>
        </p:txBody>
      </p:sp>
    </p:spTree>
    <p:extLst>
      <p:ext uri="{BB962C8B-B14F-4D97-AF65-F5344CB8AC3E}">
        <p14:creationId xmlns:p14="http://schemas.microsoft.com/office/powerpoint/2010/main" val="945823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isu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gender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penting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untuk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kesehatan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di Indonesia?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1800" dirty="0"/>
              <a:t>(WHO, Regional Office for South-East Asia, 2020 )</a:t>
            </a:r>
            <a:br>
              <a:rPr lang="en-US" sz="1800" dirty="0"/>
            </a:br>
            <a:endParaRPr lang="en-US" sz="1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8874" y="751114"/>
            <a:ext cx="6008914" cy="572153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“Di Indonesia, gender </a:t>
            </a:r>
            <a:r>
              <a:rPr lang="en-US" sz="3600" dirty="0" err="1"/>
              <a:t>menjadi</a:t>
            </a:r>
            <a:r>
              <a:rPr lang="en-US" sz="3600" dirty="0"/>
              <a:t> </a:t>
            </a:r>
            <a:r>
              <a:rPr lang="en-US" sz="3600" dirty="0" err="1"/>
              <a:t>determinan</a:t>
            </a:r>
            <a:r>
              <a:rPr lang="en-US" sz="3600" dirty="0"/>
              <a:t> </a:t>
            </a:r>
            <a:r>
              <a:rPr lang="en-US" sz="3600" dirty="0" err="1"/>
              <a:t>kesehatan</a:t>
            </a:r>
            <a:r>
              <a:rPr lang="en-US" sz="3600" dirty="0"/>
              <a:t> </a:t>
            </a:r>
            <a:r>
              <a:rPr lang="en-US" sz="3600" dirty="0" err="1"/>
              <a:t>penting</a:t>
            </a:r>
            <a:r>
              <a:rPr lang="en-US" sz="3600" dirty="0"/>
              <a:t> </a:t>
            </a:r>
            <a:r>
              <a:rPr lang="en-US" sz="3600" dirty="0" err="1"/>
              <a:t>bagi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dan </a:t>
            </a:r>
            <a:r>
              <a:rPr lang="en-US" sz="3600" dirty="0" err="1"/>
              <a:t>laki-laki</a:t>
            </a:r>
            <a:r>
              <a:rPr lang="en-US" sz="3600" dirty="0"/>
              <a:t>, </a:t>
            </a:r>
            <a:r>
              <a:rPr lang="en-US" sz="3600" dirty="0" err="1"/>
              <a:t>sama</a:t>
            </a:r>
            <a:r>
              <a:rPr lang="en-US" sz="3600" dirty="0"/>
              <a:t> </a:t>
            </a:r>
            <a:r>
              <a:rPr lang="en-US" sz="3600" dirty="0" err="1"/>
              <a:t>seperti</a:t>
            </a:r>
            <a:r>
              <a:rPr lang="en-US" sz="3600" dirty="0"/>
              <a:t> di negara-negara lain. Norma, </a:t>
            </a:r>
            <a:r>
              <a:rPr lang="en-US" sz="3600" dirty="0" err="1"/>
              <a:t>peran</a:t>
            </a:r>
            <a:r>
              <a:rPr lang="en-US" sz="3600" dirty="0"/>
              <a:t>, dan </a:t>
            </a:r>
            <a:r>
              <a:rPr lang="en-US" sz="3600" dirty="0" err="1"/>
              <a:t>hubungan</a:t>
            </a:r>
            <a:r>
              <a:rPr lang="en-US" sz="3600" dirty="0"/>
              <a:t> gender </a:t>
            </a:r>
            <a:r>
              <a:rPr lang="en-US" sz="3600" dirty="0" err="1"/>
              <a:t>berinteraksi</a:t>
            </a:r>
            <a:r>
              <a:rPr lang="en-US" sz="3600" dirty="0"/>
              <a:t> dengan </a:t>
            </a:r>
            <a:r>
              <a:rPr lang="en-US" sz="3600" dirty="0" err="1"/>
              <a:t>faktor-faktor</a:t>
            </a:r>
            <a:r>
              <a:rPr lang="en-US" sz="3600" dirty="0"/>
              <a:t> </a:t>
            </a:r>
            <a:r>
              <a:rPr lang="en-US" sz="3600" dirty="0" err="1"/>
              <a:t>biologis</a:t>
            </a:r>
            <a:r>
              <a:rPr lang="en-US" sz="3600" dirty="0"/>
              <a:t>, yang </a:t>
            </a:r>
            <a:r>
              <a:rPr lang="en-US" sz="3600" dirty="0" err="1"/>
              <a:t>mempengaruhi</a:t>
            </a:r>
            <a:r>
              <a:rPr lang="en-US" sz="3600" dirty="0"/>
              <a:t> </a:t>
            </a:r>
            <a:r>
              <a:rPr lang="en-US" sz="3600" dirty="0" err="1"/>
              <a:t>paparan</a:t>
            </a:r>
            <a:r>
              <a:rPr lang="en-US" sz="3600" dirty="0"/>
              <a:t> </a:t>
            </a:r>
            <a:r>
              <a:rPr lang="en-US" sz="3600" dirty="0" err="1"/>
              <a:t>serta</a:t>
            </a:r>
            <a:r>
              <a:rPr lang="en-US" sz="3600" dirty="0"/>
              <a:t> </a:t>
            </a:r>
            <a:r>
              <a:rPr lang="en-US" sz="3600" dirty="0" err="1"/>
              <a:t>kerentanan</a:t>
            </a:r>
            <a:r>
              <a:rPr lang="en-US" sz="3600" dirty="0"/>
              <a:t> pada </a:t>
            </a:r>
            <a:r>
              <a:rPr lang="en-US" sz="3600" dirty="0" err="1"/>
              <a:t>penyakit</a:t>
            </a:r>
            <a:r>
              <a:rPr lang="en-US" sz="3600" dirty="0"/>
              <a:t> dan </a:t>
            </a:r>
            <a:r>
              <a:rPr lang="en-US" sz="3600" dirty="0" err="1"/>
              <a:t>risiko</a:t>
            </a:r>
            <a:r>
              <a:rPr lang="en-US" sz="3600" dirty="0"/>
              <a:t> </a:t>
            </a:r>
            <a:r>
              <a:rPr lang="en-US" sz="3600" dirty="0" err="1"/>
              <a:t>kesehatan</a:t>
            </a:r>
            <a:r>
              <a:rPr lang="en-US" sz="3600" dirty="0"/>
              <a:t> </a:t>
            </a:r>
            <a:r>
              <a:rPr lang="en-US" sz="3600" dirty="0" err="1"/>
              <a:t>seseorang</a:t>
            </a:r>
            <a:r>
              <a:rPr lang="en-US" sz="3600" dirty="0"/>
              <a:t>” </a:t>
            </a:r>
          </a:p>
        </p:txBody>
      </p:sp>
    </p:spTree>
    <p:extLst>
      <p:ext uri="{BB962C8B-B14F-4D97-AF65-F5344CB8AC3E}">
        <p14:creationId xmlns:p14="http://schemas.microsoft.com/office/powerpoint/2010/main" val="3114792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>
                <a:solidFill>
                  <a:srgbClr val="FFFFFF"/>
                </a:solidFill>
                <a:latin typeface="+mn-lt"/>
              </a:rPr>
              <a:t>….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3742" y="509451"/>
            <a:ext cx="6257109" cy="572153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dirty="0"/>
              <a:t>“</a:t>
            </a:r>
            <a:r>
              <a:rPr lang="en-US" sz="3200" dirty="0" err="1"/>
              <a:t>Terkait</a:t>
            </a:r>
            <a:r>
              <a:rPr lang="en-US" sz="3200" dirty="0"/>
              <a:t> dengan </a:t>
            </a:r>
            <a:r>
              <a:rPr lang="en-US" sz="3200" dirty="0" err="1"/>
              <a:t>isu</a:t>
            </a:r>
            <a:r>
              <a:rPr lang="en-US" sz="3200" dirty="0"/>
              <a:t> gender, </a:t>
            </a:r>
            <a:r>
              <a:rPr lang="en-US" sz="3200" dirty="0" err="1"/>
              <a:t>kebijakan</a:t>
            </a:r>
            <a:r>
              <a:rPr lang="en-US" sz="3200" dirty="0"/>
              <a:t> </a:t>
            </a:r>
            <a:r>
              <a:rPr lang="en-US" sz="3200" dirty="0" err="1"/>
              <a:t>kesehatan</a:t>
            </a:r>
            <a:r>
              <a:rPr lang="en-US" sz="3200" dirty="0"/>
              <a:t> </a:t>
            </a:r>
            <a:r>
              <a:rPr lang="en-US" sz="3200" dirty="0" err="1"/>
              <a:t>perlu</a:t>
            </a:r>
            <a:r>
              <a:rPr lang="en-US" sz="3200" dirty="0"/>
              <a:t> </a:t>
            </a:r>
            <a:r>
              <a:rPr lang="en-US" sz="3200" dirty="0" err="1"/>
              <a:t>menimbang</a:t>
            </a:r>
            <a:r>
              <a:rPr lang="en-US" sz="3200" dirty="0"/>
              <a:t> </a:t>
            </a:r>
            <a:r>
              <a:rPr lang="en-US" sz="3200" dirty="0" err="1"/>
              <a:t>perbedaan</a:t>
            </a:r>
            <a:r>
              <a:rPr lang="en-US" sz="3200" dirty="0"/>
              <a:t> </a:t>
            </a:r>
            <a:r>
              <a:rPr lang="en-US" sz="3200" dirty="0" err="1"/>
              <a:t>kebutuhan</a:t>
            </a:r>
            <a:r>
              <a:rPr lang="en-US" sz="3200" dirty="0"/>
              <a:t> </a:t>
            </a:r>
            <a:r>
              <a:rPr lang="en-US" sz="3200" dirty="0" err="1"/>
              <a:t>laki-laki</a:t>
            </a:r>
            <a:r>
              <a:rPr lang="en-US" sz="3200" dirty="0"/>
              <a:t> dan </a:t>
            </a:r>
            <a:r>
              <a:rPr lang="en-US" sz="3200" dirty="0" err="1"/>
              <a:t>perempuan</a:t>
            </a:r>
            <a:r>
              <a:rPr lang="en-US" sz="3200" dirty="0"/>
              <a:t>. </a:t>
            </a:r>
            <a:r>
              <a:rPr lang="en-US" sz="3200" dirty="0" err="1"/>
              <a:t>Penyesuaian</a:t>
            </a:r>
            <a:r>
              <a:rPr lang="en-US" sz="3200" dirty="0"/>
              <a:t> </a:t>
            </a:r>
            <a:r>
              <a:rPr lang="en-US" sz="3200" dirty="0" err="1"/>
              <a:t>kebijakan</a:t>
            </a:r>
            <a:r>
              <a:rPr lang="en-US" sz="3200" dirty="0"/>
              <a:t> dan program </a:t>
            </a:r>
            <a:r>
              <a:rPr lang="en-US" sz="3200" dirty="0" err="1"/>
              <a:t>kesehatan</a:t>
            </a:r>
            <a:r>
              <a:rPr lang="en-US" sz="3200" dirty="0"/>
              <a:t> dengan </a:t>
            </a:r>
            <a:r>
              <a:rPr lang="en-US" sz="3200" dirty="0" err="1"/>
              <a:t>pertimbangan</a:t>
            </a:r>
            <a:r>
              <a:rPr lang="en-US" sz="3200" dirty="0"/>
              <a:t> </a:t>
            </a:r>
            <a:r>
              <a:rPr lang="en-US" sz="3200" dirty="0" err="1"/>
              <a:t>perbedaan</a:t>
            </a:r>
            <a:r>
              <a:rPr lang="en-US" sz="3200" dirty="0"/>
              <a:t> dan </a:t>
            </a:r>
            <a:r>
              <a:rPr lang="en-US" sz="3200" dirty="0" err="1"/>
              <a:t>tren</a:t>
            </a:r>
            <a:r>
              <a:rPr lang="en-US" sz="3200" dirty="0"/>
              <a:t> </a:t>
            </a:r>
            <a:r>
              <a:rPr lang="en-US" sz="3200" dirty="0" err="1"/>
              <a:t>isu</a:t>
            </a:r>
            <a:r>
              <a:rPr lang="en-US" sz="3200" dirty="0"/>
              <a:t> gender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meningkatkan</a:t>
            </a:r>
            <a:r>
              <a:rPr lang="en-US" sz="3200" dirty="0"/>
              <a:t> </a:t>
            </a:r>
            <a:r>
              <a:rPr lang="en-US" sz="3200" dirty="0" err="1"/>
              <a:t>dampak</a:t>
            </a:r>
            <a:r>
              <a:rPr lang="en-US" sz="3200" dirty="0"/>
              <a:t> </a:t>
            </a:r>
            <a:r>
              <a:rPr lang="en-US" sz="3200" dirty="0" err="1"/>
              <a:t>positif</a:t>
            </a:r>
            <a:r>
              <a:rPr lang="en-US" sz="3200" dirty="0"/>
              <a:t>, </a:t>
            </a:r>
            <a:r>
              <a:rPr lang="en-US" sz="3200" dirty="0" err="1"/>
              <a:t>mengurangi</a:t>
            </a:r>
            <a:r>
              <a:rPr lang="en-US" sz="3200" dirty="0"/>
              <a:t> </a:t>
            </a:r>
            <a:r>
              <a:rPr lang="en-US" sz="3200" dirty="0" err="1"/>
              <a:t>ketidakmerataan</a:t>
            </a:r>
            <a:r>
              <a:rPr lang="en-US" sz="3200" dirty="0"/>
              <a:t> </a:t>
            </a:r>
            <a:r>
              <a:rPr lang="en-US" sz="3200" dirty="0" err="1"/>
              <a:t>kesehatan</a:t>
            </a:r>
            <a:r>
              <a:rPr lang="en-US" sz="3200" dirty="0"/>
              <a:t>, dan </a:t>
            </a:r>
            <a:r>
              <a:rPr lang="en-US" sz="3200" dirty="0" err="1"/>
              <a:t>mendukung</a:t>
            </a:r>
            <a:r>
              <a:rPr lang="en-US" sz="3200" dirty="0"/>
              <a:t> </a:t>
            </a:r>
            <a:r>
              <a:rPr lang="en-US" sz="3200" dirty="0" err="1"/>
              <a:t>terwujudnya</a:t>
            </a:r>
            <a:r>
              <a:rPr lang="en-US" sz="3200" dirty="0"/>
              <a:t> </a:t>
            </a:r>
            <a:r>
              <a:rPr lang="en-US" sz="3200" dirty="0" err="1"/>
              <a:t>hak</a:t>
            </a:r>
            <a:r>
              <a:rPr lang="en-US" sz="3200" dirty="0"/>
              <a:t> </a:t>
            </a:r>
            <a:r>
              <a:rPr lang="en-US" sz="3200" dirty="0" err="1"/>
              <a:t>kesehatan</a:t>
            </a:r>
            <a:r>
              <a:rPr lang="en-US" sz="3200" dirty="0"/>
              <a:t> </a:t>
            </a:r>
            <a:r>
              <a:rPr lang="en-US" sz="3200" dirty="0" err="1"/>
              <a:t>bagi</a:t>
            </a:r>
            <a:r>
              <a:rPr lang="en-US" sz="3200" dirty="0"/>
              <a:t> </a:t>
            </a:r>
            <a:r>
              <a:rPr lang="en-US" sz="3200" dirty="0" err="1"/>
              <a:t>semua</a:t>
            </a:r>
            <a:r>
              <a:rPr lang="en-US" sz="3200" dirty="0"/>
              <a:t> orang”</a:t>
            </a:r>
          </a:p>
          <a:p>
            <a:pPr marL="0" indent="0" algn="ctr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997491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         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laki-laki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perlu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memahami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kesetaraan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gender dalam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isu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tentang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kesehatan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? 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2000" b="1" dirty="0">
                <a:solidFill>
                  <a:srgbClr val="FFFFFF"/>
                </a:solidFill>
                <a:latin typeface="+mn-lt"/>
              </a:rPr>
              <a:t>(WHO, 2021)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4578" y="228600"/>
            <a:ext cx="7876902" cy="6381205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sz="3200" dirty="0"/>
              <a:t>“Norma gender yang </a:t>
            </a:r>
            <a:r>
              <a:rPr lang="en-US" sz="3200" dirty="0" err="1"/>
              <a:t>berbahaya</a:t>
            </a:r>
            <a:r>
              <a:rPr lang="en-US" sz="3200" dirty="0"/>
              <a:t> – </a:t>
            </a:r>
            <a:r>
              <a:rPr lang="en-US" sz="3200" dirty="0" err="1"/>
              <a:t>termasuk</a:t>
            </a:r>
            <a:r>
              <a:rPr lang="en-US" sz="3200" dirty="0"/>
              <a:t> yang </a:t>
            </a:r>
            <a:r>
              <a:rPr lang="en-US" sz="3200" dirty="0" err="1"/>
              <a:t>terkait</a:t>
            </a:r>
            <a:r>
              <a:rPr lang="en-US" sz="3200" dirty="0"/>
              <a:t> dengan </a:t>
            </a:r>
            <a:r>
              <a:rPr lang="en-US" sz="3200" dirty="0" err="1"/>
              <a:t>konsep</a:t>
            </a:r>
            <a:r>
              <a:rPr lang="en-US" sz="3200" dirty="0"/>
              <a:t> </a:t>
            </a:r>
            <a:r>
              <a:rPr lang="en-US" sz="3200" dirty="0" err="1"/>
              <a:t>maskulinitas</a:t>
            </a:r>
            <a:r>
              <a:rPr lang="en-US" sz="3200" dirty="0"/>
              <a:t> yang </a:t>
            </a:r>
            <a:r>
              <a:rPr lang="en-US" sz="3200" dirty="0" err="1"/>
              <a:t>kaku</a:t>
            </a:r>
            <a:r>
              <a:rPr lang="en-US" sz="3200" dirty="0"/>
              <a:t> – </a:t>
            </a:r>
            <a:r>
              <a:rPr lang="en-US" sz="3200" dirty="0" err="1"/>
              <a:t>mempengaruhi</a:t>
            </a:r>
            <a:r>
              <a:rPr lang="en-US" sz="3200" dirty="0"/>
              <a:t> </a:t>
            </a:r>
            <a:r>
              <a:rPr lang="en-US" sz="3200" dirty="0" err="1"/>
              <a:t>kesehatan</a:t>
            </a:r>
            <a:r>
              <a:rPr lang="en-US" sz="3200" dirty="0"/>
              <a:t> dan </a:t>
            </a:r>
            <a:r>
              <a:rPr lang="en-US" sz="3200" dirty="0" err="1"/>
              <a:t>kesejahteraan</a:t>
            </a:r>
            <a:r>
              <a:rPr lang="en-US" sz="3200" dirty="0"/>
              <a:t> </a:t>
            </a:r>
            <a:r>
              <a:rPr lang="en-US" sz="3200" dirty="0" err="1"/>
              <a:t>anak</a:t>
            </a:r>
            <a:r>
              <a:rPr lang="en-US" sz="3200" dirty="0"/>
              <a:t> </a:t>
            </a:r>
            <a:r>
              <a:rPr lang="en-US" sz="3200" dirty="0" err="1"/>
              <a:t>laki-laki</a:t>
            </a:r>
            <a:r>
              <a:rPr lang="en-US" sz="3200" dirty="0"/>
              <a:t> dan </a:t>
            </a:r>
            <a:r>
              <a:rPr lang="en-US" sz="3200" dirty="0" err="1"/>
              <a:t>laki-laki</a:t>
            </a:r>
            <a:r>
              <a:rPr lang="en-US" sz="3200" dirty="0"/>
              <a:t>. </a:t>
            </a:r>
            <a:r>
              <a:rPr lang="en-US" sz="3200" dirty="0" err="1"/>
              <a:t>Misalnya</a:t>
            </a:r>
            <a:r>
              <a:rPr lang="en-US" sz="3200" dirty="0"/>
              <a:t>, </a:t>
            </a:r>
            <a:r>
              <a:rPr lang="en-US" sz="3200" dirty="0" err="1"/>
              <a:t>gagasan</a:t>
            </a:r>
            <a:r>
              <a:rPr lang="en-US" sz="3200" dirty="0"/>
              <a:t> </a:t>
            </a:r>
            <a:r>
              <a:rPr lang="en-US" sz="3200" dirty="0" err="1"/>
              <a:t>maskulinitas</a:t>
            </a:r>
            <a:r>
              <a:rPr lang="en-US" sz="3200" dirty="0"/>
              <a:t> </a:t>
            </a:r>
            <a:r>
              <a:rPr lang="en-US" sz="3200" dirty="0" err="1"/>
              <a:t>mendorong</a:t>
            </a:r>
            <a:r>
              <a:rPr lang="en-US" sz="3200" dirty="0"/>
              <a:t> </a:t>
            </a:r>
            <a:r>
              <a:rPr lang="en-US" sz="3200" dirty="0" err="1"/>
              <a:t>anak</a:t>
            </a:r>
            <a:r>
              <a:rPr lang="en-US" sz="3200" dirty="0"/>
              <a:t> </a:t>
            </a:r>
            <a:r>
              <a:rPr lang="en-US" sz="3200" dirty="0" err="1"/>
              <a:t>laki-laki</a:t>
            </a:r>
            <a:r>
              <a:rPr lang="en-US" sz="3200" dirty="0"/>
              <a:t> dan </a:t>
            </a:r>
            <a:r>
              <a:rPr lang="en-US" sz="3200" dirty="0" err="1"/>
              <a:t>laki-laki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merokok</a:t>
            </a:r>
            <a:r>
              <a:rPr lang="en-US" sz="3200" dirty="0"/>
              <a:t>, </a:t>
            </a:r>
            <a:r>
              <a:rPr lang="en-US" sz="3200" dirty="0" err="1"/>
              <a:t>mengambil</a:t>
            </a:r>
            <a:r>
              <a:rPr lang="en-US" sz="3200" dirty="0"/>
              <a:t> </a:t>
            </a:r>
            <a:r>
              <a:rPr lang="en-US" sz="3200" dirty="0" err="1"/>
              <a:t>risiko</a:t>
            </a:r>
            <a:r>
              <a:rPr lang="en-US" sz="3200" dirty="0"/>
              <a:t> </a:t>
            </a:r>
            <a:r>
              <a:rPr lang="en-US" sz="3200" dirty="0" err="1"/>
              <a:t>seksual</a:t>
            </a:r>
            <a:r>
              <a:rPr lang="en-US" sz="3200" dirty="0"/>
              <a:t> dan </a:t>
            </a:r>
            <a:r>
              <a:rPr lang="en-US" sz="3200" dirty="0" err="1"/>
              <a:t>kesehatan</a:t>
            </a:r>
            <a:r>
              <a:rPr lang="en-US" sz="3200" dirty="0"/>
              <a:t> </a:t>
            </a:r>
            <a:r>
              <a:rPr lang="en-US" sz="3200" dirty="0" err="1"/>
              <a:t>lainnya</a:t>
            </a:r>
            <a:r>
              <a:rPr lang="en-US" sz="3200" dirty="0"/>
              <a:t>, </a:t>
            </a:r>
            <a:r>
              <a:rPr lang="en-US" sz="3200" dirty="0" err="1"/>
              <a:t>menyalahgunakan</a:t>
            </a:r>
            <a:r>
              <a:rPr lang="en-US" sz="3200" dirty="0"/>
              <a:t> </a:t>
            </a:r>
            <a:r>
              <a:rPr lang="en-US" sz="3200" dirty="0" err="1"/>
              <a:t>alkohol</a:t>
            </a:r>
            <a:r>
              <a:rPr lang="en-US" sz="3200" dirty="0"/>
              <a:t> dan tidak </a:t>
            </a:r>
            <a:r>
              <a:rPr lang="en-US" sz="3200" dirty="0" err="1"/>
              <a:t>mencari</a:t>
            </a:r>
            <a:r>
              <a:rPr lang="en-US" sz="3200" dirty="0"/>
              <a:t> </a:t>
            </a:r>
            <a:r>
              <a:rPr lang="en-US" sz="3200" dirty="0" err="1"/>
              <a:t>bantuan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perawatan</a:t>
            </a:r>
            <a:r>
              <a:rPr lang="en-US" sz="3200" dirty="0"/>
              <a:t> </a:t>
            </a:r>
            <a:r>
              <a:rPr lang="en-US" sz="3200" dirty="0" err="1"/>
              <a:t>kesehatan</a:t>
            </a:r>
            <a:r>
              <a:rPr lang="en-US" sz="3200" dirty="0"/>
              <a:t>. Norma gender </a:t>
            </a:r>
            <a:r>
              <a:rPr lang="en-US" sz="3200" dirty="0" err="1"/>
              <a:t>seperti</a:t>
            </a:r>
            <a:r>
              <a:rPr lang="en-US" sz="3200" dirty="0"/>
              <a:t> </a:t>
            </a:r>
            <a:r>
              <a:rPr lang="en-US" sz="3200" dirty="0" err="1"/>
              <a:t>itu</a:t>
            </a:r>
            <a:r>
              <a:rPr lang="en-US" sz="3200" dirty="0"/>
              <a:t> juga </a:t>
            </a:r>
            <a:r>
              <a:rPr lang="en-US" sz="3200" dirty="0" err="1"/>
              <a:t>berkontribusi</a:t>
            </a:r>
            <a:r>
              <a:rPr lang="en-US" sz="3200" dirty="0"/>
              <a:t> pada </a:t>
            </a:r>
            <a:r>
              <a:rPr lang="en-US" sz="3200" dirty="0" err="1"/>
              <a:t>anak</a:t>
            </a:r>
            <a:r>
              <a:rPr lang="en-US" sz="3200" dirty="0"/>
              <a:t> </a:t>
            </a:r>
            <a:r>
              <a:rPr lang="en-US" sz="3200" dirty="0" err="1"/>
              <a:t>laki-laki</a:t>
            </a:r>
            <a:r>
              <a:rPr lang="en-US" sz="3200" dirty="0"/>
              <a:t> dan </a:t>
            </a:r>
            <a:r>
              <a:rPr lang="en-US" sz="3200" dirty="0" err="1"/>
              <a:t>laki-laki</a:t>
            </a:r>
            <a:r>
              <a:rPr lang="en-US" sz="3200" dirty="0"/>
              <a:t> yang </a:t>
            </a:r>
            <a:r>
              <a:rPr lang="en-US" sz="3200" dirty="0" err="1"/>
              <a:t>melakukan</a:t>
            </a:r>
            <a:r>
              <a:rPr lang="en-US" sz="3200" dirty="0"/>
              <a:t> </a:t>
            </a:r>
            <a:r>
              <a:rPr lang="en-US" sz="3200" dirty="0" err="1"/>
              <a:t>kekerasan</a:t>
            </a:r>
            <a:r>
              <a:rPr lang="en-US" sz="3200" dirty="0"/>
              <a:t> </a:t>
            </a:r>
            <a:r>
              <a:rPr lang="en-US" sz="3200" dirty="0" err="1"/>
              <a:t>terhadap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dan </a:t>
            </a:r>
            <a:r>
              <a:rPr lang="en-US" sz="3200" dirty="0" err="1"/>
              <a:t>anak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4957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….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2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91148" y="228600"/>
            <a:ext cx="7550331" cy="6381205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“Norma gender juga </a:t>
            </a:r>
            <a:r>
              <a:rPr lang="en-US" sz="3600" dirty="0" err="1"/>
              <a:t>berkontribusi</a:t>
            </a:r>
            <a:r>
              <a:rPr lang="en-US" sz="3600" dirty="0"/>
              <a:t> pada </a:t>
            </a:r>
            <a:r>
              <a:rPr lang="en-US" sz="3600" dirty="0" err="1"/>
              <a:t>kekerasan</a:t>
            </a:r>
            <a:r>
              <a:rPr lang="en-US" sz="3600" dirty="0"/>
              <a:t> yang </a:t>
            </a:r>
            <a:r>
              <a:rPr lang="en-US" sz="3600" dirty="0" err="1"/>
              <a:t>dilakukan</a:t>
            </a:r>
            <a:r>
              <a:rPr lang="en-US" sz="3600" dirty="0"/>
              <a:t> </a:t>
            </a:r>
            <a:r>
              <a:rPr lang="en-US" sz="3600" dirty="0" err="1"/>
              <a:t>terhadap</a:t>
            </a:r>
            <a:r>
              <a:rPr lang="en-US" sz="3600" dirty="0"/>
              <a:t> </a:t>
            </a:r>
            <a:r>
              <a:rPr lang="en-US" sz="3600" dirty="0" err="1"/>
              <a:t>sesama</a:t>
            </a:r>
            <a:r>
              <a:rPr lang="en-US" sz="3600" dirty="0"/>
              <a:t> </a:t>
            </a:r>
            <a:r>
              <a:rPr lang="en-US" sz="3600" dirty="0" err="1"/>
              <a:t>laki-laki</a:t>
            </a:r>
            <a:r>
              <a:rPr lang="en-US" sz="3600" dirty="0"/>
              <a:t>, </a:t>
            </a:r>
            <a:r>
              <a:rPr lang="en-US" sz="3600" dirty="0" err="1"/>
              <a:t>termasuk</a:t>
            </a:r>
            <a:r>
              <a:rPr lang="en-US" sz="3600" dirty="0"/>
              <a:t> </a:t>
            </a:r>
            <a:r>
              <a:rPr lang="en-US" sz="3600" dirty="0" err="1"/>
              <a:t>pembunuhan</a:t>
            </a:r>
            <a:r>
              <a:rPr lang="en-US" sz="3600" dirty="0"/>
              <a:t>, </a:t>
            </a:r>
            <a:r>
              <a:rPr lang="en-US" sz="3600" dirty="0" err="1"/>
              <a:t>kekerasan</a:t>
            </a:r>
            <a:r>
              <a:rPr lang="en-US" sz="3600" dirty="0"/>
              <a:t> pemuda, dan </a:t>
            </a:r>
            <a:r>
              <a:rPr lang="en-US" sz="3600" dirty="0" err="1"/>
              <a:t>geng</a:t>
            </a:r>
            <a:r>
              <a:rPr lang="en-US" sz="3600" dirty="0"/>
              <a:t>, yang </a:t>
            </a:r>
            <a:r>
              <a:rPr lang="en-US" sz="3600" dirty="0" err="1"/>
              <a:t>merupakan</a:t>
            </a:r>
            <a:r>
              <a:rPr lang="en-US" sz="3600" dirty="0"/>
              <a:t> salah </a:t>
            </a:r>
            <a:r>
              <a:rPr lang="en-US" sz="3600" dirty="0" err="1"/>
              <a:t>satu</a:t>
            </a:r>
            <a:r>
              <a:rPr lang="en-US" sz="3600" dirty="0"/>
              <a:t> </a:t>
            </a:r>
            <a:r>
              <a:rPr lang="en-US" sz="3600" dirty="0" err="1"/>
              <a:t>penyebab</a:t>
            </a:r>
            <a:r>
              <a:rPr lang="en-US" sz="3600" dirty="0"/>
              <a:t> </a:t>
            </a:r>
            <a:r>
              <a:rPr lang="en-US" sz="3600" dirty="0" err="1"/>
              <a:t>utama</a:t>
            </a:r>
            <a:r>
              <a:rPr lang="en-US" sz="3600" dirty="0"/>
              <a:t> </a:t>
            </a:r>
            <a:r>
              <a:rPr lang="en-US" sz="3600" dirty="0" err="1"/>
              <a:t>morbiditas</a:t>
            </a:r>
            <a:r>
              <a:rPr lang="en-US" sz="3600" dirty="0"/>
              <a:t> dan </a:t>
            </a:r>
            <a:r>
              <a:rPr lang="en-US" sz="3600" dirty="0" err="1"/>
              <a:t>mortalitas</a:t>
            </a:r>
            <a:r>
              <a:rPr lang="en-US" sz="3600" dirty="0"/>
              <a:t> di </a:t>
            </a:r>
            <a:r>
              <a:rPr lang="en-US" sz="3600" dirty="0" err="1"/>
              <a:t>kalangan</a:t>
            </a:r>
            <a:r>
              <a:rPr lang="en-US" sz="3600" dirty="0"/>
              <a:t> </a:t>
            </a:r>
            <a:r>
              <a:rPr lang="en-US" sz="3600" dirty="0" err="1"/>
              <a:t>laki-laki</a:t>
            </a:r>
            <a:r>
              <a:rPr lang="en-US" sz="3600" dirty="0"/>
              <a:t> </a:t>
            </a:r>
            <a:r>
              <a:rPr lang="en-US" sz="3600" dirty="0" err="1"/>
              <a:t>muda</a:t>
            </a:r>
            <a:r>
              <a:rPr lang="en-US" sz="3600" dirty="0"/>
              <a:t>. </a:t>
            </a:r>
            <a:r>
              <a:rPr lang="en-US" sz="3600" dirty="0" err="1"/>
              <a:t>Maskulinitas</a:t>
            </a:r>
            <a:r>
              <a:rPr lang="en-US" sz="3600" dirty="0"/>
              <a:t> yang </a:t>
            </a:r>
            <a:r>
              <a:rPr lang="en-US" sz="3600" dirty="0" err="1"/>
              <a:t>berbahaya</a:t>
            </a:r>
            <a:r>
              <a:rPr lang="en-US" sz="3600" dirty="0"/>
              <a:t> juga </a:t>
            </a:r>
            <a:r>
              <a:rPr lang="en-US" sz="3600" dirty="0" err="1"/>
              <a:t>memiliki</a:t>
            </a:r>
            <a:r>
              <a:rPr lang="en-US" sz="3600" dirty="0"/>
              <a:t> </a:t>
            </a:r>
            <a:r>
              <a:rPr lang="en-US" sz="3600" dirty="0" err="1"/>
              <a:t>implikasi</a:t>
            </a:r>
            <a:r>
              <a:rPr lang="en-US" sz="3600" dirty="0"/>
              <a:t> </a:t>
            </a:r>
            <a:r>
              <a:rPr lang="en-US" sz="3600" dirty="0" err="1"/>
              <a:t>serius</a:t>
            </a:r>
            <a:r>
              <a:rPr lang="en-US" sz="3600" dirty="0"/>
              <a:t> </a:t>
            </a:r>
            <a:r>
              <a:rPr lang="en-US" sz="3600" dirty="0" err="1"/>
              <a:t>bagi</a:t>
            </a:r>
            <a:r>
              <a:rPr lang="en-US" sz="3600" dirty="0"/>
              <a:t> </a:t>
            </a:r>
            <a:r>
              <a:rPr lang="en-US" sz="3600" dirty="0" err="1"/>
              <a:t>kesehatan</a:t>
            </a:r>
            <a:r>
              <a:rPr lang="en-US" sz="3600" dirty="0"/>
              <a:t> mental </a:t>
            </a:r>
            <a:r>
              <a:rPr lang="en-US" sz="3600" dirty="0" err="1"/>
              <a:t>laki-laki</a:t>
            </a:r>
            <a:r>
              <a:rPr lang="en-US" sz="3600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22236753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2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2988" y="428058"/>
            <a:ext cx="7034943" cy="6038056"/>
          </a:xfrm>
        </p:spPr>
        <p:txBody>
          <a:bodyPr anchor="ctr"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“Harapan dan </a:t>
            </a:r>
            <a:r>
              <a:rPr lang="en-US" sz="5400" dirty="0" err="1"/>
              <a:t>norma</a:t>
            </a:r>
            <a:r>
              <a:rPr lang="en-US" sz="5400" dirty="0"/>
              <a:t> </a:t>
            </a:r>
            <a:r>
              <a:rPr lang="en-US" sz="5400" dirty="0" err="1"/>
              <a:t>sosial</a:t>
            </a:r>
            <a:r>
              <a:rPr lang="en-US" sz="5400" dirty="0"/>
              <a:t> </a:t>
            </a:r>
            <a:r>
              <a:rPr lang="en-US" sz="5400" dirty="0" err="1"/>
              <a:t>tentang</a:t>
            </a:r>
            <a:r>
              <a:rPr lang="en-US" sz="5400" dirty="0"/>
              <a:t> </a:t>
            </a:r>
            <a:r>
              <a:rPr lang="en-US" sz="5400" dirty="0" err="1"/>
              <a:t>definisi</a:t>
            </a:r>
            <a:r>
              <a:rPr lang="en-US" sz="5400" dirty="0"/>
              <a:t>  "</a:t>
            </a:r>
            <a:r>
              <a:rPr lang="en-US" sz="5400" dirty="0" err="1"/>
              <a:t>kejantanan</a:t>
            </a:r>
            <a:r>
              <a:rPr lang="en-US" sz="5400" dirty="0"/>
              <a:t>" </a:t>
            </a:r>
            <a:r>
              <a:rPr lang="en-US" sz="5400" dirty="0" err="1"/>
              <a:t>membuat</a:t>
            </a:r>
            <a:r>
              <a:rPr lang="en-US" sz="5400" dirty="0"/>
              <a:t> </a:t>
            </a:r>
            <a:r>
              <a:rPr lang="en-US" sz="5400" dirty="0" err="1"/>
              <a:t>laki-laki</a:t>
            </a:r>
            <a:r>
              <a:rPr lang="en-US" sz="5400" dirty="0"/>
              <a:t> </a:t>
            </a:r>
            <a:r>
              <a:rPr lang="en-US" sz="5400" dirty="0" err="1"/>
              <a:t>terlibat</a:t>
            </a:r>
            <a:r>
              <a:rPr lang="en-US" sz="5400" dirty="0"/>
              <a:t> dalam </a:t>
            </a:r>
            <a:r>
              <a:rPr lang="en-US" sz="5400" dirty="0" err="1"/>
              <a:t>perilaku</a:t>
            </a:r>
            <a:r>
              <a:rPr lang="en-US" sz="5400" dirty="0"/>
              <a:t> yang </a:t>
            </a:r>
            <a:r>
              <a:rPr lang="en-US" sz="5400" dirty="0" err="1"/>
              <a:t>berisiko</a:t>
            </a:r>
            <a:r>
              <a:rPr lang="en-US" sz="5400" dirty="0"/>
              <a:t>; </a:t>
            </a:r>
            <a:r>
              <a:rPr lang="en-US" sz="5400" dirty="0" err="1"/>
              <a:t>misalnya</a:t>
            </a:r>
            <a:r>
              <a:rPr lang="en-US" sz="5400" dirty="0"/>
              <a:t>, </a:t>
            </a:r>
            <a:r>
              <a:rPr lang="en-US" sz="5400" dirty="0" err="1"/>
              <a:t>didorong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memiliki</a:t>
            </a:r>
            <a:r>
              <a:rPr lang="en-US" sz="5400" dirty="0"/>
              <a:t> </a:t>
            </a:r>
            <a:r>
              <a:rPr lang="en-US" sz="5400" dirty="0" err="1"/>
              <a:t>banyak</a:t>
            </a:r>
            <a:r>
              <a:rPr lang="en-US" sz="5400" dirty="0"/>
              <a:t> </a:t>
            </a:r>
            <a:r>
              <a:rPr lang="en-US" sz="5400" dirty="0" err="1"/>
              <a:t>pasangan</a:t>
            </a:r>
            <a:r>
              <a:rPr lang="en-US" sz="5400" dirty="0"/>
              <a:t> </a:t>
            </a:r>
            <a:r>
              <a:rPr lang="en-US" sz="5400" dirty="0" err="1"/>
              <a:t>seksual</a:t>
            </a:r>
            <a:r>
              <a:rPr lang="en-US" sz="5400" dirty="0"/>
              <a:t>. </a:t>
            </a:r>
            <a:r>
              <a:rPr lang="en-US" sz="5400" dirty="0" err="1"/>
              <a:t>Selain</a:t>
            </a:r>
            <a:r>
              <a:rPr lang="en-US" sz="5400" dirty="0"/>
              <a:t> </a:t>
            </a:r>
            <a:r>
              <a:rPr lang="en-US" sz="5400" dirty="0" err="1"/>
              <a:t>mempengaruhi</a:t>
            </a:r>
            <a:r>
              <a:rPr lang="en-US" sz="5400" dirty="0"/>
              <a:t> </a:t>
            </a:r>
            <a:r>
              <a:rPr lang="en-US" sz="5400" dirty="0" err="1"/>
              <a:t>kesehatan</a:t>
            </a:r>
            <a:r>
              <a:rPr lang="en-US" sz="5400" dirty="0"/>
              <a:t> </a:t>
            </a:r>
            <a:r>
              <a:rPr lang="en-US" sz="5400" dirty="0" err="1"/>
              <a:t>laki-laki</a:t>
            </a:r>
            <a:r>
              <a:rPr lang="en-US" sz="5400" dirty="0"/>
              <a:t>, </a:t>
            </a:r>
            <a:r>
              <a:rPr lang="en-US" sz="5400" dirty="0" err="1"/>
              <a:t>hal</a:t>
            </a:r>
            <a:r>
              <a:rPr lang="en-US" sz="5400" dirty="0"/>
              <a:t> ini juga </a:t>
            </a:r>
            <a:r>
              <a:rPr lang="en-US" sz="5400" dirty="0" err="1"/>
              <a:t>membawa</a:t>
            </a:r>
            <a:r>
              <a:rPr lang="en-US" sz="5400" dirty="0"/>
              <a:t> </a:t>
            </a:r>
            <a:r>
              <a:rPr lang="en-US" sz="5400" dirty="0" err="1"/>
              <a:t>dampak</a:t>
            </a:r>
            <a:r>
              <a:rPr lang="en-US" sz="5400" dirty="0"/>
              <a:t> </a:t>
            </a:r>
            <a:r>
              <a:rPr lang="en-US" sz="5400" dirty="0" err="1"/>
              <a:t>negatif</a:t>
            </a:r>
            <a:r>
              <a:rPr lang="en-US" sz="5400" dirty="0"/>
              <a:t> </a:t>
            </a:r>
            <a:r>
              <a:rPr lang="en-US" sz="5400" dirty="0" err="1"/>
              <a:t>bagi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dan </a:t>
            </a:r>
            <a:r>
              <a:rPr lang="en-US" sz="5400" dirty="0" err="1"/>
              <a:t>anak-anak</a:t>
            </a:r>
            <a:r>
              <a:rPr lang="en-US" sz="5400" dirty="0"/>
              <a:t> </a:t>
            </a:r>
            <a:r>
              <a:rPr lang="en-US" sz="5400" dirty="0" err="1"/>
              <a:t>karena</a:t>
            </a:r>
            <a:r>
              <a:rPr lang="en-US" sz="5400" dirty="0"/>
              <a:t> </a:t>
            </a:r>
            <a:r>
              <a:rPr lang="en-US" sz="5400" dirty="0" err="1"/>
              <a:t>meningkatnya</a:t>
            </a:r>
            <a:r>
              <a:rPr lang="en-US" sz="5400" dirty="0"/>
              <a:t> </a:t>
            </a:r>
            <a:r>
              <a:rPr lang="en-US" sz="5400" dirty="0" err="1"/>
              <a:t>kekerasan</a:t>
            </a:r>
            <a:r>
              <a:rPr lang="en-US" sz="5400" dirty="0"/>
              <a:t> interpersonal, </a:t>
            </a:r>
            <a:r>
              <a:rPr lang="en-US" sz="5400" dirty="0" err="1"/>
              <a:t>penularan</a:t>
            </a:r>
            <a:r>
              <a:rPr lang="en-US" sz="5400" dirty="0"/>
              <a:t> </a:t>
            </a:r>
            <a:r>
              <a:rPr lang="en-US" sz="5400" dirty="0" err="1"/>
              <a:t>penyakit</a:t>
            </a:r>
            <a:r>
              <a:rPr lang="en-US" sz="5400" dirty="0"/>
              <a:t> </a:t>
            </a:r>
            <a:r>
              <a:rPr lang="en-US" sz="5400" dirty="0" err="1"/>
              <a:t>menular</a:t>
            </a:r>
            <a:r>
              <a:rPr lang="en-US" sz="5400" dirty="0"/>
              <a:t> </a:t>
            </a:r>
            <a:r>
              <a:rPr lang="en-US" sz="5400" dirty="0" err="1"/>
              <a:t>seksual</a:t>
            </a:r>
            <a:r>
              <a:rPr lang="en-US" sz="5400" dirty="0"/>
              <a:t>, dan </a:t>
            </a:r>
            <a:r>
              <a:rPr lang="en-US" sz="5400" dirty="0" err="1"/>
              <a:t>kehamilan</a:t>
            </a:r>
            <a:r>
              <a:rPr lang="en-US" sz="5400" dirty="0"/>
              <a:t> yang tidak </a:t>
            </a:r>
            <a:r>
              <a:rPr lang="en-US" sz="5400" dirty="0" err="1"/>
              <a:t>diinginkan</a:t>
            </a:r>
            <a:r>
              <a:rPr lang="en-US" sz="5400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496931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1B074-B5DB-6135-C7F1-1DE0E14EC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Gender dan Kesehatan dalam SDGs</a:t>
            </a:r>
            <a:endParaRPr lang="en-ID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5FE2BBC-868C-DF40-4377-E1A19776A6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3922" y="2234181"/>
            <a:ext cx="3286029" cy="32860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A8D29D-E75A-14CE-4F29-DFFF58B5CE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4088" y="3144613"/>
            <a:ext cx="1030313" cy="11827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E322B5-8B2A-B5D8-83EA-BA6951C839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9100" y="2233339"/>
            <a:ext cx="3303135" cy="33031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50A95CF-AE74-8AA9-368A-508DE0A50D6E}"/>
              </a:ext>
            </a:extLst>
          </p:cNvPr>
          <p:cNvSpPr txBox="1"/>
          <p:nvPr/>
        </p:nvSpPr>
        <p:spPr>
          <a:xfrm>
            <a:off x="3864972" y="6013660"/>
            <a:ext cx="60970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Sumber</a:t>
            </a:r>
            <a:r>
              <a:rPr lang="en-US" dirty="0"/>
              <a:t> : https://www.sdg2030indonesia.org/</a:t>
            </a:r>
          </a:p>
        </p:txBody>
      </p:sp>
    </p:spTree>
    <p:extLst>
      <p:ext uri="{BB962C8B-B14F-4D97-AF65-F5344CB8AC3E}">
        <p14:creationId xmlns:p14="http://schemas.microsoft.com/office/powerpoint/2010/main" val="1949008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6" y="816429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signifikansi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gender dan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kesehatan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dalam SDGs?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3100" b="1" dirty="0">
                <a:solidFill>
                  <a:srgbClr val="FFFFFF"/>
                </a:solidFill>
                <a:latin typeface="+mn-lt"/>
              </a:rPr>
              <a:t>(WHO, 2021)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12079" y="385354"/>
            <a:ext cx="6773092" cy="62179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900" dirty="0"/>
              <a:t>“</a:t>
            </a:r>
            <a:r>
              <a:rPr lang="en-US" sz="2900" dirty="0" err="1"/>
              <a:t>Memastikan</a:t>
            </a:r>
            <a:r>
              <a:rPr lang="en-US" sz="2900" dirty="0"/>
              <a:t> </a:t>
            </a:r>
            <a:r>
              <a:rPr lang="en-US" sz="2900" dirty="0" err="1"/>
              <a:t>kesehatan</a:t>
            </a:r>
            <a:r>
              <a:rPr lang="en-US" sz="2900" dirty="0"/>
              <a:t> dan </a:t>
            </a:r>
            <a:r>
              <a:rPr lang="en-US" sz="2900" dirty="0" err="1"/>
              <a:t>kesejahteraan</a:t>
            </a:r>
            <a:r>
              <a:rPr lang="en-US" sz="2900" dirty="0"/>
              <a:t> </a:t>
            </a:r>
            <a:r>
              <a:rPr lang="en-US" sz="2900" dirty="0" err="1"/>
              <a:t>untuk</a:t>
            </a:r>
            <a:r>
              <a:rPr lang="en-US" sz="2900" dirty="0"/>
              <a:t> </a:t>
            </a:r>
            <a:r>
              <a:rPr lang="en-US" sz="2900" dirty="0" err="1"/>
              <a:t>semua</a:t>
            </a:r>
            <a:r>
              <a:rPr lang="en-US" sz="2900" dirty="0"/>
              <a:t> di </a:t>
            </a:r>
            <a:r>
              <a:rPr lang="en-US" sz="2900" dirty="0" err="1"/>
              <a:t>segala</a:t>
            </a:r>
            <a:r>
              <a:rPr lang="en-US" sz="2900" dirty="0"/>
              <a:t> </a:t>
            </a:r>
            <a:r>
              <a:rPr lang="en-US" sz="2900" dirty="0" err="1"/>
              <a:t>usia</a:t>
            </a:r>
            <a:r>
              <a:rPr lang="en-US" sz="2900" dirty="0"/>
              <a:t> (SDG 3) </a:t>
            </a:r>
            <a:r>
              <a:rPr lang="en-US" sz="2900" dirty="0" err="1"/>
              <a:t>dapat</a:t>
            </a:r>
            <a:r>
              <a:rPr lang="en-US" sz="2900" dirty="0"/>
              <a:t> </a:t>
            </a:r>
            <a:r>
              <a:rPr lang="en-US" sz="2900" dirty="0" err="1"/>
              <a:t>dicapai</a:t>
            </a:r>
            <a:r>
              <a:rPr lang="en-US" sz="2900" dirty="0"/>
              <a:t> dengan </a:t>
            </a:r>
            <a:r>
              <a:rPr lang="en-US" sz="2900" dirty="0" err="1"/>
              <a:t>mengatasi</a:t>
            </a:r>
            <a:r>
              <a:rPr lang="en-US" sz="2900" dirty="0"/>
              <a:t> </a:t>
            </a:r>
            <a:r>
              <a:rPr lang="en-US" sz="2900" dirty="0" err="1"/>
              <a:t>hambatan</a:t>
            </a:r>
            <a:r>
              <a:rPr lang="en-US" sz="2900" dirty="0"/>
              <a:t> dan </a:t>
            </a:r>
            <a:r>
              <a:rPr lang="en-US" sz="2900" dirty="0" err="1"/>
              <a:t>tantangan</a:t>
            </a:r>
            <a:r>
              <a:rPr lang="en-US" sz="2900" dirty="0"/>
              <a:t> </a:t>
            </a:r>
            <a:r>
              <a:rPr lang="en-US" sz="2900" dirty="0" err="1"/>
              <a:t>khusus</a:t>
            </a:r>
            <a:r>
              <a:rPr lang="en-US" sz="2900" dirty="0"/>
              <a:t> yang </a:t>
            </a:r>
            <a:r>
              <a:rPr lang="en-US" sz="2900" dirty="0" err="1"/>
              <a:t>dihadapi</a:t>
            </a:r>
            <a:r>
              <a:rPr lang="en-US" sz="2900" dirty="0"/>
              <a:t> oleh </a:t>
            </a:r>
            <a:r>
              <a:rPr lang="en-US" sz="2900" dirty="0" err="1"/>
              <a:t>perempuan</a:t>
            </a:r>
            <a:r>
              <a:rPr lang="en-US" sz="2900" dirty="0"/>
              <a:t>, </a:t>
            </a:r>
            <a:r>
              <a:rPr lang="en-US" sz="2900" dirty="0" err="1"/>
              <a:t>laki-laki</a:t>
            </a:r>
            <a:r>
              <a:rPr lang="en-US" sz="2900" dirty="0"/>
              <a:t>, </a:t>
            </a:r>
            <a:r>
              <a:rPr lang="en-US" sz="2900" dirty="0" err="1"/>
              <a:t>anak</a:t>
            </a:r>
            <a:r>
              <a:rPr lang="en-US" sz="2900" dirty="0"/>
              <a:t> </a:t>
            </a:r>
            <a:r>
              <a:rPr lang="en-US" sz="2900" dirty="0" err="1"/>
              <a:t>perempuan</a:t>
            </a:r>
            <a:r>
              <a:rPr lang="en-US" sz="2900" dirty="0"/>
              <a:t>, </a:t>
            </a:r>
            <a:r>
              <a:rPr lang="en-US" sz="2900" dirty="0" err="1"/>
              <a:t>anak</a:t>
            </a:r>
            <a:r>
              <a:rPr lang="en-US" sz="2900" dirty="0"/>
              <a:t> </a:t>
            </a:r>
            <a:r>
              <a:rPr lang="en-US" sz="2900" dirty="0" err="1"/>
              <a:t>laki-laki</a:t>
            </a:r>
            <a:r>
              <a:rPr lang="en-US" sz="2900" dirty="0"/>
              <a:t> dan orang-orang yang </a:t>
            </a:r>
            <a:r>
              <a:rPr lang="en-US" sz="2900" dirty="0" err="1"/>
              <a:t>beragam</a:t>
            </a:r>
            <a:r>
              <a:rPr lang="en-US" sz="2900" dirty="0"/>
              <a:t> gender. </a:t>
            </a:r>
            <a:r>
              <a:rPr lang="en-US" sz="2900" dirty="0" err="1"/>
              <a:t>Kesetaraan</a:t>
            </a:r>
            <a:r>
              <a:rPr lang="en-US" sz="2900" dirty="0"/>
              <a:t> gender (SDG 5) </a:t>
            </a:r>
            <a:r>
              <a:rPr lang="en-US" sz="2900" dirty="0" err="1"/>
              <a:t>adalah</a:t>
            </a:r>
            <a:r>
              <a:rPr lang="en-US" sz="2900" dirty="0"/>
              <a:t> </a:t>
            </a:r>
            <a:r>
              <a:rPr lang="en-US" sz="2900" dirty="0" err="1"/>
              <a:t>tujuan</a:t>
            </a:r>
            <a:r>
              <a:rPr lang="en-US" sz="2900" dirty="0"/>
              <a:t> </a:t>
            </a:r>
            <a:r>
              <a:rPr lang="en-US" sz="2900" dirty="0" err="1"/>
              <a:t>pembangunan</a:t>
            </a:r>
            <a:r>
              <a:rPr lang="en-US" sz="2900" dirty="0"/>
              <a:t> </a:t>
            </a:r>
            <a:r>
              <a:rPr lang="en-US" sz="2900" dirty="0" err="1"/>
              <a:t>tersendiri</a:t>
            </a:r>
            <a:r>
              <a:rPr lang="en-US" sz="2900" dirty="0"/>
              <a:t> dan </a:t>
            </a:r>
            <a:r>
              <a:rPr lang="en-US" sz="2900" dirty="0" err="1"/>
              <a:t>ada</a:t>
            </a:r>
            <a:r>
              <a:rPr lang="en-US" sz="2900" dirty="0"/>
              <a:t> 45 target dan 54 </a:t>
            </a:r>
            <a:r>
              <a:rPr lang="en-US" sz="2900" dirty="0" err="1"/>
              <a:t>indikator</a:t>
            </a:r>
            <a:r>
              <a:rPr lang="en-US" sz="2900" dirty="0"/>
              <a:t> </a:t>
            </a:r>
            <a:r>
              <a:rPr lang="en-US" sz="2900" dirty="0" err="1"/>
              <a:t>khusus</a:t>
            </a:r>
            <a:r>
              <a:rPr lang="en-US" sz="2900" dirty="0"/>
              <a:t> gender yang </a:t>
            </a:r>
            <a:r>
              <a:rPr lang="en-US" sz="2900" dirty="0" err="1"/>
              <a:t>menangani</a:t>
            </a:r>
            <a:r>
              <a:rPr lang="en-US" sz="2900" dirty="0"/>
              <a:t> </a:t>
            </a:r>
            <a:r>
              <a:rPr lang="en-US" sz="2900" dirty="0" err="1"/>
              <a:t>kesetaraan</a:t>
            </a:r>
            <a:r>
              <a:rPr lang="en-US" sz="2900" dirty="0"/>
              <a:t> gender di </a:t>
            </a:r>
            <a:r>
              <a:rPr lang="en-US" sz="2900" dirty="0" err="1"/>
              <a:t>semua</a:t>
            </a:r>
            <a:r>
              <a:rPr lang="en-US" sz="2900" dirty="0"/>
              <a:t> SDG. </a:t>
            </a:r>
            <a:r>
              <a:rPr lang="en-US" sz="2900" dirty="0" err="1"/>
              <a:t>Mencapai</a:t>
            </a:r>
            <a:r>
              <a:rPr lang="en-US" sz="2900" dirty="0"/>
              <a:t> target-target </a:t>
            </a:r>
            <a:r>
              <a:rPr lang="en-US" sz="2900" dirty="0" err="1"/>
              <a:t>itu</a:t>
            </a:r>
            <a:r>
              <a:rPr lang="en-US" sz="2900" dirty="0"/>
              <a:t> dan </a:t>
            </a:r>
            <a:r>
              <a:rPr lang="en-US" sz="2900" dirty="0" err="1"/>
              <a:t>menghapus</a:t>
            </a:r>
            <a:r>
              <a:rPr lang="en-US" sz="2900" dirty="0"/>
              <a:t> </a:t>
            </a:r>
            <a:r>
              <a:rPr lang="en-US" sz="2900" dirty="0" err="1"/>
              <a:t>ketidaksetaraan</a:t>
            </a:r>
            <a:r>
              <a:rPr lang="en-US" sz="2900" dirty="0"/>
              <a:t> gender </a:t>
            </a:r>
            <a:r>
              <a:rPr lang="en-US" sz="2900" dirty="0" err="1"/>
              <a:t>akan</a:t>
            </a:r>
            <a:r>
              <a:rPr lang="en-US" sz="2900" dirty="0"/>
              <a:t> </a:t>
            </a:r>
            <a:r>
              <a:rPr lang="en-US" sz="2900" dirty="0" err="1"/>
              <a:t>menciptakan</a:t>
            </a:r>
            <a:r>
              <a:rPr lang="en-US" sz="2900" dirty="0"/>
              <a:t> </a:t>
            </a:r>
            <a:r>
              <a:rPr lang="en-US" sz="2900" dirty="0" err="1"/>
              <a:t>efek</a:t>
            </a:r>
            <a:r>
              <a:rPr lang="en-US" sz="2900" dirty="0"/>
              <a:t> </a:t>
            </a:r>
            <a:r>
              <a:rPr lang="en-US" sz="2900" dirty="0" err="1"/>
              <a:t>berganda</a:t>
            </a:r>
            <a:r>
              <a:rPr lang="en-US" sz="2900" dirty="0"/>
              <a:t> di </a:t>
            </a:r>
            <a:r>
              <a:rPr lang="en-US" sz="2900" dirty="0" err="1"/>
              <a:t>semua</a:t>
            </a:r>
            <a:r>
              <a:rPr lang="en-US" sz="2900" dirty="0"/>
              <a:t> SDG </a:t>
            </a:r>
            <a:r>
              <a:rPr lang="en-US" sz="2900" dirty="0" err="1"/>
              <a:t>sehingga</a:t>
            </a:r>
            <a:r>
              <a:rPr lang="en-US" sz="2900" dirty="0"/>
              <a:t> </a:t>
            </a:r>
            <a:r>
              <a:rPr lang="en-US" sz="2900" dirty="0" err="1"/>
              <a:t>dapat</a:t>
            </a:r>
            <a:r>
              <a:rPr lang="en-US" sz="2900" dirty="0"/>
              <a:t> </a:t>
            </a:r>
            <a:r>
              <a:rPr lang="en-US" sz="2900" dirty="0" err="1"/>
              <a:t>mempercepat</a:t>
            </a:r>
            <a:r>
              <a:rPr lang="en-US" sz="2900" dirty="0"/>
              <a:t> </a:t>
            </a:r>
            <a:r>
              <a:rPr lang="en-US" sz="2900" dirty="0" err="1"/>
              <a:t>pencapaiannya</a:t>
            </a:r>
            <a:r>
              <a:rPr lang="en-US" sz="29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703129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Bagaiamana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SDG 3 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dirty="0">
                <a:solidFill>
                  <a:srgbClr val="FFFFFF"/>
                </a:solidFill>
                <a:latin typeface="+mn-lt"/>
              </a:rPr>
              <a:t>di Indonesia 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19CD848-38D6-1E70-1FD5-2A41AF88D3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30861" y="91441"/>
            <a:ext cx="7741248" cy="64007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FD419CA-89BC-9C2F-69B5-277271851FA2}"/>
              </a:ext>
            </a:extLst>
          </p:cNvPr>
          <p:cNvSpPr txBox="1"/>
          <p:nvPr/>
        </p:nvSpPr>
        <p:spPr>
          <a:xfrm>
            <a:off x="4167053" y="6488668"/>
            <a:ext cx="3513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: https://pt.slideshare.net</a:t>
            </a:r>
          </a:p>
        </p:txBody>
      </p:sp>
    </p:spTree>
    <p:extLst>
      <p:ext uri="{BB962C8B-B14F-4D97-AF65-F5344CB8AC3E}">
        <p14:creationId xmlns:p14="http://schemas.microsoft.com/office/powerpoint/2010/main" val="591255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WHO 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dirty="0">
                <a:solidFill>
                  <a:srgbClr val="FFFFFF"/>
                </a:solidFill>
                <a:latin typeface="+mn-lt"/>
              </a:rPr>
              <a:t>(2021)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8302" y="571749"/>
            <a:ext cx="7034943" cy="6038056"/>
          </a:xfrm>
        </p:spPr>
        <p:txBody>
          <a:bodyPr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“Gender </a:t>
            </a:r>
            <a:r>
              <a:rPr lang="en-US" sz="5400" dirty="0" err="1"/>
              <a:t>berimplikasi</a:t>
            </a:r>
            <a:r>
              <a:rPr lang="en-US" sz="5400" dirty="0"/>
              <a:t> pada </a:t>
            </a:r>
            <a:r>
              <a:rPr lang="en-US" sz="5400" dirty="0" err="1"/>
              <a:t>kesehatan</a:t>
            </a:r>
            <a:r>
              <a:rPr lang="en-US" sz="5400" dirty="0"/>
              <a:t> </a:t>
            </a:r>
            <a:r>
              <a:rPr lang="en-US" sz="5400" dirty="0" err="1"/>
              <a:t>sepanjang</a:t>
            </a:r>
            <a:r>
              <a:rPr lang="en-US" sz="5400" dirty="0"/>
              <a:t> </a:t>
            </a:r>
            <a:r>
              <a:rPr lang="en-US" sz="5400" dirty="0" err="1"/>
              <a:t>perjalanan</a:t>
            </a:r>
            <a:r>
              <a:rPr lang="en-US" sz="5400" dirty="0"/>
              <a:t> </a:t>
            </a:r>
            <a:r>
              <a:rPr lang="en-US" sz="5400" dirty="0" err="1"/>
              <a:t>hidup</a:t>
            </a:r>
            <a:r>
              <a:rPr lang="en-US" sz="5400" dirty="0"/>
              <a:t> </a:t>
            </a:r>
            <a:r>
              <a:rPr lang="en-US" sz="5400" dirty="0" err="1"/>
              <a:t>setiap</a:t>
            </a:r>
            <a:r>
              <a:rPr lang="en-US" sz="5400" dirty="0"/>
              <a:t> orang. Gender </a:t>
            </a:r>
            <a:r>
              <a:rPr lang="en-US" sz="5400" dirty="0" err="1"/>
              <a:t>dapat</a:t>
            </a:r>
            <a:r>
              <a:rPr lang="en-US" sz="5400" dirty="0"/>
              <a:t> </a:t>
            </a:r>
            <a:r>
              <a:rPr lang="en-US" sz="5400" dirty="0" err="1"/>
              <a:t>mempengaruhi</a:t>
            </a:r>
            <a:r>
              <a:rPr lang="en-US" sz="5400" dirty="0"/>
              <a:t> </a:t>
            </a:r>
            <a:r>
              <a:rPr lang="en-US" sz="5400" dirty="0" err="1"/>
              <a:t>pengalaman</a:t>
            </a:r>
            <a:r>
              <a:rPr lang="en-US" sz="5400" dirty="0"/>
              <a:t> </a:t>
            </a:r>
            <a:r>
              <a:rPr lang="en-US" sz="5400" dirty="0" err="1"/>
              <a:t>seseorang</a:t>
            </a:r>
            <a:r>
              <a:rPr lang="en-US" sz="5400" dirty="0"/>
              <a:t> </a:t>
            </a:r>
            <a:r>
              <a:rPr lang="en-US" sz="5400" dirty="0" err="1"/>
              <a:t>terhadap</a:t>
            </a:r>
            <a:r>
              <a:rPr lang="en-US" sz="5400" dirty="0"/>
              <a:t> </a:t>
            </a:r>
            <a:r>
              <a:rPr lang="en-US" sz="5400" dirty="0" err="1"/>
              <a:t>krisis</a:t>
            </a:r>
            <a:r>
              <a:rPr lang="en-US" sz="5400" dirty="0"/>
              <a:t> dan </a:t>
            </a:r>
            <a:r>
              <a:rPr lang="en-US" sz="5400" dirty="0" err="1"/>
              <a:t>situasi</a:t>
            </a:r>
            <a:r>
              <a:rPr lang="en-US" sz="5400" dirty="0"/>
              <a:t> </a:t>
            </a:r>
            <a:r>
              <a:rPr lang="en-US" sz="5400" dirty="0" err="1"/>
              <a:t>darurat</a:t>
            </a:r>
            <a:r>
              <a:rPr lang="en-US" sz="5400" dirty="0"/>
              <a:t>, </a:t>
            </a:r>
            <a:r>
              <a:rPr lang="en-US" sz="5400" dirty="0" err="1"/>
              <a:t>keterpaparan</a:t>
            </a:r>
            <a:r>
              <a:rPr lang="en-US" sz="5400" dirty="0"/>
              <a:t> </a:t>
            </a:r>
            <a:r>
              <a:rPr lang="en-US" sz="5400" dirty="0" err="1"/>
              <a:t>mereka</a:t>
            </a:r>
            <a:r>
              <a:rPr lang="en-US" sz="5400" dirty="0"/>
              <a:t> </a:t>
            </a:r>
            <a:r>
              <a:rPr lang="en-US" sz="5400" dirty="0" err="1"/>
              <a:t>terhadap</a:t>
            </a:r>
            <a:r>
              <a:rPr lang="en-US" sz="5400" dirty="0"/>
              <a:t> </a:t>
            </a:r>
            <a:r>
              <a:rPr lang="en-US" sz="5400" dirty="0" err="1"/>
              <a:t>penyakit</a:t>
            </a:r>
            <a:r>
              <a:rPr lang="en-US" sz="5400" dirty="0"/>
              <a:t> dan </a:t>
            </a:r>
            <a:r>
              <a:rPr lang="en-US" sz="5400" dirty="0" err="1"/>
              <a:t>akses</a:t>
            </a:r>
            <a:r>
              <a:rPr lang="en-US" sz="5400" dirty="0"/>
              <a:t> </a:t>
            </a:r>
            <a:r>
              <a:rPr lang="en-US" sz="5400" dirty="0" err="1"/>
              <a:t>mereka</a:t>
            </a:r>
            <a:r>
              <a:rPr lang="en-US" sz="5400" dirty="0"/>
              <a:t> </a:t>
            </a:r>
            <a:r>
              <a:rPr lang="en-US" sz="5400" dirty="0" err="1"/>
              <a:t>terhadap</a:t>
            </a:r>
            <a:r>
              <a:rPr lang="en-US" sz="5400" dirty="0"/>
              <a:t> </a:t>
            </a:r>
            <a:r>
              <a:rPr lang="en-US" sz="5400" dirty="0" err="1"/>
              <a:t>perawatan</a:t>
            </a:r>
            <a:r>
              <a:rPr lang="en-US" sz="5400" dirty="0"/>
              <a:t> </a:t>
            </a:r>
            <a:r>
              <a:rPr lang="en-US" sz="5400" dirty="0" err="1"/>
              <a:t>kesehatan</a:t>
            </a:r>
            <a:r>
              <a:rPr lang="en-US" sz="5400" dirty="0"/>
              <a:t>, air, </a:t>
            </a:r>
            <a:r>
              <a:rPr lang="en-US" sz="5400" dirty="0" err="1"/>
              <a:t>kebersihan</a:t>
            </a:r>
            <a:r>
              <a:rPr lang="en-US" sz="5400" dirty="0"/>
              <a:t> dan </a:t>
            </a:r>
            <a:r>
              <a:rPr lang="en-US" sz="5400" dirty="0" err="1"/>
              <a:t>sanitasi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5868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C77AD-E033-529B-FC30-CAF8D1B15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011" y="332468"/>
            <a:ext cx="11358155" cy="174452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Isu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gender dalam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bidang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kesehatan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pada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siklus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hidup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manusia</a:t>
            </a:r>
            <a:b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200" dirty="0">
                <a:latin typeface="+mn-lt"/>
                <a:cs typeface="Aharoni" panose="02010803020104030203" pitchFamily="2" charset="-79"/>
              </a:rPr>
              <a:t>(</a:t>
            </a:r>
            <a:r>
              <a:rPr lang="en-US" sz="2200" dirty="0" err="1">
                <a:latin typeface="+mn-lt"/>
                <a:cs typeface="Aharoni" panose="02010803020104030203" pitchFamily="2" charset="-79"/>
              </a:rPr>
              <a:t>Sumber</a:t>
            </a:r>
            <a:r>
              <a:rPr lang="en-US" sz="2200" dirty="0">
                <a:latin typeface="+mn-lt"/>
                <a:cs typeface="Aharoni" panose="02010803020104030203" pitchFamily="2" charset="-79"/>
              </a:rPr>
              <a:t>: </a:t>
            </a:r>
            <a:r>
              <a:rPr lang="en-US" sz="2200" dirty="0" err="1">
                <a:latin typeface="+mn-lt"/>
                <a:cs typeface="Aharoni" panose="02010803020104030203" pitchFamily="2" charset="-79"/>
              </a:rPr>
              <a:t>Direktorat</a:t>
            </a:r>
            <a:r>
              <a:rPr lang="en-US" sz="2200" dirty="0">
                <a:latin typeface="+mn-lt"/>
                <a:cs typeface="Aharoni" panose="02010803020104030203" pitchFamily="2" charset="-79"/>
              </a:rPr>
              <a:t> </a:t>
            </a:r>
            <a:r>
              <a:rPr lang="en-US" sz="2200" dirty="0" err="1">
                <a:latin typeface="+mn-lt"/>
                <a:cs typeface="Aharoni" panose="02010803020104030203" pitchFamily="2" charset="-79"/>
              </a:rPr>
              <a:t>Keluarga</a:t>
            </a:r>
            <a:r>
              <a:rPr lang="en-US" sz="2200" dirty="0">
                <a:latin typeface="+mn-lt"/>
                <a:cs typeface="Aharoni" panose="02010803020104030203" pitchFamily="2" charset="-79"/>
              </a:rPr>
              <a:t>, Perempuan, Anak, Pemuda dan </a:t>
            </a:r>
            <a:r>
              <a:rPr lang="en-US" sz="2200" dirty="0" err="1">
                <a:latin typeface="+mn-lt"/>
                <a:cs typeface="Aharoni" panose="02010803020104030203" pitchFamily="2" charset="-79"/>
              </a:rPr>
              <a:t>Olahraga</a:t>
            </a:r>
            <a:r>
              <a:rPr lang="en-US" sz="2200" dirty="0">
                <a:latin typeface="+mn-lt"/>
                <a:cs typeface="Aharoni" panose="02010803020104030203" pitchFamily="2" charset="-79"/>
              </a:rPr>
              <a:t> </a:t>
            </a:r>
            <a:r>
              <a:rPr lang="en-US" sz="2200" dirty="0" err="1">
                <a:latin typeface="+mn-lt"/>
                <a:cs typeface="Aharoni" panose="02010803020104030203" pitchFamily="2" charset="-79"/>
              </a:rPr>
              <a:t>Kementrian</a:t>
            </a:r>
            <a:r>
              <a:rPr lang="en-US" sz="2200" dirty="0">
                <a:latin typeface="+mn-lt"/>
                <a:cs typeface="Aharoni" panose="02010803020104030203" pitchFamily="2" charset="-79"/>
              </a:rPr>
              <a:t> PPN/</a:t>
            </a:r>
            <a:r>
              <a:rPr lang="en-US" sz="2200" dirty="0" err="1">
                <a:latin typeface="+mn-lt"/>
                <a:cs typeface="Aharoni" panose="02010803020104030203" pitchFamily="2" charset="-79"/>
              </a:rPr>
              <a:t>Bappenas</a:t>
            </a:r>
            <a:r>
              <a:rPr lang="en-US" sz="2200" dirty="0">
                <a:latin typeface="+mn-lt"/>
                <a:cs typeface="Aharoni" panose="02010803020104030203" pitchFamily="2" charset="-79"/>
              </a:rPr>
              <a:t>, 2020)</a:t>
            </a:r>
            <a:endParaRPr lang="en-ID" sz="2200" dirty="0">
              <a:latin typeface="+mn-lt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8A76B51-1A86-AC38-E85B-6C3C5DCA9A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5247980"/>
              </p:ext>
            </p:extLst>
          </p:nvPr>
        </p:nvGraphicFramePr>
        <p:xfrm>
          <a:off x="459376" y="1505584"/>
          <a:ext cx="11179629" cy="5149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5617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" y="1153572"/>
            <a:ext cx="4036423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Apakah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perempuan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dan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laki-laki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memiliki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angka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harapan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hidup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yang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sama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?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1800" dirty="0">
                <a:latin typeface="+mn-lt"/>
              </a:rPr>
              <a:t>(WHO Regional office for SE Asia, 2020)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8302" y="571749"/>
            <a:ext cx="7034943" cy="6038056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5400" dirty="0"/>
              <a:t>“Perempuan </a:t>
            </a:r>
            <a:r>
              <a:rPr lang="en-US" sz="5400" dirty="0" err="1"/>
              <a:t>memiliki</a:t>
            </a:r>
            <a:r>
              <a:rPr lang="en-US" sz="5400" dirty="0"/>
              <a:t> </a:t>
            </a:r>
            <a:r>
              <a:rPr lang="en-US" sz="5400" dirty="0" err="1"/>
              <a:t>angka</a:t>
            </a:r>
            <a:r>
              <a:rPr lang="en-US" sz="5400" dirty="0"/>
              <a:t> </a:t>
            </a:r>
            <a:r>
              <a:rPr lang="en-US" sz="5400" dirty="0" err="1"/>
              <a:t>harapan</a:t>
            </a:r>
            <a:r>
              <a:rPr lang="en-US" sz="5400" dirty="0"/>
              <a:t> </a:t>
            </a:r>
            <a:r>
              <a:rPr lang="en-US" sz="5400" dirty="0" err="1"/>
              <a:t>hidup</a:t>
            </a:r>
            <a:r>
              <a:rPr lang="en-US" sz="5400" dirty="0"/>
              <a:t>  dan </a:t>
            </a:r>
            <a:r>
              <a:rPr lang="en-US" sz="5400" dirty="0" err="1"/>
              <a:t>harapan</a:t>
            </a:r>
            <a:r>
              <a:rPr lang="en-US" sz="5400" dirty="0"/>
              <a:t> </a:t>
            </a:r>
            <a:r>
              <a:rPr lang="en-US" sz="5400" dirty="0" err="1"/>
              <a:t>hidup</a:t>
            </a:r>
            <a:r>
              <a:rPr lang="en-US" sz="5400" dirty="0"/>
              <a:t> </a:t>
            </a:r>
            <a:r>
              <a:rPr lang="en-US" sz="5400" dirty="0" err="1"/>
              <a:t>sehat</a:t>
            </a:r>
            <a:r>
              <a:rPr lang="en-US" sz="5400" dirty="0"/>
              <a:t> </a:t>
            </a:r>
            <a:r>
              <a:rPr lang="en-US" sz="5400" dirty="0" err="1"/>
              <a:t>saat</a:t>
            </a:r>
            <a:r>
              <a:rPr lang="en-US" sz="5400" dirty="0"/>
              <a:t> </a:t>
            </a:r>
            <a:r>
              <a:rPr lang="en-US" sz="5400" dirty="0" err="1"/>
              <a:t>lahir</a:t>
            </a:r>
            <a:r>
              <a:rPr lang="en-US" sz="5400" dirty="0"/>
              <a:t> </a:t>
            </a:r>
            <a:r>
              <a:rPr lang="en-US" sz="5400" dirty="0" err="1"/>
              <a:t>sedikit</a:t>
            </a:r>
            <a:r>
              <a:rPr lang="en-US" sz="5400" dirty="0"/>
              <a:t> </a:t>
            </a:r>
            <a:r>
              <a:rPr lang="en-US" sz="5400" dirty="0" err="1"/>
              <a:t>lebih</a:t>
            </a:r>
            <a:r>
              <a:rPr lang="en-US" sz="5400" dirty="0"/>
              <a:t> </a:t>
            </a:r>
            <a:r>
              <a:rPr lang="en-US" sz="5400" dirty="0" err="1"/>
              <a:t>tinggi</a:t>
            </a:r>
            <a:r>
              <a:rPr lang="en-US" sz="5400" dirty="0"/>
              <a:t> </a:t>
            </a:r>
            <a:r>
              <a:rPr lang="en-US" sz="5400" dirty="0" err="1"/>
              <a:t>dibandingkan</a:t>
            </a:r>
            <a:r>
              <a:rPr lang="en-US" sz="5400" dirty="0"/>
              <a:t> </a:t>
            </a:r>
            <a:r>
              <a:rPr lang="en-US" sz="5400" dirty="0" err="1"/>
              <a:t>laki-laki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3004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7" y="1153572"/>
            <a:ext cx="3984170" cy="44611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Apakah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gender,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lokasi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tempat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tinggal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,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edukasi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, dan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pendapatan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mempengaruhi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status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kesehatan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orang Indonesia?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2000" dirty="0">
                <a:latin typeface="+mn-lt"/>
              </a:rPr>
              <a:t>(WHO Regional office for SE Asia, 2020)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8302" y="571749"/>
            <a:ext cx="7034943" cy="6038056"/>
          </a:xfrm>
        </p:spPr>
        <p:txBody>
          <a:bodyPr anchor="ctr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“Status </a:t>
            </a:r>
            <a:r>
              <a:rPr lang="en-US" sz="5400" dirty="0" err="1"/>
              <a:t>kesehatan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dan </a:t>
            </a:r>
            <a:r>
              <a:rPr lang="en-US" sz="5400" dirty="0" err="1"/>
              <a:t>laki-laki</a:t>
            </a:r>
            <a:r>
              <a:rPr lang="en-US" sz="5400" dirty="0"/>
              <a:t> </a:t>
            </a:r>
            <a:r>
              <a:rPr lang="en-US" sz="5400" dirty="0" err="1"/>
              <a:t>ditentukan</a:t>
            </a:r>
            <a:r>
              <a:rPr lang="en-US" sz="5400" dirty="0"/>
              <a:t> oleh </a:t>
            </a:r>
            <a:r>
              <a:rPr lang="en-US" sz="5400" dirty="0" err="1"/>
              <a:t>interaksi</a:t>
            </a:r>
            <a:r>
              <a:rPr lang="en-US" sz="5400" dirty="0"/>
              <a:t> </a:t>
            </a:r>
            <a:r>
              <a:rPr lang="en-US" sz="5400" dirty="0" err="1"/>
              <a:t>perbedaan</a:t>
            </a:r>
            <a:r>
              <a:rPr lang="en-US" sz="5400" dirty="0"/>
              <a:t> </a:t>
            </a:r>
            <a:r>
              <a:rPr lang="en-US" sz="5400" dirty="0" err="1"/>
              <a:t>sosial</a:t>
            </a:r>
            <a:r>
              <a:rPr lang="en-US" sz="5400" dirty="0"/>
              <a:t> (gender) dan </a:t>
            </a:r>
            <a:r>
              <a:rPr lang="en-US" sz="5400" dirty="0" err="1"/>
              <a:t>biologis</a:t>
            </a:r>
            <a:r>
              <a:rPr lang="en-US" sz="5400" dirty="0"/>
              <a:t> (</a:t>
            </a:r>
            <a:r>
              <a:rPr lang="en-US" sz="5400" dirty="0" err="1"/>
              <a:t>jenis</a:t>
            </a:r>
            <a:r>
              <a:rPr lang="en-US" sz="5400" dirty="0"/>
              <a:t> </a:t>
            </a:r>
            <a:r>
              <a:rPr lang="en-US" sz="5400" dirty="0" err="1"/>
              <a:t>kelamin</a:t>
            </a:r>
            <a:r>
              <a:rPr lang="en-US" sz="5400" dirty="0"/>
              <a:t>), dan tidak terbatas pada </a:t>
            </a:r>
            <a:r>
              <a:rPr lang="en-US" sz="5400" dirty="0" err="1"/>
              <a:t>kesehatan</a:t>
            </a:r>
            <a:r>
              <a:rPr lang="en-US" sz="5400" dirty="0"/>
              <a:t> </a:t>
            </a:r>
            <a:r>
              <a:rPr lang="en-US" sz="5400" dirty="0" err="1"/>
              <a:t>seksual</a:t>
            </a:r>
            <a:r>
              <a:rPr lang="en-US" sz="5400" dirty="0"/>
              <a:t> dan </a:t>
            </a:r>
            <a:r>
              <a:rPr lang="en-US" sz="5400" dirty="0" err="1"/>
              <a:t>reproduksi</a:t>
            </a:r>
            <a:r>
              <a:rPr lang="en-US" sz="5400" dirty="0"/>
              <a:t>. </a:t>
            </a:r>
            <a:r>
              <a:rPr lang="en-US" sz="5400" dirty="0" err="1"/>
              <a:t>Selain</a:t>
            </a:r>
            <a:r>
              <a:rPr lang="en-US" sz="5400" dirty="0"/>
              <a:t> gender, </a:t>
            </a:r>
            <a:r>
              <a:rPr lang="en-US" sz="5400" dirty="0" err="1"/>
              <a:t>faktor</a:t>
            </a:r>
            <a:r>
              <a:rPr lang="en-US" sz="5400" dirty="0"/>
              <a:t> </a:t>
            </a:r>
            <a:r>
              <a:rPr lang="en-US" sz="5400" dirty="0" err="1"/>
              <a:t>seperti</a:t>
            </a:r>
            <a:r>
              <a:rPr lang="en-US" sz="5400" dirty="0"/>
              <a:t> </a:t>
            </a:r>
            <a:r>
              <a:rPr lang="en-US" sz="5400" dirty="0" err="1"/>
              <a:t>lokasi</a:t>
            </a:r>
            <a:r>
              <a:rPr lang="en-US" sz="5400" dirty="0"/>
              <a:t> </a:t>
            </a:r>
            <a:r>
              <a:rPr lang="en-US" sz="5400" dirty="0" err="1"/>
              <a:t>tempat</a:t>
            </a:r>
            <a:r>
              <a:rPr lang="en-US" sz="5400" dirty="0"/>
              <a:t> </a:t>
            </a:r>
            <a:r>
              <a:rPr lang="en-US" sz="5400" dirty="0" err="1"/>
              <a:t>tinggal</a:t>
            </a:r>
            <a:r>
              <a:rPr lang="en-US" sz="5400" dirty="0"/>
              <a:t> (</a:t>
            </a:r>
            <a:r>
              <a:rPr lang="en-US" sz="5400" dirty="0" err="1"/>
              <a:t>perkotaan</a:t>
            </a:r>
            <a:r>
              <a:rPr lang="en-US" sz="5400" dirty="0"/>
              <a:t>/</a:t>
            </a:r>
            <a:r>
              <a:rPr lang="en-US" sz="5400" dirty="0" err="1"/>
              <a:t>perdesaan</a:t>
            </a:r>
            <a:r>
              <a:rPr lang="en-US" sz="5400" dirty="0"/>
              <a:t>), </a:t>
            </a:r>
            <a:r>
              <a:rPr lang="en-US" sz="5400" dirty="0" err="1"/>
              <a:t>pendidikan</a:t>
            </a:r>
            <a:r>
              <a:rPr lang="en-US" sz="5400" dirty="0"/>
              <a:t>, dan </a:t>
            </a:r>
            <a:r>
              <a:rPr lang="en-US" sz="5400" dirty="0" err="1"/>
              <a:t>tingkat</a:t>
            </a:r>
            <a:r>
              <a:rPr lang="en-US" sz="5400" dirty="0"/>
              <a:t> </a:t>
            </a:r>
            <a:r>
              <a:rPr lang="en-US" sz="5400" dirty="0" err="1"/>
              <a:t>pendapatan</a:t>
            </a:r>
            <a:r>
              <a:rPr lang="en-US" sz="5400" dirty="0"/>
              <a:t> juga </a:t>
            </a:r>
            <a:r>
              <a:rPr lang="en-US" sz="5400" dirty="0" err="1"/>
              <a:t>mempengaruhi</a:t>
            </a:r>
            <a:r>
              <a:rPr lang="en-US" sz="5400" dirty="0"/>
              <a:t> status </a:t>
            </a:r>
            <a:r>
              <a:rPr lang="en-US" sz="5400" dirty="0" err="1"/>
              <a:t>kesehatan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42501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306977" y="556995"/>
            <a:ext cx="11371217" cy="113369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latin typeface="+mn-lt"/>
              </a:rPr>
              <a:t>Penyakit</a:t>
            </a:r>
            <a:r>
              <a:rPr lang="en-US" sz="4000" b="1" dirty="0">
                <a:latin typeface="+mn-lt"/>
              </a:rPr>
              <a:t> </a:t>
            </a:r>
            <a:r>
              <a:rPr lang="en-US" sz="4000" b="1" dirty="0" err="1">
                <a:latin typeface="+mn-lt"/>
              </a:rPr>
              <a:t>untuk</a:t>
            </a:r>
            <a:r>
              <a:rPr lang="en-US" sz="4000" b="1" dirty="0">
                <a:latin typeface="+mn-lt"/>
              </a:rPr>
              <a:t> </a:t>
            </a:r>
            <a:r>
              <a:rPr lang="en-US" sz="4000" b="1" dirty="0" err="1">
                <a:latin typeface="+mn-lt"/>
              </a:rPr>
              <a:t>perempuan</a:t>
            </a:r>
            <a:r>
              <a:rPr lang="en-US" sz="4000" b="1" dirty="0">
                <a:latin typeface="+mn-lt"/>
              </a:rPr>
              <a:t> dan </a:t>
            </a:r>
            <a:r>
              <a:rPr lang="en-US" sz="4000" b="1" dirty="0" err="1">
                <a:latin typeface="+mn-lt"/>
              </a:rPr>
              <a:t>laki-laki</a:t>
            </a:r>
            <a:r>
              <a:rPr lang="en-US" sz="4000" b="1" dirty="0">
                <a:latin typeface="+mn-lt"/>
              </a:rPr>
              <a:t> </a:t>
            </a:r>
            <a:r>
              <a:rPr lang="en-US" sz="4000" b="1" dirty="0" err="1">
                <a:latin typeface="+mn-lt"/>
              </a:rPr>
              <a:t>berbeda</a:t>
            </a:r>
            <a:r>
              <a:rPr lang="en-US" sz="4000" b="1" dirty="0">
                <a:latin typeface="+mn-lt"/>
              </a:rPr>
              <a:t> </a:t>
            </a:r>
            <a:br>
              <a:rPr lang="en-US" sz="4000" b="1" dirty="0">
                <a:latin typeface="+mn-lt"/>
              </a:rPr>
            </a:br>
            <a:r>
              <a:rPr lang="en-US" sz="2200" dirty="0">
                <a:latin typeface="+mn-lt"/>
              </a:rPr>
              <a:t>(WHO Regional office for SE Asia, 2020)</a:t>
            </a:r>
          </a:p>
        </p:txBody>
      </p:sp>
      <p:graphicFrame>
        <p:nvGraphicFramePr>
          <p:cNvPr id="15364" name="Content Placeholder 2">
            <a:extLst>
              <a:ext uri="{FF2B5EF4-FFF2-40B4-BE49-F238E27FC236}">
                <a16:creationId xmlns:a16="http://schemas.microsoft.com/office/drawing/2014/main" id="{F5C8F47F-9F6C-4892-AFBB-DB1AB16A16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913564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18495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5" y="783772"/>
            <a:ext cx="4690875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Bagaimana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   Angka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Kematian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Ibu (AKI) di Indonesia?</a:t>
            </a:r>
            <a:br>
              <a:rPr lang="en-US" sz="4900" b="1" dirty="0">
                <a:solidFill>
                  <a:srgbClr val="FFFFFF"/>
                </a:solidFill>
                <a:latin typeface="+mn-lt"/>
              </a:rPr>
            </a:br>
            <a:r>
              <a:rPr lang="en-US" sz="2200" dirty="0">
                <a:solidFill>
                  <a:srgbClr val="FFFFFF"/>
                </a:solidFill>
                <a:latin typeface="+mn-lt"/>
              </a:rPr>
              <a:t>(BPS, 2021)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32565" y="398419"/>
            <a:ext cx="6119950" cy="6008914"/>
          </a:xfrm>
        </p:spPr>
        <p:txBody>
          <a:bodyPr>
            <a:noAutofit/>
          </a:bodyPr>
          <a:lstStyle/>
          <a:p>
            <a:r>
              <a:rPr lang="en-US" sz="3200" dirty="0"/>
              <a:t>Angka </a:t>
            </a:r>
            <a:r>
              <a:rPr lang="en-US" sz="3200" dirty="0" err="1"/>
              <a:t>kematian</a:t>
            </a:r>
            <a:r>
              <a:rPr lang="en-US" sz="3200" dirty="0"/>
              <a:t> </a:t>
            </a:r>
            <a:r>
              <a:rPr lang="en-US" sz="3200" dirty="0" err="1"/>
              <a:t>ibu</a:t>
            </a:r>
            <a:r>
              <a:rPr lang="en-US" sz="3200" dirty="0"/>
              <a:t> </a:t>
            </a:r>
            <a:r>
              <a:rPr lang="en-US" sz="3200" dirty="0" err="1"/>
              <a:t>nasional</a:t>
            </a:r>
            <a:r>
              <a:rPr lang="en-US" sz="3200" dirty="0"/>
              <a:t> di Indonesia </a:t>
            </a:r>
            <a:r>
              <a:rPr lang="en-US" sz="3200" dirty="0" err="1"/>
              <a:t>mencapai</a:t>
            </a:r>
            <a:r>
              <a:rPr lang="en-US" sz="3200" dirty="0"/>
              <a:t> 305</a:t>
            </a:r>
          </a:p>
          <a:p>
            <a:r>
              <a:rPr lang="en-US" sz="3200" dirty="0"/>
              <a:t>Angka </a:t>
            </a:r>
            <a:r>
              <a:rPr lang="en-US" sz="3200" dirty="0" err="1"/>
              <a:t>kematian</a:t>
            </a:r>
            <a:r>
              <a:rPr lang="en-US" sz="3200" dirty="0"/>
              <a:t> </a:t>
            </a:r>
            <a:r>
              <a:rPr lang="en-US" sz="3200" dirty="0" err="1"/>
              <a:t>ibu</a:t>
            </a:r>
            <a:r>
              <a:rPr lang="en-US" sz="3200" dirty="0"/>
              <a:t> </a:t>
            </a:r>
            <a:r>
              <a:rPr lang="en-US" sz="3200" dirty="0" err="1"/>
              <a:t>berdasarkan</a:t>
            </a:r>
            <a:r>
              <a:rPr lang="en-US" sz="3200" dirty="0"/>
              <a:t> </a:t>
            </a:r>
            <a:r>
              <a:rPr lang="en-US" sz="3200" dirty="0" err="1"/>
              <a:t>pulau</a:t>
            </a:r>
            <a:r>
              <a:rPr lang="en-US" sz="3200" dirty="0"/>
              <a:t>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/>
              <a:t> Angka </a:t>
            </a:r>
            <a:r>
              <a:rPr lang="en-US" sz="3200" dirty="0" err="1"/>
              <a:t>Kematian</a:t>
            </a:r>
            <a:r>
              <a:rPr lang="en-US" sz="3200" dirty="0"/>
              <a:t> Ibu di Nusa Tenggara, Maluku, dan Papua </a:t>
            </a:r>
            <a:r>
              <a:rPr lang="en-US" sz="3200" dirty="0" err="1"/>
              <a:t>mencapai</a:t>
            </a:r>
            <a:r>
              <a:rPr lang="en-US" sz="3200" dirty="0"/>
              <a:t> 489 per 100.000 </a:t>
            </a:r>
            <a:r>
              <a:rPr lang="en-US" sz="3200" dirty="0" err="1"/>
              <a:t>kelahiran</a:t>
            </a:r>
            <a:r>
              <a:rPr lang="en-US" sz="3200" dirty="0"/>
              <a:t> </a:t>
            </a:r>
            <a:r>
              <a:rPr lang="en-US" sz="3200" dirty="0" err="1"/>
              <a:t>hidup</a:t>
            </a:r>
            <a:r>
              <a:rPr lang="en-US" sz="3200" dirty="0"/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/>
              <a:t>Angka </a:t>
            </a:r>
            <a:r>
              <a:rPr lang="en-US" sz="3200" dirty="0" err="1"/>
              <a:t>Kematian</a:t>
            </a:r>
            <a:r>
              <a:rPr lang="en-US" sz="3200" dirty="0"/>
              <a:t>  Ibu </a:t>
            </a:r>
            <a:r>
              <a:rPr lang="en-US" sz="3200" dirty="0" err="1"/>
              <a:t>terendah</a:t>
            </a:r>
            <a:r>
              <a:rPr lang="en-US" sz="3200" dirty="0"/>
              <a:t> </a:t>
            </a:r>
            <a:r>
              <a:rPr lang="en-US" sz="3200" dirty="0" err="1"/>
              <a:t>terdapat</a:t>
            </a:r>
            <a:r>
              <a:rPr lang="en-US" sz="3200" dirty="0"/>
              <a:t> di </a:t>
            </a:r>
            <a:r>
              <a:rPr lang="en-US" sz="3200" dirty="0" err="1"/>
              <a:t>Jawa</a:t>
            </a:r>
            <a:r>
              <a:rPr lang="en-US" sz="3200" dirty="0"/>
              <a:t> dan Bali, </a:t>
            </a:r>
            <a:r>
              <a:rPr lang="en-US" sz="3200" dirty="0" err="1"/>
              <a:t>yaitu</a:t>
            </a:r>
            <a:r>
              <a:rPr lang="en-US" sz="3200" dirty="0"/>
              <a:t> </a:t>
            </a:r>
            <a:r>
              <a:rPr lang="en-US" sz="3200" dirty="0" err="1"/>
              <a:t>sebesar</a:t>
            </a:r>
            <a:r>
              <a:rPr lang="en-US" sz="3200" dirty="0"/>
              <a:t> 247 per 100.000 </a:t>
            </a:r>
            <a:r>
              <a:rPr lang="en-US" sz="3200" dirty="0" err="1"/>
              <a:t>kelahiran</a:t>
            </a:r>
            <a:r>
              <a:rPr lang="en-US" sz="3200" dirty="0"/>
              <a:t> </a:t>
            </a:r>
            <a:r>
              <a:rPr lang="en-US" sz="3200" dirty="0" err="1"/>
              <a:t>hidup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177260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5" y="783772"/>
            <a:ext cx="4690875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Bagaimana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   Angka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Kematian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Anak di Indonesia?</a:t>
            </a:r>
            <a:br>
              <a:rPr lang="en-US" sz="4900" b="1" dirty="0">
                <a:solidFill>
                  <a:srgbClr val="FFFFFF"/>
                </a:solidFill>
                <a:latin typeface="+mn-lt"/>
              </a:rPr>
            </a:br>
            <a:r>
              <a:rPr lang="en-US" sz="2200" dirty="0">
                <a:solidFill>
                  <a:srgbClr val="FFFFFF"/>
                </a:solidFill>
                <a:latin typeface="+mn-lt"/>
              </a:rPr>
              <a:t>(BPS, 2021)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39097" y="267790"/>
            <a:ext cx="6048104" cy="6008914"/>
          </a:xfrm>
        </p:spPr>
        <p:txBody>
          <a:bodyPr>
            <a:noAutofit/>
          </a:bodyPr>
          <a:lstStyle/>
          <a:p>
            <a:r>
              <a:rPr lang="en-US" sz="3200" dirty="0"/>
              <a:t>Angka </a:t>
            </a:r>
            <a:r>
              <a:rPr lang="en-US" sz="3200" dirty="0" err="1"/>
              <a:t>kematian</a:t>
            </a:r>
            <a:r>
              <a:rPr lang="en-US" sz="3200" dirty="0"/>
              <a:t> </a:t>
            </a:r>
            <a:r>
              <a:rPr lang="en-US" sz="3200" dirty="0" err="1"/>
              <a:t>anak</a:t>
            </a:r>
            <a:r>
              <a:rPr lang="en-US" sz="3200" dirty="0"/>
              <a:t> </a:t>
            </a:r>
            <a:r>
              <a:rPr lang="en-US" sz="3200" dirty="0" err="1"/>
              <a:t>dibedakan</a:t>
            </a:r>
            <a:r>
              <a:rPr lang="en-US" sz="3200" dirty="0"/>
              <a:t> </a:t>
            </a:r>
            <a:r>
              <a:rPr lang="en-US" sz="3200" dirty="0" err="1"/>
              <a:t>menjadi</a:t>
            </a:r>
            <a:r>
              <a:rPr lang="en-US" sz="3200" dirty="0"/>
              <a:t> Angka </a:t>
            </a:r>
            <a:r>
              <a:rPr lang="en-US" sz="3200" dirty="0" err="1"/>
              <a:t>Kematian</a:t>
            </a:r>
            <a:r>
              <a:rPr lang="en-US" sz="3200" dirty="0"/>
              <a:t> </a:t>
            </a:r>
            <a:r>
              <a:rPr lang="en-US" sz="3200" dirty="0" err="1"/>
              <a:t>Balita</a:t>
            </a:r>
            <a:r>
              <a:rPr lang="en-US" sz="3200" dirty="0"/>
              <a:t> (AKBA) dan Angka </a:t>
            </a:r>
            <a:r>
              <a:rPr lang="en-US" sz="3200" dirty="0" err="1"/>
              <a:t>Kematian</a:t>
            </a:r>
            <a:r>
              <a:rPr lang="en-US" sz="3200" dirty="0"/>
              <a:t> Bayi (AKB)</a:t>
            </a:r>
          </a:p>
          <a:p>
            <a:r>
              <a:rPr lang="en-US" sz="3200" dirty="0"/>
              <a:t>AKBA </a:t>
            </a:r>
            <a:r>
              <a:rPr lang="en-US" sz="3200" dirty="0" err="1"/>
              <a:t>berdasarkan</a:t>
            </a:r>
            <a:r>
              <a:rPr lang="en-US" sz="3200" dirty="0"/>
              <a:t> per 1000 </a:t>
            </a:r>
            <a:r>
              <a:rPr lang="en-US" sz="3200" dirty="0" err="1"/>
              <a:t>kelahiran</a:t>
            </a:r>
            <a:r>
              <a:rPr lang="en-US" sz="3200" dirty="0"/>
              <a:t> pada </a:t>
            </a:r>
            <a:r>
              <a:rPr lang="en-US" sz="3200" dirty="0" err="1"/>
              <a:t>tahun</a:t>
            </a:r>
            <a:r>
              <a:rPr lang="en-US" sz="3200" dirty="0"/>
              <a:t> 2017 </a:t>
            </a:r>
            <a:r>
              <a:rPr lang="en-US" sz="3200" dirty="0" err="1"/>
              <a:t>secara</a:t>
            </a:r>
            <a:r>
              <a:rPr lang="en-US" sz="3200" dirty="0"/>
              <a:t> </a:t>
            </a:r>
            <a:r>
              <a:rPr lang="en-US" sz="3200" dirty="0" err="1"/>
              <a:t>nasional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32, </a:t>
            </a:r>
            <a:r>
              <a:rPr lang="en-US" sz="3200" dirty="0" err="1"/>
              <a:t>sedangkan</a:t>
            </a:r>
            <a:r>
              <a:rPr lang="en-US" sz="3200" dirty="0"/>
              <a:t> AKB </a:t>
            </a:r>
            <a:r>
              <a:rPr lang="en-US" sz="3200" dirty="0" err="1"/>
              <a:t>adalah</a:t>
            </a:r>
            <a:r>
              <a:rPr lang="en-US" sz="3200" dirty="0"/>
              <a:t> 24</a:t>
            </a:r>
          </a:p>
          <a:p>
            <a:r>
              <a:rPr lang="en-US" sz="3200" dirty="0" err="1"/>
              <a:t>Secara</a:t>
            </a:r>
            <a:r>
              <a:rPr lang="en-US" sz="3200" dirty="0"/>
              <a:t> </a:t>
            </a:r>
            <a:r>
              <a:rPr lang="en-US" sz="3200" dirty="0" err="1"/>
              <a:t>umum</a:t>
            </a:r>
            <a:r>
              <a:rPr lang="en-US" sz="3200" dirty="0"/>
              <a:t>, AKBA dan AKB di </a:t>
            </a:r>
            <a:r>
              <a:rPr lang="en-US" sz="3200" dirty="0" err="1"/>
              <a:t>perdesaan</a:t>
            </a:r>
            <a:r>
              <a:rPr lang="en-US" sz="3200" dirty="0"/>
              <a:t>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tinggi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AKBA dan AKB di </a:t>
            </a:r>
            <a:r>
              <a:rPr lang="en-US" sz="3200" dirty="0" err="1"/>
              <a:t>perkotaan</a:t>
            </a:r>
            <a:r>
              <a:rPr lang="en-US" sz="3200" dirty="0"/>
              <a:t> </a:t>
            </a:r>
            <a:r>
              <a:rPr lang="en-US" sz="3200" dirty="0" err="1"/>
              <a:t>walaupun</a:t>
            </a:r>
            <a:r>
              <a:rPr lang="en-US" sz="3200" dirty="0"/>
              <a:t> </a:t>
            </a:r>
            <a:r>
              <a:rPr lang="en-US" sz="3200" dirty="0" err="1"/>
              <a:t>terjadi</a:t>
            </a:r>
            <a:r>
              <a:rPr lang="en-US" sz="3200" dirty="0"/>
              <a:t> </a:t>
            </a:r>
            <a:r>
              <a:rPr lang="en-US" sz="3200" dirty="0" err="1"/>
              <a:t>penurunan</a:t>
            </a:r>
            <a:r>
              <a:rPr lang="en-US" sz="3200" dirty="0"/>
              <a:t> </a:t>
            </a:r>
            <a:r>
              <a:rPr lang="en-US" sz="3200" dirty="0" err="1"/>
              <a:t>angka</a:t>
            </a:r>
            <a:r>
              <a:rPr lang="en-US" sz="3200" dirty="0"/>
              <a:t> pada </a:t>
            </a:r>
            <a:r>
              <a:rPr lang="en-US" sz="3200" dirty="0" err="1"/>
              <a:t>tahun</a:t>
            </a:r>
            <a:r>
              <a:rPr lang="en-US" sz="3200" dirty="0"/>
              <a:t> 2017 </a:t>
            </a:r>
            <a:r>
              <a:rPr lang="en-US" sz="3200" dirty="0" err="1"/>
              <a:t>dibandingkan</a:t>
            </a:r>
            <a:r>
              <a:rPr lang="en-US" sz="3200" dirty="0"/>
              <a:t> dengan AKBA dan AKB di </a:t>
            </a:r>
            <a:r>
              <a:rPr lang="en-US" sz="3200" dirty="0" err="1"/>
              <a:t>tahun</a:t>
            </a:r>
            <a:r>
              <a:rPr lang="en-US" sz="3200" dirty="0"/>
              <a:t> 2012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771821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5" y="783772"/>
            <a:ext cx="4475337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5300" b="1" dirty="0">
                <a:solidFill>
                  <a:srgbClr val="FFFFFF"/>
                </a:solidFill>
                <a:latin typeface="+mn-lt"/>
              </a:rPr>
              <a:t>Angka </a:t>
            </a: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Kematian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Ibu dan Anak di Indonesia</a:t>
            </a:r>
            <a:br>
              <a:rPr lang="en-US" sz="5300" b="1" dirty="0">
                <a:solidFill>
                  <a:srgbClr val="FFFFFF"/>
                </a:solidFill>
                <a:latin typeface="+mn-lt"/>
              </a:rPr>
            </a:br>
            <a:r>
              <a:rPr lang="en-US" sz="2200" dirty="0">
                <a:solidFill>
                  <a:srgbClr val="FFFFFF"/>
                </a:solidFill>
                <a:latin typeface="+mn-lt"/>
              </a:rPr>
              <a:t>(</a:t>
            </a:r>
            <a:r>
              <a:rPr lang="en-US" sz="2200" dirty="0" err="1">
                <a:solidFill>
                  <a:srgbClr val="FFFFFF"/>
                </a:solidFill>
                <a:latin typeface="+mn-lt"/>
              </a:rPr>
              <a:t>Bappenas</a:t>
            </a:r>
            <a:r>
              <a:rPr lang="en-US" sz="2200" dirty="0">
                <a:solidFill>
                  <a:srgbClr val="FFFFFF"/>
                </a:solidFill>
                <a:latin typeface="+mn-lt"/>
              </a:rPr>
              <a:t>, 2020)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8979" y="385355"/>
            <a:ext cx="7021285" cy="6008914"/>
          </a:xfrm>
        </p:spPr>
        <p:txBody>
          <a:bodyPr>
            <a:noAutofit/>
          </a:bodyPr>
          <a:lstStyle/>
          <a:p>
            <a:r>
              <a:rPr lang="en-US" sz="2600" dirty="0"/>
              <a:t>Angka </a:t>
            </a:r>
            <a:r>
              <a:rPr lang="en-US" sz="2600" dirty="0" err="1"/>
              <a:t>kematian</a:t>
            </a:r>
            <a:r>
              <a:rPr lang="en-US" sz="2600" dirty="0"/>
              <a:t> </a:t>
            </a:r>
            <a:r>
              <a:rPr lang="en-US" sz="2600" dirty="0" err="1"/>
              <a:t>anak</a:t>
            </a:r>
            <a:r>
              <a:rPr lang="en-US" sz="2600" dirty="0"/>
              <a:t> </a:t>
            </a:r>
            <a:r>
              <a:rPr lang="en-US" sz="2600" dirty="0" err="1"/>
              <a:t>tertinggi</a:t>
            </a:r>
            <a:r>
              <a:rPr lang="en-US" sz="2600" dirty="0"/>
              <a:t> </a:t>
            </a:r>
            <a:r>
              <a:rPr lang="en-US" sz="2600" dirty="0" err="1"/>
              <a:t>berasal</a:t>
            </a:r>
            <a:r>
              <a:rPr lang="en-US" sz="2600" dirty="0"/>
              <a:t> </a:t>
            </a:r>
            <a:r>
              <a:rPr lang="en-US" sz="2600" dirty="0" err="1"/>
              <a:t>dari</a:t>
            </a:r>
            <a:r>
              <a:rPr lang="en-US" sz="2600" dirty="0"/>
              <a:t> </a:t>
            </a:r>
            <a:r>
              <a:rPr lang="en-US" sz="2600" dirty="0" err="1"/>
              <a:t>ibu</a:t>
            </a:r>
            <a:r>
              <a:rPr lang="en-US" sz="2600" dirty="0"/>
              <a:t> dengan </a:t>
            </a:r>
            <a:r>
              <a:rPr lang="en-US" sz="2600" dirty="0" err="1"/>
              <a:t>umur</a:t>
            </a:r>
            <a:r>
              <a:rPr lang="en-US" sz="2600" dirty="0"/>
              <a:t> 40-49 </a:t>
            </a:r>
            <a:r>
              <a:rPr lang="en-US" sz="2600" dirty="0" err="1"/>
              <a:t>tahun</a:t>
            </a:r>
            <a:r>
              <a:rPr lang="en-US" sz="2600" dirty="0"/>
              <a:t> dan </a:t>
            </a:r>
            <a:r>
              <a:rPr lang="en-US" sz="2600" dirty="0" err="1"/>
              <a:t>ibu</a:t>
            </a:r>
            <a:r>
              <a:rPr lang="en-US" sz="2600" dirty="0"/>
              <a:t> dengan </a:t>
            </a:r>
            <a:r>
              <a:rPr lang="en-US" sz="2600" dirty="0" err="1"/>
              <a:t>umur</a:t>
            </a:r>
            <a:r>
              <a:rPr lang="en-US" sz="2600" dirty="0"/>
              <a:t> &lt;20 </a:t>
            </a:r>
            <a:r>
              <a:rPr lang="en-US" sz="2600" dirty="0" err="1"/>
              <a:t>tahun</a:t>
            </a:r>
            <a:r>
              <a:rPr lang="en-US" sz="2600" dirty="0"/>
              <a:t> yang </a:t>
            </a:r>
            <a:r>
              <a:rPr lang="en-US" sz="2600" dirty="0" err="1"/>
              <a:t>merupakan</a:t>
            </a:r>
            <a:r>
              <a:rPr lang="en-US" sz="2600" dirty="0"/>
              <a:t> </a:t>
            </a:r>
            <a:r>
              <a:rPr lang="en-US" sz="2600" dirty="0" err="1"/>
              <a:t>kelahiran</a:t>
            </a:r>
            <a:r>
              <a:rPr lang="en-US" sz="2600" dirty="0"/>
              <a:t> </a:t>
            </a:r>
            <a:r>
              <a:rPr lang="en-US" sz="2600" dirty="0" err="1"/>
              <a:t>berisiko</a:t>
            </a:r>
            <a:endParaRPr lang="en-US" sz="2600" dirty="0"/>
          </a:p>
          <a:p>
            <a:r>
              <a:rPr lang="en-US" sz="2600" dirty="0"/>
              <a:t>Salah </a:t>
            </a:r>
            <a:r>
              <a:rPr lang="en-US" sz="2600" dirty="0" err="1"/>
              <a:t>satu</a:t>
            </a:r>
            <a:r>
              <a:rPr lang="en-US" sz="2600" dirty="0"/>
              <a:t> </a:t>
            </a:r>
            <a:r>
              <a:rPr lang="en-US" sz="2600" dirty="0" err="1"/>
              <a:t>faktor</a:t>
            </a:r>
            <a:r>
              <a:rPr lang="en-US" sz="2600" dirty="0"/>
              <a:t> </a:t>
            </a:r>
            <a:r>
              <a:rPr lang="en-US" sz="2600" dirty="0" err="1"/>
              <a:t>memberikan</a:t>
            </a:r>
            <a:r>
              <a:rPr lang="en-US" sz="2600" dirty="0"/>
              <a:t> </a:t>
            </a:r>
            <a:r>
              <a:rPr lang="en-US" sz="2600" dirty="0" err="1"/>
              <a:t>dampak</a:t>
            </a:r>
            <a:r>
              <a:rPr lang="en-US" sz="2600" dirty="0"/>
              <a:t> pada </a:t>
            </a:r>
            <a:r>
              <a:rPr lang="en-US" sz="2600" dirty="0" err="1"/>
              <a:t>peningkatan</a:t>
            </a:r>
            <a:r>
              <a:rPr lang="en-US" sz="2600" dirty="0"/>
              <a:t> Angka </a:t>
            </a:r>
            <a:r>
              <a:rPr lang="en-US" sz="2600" dirty="0" err="1"/>
              <a:t>Kematian</a:t>
            </a:r>
            <a:r>
              <a:rPr lang="en-US" sz="2600" dirty="0"/>
              <a:t> Ibu </a:t>
            </a:r>
            <a:r>
              <a:rPr lang="en-US" sz="2600" dirty="0" err="1"/>
              <a:t>adalah</a:t>
            </a:r>
            <a:r>
              <a:rPr lang="en-US" sz="2600" dirty="0"/>
              <a:t> </a:t>
            </a:r>
            <a:r>
              <a:rPr lang="en-US" sz="2600" dirty="0" err="1"/>
              <a:t>risiko</a:t>
            </a:r>
            <a:r>
              <a:rPr lang="en-US" sz="2600" dirty="0"/>
              <a:t> 4 </a:t>
            </a:r>
            <a:r>
              <a:rPr lang="en-US" sz="2600" dirty="0" err="1"/>
              <a:t>Terlalu</a:t>
            </a:r>
            <a:r>
              <a:rPr lang="en-US" sz="2600" dirty="0"/>
              <a:t> (</a:t>
            </a:r>
            <a:r>
              <a:rPr lang="en-US" sz="2600" dirty="0" err="1"/>
              <a:t>Terlalu</a:t>
            </a:r>
            <a:r>
              <a:rPr lang="en-US" sz="2600" dirty="0"/>
              <a:t> </a:t>
            </a:r>
            <a:r>
              <a:rPr lang="en-US" sz="2600" dirty="0" err="1"/>
              <a:t>muda</a:t>
            </a:r>
            <a:r>
              <a:rPr lang="en-US" sz="2600" dirty="0"/>
              <a:t> </a:t>
            </a:r>
            <a:r>
              <a:rPr lang="en-US" sz="2600" dirty="0" err="1"/>
              <a:t>melahirkan</a:t>
            </a:r>
            <a:r>
              <a:rPr lang="en-US" sz="2600" dirty="0"/>
              <a:t> </a:t>
            </a:r>
            <a:r>
              <a:rPr lang="en-US" sz="2600" dirty="0" err="1"/>
              <a:t>dibawah</a:t>
            </a:r>
            <a:r>
              <a:rPr lang="en-US" sz="2600" dirty="0"/>
              <a:t> </a:t>
            </a:r>
            <a:r>
              <a:rPr lang="en-US" sz="2600" dirty="0" err="1"/>
              <a:t>usia</a:t>
            </a:r>
            <a:r>
              <a:rPr lang="en-US" sz="2600" dirty="0"/>
              <a:t> 21 </a:t>
            </a:r>
            <a:r>
              <a:rPr lang="en-US" sz="2600" dirty="0" err="1"/>
              <a:t>tahun</a:t>
            </a:r>
            <a:r>
              <a:rPr lang="en-US" sz="2600" dirty="0"/>
              <a:t>, </a:t>
            </a:r>
            <a:r>
              <a:rPr lang="en-US" sz="2600" dirty="0" err="1"/>
              <a:t>Terlalu</a:t>
            </a:r>
            <a:r>
              <a:rPr lang="en-US" sz="2600" dirty="0"/>
              <a:t> </a:t>
            </a:r>
            <a:r>
              <a:rPr lang="en-US" sz="2600" dirty="0" err="1"/>
              <a:t>tua</a:t>
            </a:r>
            <a:r>
              <a:rPr lang="en-US" sz="2600" dirty="0"/>
              <a:t> </a:t>
            </a:r>
            <a:r>
              <a:rPr lang="en-US" sz="2600" dirty="0" err="1"/>
              <a:t>melahirkan</a:t>
            </a:r>
            <a:r>
              <a:rPr lang="en-US" sz="2600" dirty="0"/>
              <a:t> </a:t>
            </a:r>
            <a:r>
              <a:rPr lang="en-US" sz="2600" dirty="0" err="1"/>
              <a:t>diatas</a:t>
            </a:r>
            <a:r>
              <a:rPr lang="en-US" sz="2600" dirty="0"/>
              <a:t> 35 </a:t>
            </a:r>
            <a:r>
              <a:rPr lang="en-US" sz="2600" dirty="0" err="1"/>
              <a:t>tahun</a:t>
            </a:r>
            <a:r>
              <a:rPr lang="en-US" sz="2600" dirty="0"/>
              <a:t>,  </a:t>
            </a:r>
            <a:r>
              <a:rPr lang="en-US" sz="2600" dirty="0" err="1"/>
              <a:t>Terlalu</a:t>
            </a:r>
            <a:r>
              <a:rPr lang="en-US" sz="2600" dirty="0"/>
              <a:t> </a:t>
            </a:r>
            <a:r>
              <a:rPr lang="en-US" sz="2600" dirty="0" err="1"/>
              <a:t>dekat</a:t>
            </a:r>
            <a:r>
              <a:rPr lang="en-US" sz="2600" dirty="0"/>
              <a:t> </a:t>
            </a:r>
            <a:r>
              <a:rPr lang="en-US" sz="2600" dirty="0" err="1"/>
              <a:t>jarak</a:t>
            </a:r>
            <a:r>
              <a:rPr lang="en-US" sz="2600" dirty="0"/>
              <a:t> </a:t>
            </a:r>
            <a:r>
              <a:rPr lang="en-US" sz="2600" dirty="0" err="1"/>
              <a:t>kelahiran</a:t>
            </a:r>
            <a:r>
              <a:rPr lang="en-US" sz="2600" dirty="0"/>
              <a:t> </a:t>
            </a:r>
            <a:r>
              <a:rPr lang="en-US" sz="2600" dirty="0" err="1"/>
              <a:t>kurang</a:t>
            </a:r>
            <a:r>
              <a:rPr lang="en-US" sz="2600" dirty="0"/>
              <a:t> </a:t>
            </a:r>
            <a:r>
              <a:rPr lang="en-US" sz="2600" dirty="0" err="1"/>
              <a:t>dari</a:t>
            </a:r>
            <a:r>
              <a:rPr lang="en-US" sz="2600" dirty="0"/>
              <a:t> 3 </a:t>
            </a:r>
            <a:r>
              <a:rPr lang="en-US" sz="2600" dirty="0" err="1"/>
              <a:t>tahun</a:t>
            </a:r>
            <a:r>
              <a:rPr lang="en-US" sz="2600" dirty="0"/>
              <a:t> dan </a:t>
            </a:r>
            <a:r>
              <a:rPr lang="en-US" sz="2600" dirty="0" err="1"/>
              <a:t>Terlalu</a:t>
            </a:r>
            <a:r>
              <a:rPr lang="en-US" sz="2600" dirty="0"/>
              <a:t> </a:t>
            </a:r>
            <a:r>
              <a:rPr lang="en-US" sz="2600" dirty="0" err="1"/>
              <a:t>banyak</a:t>
            </a:r>
            <a:r>
              <a:rPr lang="en-US" sz="2600" dirty="0"/>
              <a:t> </a:t>
            </a:r>
            <a:r>
              <a:rPr lang="en-US" sz="2600" dirty="0" err="1"/>
              <a:t>jumlah</a:t>
            </a:r>
            <a:r>
              <a:rPr lang="en-US" sz="2600" dirty="0"/>
              <a:t> </a:t>
            </a:r>
            <a:r>
              <a:rPr lang="en-US" sz="2600" dirty="0" err="1"/>
              <a:t>anak</a:t>
            </a:r>
            <a:r>
              <a:rPr lang="en-US" sz="2600" dirty="0"/>
              <a:t> </a:t>
            </a:r>
            <a:r>
              <a:rPr lang="en-US" sz="2600" dirty="0" err="1"/>
              <a:t>lebih</a:t>
            </a:r>
            <a:r>
              <a:rPr lang="en-US" sz="2600" dirty="0"/>
              <a:t> </a:t>
            </a:r>
            <a:r>
              <a:rPr lang="en-US" sz="2600" dirty="0" err="1"/>
              <a:t>dari</a:t>
            </a:r>
            <a:r>
              <a:rPr lang="en-US" sz="2600" dirty="0"/>
              <a:t> 2).</a:t>
            </a:r>
          </a:p>
          <a:p>
            <a:r>
              <a:rPr lang="en-ID" sz="2600" dirty="0" err="1"/>
              <a:t>Fertilitas</a:t>
            </a:r>
            <a:r>
              <a:rPr lang="en-ID" sz="2600" dirty="0"/>
              <a:t> </a:t>
            </a:r>
            <a:r>
              <a:rPr lang="en-ID" sz="2600" dirty="0" err="1"/>
              <a:t>remaja</a:t>
            </a:r>
            <a:r>
              <a:rPr lang="en-ID" sz="2600" dirty="0"/>
              <a:t> </a:t>
            </a:r>
            <a:r>
              <a:rPr lang="en-ID" sz="2600" dirty="0" err="1"/>
              <a:t>merupakan</a:t>
            </a:r>
            <a:r>
              <a:rPr lang="en-ID" sz="2600" dirty="0"/>
              <a:t> </a:t>
            </a:r>
            <a:r>
              <a:rPr lang="en-ID" sz="2600" dirty="0" err="1"/>
              <a:t>isu</a:t>
            </a:r>
            <a:r>
              <a:rPr lang="en-ID" sz="2600" dirty="0"/>
              <a:t> </a:t>
            </a:r>
            <a:r>
              <a:rPr lang="en-ID" sz="2600" dirty="0" err="1"/>
              <a:t>penting</a:t>
            </a:r>
            <a:r>
              <a:rPr lang="en-ID" sz="2600" dirty="0"/>
              <a:t> </a:t>
            </a:r>
            <a:r>
              <a:rPr lang="en-ID" sz="2600" dirty="0" err="1"/>
              <a:t>karena</a:t>
            </a:r>
            <a:r>
              <a:rPr lang="en-ID" sz="2600" dirty="0"/>
              <a:t> </a:t>
            </a:r>
            <a:r>
              <a:rPr lang="en-ID" sz="2600" dirty="0" err="1"/>
              <a:t>berhubungan</a:t>
            </a:r>
            <a:r>
              <a:rPr lang="en-ID" sz="2600" dirty="0"/>
              <a:t> dengan </a:t>
            </a:r>
            <a:r>
              <a:rPr lang="en-ID" sz="2600" dirty="0" err="1"/>
              <a:t>tingkat</a:t>
            </a:r>
            <a:r>
              <a:rPr lang="en-ID" sz="2600" dirty="0"/>
              <a:t> </a:t>
            </a:r>
            <a:r>
              <a:rPr lang="en-ID" sz="2600" dirty="0" err="1"/>
              <a:t>kesakitan</a:t>
            </a:r>
            <a:r>
              <a:rPr lang="en-ID" sz="2600" dirty="0"/>
              <a:t> </a:t>
            </a:r>
            <a:r>
              <a:rPr lang="en-ID" sz="2600" dirty="0" err="1"/>
              <a:t>serta</a:t>
            </a:r>
            <a:r>
              <a:rPr lang="en-ID" sz="2600" dirty="0"/>
              <a:t> </a:t>
            </a:r>
            <a:r>
              <a:rPr lang="en-ID" sz="2600" dirty="0" err="1"/>
              <a:t>kematian</a:t>
            </a:r>
            <a:r>
              <a:rPr lang="en-ID" sz="2600" dirty="0"/>
              <a:t> </a:t>
            </a:r>
            <a:r>
              <a:rPr lang="en-ID" sz="2600" dirty="0" err="1"/>
              <a:t>ibu</a:t>
            </a:r>
            <a:r>
              <a:rPr lang="en-ID" sz="2600" dirty="0"/>
              <a:t> dan </a:t>
            </a:r>
            <a:r>
              <a:rPr lang="en-ID" sz="2600" dirty="0" err="1"/>
              <a:t>anak</a:t>
            </a:r>
            <a:r>
              <a:rPr lang="en-ID" sz="2600" dirty="0"/>
              <a:t>. Ibu yang </a:t>
            </a:r>
            <a:r>
              <a:rPr lang="en-ID" sz="2600" dirty="0" err="1"/>
              <a:t>berumur</a:t>
            </a:r>
            <a:r>
              <a:rPr lang="en-ID" sz="2600" dirty="0"/>
              <a:t> </a:t>
            </a:r>
            <a:r>
              <a:rPr lang="en-ID" sz="2600" dirty="0" err="1"/>
              <a:t>remaja</a:t>
            </a:r>
            <a:r>
              <a:rPr lang="en-ID" sz="2600" dirty="0"/>
              <a:t> </a:t>
            </a:r>
            <a:r>
              <a:rPr lang="en-ID" sz="2600" dirty="0" err="1"/>
              <a:t>lebih</a:t>
            </a:r>
            <a:r>
              <a:rPr lang="en-ID" sz="2600" dirty="0"/>
              <a:t> </a:t>
            </a:r>
            <a:r>
              <a:rPr lang="en-ID" sz="2600" dirty="0" err="1"/>
              <a:t>berisiko</a:t>
            </a:r>
            <a:r>
              <a:rPr lang="en-ID" sz="2600" dirty="0"/>
              <a:t> </a:t>
            </a:r>
            <a:r>
              <a:rPr lang="en-ID" sz="2600" dirty="0" err="1"/>
              <a:t>untuk</a:t>
            </a:r>
            <a:r>
              <a:rPr lang="en-ID" sz="2600" dirty="0"/>
              <a:t> </a:t>
            </a:r>
            <a:r>
              <a:rPr lang="en-ID" sz="2600" dirty="0" err="1"/>
              <a:t>mengalami</a:t>
            </a:r>
            <a:r>
              <a:rPr lang="en-ID" sz="2600" dirty="0"/>
              <a:t> </a:t>
            </a:r>
            <a:r>
              <a:rPr lang="en-ID" sz="2600" dirty="0" err="1"/>
              <a:t>masalah</a:t>
            </a:r>
            <a:r>
              <a:rPr lang="en-ID" sz="2600" dirty="0"/>
              <a:t> </a:t>
            </a:r>
            <a:r>
              <a:rPr lang="en-ID" sz="2600" dirty="0" err="1"/>
              <a:t>kesehatan</a:t>
            </a:r>
            <a:r>
              <a:rPr lang="en-ID" sz="2600" dirty="0"/>
              <a:t> dan </a:t>
            </a:r>
            <a:r>
              <a:rPr lang="en-ID" sz="2600" dirty="0" err="1"/>
              <a:t>kematian</a:t>
            </a:r>
            <a:r>
              <a:rPr lang="en-ID" sz="2600" dirty="0"/>
              <a:t> yang </a:t>
            </a:r>
            <a:r>
              <a:rPr lang="en-ID" sz="2600" dirty="0" err="1"/>
              <a:t>berkaitan</a:t>
            </a:r>
            <a:r>
              <a:rPr lang="en-ID" sz="2600" dirty="0"/>
              <a:t> dengan </a:t>
            </a:r>
            <a:r>
              <a:rPr lang="en-ID" sz="2600" dirty="0" err="1"/>
              <a:t>persalinan</a:t>
            </a:r>
            <a:r>
              <a:rPr lang="en-ID" sz="2600" dirty="0"/>
              <a:t> </a:t>
            </a:r>
            <a:r>
              <a:rPr lang="en-ID" sz="2600" dirty="0" err="1"/>
              <a:t>dibandingkan</a:t>
            </a:r>
            <a:r>
              <a:rPr lang="en-ID" sz="2600" dirty="0"/>
              <a:t> dengan </a:t>
            </a:r>
            <a:r>
              <a:rPr lang="en-ID" sz="2600" dirty="0" err="1"/>
              <a:t>wanita</a:t>
            </a:r>
            <a:r>
              <a:rPr lang="en-ID" sz="2600" dirty="0"/>
              <a:t> yang </a:t>
            </a:r>
            <a:r>
              <a:rPr lang="en-ID" sz="2600" dirty="0" err="1"/>
              <a:t>lebih</a:t>
            </a:r>
            <a:r>
              <a:rPr lang="en-ID" sz="2600" dirty="0"/>
              <a:t> </a:t>
            </a:r>
            <a:r>
              <a:rPr lang="en-ID" sz="2600" dirty="0" err="1"/>
              <a:t>tua</a:t>
            </a:r>
            <a:r>
              <a:rPr lang="en-ID" sz="2600" dirty="0"/>
              <a:t>. 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7012971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79698"/>
            <a:ext cx="4271554" cy="2837131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Bagaimana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kelangsungan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hidup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anak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balita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di Indonesia?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2000" dirty="0">
                <a:latin typeface="+mn-lt"/>
              </a:rPr>
              <a:t>(WHO Regional office for SE Asia, 2020)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8302" y="571749"/>
            <a:ext cx="7034943" cy="6038056"/>
          </a:xfrm>
        </p:spPr>
        <p:txBody>
          <a:bodyPr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4800" dirty="0"/>
              <a:t>“</a:t>
            </a:r>
            <a:r>
              <a:rPr lang="en-US" sz="4800" dirty="0" err="1"/>
              <a:t>Kelangsungan</a:t>
            </a:r>
            <a:r>
              <a:rPr lang="en-US" sz="4800" dirty="0"/>
              <a:t> </a:t>
            </a:r>
            <a:r>
              <a:rPr lang="en-US" sz="4800" dirty="0" err="1"/>
              <a:t>hidup</a:t>
            </a:r>
            <a:r>
              <a:rPr lang="en-US" sz="4800" dirty="0"/>
              <a:t> </a:t>
            </a:r>
            <a:r>
              <a:rPr lang="en-US" sz="4800" dirty="0" err="1"/>
              <a:t>anak</a:t>
            </a:r>
            <a:r>
              <a:rPr lang="en-US" sz="4800" dirty="0"/>
              <a:t> </a:t>
            </a:r>
            <a:r>
              <a:rPr lang="en-US" sz="4800" dirty="0" err="1"/>
              <a:t>balita</a:t>
            </a:r>
            <a:r>
              <a:rPr lang="en-US" sz="4800" dirty="0"/>
              <a:t> di Indonesia </a:t>
            </a:r>
            <a:r>
              <a:rPr lang="en-US" sz="4800" dirty="0" err="1"/>
              <a:t>terus</a:t>
            </a:r>
            <a:r>
              <a:rPr lang="en-US" sz="4800" dirty="0"/>
              <a:t> </a:t>
            </a:r>
            <a:r>
              <a:rPr lang="en-US" sz="4800" dirty="0" err="1"/>
              <a:t>membaik</a:t>
            </a:r>
            <a:r>
              <a:rPr lang="en-US" sz="4800" dirty="0"/>
              <a:t>. </a:t>
            </a:r>
            <a:r>
              <a:rPr lang="en-US" sz="4800" dirty="0" err="1"/>
              <a:t>Namun</a:t>
            </a:r>
            <a:r>
              <a:rPr lang="en-US" sz="4800" dirty="0"/>
              <a:t> </a:t>
            </a:r>
            <a:r>
              <a:rPr lang="en-US" sz="4800" dirty="0" err="1"/>
              <a:t>kelangsungan</a:t>
            </a:r>
            <a:r>
              <a:rPr lang="en-US" sz="4800" dirty="0"/>
              <a:t> </a:t>
            </a:r>
            <a:r>
              <a:rPr lang="en-US" sz="4800" dirty="0" err="1"/>
              <a:t>hidup</a:t>
            </a:r>
            <a:r>
              <a:rPr lang="en-US" sz="4800" dirty="0"/>
              <a:t> </a:t>
            </a:r>
            <a:r>
              <a:rPr lang="en-US" sz="4800" dirty="0" err="1"/>
              <a:t>anak</a:t>
            </a:r>
            <a:r>
              <a:rPr lang="en-US" sz="4800" dirty="0"/>
              <a:t> </a:t>
            </a:r>
            <a:r>
              <a:rPr lang="en-US" sz="4800" dirty="0" err="1"/>
              <a:t>dari</a:t>
            </a:r>
            <a:r>
              <a:rPr lang="en-US" sz="4800" dirty="0"/>
              <a:t> </a:t>
            </a:r>
            <a:r>
              <a:rPr lang="en-US" sz="4800" dirty="0" err="1"/>
              <a:t>ibu</a:t>
            </a:r>
            <a:r>
              <a:rPr lang="en-US" sz="4800" dirty="0"/>
              <a:t> </a:t>
            </a:r>
            <a:r>
              <a:rPr lang="en-US" sz="4800" dirty="0" err="1"/>
              <a:t>berpendidikan</a:t>
            </a:r>
            <a:r>
              <a:rPr lang="en-US" sz="4800" dirty="0"/>
              <a:t> </a:t>
            </a:r>
            <a:r>
              <a:rPr lang="en-US" sz="4800" dirty="0" err="1"/>
              <a:t>lebih</a:t>
            </a:r>
            <a:r>
              <a:rPr lang="en-US" sz="4800" dirty="0"/>
              <a:t> </a:t>
            </a:r>
            <a:r>
              <a:rPr lang="en-US" sz="4800" dirty="0" err="1"/>
              <a:t>rendah</a:t>
            </a:r>
            <a:r>
              <a:rPr lang="en-US" sz="4800" dirty="0"/>
              <a:t> </a:t>
            </a:r>
            <a:r>
              <a:rPr lang="en-US" sz="4800" dirty="0" err="1"/>
              <a:t>cenderung</a:t>
            </a:r>
            <a:r>
              <a:rPr lang="en-US" sz="4800" dirty="0"/>
              <a:t> </a:t>
            </a:r>
            <a:r>
              <a:rPr lang="en-US" sz="4800" dirty="0" err="1"/>
              <a:t>lebih</a:t>
            </a:r>
            <a:r>
              <a:rPr lang="en-US" sz="4800" dirty="0"/>
              <a:t> </a:t>
            </a:r>
            <a:r>
              <a:rPr lang="en-US" sz="4800" dirty="0" err="1"/>
              <a:t>buruk</a:t>
            </a:r>
            <a:r>
              <a:rPr lang="en-US" sz="4800" dirty="0"/>
              <a:t>. </a:t>
            </a:r>
            <a:r>
              <a:rPr lang="en-US" sz="4800" dirty="0" err="1"/>
              <a:t>Dibandingkan</a:t>
            </a:r>
            <a:r>
              <a:rPr lang="en-US" sz="4800" dirty="0"/>
              <a:t> </a:t>
            </a:r>
            <a:r>
              <a:rPr lang="en-US" sz="4800" dirty="0" err="1"/>
              <a:t>anak-anak</a:t>
            </a:r>
            <a:r>
              <a:rPr lang="en-US" sz="4800" dirty="0"/>
              <a:t> di </a:t>
            </a:r>
            <a:r>
              <a:rPr lang="en-US" sz="4800" dirty="0" err="1"/>
              <a:t>perkotaan</a:t>
            </a:r>
            <a:r>
              <a:rPr lang="en-US" sz="4800" dirty="0"/>
              <a:t>, </a:t>
            </a:r>
            <a:r>
              <a:rPr lang="en-US" sz="4800" dirty="0" err="1"/>
              <a:t>anak-anak</a:t>
            </a:r>
            <a:r>
              <a:rPr lang="en-US" sz="4800" dirty="0"/>
              <a:t> di </a:t>
            </a:r>
            <a:r>
              <a:rPr lang="en-US" sz="4800" dirty="0" err="1"/>
              <a:t>perdesaan</a:t>
            </a:r>
            <a:r>
              <a:rPr lang="en-US" sz="4800" dirty="0"/>
              <a:t> </a:t>
            </a:r>
            <a:r>
              <a:rPr lang="en-US" sz="4800" dirty="0" err="1"/>
              <a:t>lebih</a:t>
            </a:r>
            <a:r>
              <a:rPr lang="en-US" sz="4800" dirty="0"/>
              <a:t> </a:t>
            </a:r>
            <a:r>
              <a:rPr lang="en-US" sz="4800" dirty="0" err="1"/>
              <a:t>berisiko</a:t>
            </a:r>
            <a:r>
              <a:rPr lang="en-US" sz="4800" dirty="0"/>
              <a:t> </a:t>
            </a:r>
            <a:r>
              <a:rPr lang="en-US" sz="4800" dirty="0" err="1"/>
              <a:t>meninggal</a:t>
            </a:r>
            <a:r>
              <a:rPr lang="en-US" sz="4800" dirty="0"/>
              <a:t>, stunting, </a:t>
            </a:r>
            <a:r>
              <a:rPr lang="en-US" sz="4800" dirty="0" err="1"/>
              <a:t>berat</a:t>
            </a:r>
            <a:r>
              <a:rPr lang="en-US" sz="4800" dirty="0"/>
              <a:t> badan </a:t>
            </a:r>
            <a:r>
              <a:rPr lang="en-US" sz="4800" dirty="0" err="1"/>
              <a:t>kurang</a:t>
            </a:r>
            <a:r>
              <a:rPr lang="en-US" sz="4800" dirty="0"/>
              <a:t> dan wasting </a:t>
            </a:r>
            <a:r>
              <a:rPr lang="en-US" sz="4800" dirty="0" err="1"/>
              <a:t>daripada</a:t>
            </a:r>
            <a:r>
              <a:rPr lang="en-US" sz="4800" dirty="0"/>
              <a:t> </a:t>
            </a:r>
            <a:r>
              <a:rPr lang="en-US" sz="4800" dirty="0" err="1"/>
              <a:t>anak-anak</a:t>
            </a:r>
            <a:r>
              <a:rPr lang="en-US" sz="4800" dirty="0"/>
              <a:t> di </a:t>
            </a:r>
            <a:r>
              <a:rPr lang="en-US" sz="4800" dirty="0" err="1"/>
              <a:t>perkotaan</a:t>
            </a:r>
            <a:r>
              <a:rPr lang="en-US" sz="48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2095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306977" y="556995"/>
            <a:ext cx="11371217" cy="113369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latin typeface="+mn-lt"/>
              </a:rPr>
              <a:t>Penyakit</a:t>
            </a:r>
            <a:r>
              <a:rPr lang="en-US" sz="4000" b="1" dirty="0">
                <a:latin typeface="+mn-lt"/>
              </a:rPr>
              <a:t> </a:t>
            </a:r>
            <a:r>
              <a:rPr lang="en-US" sz="4000" b="1" dirty="0" err="1">
                <a:latin typeface="+mn-lt"/>
              </a:rPr>
              <a:t>menular</a:t>
            </a:r>
            <a:r>
              <a:rPr lang="en-US" sz="4000" b="1" dirty="0">
                <a:latin typeface="+mn-lt"/>
              </a:rPr>
              <a:t> dan tidak </a:t>
            </a:r>
            <a:r>
              <a:rPr lang="en-US" sz="4000" b="1" dirty="0" err="1">
                <a:latin typeface="+mn-lt"/>
              </a:rPr>
              <a:t>menular</a:t>
            </a:r>
            <a:br>
              <a:rPr lang="en-US" sz="4000" b="1" dirty="0">
                <a:latin typeface="+mn-lt"/>
              </a:rPr>
            </a:br>
            <a:r>
              <a:rPr lang="en-US" sz="2200" dirty="0">
                <a:latin typeface="+mn-lt"/>
              </a:rPr>
              <a:t>(</a:t>
            </a:r>
            <a:r>
              <a:rPr lang="en-US" sz="2200" dirty="0" err="1">
                <a:latin typeface="+mn-lt"/>
              </a:rPr>
              <a:t>Bappenas</a:t>
            </a:r>
            <a:r>
              <a:rPr lang="en-US" sz="2200" dirty="0">
                <a:latin typeface="+mn-lt"/>
              </a:rPr>
              <a:t>, 2020)</a:t>
            </a:r>
          </a:p>
        </p:txBody>
      </p:sp>
      <p:graphicFrame>
        <p:nvGraphicFramePr>
          <p:cNvPr id="15364" name="Content Placeholder 2">
            <a:extLst>
              <a:ext uri="{FF2B5EF4-FFF2-40B4-BE49-F238E27FC236}">
                <a16:creationId xmlns:a16="http://schemas.microsoft.com/office/drawing/2014/main" id="{F5C8F47F-9F6C-4892-AFBB-DB1AB16A16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437224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89919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5" y="783772"/>
            <a:ext cx="3704629" cy="198555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Gender 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>
                <a:solidFill>
                  <a:srgbClr val="FFFFFF"/>
                </a:solidFill>
                <a:latin typeface="+mn-lt"/>
              </a:rPr>
              <a:t>dan 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 err="1">
                <a:solidFill>
                  <a:srgbClr val="FFFFFF"/>
                </a:solidFill>
                <a:latin typeface="+mn-lt"/>
              </a:rPr>
              <a:t>Tembakau</a:t>
            </a:r>
            <a:br>
              <a:rPr lang="en-US" sz="5300" b="1" dirty="0">
                <a:solidFill>
                  <a:srgbClr val="FFFFFF"/>
                </a:solidFill>
                <a:latin typeface="+mn-lt"/>
              </a:rPr>
            </a:br>
            <a:r>
              <a:rPr lang="en-US" sz="2200" dirty="0">
                <a:solidFill>
                  <a:srgbClr val="FFFFFF"/>
                </a:solidFill>
                <a:latin typeface="+mn-lt"/>
              </a:rPr>
              <a:t>(</a:t>
            </a:r>
            <a:r>
              <a:rPr lang="en-US" sz="2200" dirty="0" err="1">
                <a:solidFill>
                  <a:srgbClr val="FFFFFF"/>
                </a:solidFill>
                <a:latin typeface="+mn-lt"/>
              </a:rPr>
              <a:t>Bappenas</a:t>
            </a:r>
            <a:r>
              <a:rPr lang="en-US" sz="2200" dirty="0">
                <a:solidFill>
                  <a:srgbClr val="FFFFFF"/>
                </a:solidFill>
                <a:latin typeface="+mn-lt"/>
              </a:rPr>
              <a:t>, 2020)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8834" y="84909"/>
            <a:ext cx="6707777" cy="6596742"/>
          </a:xfrm>
        </p:spPr>
        <p:txBody>
          <a:bodyPr>
            <a:noAutofit/>
          </a:bodyPr>
          <a:lstStyle/>
          <a:p>
            <a:r>
              <a:rPr lang="en-ID" dirty="0" err="1"/>
              <a:t>Tembakau</a:t>
            </a:r>
            <a:r>
              <a:rPr lang="en-ID" dirty="0"/>
              <a:t> </a:t>
            </a:r>
            <a:r>
              <a:rPr lang="en-ID" dirty="0" err="1"/>
              <a:t>merupakan</a:t>
            </a:r>
            <a:r>
              <a:rPr lang="en-ID" dirty="0"/>
              <a:t> </a:t>
            </a:r>
            <a:r>
              <a:rPr lang="en-ID" dirty="0" err="1"/>
              <a:t>faktor</a:t>
            </a:r>
            <a:r>
              <a:rPr lang="en-ID" dirty="0"/>
              <a:t> </a:t>
            </a:r>
            <a:r>
              <a:rPr lang="en-ID" dirty="0" err="1"/>
              <a:t>risiko</a:t>
            </a:r>
            <a:r>
              <a:rPr lang="en-ID" dirty="0"/>
              <a:t> </a:t>
            </a:r>
            <a:r>
              <a:rPr lang="en-ID" dirty="0" err="1"/>
              <a:t>penyebab</a:t>
            </a:r>
            <a:r>
              <a:rPr lang="en-ID" dirty="0"/>
              <a:t> </a:t>
            </a:r>
            <a:r>
              <a:rPr lang="en-ID" dirty="0" err="1"/>
              <a:t>kematian</a:t>
            </a:r>
            <a:r>
              <a:rPr lang="en-ID" dirty="0"/>
              <a:t> dan </a:t>
            </a:r>
            <a:r>
              <a:rPr lang="en-ID" dirty="0" err="1"/>
              <a:t>disabilitas</a:t>
            </a:r>
            <a:r>
              <a:rPr lang="en-ID" dirty="0"/>
              <a:t>; </a:t>
            </a:r>
            <a:r>
              <a:rPr lang="en-ID" dirty="0" err="1"/>
              <a:t>peringkat</a:t>
            </a:r>
            <a:r>
              <a:rPr lang="en-ID" dirty="0"/>
              <a:t> 1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laki-Laki</a:t>
            </a:r>
            <a:r>
              <a:rPr lang="en-ID" dirty="0"/>
              <a:t> dan 7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di Indonesia pada </a:t>
            </a:r>
            <a:r>
              <a:rPr lang="en-ID" dirty="0" err="1"/>
              <a:t>Tahunn</a:t>
            </a:r>
            <a:r>
              <a:rPr lang="en-ID" dirty="0"/>
              <a:t> 2017</a:t>
            </a:r>
            <a:endParaRPr lang="en-US" dirty="0"/>
          </a:p>
          <a:p>
            <a:r>
              <a:rPr lang="en-US" dirty="0"/>
              <a:t>1,5 </a:t>
            </a:r>
            <a:r>
              <a:rPr lang="en-US" dirty="0" err="1"/>
              <a:t>juta</a:t>
            </a:r>
            <a:r>
              <a:rPr lang="en-US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meninggal</a:t>
            </a:r>
            <a:r>
              <a:rPr lang="en-ID" dirty="0"/>
              <a:t> </a:t>
            </a:r>
            <a:r>
              <a:rPr lang="en-ID" dirty="0" err="1"/>
              <a:t>karena</a:t>
            </a:r>
            <a:r>
              <a:rPr lang="en-ID" dirty="0"/>
              <a:t> </a:t>
            </a:r>
            <a:r>
              <a:rPr lang="en-ID" dirty="0" err="1"/>
              <a:t>rokok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</a:t>
            </a:r>
            <a:r>
              <a:rPr lang="en-ID" dirty="0" err="1"/>
              <a:t>tahunnya</a:t>
            </a:r>
            <a:r>
              <a:rPr lang="en-ID" dirty="0"/>
              <a:t>. 75%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kematian</a:t>
            </a:r>
            <a:r>
              <a:rPr lang="en-ID" dirty="0"/>
              <a:t> </a:t>
            </a:r>
            <a:r>
              <a:rPr lang="en-ID" dirty="0" err="1"/>
              <a:t>tersebut</a:t>
            </a:r>
            <a:r>
              <a:rPr lang="en-ID" dirty="0"/>
              <a:t> </a:t>
            </a:r>
            <a:r>
              <a:rPr lang="en-ID" dirty="0" err="1"/>
              <a:t>terjadi</a:t>
            </a:r>
            <a:r>
              <a:rPr lang="en-ID" dirty="0"/>
              <a:t> pada </a:t>
            </a:r>
            <a:r>
              <a:rPr lang="en-ID" dirty="0" err="1"/>
              <a:t>perempuan</a:t>
            </a:r>
            <a:r>
              <a:rPr lang="en-ID" dirty="0"/>
              <a:t> di negara </a:t>
            </a:r>
            <a:r>
              <a:rPr lang="en-ID" dirty="0" err="1"/>
              <a:t>berpendapatan</a:t>
            </a:r>
            <a:r>
              <a:rPr lang="en-ID" dirty="0"/>
              <a:t> </a:t>
            </a:r>
            <a:r>
              <a:rPr lang="en-ID" dirty="0" err="1"/>
              <a:t>rendah</a:t>
            </a:r>
            <a:r>
              <a:rPr lang="en-ID" dirty="0"/>
              <a:t> </a:t>
            </a:r>
            <a:r>
              <a:rPr lang="en-ID" dirty="0" err="1"/>
              <a:t>menengah</a:t>
            </a:r>
            <a:r>
              <a:rPr lang="en-ID" dirty="0"/>
              <a:t>, </a:t>
            </a:r>
            <a:r>
              <a:rPr lang="en-ID" dirty="0" err="1"/>
              <a:t>termasuk</a:t>
            </a:r>
            <a:r>
              <a:rPr lang="en-ID" dirty="0"/>
              <a:t> Indonesia</a:t>
            </a:r>
          </a:p>
          <a:p>
            <a:r>
              <a:rPr lang="en-ID" dirty="0" err="1"/>
              <a:t>Rokok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berbahaya</a:t>
            </a:r>
            <a:r>
              <a:rPr lang="en-ID" dirty="0"/>
              <a:t> </a:t>
            </a:r>
            <a:r>
              <a:rPr lang="en-ID" dirty="0" err="1"/>
              <a:t>bagi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dibandingkan</a:t>
            </a:r>
            <a:r>
              <a:rPr lang="en-ID" dirty="0"/>
              <a:t> </a:t>
            </a:r>
            <a:r>
              <a:rPr lang="en-ID" dirty="0" err="1"/>
              <a:t>laki-laki</a:t>
            </a:r>
            <a:r>
              <a:rPr lang="en-ID" dirty="0"/>
              <a:t>. 64% </a:t>
            </a:r>
            <a:r>
              <a:rPr lang="en-ID" dirty="0" err="1"/>
              <a:t>dari</a:t>
            </a:r>
            <a:r>
              <a:rPr lang="en-ID" dirty="0"/>
              <a:t> total </a:t>
            </a:r>
            <a:r>
              <a:rPr lang="en-ID" dirty="0" err="1"/>
              <a:t>kematian</a:t>
            </a:r>
            <a:r>
              <a:rPr lang="en-ID" dirty="0"/>
              <a:t> </a:t>
            </a:r>
            <a:r>
              <a:rPr lang="en-ID" dirty="0" err="1"/>
              <a:t>akibat</a:t>
            </a:r>
            <a:r>
              <a:rPr lang="en-ID" dirty="0"/>
              <a:t> </a:t>
            </a:r>
            <a:r>
              <a:rPr lang="en-ID" dirty="0" err="1"/>
              <a:t>rokok</a:t>
            </a:r>
            <a:r>
              <a:rPr lang="en-ID" dirty="0"/>
              <a:t> </a:t>
            </a:r>
            <a:r>
              <a:rPr lang="en-ID" dirty="0" err="1"/>
              <a:t>terjadi</a:t>
            </a:r>
            <a:r>
              <a:rPr lang="en-ID" dirty="0"/>
              <a:t> pada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perokok</a:t>
            </a:r>
            <a:r>
              <a:rPr lang="en-ID" dirty="0"/>
              <a:t> </a:t>
            </a:r>
            <a:r>
              <a:rPr lang="en-ID" dirty="0" err="1"/>
              <a:t>pasif</a:t>
            </a:r>
            <a:r>
              <a:rPr lang="en-ID" dirty="0"/>
              <a:t>. </a:t>
            </a:r>
            <a:r>
              <a:rPr lang="en-ID" dirty="0" err="1"/>
              <a:t>Paparan</a:t>
            </a:r>
            <a:r>
              <a:rPr lang="en-ID" dirty="0"/>
              <a:t> </a:t>
            </a:r>
            <a:r>
              <a:rPr lang="en-ID" dirty="0" err="1"/>
              <a:t>rokok</a:t>
            </a:r>
            <a:r>
              <a:rPr lang="en-ID" dirty="0"/>
              <a:t> pada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meningkatkan</a:t>
            </a:r>
            <a:r>
              <a:rPr lang="en-ID" dirty="0"/>
              <a:t> </a:t>
            </a:r>
            <a:r>
              <a:rPr lang="en-ID" dirty="0" err="1"/>
              <a:t>risiko</a:t>
            </a:r>
            <a:r>
              <a:rPr lang="en-ID" dirty="0"/>
              <a:t> </a:t>
            </a:r>
            <a:r>
              <a:rPr lang="en-ID" dirty="0" err="1"/>
              <a:t>kanker</a:t>
            </a:r>
            <a:r>
              <a:rPr lang="en-ID" dirty="0"/>
              <a:t> </a:t>
            </a:r>
            <a:r>
              <a:rPr lang="en-ID" dirty="0" err="1"/>
              <a:t>serviks</a:t>
            </a:r>
            <a:r>
              <a:rPr lang="en-ID" dirty="0"/>
              <a:t>, </a:t>
            </a:r>
            <a:r>
              <a:rPr lang="en-ID" dirty="0" err="1"/>
              <a:t>melahirkan</a:t>
            </a:r>
            <a:r>
              <a:rPr lang="en-ID" dirty="0"/>
              <a:t> </a:t>
            </a:r>
            <a:r>
              <a:rPr lang="en-ID" dirty="0" err="1"/>
              <a:t>prematur</a:t>
            </a:r>
            <a:r>
              <a:rPr lang="en-ID" dirty="0"/>
              <a:t> dan </a:t>
            </a:r>
            <a:r>
              <a:rPr lang="en-ID" dirty="0" err="1"/>
              <a:t>kematian</a:t>
            </a:r>
            <a:r>
              <a:rPr lang="en-ID" dirty="0"/>
              <a:t> </a:t>
            </a:r>
            <a:r>
              <a:rPr lang="en-ID" dirty="0" err="1"/>
              <a:t>bayi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1263284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5" y="783772"/>
            <a:ext cx="3704629" cy="1985554"/>
          </a:xfrm>
        </p:spPr>
        <p:txBody>
          <a:bodyPr anchor="t"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22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21531" y="84909"/>
            <a:ext cx="6355080" cy="6596742"/>
          </a:xfrm>
        </p:spPr>
        <p:txBody>
          <a:bodyPr>
            <a:noAutofit/>
          </a:bodyPr>
          <a:lstStyle/>
          <a:p>
            <a:r>
              <a:rPr lang="en-ID" sz="3200" dirty="0" err="1"/>
              <a:t>Rokok</a:t>
            </a:r>
            <a:r>
              <a:rPr lang="en-ID" sz="3200" dirty="0"/>
              <a:t> kretek-filter </a:t>
            </a:r>
            <a:r>
              <a:rPr lang="en-ID" sz="3200" dirty="0" err="1"/>
              <a:t>adalah</a:t>
            </a:r>
            <a:r>
              <a:rPr lang="en-ID" sz="3200" dirty="0"/>
              <a:t> </a:t>
            </a:r>
            <a:r>
              <a:rPr lang="en-ID" sz="3200" dirty="0" err="1"/>
              <a:t>pengeluaran</a:t>
            </a:r>
            <a:r>
              <a:rPr lang="en-ID" sz="3200" dirty="0"/>
              <a:t> </a:t>
            </a:r>
            <a:r>
              <a:rPr lang="en-ID" sz="3200" dirty="0" err="1"/>
              <a:t>terbesar</a:t>
            </a:r>
            <a:r>
              <a:rPr lang="en-ID" sz="3200" dirty="0"/>
              <a:t> pada RT miskin </a:t>
            </a:r>
            <a:r>
              <a:rPr lang="en-ID" sz="3200" dirty="0" err="1"/>
              <a:t>setelah</a:t>
            </a:r>
            <a:r>
              <a:rPr lang="en-ID" sz="3200" dirty="0"/>
              <a:t> </a:t>
            </a:r>
            <a:r>
              <a:rPr lang="en-ID" sz="3200" dirty="0" err="1"/>
              <a:t>beras</a:t>
            </a:r>
            <a:r>
              <a:rPr lang="en-ID" sz="3200" dirty="0"/>
              <a:t>, </a:t>
            </a:r>
            <a:r>
              <a:rPr lang="en-ID" sz="3200" dirty="0" err="1"/>
              <a:t>lebih</a:t>
            </a:r>
            <a:r>
              <a:rPr lang="en-ID" sz="3200" dirty="0"/>
              <a:t> </a:t>
            </a:r>
            <a:r>
              <a:rPr lang="en-ID" sz="3200" dirty="0" err="1"/>
              <a:t>tinggi</a:t>
            </a:r>
            <a:r>
              <a:rPr lang="en-ID" sz="3200" dirty="0"/>
              <a:t> </a:t>
            </a:r>
            <a:r>
              <a:rPr lang="en-ID" sz="3200" dirty="0" err="1"/>
              <a:t>dibanding</a:t>
            </a:r>
            <a:r>
              <a:rPr lang="en-ID" sz="3200" dirty="0"/>
              <a:t> </a:t>
            </a:r>
            <a:r>
              <a:rPr lang="en-ID" sz="3200" dirty="0" err="1"/>
              <a:t>untuk</a:t>
            </a:r>
            <a:r>
              <a:rPr lang="en-ID" sz="3200" dirty="0"/>
              <a:t> protein (</a:t>
            </a:r>
            <a:r>
              <a:rPr lang="en-ID" sz="3200" dirty="0" err="1"/>
              <a:t>telur</a:t>
            </a:r>
            <a:r>
              <a:rPr lang="en-ID" sz="3200" dirty="0"/>
              <a:t>, </a:t>
            </a:r>
            <a:r>
              <a:rPr lang="en-ID" sz="3200" dirty="0" err="1"/>
              <a:t>daging</a:t>
            </a:r>
            <a:r>
              <a:rPr lang="en-ID" sz="3200" dirty="0"/>
              <a:t>, susu). </a:t>
            </a:r>
          </a:p>
          <a:p>
            <a:r>
              <a:rPr lang="en-ID" sz="3200" dirty="0" err="1"/>
              <a:t>Bila</a:t>
            </a:r>
            <a:r>
              <a:rPr lang="en-ID" sz="3200" dirty="0"/>
              <a:t> </a:t>
            </a:r>
            <a:r>
              <a:rPr lang="en-ID" sz="3200" dirty="0" err="1"/>
              <a:t>suami</a:t>
            </a:r>
            <a:r>
              <a:rPr lang="en-ID" sz="3200" dirty="0"/>
              <a:t> </a:t>
            </a:r>
            <a:r>
              <a:rPr lang="en-ID" sz="3200" dirty="0" err="1"/>
              <a:t>merokok</a:t>
            </a:r>
            <a:r>
              <a:rPr lang="en-ID" sz="3200" dirty="0"/>
              <a:t> </a:t>
            </a:r>
            <a:r>
              <a:rPr lang="en-ID" sz="3200" dirty="0" err="1"/>
              <a:t>maka</a:t>
            </a:r>
            <a:r>
              <a:rPr lang="en-ID" sz="3200" dirty="0"/>
              <a:t>  </a:t>
            </a:r>
            <a:r>
              <a:rPr lang="en-ID" sz="3200" dirty="0" err="1"/>
              <a:t>anak</a:t>
            </a:r>
            <a:r>
              <a:rPr lang="en-ID" sz="3200" dirty="0"/>
              <a:t> dan </a:t>
            </a:r>
            <a:r>
              <a:rPr lang="en-ID" sz="3200" dirty="0" err="1"/>
              <a:t>istri</a:t>
            </a:r>
            <a:r>
              <a:rPr lang="en-ID" sz="3200" dirty="0"/>
              <a:t> tidak </a:t>
            </a:r>
            <a:r>
              <a:rPr lang="en-ID" sz="3200" dirty="0" err="1"/>
              <a:t>dapat</a:t>
            </a:r>
            <a:r>
              <a:rPr lang="en-ID" sz="3200" dirty="0"/>
              <a:t> </a:t>
            </a:r>
            <a:r>
              <a:rPr lang="en-ID" sz="3200" dirty="0" err="1"/>
              <a:t>mengkonsumsi</a:t>
            </a:r>
            <a:r>
              <a:rPr lang="en-ID" sz="3200" dirty="0"/>
              <a:t> </a:t>
            </a:r>
            <a:r>
              <a:rPr lang="en-ID" sz="3200" dirty="0" err="1"/>
              <a:t>makanan</a:t>
            </a:r>
            <a:r>
              <a:rPr lang="en-ID" sz="3200" dirty="0"/>
              <a:t> </a:t>
            </a:r>
            <a:r>
              <a:rPr lang="en-ID" sz="3200" dirty="0" err="1"/>
              <a:t>sehat</a:t>
            </a:r>
            <a:r>
              <a:rPr lang="en-ID" sz="3200" dirty="0"/>
              <a:t> </a:t>
            </a:r>
            <a:r>
              <a:rPr lang="en-ID" sz="3200" dirty="0" err="1"/>
              <a:t>seperti</a:t>
            </a:r>
            <a:r>
              <a:rPr lang="en-ID" sz="3200" dirty="0"/>
              <a:t> protein.</a:t>
            </a:r>
          </a:p>
          <a:p>
            <a:r>
              <a:rPr lang="en-ID" sz="3200" dirty="0" err="1"/>
              <a:t>Perokok</a:t>
            </a:r>
            <a:r>
              <a:rPr lang="en-ID" sz="3200" dirty="0"/>
              <a:t> </a:t>
            </a:r>
            <a:r>
              <a:rPr lang="en-ID" sz="3200" dirty="0" err="1"/>
              <a:t>cenderung</a:t>
            </a:r>
            <a:r>
              <a:rPr lang="en-ID" sz="3200" dirty="0"/>
              <a:t> </a:t>
            </a:r>
            <a:r>
              <a:rPr lang="en-ID" sz="3200" dirty="0" err="1"/>
              <a:t>mengalami</a:t>
            </a:r>
            <a:r>
              <a:rPr lang="en-ID" sz="3200" dirty="0"/>
              <a:t> </a:t>
            </a:r>
            <a:r>
              <a:rPr lang="en-ID" sz="3200" dirty="0" err="1"/>
              <a:t>masalah</a:t>
            </a:r>
            <a:r>
              <a:rPr lang="en-ID" sz="3200" dirty="0"/>
              <a:t> </a:t>
            </a:r>
            <a:r>
              <a:rPr lang="en-ID" sz="3200" dirty="0" err="1"/>
              <a:t>kesehatan</a:t>
            </a:r>
            <a:r>
              <a:rPr lang="en-ID" sz="3200" dirty="0"/>
              <a:t> mental </a:t>
            </a:r>
            <a:r>
              <a:rPr lang="en-ID" sz="3200" dirty="0" err="1"/>
              <a:t>dibandingkan</a:t>
            </a:r>
            <a:r>
              <a:rPr lang="en-ID" sz="3200" dirty="0"/>
              <a:t> yang </a:t>
            </a:r>
            <a:r>
              <a:rPr lang="en-ID" sz="3200" dirty="0" err="1"/>
              <a:t>bukan</a:t>
            </a:r>
            <a:r>
              <a:rPr lang="en-ID" sz="3200" dirty="0"/>
              <a:t> </a:t>
            </a:r>
            <a:r>
              <a:rPr lang="en-ID" sz="3200" dirty="0" err="1"/>
              <a:t>merokok</a:t>
            </a:r>
            <a:r>
              <a:rPr lang="en-ID" sz="3200" dirty="0"/>
              <a:t> dan </a:t>
            </a:r>
            <a:r>
              <a:rPr lang="en-ID" sz="3200" dirty="0" err="1"/>
              <a:t>lebih</a:t>
            </a:r>
            <a:r>
              <a:rPr lang="en-ID" sz="3200" dirty="0"/>
              <a:t> </a:t>
            </a:r>
            <a:r>
              <a:rPr lang="en-ID" sz="3200" dirty="0" err="1"/>
              <a:t>rentan</a:t>
            </a:r>
            <a:r>
              <a:rPr lang="en-ID" sz="3200" dirty="0"/>
              <a:t> </a:t>
            </a:r>
            <a:r>
              <a:rPr lang="en-ID" sz="3200" dirty="0" err="1"/>
              <a:t>menjadi</a:t>
            </a:r>
            <a:r>
              <a:rPr lang="en-ID" sz="3200" dirty="0"/>
              <a:t> </a:t>
            </a:r>
            <a:r>
              <a:rPr lang="en-ID" sz="3200" dirty="0" err="1"/>
              <a:t>pelaku</a:t>
            </a:r>
            <a:r>
              <a:rPr lang="en-ID" sz="3200" dirty="0"/>
              <a:t> </a:t>
            </a:r>
            <a:r>
              <a:rPr lang="en-ID" sz="3200" dirty="0" err="1"/>
              <a:t>atau</a:t>
            </a:r>
            <a:r>
              <a:rPr lang="en-ID" sz="3200" dirty="0"/>
              <a:t> korban </a:t>
            </a:r>
            <a:r>
              <a:rPr lang="en-ID" sz="3200" dirty="0" err="1"/>
              <a:t>kekerasan</a:t>
            </a:r>
            <a:endParaRPr lang="en-ID" sz="3200" dirty="0"/>
          </a:p>
        </p:txBody>
      </p:sp>
    </p:spTree>
    <p:extLst>
      <p:ext uri="{BB962C8B-B14F-4D97-AF65-F5344CB8AC3E}">
        <p14:creationId xmlns:p14="http://schemas.microsoft.com/office/powerpoint/2010/main" val="17189830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51" y="1264607"/>
            <a:ext cx="3951515" cy="44611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Apakah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gender,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lokasi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tempat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tinggal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,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edukasi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, dan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pendapatan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mempengaruhi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akses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pada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layanan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kesehatan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di Indonesia?</a:t>
            </a:r>
            <a:br>
              <a:rPr lang="en-US" sz="3600" b="1" dirty="0">
                <a:solidFill>
                  <a:srgbClr val="FFFFFF"/>
                </a:solidFill>
                <a:latin typeface="+mn-lt"/>
              </a:rPr>
            </a:br>
            <a:r>
              <a:rPr lang="en-US" sz="2000" dirty="0">
                <a:latin typeface="+mn-lt"/>
              </a:rPr>
              <a:t>(WHO Regional office for SE Asia, 2020)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8302" y="571749"/>
            <a:ext cx="7087195" cy="6070714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3600" dirty="0"/>
              <a:t>“</a:t>
            </a:r>
            <a:r>
              <a:rPr lang="en-US" sz="3600" dirty="0" err="1"/>
              <a:t>Hambatan</a:t>
            </a:r>
            <a:r>
              <a:rPr lang="en-US" sz="3600" dirty="0"/>
              <a:t> </a:t>
            </a:r>
            <a:r>
              <a:rPr lang="en-US" sz="3600" dirty="0" err="1"/>
              <a:t>geografis</a:t>
            </a:r>
            <a:r>
              <a:rPr lang="en-US" sz="3600" dirty="0"/>
              <a:t>, </a:t>
            </a:r>
            <a:r>
              <a:rPr lang="en-US" sz="3600" dirty="0" err="1"/>
              <a:t>keuangan</a:t>
            </a:r>
            <a:r>
              <a:rPr lang="en-US" sz="3600" dirty="0"/>
              <a:t>, </a:t>
            </a:r>
            <a:r>
              <a:rPr lang="en-US" sz="3600" dirty="0" err="1"/>
              <a:t>sosio-kultural</a:t>
            </a:r>
            <a:r>
              <a:rPr lang="en-US" sz="3600" dirty="0"/>
              <a:t>, </a:t>
            </a:r>
            <a:r>
              <a:rPr lang="en-US" sz="3600" dirty="0" err="1"/>
              <a:t>atau</a:t>
            </a:r>
            <a:r>
              <a:rPr lang="en-US" sz="3600" dirty="0"/>
              <a:t> </a:t>
            </a:r>
            <a:r>
              <a:rPr lang="en-US" sz="3600" dirty="0" err="1"/>
              <a:t>lainnya</a:t>
            </a:r>
            <a:r>
              <a:rPr lang="en-US" sz="3600" dirty="0"/>
              <a:t> </a:t>
            </a:r>
            <a:r>
              <a:rPr lang="en-US" sz="3600" dirty="0" err="1"/>
              <a:t>dapat</a:t>
            </a:r>
            <a:r>
              <a:rPr lang="en-US" sz="3600" dirty="0"/>
              <a:t> </a:t>
            </a:r>
            <a:r>
              <a:rPr lang="en-US" sz="3600" dirty="0" err="1"/>
              <a:t>memperbesar</a:t>
            </a:r>
            <a:r>
              <a:rPr lang="en-US" sz="3600" dirty="0"/>
              <a:t> </a:t>
            </a:r>
            <a:r>
              <a:rPr lang="en-US" sz="3600" dirty="0" err="1"/>
              <a:t>hambatan</a:t>
            </a:r>
            <a:r>
              <a:rPr lang="en-US" sz="3600" dirty="0"/>
              <a:t> </a:t>
            </a:r>
            <a:r>
              <a:rPr lang="en-US" sz="3600" dirty="0" err="1"/>
              <a:t>terkait</a:t>
            </a:r>
            <a:r>
              <a:rPr lang="en-US" sz="3600" dirty="0"/>
              <a:t> gender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mendapat</a:t>
            </a:r>
            <a:r>
              <a:rPr lang="en-US" sz="3600" dirty="0"/>
              <a:t> </a:t>
            </a:r>
            <a:r>
              <a:rPr lang="en-US" sz="3600" dirty="0" err="1"/>
              <a:t>akses</a:t>
            </a:r>
            <a:r>
              <a:rPr lang="en-US" sz="3600" dirty="0"/>
              <a:t> </a:t>
            </a:r>
            <a:r>
              <a:rPr lang="en-US" sz="3600" dirty="0" err="1"/>
              <a:t>layananan</a:t>
            </a:r>
            <a:r>
              <a:rPr lang="en-US" sz="3600" dirty="0"/>
              <a:t> Kesehatan. Perempuan di Indonesia </a:t>
            </a:r>
            <a:r>
              <a:rPr lang="en-US" sz="3600" dirty="0" err="1"/>
              <a:t>melaporkan</a:t>
            </a:r>
            <a:r>
              <a:rPr lang="en-US" sz="3600" dirty="0"/>
              <a:t> </a:t>
            </a:r>
            <a:r>
              <a:rPr lang="en-US" sz="3600" dirty="0" err="1"/>
              <a:t>mendapat</a:t>
            </a:r>
            <a:r>
              <a:rPr lang="en-US" sz="3600" dirty="0"/>
              <a:t> </a:t>
            </a:r>
            <a:r>
              <a:rPr lang="en-US" sz="3600" dirty="0" err="1"/>
              <a:t>hambatan-hambatan</a:t>
            </a:r>
            <a:r>
              <a:rPr lang="en-US" sz="3600" dirty="0"/>
              <a:t> </a:t>
            </a:r>
            <a:r>
              <a:rPr lang="en-US" sz="3600" dirty="0" err="1"/>
              <a:t>terkait</a:t>
            </a:r>
            <a:r>
              <a:rPr lang="en-US" sz="3600" dirty="0"/>
              <a:t> gender </a:t>
            </a:r>
            <a:r>
              <a:rPr lang="en-US" sz="3600" dirty="0" err="1"/>
              <a:t>seperti</a:t>
            </a:r>
            <a:r>
              <a:rPr lang="en-US" sz="3600" dirty="0"/>
              <a:t> </a:t>
            </a:r>
            <a:r>
              <a:rPr lang="en-US" sz="3600" dirty="0" err="1"/>
              <a:t>masalah</a:t>
            </a:r>
            <a:r>
              <a:rPr lang="en-US" sz="3600" dirty="0"/>
              <a:t> </a:t>
            </a:r>
            <a:r>
              <a:rPr lang="en-US" sz="3600" dirty="0" err="1"/>
              <a:t>berpergian</a:t>
            </a:r>
            <a:r>
              <a:rPr lang="en-US" sz="3600" dirty="0"/>
              <a:t> </a:t>
            </a:r>
            <a:r>
              <a:rPr lang="en-US" sz="3600" dirty="0" err="1"/>
              <a:t>sendiri</a:t>
            </a:r>
            <a:r>
              <a:rPr lang="en-US" sz="3600" dirty="0"/>
              <a:t> dalam </a:t>
            </a:r>
            <a:r>
              <a:rPr lang="en-US" sz="3600" dirty="0" err="1"/>
              <a:t>mencari</a:t>
            </a:r>
            <a:r>
              <a:rPr lang="en-US" sz="3600" dirty="0"/>
              <a:t> </a:t>
            </a:r>
            <a:r>
              <a:rPr lang="en-US" sz="3600" dirty="0" err="1"/>
              <a:t>pertolongan</a:t>
            </a:r>
            <a:r>
              <a:rPr lang="en-US" sz="3600" dirty="0"/>
              <a:t>, </a:t>
            </a:r>
            <a:r>
              <a:rPr lang="en-US" sz="3600" dirty="0" err="1"/>
              <a:t>mencari</a:t>
            </a:r>
            <a:r>
              <a:rPr lang="en-US" sz="3600" dirty="0"/>
              <a:t> uang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pengobatan</a:t>
            </a:r>
            <a:r>
              <a:rPr lang="en-US" sz="3600" dirty="0"/>
              <a:t>, dan </a:t>
            </a:r>
            <a:r>
              <a:rPr lang="en-US" sz="3600" dirty="0" err="1"/>
              <a:t>jarak</a:t>
            </a:r>
            <a:r>
              <a:rPr lang="en-US" sz="3600" dirty="0"/>
              <a:t> ke </a:t>
            </a:r>
            <a:r>
              <a:rPr lang="en-US" sz="3600" dirty="0" err="1"/>
              <a:t>fasilitas</a:t>
            </a:r>
            <a:r>
              <a:rPr lang="en-US" sz="3600" dirty="0"/>
              <a:t> </a:t>
            </a:r>
            <a:r>
              <a:rPr lang="en-US" sz="3600" dirty="0" err="1"/>
              <a:t>pelayanan</a:t>
            </a:r>
            <a:r>
              <a:rPr lang="en-US" sz="3600" dirty="0"/>
              <a:t> </a:t>
            </a:r>
            <a:r>
              <a:rPr lang="en-US" sz="3600" dirty="0" err="1"/>
              <a:t>kesehatan</a:t>
            </a:r>
            <a:r>
              <a:rPr lang="en-US" sz="36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33645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5" y="783772"/>
            <a:ext cx="4475337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Bagaimana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isu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gender dalam masa pandemic COVID-19?</a:t>
            </a:r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endParaRPr lang="en-US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949" y="176349"/>
            <a:ext cx="7021285" cy="6603273"/>
          </a:xfrm>
        </p:spPr>
        <p:txBody>
          <a:bodyPr>
            <a:noAutofit/>
          </a:bodyPr>
          <a:lstStyle/>
          <a:p>
            <a:r>
              <a:rPr lang="en-US" sz="2400" dirty="0"/>
              <a:t>Data </a:t>
            </a:r>
            <a:r>
              <a:rPr lang="en-US" sz="2400" dirty="0" err="1"/>
              <a:t>menunjukkan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pada masa pandemic COVID-19, </a:t>
            </a:r>
            <a:r>
              <a:rPr lang="en-US" sz="2400" dirty="0" err="1"/>
              <a:t>laki-laki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parah</a:t>
            </a:r>
            <a:r>
              <a:rPr lang="en-US" sz="2400" dirty="0"/>
              <a:t> </a:t>
            </a:r>
            <a:r>
              <a:rPr lang="en-US" sz="2400" dirty="0" err="1"/>
              <a:t>daripada</a:t>
            </a:r>
            <a:r>
              <a:rPr lang="en-US" sz="2400" dirty="0"/>
              <a:t> </a:t>
            </a:r>
            <a:r>
              <a:rPr lang="en-US" sz="2400" dirty="0" err="1"/>
              <a:t>perempuan</a:t>
            </a:r>
            <a:r>
              <a:rPr lang="en-US" sz="2400" dirty="0"/>
              <a:t> dalam </a:t>
            </a:r>
            <a:r>
              <a:rPr lang="en-US" sz="2400" dirty="0" err="1"/>
              <a:t>hal</a:t>
            </a:r>
            <a:r>
              <a:rPr lang="en-US" sz="2400" dirty="0"/>
              <a:t> </a:t>
            </a:r>
            <a:r>
              <a:rPr lang="en-US" sz="2400" dirty="0" err="1"/>
              <a:t>rawat</a:t>
            </a:r>
            <a:r>
              <a:rPr lang="en-US" sz="2400" dirty="0"/>
              <a:t> </a:t>
            </a:r>
            <a:r>
              <a:rPr lang="en-US" sz="2400" dirty="0" err="1"/>
              <a:t>inap</a:t>
            </a:r>
            <a:r>
              <a:rPr lang="en-US" sz="2400" dirty="0"/>
              <a:t> dan </a:t>
            </a:r>
            <a:r>
              <a:rPr lang="en-US" sz="2400" dirty="0" err="1"/>
              <a:t>kematian</a:t>
            </a:r>
            <a:r>
              <a:rPr lang="en-US" sz="2400" dirty="0"/>
              <a:t>. Hal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terkait</a:t>
            </a:r>
            <a:r>
              <a:rPr lang="en-US" sz="2400" dirty="0"/>
              <a:t> dengan </a:t>
            </a:r>
            <a:r>
              <a:rPr lang="en-US" sz="2400" dirty="0" err="1"/>
              <a:t>jumlah</a:t>
            </a:r>
            <a:r>
              <a:rPr lang="en-US" sz="2400" dirty="0"/>
              <a:t> </a:t>
            </a:r>
            <a:r>
              <a:rPr lang="en-US" sz="2400" dirty="0" err="1"/>
              <a:t>enzim</a:t>
            </a:r>
            <a:r>
              <a:rPr lang="en-US" sz="2400" dirty="0"/>
              <a:t> </a:t>
            </a:r>
            <a:r>
              <a:rPr lang="en-US" sz="2400" dirty="0" err="1"/>
              <a:t>pengubah</a:t>
            </a:r>
            <a:r>
              <a:rPr lang="en-US" sz="2400" dirty="0"/>
              <a:t> angiotensin (</a:t>
            </a:r>
            <a:r>
              <a:rPr lang="en-US" sz="2400" dirty="0" err="1"/>
              <a:t>pengikat</a:t>
            </a:r>
            <a:r>
              <a:rPr lang="en-US" sz="2400" dirty="0"/>
              <a:t> virus SARS-COV2)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tinggi</a:t>
            </a:r>
            <a:r>
              <a:rPr lang="en-US" sz="2400" dirty="0"/>
              <a:t> pada </a:t>
            </a:r>
            <a:r>
              <a:rPr lang="en-US" sz="2400" dirty="0" err="1"/>
              <a:t>laki-laki</a:t>
            </a:r>
            <a:r>
              <a:rPr lang="en-US" sz="2400" dirty="0"/>
              <a:t> </a:t>
            </a:r>
            <a:r>
              <a:rPr lang="en-US" sz="2400" dirty="0" err="1"/>
              <a:t>daripada</a:t>
            </a:r>
            <a:r>
              <a:rPr lang="en-US" sz="2400" dirty="0"/>
              <a:t> </a:t>
            </a:r>
            <a:r>
              <a:rPr lang="en-US" sz="2400" dirty="0" err="1"/>
              <a:t>perempuan</a:t>
            </a:r>
            <a:r>
              <a:rPr lang="en-US" sz="2400" dirty="0"/>
              <a:t> (WHO, 2021)</a:t>
            </a:r>
          </a:p>
          <a:p>
            <a:r>
              <a:rPr lang="en-US" sz="2400" dirty="0"/>
              <a:t>Data </a:t>
            </a:r>
            <a:r>
              <a:rPr lang="en-US" sz="2400" dirty="0" err="1"/>
              <a:t>menunjukkan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</a:t>
            </a:r>
            <a:r>
              <a:rPr lang="en-US" sz="2400" dirty="0" err="1"/>
              <a:t>peningkatan</a:t>
            </a:r>
            <a:r>
              <a:rPr lang="en-US" sz="2400" dirty="0"/>
              <a:t> </a:t>
            </a:r>
            <a:r>
              <a:rPr lang="en-US" sz="2400" dirty="0" err="1"/>
              <a:t>risiko</a:t>
            </a:r>
            <a:r>
              <a:rPr lang="en-US" sz="2400" dirty="0"/>
              <a:t> </a:t>
            </a:r>
            <a:r>
              <a:rPr lang="en-US" sz="2400" dirty="0" err="1"/>
              <a:t>laki-laki</a:t>
            </a:r>
            <a:r>
              <a:rPr lang="en-US" sz="2400" dirty="0"/>
              <a:t> </a:t>
            </a:r>
            <a:r>
              <a:rPr lang="en-US" sz="2400" dirty="0" err="1"/>
              <a:t>tertular</a:t>
            </a:r>
            <a:r>
              <a:rPr lang="en-US" sz="2400" dirty="0"/>
              <a:t> SARS-COV2, juga </a:t>
            </a:r>
            <a:r>
              <a:rPr lang="en-US" sz="2400" dirty="0" err="1"/>
              <a:t>terkait</a:t>
            </a:r>
            <a:r>
              <a:rPr lang="en-US" sz="2400" dirty="0"/>
              <a:t> dengan </a:t>
            </a:r>
            <a:r>
              <a:rPr lang="en-US" sz="2400" dirty="0" err="1"/>
              <a:t>tingkat</a:t>
            </a:r>
            <a:r>
              <a:rPr lang="en-US" sz="2400" dirty="0"/>
              <a:t> </a:t>
            </a:r>
            <a:r>
              <a:rPr lang="en-US" sz="2400" dirty="0" err="1"/>
              <a:t>cuci</a:t>
            </a:r>
            <a:r>
              <a:rPr lang="en-US" sz="2400" dirty="0"/>
              <a:t> </a:t>
            </a:r>
            <a:r>
              <a:rPr lang="en-US" sz="2400" dirty="0" err="1"/>
              <a:t>tangan</a:t>
            </a:r>
            <a:r>
              <a:rPr lang="en-US" sz="2400" dirty="0"/>
              <a:t>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rendah</a:t>
            </a:r>
            <a:r>
              <a:rPr lang="en-US" sz="2400" dirty="0"/>
              <a:t>, </a:t>
            </a:r>
            <a:r>
              <a:rPr lang="en-US" sz="2400" dirty="0" err="1"/>
              <a:t>tingkat</a:t>
            </a:r>
            <a:r>
              <a:rPr lang="en-US" sz="2400" dirty="0"/>
              <a:t> </a:t>
            </a:r>
            <a:r>
              <a:rPr lang="en-US" sz="2400" dirty="0" err="1"/>
              <a:t>penyalahgunaan</a:t>
            </a:r>
            <a:r>
              <a:rPr lang="en-US" sz="2400" dirty="0"/>
              <a:t> </a:t>
            </a:r>
            <a:r>
              <a:rPr lang="en-US" sz="2400" dirty="0" err="1"/>
              <a:t>merokok</a:t>
            </a:r>
            <a:r>
              <a:rPr lang="en-US" sz="2400" dirty="0"/>
              <a:t> dan </a:t>
            </a:r>
            <a:r>
              <a:rPr lang="en-US" sz="2400" dirty="0" err="1"/>
              <a:t>alkohol</a:t>
            </a:r>
            <a:r>
              <a:rPr lang="en-US" sz="2400" dirty="0"/>
              <a:t>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tinggi</a:t>
            </a:r>
            <a:r>
              <a:rPr lang="en-US" sz="2400" dirty="0"/>
              <a:t>, dan </a:t>
            </a:r>
            <a:r>
              <a:rPr lang="en-US" sz="2400" dirty="0" err="1"/>
              <a:t>terkait</a:t>
            </a:r>
            <a:r>
              <a:rPr lang="en-US" sz="2400" dirty="0"/>
              <a:t> dengan </a:t>
            </a:r>
            <a:r>
              <a:rPr lang="en-US" sz="2400" dirty="0" err="1"/>
              <a:t>itu</a:t>
            </a:r>
            <a:r>
              <a:rPr lang="en-US" sz="2400" dirty="0"/>
              <a:t> - </a:t>
            </a:r>
            <a:r>
              <a:rPr lang="en-US" sz="2400" dirty="0" err="1"/>
              <a:t>komorbiditas</a:t>
            </a:r>
            <a:r>
              <a:rPr lang="en-US" sz="2400" dirty="0"/>
              <a:t>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tinggi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gejala</a:t>
            </a:r>
            <a:r>
              <a:rPr lang="en-US" sz="2400" dirty="0"/>
              <a:t> COVID-19 yang </a:t>
            </a:r>
            <a:r>
              <a:rPr lang="en-US" sz="2400" dirty="0" err="1"/>
              <a:t>parah</a:t>
            </a:r>
            <a:r>
              <a:rPr lang="en-US" sz="2400" dirty="0"/>
              <a:t> </a:t>
            </a:r>
            <a:r>
              <a:rPr lang="en-US" sz="2400" dirty="0" err="1"/>
              <a:t>dibandingkan</a:t>
            </a:r>
            <a:r>
              <a:rPr lang="en-US" sz="2400" dirty="0"/>
              <a:t> dengan </a:t>
            </a:r>
            <a:r>
              <a:rPr lang="en-US" sz="2400" dirty="0" err="1"/>
              <a:t>perempuan</a:t>
            </a:r>
            <a:r>
              <a:rPr lang="en-US" sz="2400" dirty="0"/>
              <a:t> (WHO, 2021)</a:t>
            </a:r>
          </a:p>
          <a:p>
            <a:r>
              <a:rPr lang="en-US" sz="2400" dirty="0" err="1"/>
              <a:t>Pandemi</a:t>
            </a:r>
            <a:r>
              <a:rPr lang="en-US" sz="2400" dirty="0"/>
              <a:t> COVID-19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dampak</a:t>
            </a:r>
            <a:r>
              <a:rPr lang="en-US" sz="2400" dirty="0"/>
              <a:t> yang tidak </a:t>
            </a:r>
            <a:r>
              <a:rPr lang="en-US" sz="2400" dirty="0" err="1"/>
              <a:t>proporsional</a:t>
            </a:r>
            <a:r>
              <a:rPr lang="en-US" sz="2400" dirty="0"/>
              <a:t> pada </a:t>
            </a:r>
            <a:r>
              <a:rPr lang="en-US" sz="2400" dirty="0" err="1"/>
              <a:t>perempuan</a:t>
            </a:r>
            <a:r>
              <a:rPr lang="en-US" sz="2400" dirty="0"/>
              <a:t> di </a:t>
            </a:r>
            <a:r>
              <a:rPr lang="en-US" sz="2400" dirty="0" err="1"/>
              <a:t>Amerika,karena</a:t>
            </a:r>
            <a:r>
              <a:rPr lang="en-US" sz="2400" dirty="0"/>
              <a:t>  </a:t>
            </a:r>
            <a:r>
              <a:rPr lang="en-US" sz="2400" dirty="0" err="1"/>
              <a:t>berkontribusi</a:t>
            </a:r>
            <a:r>
              <a:rPr lang="en-US" sz="2400" dirty="0"/>
              <a:t> pada </a:t>
            </a:r>
            <a:r>
              <a:rPr lang="en-US" sz="2400" dirty="0" err="1"/>
              <a:t>peningkatan</a:t>
            </a:r>
            <a:r>
              <a:rPr lang="en-US" sz="2400" dirty="0"/>
              <a:t> </a:t>
            </a:r>
            <a:r>
              <a:rPr lang="en-US" sz="2400" dirty="0" err="1"/>
              <a:t>ketidaksetaraan</a:t>
            </a:r>
            <a:r>
              <a:rPr lang="en-US" sz="2400" dirty="0"/>
              <a:t> gender dalam </a:t>
            </a:r>
            <a:r>
              <a:rPr lang="en-US" sz="2400" dirty="0" err="1"/>
              <a:t>kesehatan</a:t>
            </a:r>
            <a:r>
              <a:rPr lang="en-US" sz="2400" dirty="0"/>
              <a:t> dan </a:t>
            </a:r>
            <a:r>
              <a:rPr lang="en-US" sz="2400" dirty="0" err="1"/>
              <a:t>mengancam</a:t>
            </a:r>
            <a:r>
              <a:rPr lang="en-US" sz="2400" dirty="0"/>
              <a:t> </a:t>
            </a:r>
            <a:r>
              <a:rPr lang="en-US" sz="2400" dirty="0" err="1"/>
              <a:t>perkembangan</a:t>
            </a:r>
            <a:r>
              <a:rPr lang="en-US" sz="2400" dirty="0"/>
              <a:t> dan </a:t>
            </a:r>
            <a:r>
              <a:rPr lang="en-US" sz="2400" dirty="0" err="1"/>
              <a:t>kesejahteraan</a:t>
            </a:r>
            <a:r>
              <a:rPr lang="en-US" sz="2400" dirty="0"/>
              <a:t> </a:t>
            </a:r>
            <a:r>
              <a:rPr lang="en-US" sz="2400" dirty="0" err="1"/>
              <a:t>perempuan</a:t>
            </a:r>
            <a:r>
              <a:rPr lang="en-US" sz="2400" dirty="0"/>
              <a:t> (PAHO, 2022)</a:t>
            </a:r>
          </a:p>
        </p:txBody>
      </p:sp>
    </p:spTree>
    <p:extLst>
      <p:ext uri="{BB962C8B-B14F-4D97-AF65-F5344CB8AC3E}">
        <p14:creationId xmlns:p14="http://schemas.microsoft.com/office/powerpoint/2010/main" val="17089203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15F72-B907-C246-AF93-A1C3A6C2E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474" y="743947"/>
            <a:ext cx="7791995" cy="1130573"/>
          </a:xfrm>
        </p:spPr>
        <p:txBody>
          <a:bodyPr>
            <a:normAutofit/>
          </a:bodyPr>
          <a:lstStyle/>
          <a:p>
            <a:pPr algn="ctr"/>
            <a:r>
              <a:rPr lang="en-US" sz="2600" b="1" dirty="0">
                <a:latin typeface="Arial Rounded MT Bold" panose="020F0704030504030204" pitchFamily="34" charset="0"/>
              </a:rPr>
              <a:t>“</a:t>
            </a:r>
            <a:r>
              <a:rPr lang="en-US" sz="2600" b="1" dirty="0" err="1">
                <a:latin typeface="Arial Rounded MT Bold" panose="020F0704030504030204" pitchFamily="34" charset="0"/>
              </a:rPr>
              <a:t>Pandemi</a:t>
            </a:r>
            <a:r>
              <a:rPr lang="en-US" sz="2600" b="1" dirty="0">
                <a:latin typeface="Arial Rounded MT Bold" panose="020F0704030504030204" pitchFamily="34" charset="0"/>
              </a:rPr>
              <a:t> </a:t>
            </a:r>
            <a:r>
              <a:rPr lang="en-US" sz="2600" b="1" dirty="0" err="1">
                <a:latin typeface="Arial Rounded MT Bold" panose="020F0704030504030204" pitchFamily="34" charset="0"/>
              </a:rPr>
              <a:t>memperlebar</a:t>
            </a:r>
            <a:r>
              <a:rPr lang="en-US" sz="2600" b="1" dirty="0">
                <a:latin typeface="Arial Rounded MT Bold" panose="020F0704030504030204" pitchFamily="34" charset="0"/>
              </a:rPr>
              <a:t> </a:t>
            </a:r>
            <a:r>
              <a:rPr lang="en-US" sz="2600" b="1" dirty="0" err="1">
                <a:latin typeface="Arial Rounded MT Bold" panose="020F0704030504030204" pitchFamily="34" charset="0"/>
              </a:rPr>
              <a:t>ketimpangan</a:t>
            </a:r>
            <a:r>
              <a:rPr lang="en-US" sz="2600" b="1" dirty="0">
                <a:latin typeface="Arial Rounded MT Bold" panose="020F0704030504030204" pitchFamily="34" charset="0"/>
              </a:rPr>
              <a:t> gender ” </a:t>
            </a:r>
            <a:br>
              <a:rPr lang="en-US" b="1" dirty="0"/>
            </a:br>
            <a:r>
              <a:rPr lang="en-US" sz="2400" dirty="0"/>
              <a:t>(</a:t>
            </a:r>
            <a:r>
              <a:rPr lang="en-US" sz="2400" dirty="0" err="1"/>
              <a:t>Katadataperempuan</a:t>
            </a:r>
            <a:r>
              <a:rPr lang="en-US" sz="2400" dirty="0"/>
              <a:t>, 2022)</a:t>
            </a:r>
            <a:endParaRPr lang="en-ID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83A5F-C8C5-AAA0-07C1-9908A072CE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7347" y="2050870"/>
            <a:ext cx="6979921" cy="4225834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pandemi</a:t>
            </a:r>
            <a:r>
              <a:rPr lang="en-US" dirty="0"/>
              <a:t>, </a:t>
            </a:r>
            <a:r>
              <a:rPr lang="en-US" dirty="0" err="1"/>
              <a:t>butuh</a:t>
            </a:r>
            <a:r>
              <a:rPr lang="en-US" dirty="0"/>
              <a:t> 135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kesetaraan</a:t>
            </a:r>
            <a:r>
              <a:rPr lang="en-US" dirty="0"/>
              <a:t> gender di dunia</a:t>
            </a:r>
            <a:endParaRPr lang="en-ID" dirty="0"/>
          </a:p>
          <a:p>
            <a:r>
              <a:rPr lang="en-US" dirty="0" err="1"/>
              <a:t>Peringkat</a:t>
            </a:r>
            <a:r>
              <a:rPr lang="en-US" dirty="0"/>
              <a:t> Indonesia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i="1" dirty="0"/>
              <a:t>global gender gap index</a:t>
            </a:r>
            <a:r>
              <a:rPr lang="en-US" dirty="0"/>
              <a:t> </a:t>
            </a:r>
            <a:r>
              <a:rPr lang="en-US" dirty="0" err="1"/>
              <a:t>turun</a:t>
            </a:r>
            <a:r>
              <a:rPr lang="en-US" dirty="0"/>
              <a:t>,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peringkat</a:t>
            </a:r>
            <a:r>
              <a:rPr lang="en-US" dirty="0"/>
              <a:t> 85 pada </a:t>
            </a:r>
            <a:r>
              <a:rPr lang="en-US" dirty="0" err="1"/>
              <a:t>tahun</a:t>
            </a:r>
            <a:r>
              <a:rPr lang="en-US" dirty="0"/>
              <a:t> 2020,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peringkat</a:t>
            </a:r>
            <a:r>
              <a:rPr lang="en-US" dirty="0"/>
              <a:t> 101 pada </a:t>
            </a:r>
            <a:r>
              <a:rPr lang="en-US" dirty="0" err="1"/>
              <a:t>tahun</a:t>
            </a:r>
            <a:r>
              <a:rPr lang="en-US" dirty="0"/>
              <a:t> 2021</a:t>
            </a:r>
          </a:p>
          <a:p>
            <a:r>
              <a:rPr lang="en-US" dirty="0"/>
              <a:t>Perempuan di Indonesia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dalam </a:t>
            </a:r>
            <a:r>
              <a:rPr lang="en-US" dirty="0" err="1"/>
              <a:t>partisipasinya</a:t>
            </a:r>
            <a:r>
              <a:rPr lang="en-US" dirty="0"/>
              <a:t> di </a:t>
            </a:r>
            <a:r>
              <a:rPr lang="en-US" dirty="0" err="1"/>
              <a:t>perekonomian</a:t>
            </a:r>
            <a:r>
              <a:rPr lang="en-US" dirty="0"/>
              <a:t> dan juga </a:t>
            </a:r>
            <a:r>
              <a:rPr lang="en-US" dirty="0" err="1"/>
              <a:t>sisi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, </a:t>
            </a:r>
            <a:r>
              <a:rPr lang="en-US" dirty="0" err="1"/>
              <a:t>pemberdayaan</a:t>
            </a:r>
            <a:r>
              <a:rPr lang="en-US" dirty="0"/>
              <a:t>, dan </a:t>
            </a:r>
            <a:r>
              <a:rPr lang="en-US" dirty="0" err="1"/>
              <a:t>pengambilan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                                             (Sri </a:t>
            </a:r>
            <a:r>
              <a:rPr lang="en-US" dirty="0" err="1"/>
              <a:t>Mulyani</a:t>
            </a:r>
            <a:r>
              <a:rPr lang="en-US" dirty="0"/>
              <a:t>, Menteri </a:t>
            </a:r>
            <a:r>
              <a:rPr lang="en-US" dirty="0" err="1"/>
              <a:t>Keuangan</a:t>
            </a:r>
            <a:r>
              <a:rPr lang="en-US" dirty="0"/>
              <a:t> RI)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E2425E3-6F78-4CB0-5100-73E29A35140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113652" y="101792"/>
            <a:ext cx="3801295" cy="63512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4B2046-9635-6746-F49C-8B6AD214C982}"/>
              </a:ext>
            </a:extLst>
          </p:cNvPr>
          <p:cNvSpPr txBox="1"/>
          <p:nvPr/>
        </p:nvSpPr>
        <p:spPr>
          <a:xfrm>
            <a:off x="4955721" y="6489115"/>
            <a:ext cx="761727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200" dirty="0" err="1"/>
              <a:t>Sumber</a:t>
            </a:r>
            <a:r>
              <a:rPr lang="en-ID" sz="1200" dirty="0"/>
              <a:t> : https://katadata.co.id/ariemega/infografik/62170fec380de/pandemi-memperlebar-ketimpangan-gender</a:t>
            </a:r>
          </a:p>
        </p:txBody>
      </p:sp>
    </p:spTree>
    <p:extLst>
      <p:ext uri="{BB962C8B-B14F-4D97-AF65-F5344CB8AC3E}">
        <p14:creationId xmlns:p14="http://schemas.microsoft.com/office/powerpoint/2010/main" val="17032261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1554" y="248194"/>
            <a:ext cx="7362281" cy="6343675"/>
          </a:xfrm>
        </p:spPr>
        <p:txBody>
          <a:bodyPr anchor="ctr"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ID" sz="2400" dirty="0"/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Badan Pusat </a:t>
            </a:r>
            <a:r>
              <a:rPr lang="en-US" sz="2400" dirty="0" err="1"/>
              <a:t>Statistik</a:t>
            </a:r>
            <a:r>
              <a:rPr lang="en-US" sz="2400" dirty="0"/>
              <a:t>/BPS (2021) </a:t>
            </a:r>
            <a:r>
              <a:rPr lang="en-US" sz="2400" dirty="0" err="1"/>
              <a:t>Indikator</a:t>
            </a:r>
            <a:r>
              <a:rPr lang="en-US" sz="2400" dirty="0"/>
              <a:t> </a:t>
            </a:r>
            <a:r>
              <a:rPr lang="en-US" sz="2400" dirty="0" err="1"/>
              <a:t>Tujuan</a:t>
            </a:r>
            <a:r>
              <a:rPr lang="en-US" sz="2400" dirty="0"/>
              <a:t> Pembangunan </a:t>
            </a:r>
            <a:r>
              <a:rPr lang="en-US" sz="2400" dirty="0" err="1"/>
              <a:t>Berkelanjutan</a:t>
            </a:r>
            <a:r>
              <a:rPr lang="en-US" sz="2400" dirty="0"/>
              <a:t> Indonesia 2021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2400" dirty="0" err="1"/>
              <a:t>Bappenas:Direktorat</a:t>
            </a:r>
            <a:r>
              <a:rPr lang="en-ID" sz="2400" dirty="0"/>
              <a:t> </a:t>
            </a:r>
            <a:r>
              <a:rPr lang="en-ID" sz="2400" dirty="0" err="1"/>
              <a:t>Keluarga</a:t>
            </a:r>
            <a:r>
              <a:rPr lang="en-ID" sz="2400" dirty="0"/>
              <a:t>, Perempuan, Anak, Pemuda dan </a:t>
            </a:r>
            <a:r>
              <a:rPr lang="en-ID" sz="2400" dirty="0" err="1"/>
              <a:t>Olahraga</a:t>
            </a:r>
            <a:r>
              <a:rPr lang="en-ID" sz="2400" dirty="0"/>
              <a:t> Kementerian PPN </a:t>
            </a:r>
            <a:r>
              <a:rPr lang="en-US" sz="2400" dirty="0"/>
              <a:t>(2020) </a:t>
            </a:r>
            <a:r>
              <a:rPr lang="en-US" sz="2400" dirty="0" err="1"/>
              <a:t>Infografis</a:t>
            </a:r>
            <a:r>
              <a:rPr lang="en-US" sz="2400" dirty="0"/>
              <a:t> Gender dan Kesehatan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Hariyanti</a:t>
            </a:r>
            <a:r>
              <a:rPr lang="en-US" sz="2400" dirty="0"/>
              <a:t>, D. (2022) </a:t>
            </a:r>
            <a:r>
              <a:rPr lang="en-US" sz="2400" dirty="0" err="1"/>
              <a:t>Pandemi</a:t>
            </a:r>
            <a:r>
              <a:rPr lang="en-US" sz="2400" dirty="0"/>
              <a:t> </a:t>
            </a:r>
            <a:r>
              <a:rPr lang="en-US" sz="2400" dirty="0" err="1"/>
              <a:t>memperlebar</a:t>
            </a:r>
            <a:r>
              <a:rPr lang="en-US" sz="2400" dirty="0"/>
              <a:t> </a:t>
            </a:r>
            <a:r>
              <a:rPr lang="en-US" sz="2400" dirty="0" err="1"/>
              <a:t>ketimpangan</a:t>
            </a:r>
            <a:r>
              <a:rPr lang="en-US" sz="2400" dirty="0"/>
              <a:t> gender, </a:t>
            </a:r>
            <a:r>
              <a:rPr lang="en-US" sz="2400" u="sng" dirty="0"/>
              <a:t>https://katadata.co.id/ariemega/infografik/62170fec380de/pandemi-memperlebar-ketimpangan-gender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PAHO (2022) COVID-19 Pandemic Disproportionately Affected Women in the Americas, </a:t>
            </a:r>
            <a:r>
              <a:rPr lang="en-US" sz="24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https://www.paho.org/en/news/8-3-2022-covid-19-pandemic-disproportionately-affected-women-americas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WHO (2021) Gender and Health, </a:t>
            </a:r>
            <a:r>
              <a:rPr lang="en-US" sz="24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https://www.who.int/news-room/questions-and-answers/item/gender-and-health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WHO Regional Office for South-East Asia (2020) Indonesia : gender dan </a:t>
            </a:r>
            <a:r>
              <a:rPr lang="en-US" sz="2400" dirty="0" err="1"/>
              <a:t>kesehatan</a:t>
            </a:r>
            <a:r>
              <a:rPr lang="en-US" sz="2400" dirty="0"/>
              <a:t>. </a:t>
            </a:r>
            <a:r>
              <a:rPr lang="en-US" sz="2400" dirty="0" err="1"/>
              <a:t>Infografis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2400" dirty="0"/>
              <a:t>https://www.sdg2030indonesia.org/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1202948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1587</TotalTime>
  <Words>2315</Words>
  <Application>Microsoft Office PowerPoint</Application>
  <PresentationFormat>Widescreen</PresentationFormat>
  <Paragraphs>117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Aharoni</vt:lpstr>
      <vt:lpstr>Arial</vt:lpstr>
      <vt:lpstr>Arial Rounded MT Bold</vt:lpstr>
      <vt:lpstr>Calibri</vt:lpstr>
      <vt:lpstr>Calibri Light</vt:lpstr>
      <vt:lpstr>Wingdings</vt:lpstr>
      <vt:lpstr>1_Office Theme</vt:lpstr>
      <vt:lpstr>Gender  dalam  Pembangunan (Gender in Development) </vt:lpstr>
      <vt:lpstr>Bagaimana jenis kelamin dan gender mempengaruhi kesehatan ?  (WHO, 2021)</vt:lpstr>
      <vt:lpstr>….lanjutan</vt:lpstr>
      <vt:lpstr>….lanjutan</vt:lpstr>
      <vt:lpstr>….lanjutan</vt:lpstr>
      <vt:lpstr>WHO  (2021)</vt:lpstr>
      <vt:lpstr> Mengapa isu gender penting untuk kesehatan ? (WHO, 2021)</vt:lpstr>
      <vt:lpstr> ….lanjutan</vt:lpstr>
      <vt:lpstr>Mengapa isu gender penting untuk kesehatan di Indonesia? (WHO, Regional Office for South-East Asia, 2020 ) </vt:lpstr>
      <vt:lpstr> ….lanjutan</vt:lpstr>
      <vt:lpstr>Mengapa           laki-laki perlu memahami kesetaraan gender dalam isu tentang kesehatan?  (WHO, 2021)</vt:lpstr>
      <vt:lpstr>….lanjutan</vt:lpstr>
      <vt:lpstr>…lanjutan</vt:lpstr>
      <vt:lpstr>Gender dan Kesehatan dalam SDGs</vt:lpstr>
      <vt:lpstr>Apa signifikansi gender dan kesehatan dalam SDGs? (WHO, 2021)</vt:lpstr>
      <vt:lpstr>Bagaiamana SDG 3  di Indonesia ?</vt:lpstr>
      <vt:lpstr>WHO  (2021)</vt:lpstr>
      <vt:lpstr>Isu gender dalam bidang kesehatan pada siklus hidup manusia (Sumber: Direktorat Keluarga, Perempuan, Anak, Pemuda dan Olahraga Kementrian PPN/Bappenas, 2020)</vt:lpstr>
      <vt:lpstr>Apakah perempuan dan laki-laki memiliki angka harapan hidup yang sama? (WHO Regional office for SE Asia, 2020)</vt:lpstr>
      <vt:lpstr>Apakah gender, lokasi tempat tinggal, edukasi, dan pendapatan mempengaruhi status kesehatan orang Indonesia? (WHO Regional office for SE Asia, 2020)</vt:lpstr>
      <vt:lpstr>Penyakit untuk perempuan dan laki-laki berbeda  (WHO Regional office for SE Asia, 2020)</vt:lpstr>
      <vt:lpstr>Bagaimana    Angka Kematian Ibu (AKI) di Indonesia? (BPS, 2021)</vt:lpstr>
      <vt:lpstr>Bagaimana    Angka Kematian Anak di Indonesia? (BPS, 2021)</vt:lpstr>
      <vt:lpstr>Angka Kematian Ibu dan Anak di Indonesia (Bappenas, 2020)</vt:lpstr>
      <vt:lpstr>Bagaimana kelangsungan hidup anak balita di Indonesia? (WHO Regional office for SE Asia, 2020)</vt:lpstr>
      <vt:lpstr>Penyakit menular dan tidak menular (Bappenas, 2020)</vt:lpstr>
      <vt:lpstr>Gender  dan  Tembakau (Bappenas, 2020)</vt:lpstr>
      <vt:lpstr>…lanjutan</vt:lpstr>
      <vt:lpstr>Apakah gender, lokasi tempat tinggal, edukasi, dan pendapatan mempengaruhi akses pada layanan kesehatan di Indonesia? (WHO Regional office for SE Asia, 2020)</vt:lpstr>
      <vt:lpstr>Bagaimana isu gender dalam masa pandemic COVID-19? </vt:lpstr>
      <vt:lpstr>“Pandemi memperlebar ketimpangan gender ”  (Katadataperempuan, 2022)</vt:lpstr>
      <vt:lpstr>Referensi: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32</cp:revision>
  <dcterms:created xsi:type="dcterms:W3CDTF">2022-03-16T10:21:38Z</dcterms:created>
  <dcterms:modified xsi:type="dcterms:W3CDTF">2022-06-10T15:26:36Z</dcterms:modified>
</cp:coreProperties>
</file>