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76" r:id="rId2"/>
    <p:sldId id="371" r:id="rId3"/>
    <p:sldId id="370" r:id="rId4"/>
    <p:sldId id="372" r:id="rId5"/>
    <p:sldId id="379" r:id="rId6"/>
    <p:sldId id="375" r:id="rId7"/>
    <p:sldId id="376" r:id="rId8"/>
    <p:sldId id="347" r:id="rId9"/>
    <p:sldId id="377" r:id="rId10"/>
    <p:sldId id="373" r:id="rId11"/>
    <p:sldId id="374" r:id="rId12"/>
    <p:sldId id="389" r:id="rId13"/>
    <p:sldId id="390" r:id="rId14"/>
    <p:sldId id="391" r:id="rId15"/>
    <p:sldId id="393" r:id="rId16"/>
    <p:sldId id="365" r:id="rId17"/>
    <p:sldId id="366" r:id="rId18"/>
    <p:sldId id="367" r:id="rId19"/>
    <p:sldId id="368" r:id="rId20"/>
    <p:sldId id="398" r:id="rId21"/>
    <p:sldId id="397" r:id="rId22"/>
    <p:sldId id="380" r:id="rId23"/>
    <p:sldId id="396" r:id="rId24"/>
    <p:sldId id="388" r:id="rId25"/>
    <p:sldId id="387" r:id="rId26"/>
    <p:sldId id="399" r:id="rId27"/>
    <p:sldId id="394" r:id="rId28"/>
    <p:sldId id="386" r:id="rId29"/>
    <p:sldId id="384" r:id="rId30"/>
    <p:sldId id="385" r:id="rId31"/>
    <p:sldId id="40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10/06/2022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15698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8840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3178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93757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emina.co.id/trending-topic/teknologi-digital-mempersempit-kesenjangan-gender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dw.com/id/indonesia-butuh-lebih-banyak-perempuan-di-bidang-iptek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kumparan.com/kumparanstyle/infografik-eksistensi-perempuan-di-dunia-sains-1542358525377883911" TargetMode="External"/><Relationship Id="rId3" Type="http://schemas.openxmlformats.org/officeDocument/2006/relationships/hyperlink" Target="https://kumparan.com/kumparanstyle/teknologi-kunci-kemajuan-perempuan-modern-1qsbRgbtIjp/full" TargetMode="External"/><Relationship Id="rId7" Type="http://schemas.openxmlformats.org/officeDocument/2006/relationships/hyperlink" Target="https://www.tdu.org/news_martin-luther-king-j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emenpppa.go.id/" TargetMode="External"/><Relationship Id="rId5" Type="http://schemas.openxmlformats.org/officeDocument/2006/relationships/hyperlink" Target="https://www.edapt.org.uk/blog/2014/02/education-is-the-most-powerful-weapon-which-you-can-use-to-change-the-world/" TargetMode="External"/><Relationship Id="rId4" Type="http://schemas.openxmlformats.org/officeDocument/2006/relationships/hyperlink" Target="https://www.sdg2030indonesia.org/page/12-tujuan-empa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10</a:t>
            </a:r>
          </a:p>
          <a:p>
            <a:pPr marL="0" indent="0" algn="ctr">
              <a:buNone/>
            </a:pPr>
            <a:r>
              <a:rPr lang="en-US" sz="3200" i="1" dirty="0"/>
              <a:t>(10</a:t>
            </a:r>
            <a:r>
              <a:rPr lang="en-US" sz="3200" i="1" baseline="30000" dirty="0"/>
              <a:t>th</a:t>
            </a:r>
            <a:r>
              <a:rPr lang="en-US" sz="3200" i="1" dirty="0"/>
              <a:t> meeting)</a:t>
            </a:r>
          </a:p>
          <a:p>
            <a:pPr marL="0" indent="0" algn="ctr">
              <a:buNone/>
            </a:pPr>
            <a:r>
              <a:rPr lang="en-US" sz="3200" b="1" dirty="0"/>
              <a:t>Gender dan Pendidikan</a:t>
            </a:r>
          </a:p>
          <a:p>
            <a:pPr marL="0" indent="0" algn="ctr">
              <a:buNone/>
            </a:pPr>
            <a:r>
              <a:rPr lang="en-US" sz="3200" i="1" dirty="0"/>
              <a:t>(Gender and Education)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AF3A15-CA60-F823-B181-47438B2D04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699655" y="380431"/>
            <a:ext cx="6130835" cy="3313356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DAC11B-76CF-36AD-7411-10C51B2963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6166" y="4343400"/>
            <a:ext cx="11599817" cy="22058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>
                <a:latin typeface="Nunito" pitchFamily="2" charset="0"/>
              </a:rPr>
              <a:t>“Pendidikan </a:t>
            </a:r>
            <a:r>
              <a:rPr lang="en-US" sz="4000" b="1" dirty="0" err="1">
                <a:latin typeface="Nunito" pitchFamily="2" charset="0"/>
              </a:rPr>
              <a:t>adalah</a:t>
            </a:r>
            <a:r>
              <a:rPr lang="en-US" sz="4000" b="1" dirty="0">
                <a:latin typeface="Nunito" pitchFamily="2" charset="0"/>
              </a:rPr>
              <a:t> </a:t>
            </a:r>
            <a:r>
              <a:rPr lang="en-US" sz="4000" b="1" dirty="0" err="1">
                <a:latin typeface="Nunito" pitchFamily="2" charset="0"/>
              </a:rPr>
              <a:t>senjata</a:t>
            </a:r>
            <a:r>
              <a:rPr lang="en-US" sz="4000" b="1" dirty="0">
                <a:latin typeface="Nunito" pitchFamily="2" charset="0"/>
              </a:rPr>
              <a:t> paling </a:t>
            </a:r>
            <a:r>
              <a:rPr lang="en-US" sz="4000" b="1" dirty="0" err="1">
                <a:latin typeface="Nunito" pitchFamily="2" charset="0"/>
              </a:rPr>
              <a:t>ampuh</a:t>
            </a:r>
            <a:r>
              <a:rPr lang="en-US" sz="4000" b="1" dirty="0">
                <a:latin typeface="Nunito" pitchFamily="2" charset="0"/>
              </a:rPr>
              <a:t> yang </a:t>
            </a:r>
            <a:r>
              <a:rPr lang="en-US" sz="4000" b="1" dirty="0" err="1">
                <a:latin typeface="Nunito" pitchFamily="2" charset="0"/>
              </a:rPr>
              <a:t>bisa</a:t>
            </a:r>
            <a:r>
              <a:rPr lang="en-US" sz="4000" b="1" dirty="0">
                <a:latin typeface="Nunito" pitchFamily="2" charset="0"/>
              </a:rPr>
              <a:t> </a:t>
            </a:r>
            <a:r>
              <a:rPr lang="en-US" sz="4000" b="1" dirty="0" err="1">
                <a:latin typeface="Nunito" pitchFamily="2" charset="0"/>
              </a:rPr>
              <a:t>anda</a:t>
            </a:r>
            <a:r>
              <a:rPr lang="en-US" sz="4000" b="1" dirty="0">
                <a:latin typeface="Nunito" pitchFamily="2" charset="0"/>
              </a:rPr>
              <a:t> </a:t>
            </a:r>
            <a:r>
              <a:rPr lang="en-US" sz="4000" b="1" dirty="0" err="1">
                <a:latin typeface="Nunito" pitchFamily="2" charset="0"/>
              </a:rPr>
              <a:t>gunakan</a:t>
            </a:r>
            <a:r>
              <a:rPr lang="en-US" sz="4000" b="1" dirty="0">
                <a:latin typeface="Nunito" pitchFamily="2" charset="0"/>
              </a:rPr>
              <a:t> </a:t>
            </a:r>
            <a:r>
              <a:rPr lang="en-US" sz="4000" b="1" dirty="0" err="1">
                <a:latin typeface="Nunito" pitchFamily="2" charset="0"/>
              </a:rPr>
              <a:t>untuk</a:t>
            </a:r>
            <a:r>
              <a:rPr lang="en-US" sz="4000" b="1" dirty="0">
                <a:latin typeface="Nunito" pitchFamily="2" charset="0"/>
              </a:rPr>
              <a:t> </a:t>
            </a:r>
            <a:r>
              <a:rPr lang="en-US" sz="4000" b="1" dirty="0" err="1">
                <a:latin typeface="Nunito" pitchFamily="2" charset="0"/>
              </a:rPr>
              <a:t>mengubah</a:t>
            </a:r>
            <a:r>
              <a:rPr lang="en-US" sz="4000" b="1" dirty="0">
                <a:latin typeface="Nunito" pitchFamily="2" charset="0"/>
              </a:rPr>
              <a:t> dunia”</a:t>
            </a:r>
          </a:p>
          <a:p>
            <a:pPr marL="0" indent="0" algn="ctr">
              <a:buNone/>
            </a:pPr>
            <a:r>
              <a:rPr lang="en-US" dirty="0">
                <a:latin typeface="Nunito" pitchFamily="2" charset="0"/>
              </a:rPr>
              <a:t>Nelson Mandela (18 </a:t>
            </a:r>
            <a:r>
              <a:rPr lang="en-US" dirty="0" err="1">
                <a:latin typeface="Nunito" pitchFamily="2" charset="0"/>
              </a:rPr>
              <a:t>Juli</a:t>
            </a:r>
            <a:r>
              <a:rPr lang="en-US" dirty="0">
                <a:latin typeface="Nunito" pitchFamily="2" charset="0"/>
              </a:rPr>
              <a:t> 1918 – 5 </a:t>
            </a:r>
            <a:r>
              <a:rPr lang="en-US" dirty="0" err="1">
                <a:latin typeface="Nunito" pitchFamily="2" charset="0"/>
              </a:rPr>
              <a:t>Desember</a:t>
            </a:r>
            <a:r>
              <a:rPr lang="en-US" dirty="0">
                <a:latin typeface="Nunito" pitchFamily="2" charset="0"/>
              </a:rPr>
              <a:t> 2013)</a:t>
            </a:r>
            <a:endParaRPr lang="en-ID" dirty="0">
              <a:latin typeface="Nunito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07D201-BB0E-F07B-506F-8D8011651A7D}"/>
              </a:ext>
            </a:extLst>
          </p:cNvPr>
          <p:cNvSpPr txBox="1"/>
          <p:nvPr/>
        </p:nvSpPr>
        <p:spPr>
          <a:xfrm>
            <a:off x="1045028" y="3724981"/>
            <a:ext cx="115410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 : https://www.edapt.org.uk/blog/2014/02/education-is-the-most-powerful-weapon-which-you-can-use-to-change-the-world/</a:t>
            </a:r>
          </a:p>
        </p:txBody>
      </p:sp>
    </p:spTree>
    <p:extLst>
      <p:ext uri="{BB962C8B-B14F-4D97-AF65-F5344CB8AC3E}">
        <p14:creationId xmlns:p14="http://schemas.microsoft.com/office/powerpoint/2010/main" val="3449556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7DE1D-40ED-C8C7-E2A3-950055DCA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43" y="678633"/>
            <a:ext cx="11697788" cy="2319292"/>
          </a:xfrm>
        </p:spPr>
        <p:txBody>
          <a:bodyPr>
            <a:normAutofit fontScale="90000"/>
          </a:bodyPr>
          <a:lstStyle/>
          <a:p>
            <a:pPr algn="ctr"/>
            <a:r>
              <a:rPr lang="en-ID" sz="3600" b="1" dirty="0">
                <a:latin typeface="Nunito" pitchFamily="2" charset="0"/>
              </a:rPr>
              <a:t>“</a:t>
            </a:r>
            <a:r>
              <a:rPr lang="en-ID" sz="3600" b="1" dirty="0" err="1">
                <a:latin typeface="Nunito" pitchFamily="2" charset="0"/>
              </a:rPr>
              <a:t>Fungsi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pendidikan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adalah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mengajarkan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seseorang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untuk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berpikir</a:t>
            </a:r>
            <a:r>
              <a:rPr lang="en-ID" sz="3600" b="1" dirty="0">
                <a:latin typeface="Nunito" pitchFamily="2" charset="0"/>
              </a:rPr>
              <a:t> dengan </a:t>
            </a:r>
            <a:r>
              <a:rPr lang="en-ID" sz="3600" b="1" dirty="0" err="1">
                <a:latin typeface="Nunito" pitchFamily="2" charset="0"/>
              </a:rPr>
              <a:t>intensif</a:t>
            </a:r>
            <a:r>
              <a:rPr lang="en-ID" sz="3600" b="1" dirty="0">
                <a:latin typeface="Nunito" pitchFamily="2" charset="0"/>
              </a:rPr>
              <a:t> dan </a:t>
            </a:r>
            <a:r>
              <a:rPr lang="en-ID" sz="3600" b="1" dirty="0" err="1">
                <a:latin typeface="Nunito" pitchFamily="2" charset="0"/>
              </a:rPr>
              <a:t>kritis</a:t>
            </a:r>
            <a:r>
              <a:rPr lang="en-ID" sz="3600" b="1" dirty="0">
                <a:latin typeface="Nunito" pitchFamily="2" charset="0"/>
              </a:rPr>
              <a:t>. </a:t>
            </a:r>
            <a:r>
              <a:rPr lang="en-ID" sz="3600" b="1" dirty="0" err="1">
                <a:latin typeface="Nunito" pitchFamily="2" charset="0"/>
              </a:rPr>
              <a:t>Kecerdasan</a:t>
            </a:r>
            <a:r>
              <a:rPr lang="en-ID" sz="3600" b="1" dirty="0">
                <a:latin typeface="Nunito" pitchFamily="2" charset="0"/>
              </a:rPr>
              <a:t> dan </a:t>
            </a:r>
            <a:r>
              <a:rPr lang="en-ID" sz="3600" b="1" dirty="0" err="1">
                <a:latin typeface="Nunito" pitchFamily="2" charset="0"/>
              </a:rPr>
              <a:t>karakter</a:t>
            </a:r>
            <a:r>
              <a:rPr lang="en-ID" sz="3600" b="1" dirty="0">
                <a:latin typeface="Nunito" pitchFamily="2" charset="0"/>
              </a:rPr>
              <a:t>, </a:t>
            </a:r>
            <a:r>
              <a:rPr lang="en-ID" sz="3600" b="1" dirty="0" err="1">
                <a:latin typeface="Nunito" pitchFamily="2" charset="0"/>
              </a:rPr>
              <a:t>itulah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tujuan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dari</a:t>
            </a:r>
            <a:r>
              <a:rPr lang="en-ID" sz="3600" b="1" dirty="0">
                <a:latin typeface="Nunito" pitchFamily="2" charset="0"/>
              </a:rPr>
              <a:t> </a:t>
            </a:r>
            <a:r>
              <a:rPr lang="en-ID" sz="3600" b="1" dirty="0" err="1">
                <a:latin typeface="Nunito" pitchFamily="2" charset="0"/>
              </a:rPr>
              <a:t>pendidikan</a:t>
            </a:r>
            <a:r>
              <a:rPr lang="en-ID" sz="3600" b="1" dirty="0">
                <a:latin typeface="Nunito" pitchFamily="2" charset="0"/>
              </a:rPr>
              <a:t> yang </a:t>
            </a:r>
            <a:r>
              <a:rPr lang="en-ID" sz="3600" b="1" dirty="0" err="1">
                <a:latin typeface="Nunito" pitchFamily="2" charset="0"/>
              </a:rPr>
              <a:t>sesungguhnya</a:t>
            </a:r>
            <a:r>
              <a:rPr lang="en-ID" sz="3600" b="1" dirty="0">
                <a:latin typeface="Nunito" pitchFamily="2" charset="0"/>
              </a:rPr>
              <a:t>”</a:t>
            </a:r>
            <a:br>
              <a:rPr lang="en-ID" sz="3600" b="1" dirty="0">
                <a:latin typeface="Nunito" pitchFamily="2" charset="0"/>
              </a:rPr>
            </a:br>
            <a:br>
              <a:rPr lang="en-ID" sz="2000" dirty="0">
                <a:latin typeface="Nunito" pitchFamily="2" charset="0"/>
              </a:rPr>
            </a:br>
            <a:r>
              <a:rPr lang="en-ID" sz="3100" dirty="0" err="1">
                <a:latin typeface="Nunito" pitchFamily="2" charset="0"/>
              </a:rPr>
              <a:t>Marthin</a:t>
            </a:r>
            <a:r>
              <a:rPr lang="en-ID" sz="3100" dirty="0">
                <a:latin typeface="Nunito" pitchFamily="2" charset="0"/>
              </a:rPr>
              <a:t> Luther King Jr. ( 15 </a:t>
            </a:r>
            <a:r>
              <a:rPr lang="en-ID" sz="3100" dirty="0" err="1">
                <a:latin typeface="Nunito" pitchFamily="2" charset="0"/>
              </a:rPr>
              <a:t>Januari</a:t>
            </a:r>
            <a:r>
              <a:rPr lang="en-ID" sz="3100" dirty="0">
                <a:latin typeface="Nunito" pitchFamily="2" charset="0"/>
              </a:rPr>
              <a:t> 1929 – 4 April 1968)</a:t>
            </a:r>
            <a:br>
              <a:rPr lang="en-ID" sz="3100" dirty="0">
                <a:latin typeface="Nunito" pitchFamily="2" charset="0"/>
              </a:rPr>
            </a:br>
            <a:r>
              <a:rPr lang="en-ID" sz="3600" dirty="0">
                <a:latin typeface="+mn-lt"/>
              </a:rPr>
              <a:t>                                                                                                                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39DFBB7-0635-CD0B-4843-3AC3453B4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1319" y="3150576"/>
            <a:ext cx="5732418" cy="32244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087349-4DDA-05FA-FF86-13110A71D651}"/>
              </a:ext>
            </a:extLst>
          </p:cNvPr>
          <p:cNvSpPr txBox="1"/>
          <p:nvPr/>
        </p:nvSpPr>
        <p:spPr>
          <a:xfrm>
            <a:off x="2963636" y="6366356"/>
            <a:ext cx="57362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https://www.tdu.org/news_martin-luther-king-jr</a:t>
            </a:r>
          </a:p>
        </p:txBody>
      </p:sp>
    </p:spTree>
    <p:extLst>
      <p:ext uri="{BB962C8B-B14F-4D97-AF65-F5344CB8AC3E}">
        <p14:creationId xmlns:p14="http://schemas.microsoft.com/office/powerpoint/2010/main" val="3496562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823" y="640081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Mengapa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pendidikan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penting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 dalam </a:t>
            </a:r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pembangunan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1276894"/>
            <a:ext cx="6244047" cy="50324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3600" b="0" i="0" dirty="0">
                <a:effectLst/>
                <a:latin typeface="Nunito" panose="020B0604020202020204" pitchFamily="2" charset="0"/>
              </a:rPr>
              <a:t>“</a:t>
            </a:r>
            <a:r>
              <a:rPr lang="en-ID" sz="3600" dirty="0">
                <a:latin typeface="Nunito" panose="020B0604020202020204" pitchFamily="2" charset="0"/>
              </a:rPr>
              <a:t>P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endidikan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merupakan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salah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satu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faktor</a:t>
            </a:r>
            <a:r>
              <a:rPr lang="en-ID" sz="3600" dirty="0">
                <a:latin typeface="Nunito" panose="020B0604020202020204" pitchFamily="2" charset="0"/>
              </a:rPr>
              <a:t> 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yang sangat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berperan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untuk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menghasilkan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sumber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daya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manusia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yang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berkualitas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dirty="0">
                <a:latin typeface="Nunito" panose="020B0604020202020204" pitchFamily="2" charset="0"/>
              </a:rPr>
              <a:t>demi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kemajuan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suatu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negara,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kesejahteraan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masyarakat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, </a:t>
            </a:r>
            <a:r>
              <a:rPr lang="en-ID" sz="3600" dirty="0" err="1">
                <a:latin typeface="Nunito" panose="020B0604020202020204" pitchFamily="2" charset="0"/>
              </a:rPr>
              <a:t>sekaligus</a:t>
            </a:r>
            <a:r>
              <a:rPr lang="en-ID" sz="3600" dirty="0"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mengurangi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angka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 </a:t>
            </a:r>
            <a:r>
              <a:rPr lang="en-ID" sz="3600" b="0" i="0" dirty="0" err="1">
                <a:effectLst/>
                <a:latin typeface="Nunito" panose="020B0604020202020204" pitchFamily="2" charset="0"/>
              </a:rPr>
              <a:t>kemiskinan</a:t>
            </a:r>
            <a:r>
              <a:rPr lang="en-ID" sz="3600" b="0" i="0" dirty="0">
                <a:effectLst/>
                <a:latin typeface="Nunito" panose="020B0604020202020204" pitchFamily="2" charset="0"/>
              </a:rPr>
              <a:t>”</a:t>
            </a:r>
          </a:p>
          <a:p>
            <a:pPr marL="0" indent="0" algn="ctr">
              <a:buNone/>
            </a:pPr>
            <a:endParaRPr lang="en-ID" sz="2000" dirty="0"/>
          </a:p>
          <a:p>
            <a:pPr marL="0" indent="0" algn="ctr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710174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6774A-0A2A-4143-A0B8-D8F429E86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" y="659676"/>
            <a:ext cx="6518367" cy="862147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latin typeface="Nunito" pitchFamily="2" charset="0"/>
              </a:rPr>
              <a:t>SDGs di Indonesia</a:t>
            </a:r>
            <a:endParaRPr lang="en-ID" sz="5400" b="1" dirty="0">
              <a:latin typeface="Nunito" pitchFamily="2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ACA77D-C6E8-1678-8D76-0511F24B1B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0519" y="2174966"/>
            <a:ext cx="11831184" cy="4741817"/>
          </a:xfrm>
        </p:spPr>
        <p:txBody>
          <a:bodyPr>
            <a:normAutofit/>
          </a:bodyPr>
          <a:lstStyle/>
          <a:p>
            <a:r>
              <a:rPr lang="en-ID" sz="2400" b="1" dirty="0"/>
              <a:t>1. Pilar Pembangunan Sosial</a:t>
            </a:r>
          </a:p>
          <a:p>
            <a:r>
              <a:rPr lang="en-ID" sz="2400" dirty="0"/>
              <a:t>Pilar ini </a:t>
            </a:r>
            <a:r>
              <a:rPr lang="en-ID" sz="2400" dirty="0" err="1"/>
              <a:t>mencakup</a:t>
            </a:r>
            <a:r>
              <a:rPr lang="en-ID" sz="2400" dirty="0"/>
              <a:t> </a:t>
            </a:r>
            <a:r>
              <a:rPr lang="en-ID" sz="2400" dirty="0" err="1"/>
              <a:t>poin</a:t>
            </a:r>
            <a:r>
              <a:rPr lang="en-ID" sz="2400" dirty="0"/>
              <a:t> (1) </a:t>
            </a:r>
            <a:r>
              <a:rPr lang="en-ID" sz="2400" dirty="0" err="1"/>
              <a:t>Tanpa</a:t>
            </a:r>
            <a:r>
              <a:rPr lang="en-ID" sz="2400" dirty="0"/>
              <a:t> </a:t>
            </a:r>
            <a:r>
              <a:rPr lang="en-ID" sz="2400" dirty="0" err="1"/>
              <a:t>Kemiskinan</a:t>
            </a:r>
            <a:r>
              <a:rPr lang="en-ID" sz="2400" dirty="0"/>
              <a:t>, (2) </a:t>
            </a:r>
            <a:r>
              <a:rPr lang="en-ID" sz="2400" dirty="0" err="1"/>
              <a:t>Tanpa</a:t>
            </a:r>
            <a:r>
              <a:rPr lang="en-ID" sz="2400" dirty="0"/>
              <a:t> </a:t>
            </a:r>
            <a:r>
              <a:rPr lang="en-ID" sz="2400" dirty="0" err="1"/>
              <a:t>Kelaparan</a:t>
            </a:r>
            <a:r>
              <a:rPr lang="en-ID" sz="2400" dirty="0"/>
              <a:t>, (3) </a:t>
            </a:r>
            <a:r>
              <a:rPr lang="en-ID" sz="2400" dirty="0" err="1"/>
              <a:t>Kehidupan</a:t>
            </a:r>
            <a:r>
              <a:rPr lang="en-ID" sz="2400" dirty="0"/>
              <a:t> </a:t>
            </a:r>
            <a:r>
              <a:rPr lang="en-ID" sz="2400" dirty="0" err="1"/>
              <a:t>Sehat</a:t>
            </a:r>
            <a:r>
              <a:rPr lang="en-ID" sz="2400" dirty="0"/>
              <a:t> dan Sejahtera, (4) Pendidikan </a:t>
            </a:r>
            <a:r>
              <a:rPr lang="en-ID" sz="2400" dirty="0" err="1"/>
              <a:t>Berkualitas</a:t>
            </a:r>
            <a:r>
              <a:rPr lang="en-ID" sz="2400" dirty="0"/>
              <a:t>, dan (5) </a:t>
            </a:r>
            <a:r>
              <a:rPr lang="en-ID" sz="2400" dirty="0" err="1"/>
              <a:t>Kesetaraan</a:t>
            </a:r>
            <a:r>
              <a:rPr lang="en-ID" sz="2400" dirty="0"/>
              <a:t> Gender. Pada </a:t>
            </a:r>
            <a:r>
              <a:rPr lang="en-ID" sz="2400" dirty="0" err="1"/>
              <a:t>intinya</a:t>
            </a:r>
            <a:r>
              <a:rPr lang="en-ID" sz="2400" dirty="0"/>
              <a:t>, </a:t>
            </a:r>
            <a:r>
              <a:rPr lang="en-ID" sz="2400" dirty="0" err="1"/>
              <a:t>bertujuan</a:t>
            </a:r>
            <a:r>
              <a:rPr lang="en-ID" sz="2400" dirty="0"/>
              <a:t> </a:t>
            </a:r>
            <a:r>
              <a:rPr lang="en-ID" sz="2400" dirty="0" err="1"/>
              <a:t>tercapainya</a:t>
            </a:r>
            <a:r>
              <a:rPr lang="en-ID" sz="2400" dirty="0"/>
              <a:t> </a:t>
            </a:r>
            <a:r>
              <a:rPr lang="en-ID" sz="2400" dirty="0" err="1"/>
              <a:t>pemenuhan</a:t>
            </a:r>
            <a:r>
              <a:rPr lang="en-ID" sz="2400" dirty="0"/>
              <a:t> </a:t>
            </a:r>
            <a:r>
              <a:rPr lang="en-ID" sz="2400" dirty="0" err="1"/>
              <a:t>hak</a:t>
            </a:r>
            <a:r>
              <a:rPr lang="en-ID" sz="2400" dirty="0"/>
              <a:t> </a:t>
            </a:r>
            <a:r>
              <a:rPr lang="en-ID" sz="2400" dirty="0" err="1"/>
              <a:t>dasar</a:t>
            </a:r>
            <a:r>
              <a:rPr lang="en-ID" sz="2400" dirty="0"/>
              <a:t> </a:t>
            </a:r>
            <a:r>
              <a:rPr lang="en-ID" sz="2400" dirty="0" err="1"/>
              <a:t>manusia</a:t>
            </a:r>
            <a:r>
              <a:rPr lang="en-ID" sz="2400" dirty="0"/>
              <a:t> yang </a:t>
            </a:r>
            <a:r>
              <a:rPr lang="en-ID" sz="2400" dirty="0" err="1"/>
              <a:t>berkualitas</a:t>
            </a:r>
            <a:r>
              <a:rPr lang="en-ID" sz="2400" dirty="0"/>
              <a:t> </a:t>
            </a:r>
            <a:r>
              <a:rPr lang="en-ID" sz="2400" dirty="0" err="1"/>
              <a:t>secara</a:t>
            </a:r>
            <a:r>
              <a:rPr lang="en-ID" sz="2400" dirty="0"/>
              <a:t> </a:t>
            </a:r>
            <a:r>
              <a:rPr lang="en-ID" sz="2400" dirty="0" err="1"/>
              <a:t>adil</a:t>
            </a:r>
            <a:r>
              <a:rPr lang="en-ID" sz="2400" dirty="0"/>
              <a:t> dan </a:t>
            </a:r>
            <a:r>
              <a:rPr lang="en-ID" sz="2400" dirty="0" err="1"/>
              <a:t>setara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meningkatkan</a:t>
            </a:r>
            <a:r>
              <a:rPr lang="en-ID" sz="2400" dirty="0"/>
              <a:t> </a:t>
            </a:r>
            <a:r>
              <a:rPr lang="en-ID" sz="2400" dirty="0" err="1"/>
              <a:t>kesejahteraan</a:t>
            </a:r>
            <a:r>
              <a:rPr lang="en-ID" sz="2400" dirty="0"/>
              <a:t> </a:t>
            </a:r>
            <a:r>
              <a:rPr lang="en-ID" sz="2400" dirty="0" err="1"/>
              <a:t>bagi</a:t>
            </a:r>
            <a:r>
              <a:rPr lang="en-ID" sz="2400" dirty="0"/>
              <a:t> </a:t>
            </a:r>
            <a:r>
              <a:rPr lang="en-ID" sz="2400" dirty="0" err="1"/>
              <a:t>seluruh</a:t>
            </a:r>
            <a:r>
              <a:rPr lang="en-ID" sz="2400" dirty="0"/>
              <a:t> </a:t>
            </a:r>
            <a:r>
              <a:rPr lang="en-ID" sz="2400" dirty="0" err="1"/>
              <a:t>masyarakat</a:t>
            </a:r>
            <a:r>
              <a:rPr lang="en-ID" sz="2400" dirty="0"/>
              <a:t>.</a:t>
            </a:r>
          </a:p>
          <a:p>
            <a:r>
              <a:rPr lang="en-ID" sz="2400" b="1" dirty="0"/>
              <a:t>2. Pilar Pembangunan Ekonomi</a:t>
            </a:r>
          </a:p>
          <a:p>
            <a:r>
              <a:rPr lang="en-ID" sz="2400" dirty="0"/>
              <a:t>Pilar ini </a:t>
            </a:r>
            <a:r>
              <a:rPr lang="en-ID" sz="2400" dirty="0" err="1"/>
              <a:t>mencakup</a:t>
            </a:r>
            <a:r>
              <a:rPr lang="en-ID" sz="2400" dirty="0"/>
              <a:t> </a:t>
            </a:r>
            <a:r>
              <a:rPr lang="en-ID" sz="2400" dirty="0" err="1"/>
              <a:t>poin</a:t>
            </a:r>
            <a:r>
              <a:rPr lang="en-ID" sz="2400" dirty="0"/>
              <a:t> (7) </a:t>
            </a:r>
            <a:r>
              <a:rPr lang="en-ID" sz="2400" dirty="0" err="1"/>
              <a:t>Energi</a:t>
            </a:r>
            <a:r>
              <a:rPr lang="en-ID" sz="2400" dirty="0"/>
              <a:t> </a:t>
            </a:r>
            <a:r>
              <a:rPr lang="en-ID" sz="2400" dirty="0" err="1"/>
              <a:t>Bersih</a:t>
            </a:r>
            <a:r>
              <a:rPr lang="en-ID" sz="2400" dirty="0"/>
              <a:t> dan </a:t>
            </a:r>
            <a:r>
              <a:rPr lang="en-ID" sz="2400" dirty="0" err="1"/>
              <a:t>Terjangkau</a:t>
            </a:r>
            <a:r>
              <a:rPr lang="en-ID" sz="2400" dirty="0"/>
              <a:t>, (8) </a:t>
            </a:r>
            <a:r>
              <a:rPr lang="en-ID" sz="2400" dirty="0" err="1"/>
              <a:t>Pekerjaan</a:t>
            </a:r>
            <a:r>
              <a:rPr lang="en-ID" sz="2400" dirty="0"/>
              <a:t> </a:t>
            </a:r>
            <a:r>
              <a:rPr lang="en-ID" sz="2400" dirty="0" err="1"/>
              <a:t>Layak</a:t>
            </a:r>
            <a:r>
              <a:rPr lang="en-ID" sz="2400" dirty="0"/>
              <a:t> dan </a:t>
            </a:r>
            <a:r>
              <a:rPr lang="en-ID" sz="2400" dirty="0" err="1"/>
              <a:t>Pertumbuhan</a:t>
            </a:r>
            <a:r>
              <a:rPr lang="en-ID" sz="2400" dirty="0"/>
              <a:t> Ekonomi, (9) </a:t>
            </a:r>
            <a:r>
              <a:rPr lang="en-ID" sz="2400" dirty="0" err="1"/>
              <a:t>Industri</a:t>
            </a:r>
            <a:r>
              <a:rPr lang="en-ID" sz="2400" dirty="0"/>
              <a:t>, </a:t>
            </a:r>
            <a:r>
              <a:rPr lang="en-ID" sz="2400" dirty="0" err="1"/>
              <a:t>Inovasi</a:t>
            </a:r>
            <a:r>
              <a:rPr lang="en-ID" sz="2400" dirty="0"/>
              <a:t>, dan </a:t>
            </a:r>
            <a:r>
              <a:rPr lang="en-ID" sz="2400" dirty="0" err="1"/>
              <a:t>Infrastruktur</a:t>
            </a:r>
            <a:r>
              <a:rPr lang="en-ID" sz="2400" dirty="0"/>
              <a:t>, (10) </a:t>
            </a:r>
            <a:r>
              <a:rPr lang="en-ID" sz="2400" dirty="0" err="1"/>
              <a:t>Berkurangnya</a:t>
            </a:r>
            <a:r>
              <a:rPr lang="en-ID" sz="2400" dirty="0"/>
              <a:t> </a:t>
            </a:r>
            <a:r>
              <a:rPr lang="en-ID" sz="2400" dirty="0" err="1"/>
              <a:t>Kesenjangan</a:t>
            </a:r>
            <a:r>
              <a:rPr lang="en-ID" sz="2400" dirty="0"/>
              <a:t>, dan (17) </a:t>
            </a:r>
            <a:r>
              <a:rPr lang="en-ID" sz="2400" dirty="0" err="1"/>
              <a:t>Kemitraan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Mencapai</a:t>
            </a:r>
            <a:r>
              <a:rPr lang="en-ID" sz="2400" dirty="0"/>
              <a:t> </a:t>
            </a:r>
            <a:r>
              <a:rPr lang="en-ID" sz="2400" dirty="0" err="1"/>
              <a:t>Tujuan</a:t>
            </a:r>
            <a:r>
              <a:rPr lang="en-ID" sz="2400" dirty="0"/>
              <a:t>. Pada </a:t>
            </a:r>
            <a:r>
              <a:rPr lang="en-ID" sz="2400" dirty="0" err="1"/>
              <a:t>intinya</a:t>
            </a:r>
            <a:r>
              <a:rPr lang="en-ID" sz="2400" dirty="0"/>
              <a:t>, </a:t>
            </a:r>
            <a:r>
              <a:rPr lang="en-ID" sz="2400" dirty="0" err="1"/>
              <a:t>bertujuan</a:t>
            </a:r>
            <a:r>
              <a:rPr lang="en-ID" sz="2400" dirty="0"/>
              <a:t> </a:t>
            </a:r>
            <a:r>
              <a:rPr lang="en-ID" sz="2400" dirty="0" err="1"/>
              <a:t>tercapainya</a:t>
            </a:r>
            <a:r>
              <a:rPr lang="en-ID" sz="2400" dirty="0"/>
              <a:t> </a:t>
            </a:r>
            <a:r>
              <a:rPr lang="en-ID" sz="2400" dirty="0" err="1"/>
              <a:t>pertumbuhan</a:t>
            </a:r>
            <a:r>
              <a:rPr lang="en-ID" sz="2400" dirty="0"/>
              <a:t> </a:t>
            </a:r>
            <a:r>
              <a:rPr lang="en-ID" sz="2400" dirty="0" err="1"/>
              <a:t>ekonomi</a:t>
            </a:r>
            <a:r>
              <a:rPr lang="en-ID" sz="2400" dirty="0"/>
              <a:t> </a:t>
            </a:r>
            <a:r>
              <a:rPr lang="en-ID" sz="2400" dirty="0" err="1"/>
              <a:t>berkualitas</a:t>
            </a:r>
            <a:r>
              <a:rPr lang="en-ID" sz="2400" dirty="0"/>
              <a:t> </a:t>
            </a:r>
            <a:r>
              <a:rPr lang="en-ID" sz="2400" dirty="0" err="1"/>
              <a:t>melalui</a:t>
            </a:r>
            <a:r>
              <a:rPr lang="en-ID" sz="2400" dirty="0"/>
              <a:t> </a:t>
            </a:r>
            <a:r>
              <a:rPr lang="en-ID" sz="2400" dirty="0" err="1"/>
              <a:t>keberlanjutan</a:t>
            </a:r>
            <a:r>
              <a:rPr lang="en-ID" sz="2400" dirty="0"/>
              <a:t> </a:t>
            </a:r>
            <a:r>
              <a:rPr lang="en-ID" sz="2400" dirty="0" err="1"/>
              <a:t>peluang</a:t>
            </a:r>
            <a:r>
              <a:rPr lang="en-ID" sz="2400" dirty="0"/>
              <a:t> </a:t>
            </a:r>
            <a:r>
              <a:rPr lang="en-ID" sz="2400" dirty="0" err="1"/>
              <a:t>kerja</a:t>
            </a:r>
            <a:r>
              <a:rPr lang="en-ID" sz="2400" dirty="0"/>
              <a:t> dan </a:t>
            </a:r>
            <a:r>
              <a:rPr lang="en-ID" sz="2400" dirty="0" err="1"/>
              <a:t>usaha</a:t>
            </a:r>
            <a:r>
              <a:rPr lang="en-ID" sz="2400" dirty="0"/>
              <a:t>, </a:t>
            </a:r>
            <a:r>
              <a:rPr lang="en-ID" sz="2400" dirty="0" err="1"/>
              <a:t>inovasi</a:t>
            </a:r>
            <a:r>
              <a:rPr lang="en-ID" sz="2400" dirty="0"/>
              <a:t>, </a:t>
            </a:r>
            <a:r>
              <a:rPr lang="en-ID" sz="2400" dirty="0" err="1"/>
              <a:t>industri</a:t>
            </a:r>
            <a:r>
              <a:rPr lang="en-ID" sz="2400" dirty="0"/>
              <a:t> </a:t>
            </a:r>
            <a:r>
              <a:rPr lang="en-ID" sz="2400" dirty="0" err="1"/>
              <a:t>inklusif</a:t>
            </a:r>
            <a:r>
              <a:rPr lang="en-ID" sz="2400" dirty="0"/>
              <a:t>, </a:t>
            </a:r>
            <a:r>
              <a:rPr lang="en-ID" sz="2400" dirty="0" err="1"/>
              <a:t>infrastruktur</a:t>
            </a:r>
            <a:r>
              <a:rPr lang="en-ID" sz="2400" dirty="0"/>
              <a:t> </a:t>
            </a:r>
            <a:r>
              <a:rPr lang="en-ID" sz="2400" dirty="0" err="1"/>
              <a:t>memadai</a:t>
            </a:r>
            <a:r>
              <a:rPr lang="en-ID" sz="2400" dirty="0"/>
              <a:t>, </a:t>
            </a:r>
            <a:r>
              <a:rPr lang="en-ID" sz="2400" dirty="0" err="1"/>
              <a:t>energi</a:t>
            </a:r>
            <a:r>
              <a:rPr lang="en-ID" sz="2400" dirty="0"/>
              <a:t> </a:t>
            </a:r>
            <a:r>
              <a:rPr lang="en-ID" sz="2400" dirty="0" err="1"/>
              <a:t>bersih</a:t>
            </a:r>
            <a:r>
              <a:rPr lang="en-ID" sz="2400" dirty="0"/>
              <a:t> yang </a:t>
            </a:r>
            <a:r>
              <a:rPr lang="en-ID" sz="2400" dirty="0" err="1"/>
              <a:t>terjangkau</a:t>
            </a:r>
            <a:r>
              <a:rPr lang="en-ID" sz="2400" dirty="0"/>
              <a:t>, dan </a:t>
            </a:r>
            <a:r>
              <a:rPr lang="en-ID" sz="2400" dirty="0" err="1"/>
              <a:t>didukung</a:t>
            </a:r>
            <a:r>
              <a:rPr lang="en-ID" sz="2400" dirty="0"/>
              <a:t> </a:t>
            </a:r>
            <a:r>
              <a:rPr lang="en-ID" sz="2400" dirty="0" err="1"/>
              <a:t>kemitraan</a:t>
            </a:r>
            <a:endParaRPr lang="en-ID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C8E10C-F204-CA83-6452-D166F5277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723" y="287311"/>
            <a:ext cx="4810161" cy="16460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7C9D64-D410-C81B-0E62-88E36B5DD964}"/>
              </a:ext>
            </a:extLst>
          </p:cNvPr>
          <p:cNvSpPr txBox="1"/>
          <p:nvPr/>
        </p:nvSpPr>
        <p:spPr>
          <a:xfrm>
            <a:off x="8032024" y="1915188"/>
            <a:ext cx="36657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https://sdgs.bappenas.go.id</a:t>
            </a:r>
          </a:p>
        </p:txBody>
      </p:sp>
    </p:spTree>
    <p:extLst>
      <p:ext uri="{BB962C8B-B14F-4D97-AF65-F5344CB8AC3E}">
        <p14:creationId xmlns:p14="http://schemas.microsoft.com/office/powerpoint/2010/main" val="185789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6774A-0A2A-4143-A0B8-D8F429E86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411" y="757646"/>
            <a:ext cx="6518367" cy="581297"/>
          </a:xfrm>
        </p:spPr>
        <p:txBody>
          <a:bodyPr>
            <a:noAutofit/>
          </a:bodyPr>
          <a:lstStyle/>
          <a:p>
            <a:r>
              <a:rPr lang="en-US" sz="4000" dirty="0">
                <a:latin typeface="Nunito" pitchFamily="2" charset="0"/>
              </a:rPr>
              <a:t>….</a:t>
            </a:r>
            <a:r>
              <a:rPr lang="en-US" sz="4000" dirty="0" err="1">
                <a:latin typeface="Nunito" pitchFamily="2" charset="0"/>
              </a:rPr>
              <a:t>lanjutan</a:t>
            </a:r>
            <a:endParaRPr lang="en-ID" sz="4000" dirty="0">
              <a:latin typeface="Nunito" pitchFamily="2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ACA77D-C6E8-1678-8D76-0511F24B1B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0519" y="1802674"/>
            <a:ext cx="11831184" cy="4931229"/>
          </a:xfrm>
        </p:spPr>
        <p:txBody>
          <a:bodyPr>
            <a:normAutofit/>
          </a:bodyPr>
          <a:lstStyle/>
          <a:p>
            <a:r>
              <a:rPr lang="en-ID" sz="2800" b="1" dirty="0"/>
              <a:t>3. Pilar Pembangunan </a:t>
            </a:r>
            <a:r>
              <a:rPr lang="en-ID" sz="2800" b="1" dirty="0" err="1"/>
              <a:t>Lingkungan</a:t>
            </a:r>
            <a:endParaRPr lang="en-ID" sz="2800" b="1" dirty="0"/>
          </a:p>
          <a:p>
            <a:r>
              <a:rPr lang="en-ID" sz="2800" dirty="0"/>
              <a:t>Pilar ini </a:t>
            </a:r>
            <a:r>
              <a:rPr lang="en-ID" sz="2800" dirty="0" err="1"/>
              <a:t>mencakup</a:t>
            </a:r>
            <a:r>
              <a:rPr lang="en-ID" sz="2800" dirty="0"/>
              <a:t> </a:t>
            </a:r>
            <a:r>
              <a:rPr lang="en-ID" sz="2800" dirty="0" err="1"/>
              <a:t>poin</a:t>
            </a:r>
            <a:r>
              <a:rPr lang="en-ID" sz="2800" dirty="0"/>
              <a:t> (6) Air </a:t>
            </a:r>
            <a:r>
              <a:rPr lang="en-ID" sz="2800" dirty="0" err="1"/>
              <a:t>Bersih</a:t>
            </a:r>
            <a:r>
              <a:rPr lang="en-ID" sz="2800" dirty="0"/>
              <a:t> dan </a:t>
            </a:r>
            <a:r>
              <a:rPr lang="en-ID" sz="2800" dirty="0" err="1"/>
              <a:t>Sanitasi</a:t>
            </a:r>
            <a:r>
              <a:rPr lang="en-ID" sz="2800" dirty="0"/>
              <a:t> </a:t>
            </a:r>
            <a:r>
              <a:rPr lang="en-ID" sz="2800" dirty="0" err="1"/>
              <a:t>Layak</a:t>
            </a:r>
            <a:r>
              <a:rPr lang="en-ID" sz="2800" dirty="0"/>
              <a:t>, (11), Kota dan </a:t>
            </a:r>
            <a:r>
              <a:rPr lang="en-ID" sz="2800" dirty="0" err="1"/>
              <a:t>Pemukiman</a:t>
            </a:r>
            <a:r>
              <a:rPr lang="en-ID" sz="2800" dirty="0"/>
              <a:t> </a:t>
            </a:r>
            <a:r>
              <a:rPr lang="en-ID" sz="2800" dirty="0" err="1"/>
              <a:t>Layak</a:t>
            </a:r>
            <a:r>
              <a:rPr lang="en-ID" sz="2800" dirty="0"/>
              <a:t>, (12) </a:t>
            </a:r>
            <a:r>
              <a:rPr lang="en-ID" sz="2800" dirty="0" err="1"/>
              <a:t>Konsumsi</a:t>
            </a:r>
            <a:r>
              <a:rPr lang="en-ID" sz="2800" dirty="0"/>
              <a:t> dan </a:t>
            </a:r>
            <a:r>
              <a:rPr lang="en-ID" sz="2800" dirty="0" err="1"/>
              <a:t>Produksi</a:t>
            </a:r>
            <a:r>
              <a:rPr lang="en-ID" sz="2800" dirty="0"/>
              <a:t> yang </a:t>
            </a:r>
            <a:r>
              <a:rPr lang="en-ID" sz="2800" dirty="0" err="1"/>
              <a:t>Bertanggung</a:t>
            </a:r>
            <a:r>
              <a:rPr lang="en-ID" sz="2800" dirty="0"/>
              <a:t> Jawab, (13) </a:t>
            </a:r>
            <a:r>
              <a:rPr lang="en-ID" sz="2800" dirty="0" err="1"/>
              <a:t>Penanganan</a:t>
            </a:r>
            <a:r>
              <a:rPr lang="en-ID" sz="2800" dirty="0"/>
              <a:t> </a:t>
            </a:r>
            <a:r>
              <a:rPr lang="en-ID" sz="2800" dirty="0" err="1"/>
              <a:t>Perubahan</a:t>
            </a:r>
            <a:r>
              <a:rPr lang="en-ID" sz="2800" dirty="0"/>
              <a:t> </a:t>
            </a:r>
            <a:r>
              <a:rPr lang="en-ID" sz="2800" dirty="0" err="1"/>
              <a:t>Iklim</a:t>
            </a:r>
            <a:r>
              <a:rPr lang="en-ID" sz="2800" dirty="0"/>
              <a:t>, (14) </a:t>
            </a:r>
            <a:r>
              <a:rPr lang="en-ID" sz="2800" dirty="0" err="1"/>
              <a:t>Ekosistem</a:t>
            </a:r>
            <a:r>
              <a:rPr lang="en-ID" sz="2800" dirty="0"/>
              <a:t> </a:t>
            </a:r>
            <a:r>
              <a:rPr lang="en-ID" sz="2800" dirty="0" err="1"/>
              <a:t>Laut</a:t>
            </a:r>
            <a:r>
              <a:rPr lang="en-ID" sz="2800" dirty="0"/>
              <a:t>, dan (15) </a:t>
            </a:r>
            <a:r>
              <a:rPr lang="en-ID" sz="2800" dirty="0" err="1"/>
              <a:t>Ekosistem</a:t>
            </a:r>
            <a:r>
              <a:rPr lang="en-ID" sz="2800" dirty="0"/>
              <a:t> </a:t>
            </a:r>
            <a:r>
              <a:rPr lang="en-ID" sz="2800" dirty="0" err="1"/>
              <a:t>Darat</a:t>
            </a:r>
            <a:r>
              <a:rPr lang="en-ID" sz="2800" dirty="0"/>
              <a:t>. Pada </a:t>
            </a:r>
            <a:r>
              <a:rPr lang="en-ID" sz="2800" dirty="0" err="1"/>
              <a:t>intinya</a:t>
            </a:r>
            <a:r>
              <a:rPr lang="en-ID" sz="2800" dirty="0"/>
              <a:t>, </a:t>
            </a:r>
            <a:r>
              <a:rPr lang="en-ID" sz="2800" dirty="0" err="1"/>
              <a:t>bertujuan</a:t>
            </a:r>
            <a:r>
              <a:rPr lang="en-ID" sz="2800" dirty="0"/>
              <a:t> </a:t>
            </a:r>
            <a:r>
              <a:rPr lang="en-ID" sz="2800" dirty="0" err="1"/>
              <a:t>tercapainya</a:t>
            </a:r>
            <a:r>
              <a:rPr lang="en-ID" sz="2800" dirty="0"/>
              <a:t> </a:t>
            </a:r>
            <a:r>
              <a:rPr lang="en-ID" sz="2800" dirty="0" err="1"/>
              <a:t>pengelolaan</a:t>
            </a:r>
            <a:r>
              <a:rPr lang="en-ID" sz="2800" dirty="0"/>
              <a:t> </a:t>
            </a:r>
            <a:r>
              <a:rPr lang="en-ID" sz="2800" dirty="0" err="1"/>
              <a:t>sumber</a:t>
            </a:r>
            <a:r>
              <a:rPr lang="en-ID" sz="2800" dirty="0"/>
              <a:t> </a:t>
            </a:r>
            <a:r>
              <a:rPr lang="en-ID" sz="2800" dirty="0" err="1"/>
              <a:t>daya</a:t>
            </a:r>
            <a:r>
              <a:rPr lang="en-ID" sz="2800" dirty="0"/>
              <a:t> </a:t>
            </a:r>
            <a:r>
              <a:rPr lang="en-ID" sz="2800" dirty="0" err="1"/>
              <a:t>alam</a:t>
            </a:r>
            <a:r>
              <a:rPr lang="en-ID" sz="2800" dirty="0"/>
              <a:t> dan </a:t>
            </a:r>
            <a:r>
              <a:rPr lang="en-ID" sz="2800" dirty="0" err="1"/>
              <a:t>lingkungan</a:t>
            </a:r>
            <a:r>
              <a:rPr lang="en-ID" sz="2800" dirty="0"/>
              <a:t> yang </a:t>
            </a:r>
            <a:r>
              <a:rPr lang="en-ID" sz="2800" dirty="0" err="1"/>
              <a:t>berkelanjutan</a:t>
            </a:r>
            <a:r>
              <a:rPr lang="en-ID" sz="2800" dirty="0"/>
              <a:t> </a:t>
            </a:r>
            <a:r>
              <a:rPr lang="en-ID" sz="2800" dirty="0" err="1"/>
              <a:t>sebagai</a:t>
            </a:r>
            <a:r>
              <a:rPr lang="en-ID" sz="2800" dirty="0"/>
              <a:t> </a:t>
            </a:r>
            <a:r>
              <a:rPr lang="en-ID" sz="2800" dirty="0" err="1"/>
              <a:t>penyangga</a:t>
            </a:r>
            <a:r>
              <a:rPr lang="en-ID" sz="2800" dirty="0"/>
              <a:t> </a:t>
            </a:r>
            <a:r>
              <a:rPr lang="en-ID" sz="2800" dirty="0" err="1"/>
              <a:t>seluruh</a:t>
            </a:r>
            <a:r>
              <a:rPr lang="en-ID" sz="2800" dirty="0"/>
              <a:t> </a:t>
            </a:r>
            <a:r>
              <a:rPr lang="en-ID" sz="2800" dirty="0" err="1"/>
              <a:t>kehidupan</a:t>
            </a:r>
            <a:r>
              <a:rPr lang="en-ID" sz="2800" dirty="0"/>
              <a:t>.</a:t>
            </a:r>
          </a:p>
          <a:p>
            <a:r>
              <a:rPr lang="en-ID" sz="2800" b="1" dirty="0"/>
              <a:t>4. Pilar Hukum dan Tata Kelola</a:t>
            </a:r>
          </a:p>
          <a:p>
            <a:r>
              <a:rPr lang="en-ID" sz="2800" dirty="0"/>
              <a:t>Pilar ini </a:t>
            </a:r>
            <a:r>
              <a:rPr lang="en-ID" sz="2800" dirty="0" err="1"/>
              <a:t>mencakup</a:t>
            </a:r>
            <a:r>
              <a:rPr lang="en-ID" sz="2800" dirty="0"/>
              <a:t> </a:t>
            </a:r>
            <a:r>
              <a:rPr lang="en-ID" sz="2800" dirty="0" err="1"/>
              <a:t>poin</a:t>
            </a:r>
            <a:r>
              <a:rPr lang="en-ID" sz="2800" dirty="0"/>
              <a:t> (16) </a:t>
            </a:r>
            <a:r>
              <a:rPr lang="en-ID" sz="2800" dirty="0" err="1"/>
              <a:t>Perdamaian</a:t>
            </a:r>
            <a:r>
              <a:rPr lang="en-ID" sz="2800" dirty="0"/>
              <a:t>, </a:t>
            </a:r>
            <a:r>
              <a:rPr lang="en-ID" sz="2800" dirty="0" err="1"/>
              <a:t>Keadilan</a:t>
            </a:r>
            <a:r>
              <a:rPr lang="en-ID" sz="2800" dirty="0"/>
              <a:t>, dan </a:t>
            </a:r>
            <a:r>
              <a:rPr lang="en-ID" sz="2800" dirty="0" err="1"/>
              <a:t>Kelembagaan</a:t>
            </a:r>
            <a:r>
              <a:rPr lang="en-ID" sz="2800" dirty="0"/>
              <a:t> yang </a:t>
            </a:r>
            <a:r>
              <a:rPr lang="en-ID" sz="2800" dirty="0" err="1"/>
              <a:t>Kuat</a:t>
            </a:r>
            <a:r>
              <a:rPr lang="en-ID" sz="2800" dirty="0"/>
              <a:t>. Pada </a:t>
            </a:r>
            <a:r>
              <a:rPr lang="en-ID" sz="2800" dirty="0" err="1"/>
              <a:t>intinya</a:t>
            </a:r>
            <a:r>
              <a:rPr lang="en-ID" sz="2800" dirty="0"/>
              <a:t>, </a:t>
            </a:r>
            <a:r>
              <a:rPr lang="en-ID" sz="2800" dirty="0" err="1"/>
              <a:t>bertujuan</a:t>
            </a:r>
            <a:r>
              <a:rPr lang="en-ID" sz="2800" dirty="0"/>
              <a:t> </a:t>
            </a:r>
            <a:r>
              <a:rPr lang="en-ID" sz="2800" dirty="0" err="1"/>
              <a:t>terwujudnya</a:t>
            </a:r>
            <a:r>
              <a:rPr lang="en-ID" sz="2800" dirty="0"/>
              <a:t> </a:t>
            </a:r>
            <a:r>
              <a:rPr lang="en-ID" sz="2800" dirty="0" err="1"/>
              <a:t>kepastian</a:t>
            </a:r>
            <a:r>
              <a:rPr lang="en-ID" sz="2800" dirty="0"/>
              <a:t> </a:t>
            </a:r>
            <a:r>
              <a:rPr lang="en-ID" sz="2800" dirty="0" err="1"/>
              <a:t>hukum</a:t>
            </a:r>
            <a:r>
              <a:rPr lang="en-ID" sz="2800" dirty="0"/>
              <a:t> dan tata </a:t>
            </a:r>
            <a:r>
              <a:rPr lang="en-ID" sz="2800" dirty="0" err="1"/>
              <a:t>kelola</a:t>
            </a:r>
            <a:r>
              <a:rPr lang="en-ID" sz="2800" dirty="0"/>
              <a:t> yang </a:t>
            </a:r>
            <a:r>
              <a:rPr lang="en-ID" sz="2800" dirty="0" err="1"/>
              <a:t>efektif</a:t>
            </a:r>
            <a:r>
              <a:rPr lang="en-ID" sz="2800" dirty="0"/>
              <a:t>, </a:t>
            </a:r>
            <a:r>
              <a:rPr lang="en-ID" sz="2800" dirty="0" err="1"/>
              <a:t>transparan</a:t>
            </a:r>
            <a:r>
              <a:rPr lang="en-ID" sz="2800" dirty="0"/>
              <a:t>, </a:t>
            </a:r>
            <a:r>
              <a:rPr lang="en-ID" sz="2800" dirty="0" err="1"/>
              <a:t>akuntabel</a:t>
            </a:r>
            <a:r>
              <a:rPr lang="en-ID" sz="2800" dirty="0"/>
              <a:t> dan </a:t>
            </a:r>
            <a:r>
              <a:rPr lang="en-ID" sz="2800" dirty="0" err="1"/>
              <a:t>partisipatif</a:t>
            </a:r>
            <a:r>
              <a:rPr lang="en-ID" sz="2800" dirty="0"/>
              <a:t> </a:t>
            </a:r>
            <a:r>
              <a:rPr lang="en-ID" sz="2800" dirty="0" err="1"/>
              <a:t>untuk</a:t>
            </a:r>
            <a:r>
              <a:rPr lang="en-ID" sz="2800" dirty="0"/>
              <a:t> </a:t>
            </a:r>
            <a:r>
              <a:rPr lang="en-ID" sz="2800" dirty="0" err="1"/>
              <a:t>menciptakan</a:t>
            </a:r>
            <a:r>
              <a:rPr lang="en-ID" sz="2800" dirty="0"/>
              <a:t> </a:t>
            </a:r>
            <a:r>
              <a:rPr lang="en-ID" sz="2800" dirty="0" err="1"/>
              <a:t>stabilitas</a:t>
            </a:r>
            <a:r>
              <a:rPr lang="en-ID" sz="2800" dirty="0"/>
              <a:t> </a:t>
            </a:r>
            <a:r>
              <a:rPr lang="en-ID" sz="2800" dirty="0" err="1"/>
              <a:t>keamanan</a:t>
            </a:r>
            <a:r>
              <a:rPr lang="en-ID" sz="2800" dirty="0"/>
              <a:t> dan </a:t>
            </a:r>
            <a:r>
              <a:rPr lang="en-ID" sz="2800" dirty="0" err="1"/>
              <a:t>mencapai</a:t>
            </a:r>
            <a:r>
              <a:rPr lang="en-ID" sz="2800" dirty="0"/>
              <a:t> negara </a:t>
            </a:r>
            <a:r>
              <a:rPr lang="en-ID" sz="2800" dirty="0" err="1"/>
              <a:t>berdasarkan</a:t>
            </a:r>
            <a:r>
              <a:rPr lang="en-ID" sz="2800" dirty="0"/>
              <a:t> </a:t>
            </a:r>
            <a:r>
              <a:rPr lang="en-ID" sz="2800" dirty="0" err="1"/>
              <a:t>hukum</a:t>
            </a:r>
            <a:r>
              <a:rPr lang="en-ID" sz="2800" dirty="0"/>
              <a:t>.</a:t>
            </a:r>
          </a:p>
          <a:p>
            <a:endParaRPr lang="en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C8E10C-F204-CA83-6452-D166F5277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723" y="287311"/>
            <a:ext cx="4810161" cy="16460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769542-0337-D10E-0475-E91017D6C554}"/>
              </a:ext>
            </a:extLst>
          </p:cNvPr>
          <p:cNvSpPr txBox="1"/>
          <p:nvPr/>
        </p:nvSpPr>
        <p:spPr>
          <a:xfrm>
            <a:off x="8032024" y="1915188"/>
            <a:ext cx="36657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https://sdgs.bappenas.go.id</a:t>
            </a:r>
          </a:p>
        </p:txBody>
      </p:sp>
    </p:spTree>
    <p:extLst>
      <p:ext uri="{BB962C8B-B14F-4D97-AF65-F5344CB8AC3E}">
        <p14:creationId xmlns:p14="http://schemas.microsoft.com/office/powerpoint/2010/main" val="255725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2C975C-1676-32DE-609F-EE9CE9B4C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70870" y="166590"/>
            <a:ext cx="6404027" cy="640402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DD8C1A-1E1E-8CEF-3665-49CB2727D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09452" y="1639389"/>
            <a:ext cx="4552405" cy="4258491"/>
          </a:xfrm>
        </p:spPr>
        <p:txBody>
          <a:bodyPr>
            <a:noAutofit/>
          </a:bodyPr>
          <a:lstStyle/>
          <a:p>
            <a:pPr algn="ctr"/>
            <a:r>
              <a:rPr lang="en-US" sz="3200" dirty="0"/>
              <a:t>“ </a:t>
            </a:r>
            <a:r>
              <a:rPr lang="en-US" sz="3200" dirty="0" err="1"/>
              <a:t>Indeks</a:t>
            </a:r>
            <a:r>
              <a:rPr lang="en-US" sz="3200" dirty="0"/>
              <a:t> </a:t>
            </a:r>
            <a:r>
              <a:rPr lang="en-US" sz="3200" dirty="0" err="1"/>
              <a:t>pelaksanaan</a:t>
            </a:r>
            <a:r>
              <a:rPr lang="en-US" sz="3200" dirty="0"/>
              <a:t> </a:t>
            </a:r>
            <a:r>
              <a:rPr lang="en-US" sz="3200" dirty="0" err="1"/>
              <a:t>tujuan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 </a:t>
            </a:r>
            <a:r>
              <a:rPr lang="en-US" sz="3200" dirty="0" err="1"/>
              <a:t>berkelanjutan</a:t>
            </a:r>
            <a:r>
              <a:rPr lang="en-US" sz="3200" dirty="0"/>
              <a:t> (</a:t>
            </a:r>
            <a:r>
              <a:rPr lang="en-US" sz="3200" i="1" dirty="0"/>
              <a:t>sustainable development goals/SDGs</a:t>
            </a:r>
            <a:r>
              <a:rPr lang="en-US" sz="3200" dirty="0"/>
              <a:t>) di Indonesia </a:t>
            </a:r>
            <a:r>
              <a:rPr lang="en-US" sz="3200" dirty="0" err="1"/>
              <a:t>menunjukkan</a:t>
            </a:r>
            <a:r>
              <a:rPr lang="en-US" sz="3200" dirty="0"/>
              <a:t> </a:t>
            </a:r>
            <a:r>
              <a:rPr lang="en-US" sz="3200" dirty="0" err="1"/>
              <a:t>peningkatan</a:t>
            </a:r>
            <a:r>
              <a:rPr lang="en-US" sz="3200" dirty="0"/>
              <a:t> yang </a:t>
            </a:r>
            <a:r>
              <a:rPr lang="en-US" sz="3200" dirty="0" err="1"/>
              <a:t>semakin</a:t>
            </a:r>
            <a:r>
              <a:rPr lang="en-US" sz="3200" dirty="0"/>
              <a:t>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tahun</a:t>
            </a:r>
            <a:r>
              <a:rPr lang="en-US" sz="3200" dirty="0"/>
              <a:t> ke </a:t>
            </a:r>
            <a:r>
              <a:rPr lang="en-US" sz="3200" dirty="0" err="1"/>
              <a:t>tahun</a:t>
            </a:r>
            <a:r>
              <a:rPr lang="en-US" sz="3200" dirty="0"/>
              <a:t>”</a:t>
            </a:r>
            <a:endParaRPr lang="en-ID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E811CF-6DE2-6D73-5019-2D5BEE532372}"/>
              </a:ext>
            </a:extLst>
          </p:cNvPr>
          <p:cNvSpPr txBox="1"/>
          <p:nvPr/>
        </p:nvSpPr>
        <p:spPr>
          <a:xfrm>
            <a:off x="5314948" y="6488668"/>
            <a:ext cx="65722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https://www.goodnewsfromindonesia.id</a:t>
            </a:r>
          </a:p>
        </p:txBody>
      </p:sp>
    </p:spTree>
    <p:extLst>
      <p:ext uri="{BB962C8B-B14F-4D97-AF65-F5344CB8AC3E}">
        <p14:creationId xmlns:p14="http://schemas.microsoft.com/office/powerpoint/2010/main" val="3628221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5B5C5-23BF-8B33-9849-CAFDB7DD1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Nunito" pitchFamily="2" charset="0"/>
              </a:rPr>
              <a:t>Gender dan Pendidikan dalam SDGs</a:t>
            </a:r>
            <a:endParaRPr lang="en-ID" b="1" dirty="0">
              <a:latin typeface="Nunito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14FB77F-4AD8-5B25-11FA-B0DCCF9BC5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45813" y="1910828"/>
            <a:ext cx="3290072" cy="32900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A5F396-1908-6596-F3EE-A5BDD8EE6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5952" y="1835188"/>
            <a:ext cx="3286029" cy="3292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0253E3-B39A-219D-28E0-8AE68F96F6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3460" y="2778854"/>
            <a:ext cx="1030313" cy="11827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43C2777-A49B-44E7-04C4-A655C4B4B1A1}"/>
              </a:ext>
            </a:extLst>
          </p:cNvPr>
          <p:cNvSpPr txBox="1"/>
          <p:nvPr/>
        </p:nvSpPr>
        <p:spPr>
          <a:xfrm>
            <a:off x="3683727" y="5491145"/>
            <a:ext cx="45524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https://www.sdg2030indonesia.org</a:t>
            </a:r>
          </a:p>
        </p:txBody>
      </p:sp>
    </p:spTree>
    <p:extLst>
      <p:ext uri="{BB962C8B-B14F-4D97-AF65-F5344CB8AC3E}">
        <p14:creationId xmlns:p14="http://schemas.microsoft.com/office/powerpoint/2010/main" val="2386460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823" y="640081"/>
            <a:ext cx="4285926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Pendidikan yang </a:t>
            </a:r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berkualitas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5547" y="1440179"/>
            <a:ext cx="6348550" cy="441851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ID" sz="2000" dirty="0"/>
          </a:p>
          <a:p>
            <a:pPr marL="0" indent="0" algn="ctr">
              <a:buNone/>
            </a:pPr>
            <a:r>
              <a:rPr lang="en-US" sz="4400" dirty="0"/>
              <a:t>“ </a:t>
            </a:r>
            <a:r>
              <a:rPr lang="en-US" sz="4400" dirty="0" err="1"/>
              <a:t>Menjamin</a:t>
            </a:r>
            <a:r>
              <a:rPr lang="en-US" sz="4400" dirty="0"/>
              <a:t> </a:t>
            </a:r>
            <a:r>
              <a:rPr lang="en-US" sz="4400" dirty="0" err="1"/>
              <a:t>kualitas</a:t>
            </a:r>
            <a:r>
              <a:rPr lang="en-US" sz="4400" dirty="0"/>
              <a:t> </a:t>
            </a:r>
            <a:r>
              <a:rPr lang="en-US" sz="4400" dirty="0" err="1"/>
              <a:t>pendidikan</a:t>
            </a:r>
            <a:r>
              <a:rPr lang="en-US" sz="4400" dirty="0"/>
              <a:t>  yang </a:t>
            </a:r>
            <a:r>
              <a:rPr lang="en-US" sz="4400" dirty="0" err="1"/>
              <a:t>inklusif</a:t>
            </a:r>
            <a:r>
              <a:rPr lang="en-US" sz="4400" dirty="0"/>
              <a:t> dan </a:t>
            </a:r>
            <a:r>
              <a:rPr lang="en-US" sz="4400" dirty="0" err="1"/>
              <a:t>merata</a:t>
            </a:r>
            <a:r>
              <a:rPr lang="en-US" sz="4400" dirty="0"/>
              <a:t> </a:t>
            </a:r>
            <a:r>
              <a:rPr lang="en-US" sz="4400" dirty="0" err="1"/>
              <a:t>serta</a:t>
            </a:r>
            <a:r>
              <a:rPr lang="en-US" sz="4400" dirty="0"/>
              <a:t> </a:t>
            </a:r>
            <a:r>
              <a:rPr lang="en-US" sz="4400" dirty="0" err="1"/>
              <a:t>meningkatkan</a:t>
            </a:r>
            <a:r>
              <a:rPr lang="en-US" sz="4400" dirty="0"/>
              <a:t> </a:t>
            </a:r>
            <a:r>
              <a:rPr lang="en-US" sz="4400" dirty="0" err="1"/>
              <a:t>kesempatan</a:t>
            </a:r>
            <a:r>
              <a:rPr lang="en-US" sz="4400" dirty="0"/>
              <a:t> </a:t>
            </a:r>
            <a:r>
              <a:rPr lang="en-US" sz="4400" dirty="0" err="1"/>
              <a:t>belajar</a:t>
            </a:r>
            <a:r>
              <a:rPr lang="en-US" sz="4400" dirty="0"/>
              <a:t> </a:t>
            </a:r>
            <a:r>
              <a:rPr lang="en-US" sz="4400" dirty="0" err="1"/>
              <a:t>sepanjang</a:t>
            </a:r>
            <a:r>
              <a:rPr lang="en-US" sz="4400" dirty="0"/>
              <a:t> </a:t>
            </a:r>
            <a:r>
              <a:rPr lang="en-US" sz="4400" dirty="0" err="1"/>
              <a:t>hayat</a:t>
            </a:r>
            <a:r>
              <a:rPr lang="en-US" sz="4400" dirty="0"/>
              <a:t> </a:t>
            </a:r>
            <a:r>
              <a:rPr lang="en-US" sz="4400" dirty="0" err="1"/>
              <a:t>untuk</a:t>
            </a:r>
            <a:r>
              <a:rPr lang="en-US" sz="4400" dirty="0"/>
              <a:t> </a:t>
            </a:r>
            <a:r>
              <a:rPr lang="en-US" sz="4400" dirty="0" err="1"/>
              <a:t>semua</a:t>
            </a:r>
            <a:r>
              <a:rPr lang="en-US" sz="4400" dirty="0"/>
              <a:t>”   </a:t>
            </a:r>
          </a:p>
        </p:txBody>
      </p:sp>
    </p:spTree>
    <p:extLst>
      <p:ext uri="{BB962C8B-B14F-4D97-AF65-F5344CB8AC3E}">
        <p14:creationId xmlns:p14="http://schemas.microsoft.com/office/powerpoint/2010/main" val="305905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823" y="640081"/>
            <a:ext cx="4285926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Bagaimana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Nunito" pitchFamily="2" charset="0"/>
              </a:rPr>
              <a:t>pendidikan</a:t>
            </a:r>
            <a:r>
              <a:rPr lang="en-US" b="1" dirty="0">
                <a:solidFill>
                  <a:srgbClr val="FFFFFF"/>
                </a:solidFill>
                <a:latin typeface="Nunito" pitchFamily="2" charset="0"/>
              </a:rPr>
              <a:t> di Indonesia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8469" y="333103"/>
            <a:ext cx="6283234" cy="61656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ID" sz="2000" dirty="0"/>
          </a:p>
          <a:p>
            <a:r>
              <a:rPr lang="en-US" sz="2600" dirty="0" err="1"/>
              <a:t>Didasarkan</a:t>
            </a:r>
            <a:r>
              <a:rPr lang="en-US" sz="2600" dirty="0"/>
              <a:t> pada </a:t>
            </a:r>
            <a:r>
              <a:rPr lang="en-US" sz="2600" dirty="0" err="1"/>
              <a:t>Pasal</a:t>
            </a:r>
            <a:r>
              <a:rPr lang="en-US" sz="2600" dirty="0"/>
              <a:t> 31 </a:t>
            </a:r>
            <a:r>
              <a:rPr lang="en-US" sz="2600" dirty="0" err="1"/>
              <a:t>ayat</a:t>
            </a:r>
            <a:r>
              <a:rPr lang="en-US" sz="2600" dirty="0"/>
              <a:t> (1) UUD 1945 : “Setiap </a:t>
            </a:r>
            <a:r>
              <a:rPr lang="en-US" sz="2600" dirty="0" err="1"/>
              <a:t>warga</a:t>
            </a:r>
            <a:r>
              <a:rPr lang="en-US" sz="2600" dirty="0"/>
              <a:t> negara </a:t>
            </a:r>
            <a:r>
              <a:rPr lang="en-US" sz="2600" dirty="0" err="1"/>
              <a:t>berhak</a:t>
            </a:r>
            <a:r>
              <a:rPr lang="en-US" sz="2600" dirty="0"/>
              <a:t> </a:t>
            </a:r>
            <a:r>
              <a:rPr lang="en-US" sz="2600" dirty="0" err="1"/>
              <a:t>mendapat</a:t>
            </a:r>
            <a:r>
              <a:rPr lang="en-US" sz="2600" dirty="0"/>
              <a:t> </a:t>
            </a:r>
            <a:r>
              <a:rPr lang="en-US" sz="2600" dirty="0" err="1"/>
              <a:t>pendidikan</a:t>
            </a:r>
            <a:r>
              <a:rPr lang="en-US" sz="2600" dirty="0"/>
              <a:t>”. Jadi </a:t>
            </a:r>
            <a:r>
              <a:rPr lang="en-US" sz="2600" dirty="0" err="1"/>
              <a:t>setiap</a:t>
            </a:r>
            <a:r>
              <a:rPr lang="en-US" sz="2600" dirty="0"/>
              <a:t> orang di Indonesia </a:t>
            </a:r>
            <a:r>
              <a:rPr lang="en-US" sz="2600" dirty="0" err="1"/>
              <a:t>berhak</a:t>
            </a:r>
            <a:r>
              <a:rPr lang="en-US" sz="2600" dirty="0"/>
              <a:t> </a:t>
            </a:r>
            <a:r>
              <a:rPr lang="en-US" sz="2600" dirty="0" err="1"/>
              <a:t>untuk</a:t>
            </a:r>
            <a:r>
              <a:rPr lang="en-US" sz="2600" dirty="0"/>
              <a:t> </a:t>
            </a:r>
            <a:r>
              <a:rPr lang="en-US" sz="2600" dirty="0" err="1"/>
              <a:t>mendapatkan</a:t>
            </a:r>
            <a:r>
              <a:rPr lang="en-US" sz="2600" dirty="0"/>
              <a:t> </a:t>
            </a:r>
            <a:r>
              <a:rPr lang="en-US" sz="2600" dirty="0" err="1"/>
              <a:t>pendidikan</a:t>
            </a:r>
            <a:r>
              <a:rPr lang="en-US" sz="2600" dirty="0"/>
              <a:t>. </a:t>
            </a:r>
            <a:r>
              <a:rPr lang="en-US" sz="2600" dirty="0" err="1"/>
              <a:t>Bahkan</a:t>
            </a:r>
            <a:r>
              <a:rPr lang="en-US" sz="2600" dirty="0"/>
              <a:t> negara </a:t>
            </a:r>
            <a:r>
              <a:rPr lang="en-US" sz="2600" dirty="0" err="1"/>
              <a:t>wajib</a:t>
            </a:r>
            <a:r>
              <a:rPr lang="en-US" sz="2600" dirty="0"/>
              <a:t> </a:t>
            </a:r>
            <a:r>
              <a:rPr lang="en-US" sz="2600" dirty="0" err="1"/>
              <a:t>membiayai</a:t>
            </a:r>
            <a:r>
              <a:rPr lang="en-US" sz="2600" dirty="0"/>
              <a:t> </a:t>
            </a:r>
            <a:r>
              <a:rPr lang="en-US" sz="2600" dirty="0" err="1"/>
              <a:t>pendidikan</a:t>
            </a:r>
            <a:r>
              <a:rPr lang="en-US" sz="2600" dirty="0"/>
              <a:t> </a:t>
            </a:r>
            <a:r>
              <a:rPr lang="en-US" sz="2600" dirty="0" err="1"/>
              <a:t>dasar</a:t>
            </a:r>
            <a:r>
              <a:rPr lang="en-US" sz="2600" dirty="0"/>
              <a:t> </a:t>
            </a:r>
            <a:r>
              <a:rPr lang="en-US" sz="2600" dirty="0" err="1"/>
              <a:t>bagi</a:t>
            </a:r>
            <a:r>
              <a:rPr lang="en-US" sz="2600" dirty="0"/>
              <a:t> </a:t>
            </a:r>
            <a:r>
              <a:rPr lang="en-US" sz="2600" dirty="0" err="1"/>
              <a:t>warga</a:t>
            </a:r>
            <a:r>
              <a:rPr lang="en-US" sz="2600" dirty="0"/>
              <a:t> negara (</a:t>
            </a:r>
            <a:r>
              <a:rPr lang="en-US" sz="2600" dirty="0" err="1"/>
              <a:t>Pasal</a:t>
            </a:r>
            <a:r>
              <a:rPr lang="en-US" sz="2600" dirty="0"/>
              <a:t> 31 </a:t>
            </a:r>
            <a:r>
              <a:rPr lang="en-US" sz="2600" dirty="0" err="1"/>
              <a:t>ayat</a:t>
            </a:r>
            <a:r>
              <a:rPr lang="en-US" sz="2600" dirty="0"/>
              <a:t> (2) UUD 1945).</a:t>
            </a:r>
          </a:p>
          <a:p>
            <a:r>
              <a:rPr lang="en-ID" sz="2600" dirty="0"/>
              <a:t>Berdasarkan </a:t>
            </a:r>
            <a:r>
              <a:rPr lang="en-ID" sz="2600" dirty="0" err="1"/>
              <a:t>Instruksi</a:t>
            </a:r>
            <a:r>
              <a:rPr lang="en-ID" sz="2600" dirty="0"/>
              <a:t> </a:t>
            </a:r>
            <a:r>
              <a:rPr lang="en-ID" sz="2600" dirty="0" err="1"/>
              <a:t>Presiden</a:t>
            </a:r>
            <a:r>
              <a:rPr lang="en-ID" sz="2600" dirty="0"/>
              <a:t> </a:t>
            </a:r>
            <a:r>
              <a:rPr lang="en-ID" sz="2600" dirty="0" err="1"/>
              <a:t>Nomor</a:t>
            </a:r>
            <a:r>
              <a:rPr lang="en-ID" sz="2600" dirty="0"/>
              <a:t> 9 </a:t>
            </a:r>
            <a:r>
              <a:rPr lang="en-ID" sz="2600" dirty="0" err="1"/>
              <a:t>Tahun</a:t>
            </a:r>
            <a:r>
              <a:rPr lang="en-ID" sz="2600" dirty="0"/>
              <a:t> 2000 </a:t>
            </a:r>
            <a:r>
              <a:rPr lang="en-ID" sz="2600" dirty="0" err="1"/>
              <a:t>tentang</a:t>
            </a:r>
            <a:r>
              <a:rPr lang="en-ID" sz="2600" dirty="0"/>
              <a:t> </a:t>
            </a:r>
            <a:r>
              <a:rPr lang="en-ID" sz="2600" dirty="0" err="1"/>
              <a:t>Pengarusutamaan</a:t>
            </a:r>
            <a:r>
              <a:rPr lang="en-ID" sz="2600" dirty="0"/>
              <a:t> Gender Dalam Pembangunan, yang </a:t>
            </a:r>
            <a:r>
              <a:rPr lang="en-ID" sz="2600" dirty="0" err="1"/>
              <a:t>disusul</a:t>
            </a:r>
            <a:r>
              <a:rPr lang="en-ID" sz="2600" dirty="0"/>
              <a:t> </a:t>
            </a:r>
            <a:r>
              <a:rPr lang="en-ID" sz="2600" dirty="0" err="1"/>
              <a:t>Peraturan</a:t>
            </a:r>
            <a:r>
              <a:rPr lang="en-ID" sz="2600" dirty="0"/>
              <a:t> Menteri Pendidikan Nasional </a:t>
            </a:r>
            <a:r>
              <a:rPr lang="en-ID" sz="2600" dirty="0" err="1"/>
              <a:t>Nomor</a:t>
            </a:r>
            <a:r>
              <a:rPr lang="en-ID" sz="2600" dirty="0"/>
              <a:t> 84 </a:t>
            </a:r>
            <a:r>
              <a:rPr lang="en-ID" sz="2600" dirty="0" err="1"/>
              <a:t>Tahun</a:t>
            </a:r>
            <a:r>
              <a:rPr lang="en-ID" sz="2600" dirty="0"/>
              <a:t> 2008 </a:t>
            </a:r>
            <a:r>
              <a:rPr lang="en-ID" sz="2600" dirty="0" err="1"/>
              <a:t>tentang</a:t>
            </a:r>
            <a:r>
              <a:rPr lang="en-ID" sz="2600" dirty="0"/>
              <a:t> </a:t>
            </a:r>
            <a:r>
              <a:rPr lang="en-ID" sz="2600" dirty="0" err="1"/>
              <a:t>Pedoman</a:t>
            </a:r>
            <a:r>
              <a:rPr lang="en-ID" sz="2600" dirty="0"/>
              <a:t> </a:t>
            </a:r>
            <a:r>
              <a:rPr lang="en-ID" sz="2600" dirty="0" err="1"/>
              <a:t>Pelaksanaan</a:t>
            </a:r>
            <a:r>
              <a:rPr lang="en-ID" sz="2600" dirty="0"/>
              <a:t> </a:t>
            </a:r>
            <a:r>
              <a:rPr lang="en-ID" sz="2600" dirty="0" err="1"/>
              <a:t>Pengarusutamaan</a:t>
            </a:r>
            <a:r>
              <a:rPr lang="en-ID" sz="2600" dirty="0"/>
              <a:t> Gender </a:t>
            </a:r>
            <a:r>
              <a:rPr lang="en-ID" sz="2600" dirty="0" err="1"/>
              <a:t>Bidang</a:t>
            </a:r>
            <a:r>
              <a:rPr lang="en-ID" sz="2600" dirty="0"/>
              <a:t> Pendidikan.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05091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6B00D4E-F99E-7825-2801-17980A49C03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64998" y="120922"/>
            <a:ext cx="7639768" cy="6449695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BC72882-8BC0-9590-BDFC-E6A8FD73D2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3617" y="2214153"/>
            <a:ext cx="4210594" cy="143691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b="1" dirty="0">
                <a:latin typeface="Nunito" pitchFamily="2" charset="0"/>
              </a:rPr>
              <a:t>Fakta </a:t>
            </a:r>
            <a:r>
              <a:rPr lang="en-US" sz="4000" b="1" dirty="0" err="1">
                <a:latin typeface="Nunito" pitchFamily="2" charset="0"/>
              </a:rPr>
              <a:t>profil</a:t>
            </a:r>
            <a:r>
              <a:rPr lang="en-US" sz="4000" b="1" dirty="0">
                <a:latin typeface="Nunito" pitchFamily="2" charset="0"/>
              </a:rPr>
              <a:t> </a:t>
            </a:r>
            <a:r>
              <a:rPr lang="en-US" sz="4000" b="1" dirty="0" err="1">
                <a:latin typeface="Nunito" pitchFamily="2" charset="0"/>
              </a:rPr>
              <a:t>pendidikan</a:t>
            </a:r>
            <a:r>
              <a:rPr lang="en-US" sz="4000" b="1" dirty="0">
                <a:latin typeface="Nunito" pitchFamily="2" charset="0"/>
              </a:rPr>
              <a:t> di Indonesia pada </a:t>
            </a:r>
            <a:r>
              <a:rPr lang="en-US" sz="4000" b="1" dirty="0" err="1">
                <a:latin typeface="Nunito" pitchFamily="2" charset="0"/>
              </a:rPr>
              <a:t>tahun</a:t>
            </a:r>
            <a:r>
              <a:rPr lang="en-US" sz="4000" b="1" dirty="0">
                <a:latin typeface="Nunito" pitchFamily="2" charset="0"/>
              </a:rPr>
              <a:t> 2016</a:t>
            </a:r>
            <a:endParaRPr lang="en-ID" sz="4000" b="1" dirty="0">
              <a:latin typeface="Nunito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923AAB-9C44-C226-8FDC-B17F5C5AF412}"/>
              </a:ext>
            </a:extLst>
          </p:cNvPr>
          <p:cNvSpPr txBox="1"/>
          <p:nvPr/>
        </p:nvSpPr>
        <p:spPr>
          <a:xfrm>
            <a:off x="4315641" y="6488668"/>
            <a:ext cx="34828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: https://pt.slideshare.net</a:t>
            </a:r>
          </a:p>
        </p:txBody>
      </p:sp>
    </p:spTree>
    <p:extLst>
      <p:ext uri="{BB962C8B-B14F-4D97-AF65-F5344CB8AC3E}">
        <p14:creationId xmlns:p14="http://schemas.microsoft.com/office/powerpoint/2010/main" val="2074412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Isu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kesenjangan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 gender dalam </a:t>
            </a:r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pendidikan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 di Indonesia</a:t>
            </a:r>
            <a:br>
              <a:rPr lang="en-US" sz="4000" b="1" dirty="0">
                <a:solidFill>
                  <a:srgbClr val="FFFFFF"/>
                </a:solidFill>
                <a:latin typeface="Nunito" pitchFamily="2" charset="0"/>
              </a:rPr>
            </a:br>
            <a:r>
              <a:rPr lang="en-US" sz="2400" dirty="0">
                <a:solidFill>
                  <a:srgbClr val="FFFFFF"/>
                </a:solidFill>
                <a:latin typeface="Nunito" pitchFamily="2" charset="0"/>
              </a:rPr>
              <a:t>(</a:t>
            </a:r>
            <a:r>
              <a:rPr lang="en-US" sz="2400" dirty="0" err="1">
                <a:solidFill>
                  <a:srgbClr val="FFFFFF"/>
                </a:solidFill>
                <a:latin typeface="Nunito" pitchFamily="2" charset="0"/>
              </a:rPr>
              <a:t>Kemdikbud</a:t>
            </a:r>
            <a:r>
              <a:rPr lang="en-US" sz="2400" dirty="0">
                <a:solidFill>
                  <a:srgbClr val="FFFFFF"/>
                </a:solidFill>
                <a:latin typeface="Nunito" pitchFamily="2" charset="0"/>
              </a:rPr>
              <a:t>, 2019)</a:t>
            </a:r>
            <a:br>
              <a:rPr lang="en-US" sz="4000" b="1" dirty="0">
                <a:solidFill>
                  <a:srgbClr val="FFFFFF"/>
                </a:solidFill>
                <a:latin typeface="Nunito" pitchFamily="2" charset="0"/>
              </a:rPr>
            </a:br>
            <a:endParaRPr lang="en-US" sz="2800" dirty="0">
              <a:latin typeface="Nunito" pitchFamily="2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276606" cy="6044587"/>
          </a:xfrm>
        </p:spPr>
        <p:txBody>
          <a:bodyPr anchor="ctr"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100" dirty="0" err="1"/>
              <a:t>Secara</a:t>
            </a:r>
            <a:r>
              <a:rPr lang="en-US" sz="5100" dirty="0"/>
              <a:t> </a:t>
            </a:r>
            <a:r>
              <a:rPr lang="en-US" sz="5100" dirty="0" err="1"/>
              <a:t>keseluruhan</a:t>
            </a:r>
            <a:r>
              <a:rPr lang="en-US" sz="5100" dirty="0"/>
              <a:t>, </a:t>
            </a:r>
            <a:r>
              <a:rPr lang="en-US" sz="5100" dirty="0" err="1"/>
              <a:t>jumlah</a:t>
            </a:r>
            <a:r>
              <a:rPr lang="en-US" sz="5100" dirty="0"/>
              <a:t> </a:t>
            </a:r>
            <a:r>
              <a:rPr lang="en-US" sz="5100" dirty="0" err="1"/>
              <a:t>siswa</a:t>
            </a:r>
            <a:r>
              <a:rPr lang="en-US" sz="5100" dirty="0"/>
              <a:t> </a:t>
            </a:r>
            <a:r>
              <a:rPr lang="en-US" sz="5100" dirty="0" err="1"/>
              <a:t>laki-laki</a:t>
            </a:r>
            <a:r>
              <a:rPr lang="en-US" sz="5100" dirty="0"/>
              <a:t> pada </a:t>
            </a:r>
            <a:r>
              <a:rPr lang="en-US" sz="5100" dirty="0" err="1"/>
              <a:t>tahun</a:t>
            </a:r>
            <a:r>
              <a:rPr lang="en-US" sz="5100" dirty="0"/>
              <a:t> 2018-2019 </a:t>
            </a:r>
            <a:r>
              <a:rPr lang="en-US" sz="5100" dirty="0" err="1"/>
              <a:t>lebih</a:t>
            </a:r>
            <a:r>
              <a:rPr lang="en-US" sz="5100" dirty="0"/>
              <a:t> </a:t>
            </a:r>
            <a:r>
              <a:rPr lang="en-US" sz="5100" dirty="0" err="1"/>
              <a:t>banyak</a:t>
            </a:r>
            <a:r>
              <a:rPr lang="en-US" sz="5100" dirty="0"/>
              <a:t> </a:t>
            </a:r>
            <a:r>
              <a:rPr lang="en-US" sz="5100" dirty="0" err="1"/>
              <a:t>daripada</a:t>
            </a:r>
            <a:r>
              <a:rPr lang="en-US" sz="5100" dirty="0"/>
              <a:t> </a:t>
            </a:r>
            <a:r>
              <a:rPr lang="en-US" sz="5100" dirty="0" err="1"/>
              <a:t>siswa</a:t>
            </a:r>
            <a:r>
              <a:rPr lang="en-US" sz="5100" dirty="0"/>
              <a:t> </a:t>
            </a:r>
            <a:r>
              <a:rPr lang="en-US" sz="5100" dirty="0" err="1"/>
              <a:t>perempuan</a:t>
            </a:r>
            <a:r>
              <a:rPr lang="en-US" sz="5100" dirty="0"/>
              <a:t>. </a:t>
            </a:r>
            <a:r>
              <a:rPr lang="en-US" sz="5100" dirty="0" err="1"/>
              <a:t>Persentase</a:t>
            </a:r>
            <a:r>
              <a:rPr lang="en-US" sz="5100" dirty="0"/>
              <a:t> </a:t>
            </a:r>
            <a:r>
              <a:rPr lang="en-US" sz="5100" dirty="0" err="1"/>
              <a:t>siswa</a:t>
            </a:r>
            <a:r>
              <a:rPr lang="en-US" sz="5100" dirty="0"/>
              <a:t> </a:t>
            </a:r>
            <a:r>
              <a:rPr lang="en-US" sz="5100" dirty="0" err="1"/>
              <a:t>laki-laki</a:t>
            </a:r>
            <a:r>
              <a:rPr lang="en-US" sz="5100" dirty="0"/>
              <a:t>  </a:t>
            </a:r>
            <a:r>
              <a:rPr lang="en-US" sz="5100" dirty="0" err="1"/>
              <a:t>sekitar</a:t>
            </a:r>
            <a:r>
              <a:rPr lang="en-US" sz="5100" dirty="0"/>
              <a:t> 51,71% </a:t>
            </a:r>
            <a:r>
              <a:rPr lang="en-US" sz="5100" dirty="0" err="1"/>
              <a:t>atau</a:t>
            </a:r>
            <a:r>
              <a:rPr lang="en-US" sz="5100" dirty="0"/>
              <a:t> </a:t>
            </a:r>
            <a:r>
              <a:rPr lang="en-US" sz="5100" dirty="0" err="1"/>
              <a:t>sejumlah</a:t>
            </a:r>
            <a:r>
              <a:rPr lang="en-US" sz="5100" dirty="0"/>
              <a:t>  23.377.610. </a:t>
            </a:r>
            <a:r>
              <a:rPr lang="en-US" sz="5100" dirty="0" err="1"/>
              <a:t>Persentase</a:t>
            </a:r>
            <a:r>
              <a:rPr lang="en-US" sz="5100" dirty="0"/>
              <a:t> </a:t>
            </a:r>
            <a:r>
              <a:rPr lang="en-US" sz="5100" dirty="0" err="1"/>
              <a:t>siswa</a:t>
            </a:r>
            <a:r>
              <a:rPr lang="en-US" sz="5100" dirty="0"/>
              <a:t> </a:t>
            </a:r>
            <a:r>
              <a:rPr lang="en-US" sz="5100" dirty="0" err="1"/>
              <a:t>perempuan</a:t>
            </a:r>
            <a:r>
              <a:rPr lang="en-US" sz="5100" dirty="0"/>
              <a:t> </a:t>
            </a:r>
            <a:r>
              <a:rPr lang="en-US" sz="5100" dirty="0" err="1"/>
              <a:t>sekitar</a:t>
            </a:r>
            <a:r>
              <a:rPr lang="en-US" sz="5100" dirty="0"/>
              <a:t> 48,29% </a:t>
            </a:r>
            <a:r>
              <a:rPr lang="en-US" sz="5100" dirty="0" err="1"/>
              <a:t>atau</a:t>
            </a:r>
            <a:r>
              <a:rPr lang="en-US" sz="5100" dirty="0"/>
              <a:t> </a:t>
            </a:r>
            <a:r>
              <a:rPr lang="en-US" sz="5100" dirty="0" err="1"/>
              <a:t>sejumlah</a:t>
            </a:r>
            <a:r>
              <a:rPr lang="en-US" sz="5100" dirty="0"/>
              <a:t> 21.829.994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Di </a:t>
            </a:r>
            <a:r>
              <a:rPr lang="en-US" sz="5100" dirty="0" err="1"/>
              <a:t>tahun</a:t>
            </a:r>
            <a:r>
              <a:rPr lang="en-US" sz="5100" dirty="0"/>
              <a:t> 2018-2019 </a:t>
            </a:r>
            <a:r>
              <a:rPr lang="en-US" sz="5100" dirty="0" err="1"/>
              <a:t>terjadi</a:t>
            </a:r>
            <a:r>
              <a:rPr lang="en-US" sz="5100" dirty="0"/>
              <a:t> </a:t>
            </a:r>
            <a:r>
              <a:rPr lang="en-US" sz="5100" dirty="0" err="1"/>
              <a:t>kecenderungan</a:t>
            </a:r>
            <a:r>
              <a:rPr lang="en-US" sz="5100" dirty="0"/>
              <a:t> </a:t>
            </a:r>
            <a:r>
              <a:rPr lang="en-US" sz="5100" dirty="0" err="1"/>
              <a:t>siswa</a:t>
            </a:r>
            <a:r>
              <a:rPr lang="en-US" sz="5100" dirty="0"/>
              <a:t> </a:t>
            </a:r>
            <a:r>
              <a:rPr lang="en-US" sz="5100" dirty="0" err="1"/>
              <a:t>laki-laki</a:t>
            </a:r>
            <a:r>
              <a:rPr lang="en-US" sz="5100" dirty="0"/>
              <a:t> </a:t>
            </a:r>
            <a:r>
              <a:rPr lang="en-US" sz="5100" dirty="0" err="1"/>
              <a:t>bersekolah</a:t>
            </a:r>
            <a:r>
              <a:rPr lang="en-US" sz="5100" dirty="0"/>
              <a:t> di </a:t>
            </a:r>
            <a:r>
              <a:rPr lang="en-US" sz="5100" dirty="0" err="1"/>
              <a:t>jenjang</a:t>
            </a:r>
            <a:r>
              <a:rPr lang="en-US" sz="5100" dirty="0"/>
              <a:t> SMK </a:t>
            </a:r>
            <a:r>
              <a:rPr lang="en-US" sz="5100" dirty="0" err="1"/>
              <a:t>lebih</a:t>
            </a:r>
            <a:r>
              <a:rPr lang="en-US" sz="5100" dirty="0"/>
              <a:t> </a:t>
            </a:r>
            <a:r>
              <a:rPr lang="en-US" sz="5100" dirty="0" err="1"/>
              <a:t>banyak</a:t>
            </a:r>
            <a:r>
              <a:rPr lang="en-US" sz="5100" dirty="0"/>
              <a:t> </a:t>
            </a:r>
            <a:r>
              <a:rPr lang="en-US" sz="5100" dirty="0" err="1"/>
              <a:t>dari</a:t>
            </a:r>
            <a:r>
              <a:rPr lang="en-US" sz="5100" dirty="0"/>
              <a:t> </a:t>
            </a:r>
            <a:r>
              <a:rPr lang="en-US" sz="5100" dirty="0" err="1"/>
              <a:t>siswa</a:t>
            </a:r>
            <a:r>
              <a:rPr lang="en-US" sz="5100" dirty="0"/>
              <a:t> </a:t>
            </a:r>
            <a:r>
              <a:rPr lang="en-US" sz="5100" dirty="0" err="1"/>
              <a:t>perempuan</a:t>
            </a:r>
            <a:endParaRPr lang="en-US" sz="5100" dirty="0"/>
          </a:p>
          <a:p>
            <a:pPr marL="0" indent="0">
              <a:buNone/>
            </a:pPr>
            <a:endParaRPr lang="en-US" sz="5400" dirty="0"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7807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latin typeface="Nunito" pitchFamily="2" charset="0"/>
              </a:rPr>
              <a:t>….</a:t>
            </a:r>
            <a:r>
              <a:rPr lang="en-US" sz="2800" dirty="0" err="1">
                <a:latin typeface="Nunito" pitchFamily="2" charset="0"/>
              </a:rPr>
              <a:t>lanjutan</a:t>
            </a:r>
            <a:endParaRPr lang="en-US" sz="2800" dirty="0">
              <a:latin typeface="Nunito" pitchFamily="2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276606" cy="6044587"/>
          </a:xfrm>
        </p:spPr>
        <p:txBody>
          <a:bodyPr anchor="ctr">
            <a:normAutofit fontScale="70000" lnSpcReduction="20000"/>
          </a:bodyPr>
          <a:lstStyle/>
          <a:p>
            <a:r>
              <a:rPr lang="en-US" sz="5100" dirty="0"/>
              <a:t>Pada </a:t>
            </a:r>
            <a:r>
              <a:rPr lang="en-US" sz="5100" dirty="0" err="1"/>
              <a:t>tahun</a:t>
            </a:r>
            <a:r>
              <a:rPr lang="en-US" sz="5100" dirty="0"/>
              <a:t> 2018-2019, </a:t>
            </a:r>
            <a:r>
              <a:rPr lang="en-US" sz="5400" dirty="0" err="1"/>
              <a:t>jumlah</a:t>
            </a:r>
            <a:r>
              <a:rPr lang="en-US" sz="5400" dirty="0"/>
              <a:t> guru di Indonesia </a:t>
            </a:r>
            <a:r>
              <a:rPr lang="en-US" sz="5400" dirty="0" err="1"/>
              <a:t>mencapai</a:t>
            </a:r>
            <a:r>
              <a:rPr lang="en-US" sz="5400" dirty="0"/>
              <a:t> 2.936. 893. Dari </a:t>
            </a:r>
            <a:r>
              <a:rPr lang="en-US" sz="5400" dirty="0" err="1"/>
              <a:t>keseluruhan</a:t>
            </a:r>
            <a:r>
              <a:rPr lang="en-US" sz="5400" dirty="0"/>
              <a:t>  </a:t>
            </a:r>
            <a:r>
              <a:rPr lang="en-US" sz="5400" dirty="0" err="1"/>
              <a:t>jumlah</a:t>
            </a:r>
            <a:r>
              <a:rPr lang="en-US" sz="5400" dirty="0"/>
              <a:t> guru pada </a:t>
            </a:r>
            <a:r>
              <a:rPr lang="en-US" sz="5400" dirty="0" err="1"/>
              <a:t>tahun</a:t>
            </a:r>
            <a:r>
              <a:rPr lang="en-US" sz="5400" dirty="0"/>
              <a:t> </a:t>
            </a:r>
            <a:r>
              <a:rPr lang="en-US" sz="5400" dirty="0" err="1"/>
              <a:t>itu</a:t>
            </a:r>
            <a:r>
              <a:rPr lang="en-US" sz="5400" dirty="0"/>
              <a:t>, </a:t>
            </a:r>
            <a:r>
              <a:rPr lang="en-US" sz="5400" dirty="0" err="1"/>
              <a:t>mayoritas</a:t>
            </a:r>
            <a:r>
              <a:rPr lang="en-US" sz="5400" dirty="0"/>
              <a:t> guru di Indonesia </a:t>
            </a:r>
            <a:r>
              <a:rPr lang="en-US" sz="5400" dirty="0" err="1"/>
              <a:t>adalah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endParaRPr lang="en-US" sz="5400" dirty="0"/>
          </a:p>
          <a:p>
            <a:r>
              <a:rPr lang="en-US" sz="5400" dirty="0"/>
              <a:t>Pada </a:t>
            </a:r>
            <a:r>
              <a:rPr lang="en-US" sz="5400" dirty="0" err="1"/>
              <a:t>tahun</a:t>
            </a:r>
            <a:r>
              <a:rPr lang="en-US" sz="5400" dirty="0"/>
              <a:t> 2018 – 2019, </a:t>
            </a:r>
            <a:r>
              <a:rPr lang="en-US" sz="5400" dirty="0" err="1"/>
              <a:t>persentase</a:t>
            </a:r>
            <a:r>
              <a:rPr lang="en-US" sz="5400" dirty="0"/>
              <a:t> guru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sekitar</a:t>
            </a:r>
            <a:r>
              <a:rPr lang="en-US" sz="5400" dirty="0"/>
              <a:t> 62,52% (1.836. 116) </a:t>
            </a:r>
            <a:r>
              <a:rPr lang="en-US" sz="5400" dirty="0" err="1"/>
              <a:t>Persentase</a:t>
            </a:r>
            <a:r>
              <a:rPr lang="en-US" sz="5400" dirty="0"/>
              <a:t> guru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sekitar</a:t>
            </a:r>
            <a:r>
              <a:rPr lang="en-US" sz="5400" dirty="0"/>
              <a:t> 37,48% (1.100.777)</a:t>
            </a:r>
            <a:endParaRPr lang="en-ID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 </a:t>
            </a:r>
            <a:r>
              <a:rPr lang="en-US" sz="5100" dirty="0" err="1"/>
              <a:t>Jumlah</a:t>
            </a:r>
            <a:r>
              <a:rPr lang="en-US" sz="5100" dirty="0"/>
              <a:t> guru </a:t>
            </a:r>
            <a:r>
              <a:rPr lang="en-US" sz="5100" dirty="0" err="1"/>
              <a:t>perempuan</a:t>
            </a:r>
            <a:r>
              <a:rPr lang="en-US" sz="5100" dirty="0"/>
              <a:t> </a:t>
            </a:r>
            <a:r>
              <a:rPr lang="en-US" sz="5100" dirty="0" err="1"/>
              <a:t>lebih</a:t>
            </a:r>
            <a:r>
              <a:rPr lang="en-US" sz="5100" dirty="0"/>
              <a:t> </a:t>
            </a:r>
            <a:r>
              <a:rPr lang="en-US" sz="5100" dirty="0" err="1"/>
              <a:t>banyak</a:t>
            </a:r>
            <a:r>
              <a:rPr lang="en-US" sz="5100" dirty="0"/>
              <a:t> </a:t>
            </a:r>
            <a:r>
              <a:rPr lang="en-US" sz="5100" dirty="0" err="1"/>
              <a:t>daripada</a:t>
            </a:r>
            <a:r>
              <a:rPr lang="en-US" sz="5100" dirty="0"/>
              <a:t> guru </a:t>
            </a:r>
            <a:r>
              <a:rPr lang="en-US" sz="5100" dirty="0" err="1"/>
              <a:t>laki-laki</a:t>
            </a:r>
            <a:r>
              <a:rPr lang="en-US" sz="5100" dirty="0"/>
              <a:t> pada </a:t>
            </a:r>
            <a:r>
              <a:rPr lang="en-US" sz="5100" dirty="0" err="1"/>
              <a:t>tingkat</a:t>
            </a:r>
            <a:r>
              <a:rPr lang="en-US" sz="5100" dirty="0"/>
              <a:t> </a:t>
            </a:r>
            <a:r>
              <a:rPr lang="en-US" sz="5100" dirty="0" err="1"/>
              <a:t>pendidikan</a:t>
            </a:r>
            <a:r>
              <a:rPr lang="en-US" sz="5100" dirty="0"/>
              <a:t> PAUD, SD, dan SMP</a:t>
            </a:r>
            <a:endParaRPr lang="en-US" sz="5400" dirty="0"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467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latin typeface="Nunito" pitchFamily="2" charset="0"/>
              </a:rPr>
              <a:t>….</a:t>
            </a:r>
            <a:r>
              <a:rPr lang="en-US" sz="2800" dirty="0" err="1">
                <a:latin typeface="Nunito" pitchFamily="2" charset="0"/>
              </a:rPr>
              <a:t>lanjutan</a:t>
            </a:r>
            <a:br>
              <a:rPr lang="en-US" sz="2800" dirty="0">
                <a:latin typeface="Nunito" pitchFamily="2" charset="0"/>
              </a:rPr>
            </a:br>
            <a:r>
              <a:rPr lang="en-US" sz="2000" dirty="0">
                <a:latin typeface="Nunito" pitchFamily="2" charset="0"/>
              </a:rPr>
              <a:t>(</a:t>
            </a:r>
            <a:r>
              <a:rPr lang="en-US" sz="2000" dirty="0" err="1">
                <a:latin typeface="Nunito" pitchFamily="2" charset="0"/>
              </a:rPr>
              <a:t>Astuti</a:t>
            </a:r>
            <a:r>
              <a:rPr lang="en-US" sz="2000" dirty="0">
                <a:latin typeface="Nunito" pitchFamily="2" charset="0"/>
              </a:rPr>
              <a:t>, 2011)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5867" y="365760"/>
            <a:ext cx="7426829" cy="6413863"/>
          </a:xfrm>
        </p:spPr>
        <p:txBody>
          <a:bodyPr anchor="ctr">
            <a:normAutofit fontScale="62500" lnSpcReduction="20000"/>
          </a:bodyPr>
          <a:lstStyle/>
          <a:p>
            <a:r>
              <a:rPr lang="en-US" sz="5300" dirty="0" err="1"/>
              <a:t>Umumnya</a:t>
            </a:r>
            <a:r>
              <a:rPr lang="en-US" sz="5300" dirty="0"/>
              <a:t>, </a:t>
            </a:r>
            <a:r>
              <a:rPr lang="en-US" sz="5300" dirty="0" err="1"/>
              <a:t>jumlah</a:t>
            </a:r>
            <a:r>
              <a:rPr lang="en-US" sz="5300" dirty="0"/>
              <a:t> guru </a:t>
            </a:r>
            <a:r>
              <a:rPr lang="en-US" sz="5300" dirty="0" err="1"/>
              <a:t>perempuan</a:t>
            </a:r>
            <a:r>
              <a:rPr lang="en-US" sz="5300" dirty="0"/>
              <a:t> </a:t>
            </a:r>
            <a:r>
              <a:rPr lang="en-US" sz="5300" dirty="0" err="1"/>
              <a:t>lebih</a:t>
            </a:r>
            <a:r>
              <a:rPr lang="en-US" sz="5300" dirty="0"/>
              <a:t> </a:t>
            </a:r>
            <a:r>
              <a:rPr lang="en-US" sz="5300" dirty="0" err="1"/>
              <a:t>banyak</a:t>
            </a:r>
            <a:r>
              <a:rPr lang="en-US" sz="5300" dirty="0"/>
              <a:t> </a:t>
            </a:r>
            <a:r>
              <a:rPr lang="en-US" sz="5300" dirty="0" err="1"/>
              <a:t>daripada</a:t>
            </a:r>
            <a:r>
              <a:rPr lang="en-US" sz="5300" dirty="0"/>
              <a:t> </a:t>
            </a:r>
            <a:r>
              <a:rPr lang="en-US" sz="5300" dirty="0" err="1"/>
              <a:t>laki-laki</a:t>
            </a:r>
            <a:r>
              <a:rPr lang="en-US" sz="5300" dirty="0"/>
              <a:t> pada </a:t>
            </a:r>
            <a:r>
              <a:rPr lang="en-US" sz="5300" dirty="0" err="1"/>
              <a:t>tingkat</a:t>
            </a:r>
            <a:r>
              <a:rPr lang="en-US" sz="5300" dirty="0"/>
              <a:t> </a:t>
            </a:r>
            <a:r>
              <a:rPr lang="en-US" sz="5300" dirty="0" err="1"/>
              <a:t>pendidikan</a:t>
            </a:r>
            <a:r>
              <a:rPr lang="en-US" sz="5300" dirty="0"/>
              <a:t> PAUD, SD, dan SMP </a:t>
            </a:r>
            <a:r>
              <a:rPr lang="en-US" sz="5300" dirty="0" err="1"/>
              <a:t>karena</a:t>
            </a:r>
            <a:r>
              <a:rPr lang="en-US" sz="5300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5300" dirty="0"/>
              <a:t> </a:t>
            </a:r>
            <a:r>
              <a:rPr lang="en-US" sz="5300" dirty="0" err="1"/>
              <a:t>Adanya</a:t>
            </a:r>
            <a:r>
              <a:rPr lang="en-US" sz="5300" dirty="0"/>
              <a:t> </a:t>
            </a:r>
            <a:r>
              <a:rPr lang="en-US" sz="5300" dirty="0" err="1"/>
              <a:t>stereotipe</a:t>
            </a:r>
            <a:r>
              <a:rPr lang="en-US" sz="5300" dirty="0"/>
              <a:t> </a:t>
            </a:r>
            <a:r>
              <a:rPr lang="en-US" sz="5300" dirty="0" err="1"/>
              <a:t>pekerjaan</a:t>
            </a:r>
            <a:r>
              <a:rPr lang="en-US" sz="5300" dirty="0"/>
              <a:t> guru </a:t>
            </a:r>
            <a:r>
              <a:rPr lang="en-US" sz="5300" dirty="0" err="1"/>
              <a:t>adalah</a:t>
            </a:r>
            <a:r>
              <a:rPr lang="en-US" sz="5300" dirty="0"/>
              <a:t> </a:t>
            </a:r>
            <a:r>
              <a:rPr lang="en-US" sz="5300" dirty="0" err="1"/>
              <a:t>pekerjaan</a:t>
            </a:r>
            <a:r>
              <a:rPr lang="en-US" sz="5300" dirty="0"/>
              <a:t> yang </a:t>
            </a:r>
            <a:r>
              <a:rPr lang="en-US" sz="5300" dirty="0" err="1"/>
              <a:t>cocok</a:t>
            </a:r>
            <a:r>
              <a:rPr lang="en-US" sz="5300" dirty="0"/>
              <a:t> </a:t>
            </a:r>
            <a:r>
              <a:rPr lang="en-US" sz="5300" dirty="0" err="1"/>
              <a:t>untuk</a:t>
            </a:r>
            <a:r>
              <a:rPr lang="en-US" sz="5300" dirty="0"/>
              <a:t> </a:t>
            </a:r>
            <a:r>
              <a:rPr lang="en-US" sz="5300" dirty="0" err="1"/>
              <a:t>perempuan</a:t>
            </a:r>
            <a:r>
              <a:rPr lang="en-US" sz="5300" dirty="0"/>
              <a:t>, </a:t>
            </a:r>
            <a:r>
              <a:rPr lang="en-US" sz="5300" dirty="0" err="1"/>
              <a:t>khususnya</a:t>
            </a:r>
            <a:r>
              <a:rPr lang="en-US" sz="5300" dirty="0"/>
              <a:t> pada </a:t>
            </a:r>
            <a:r>
              <a:rPr lang="en-US" sz="5300" dirty="0" err="1"/>
              <a:t>tingkat</a:t>
            </a:r>
            <a:r>
              <a:rPr lang="en-US" sz="5300" dirty="0"/>
              <a:t> </a:t>
            </a:r>
            <a:r>
              <a:rPr lang="en-US" sz="5300" dirty="0" err="1"/>
              <a:t>pendidikan</a:t>
            </a:r>
            <a:r>
              <a:rPr lang="en-US" sz="5300" dirty="0"/>
              <a:t> </a:t>
            </a:r>
            <a:r>
              <a:rPr lang="en-US" sz="5300" dirty="0" err="1"/>
              <a:t>dasar</a:t>
            </a:r>
            <a:r>
              <a:rPr lang="en-US" sz="5300" dirty="0"/>
              <a:t> </a:t>
            </a:r>
            <a:r>
              <a:rPr lang="en-US" sz="5300" dirty="0" err="1"/>
              <a:t>karena</a:t>
            </a:r>
            <a:r>
              <a:rPr lang="en-US" sz="5300" dirty="0"/>
              <a:t> </a:t>
            </a:r>
            <a:r>
              <a:rPr lang="en-US" sz="5300" dirty="0" err="1"/>
              <a:t>diasosiasikan</a:t>
            </a:r>
            <a:r>
              <a:rPr lang="en-US" sz="5300" dirty="0"/>
              <a:t> dengan </a:t>
            </a:r>
            <a:r>
              <a:rPr lang="en-US" sz="5300" dirty="0" err="1"/>
              <a:t>peran</a:t>
            </a:r>
            <a:r>
              <a:rPr lang="en-US" sz="5300" dirty="0"/>
              <a:t> </a:t>
            </a:r>
            <a:r>
              <a:rPr lang="en-US" sz="5300" dirty="0" err="1"/>
              <a:t>perempuan</a:t>
            </a:r>
            <a:r>
              <a:rPr lang="en-US" sz="5300" dirty="0"/>
              <a:t> </a:t>
            </a:r>
            <a:r>
              <a:rPr lang="en-US" sz="5300" dirty="0" err="1"/>
              <a:t>sebagai</a:t>
            </a:r>
            <a:r>
              <a:rPr lang="en-US" sz="5300" dirty="0"/>
              <a:t> </a:t>
            </a:r>
            <a:r>
              <a:rPr lang="en-US" sz="5300" dirty="0" err="1"/>
              <a:t>pengasuh</a:t>
            </a:r>
            <a:r>
              <a:rPr lang="en-US" sz="5300" dirty="0"/>
              <a:t> dan </a:t>
            </a:r>
            <a:r>
              <a:rPr lang="en-US" sz="5300" dirty="0" err="1"/>
              <a:t>perawat</a:t>
            </a:r>
            <a:r>
              <a:rPr lang="en-US" sz="5300" dirty="0"/>
              <a:t> </a:t>
            </a:r>
            <a:r>
              <a:rPr lang="en-US" sz="5300" dirty="0" err="1"/>
              <a:t>anak-anak</a:t>
            </a:r>
            <a:endParaRPr lang="en-US" sz="53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5300" dirty="0"/>
              <a:t> </a:t>
            </a:r>
            <a:r>
              <a:rPr lang="en-US" sz="5300" dirty="0" err="1"/>
              <a:t>Adanya</a:t>
            </a:r>
            <a:r>
              <a:rPr lang="en-US" sz="5300" dirty="0"/>
              <a:t> </a:t>
            </a:r>
            <a:r>
              <a:rPr lang="en-US" sz="5300" dirty="0" err="1"/>
              <a:t>asumsi</a:t>
            </a:r>
            <a:r>
              <a:rPr lang="en-US" sz="5300" dirty="0"/>
              <a:t> </a:t>
            </a:r>
            <a:r>
              <a:rPr lang="en-US" sz="5300" dirty="0" err="1"/>
              <a:t>untuk</a:t>
            </a:r>
            <a:r>
              <a:rPr lang="en-US" sz="5300" dirty="0"/>
              <a:t> </a:t>
            </a:r>
            <a:r>
              <a:rPr lang="en-US" sz="5300" dirty="0" err="1"/>
              <a:t>menjadi</a:t>
            </a:r>
            <a:r>
              <a:rPr lang="en-US" sz="5300" dirty="0"/>
              <a:t> guru </a:t>
            </a:r>
            <a:r>
              <a:rPr lang="en-US" sz="5300" dirty="0" err="1"/>
              <a:t>sekolah</a:t>
            </a:r>
            <a:r>
              <a:rPr lang="en-US" sz="5300" dirty="0"/>
              <a:t> </a:t>
            </a:r>
            <a:r>
              <a:rPr lang="en-US" sz="5300" dirty="0" err="1"/>
              <a:t>dasar</a:t>
            </a:r>
            <a:r>
              <a:rPr lang="en-US" sz="5300" dirty="0"/>
              <a:t> tidak </a:t>
            </a:r>
            <a:r>
              <a:rPr lang="en-US" sz="5300" dirty="0" err="1"/>
              <a:t>diperlukan</a:t>
            </a:r>
            <a:r>
              <a:rPr lang="en-US" sz="5300" dirty="0"/>
              <a:t> </a:t>
            </a:r>
            <a:r>
              <a:rPr lang="en-US" sz="5300" dirty="0" err="1"/>
              <a:t>pendidikan</a:t>
            </a:r>
            <a:r>
              <a:rPr lang="en-US" sz="5300" dirty="0"/>
              <a:t> guru yang </a:t>
            </a:r>
            <a:r>
              <a:rPr lang="en-US" sz="5300" dirty="0" err="1"/>
              <a:t>terlalu</a:t>
            </a:r>
            <a:r>
              <a:rPr lang="en-US" sz="5300" dirty="0"/>
              <a:t> </a:t>
            </a:r>
            <a:r>
              <a:rPr lang="en-US" sz="5300" dirty="0" err="1"/>
              <a:t>tinggi</a:t>
            </a:r>
            <a:r>
              <a:rPr lang="en-US" sz="5300" dirty="0"/>
              <a:t>, </a:t>
            </a:r>
            <a:r>
              <a:rPr lang="en-US" sz="5300" dirty="0" err="1"/>
              <a:t>kemampuan</a:t>
            </a:r>
            <a:r>
              <a:rPr lang="en-US" sz="5300" dirty="0"/>
              <a:t> </a:t>
            </a:r>
            <a:r>
              <a:rPr lang="en-US" sz="5300" dirty="0" err="1"/>
              <a:t>intelektual</a:t>
            </a:r>
            <a:r>
              <a:rPr lang="en-US" sz="5300" dirty="0"/>
              <a:t> </a:t>
            </a:r>
            <a:r>
              <a:rPr lang="en-US" sz="5300" dirty="0" err="1"/>
              <a:t>serta</a:t>
            </a:r>
            <a:r>
              <a:rPr lang="en-US" sz="5300" dirty="0"/>
              <a:t> </a:t>
            </a:r>
            <a:r>
              <a:rPr lang="en-US" sz="5300" dirty="0" err="1"/>
              <a:t>kemampuan</a:t>
            </a:r>
            <a:r>
              <a:rPr lang="en-US" sz="5300" dirty="0"/>
              <a:t> </a:t>
            </a:r>
            <a:r>
              <a:rPr lang="en-US" sz="5300" dirty="0" err="1"/>
              <a:t>ilmiah</a:t>
            </a:r>
            <a:r>
              <a:rPr lang="en-US" sz="5300" dirty="0"/>
              <a:t>, </a:t>
            </a:r>
            <a:r>
              <a:rPr lang="en-US" sz="5300" dirty="0" err="1"/>
              <a:t>sehingga</a:t>
            </a:r>
            <a:r>
              <a:rPr lang="en-US" sz="5300" dirty="0"/>
              <a:t> </a:t>
            </a:r>
            <a:r>
              <a:rPr lang="en-US" sz="5300" dirty="0" err="1"/>
              <a:t>hal</a:t>
            </a:r>
            <a:r>
              <a:rPr lang="en-US" sz="5300" dirty="0"/>
              <a:t> </a:t>
            </a:r>
            <a:r>
              <a:rPr lang="en-US" sz="5300" dirty="0" err="1"/>
              <a:t>tersebut</a:t>
            </a:r>
            <a:r>
              <a:rPr lang="en-US" sz="5300" dirty="0"/>
              <a:t> </a:t>
            </a:r>
            <a:r>
              <a:rPr lang="en-US" sz="5300" dirty="0" err="1"/>
              <a:t>sesuai</a:t>
            </a:r>
            <a:r>
              <a:rPr lang="en-US" sz="5300" dirty="0"/>
              <a:t> </a:t>
            </a:r>
            <a:r>
              <a:rPr lang="en-US" sz="5300" dirty="0" err="1"/>
              <a:t>dilakukan</a:t>
            </a:r>
            <a:r>
              <a:rPr lang="en-US" sz="5300" dirty="0"/>
              <a:t> oleh </a:t>
            </a:r>
            <a:r>
              <a:rPr lang="en-US" sz="5300" dirty="0" err="1"/>
              <a:t>perempuan</a:t>
            </a:r>
            <a:endParaRPr lang="en-US" sz="5300" dirty="0"/>
          </a:p>
          <a:p>
            <a:pPr>
              <a:buFont typeface="Wingdings" panose="05000000000000000000" pitchFamily="2" charset="2"/>
              <a:buChar char="Ø"/>
            </a:pPr>
            <a:endParaRPr lang="en-US" sz="5400" dirty="0"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025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7787"/>
            <a:ext cx="4808440" cy="3768635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3200" dirty="0" err="1">
                <a:latin typeface="+mn-lt"/>
              </a:rPr>
              <a:t>Perbedaan</a:t>
            </a:r>
            <a:r>
              <a:rPr lang="en-US" sz="3200" dirty="0">
                <a:latin typeface="+mn-lt"/>
              </a:rPr>
              <a:t> rata-rata lama </a:t>
            </a:r>
            <a:r>
              <a:rPr lang="en-US" sz="3200" dirty="0" err="1">
                <a:latin typeface="+mn-lt"/>
              </a:rPr>
              <a:t>sekolah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berdasarkan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jenis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kelamin</a:t>
            </a:r>
            <a:r>
              <a:rPr lang="en-US" sz="3200" dirty="0">
                <a:latin typeface="+mn-lt"/>
              </a:rPr>
              <a:t>; </a:t>
            </a:r>
            <a:r>
              <a:rPr lang="en-US" sz="3200" dirty="0" err="1">
                <a:latin typeface="+mn-lt"/>
              </a:rPr>
              <a:t>anak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laki-laki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cenderung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lebih</a:t>
            </a:r>
            <a:r>
              <a:rPr lang="en-US" sz="3200" dirty="0">
                <a:latin typeface="+mn-lt"/>
              </a:rPr>
              <a:t> lama </a:t>
            </a:r>
            <a:r>
              <a:rPr lang="en-US" sz="3200" dirty="0" err="1">
                <a:latin typeface="+mn-lt"/>
              </a:rPr>
              <a:t>sekolah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daripada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anak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perempuan</a:t>
            </a:r>
            <a:r>
              <a:rPr lang="en-US" sz="3200" dirty="0">
                <a:latin typeface="+mn-lt"/>
              </a:rPr>
              <a:t>. Pada </a:t>
            </a:r>
            <a:r>
              <a:rPr lang="en-US" sz="3200" dirty="0" err="1">
                <a:latin typeface="+mn-lt"/>
              </a:rPr>
              <a:t>tahun</a:t>
            </a:r>
            <a:r>
              <a:rPr lang="en-US" sz="3200" dirty="0">
                <a:latin typeface="+mn-lt"/>
              </a:rPr>
              <a:t> 2020, RLS </a:t>
            </a:r>
            <a:r>
              <a:rPr lang="en-US" sz="3200" dirty="0" err="1">
                <a:latin typeface="+mn-lt"/>
              </a:rPr>
              <a:t>laki-laki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adalah</a:t>
            </a:r>
            <a:r>
              <a:rPr lang="en-US" sz="3200" dirty="0">
                <a:latin typeface="+mn-lt"/>
              </a:rPr>
              <a:t> 8,90 </a:t>
            </a:r>
            <a:r>
              <a:rPr lang="en-US" sz="3200" dirty="0" err="1">
                <a:latin typeface="+mn-lt"/>
              </a:rPr>
              <a:t>tahun</a:t>
            </a:r>
            <a:r>
              <a:rPr lang="en-US" sz="3200" dirty="0">
                <a:latin typeface="+mn-lt"/>
              </a:rPr>
              <a:t>, </a:t>
            </a:r>
            <a:r>
              <a:rPr lang="en-US" sz="3200" dirty="0" err="1">
                <a:latin typeface="+mn-lt"/>
              </a:rPr>
              <a:t>sedangkan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perempuan</a:t>
            </a:r>
            <a:r>
              <a:rPr lang="en-US" sz="3200" dirty="0">
                <a:latin typeface="+mn-lt"/>
              </a:rPr>
              <a:t> 8,07 </a:t>
            </a:r>
            <a:r>
              <a:rPr lang="en-US" sz="3200" dirty="0" err="1">
                <a:latin typeface="+mn-lt"/>
              </a:rPr>
              <a:t>tahun</a:t>
            </a:r>
            <a:br>
              <a:rPr lang="en-US" sz="3200" dirty="0">
                <a:latin typeface="+mn-lt"/>
              </a:rPr>
            </a:br>
            <a:r>
              <a:rPr lang="en-US" sz="2200" dirty="0">
                <a:latin typeface="+mn-lt"/>
              </a:rPr>
              <a:t>(</a:t>
            </a:r>
            <a:r>
              <a:rPr lang="en-US" sz="2200" dirty="0" err="1">
                <a:latin typeface="+mn-lt"/>
              </a:rPr>
              <a:t>Kemen</a:t>
            </a:r>
            <a:r>
              <a:rPr lang="en-US" sz="2200" dirty="0">
                <a:latin typeface="+mn-lt"/>
              </a:rPr>
              <a:t> PPPA, 2021)</a:t>
            </a:r>
            <a:br>
              <a:rPr lang="en-US" sz="2200" dirty="0">
                <a:latin typeface="+mn-lt"/>
              </a:rPr>
            </a:br>
            <a:endParaRPr lang="en-US" sz="2200" dirty="0">
              <a:latin typeface="+mn-lt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310B89-D630-34A9-8DE8-99576518C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6352" y="667778"/>
            <a:ext cx="5815333" cy="58244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96CFF5-FF80-133A-2933-19616F0A7E0B}"/>
              </a:ext>
            </a:extLst>
          </p:cNvPr>
          <p:cNvSpPr txBox="1"/>
          <p:nvPr/>
        </p:nvSpPr>
        <p:spPr>
          <a:xfrm>
            <a:off x="5871754" y="6438202"/>
            <a:ext cx="63202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https://www.kemenpppa.go.id/</a:t>
            </a:r>
          </a:p>
        </p:txBody>
      </p:sp>
    </p:spTree>
    <p:extLst>
      <p:ext uri="{BB962C8B-B14F-4D97-AF65-F5344CB8AC3E}">
        <p14:creationId xmlns:p14="http://schemas.microsoft.com/office/powerpoint/2010/main" val="3624445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ada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kesenjangan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 gender dalam </a:t>
            </a:r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pendidikan</a:t>
            </a:r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?</a:t>
            </a:r>
            <a:br>
              <a:rPr lang="en-US" sz="4000" b="1" dirty="0">
                <a:solidFill>
                  <a:srgbClr val="FFFFFF"/>
                </a:solidFill>
                <a:latin typeface="Nunito" pitchFamily="2" charset="0"/>
              </a:rPr>
            </a:br>
            <a:r>
              <a:rPr lang="en-US" sz="2800" dirty="0">
                <a:latin typeface="Nunito" pitchFamily="2" charset="0"/>
              </a:rPr>
              <a:t>(</a:t>
            </a:r>
            <a:r>
              <a:rPr lang="en-US" sz="2800" dirty="0" err="1">
                <a:latin typeface="Nunito" pitchFamily="2" charset="0"/>
              </a:rPr>
              <a:t>Astuti</a:t>
            </a:r>
            <a:r>
              <a:rPr lang="en-US" sz="2800" dirty="0">
                <a:latin typeface="Nunito" pitchFamily="2" charset="0"/>
              </a:rPr>
              <a:t>, 2011)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276606" cy="6044587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 err="1"/>
              <a:t>Pertama</a:t>
            </a:r>
            <a:r>
              <a:rPr lang="en-US" sz="5400" dirty="0"/>
              <a:t>, proses </a:t>
            </a:r>
            <a:r>
              <a:rPr lang="en-US" sz="5400" dirty="0" err="1"/>
              <a:t>sosialisasi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gender yang </a:t>
            </a:r>
            <a:r>
              <a:rPr lang="en-US" sz="5400" dirty="0" err="1"/>
              <a:t>terjadi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terus</a:t>
            </a:r>
            <a:r>
              <a:rPr lang="en-US" sz="5400" dirty="0"/>
              <a:t> </a:t>
            </a:r>
            <a:r>
              <a:rPr lang="en-US" sz="5400" dirty="0" err="1"/>
              <a:t>menerus</a:t>
            </a:r>
            <a:r>
              <a:rPr lang="en-US" sz="5400" dirty="0"/>
              <a:t> </a:t>
            </a:r>
            <a:r>
              <a:rPr lang="en-US" sz="5400" dirty="0" err="1"/>
              <a:t>menyebabkan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merasa</a:t>
            </a:r>
            <a:r>
              <a:rPr lang="en-US" sz="5400" dirty="0"/>
              <a:t> </a:t>
            </a:r>
            <a:r>
              <a:rPr lang="en-US" sz="5400" dirty="0" err="1"/>
              <a:t>wajib</a:t>
            </a:r>
            <a:r>
              <a:rPr lang="en-US" sz="5400" dirty="0"/>
              <a:t> </a:t>
            </a:r>
            <a:r>
              <a:rPr lang="en-US" sz="5400" dirty="0" err="1"/>
              <a:t>mengutamakan</a:t>
            </a:r>
            <a:r>
              <a:rPr lang="en-US" sz="5400" dirty="0"/>
              <a:t> </a:t>
            </a:r>
            <a:r>
              <a:rPr lang="en-US" sz="5400" dirty="0" err="1"/>
              <a:t>keluarga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memenuhi</a:t>
            </a:r>
            <a:r>
              <a:rPr lang="en-US" sz="5400" dirty="0"/>
              <a:t> </a:t>
            </a:r>
            <a:r>
              <a:rPr lang="en-US" sz="5400" dirty="0" err="1"/>
              <a:t>tuntutan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. </a:t>
            </a:r>
            <a:r>
              <a:rPr lang="en-US" sz="5400" dirty="0" err="1"/>
              <a:t>Menganggap</a:t>
            </a:r>
            <a:r>
              <a:rPr lang="en-US" sz="5400" dirty="0"/>
              <a:t> </a:t>
            </a:r>
            <a:r>
              <a:rPr lang="en-US" sz="5400" dirty="0" err="1"/>
              <a:t>bahwa</a:t>
            </a:r>
            <a:r>
              <a:rPr lang="en-US" sz="5400" dirty="0"/>
              <a:t> </a:t>
            </a:r>
            <a:r>
              <a:rPr lang="en-US" sz="5400" dirty="0" err="1"/>
              <a:t>hal</a:t>
            </a:r>
            <a:r>
              <a:rPr lang="en-US" sz="5400" dirty="0"/>
              <a:t> </a:t>
            </a:r>
            <a:r>
              <a:rPr lang="en-US" sz="5400" dirty="0" err="1"/>
              <a:t>tersebut</a:t>
            </a:r>
            <a:r>
              <a:rPr lang="en-US" sz="5400" dirty="0"/>
              <a:t> </a:t>
            </a:r>
            <a:r>
              <a:rPr lang="en-US" sz="5400" dirty="0" err="1"/>
              <a:t>adalah</a:t>
            </a:r>
            <a:r>
              <a:rPr lang="en-US" sz="5400" dirty="0"/>
              <a:t> “</a:t>
            </a:r>
            <a:r>
              <a:rPr lang="en-US" sz="5400" dirty="0" err="1"/>
              <a:t>kodrat</a:t>
            </a:r>
            <a:r>
              <a:rPr lang="en-US" sz="5400" dirty="0"/>
              <a:t>”,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seringkali</a:t>
            </a:r>
            <a:r>
              <a:rPr lang="en-US" sz="5400" dirty="0"/>
              <a:t> </a:t>
            </a:r>
            <a:r>
              <a:rPr lang="en-US" sz="5400" dirty="0" err="1"/>
              <a:t>menjadi</a:t>
            </a:r>
            <a:r>
              <a:rPr lang="en-US" sz="5400" dirty="0"/>
              <a:t> </a:t>
            </a:r>
            <a:r>
              <a:rPr lang="en-US" sz="5400" dirty="0" err="1"/>
              <a:t>submisif</a:t>
            </a:r>
            <a:r>
              <a:rPr lang="en-US" sz="5400" dirty="0"/>
              <a:t>, </a:t>
            </a:r>
            <a:r>
              <a:rPr lang="en-US" sz="5400" dirty="0" err="1"/>
              <a:t>sehingga</a:t>
            </a:r>
            <a:r>
              <a:rPr lang="en-US" sz="5400" dirty="0"/>
              <a:t>  </a:t>
            </a:r>
            <a:r>
              <a:rPr lang="en-US" sz="5400" dirty="0" err="1"/>
              <a:t>rela</a:t>
            </a:r>
            <a:r>
              <a:rPr lang="en-US" sz="5400" dirty="0"/>
              <a:t> </a:t>
            </a:r>
            <a:r>
              <a:rPr lang="en-US" sz="5400" dirty="0" err="1"/>
              <a:t>membendung</a:t>
            </a:r>
            <a:r>
              <a:rPr lang="en-US" sz="5400" dirty="0"/>
              <a:t> </a:t>
            </a:r>
            <a:r>
              <a:rPr lang="en-US" sz="5400" dirty="0" err="1"/>
              <a:t>potensi</a:t>
            </a:r>
            <a:r>
              <a:rPr lang="en-US" sz="5400" dirty="0"/>
              <a:t> yang </a:t>
            </a:r>
            <a:r>
              <a:rPr lang="en-US" sz="5400" dirty="0" err="1"/>
              <a:t>dimilikinya</a:t>
            </a:r>
            <a:r>
              <a:rPr lang="en-US" sz="5400" dirty="0"/>
              <a:t>, </a:t>
            </a:r>
            <a:r>
              <a:rPr lang="en-US" sz="5400" dirty="0" err="1"/>
              <a:t>termasuk</a:t>
            </a:r>
            <a:r>
              <a:rPr lang="en-US" sz="5400" dirty="0"/>
              <a:t> </a:t>
            </a:r>
            <a:r>
              <a:rPr lang="en-US" sz="5400" dirty="0" err="1"/>
              <a:t>melanjutkan</a:t>
            </a:r>
            <a:r>
              <a:rPr lang="en-US" sz="5400" dirty="0"/>
              <a:t> </a:t>
            </a:r>
            <a:r>
              <a:rPr lang="en-US" sz="5400" dirty="0" err="1"/>
              <a:t>pendidikan</a:t>
            </a:r>
            <a:r>
              <a:rPr lang="en-US" sz="5400" dirty="0"/>
              <a:t> </a:t>
            </a:r>
            <a:r>
              <a:rPr lang="en-US" sz="5400" dirty="0" err="1"/>
              <a:t>hingga</a:t>
            </a:r>
            <a:r>
              <a:rPr lang="en-US" sz="5400" dirty="0"/>
              <a:t> </a:t>
            </a:r>
            <a:r>
              <a:rPr lang="en-US" sz="5400" dirty="0" err="1"/>
              <a:t>tingkat</a:t>
            </a:r>
            <a:r>
              <a:rPr lang="en-US" sz="5400" dirty="0"/>
              <a:t> yang </a:t>
            </a:r>
            <a:r>
              <a:rPr lang="en-US" sz="5400" dirty="0" err="1"/>
              <a:t>lebih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3852411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Nunito" pitchFamily="2" charset="0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Nunito" pitchFamily="2" charset="0"/>
              </a:rPr>
              <a:t>lanjutan</a:t>
            </a:r>
            <a:endParaRPr lang="en-US" sz="2800" dirty="0">
              <a:latin typeface="Nunito" pitchFamily="2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2177" y="297430"/>
            <a:ext cx="7511738" cy="6175216"/>
          </a:xfrm>
        </p:spPr>
        <p:txBody>
          <a:bodyPr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5400" dirty="0" err="1"/>
              <a:t>Kedua</a:t>
            </a:r>
            <a:r>
              <a:rPr lang="en-US" sz="5400" dirty="0"/>
              <a:t>, </a:t>
            </a:r>
            <a:r>
              <a:rPr lang="en-US" sz="5400" dirty="0" err="1"/>
              <a:t>sistem</a:t>
            </a:r>
            <a:r>
              <a:rPr lang="en-US" sz="5400" dirty="0"/>
              <a:t> </a:t>
            </a:r>
            <a:r>
              <a:rPr lang="en-US" sz="5400" dirty="0" err="1"/>
              <a:t>nilai</a:t>
            </a:r>
            <a:r>
              <a:rPr lang="en-US" sz="5400" dirty="0"/>
              <a:t> </a:t>
            </a:r>
            <a:r>
              <a:rPr lang="en-US" sz="5400" dirty="0" err="1"/>
              <a:t>budaya</a:t>
            </a:r>
            <a:r>
              <a:rPr lang="en-US" sz="5400" dirty="0"/>
              <a:t> </a:t>
            </a:r>
            <a:r>
              <a:rPr lang="en-US" sz="5400" dirty="0" err="1"/>
              <a:t>seringkali</a:t>
            </a:r>
            <a:r>
              <a:rPr lang="en-US" sz="5400" dirty="0"/>
              <a:t> </a:t>
            </a:r>
            <a:r>
              <a:rPr lang="en-US" sz="5400" dirty="0" err="1"/>
              <a:t>kurang</a:t>
            </a:r>
            <a:r>
              <a:rPr lang="en-US" sz="5400" dirty="0"/>
              <a:t> </a:t>
            </a:r>
            <a:r>
              <a:rPr lang="en-US" sz="5400" dirty="0" err="1"/>
              <a:t>mendukung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mendapat</a:t>
            </a:r>
            <a:r>
              <a:rPr lang="en-US" sz="5400" dirty="0"/>
              <a:t> </a:t>
            </a:r>
            <a:r>
              <a:rPr lang="en-US" sz="5400" dirty="0" err="1"/>
              <a:t>akses</a:t>
            </a:r>
            <a:r>
              <a:rPr lang="en-US" sz="5400" dirty="0"/>
              <a:t> pada </a:t>
            </a:r>
            <a:r>
              <a:rPr lang="en-US" sz="5400" dirty="0" err="1"/>
              <a:t>pendidikan</a:t>
            </a:r>
            <a:r>
              <a:rPr lang="en-US" sz="5400" dirty="0"/>
              <a:t>. </a:t>
            </a:r>
            <a:r>
              <a:rPr lang="en-US" sz="5400" dirty="0" err="1"/>
              <a:t>Misalnya</a:t>
            </a:r>
            <a:r>
              <a:rPr lang="en-US" sz="5400" dirty="0"/>
              <a:t> </a:t>
            </a:r>
            <a:r>
              <a:rPr lang="en-US" sz="5400" dirty="0" err="1"/>
              <a:t>anggapan</a:t>
            </a:r>
            <a:r>
              <a:rPr lang="en-US" sz="5400" dirty="0"/>
              <a:t> </a:t>
            </a:r>
            <a:r>
              <a:rPr lang="en-US" sz="5400" dirty="0" err="1"/>
              <a:t>bahwa</a:t>
            </a:r>
            <a:r>
              <a:rPr lang="en-US" sz="5400" dirty="0"/>
              <a:t>;  </a:t>
            </a:r>
            <a:r>
              <a:rPr lang="en-US" sz="5400" dirty="0" err="1"/>
              <a:t>perempuan</a:t>
            </a:r>
            <a:r>
              <a:rPr lang="en-US" sz="5400" dirty="0"/>
              <a:t> tidak </a:t>
            </a:r>
            <a:r>
              <a:rPr lang="en-US" sz="5400" dirty="0" err="1"/>
              <a:t>perlu</a:t>
            </a:r>
            <a:r>
              <a:rPr lang="en-US" sz="5400" dirty="0"/>
              <a:t> </a:t>
            </a:r>
            <a:r>
              <a:rPr lang="en-US" sz="5400" dirty="0" err="1"/>
              <a:t>sekolah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semakin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r>
              <a:rPr lang="en-US" sz="5400" dirty="0"/>
              <a:t> </a:t>
            </a:r>
            <a:r>
              <a:rPr lang="en-US" sz="5400" dirty="0" err="1"/>
              <a:t>sekolahnya</a:t>
            </a:r>
            <a:r>
              <a:rPr lang="en-US" sz="5400" dirty="0"/>
              <a:t> </a:t>
            </a:r>
            <a:r>
              <a:rPr lang="en-US" sz="5400" dirty="0" err="1"/>
              <a:t>semakin</a:t>
            </a:r>
            <a:r>
              <a:rPr lang="en-US" sz="5400" dirty="0"/>
              <a:t> </a:t>
            </a:r>
            <a:r>
              <a:rPr lang="en-US" sz="5400" dirty="0" err="1"/>
              <a:t>sulit</a:t>
            </a:r>
            <a:r>
              <a:rPr lang="en-US" sz="5400" dirty="0"/>
              <a:t> </a:t>
            </a:r>
            <a:r>
              <a:rPr lang="en-US" sz="5400" dirty="0" err="1"/>
              <a:t>mendapat</a:t>
            </a:r>
            <a:r>
              <a:rPr lang="en-US" sz="5400" dirty="0"/>
              <a:t> </a:t>
            </a:r>
            <a:r>
              <a:rPr lang="en-US" sz="5400" dirty="0" err="1"/>
              <a:t>jodoh</a:t>
            </a:r>
            <a:r>
              <a:rPr lang="en-US" sz="5400" dirty="0"/>
              <a:t>, </a:t>
            </a:r>
            <a:r>
              <a:rPr lang="en-US" sz="5400" dirty="0" err="1"/>
              <a:t>semakin</a:t>
            </a:r>
            <a:r>
              <a:rPr lang="en-US" sz="5400" dirty="0"/>
              <a:t> lama </a:t>
            </a:r>
            <a:r>
              <a:rPr lang="en-US" sz="5400" dirty="0" err="1"/>
              <a:t>sekolah</a:t>
            </a:r>
            <a:r>
              <a:rPr lang="en-US" sz="5400" dirty="0"/>
              <a:t> </a:t>
            </a:r>
            <a:r>
              <a:rPr lang="en-US" sz="5400" dirty="0" err="1"/>
              <a:t>semakin</a:t>
            </a:r>
            <a:r>
              <a:rPr lang="en-US" sz="5400" dirty="0"/>
              <a:t> </a:t>
            </a:r>
            <a:r>
              <a:rPr lang="en-US" sz="5400" dirty="0" err="1"/>
              <a:t>lambat</a:t>
            </a:r>
            <a:r>
              <a:rPr lang="en-US" sz="5400" dirty="0"/>
              <a:t> </a:t>
            </a:r>
            <a:r>
              <a:rPr lang="en-US" sz="5400" dirty="0" err="1"/>
              <a:t>menikah</a:t>
            </a:r>
            <a:r>
              <a:rPr lang="en-US" sz="5400" dirty="0"/>
              <a:t> dan </a:t>
            </a:r>
            <a:r>
              <a:rPr lang="en-US" sz="5400" dirty="0" err="1"/>
              <a:t>berkeluarga</a:t>
            </a:r>
            <a:r>
              <a:rPr lang="en-US" sz="5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99550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98229" cy="5585619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 err="1"/>
              <a:t>Ketiga</a:t>
            </a:r>
            <a:r>
              <a:rPr lang="en-US" sz="5400" dirty="0"/>
              <a:t>, </a:t>
            </a:r>
            <a:r>
              <a:rPr lang="en-US" sz="5400" dirty="0" err="1"/>
              <a:t>prioritas</a:t>
            </a:r>
            <a:r>
              <a:rPr lang="en-US" sz="5400" dirty="0"/>
              <a:t> </a:t>
            </a:r>
            <a:r>
              <a:rPr lang="en-US" sz="5400" dirty="0" err="1"/>
              <a:t>pendidikan</a:t>
            </a:r>
            <a:r>
              <a:rPr lang="en-US" sz="5400" dirty="0"/>
              <a:t> </a:t>
            </a:r>
            <a:r>
              <a:rPr lang="en-US" sz="5400" dirty="0" err="1"/>
              <a:t>seringkali</a:t>
            </a:r>
            <a:r>
              <a:rPr lang="en-US" sz="5400" dirty="0"/>
              <a:t> </a:t>
            </a:r>
            <a:r>
              <a:rPr lang="en-US" sz="5400" dirty="0" err="1"/>
              <a:t>masih</a:t>
            </a:r>
            <a:r>
              <a:rPr lang="en-US" sz="5400" dirty="0"/>
              <a:t> </a:t>
            </a:r>
            <a:r>
              <a:rPr lang="en-US" sz="5400" dirty="0" err="1"/>
              <a:t>diperuntukkan</a:t>
            </a:r>
            <a:r>
              <a:rPr lang="en-US" sz="5400" dirty="0"/>
              <a:t> </a:t>
            </a:r>
            <a:r>
              <a:rPr lang="en-US" sz="5400" dirty="0" err="1"/>
              <a:t>bagi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yang </a:t>
            </a:r>
            <a:r>
              <a:rPr lang="en-US" sz="5400" dirty="0" err="1"/>
              <a:t>dianggap</a:t>
            </a:r>
            <a:r>
              <a:rPr lang="en-US" sz="5400" dirty="0"/>
              <a:t> </a:t>
            </a:r>
            <a:r>
              <a:rPr lang="en-US" sz="5400" dirty="0" err="1"/>
              <a:t>akan</a:t>
            </a:r>
            <a:r>
              <a:rPr lang="en-US" sz="5400" dirty="0"/>
              <a:t> </a:t>
            </a:r>
            <a:r>
              <a:rPr lang="en-US" sz="5400" dirty="0" err="1"/>
              <a:t>menjadi</a:t>
            </a:r>
            <a:r>
              <a:rPr lang="en-US" sz="5400" dirty="0"/>
              <a:t> </a:t>
            </a:r>
            <a:r>
              <a:rPr lang="en-US" sz="5400" dirty="0" err="1"/>
              <a:t>kepala</a:t>
            </a:r>
            <a:r>
              <a:rPr lang="en-US" sz="5400" dirty="0"/>
              <a:t> </a:t>
            </a:r>
            <a:r>
              <a:rPr lang="en-US" sz="5400" dirty="0" err="1"/>
              <a:t>keluarga</a:t>
            </a:r>
            <a:r>
              <a:rPr lang="en-US" sz="5400" dirty="0"/>
              <a:t> yang </a:t>
            </a:r>
            <a:r>
              <a:rPr lang="en-US" sz="5400" dirty="0" err="1"/>
              <a:t>berperan</a:t>
            </a:r>
            <a:r>
              <a:rPr lang="en-US" sz="5400" dirty="0"/>
              <a:t> </a:t>
            </a:r>
            <a:r>
              <a:rPr lang="en-US" sz="5400" dirty="0" err="1"/>
              <a:t>sebagai</a:t>
            </a:r>
            <a:r>
              <a:rPr lang="en-US" sz="5400" dirty="0"/>
              <a:t> </a:t>
            </a:r>
            <a:r>
              <a:rPr lang="en-US" sz="5400" dirty="0" err="1"/>
              <a:t>pencari</a:t>
            </a:r>
            <a:r>
              <a:rPr lang="en-US" sz="5400" dirty="0"/>
              <a:t> </a:t>
            </a:r>
            <a:r>
              <a:rPr lang="en-US" sz="5400" dirty="0" err="1"/>
              <a:t>nafkah</a:t>
            </a:r>
            <a:r>
              <a:rPr lang="en-US" sz="5400" dirty="0"/>
              <a:t> </a:t>
            </a:r>
            <a:r>
              <a:rPr lang="en-US" sz="5400" dirty="0" err="1"/>
              <a:t>keluarga</a:t>
            </a:r>
            <a:r>
              <a:rPr lang="en-US" sz="5400" dirty="0"/>
              <a:t> dan </a:t>
            </a:r>
            <a:r>
              <a:rPr lang="en-US" sz="5400" dirty="0" err="1"/>
              <a:t>tulang</a:t>
            </a:r>
            <a:r>
              <a:rPr lang="en-US" sz="5400" dirty="0"/>
              <a:t> </a:t>
            </a:r>
            <a:r>
              <a:rPr lang="en-US" sz="5400" dirty="0" err="1"/>
              <a:t>punggung</a:t>
            </a:r>
            <a:r>
              <a:rPr lang="en-US" sz="5400" dirty="0"/>
              <a:t> </a:t>
            </a:r>
            <a:r>
              <a:rPr lang="en-US" sz="5400" dirty="0" err="1"/>
              <a:t>keluarga</a:t>
            </a:r>
            <a:r>
              <a:rPr lang="en-US" sz="5400" dirty="0"/>
              <a:t>. Hal </a:t>
            </a:r>
            <a:r>
              <a:rPr lang="en-US" sz="5400" dirty="0" err="1"/>
              <a:t>tersebut</a:t>
            </a:r>
            <a:r>
              <a:rPr lang="en-US" sz="5400" dirty="0"/>
              <a:t> </a:t>
            </a:r>
            <a:r>
              <a:rPr lang="en-US" sz="5400" dirty="0" err="1"/>
              <a:t>menyebabkan</a:t>
            </a:r>
            <a:r>
              <a:rPr lang="en-US" sz="5400" dirty="0"/>
              <a:t> </a:t>
            </a:r>
            <a:r>
              <a:rPr lang="en-US" sz="5400" dirty="0" err="1"/>
              <a:t>peluang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mendapat</a:t>
            </a:r>
            <a:r>
              <a:rPr lang="en-US" sz="5400" dirty="0"/>
              <a:t> </a:t>
            </a:r>
            <a:r>
              <a:rPr lang="en-US" sz="5400" dirty="0" err="1"/>
              <a:t>pendidikan</a:t>
            </a:r>
            <a:r>
              <a:rPr lang="en-US" sz="5400" dirty="0"/>
              <a:t> yang </a:t>
            </a:r>
            <a:r>
              <a:rPr lang="en-US" sz="5400" dirty="0" err="1"/>
              <a:t>semakin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r>
              <a:rPr lang="en-US" sz="5400" dirty="0"/>
              <a:t> </a:t>
            </a:r>
            <a:r>
              <a:rPr lang="en-US" sz="5400" dirty="0" err="1"/>
              <a:t>menjadi</a:t>
            </a:r>
            <a:r>
              <a:rPr lang="en-US" sz="5400" dirty="0"/>
              <a:t> terbatas.</a:t>
            </a:r>
          </a:p>
        </p:txBody>
      </p:sp>
    </p:spTree>
    <p:extLst>
      <p:ext uri="{BB962C8B-B14F-4D97-AF65-F5344CB8AC3E}">
        <p14:creationId xmlns:p14="http://schemas.microsoft.com/office/powerpoint/2010/main" val="3634495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98229" cy="5585619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 err="1"/>
              <a:t>Keempat</a:t>
            </a:r>
            <a:r>
              <a:rPr lang="en-US" sz="5400" dirty="0"/>
              <a:t>, </a:t>
            </a:r>
            <a:r>
              <a:rPr lang="en-US" sz="5400" dirty="0" err="1"/>
              <a:t>sistem</a:t>
            </a:r>
            <a:r>
              <a:rPr lang="en-US" sz="5400" dirty="0"/>
              <a:t> </a:t>
            </a:r>
            <a:r>
              <a:rPr lang="en-US" sz="5400" dirty="0" err="1"/>
              <a:t>pendidikan</a:t>
            </a:r>
            <a:r>
              <a:rPr lang="en-US" sz="5400" dirty="0"/>
              <a:t> yang </a:t>
            </a:r>
            <a:r>
              <a:rPr lang="en-US" sz="5400" dirty="0" err="1"/>
              <a:t>berlaku</a:t>
            </a:r>
            <a:r>
              <a:rPr lang="en-US" sz="5400" dirty="0"/>
              <a:t> di </a:t>
            </a:r>
            <a:r>
              <a:rPr lang="en-US" sz="5400" dirty="0" err="1"/>
              <a:t>sekolah</a:t>
            </a:r>
            <a:r>
              <a:rPr lang="en-US" sz="5400" dirty="0"/>
              <a:t> </a:t>
            </a:r>
            <a:r>
              <a:rPr lang="en-US" sz="5400" dirty="0" err="1"/>
              <a:t>cenderung</a:t>
            </a:r>
            <a:r>
              <a:rPr lang="en-US" sz="5400" dirty="0"/>
              <a:t> </a:t>
            </a:r>
            <a:r>
              <a:rPr lang="en-US" sz="5400" dirty="0" err="1"/>
              <a:t>memperkuat</a:t>
            </a:r>
            <a:r>
              <a:rPr lang="en-US" sz="5400" dirty="0"/>
              <a:t> </a:t>
            </a:r>
            <a:r>
              <a:rPr lang="en-US" sz="5400" dirty="0" err="1"/>
              <a:t>kesenjangan</a:t>
            </a:r>
            <a:r>
              <a:rPr lang="en-US" sz="5400" dirty="0"/>
              <a:t> gender dan </a:t>
            </a:r>
            <a:r>
              <a:rPr lang="en-US" sz="5400" dirty="0" err="1"/>
              <a:t>sosialisasi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gender. Guru </a:t>
            </a:r>
            <a:r>
              <a:rPr lang="en-US" sz="5400" dirty="0" err="1"/>
              <a:t>seringkali</a:t>
            </a:r>
            <a:r>
              <a:rPr lang="en-US" sz="5400" dirty="0"/>
              <a:t> </a:t>
            </a:r>
            <a:r>
              <a:rPr lang="en-US" sz="5400" dirty="0" err="1"/>
              <a:t>cenderung</a:t>
            </a:r>
            <a:r>
              <a:rPr lang="en-US" sz="5400" dirty="0"/>
              <a:t> </a:t>
            </a:r>
            <a:r>
              <a:rPr lang="en-US" sz="5400" dirty="0" err="1"/>
              <a:t>menaruh</a:t>
            </a:r>
            <a:r>
              <a:rPr lang="en-US" sz="5400" dirty="0"/>
              <a:t> </a:t>
            </a:r>
            <a:r>
              <a:rPr lang="en-US" sz="5400" dirty="0" err="1"/>
              <a:t>harapan</a:t>
            </a:r>
            <a:r>
              <a:rPr lang="en-US" sz="5400" dirty="0"/>
              <a:t> dan </a:t>
            </a:r>
            <a:r>
              <a:rPr lang="en-US" sz="5400" dirty="0" err="1"/>
              <a:t>perhatian</a:t>
            </a:r>
            <a:r>
              <a:rPr lang="en-US" sz="5400" dirty="0"/>
              <a:t> pada </a:t>
            </a:r>
            <a:r>
              <a:rPr lang="en-US" sz="5400" dirty="0" err="1"/>
              <a:t>anak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daripada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. </a:t>
            </a:r>
            <a:r>
              <a:rPr lang="en-US" sz="5400" dirty="0" err="1"/>
              <a:t>Namun</a:t>
            </a:r>
            <a:r>
              <a:rPr lang="en-US" sz="5400" dirty="0"/>
              <a:t> </a:t>
            </a:r>
            <a:r>
              <a:rPr lang="en-US" sz="5400" dirty="0" err="1"/>
              <a:t>bila</a:t>
            </a:r>
            <a:r>
              <a:rPr lang="en-US" sz="5400" dirty="0"/>
              <a:t> </a:t>
            </a:r>
            <a:r>
              <a:rPr lang="en-US" sz="5400" dirty="0" err="1"/>
              <a:t>ada</a:t>
            </a:r>
            <a:r>
              <a:rPr lang="en-US" sz="5400" dirty="0"/>
              <a:t> murid </a:t>
            </a:r>
            <a:r>
              <a:rPr lang="en-US" sz="5400" dirty="0" err="1"/>
              <a:t>perempuan</a:t>
            </a:r>
            <a:r>
              <a:rPr lang="en-US" sz="5400" dirty="0"/>
              <a:t> yang </a:t>
            </a:r>
            <a:r>
              <a:rPr lang="en-US" sz="5400" dirty="0" err="1"/>
              <a:t>meraih</a:t>
            </a:r>
            <a:r>
              <a:rPr lang="en-US" sz="5400" dirty="0"/>
              <a:t> </a:t>
            </a:r>
            <a:r>
              <a:rPr lang="en-US" sz="5400" dirty="0" err="1"/>
              <a:t>prestasi</a:t>
            </a:r>
            <a:r>
              <a:rPr lang="en-US" sz="5400" dirty="0"/>
              <a:t>, </a:t>
            </a:r>
            <a:r>
              <a:rPr lang="en-US" sz="5400" dirty="0" err="1"/>
              <a:t>maka</a:t>
            </a:r>
            <a:r>
              <a:rPr lang="en-US" sz="5400" dirty="0"/>
              <a:t> </a:t>
            </a:r>
            <a:r>
              <a:rPr lang="en-US" sz="5400" dirty="0" err="1"/>
              <a:t>hal</a:t>
            </a:r>
            <a:r>
              <a:rPr lang="en-US" sz="5400" dirty="0"/>
              <a:t> </a:t>
            </a:r>
            <a:r>
              <a:rPr lang="en-US" sz="5400" dirty="0" err="1"/>
              <a:t>tersebut</a:t>
            </a:r>
            <a:r>
              <a:rPr lang="en-US" sz="5400" dirty="0"/>
              <a:t> </a:t>
            </a:r>
            <a:r>
              <a:rPr lang="en-US" sz="5400" dirty="0" err="1"/>
              <a:t>dianggap</a:t>
            </a:r>
            <a:r>
              <a:rPr lang="en-US" sz="5400" dirty="0"/>
              <a:t> </a:t>
            </a:r>
            <a:r>
              <a:rPr lang="en-US" sz="5400" dirty="0" err="1"/>
              <a:t>suatu</a:t>
            </a:r>
            <a:r>
              <a:rPr lang="en-US" sz="5400" dirty="0"/>
              <a:t> </a:t>
            </a:r>
            <a:r>
              <a:rPr lang="en-US" sz="5400" dirty="0" err="1"/>
              <a:t>kewajaran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anak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lebih</a:t>
            </a:r>
            <a:r>
              <a:rPr lang="en-US" sz="5400" dirty="0"/>
              <a:t> </a:t>
            </a:r>
            <a:r>
              <a:rPr lang="en-US" sz="5400" dirty="0" err="1"/>
              <a:t>tekun</a:t>
            </a:r>
            <a:r>
              <a:rPr lang="en-US" sz="5400" dirty="0"/>
              <a:t>, </a:t>
            </a:r>
            <a:r>
              <a:rPr lang="en-US" sz="5400" dirty="0" err="1"/>
              <a:t>rajin</a:t>
            </a:r>
            <a:r>
              <a:rPr lang="en-US" sz="5400" dirty="0"/>
              <a:t>, dan </a:t>
            </a:r>
            <a:r>
              <a:rPr lang="en-US" sz="5400" dirty="0" err="1"/>
              <a:t>patuh</a:t>
            </a:r>
            <a:r>
              <a:rPr lang="en-US" sz="5400" dirty="0"/>
              <a:t> pada guru dan </a:t>
            </a:r>
            <a:r>
              <a:rPr lang="en-US" sz="5400" dirty="0" err="1"/>
              <a:t>peraturan</a:t>
            </a:r>
            <a:r>
              <a:rPr lang="en-US" sz="5400" dirty="0"/>
              <a:t> </a:t>
            </a:r>
            <a:r>
              <a:rPr lang="en-US" sz="5400" dirty="0" err="1"/>
              <a:t>sekolah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122751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509" y="770708"/>
            <a:ext cx="4285926" cy="3050177"/>
          </a:xfrm>
        </p:spPr>
        <p:txBody>
          <a:bodyPr anchor="t">
            <a:no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Ilmu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pengetahuan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,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teknologi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,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informasi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, dan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komunikasi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dalam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3C7968-D9BF-BDD3-2FBC-8E395ADE5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3115" y="790303"/>
            <a:ext cx="6733902" cy="56758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000" dirty="0"/>
              <a:t>“</a:t>
            </a:r>
            <a:r>
              <a:rPr lang="en-US" sz="3000" dirty="0" err="1"/>
              <a:t>Ilmu</a:t>
            </a:r>
            <a:r>
              <a:rPr lang="en-US" sz="3000" dirty="0"/>
              <a:t> </a:t>
            </a:r>
            <a:r>
              <a:rPr lang="en-US" sz="3000" dirty="0" err="1"/>
              <a:t>pengetahuan</a:t>
            </a:r>
            <a:r>
              <a:rPr lang="en-US" sz="3000" dirty="0"/>
              <a:t>, </a:t>
            </a:r>
            <a:r>
              <a:rPr lang="en-US" sz="3000" dirty="0" err="1"/>
              <a:t>teknologi</a:t>
            </a:r>
            <a:r>
              <a:rPr lang="en-US" sz="3000" dirty="0"/>
              <a:t>, </a:t>
            </a:r>
            <a:r>
              <a:rPr lang="en-US" sz="3000" dirty="0" err="1"/>
              <a:t>informasi</a:t>
            </a:r>
            <a:r>
              <a:rPr lang="en-US" sz="3000" dirty="0"/>
              <a:t>, dan </a:t>
            </a:r>
            <a:r>
              <a:rPr lang="en-US" sz="3000" dirty="0" err="1"/>
              <a:t>komunikasi</a:t>
            </a:r>
            <a:r>
              <a:rPr lang="en-US" sz="3000" dirty="0"/>
              <a:t> (IP-TIK) </a:t>
            </a:r>
            <a:r>
              <a:rPr lang="en-US" sz="3000" dirty="0" err="1"/>
              <a:t>merupakan</a:t>
            </a:r>
            <a:r>
              <a:rPr lang="en-US" sz="3000" dirty="0"/>
              <a:t> </a:t>
            </a:r>
            <a:r>
              <a:rPr lang="en-US" sz="3000" dirty="0" err="1"/>
              <a:t>bagian</a:t>
            </a:r>
            <a:r>
              <a:rPr lang="en-US" sz="3000" dirty="0"/>
              <a:t> </a:t>
            </a:r>
            <a:r>
              <a:rPr lang="en-US" sz="3000" dirty="0" err="1"/>
              <a:t>dari</a:t>
            </a:r>
            <a:r>
              <a:rPr lang="en-US" sz="3000" dirty="0"/>
              <a:t> </a:t>
            </a:r>
            <a:r>
              <a:rPr lang="en-US" sz="3000" dirty="0" err="1"/>
              <a:t>kebutuhan</a:t>
            </a:r>
            <a:r>
              <a:rPr lang="en-US" sz="3000" dirty="0"/>
              <a:t> </a:t>
            </a:r>
            <a:r>
              <a:rPr lang="en-US" sz="3000" dirty="0" err="1"/>
              <a:t>mendasar</a:t>
            </a:r>
            <a:r>
              <a:rPr lang="en-US" sz="3000" dirty="0"/>
              <a:t> dalam </a:t>
            </a:r>
            <a:r>
              <a:rPr lang="en-US" sz="3000" dirty="0" err="1"/>
              <a:t>percepatan</a:t>
            </a:r>
            <a:r>
              <a:rPr lang="en-US" sz="3000" dirty="0"/>
              <a:t> </a:t>
            </a:r>
            <a:r>
              <a:rPr lang="en-US" sz="3000" dirty="0" err="1"/>
              <a:t>pembangunan</a:t>
            </a:r>
            <a:r>
              <a:rPr lang="en-US" sz="3000" dirty="0"/>
              <a:t> </a:t>
            </a:r>
            <a:r>
              <a:rPr lang="en-US" sz="3000" dirty="0" err="1"/>
              <a:t>suatu</a:t>
            </a:r>
            <a:r>
              <a:rPr lang="en-US" sz="3000" dirty="0"/>
              <a:t> negara. </a:t>
            </a:r>
            <a:r>
              <a:rPr lang="en-US" sz="3000" dirty="0" err="1"/>
              <a:t>Daya</a:t>
            </a:r>
            <a:r>
              <a:rPr lang="en-US" sz="3000" dirty="0"/>
              <a:t> </a:t>
            </a:r>
            <a:r>
              <a:rPr lang="en-US" sz="3000" dirty="0" err="1"/>
              <a:t>saing</a:t>
            </a:r>
            <a:r>
              <a:rPr lang="en-US" sz="3000" dirty="0"/>
              <a:t> </a:t>
            </a:r>
            <a:r>
              <a:rPr lang="en-US" sz="3000" dirty="0" err="1"/>
              <a:t>bangsa</a:t>
            </a:r>
            <a:r>
              <a:rPr lang="en-US" sz="3000" dirty="0"/>
              <a:t> dalam </a:t>
            </a:r>
            <a:r>
              <a:rPr lang="en-US" sz="3000" dirty="0" err="1"/>
              <a:t>menghadapi</a:t>
            </a:r>
            <a:r>
              <a:rPr lang="en-US" sz="3000" dirty="0"/>
              <a:t> </a:t>
            </a:r>
            <a:r>
              <a:rPr lang="en-US" sz="3000" dirty="0" err="1"/>
              <a:t>persaingan</a:t>
            </a:r>
            <a:r>
              <a:rPr lang="en-US" sz="3000" dirty="0"/>
              <a:t> global </a:t>
            </a:r>
            <a:r>
              <a:rPr lang="en-US" sz="3000" dirty="0" err="1"/>
              <a:t>membutuhkan</a:t>
            </a:r>
            <a:r>
              <a:rPr lang="en-US" sz="3000" dirty="0"/>
              <a:t> </a:t>
            </a:r>
            <a:r>
              <a:rPr lang="en-US" sz="3000" dirty="0" err="1"/>
              <a:t>kualitas</a:t>
            </a:r>
            <a:r>
              <a:rPr lang="en-US" sz="3000" dirty="0"/>
              <a:t> </a:t>
            </a:r>
            <a:r>
              <a:rPr lang="en-US" sz="3000" dirty="0" err="1"/>
              <a:t>pengetahuan</a:t>
            </a:r>
            <a:r>
              <a:rPr lang="en-US" sz="3000" dirty="0"/>
              <a:t>, </a:t>
            </a:r>
            <a:r>
              <a:rPr lang="en-US" sz="3000" dirty="0" err="1"/>
              <a:t>teknologi</a:t>
            </a:r>
            <a:r>
              <a:rPr lang="en-US" sz="3000" dirty="0"/>
              <a:t>, dan </a:t>
            </a:r>
            <a:r>
              <a:rPr lang="en-US" sz="3000" dirty="0" err="1"/>
              <a:t>komunikasi</a:t>
            </a:r>
            <a:r>
              <a:rPr lang="en-US" sz="3000" dirty="0"/>
              <a:t> yang </a:t>
            </a:r>
            <a:r>
              <a:rPr lang="en-US" sz="3000" dirty="0" err="1"/>
              <a:t>tinggi</a:t>
            </a:r>
            <a:r>
              <a:rPr lang="en-US" sz="3000" dirty="0"/>
              <a:t>. </a:t>
            </a:r>
            <a:r>
              <a:rPr lang="en-US" sz="3000" dirty="0" err="1"/>
              <a:t>Melalui</a:t>
            </a:r>
            <a:r>
              <a:rPr lang="en-US" sz="3000" dirty="0"/>
              <a:t> IP-TIK, </a:t>
            </a:r>
            <a:r>
              <a:rPr lang="en-US" sz="3000" dirty="0" err="1"/>
              <a:t>sejumlah</a:t>
            </a:r>
            <a:r>
              <a:rPr lang="en-US" sz="3000" dirty="0"/>
              <a:t> </a:t>
            </a:r>
            <a:r>
              <a:rPr lang="en-US" sz="3000" dirty="0" err="1"/>
              <a:t>kreativitas</a:t>
            </a:r>
            <a:r>
              <a:rPr lang="en-US" sz="3000" dirty="0"/>
              <a:t>, </a:t>
            </a:r>
            <a:r>
              <a:rPr lang="en-US" sz="3000" dirty="0" err="1"/>
              <a:t>inovasi</a:t>
            </a:r>
            <a:r>
              <a:rPr lang="en-US" sz="3000" dirty="0"/>
              <a:t>, dan </a:t>
            </a:r>
            <a:r>
              <a:rPr lang="en-US" sz="3000" dirty="0" err="1"/>
              <a:t>rekayasa</a:t>
            </a:r>
            <a:r>
              <a:rPr lang="en-US" sz="3000" dirty="0"/>
              <a:t> </a:t>
            </a:r>
            <a:r>
              <a:rPr lang="en-US" sz="3000" dirty="0" err="1"/>
              <a:t>pembangunan</a:t>
            </a:r>
            <a:r>
              <a:rPr lang="en-US" sz="3000" dirty="0"/>
              <a:t> </a:t>
            </a:r>
            <a:r>
              <a:rPr lang="en-US" sz="3000" dirty="0" err="1"/>
              <a:t>dapat</a:t>
            </a:r>
            <a:r>
              <a:rPr lang="en-US" sz="3000" dirty="0"/>
              <a:t> </a:t>
            </a:r>
            <a:r>
              <a:rPr lang="en-US" sz="3000" dirty="0" err="1"/>
              <a:t>dimaksimalkan</a:t>
            </a:r>
            <a:r>
              <a:rPr lang="en-US" sz="3000" dirty="0"/>
              <a:t> demi </a:t>
            </a:r>
            <a:r>
              <a:rPr lang="en-US" sz="3000" dirty="0" err="1"/>
              <a:t>tujuan</a:t>
            </a:r>
            <a:r>
              <a:rPr lang="en-US" sz="3000" dirty="0"/>
              <a:t> </a:t>
            </a:r>
            <a:r>
              <a:rPr lang="en-US" sz="3000" dirty="0" err="1"/>
              <a:t>mewujudkan</a:t>
            </a:r>
            <a:r>
              <a:rPr lang="en-US" sz="3000" dirty="0"/>
              <a:t> </a:t>
            </a:r>
            <a:r>
              <a:rPr lang="en-US" sz="3000" dirty="0" err="1"/>
              <a:t>cita-cita</a:t>
            </a:r>
            <a:r>
              <a:rPr lang="en-US" sz="3000" dirty="0"/>
              <a:t> </a:t>
            </a:r>
            <a:r>
              <a:rPr lang="en-US" sz="3000" dirty="0" err="1"/>
              <a:t>luhur</a:t>
            </a:r>
            <a:r>
              <a:rPr lang="en-US" sz="3000" dirty="0"/>
              <a:t> </a:t>
            </a:r>
            <a:r>
              <a:rPr lang="en-US" sz="3000" dirty="0" err="1"/>
              <a:t>bangsa</a:t>
            </a:r>
            <a:r>
              <a:rPr lang="en-US" sz="3000" dirty="0"/>
              <a:t>, </a:t>
            </a:r>
            <a:r>
              <a:rPr lang="en-US" sz="3000" dirty="0" err="1"/>
              <a:t>pembangunan</a:t>
            </a:r>
            <a:r>
              <a:rPr lang="en-US" sz="3000" dirty="0"/>
              <a:t> yang </a:t>
            </a:r>
            <a:r>
              <a:rPr lang="en-US" sz="3000" dirty="0" err="1"/>
              <a:t>merata</a:t>
            </a:r>
            <a:r>
              <a:rPr lang="en-US" sz="3000" dirty="0"/>
              <a:t>, dan </a:t>
            </a:r>
            <a:r>
              <a:rPr lang="en-US" sz="3000" dirty="0" err="1"/>
              <a:t>berkeadilan</a:t>
            </a:r>
            <a:r>
              <a:rPr lang="en-US" sz="3000" dirty="0"/>
              <a:t> </a:t>
            </a:r>
            <a:r>
              <a:rPr lang="en-US" sz="3000" dirty="0" err="1"/>
              <a:t>bagi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dan </a:t>
            </a:r>
            <a:r>
              <a:rPr lang="en-US" sz="3000" dirty="0" err="1"/>
              <a:t>laki-laki</a:t>
            </a:r>
            <a:r>
              <a:rPr lang="en-US" sz="3000" dirty="0"/>
              <a:t>”</a:t>
            </a:r>
            <a:endParaRPr lang="en-ID" sz="3000" dirty="0"/>
          </a:p>
        </p:txBody>
      </p:sp>
    </p:spTree>
    <p:extLst>
      <p:ext uri="{BB962C8B-B14F-4D97-AF65-F5344CB8AC3E}">
        <p14:creationId xmlns:p14="http://schemas.microsoft.com/office/powerpoint/2010/main" val="1281005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509" y="770708"/>
            <a:ext cx="4285926" cy="3050177"/>
          </a:xfrm>
        </p:spPr>
        <p:txBody>
          <a:bodyPr anchor="t">
            <a:no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gender dan IP-TIK dalam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3C7968-D9BF-BDD3-2FBC-8E395ADE5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0" y="195943"/>
            <a:ext cx="5976257" cy="63550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Perkembangan</a:t>
            </a:r>
            <a:r>
              <a:rPr lang="en-US" sz="3600" dirty="0"/>
              <a:t> </a:t>
            </a:r>
            <a:r>
              <a:rPr lang="en-US" sz="3600" dirty="0" err="1"/>
              <a:t>ilmu</a:t>
            </a:r>
            <a:r>
              <a:rPr lang="en-US" sz="3600" dirty="0"/>
              <a:t> </a:t>
            </a:r>
            <a:r>
              <a:rPr lang="en-US" sz="3600" dirty="0" err="1"/>
              <a:t>pengetahuan</a:t>
            </a:r>
            <a:r>
              <a:rPr lang="en-US" sz="3600" dirty="0"/>
              <a:t>, </a:t>
            </a:r>
            <a:r>
              <a:rPr lang="en-US" sz="3600" dirty="0" err="1"/>
              <a:t>teknologi</a:t>
            </a:r>
            <a:r>
              <a:rPr lang="en-US" sz="3600" dirty="0"/>
              <a:t>, </a:t>
            </a:r>
            <a:r>
              <a:rPr lang="en-US" sz="3600" dirty="0" err="1"/>
              <a:t>informasi</a:t>
            </a:r>
            <a:r>
              <a:rPr lang="en-US" sz="3600" dirty="0"/>
              <a:t> dan </a:t>
            </a:r>
            <a:r>
              <a:rPr lang="en-US" sz="3600" dirty="0" err="1"/>
              <a:t>komunikasi</a:t>
            </a:r>
            <a:r>
              <a:rPr lang="en-US" sz="3600" dirty="0"/>
              <a:t> tidak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merta</a:t>
            </a:r>
            <a:r>
              <a:rPr lang="en-US" sz="3600" dirty="0"/>
              <a:t> </a:t>
            </a:r>
            <a:r>
              <a:rPr lang="en-US" sz="3600" dirty="0" err="1"/>
              <a:t>membawa</a:t>
            </a:r>
            <a:r>
              <a:rPr lang="en-US" sz="3600" dirty="0"/>
              <a:t> </a:t>
            </a:r>
            <a:r>
              <a:rPr lang="en-US" sz="3600" dirty="0" err="1"/>
              <a:t>manfaat</a:t>
            </a:r>
            <a:r>
              <a:rPr lang="en-US" sz="3600" dirty="0"/>
              <a:t> yang </a:t>
            </a:r>
            <a:r>
              <a:rPr lang="en-US" sz="3600" dirty="0" err="1"/>
              <a:t>sama</a:t>
            </a:r>
            <a:r>
              <a:rPr lang="en-US" sz="3600" dirty="0"/>
              <a:t> </a:t>
            </a:r>
            <a:r>
              <a:rPr lang="en-US" sz="3600" dirty="0" err="1"/>
              <a:t>bagi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en-US" sz="3600" dirty="0" err="1"/>
              <a:t>laki-laki</a:t>
            </a:r>
            <a:r>
              <a:rPr lang="en-US" sz="3600" dirty="0"/>
              <a:t>. </a:t>
            </a:r>
            <a:r>
              <a:rPr lang="en-US" sz="3600" dirty="0" err="1"/>
              <a:t>Ilmu</a:t>
            </a:r>
            <a:r>
              <a:rPr lang="en-US" sz="3600" dirty="0"/>
              <a:t> </a:t>
            </a:r>
            <a:r>
              <a:rPr lang="en-US" sz="3600" dirty="0" err="1"/>
              <a:t>pengetahuan</a:t>
            </a:r>
            <a:r>
              <a:rPr lang="en-US" sz="3600" dirty="0"/>
              <a:t>, </a:t>
            </a:r>
            <a:r>
              <a:rPr lang="en-US" sz="3600" dirty="0" err="1"/>
              <a:t>teknologi</a:t>
            </a:r>
            <a:r>
              <a:rPr lang="en-US" sz="3600" dirty="0"/>
              <a:t>, </a:t>
            </a:r>
            <a:r>
              <a:rPr lang="en-US" sz="3600" dirty="0" err="1"/>
              <a:t>informasi</a:t>
            </a:r>
            <a:r>
              <a:rPr lang="en-US" sz="3600" dirty="0"/>
              <a:t> dan </a:t>
            </a:r>
            <a:r>
              <a:rPr lang="en-US" sz="3600" dirty="0" err="1"/>
              <a:t>komunikasi</a:t>
            </a:r>
            <a:r>
              <a:rPr lang="en-US" sz="3600" dirty="0"/>
              <a:t> yang </a:t>
            </a:r>
            <a:r>
              <a:rPr lang="en-US" sz="3600" dirty="0" err="1"/>
              <a:t>dikembangkan</a:t>
            </a:r>
            <a:r>
              <a:rPr lang="en-US" sz="3600" dirty="0"/>
              <a:t> </a:t>
            </a:r>
            <a:r>
              <a:rPr lang="en-US" sz="3600" dirty="0" err="1"/>
              <a:t>cenderung</a:t>
            </a:r>
            <a:r>
              <a:rPr lang="en-US" sz="3600" dirty="0"/>
              <a:t> </a:t>
            </a:r>
            <a:r>
              <a:rPr lang="en-US" sz="3600" dirty="0" err="1"/>
              <a:t>menguntungkan</a:t>
            </a:r>
            <a:r>
              <a:rPr lang="en-US" sz="3600" dirty="0"/>
              <a:t> </a:t>
            </a:r>
            <a:r>
              <a:rPr lang="en-US" sz="3600" dirty="0" err="1"/>
              <a:t>laki-laki</a:t>
            </a:r>
            <a:r>
              <a:rPr lang="en-US" sz="3600" dirty="0"/>
              <a:t> dan </a:t>
            </a:r>
            <a:r>
              <a:rPr lang="en-US" sz="3600" dirty="0" err="1"/>
              <a:t>seringkali</a:t>
            </a:r>
            <a:r>
              <a:rPr lang="en-US" sz="3600" dirty="0"/>
              <a:t> </a:t>
            </a:r>
            <a:r>
              <a:rPr lang="en-US" sz="3600" dirty="0" err="1"/>
              <a:t>berdampak</a:t>
            </a:r>
            <a:r>
              <a:rPr lang="en-US" sz="3600" dirty="0"/>
              <a:t> </a:t>
            </a:r>
            <a:r>
              <a:rPr lang="en-US" sz="3600" dirty="0" err="1"/>
              <a:t>negatif</a:t>
            </a:r>
            <a:r>
              <a:rPr lang="en-US" sz="3600" dirty="0"/>
              <a:t> pada </a:t>
            </a:r>
            <a:r>
              <a:rPr lang="en-US" sz="3600" dirty="0" err="1"/>
              <a:t>perempuan</a:t>
            </a:r>
            <a:r>
              <a:rPr lang="en-US" sz="3600" dirty="0"/>
              <a:t>”</a:t>
            </a:r>
            <a:endParaRPr lang="en-ID" sz="3600" dirty="0"/>
          </a:p>
        </p:txBody>
      </p:sp>
    </p:spTree>
    <p:extLst>
      <p:ext uri="{BB962C8B-B14F-4D97-AF65-F5344CB8AC3E}">
        <p14:creationId xmlns:p14="http://schemas.microsoft.com/office/powerpoint/2010/main" val="10836675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285926" cy="3050177"/>
          </a:xfrm>
        </p:spPr>
        <p:txBody>
          <a:bodyPr anchor="t">
            <a:noAutofit/>
          </a:bodyPr>
          <a:lstStyle/>
          <a:p>
            <a:pPr algn="ctr"/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 err="1">
                <a:solidFill>
                  <a:srgbClr val="FFFFFF"/>
                </a:solidFill>
                <a:latin typeface="+mn-lt"/>
              </a:rPr>
              <a:t>Sumber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bias gender 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dalam IP-TIK 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3C7968-D9BF-BDD3-2FBC-8E395ADE5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9726" y="195943"/>
            <a:ext cx="5384074" cy="635508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anggapan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:</a:t>
            </a:r>
          </a:p>
          <a:p>
            <a:pPr marL="514350" indent="-514350">
              <a:buAutoNum type="arabicPeriod"/>
            </a:pP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simbolik</a:t>
            </a:r>
            <a:r>
              <a:rPr lang="en-US" dirty="0"/>
              <a:t> dan </a:t>
            </a:r>
            <a:r>
              <a:rPr lang="en-US" dirty="0" err="1"/>
              <a:t>historis</a:t>
            </a:r>
            <a:r>
              <a:rPr lang="en-US" dirty="0"/>
              <a:t>,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diasosiasikan</a:t>
            </a:r>
            <a:r>
              <a:rPr lang="en-US" dirty="0"/>
              <a:t> dengan </a:t>
            </a:r>
            <a:r>
              <a:rPr lang="en-US" dirty="0" err="1"/>
              <a:t>alam</a:t>
            </a:r>
            <a:r>
              <a:rPr lang="en-US" dirty="0"/>
              <a:t>,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diasosiasikan</a:t>
            </a:r>
            <a:r>
              <a:rPr lang="en-US" dirty="0"/>
              <a:t> dengan </a:t>
            </a:r>
            <a:r>
              <a:rPr lang="en-US" dirty="0" err="1"/>
              <a:t>budaya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IP-TIK </a:t>
            </a:r>
            <a:r>
              <a:rPr lang="en-US" dirty="0" err="1"/>
              <a:t>adalah</a:t>
            </a:r>
            <a:r>
              <a:rPr lang="en-US" dirty="0"/>
              <a:t> domain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dengan </a:t>
            </a:r>
            <a:r>
              <a:rPr lang="en-US" dirty="0" err="1"/>
              <a:t>logika</a:t>
            </a:r>
            <a:r>
              <a:rPr lang="en-US" dirty="0"/>
              <a:t> dan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pasti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IP-TIK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terbukti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yang </a:t>
            </a:r>
            <a:r>
              <a:rPr lang="en-US" dirty="0" err="1"/>
              <a:t>berkontribusi</a:t>
            </a:r>
            <a:r>
              <a:rPr lang="en-US" dirty="0"/>
              <a:t> pada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teknologi</a:t>
            </a:r>
            <a:r>
              <a:rPr lang="en-US" dirty="0"/>
              <a:t>, </a:t>
            </a:r>
            <a:r>
              <a:rPr lang="en-US" dirty="0" err="1"/>
              <a:t>informasi</a:t>
            </a:r>
            <a:r>
              <a:rPr lang="en-US" dirty="0"/>
              <a:t>, dan </a:t>
            </a:r>
            <a:r>
              <a:rPr lang="en-US" dirty="0" err="1"/>
              <a:t>komunikasi</a:t>
            </a:r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95169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970FB-3DF7-80BF-6812-C93CB9BDF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" y="365125"/>
            <a:ext cx="6315892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Agency FB" panose="020B0503020202020204" pitchFamily="34" charset="0"/>
              </a:rPr>
              <a:t>3 </a:t>
            </a:r>
            <a:r>
              <a:rPr lang="en-US" b="1" dirty="0" err="1">
                <a:latin typeface="Agency FB" panose="020B0503020202020204" pitchFamily="34" charset="0"/>
              </a:rPr>
              <a:t>perkembangan</a:t>
            </a:r>
            <a:r>
              <a:rPr lang="en-US" b="1" dirty="0">
                <a:latin typeface="Agency FB" panose="020B0503020202020204" pitchFamily="34" charset="0"/>
              </a:rPr>
              <a:t> </a:t>
            </a:r>
            <a:r>
              <a:rPr lang="en-US" b="1" dirty="0" err="1">
                <a:latin typeface="Agency FB" panose="020B0503020202020204" pitchFamily="34" charset="0"/>
              </a:rPr>
              <a:t>teknologi</a:t>
            </a:r>
            <a:r>
              <a:rPr lang="en-US" b="1" dirty="0">
                <a:latin typeface="Agency FB" panose="020B0503020202020204" pitchFamily="34" charset="0"/>
              </a:rPr>
              <a:t> dalam </a:t>
            </a:r>
            <a:r>
              <a:rPr lang="en-US" b="1" dirty="0" err="1">
                <a:latin typeface="Agency FB" panose="020B0503020202020204" pitchFamily="34" charset="0"/>
              </a:rPr>
              <a:t>revolusi</a:t>
            </a:r>
            <a:r>
              <a:rPr lang="en-US" b="1" dirty="0">
                <a:latin typeface="Agency FB" panose="020B0503020202020204" pitchFamily="34" charset="0"/>
              </a:rPr>
              <a:t> </a:t>
            </a:r>
            <a:r>
              <a:rPr lang="en-US" b="1" dirty="0" err="1">
                <a:latin typeface="Agency FB" panose="020B0503020202020204" pitchFamily="34" charset="0"/>
              </a:rPr>
              <a:t>industri</a:t>
            </a:r>
            <a:r>
              <a:rPr lang="en-US" b="1" dirty="0">
                <a:latin typeface="Agency FB" panose="020B0503020202020204" pitchFamily="34" charset="0"/>
              </a:rPr>
              <a:t> 4.0</a:t>
            </a:r>
            <a:endParaRPr lang="en-ID" b="1" dirty="0">
              <a:latin typeface="Agency FB" panose="020B0503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DE682-65C0-E2DC-5F9F-3945DDD1B4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2109" y="1825625"/>
            <a:ext cx="5590901" cy="435133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sz="4000" dirty="0" err="1"/>
              <a:t>Perkembangan</a:t>
            </a:r>
            <a:r>
              <a:rPr lang="en-US" sz="4000" dirty="0"/>
              <a:t> </a:t>
            </a:r>
            <a:r>
              <a:rPr lang="en-US" sz="4000" dirty="0" err="1"/>
              <a:t>teknologi</a:t>
            </a:r>
            <a:r>
              <a:rPr lang="en-US" sz="4000" dirty="0"/>
              <a:t> internet dan </a:t>
            </a:r>
            <a:r>
              <a:rPr lang="en-US" sz="4000" i="1" dirty="0"/>
              <a:t>cloud technology</a:t>
            </a:r>
          </a:p>
          <a:p>
            <a:pPr marL="514350" indent="-514350">
              <a:buAutoNum type="arabicPeriod"/>
            </a:pPr>
            <a:r>
              <a:rPr lang="en-US" sz="4000" dirty="0" err="1"/>
              <a:t>Perkembangan</a:t>
            </a:r>
            <a:r>
              <a:rPr lang="en-US" sz="4000" dirty="0"/>
              <a:t> computer dan </a:t>
            </a:r>
            <a:r>
              <a:rPr lang="en-US" sz="4000" i="1" dirty="0"/>
              <a:t>big data</a:t>
            </a:r>
          </a:p>
          <a:p>
            <a:pPr marL="514350" indent="-514350">
              <a:buAutoNum type="arabicPeriod"/>
            </a:pPr>
            <a:r>
              <a:rPr lang="en-US" sz="4000" dirty="0" err="1"/>
              <a:t>Perkembangan</a:t>
            </a:r>
            <a:r>
              <a:rPr lang="en-US" sz="4000" dirty="0"/>
              <a:t> </a:t>
            </a:r>
            <a:r>
              <a:rPr lang="en-US" sz="4000" dirty="0" err="1"/>
              <a:t>energi</a:t>
            </a:r>
            <a:r>
              <a:rPr lang="en-US" sz="4000" dirty="0"/>
              <a:t> </a:t>
            </a:r>
            <a:r>
              <a:rPr lang="en-US" sz="4000" dirty="0" err="1"/>
              <a:t>baru</a:t>
            </a:r>
            <a:r>
              <a:rPr lang="en-US" sz="4000" dirty="0"/>
              <a:t> dan </a:t>
            </a:r>
            <a:r>
              <a:rPr lang="en-US" sz="4000" dirty="0" err="1"/>
              <a:t>terbarukan</a:t>
            </a:r>
            <a:endParaRPr lang="en-ID" sz="4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A3CB31-F3AA-F4F7-890D-844D5A23BBE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90989" y="192767"/>
            <a:ext cx="5044633" cy="63190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185FD2-9F0E-D3A9-C24E-5AF32F2D91C7}"/>
              </a:ext>
            </a:extLst>
          </p:cNvPr>
          <p:cNvSpPr txBox="1"/>
          <p:nvPr/>
        </p:nvSpPr>
        <p:spPr>
          <a:xfrm>
            <a:off x="6764927" y="6488668"/>
            <a:ext cx="6097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https://indonesiabaik.id/infografis</a:t>
            </a:r>
          </a:p>
        </p:txBody>
      </p:sp>
    </p:spTree>
    <p:extLst>
      <p:ext uri="{BB962C8B-B14F-4D97-AF65-F5344CB8AC3E}">
        <p14:creationId xmlns:p14="http://schemas.microsoft.com/office/powerpoint/2010/main" val="24721450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285926" cy="3050177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        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gender 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dan IP-TIK di Indonesia?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2000" dirty="0">
                <a:latin typeface="+mn-lt"/>
              </a:rPr>
              <a:t>(</a:t>
            </a:r>
            <a:r>
              <a:rPr lang="en-US" sz="2000" dirty="0" err="1">
                <a:latin typeface="+mn-lt"/>
              </a:rPr>
              <a:t>Hermawati</a:t>
            </a:r>
            <a:r>
              <a:rPr lang="en-US" sz="2000" dirty="0">
                <a:latin typeface="+mn-lt"/>
              </a:rPr>
              <a:t>, dalam </a:t>
            </a:r>
            <a:r>
              <a:rPr lang="en-US" sz="2000" dirty="0" err="1">
                <a:latin typeface="+mn-lt"/>
              </a:rPr>
              <a:t>Ekawati</a:t>
            </a:r>
            <a:r>
              <a:rPr lang="en-US" sz="2000" dirty="0">
                <a:latin typeface="+mn-lt"/>
              </a:rPr>
              <a:t>, 2021)</a:t>
            </a:r>
            <a:br>
              <a:rPr lang="en-US" sz="4800" dirty="0">
                <a:latin typeface="+mn-lt"/>
              </a:rPr>
            </a:br>
            <a:endParaRPr lang="en-US" sz="4800" dirty="0"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EC82F-E386-45CB-A337-E472E01B4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7656" y="160110"/>
            <a:ext cx="6133013" cy="6541136"/>
          </a:xfrm>
        </p:spPr>
        <p:txBody>
          <a:bodyPr>
            <a:noAutofit/>
          </a:bodyPr>
          <a:lstStyle/>
          <a:p>
            <a:r>
              <a:rPr lang="en-ID" sz="2500" dirty="0"/>
              <a:t>Perempuan </a:t>
            </a:r>
            <a:r>
              <a:rPr lang="en-ID" sz="2500" dirty="0" err="1"/>
              <a:t>masih</a:t>
            </a:r>
            <a:r>
              <a:rPr lang="en-ID" sz="2500" dirty="0"/>
              <a:t> </a:t>
            </a:r>
            <a:r>
              <a:rPr lang="en-ID" sz="2500" dirty="0" err="1"/>
              <a:t>banyak</a:t>
            </a:r>
            <a:r>
              <a:rPr lang="en-ID" sz="2500" dirty="0"/>
              <a:t> yang tidak </a:t>
            </a:r>
            <a:r>
              <a:rPr lang="en-ID" sz="2500" dirty="0" err="1"/>
              <a:t>bisa</a:t>
            </a:r>
            <a:r>
              <a:rPr lang="en-ID" sz="2500" dirty="0"/>
              <a:t> </a:t>
            </a:r>
            <a:r>
              <a:rPr lang="en-ID" sz="2500" dirty="0" err="1"/>
              <a:t>berpartisipasi</a:t>
            </a:r>
            <a:r>
              <a:rPr lang="en-ID" sz="2500" dirty="0"/>
              <a:t> dalam IP-TIK, </a:t>
            </a:r>
            <a:r>
              <a:rPr lang="en-ID" sz="2500" dirty="0" err="1"/>
              <a:t>baik</a:t>
            </a:r>
            <a:r>
              <a:rPr lang="en-ID" sz="2500" dirty="0"/>
              <a:t> </a:t>
            </a:r>
            <a:r>
              <a:rPr lang="en-ID" sz="2500" dirty="0" err="1"/>
              <a:t>karena</a:t>
            </a:r>
            <a:r>
              <a:rPr lang="en-ID" sz="2500" dirty="0"/>
              <a:t> </a:t>
            </a:r>
            <a:r>
              <a:rPr lang="en-ID" sz="2500" dirty="0" err="1"/>
              <a:t>keterbatasan</a:t>
            </a:r>
            <a:r>
              <a:rPr lang="en-ID" sz="2500" dirty="0"/>
              <a:t> </a:t>
            </a:r>
            <a:r>
              <a:rPr lang="en-ID" sz="2500" dirty="0" err="1"/>
              <a:t>akses</a:t>
            </a:r>
            <a:r>
              <a:rPr lang="en-ID" sz="2500" dirty="0"/>
              <a:t> </a:t>
            </a:r>
            <a:r>
              <a:rPr lang="en-ID" sz="2500" dirty="0" err="1"/>
              <a:t>maupun</a:t>
            </a:r>
            <a:r>
              <a:rPr lang="en-ID" sz="2500" dirty="0"/>
              <a:t> </a:t>
            </a:r>
            <a:r>
              <a:rPr lang="en-ID" sz="2500" dirty="0" err="1"/>
              <a:t>faktor</a:t>
            </a:r>
            <a:r>
              <a:rPr lang="en-ID" sz="2500" dirty="0"/>
              <a:t> lain </a:t>
            </a:r>
            <a:r>
              <a:rPr lang="en-ID" sz="2500" dirty="0" err="1"/>
              <a:t>seperti</a:t>
            </a:r>
            <a:r>
              <a:rPr lang="en-ID" sz="2500" dirty="0"/>
              <a:t> </a:t>
            </a:r>
            <a:r>
              <a:rPr lang="en-ID" sz="2500" dirty="0" err="1"/>
              <a:t>politik</a:t>
            </a:r>
            <a:r>
              <a:rPr lang="en-ID" sz="2500" dirty="0"/>
              <a:t> dan </a:t>
            </a:r>
            <a:r>
              <a:rPr lang="en-ID" sz="2500" dirty="0" err="1"/>
              <a:t>pola</a:t>
            </a:r>
            <a:r>
              <a:rPr lang="en-ID" sz="2500" dirty="0"/>
              <a:t> </a:t>
            </a:r>
            <a:r>
              <a:rPr lang="en-ID" sz="2500" dirty="0" err="1"/>
              <a:t>pikir</a:t>
            </a:r>
            <a:r>
              <a:rPr lang="en-ID" sz="2500" dirty="0"/>
              <a:t> </a:t>
            </a:r>
            <a:r>
              <a:rPr lang="en-ID" sz="2500" dirty="0" err="1"/>
              <a:t>budaya</a:t>
            </a:r>
            <a:endParaRPr lang="en-ID" sz="2500" dirty="0"/>
          </a:p>
          <a:p>
            <a:r>
              <a:rPr lang="en-ID" sz="2500" dirty="0"/>
              <a:t>Dari </a:t>
            </a:r>
            <a:r>
              <a:rPr lang="en-ID" sz="2500" dirty="0" err="1"/>
              <a:t>segi</a:t>
            </a:r>
            <a:r>
              <a:rPr lang="en-ID" sz="2500" dirty="0"/>
              <a:t> </a:t>
            </a:r>
            <a:r>
              <a:rPr lang="en-ID" sz="2500" dirty="0" err="1"/>
              <a:t>pendidikan</a:t>
            </a:r>
            <a:r>
              <a:rPr lang="en-ID" sz="2500" dirty="0"/>
              <a:t>, </a:t>
            </a:r>
            <a:r>
              <a:rPr lang="en-ID" sz="2500" dirty="0" err="1"/>
              <a:t>jumlah</a:t>
            </a:r>
            <a:r>
              <a:rPr lang="en-ID" sz="2500" dirty="0"/>
              <a:t> </a:t>
            </a:r>
            <a:r>
              <a:rPr lang="en-ID" sz="2500" dirty="0" err="1"/>
              <a:t>perempuan</a:t>
            </a:r>
            <a:r>
              <a:rPr lang="en-ID" sz="2500" dirty="0"/>
              <a:t> yang </a:t>
            </a:r>
            <a:r>
              <a:rPr lang="en-ID" sz="2500" dirty="0" err="1"/>
              <a:t>melanjutkan</a:t>
            </a:r>
            <a:r>
              <a:rPr lang="en-ID" sz="2500" dirty="0"/>
              <a:t> </a:t>
            </a:r>
            <a:r>
              <a:rPr lang="en-ID" sz="2500" dirty="0" err="1"/>
              <a:t>sekolah</a:t>
            </a:r>
            <a:r>
              <a:rPr lang="en-ID" sz="2500" dirty="0"/>
              <a:t> ke </a:t>
            </a:r>
            <a:r>
              <a:rPr lang="en-ID" sz="2500" dirty="0" err="1"/>
              <a:t>perguruan</a:t>
            </a:r>
            <a:r>
              <a:rPr lang="en-ID" sz="2500" dirty="0"/>
              <a:t> </a:t>
            </a:r>
            <a:r>
              <a:rPr lang="en-ID" sz="2500" dirty="0" err="1"/>
              <a:t>tinggi</a:t>
            </a:r>
            <a:r>
              <a:rPr lang="en-ID" sz="2500" dirty="0"/>
              <a:t> </a:t>
            </a:r>
            <a:r>
              <a:rPr lang="en-ID" sz="2500" dirty="0" err="1"/>
              <a:t>cenderung</a:t>
            </a:r>
            <a:r>
              <a:rPr lang="en-ID" sz="2500" dirty="0"/>
              <a:t> </a:t>
            </a:r>
            <a:r>
              <a:rPr lang="en-ID" sz="2500" dirty="0" err="1"/>
              <a:t>lebih</a:t>
            </a:r>
            <a:r>
              <a:rPr lang="en-ID" sz="2500" dirty="0"/>
              <a:t> </a:t>
            </a:r>
            <a:r>
              <a:rPr lang="en-ID" sz="2500" dirty="0" err="1"/>
              <a:t>sedikit</a:t>
            </a:r>
            <a:r>
              <a:rPr lang="en-ID" sz="2500" dirty="0"/>
              <a:t> </a:t>
            </a:r>
            <a:r>
              <a:rPr lang="en-ID" sz="2500" dirty="0" err="1"/>
              <a:t>dibandingkan</a:t>
            </a:r>
            <a:r>
              <a:rPr lang="en-ID" sz="2500" dirty="0"/>
              <a:t> dengan </a:t>
            </a:r>
            <a:r>
              <a:rPr lang="en-ID" sz="2500" dirty="0" err="1"/>
              <a:t>laki-laki</a:t>
            </a:r>
            <a:r>
              <a:rPr lang="en-ID" sz="2500" dirty="0"/>
              <a:t>. </a:t>
            </a:r>
          </a:p>
          <a:p>
            <a:r>
              <a:rPr lang="en-ID" sz="2500" b="0" i="0" dirty="0">
                <a:solidFill>
                  <a:srgbClr val="3E3E3E"/>
                </a:solidFill>
                <a:effectLst/>
              </a:rPr>
              <a:t>Pada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bidang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</a:t>
            </a:r>
            <a:r>
              <a:rPr lang="en-ID" sz="2500" dirty="0">
                <a:solidFill>
                  <a:srgbClr val="3E3E3E"/>
                </a:solidFill>
              </a:rPr>
              <a:t>IP-TIK,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khususnya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 </a:t>
            </a:r>
            <a:r>
              <a:rPr lang="en-ID" sz="2500" b="0" i="1" dirty="0">
                <a:solidFill>
                  <a:srgbClr val="3E3E3E"/>
                </a:solidFill>
                <a:effectLst/>
              </a:rPr>
              <a:t>science, technology, engineering and mathematic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 (STEM),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jumlah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perempuan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yang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belajar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di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perguruan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tinggi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hanya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30%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dibandingkan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dengan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jumlah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laki-laki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yang </a:t>
            </a:r>
            <a:r>
              <a:rPr lang="en-ID" sz="2500" b="0" i="0" dirty="0" err="1">
                <a:solidFill>
                  <a:srgbClr val="3E3E3E"/>
                </a:solidFill>
                <a:effectLst/>
              </a:rPr>
              <a:t>mencapai</a:t>
            </a:r>
            <a:r>
              <a:rPr lang="en-ID" sz="2500" b="0" i="0" dirty="0">
                <a:solidFill>
                  <a:srgbClr val="3E3E3E"/>
                </a:solidFill>
                <a:effectLst/>
              </a:rPr>
              <a:t> 70%. </a:t>
            </a:r>
            <a:r>
              <a:rPr lang="en-ID" sz="2500" dirty="0"/>
              <a:t>Lalu, </a:t>
            </a:r>
            <a:r>
              <a:rPr lang="en-ID" sz="2500" dirty="0" err="1"/>
              <a:t>perempuan</a:t>
            </a:r>
            <a:r>
              <a:rPr lang="en-ID" sz="2500" dirty="0"/>
              <a:t> yang lulus </a:t>
            </a:r>
            <a:r>
              <a:rPr lang="en-ID" sz="2500" dirty="0" err="1"/>
              <a:t>dari</a:t>
            </a:r>
            <a:r>
              <a:rPr lang="en-ID" sz="2500" dirty="0"/>
              <a:t> </a:t>
            </a:r>
            <a:r>
              <a:rPr lang="en-ID" sz="2500" dirty="0" err="1"/>
              <a:t>perguruan</a:t>
            </a:r>
            <a:r>
              <a:rPr lang="en-ID" sz="2500" dirty="0"/>
              <a:t> </a:t>
            </a:r>
            <a:r>
              <a:rPr lang="en-ID" sz="2500" dirty="0" err="1"/>
              <a:t>tinggi</a:t>
            </a:r>
            <a:r>
              <a:rPr lang="en-ID" sz="2500" dirty="0"/>
              <a:t> di </a:t>
            </a:r>
            <a:r>
              <a:rPr lang="en-ID" sz="2500" dirty="0" err="1"/>
              <a:t>bidang</a:t>
            </a:r>
            <a:r>
              <a:rPr lang="en-ID" sz="2500" dirty="0"/>
              <a:t> </a:t>
            </a:r>
            <a:r>
              <a:rPr lang="en-ID" sz="2500" dirty="0" err="1"/>
              <a:t>iptek</a:t>
            </a:r>
            <a:r>
              <a:rPr lang="en-ID" sz="2500" dirty="0"/>
              <a:t>, </a:t>
            </a:r>
            <a:r>
              <a:rPr lang="en-ID" sz="2500" dirty="0" err="1"/>
              <a:t>jumlahnya</a:t>
            </a:r>
            <a:r>
              <a:rPr lang="en-ID" sz="2500" dirty="0"/>
              <a:t> </a:t>
            </a:r>
            <a:r>
              <a:rPr lang="en-ID" sz="2500" dirty="0" err="1"/>
              <a:t>lebih</a:t>
            </a:r>
            <a:r>
              <a:rPr lang="en-ID" sz="2500" dirty="0"/>
              <a:t> </a:t>
            </a:r>
            <a:r>
              <a:rPr lang="en-ID" sz="2500" dirty="0" err="1"/>
              <a:t>sedikit</a:t>
            </a:r>
            <a:r>
              <a:rPr lang="en-ID" sz="2500" dirty="0"/>
              <a:t> </a:t>
            </a:r>
            <a:r>
              <a:rPr lang="en-ID" sz="2500" dirty="0" err="1"/>
              <a:t>lagi</a:t>
            </a:r>
            <a:r>
              <a:rPr lang="en-ID" sz="2500" dirty="0"/>
              <a:t>.  Jika pun lulus, </a:t>
            </a:r>
            <a:r>
              <a:rPr lang="en-ID" sz="2500" dirty="0" err="1"/>
              <a:t>belum</a:t>
            </a:r>
            <a:r>
              <a:rPr lang="en-ID" sz="2500" dirty="0"/>
              <a:t> </a:t>
            </a:r>
            <a:r>
              <a:rPr lang="en-ID" sz="2500" dirty="0" err="1"/>
              <a:t>tentu</a:t>
            </a:r>
            <a:r>
              <a:rPr lang="en-ID" sz="2500" dirty="0"/>
              <a:t> para </a:t>
            </a:r>
            <a:r>
              <a:rPr lang="en-ID" sz="2500" dirty="0" err="1"/>
              <a:t>perempuan</a:t>
            </a:r>
            <a:r>
              <a:rPr lang="en-ID" sz="2500" dirty="0"/>
              <a:t> ini </a:t>
            </a:r>
            <a:r>
              <a:rPr lang="en-ID" sz="2500" dirty="0" err="1"/>
              <a:t>nantinya</a:t>
            </a:r>
            <a:r>
              <a:rPr lang="en-ID" sz="2500" dirty="0"/>
              <a:t> </a:t>
            </a:r>
            <a:r>
              <a:rPr lang="en-ID" sz="2500" dirty="0" err="1"/>
              <a:t>akan</a:t>
            </a:r>
            <a:r>
              <a:rPr lang="en-ID" sz="2500" dirty="0"/>
              <a:t> </a:t>
            </a:r>
            <a:r>
              <a:rPr lang="en-ID" sz="2500" dirty="0" err="1"/>
              <a:t>bekerja</a:t>
            </a:r>
            <a:r>
              <a:rPr lang="en-ID" sz="2500" dirty="0"/>
              <a:t> di </a:t>
            </a:r>
            <a:r>
              <a:rPr lang="en-ID" sz="2500" dirty="0" err="1"/>
              <a:t>bidang-bidang</a:t>
            </a:r>
            <a:r>
              <a:rPr lang="en-ID" sz="2500" dirty="0"/>
              <a:t> </a:t>
            </a:r>
            <a:r>
              <a:rPr lang="en-ID" sz="2500" dirty="0" err="1"/>
              <a:t>tersebut</a:t>
            </a:r>
            <a:r>
              <a:rPr lang="en-ID" sz="2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0888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" y="2011680"/>
            <a:ext cx="3997234" cy="360305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“Indonesia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butuh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lebih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banyak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perempuan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di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bidang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sains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dan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teknologi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”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br>
              <a:rPr lang="en-US" sz="2800" b="1" dirty="0">
                <a:solidFill>
                  <a:srgbClr val="FFFFFF"/>
                </a:solidFill>
                <a:latin typeface="+mn-lt"/>
              </a:rPr>
            </a:br>
            <a:r>
              <a:rPr lang="en-US" sz="2000" dirty="0">
                <a:latin typeface="+mn-lt"/>
              </a:rPr>
              <a:t>(</a:t>
            </a:r>
            <a:r>
              <a:rPr lang="en-US" sz="2000" dirty="0" err="1">
                <a:latin typeface="+mn-lt"/>
              </a:rPr>
              <a:t>Hermawati</a:t>
            </a:r>
            <a:r>
              <a:rPr lang="en-US" sz="2000" dirty="0">
                <a:latin typeface="+mn-lt"/>
              </a:rPr>
              <a:t>, dalam </a:t>
            </a:r>
            <a:r>
              <a:rPr lang="en-US" sz="2000" dirty="0" err="1">
                <a:latin typeface="+mn-lt"/>
              </a:rPr>
              <a:t>Ekawati</a:t>
            </a:r>
            <a:r>
              <a:rPr lang="en-US" sz="2000" dirty="0">
                <a:latin typeface="+mn-lt"/>
              </a:rPr>
              <a:t>, 2021)</a:t>
            </a:r>
            <a:br>
              <a:rPr lang="en-US" sz="2000" dirty="0">
                <a:latin typeface="+mn-lt"/>
              </a:rPr>
            </a:br>
            <a:br>
              <a:rPr lang="en-US" sz="2800" b="1" dirty="0">
                <a:solidFill>
                  <a:srgbClr val="FFFFFF"/>
                </a:solidFill>
                <a:latin typeface="+mn-lt"/>
              </a:rPr>
            </a:br>
            <a:endParaRPr lang="en-US" sz="2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078221-78DB-77B5-56ED-52A14B7FF5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2548" y="483325"/>
            <a:ext cx="4513217" cy="62113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Ilmuwan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di dunia </a:t>
            </a:r>
            <a:r>
              <a:rPr lang="en-US" sz="3600" dirty="0" err="1"/>
              <a:t>hanya</a:t>
            </a:r>
            <a:r>
              <a:rPr lang="en-US" sz="3600" dirty="0"/>
              <a:t> 28%, </a:t>
            </a:r>
            <a:r>
              <a:rPr lang="en-US" sz="3600" dirty="0" err="1"/>
              <a:t>kurang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sepertiga</a:t>
            </a:r>
            <a:r>
              <a:rPr lang="en-US" sz="3600" dirty="0"/>
              <a:t> </a:t>
            </a:r>
            <a:r>
              <a:rPr lang="en-US" sz="3600" dirty="0" err="1"/>
              <a:t>jumlah</a:t>
            </a:r>
            <a:r>
              <a:rPr lang="en-US" sz="3600" dirty="0"/>
              <a:t> </a:t>
            </a:r>
            <a:r>
              <a:rPr lang="en-US" sz="3600" dirty="0" err="1"/>
              <a:t>keseluruhan</a:t>
            </a:r>
            <a:r>
              <a:rPr lang="en-US" sz="3600" dirty="0"/>
              <a:t> </a:t>
            </a:r>
            <a:r>
              <a:rPr lang="en-US" sz="3600" dirty="0" err="1"/>
              <a:t>ilmuwan</a:t>
            </a:r>
            <a:r>
              <a:rPr lang="en-US" sz="3600" dirty="0"/>
              <a:t>. </a:t>
            </a:r>
            <a:r>
              <a:rPr lang="en-US" sz="3600" dirty="0" err="1"/>
              <a:t>Sementara</a:t>
            </a:r>
            <a:r>
              <a:rPr lang="en-US" sz="3600" dirty="0"/>
              <a:t> </a:t>
            </a:r>
            <a:r>
              <a:rPr lang="en-US" sz="3600" dirty="0" err="1"/>
              <a:t>itu</a:t>
            </a:r>
            <a:r>
              <a:rPr lang="en-US" sz="3600" dirty="0"/>
              <a:t>, </a:t>
            </a:r>
            <a:r>
              <a:rPr lang="en-US" sz="3600" dirty="0" err="1"/>
              <a:t>persentase</a:t>
            </a:r>
            <a:r>
              <a:rPr lang="en-US" sz="3600" dirty="0"/>
              <a:t> </a:t>
            </a:r>
            <a:r>
              <a:rPr lang="en-US" sz="3600" dirty="0" err="1"/>
              <a:t>ilmuwan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di Indonesia </a:t>
            </a:r>
            <a:r>
              <a:rPr lang="en-US" sz="3600" dirty="0" err="1"/>
              <a:t>adalah</a:t>
            </a:r>
            <a:r>
              <a:rPr lang="en-US" sz="3600" dirty="0"/>
              <a:t> 31%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jumlah</a:t>
            </a:r>
            <a:r>
              <a:rPr lang="en-US" sz="3600" dirty="0"/>
              <a:t> </a:t>
            </a:r>
            <a:r>
              <a:rPr lang="en-US" sz="3600" dirty="0" err="1"/>
              <a:t>seluruh</a:t>
            </a:r>
            <a:r>
              <a:rPr lang="en-US" sz="3600" dirty="0"/>
              <a:t> </a:t>
            </a:r>
            <a:r>
              <a:rPr lang="en-US" sz="3600" dirty="0" err="1"/>
              <a:t>ilmuwan</a:t>
            </a:r>
            <a:r>
              <a:rPr lang="en-US" sz="3600" dirty="0"/>
              <a:t> yang </a:t>
            </a:r>
            <a:r>
              <a:rPr lang="en-US" sz="3600" dirty="0" err="1"/>
              <a:t>ada</a:t>
            </a:r>
            <a:r>
              <a:rPr lang="en-US" sz="3600" dirty="0"/>
              <a:t> di Indonesia”</a:t>
            </a:r>
            <a:endParaRPr lang="en-ID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576BD1-936D-7BDB-A954-8D87B0C9B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8020" y="187917"/>
            <a:ext cx="3076302" cy="63852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780ADD-B9F8-B9BE-1EAB-D682CC3114EB}"/>
              </a:ext>
            </a:extLst>
          </p:cNvPr>
          <p:cNvSpPr txBox="1"/>
          <p:nvPr/>
        </p:nvSpPr>
        <p:spPr>
          <a:xfrm>
            <a:off x="5066212" y="6550223"/>
            <a:ext cx="71257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: https://kumparan.com/kumparanstyle/infografik-eksistensi-perempuan-di-dunia-sains</a:t>
            </a:r>
          </a:p>
        </p:txBody>
      </p:sp>
    </p:spTree>
    <p:extLst>
      <p:ext uri="{BB962C8B-B14F-4D97-AF65-F5344CB8AC3E}">
        <p14:creationId xmlns:p14="http://schemas.microsoft.com/office/powerpoint/2010/main" val="35492385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29" y="1273629"/>
            <a:ext cx="4285926" cy="1423852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endParaRPr lang="en-US" sz="4800" dirty="0"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EC82F-E386-45CB-A337-E472E01B4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0497" y="160110"/>
            <a:ext cx="6394269" cy="6560730"/>
          </a:xfrm>
        </p:spPr>
        <p:txBody>
          <a:bodyPr>
            <a:noAutofit/>
          </a:bodyPr>
          <a:lstStyle/>
          <a:p>
            <a:r>
              <a:rPr lang="en-US" dirty="0"/>
              <a:t>Berdasarkan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Profil</a:t>
            </a:r>
            <a:r>
              <a:rPr lang="en-US" dirty="0"/>
              <a:t> Perempuan Indonesia (2020), </a:t>
            </a:r>
            <a:r>
              <a:rPr lang="en-US" dirty="0" err="1"/>
              <a:t>maka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telepon</a:t>
            </a:r>
            <a:r>
              <a:rPr lang="en-US" dirty="0"/>
              <a:t> </a:t>
            </a:r>
            <a:r>
              <a:rPr lang="en-US" dirty="0" err="1"/>
              <a:t>selular</a:t>
            </a:r>
            <a:r>
              <a:rPr lang="en-US" dirty="0"/>
              <a:t> pada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di </a:t>
            </a:r>
            <a:r>
              <a:rPr lang="en-US" dirty="0" err="1"/>
              <a:t>perkotaan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di </a:t>
            </a:r>
            <a:r>
              <a:rPr lang="en-US" dirty="0" err="1"/>
              <a:t>perdesaan</a:t>
            </a: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it-IT" dirty="0"/>
              <a:t>Penggunaan komputer pada perempuan masih lebih rendah dibandingkan dengan laki-laki, baik di perkotaan maupun di perdesaan</a:t>
            </a:r>
            <a:r>
              <a:rPr lang="en-US" dirty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/>
              <a:t>Meskipun</a:t>
            </a:r>
            <a:r>
              <a:rPr lang="en-ID" dirty="0"/>
              <a:t> </a:t>
            </a:r>
            <a:r>
              <a:rPr lang="en-ID" dirty="0" err="1"/>
              <a:t>memiliki</a:t>
            </a:r>
            <a:r>
              <a:rPr lang="en-ID" dirty="0"/>
              <a:t> </a:t>
            </a:r>
            <a:r>
              <a:rPr lang="en-ID" dirty="0" err="1"/>
              <a:t>kecenderungan</a:t>
            </a:r>
            <a:r>
              <a:rPr lang="en-ID" dirty="0"/>
              <a:t> </a:t>
            </a:r>
            <a:r>
              <a:rPr lang="en-ID" dirty="0" err="1"/>
              <a:t>meningkat</a:t>
            </a:r>
            <a:r>
              <a:rPr lang="en-ID" dirty="0"/>
              <a:t>, </a:t>
            </a:r>
            <a:r>
              <a:rPr lang="en-ID" dirty="0" err="1"/>
              <a:t>tetapi</a:t>
            </a:r>
            <a:r>
              <a:rPr lang="en-ID" dirty="0"/>
              <a:t> </a:t>
            </a:r>
            <a:r>
              <a:rPr lang="en-ID" dirty="0" err="1"/>
              <a:t>persentase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pernah</a:t>
            </a:r>
            <a:r>
              <a:rPr lang="en-ID" dirty="0"/>
              <a:t> </a:t>
            </a:r>
            <a:r>
              <a:rPr lang="en-ID" dirty="0" err="1"/>
              <a:t>mengakses</a:t>
            </a:r>
            <a:r>
              <a:rPr lang="en-ID" dirty="0"/>
              <a:t> internet </a:t>
            </a:r>
            <a:r>
              <a:rPr lang="en-ID" dirty="0" err="1"/>
              <a:t>masih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rendah</a:t>
            </a:r>
            <a:r>
              <a:rPr lang="en-ID" dirty="0"/>
              <a:t>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dibandingkan</a:t>
            </a:r>
            <a:r>
              <a:rPr lang="en-ID" dirty="0"/>
              <a:t> dengan </a:t>
            </a:r>
            <a:r>
              <a:rPr lang="en-ID" dirty="0" err="1"/>
              <a:t>persentase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74181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0" y="189411"/>
            <a:ext cx="4285926" cy="2096589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Dampak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perkembagan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teknologi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pada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kesenjangan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gender :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8" y="4460965"/>
            <a:ext cx="8203475" cy="21945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/>
              <a:t>“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Keterlibatan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perempuan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dalam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pengembangan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teknologi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akan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menjadi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semakin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penting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untuk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memastikan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inovasi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teknologi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yang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dihasilkan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dapat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melayani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kebutuhan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masyarakat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secara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luas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tanpa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b="0" i="0" dirty="0" err="1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memandang</a:t>
            </a:r>
            <a:r>
              <a:rPr lang="en-ID" b="0" i="0" dirty="0">
                <a:solidFill>
                  <a:srgbClr val="2A2A2A"/>
                </a:solidFill>
                <a:effectLst/>
                <a:latin typeface="Roboto" panose="02000000000000000000" pitchFamily="2" charset="0"/>
              </a:rPr>
              <a:t> gender"</a:t>
            </a:r>
            <a:br>
              <a:rPr lang="en-ID" sz="2400" dirty="0"/>
            </a:br>
            <a:br>
              <a:rPr lang="en-ID" sz="2400" dirty="0"/>
            </a:br>
            <a:endParaRPr lang="en-US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5483B4-69D6-157F-E918-C89A6BFC0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298" y="97972"/>
            <a:ext cx="3196990" cy="64334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80F472-5C17-C150-8D1D-D8C94D753F32}"/>
              </a:ext>
            </a:extLst>
          </p:cNvPr>
          <p:cNvSpPr txBox="1"/>
          <p:nvPr/>
        </p:nvSpPr>
        <p:spPr>
          <a:xfrm>
            <a:off x="4846320" y="6498911"/>
            <a:ext cx="720416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: https://kumparan.com/kumparanstyle/teknologi-kunci-kemajuan-perempuan-modern</a:t>
            </a:r>
          </a:p>
        </p:txBody>
      </p:sp>
    </p:spTree>
    <p:extLst>
      <p:ext uri="{BB962C8B-B14F-4D97-AF65-F5344CB8AC3E}">
        <p14:creationId xmlns:p14="http://schemas.microsoft.com/office/powerpoint/2010/main" val="2377502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1338943"/>
            <a:ext cx="4285926" cy="1260566"/>
          </a:xfrm>
        </p:spPr>
        <p:txBody>
          <a:bodyPr anchor="t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200" dirty="0">
                <a:latin typeface="+mn-lt"/>
              </a:rPr>
              <a:t>(Devi, 2016)</a:t>
            </a:r>
            <a:br>
              <a:rPr lang="en-US" sz="2200" dirty="0">
                <a:latin typeface="+mn-lt"/>
              </a:rPr>
            </a:br>
            <a:endParaRPr lang="en-US" sz="2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300446"/>
            <a:ext cx="6381207" cy="62571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/>
              <a:t>“Dalam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, </a:t>
            </a:r>
            <a:r>
              <a:rPr lang="en-US" dirty="0" err="1"/>
              <a:t>kefasihan</a:t>
            </a:r>
            <a:r>
              <a:rPr lang="en-US" dirty="0"/>
              <a:t> digital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.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, </a:t>
            </a:r>
            <a:r>
              <a:rPr lang="en-US" dirty="0" err="1"/>
              <a:t>perempuan</a:t>
            </a:r>
            <a:r>
              <a:rPr lang="en-US" dirty="0"/>
              <a:t> di negara-negara </a:t>
            </a:r>
            <a:r>
              <a:rPr lang="en-US" dirty="0" err="1"/>
              <a:t>maju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Belanda, </a:t>
            </a:r>
            <a:r>
              <a:rPr lang="en-US" dirty="0" err="1"/>
              <a:t>Inggris</a:t>
            </a:r>
            <a:r>
              <a:rPr lang="en-US" dirty="0"/>
              <a:t>, dan AS,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internet </a:t>
            </a:r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sekolah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. Dalam </a:t>
            </a:r>
            <a:r>
              <a:rPr lang="en-US" dirty="0" err="1"/>
              <a:t>menyelesaikan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sekolah</a:t>
            </a:r>
            <a:r>
              <a:rPr lang="en-US" dirty="0"/>
              <a:t>,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internet, </a:t>
            </a:r>
            <a:r>
              <a:rPr lang="en-US" i="1" dirty="0"/>
              <a:t>e-book</a:t>
            </a:r>
            <a:r>
              <a:rPr lang="en-US" dirty="0"/>
              <a:t>, dan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i="1" dirty="0"/>
              <a:t>online</a:t>
            </a:r>
            <a:r>
              <a:rPr lang="en-US" dirty="0"/>
              <a:t>. Internet juga </a:t>
            </a:r>
            <a:r>
              <a:rPr lang="en-US" dirty="0" err="1"/>
              <a:t>mempermudah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tutorial </a:t>
            </a:r>
            <a:r>
              <a:rPr lang="en-US" i="1" dirty="0"/>
              <a:t>online</a:t>
            </a:r>
            <a:r>
              <a:rPr lang="en-US" dirty="0"/>
              <a:t> gratis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memasak</a:t>
            </a:r>
            <a:r>
              <a:rPr lang="en-US" dirty="0"/>
              <a:t>, </a:t>
            </a:r>
            <a:r>
              <a:rPr lang="en-US" dirty="0" err="1"/>
              <a:t>memotret</a:t>
            </a:r>
            <a:r>
              <a:rPr lang="en-US" dirty="0"/>
              <a:t>,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urusan</a:t>
            </a:r>
            <a:r>
              <a:rPr lang="en-US" dirty="0"/>
              <a:t> </a:t>
            </a:r>
            <a:r>
              <a:rPr lang="en-US" dirty="0" err="1"/>
              <a:t>kecantikan</a:t>
            </a:r>
            <a:r>
              <a:rPr lang="en-US" dirty="0"/>
              <a:t>”</a:t>
            </a:r>
          </a:p>
          <a:p>
            <a:pPr marL="0" indent="0" algn="ctr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47679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6C522-235C-9094-478A-751F4E1CD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59" y="365125"/>
            <a:ext cx="11534503" cy="94769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Nunito" pitchFamily="2" charset="0"/>
              </a:rPr>
              <a:t>“</a:t>
            </a:r>
            <a:r>
              <a:rPr lang="en-US" sz="3600" b="1" dirty="0" err="1">
                <a:latin typeface="Nunito" pitchFamily="2" charset="0"/>
              </a:rPr>
              <a:t>Teknologi</a:t>
            </a:r>
            <a:r>
              <a:rPr lang="en-US" sz="3600" b="1" dirty="0">
                <a:latin typeface="Nunito" pitchFamily="2" charset="0"/>
              </a:rPr>
              <a:t> Digital </a:t>
            </a:r>
            <a:r>
              <a:rPr lang="en-US" sz="3600" b="1" dirty="0" err="1">
                <a:latin typeface="Nunito" pitchFamily="2" charset="0"/>
              </a:rPr>
              <a:t>Mempersempit</a:t>
            </a:r>
            <a:r>
              <a:rPr lang="en-US" sz="3600" b="1" dirty="0">
                <a:latin typeface="Nunito" pitchFamily="2" charset="0"/>
              </a:rPr>
              <a:t> </a:t>
            </a:r>
            <a:r>
              <a:rPr lang="en-US" sz="3600" b="1" dirty="0" err="1">
                <a:latin typeface="Nunito" pitchFamily="2" charset="0"/>
              </a:rPr>
              <a:t>Kesenjangan</a:t>
            </a:r>
            <a:r>
              <a:rPr lang="en-US" sz="3600" b="1" dirty="0">
                <a:latin typeface="Nunito" pitchFamily="2" charset="0"/>
              </a:rPr>
              <a:t> Gender”   </a:t>
            </a:r>
            <a:br>
              <a:rPr lang="en-US" sz="3600" dirty="0"/>
            </a:br>
            <a:r>
              <a:rPr lang="en-US" sz="2200" dirty="0"/>
              <a:t>(Devi, 2016)</a:t>
            </a:r>
            <a:endParaRPr lang="en-ID" sz="22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C129CFF-0829-1F1D-C67E-BEF53888C23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56656" y="1271732"/>
            <a:ext cx="9468396" cy="52492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C75370-AE5A-BBD4-CFCB-839E2C50F793}"/>
              </a:ext>
            </a:extLst>
          </p:cNvPr>
          <p:cNvSpPr txBox="1"/>
          <p:nvPr/>
        </p:nvSpPr>
        <p:spPr>
          <a:xfrm>
            <a:off x="1476103" y="6488668"/>
            <a:ext cx="106527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https://www.femina.co.id/trending-topic/teknologi-digital-mempersempit-kesenjangan-gender</a:t>
            </a:r>
          </a:p>
        </p:txBody>
      </p:sp>
    </p:spTree>
    <p:extLst>
      <p:ext uri="{BB962C8B-B14F-4D97-AF65-F5344CB8AC3E}">
        <p14:creationId xmlns:p14="http://schemas.microsoft.com/office/powerpoint/2010/main" val="5010546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0926" y="261257"/>
            <a:ext cx="7791994" cy="6302829"/>
          </a:xfrm>
        </p:spPr>
        <p:txBody>
          <a:bodyPr anchor="ctr"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Astuti</a:t>
            </a:r>
            <a:r>
              <a:rPr lang="en-US" sz="3200" dirty="0"/>
              <a:t>, T.M.P (2011) </a:t>
            </a:r>
            <a:r>
              <a:rPr lang="en-US" sz="3200" dirty="0" err="1"/>
              <a:t>Konstruksi</a:t>
            </a:r>
            <a:r>
              <a:rPr lang="en-US" sz="3200" dirty="0"/>
              <a:t> Gender dalam </a:t>
            </a:r>
            <a:r>
              <a:rPr lang="en-US" sz="3200" dirty="0" err="1"/>
              <a:t>Realitas</a:t>
            </a:r>
            <a:r>
              <a:rPr lang="en-US" sz="3200" dirty="0"/>
              <a:t> </a:t>
            </a:r>
            <a:r>
              <a:rPr lang="en-US" sz="3200" dirty="0" err="1"/>
              <a:t>Sosial</a:t>
            </a:r>
            <a:r>
              <a:rPr lang="en-US" sz="3200" dirty="0"/>
              <a:t>, Cet.2, Semarang, </a:t>
            </a:r>
            <a:r>
              <a:rPr lang="en-US" sz="3200" dirty="0" err="1"/>
              <a:t>Unnes</a:t>
            </a:r>
            <a:r>
              <a:rPr lang="en-US" sz="3200" dirty="0"/>
              <a:t> Press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Devi, A. (2016) </a:t>
            </a:r>
            <a:r>
              <a:rPr lang="en-US" sz="3200" dirty="0" err="1"/>
              <a:t>Teknologi</a:t>
            </a:r>
            <a:r>
              <a:rPr lang="en-US" sz="3200" dirty="0"/>
              <a:t> Digital </a:t>
            </a:r>
            <a:r>
              <a:rPr lang="en-US" sz="3200" dirty="0" err="1"/>
              <a:t>Mempersempit</a:t>
            </a:r>
            <a:r>
              <a:rPr lang="en-US" sz="3200" dirty="0"/>
              <a:t> </a:t>
            </a:r>
            <a:r>
              <a:rPr lang="en-US" sz="3200" dirty="0" err="1"/>
              <a:t>Kesenjangan</a:t>
            </a:r>
            <a:r>
              <a:rPr lang="en-US" sz="3200" dirty="0"/>
              <a:t> Gender, </a:t>
            </a:r>
            <a:r>
              <a:rPr lang="en-US" sz="3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https://www.femina.co.id/trending-topic/teknologi-digital-mempersempit-kesenjangan-gender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Ekawati</a:t>
            </a:r>
            <a:r>
              <a:rPr lang="en-US" sz="3200" dirty="0"/>
              <a:t>, A (2021) Indonesia </a:t>
            </a:r>
            <a:r>
              <a:rPr lang="en-US" sz="3200" dirty="0" err="1"/>
              <a:t>butuh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banyak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di </a:t>
            </a:r>
            <a:r>
              <a:rPr lang="en-US" sz="3200" dirty="0" err="1"/>
              <a:t>bidang</a:t>
            </a:r>
            <a:r>
              <a:rPr lang="en-US" sz="3200" dirty="0"/>
              <a:t> </a:t>
            </a:r>
            <a:r>
              <a:rPr lang="en-US" sz="3200" dirty="0" err="1"/>
              <a:t>sains</a:t>
            </a:r>
            <a:r>
              <a:rPr lang="en-US" sz="3200" dirty="0"/>
              <a:t> dan </a:t>
            </a:r>
            <a:r>
              <a:rPr lang="en-US" sz="3200" dirty="0" err="1"/>
              <a:t>teknologi</a:t>
            </a:r>
            <a:r>
              <a:rPr lang="en-US" sz="3200" dirty="0"/>
              <a:t>. </a:t>
            </a:r>
            <a:r>
              <a:rPr lang="en-US" sz="3200" dirty="0" err="1"/>
              <a:t>Laporan</a:t>
            </a:r>
            <a:r>
              <a:rPr lang="en-US" sz="3200" dirty="0"/>
              <a:t> </a:t>
            </a:r>
            <a:r>
              <a:rPr lang="en-US" sz="3200" dirty="0" err="1"/>
              <a:t>hasil</a:t>
            </a:r>
            <a:r>
              <a:rPr lang="en-US" sz="3200" dirty="0"/>
              <a:t> </a:t>
            </a:r>
            <a:r>
              <a:rPr lang="en-US" sz="3200" dirty="0" err="1"/>
              <a:t>wawancara</a:t>
            </a:r>
            <a:r>
              <a:rPr lang="en-US" sz="3200" dirty="0"/>
              <a:t> pada </a:t>
            </a:r>
            <a:r>
              <a:rPr lang="en-US" sz="3200" dirty="0" err="1"/>
              <a:t>Wati</a:t>
            </a:r>
            <a:r>
              <a:rPr lang="en-US" sz="3200" dirty="0"/>
              <a:t> </a:t>
            </a:r>
            <a:r>
              <a:rPr lang="en-US" sz="3200" dirty="0" err="1"/>
              <a:t>Hermawati</a:t>
            </a:r>
            <a:r>
              <a:rPr lang="en-US" sz="3200" dirty="0"/>
              <a:t>,  </a:t>
            </a:r>
            <a:r>
              <a:rPr lang="en-US" sz="3200" dirty="0">
                <a:solidFill>
                  <a:srgbClr val="5F5F5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https://www.dw.com/id/</a:t>
            </a:r>
            <a:r>
              <a:rPr lang="en-US"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indonesia-butuh-lebih-banyak-perempuan-di-bidang-iptek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Kementerian Pendidikan dan </a:t>
            </a:r>
            <a:r>
              <a:rPr lang="en-US" sz="3200" dirty="0" err="1"/>
              <a:t>Kebudayaan</a:t>
            </a:r>
            <a:r>
              <a:rPr lang="en-US" sz="3200" dirty="0"/>
              <a:t> – Pusat Data dan </a:t>
            </a:r>
            <a:r>
              <a:rPr lang="en-US" sz="3200" dirty="0" err="1"/>
              <a:t>Statistik</a:t>
            </a:r>
            <a:r>
              <a:rPr lang="en-US" sz="3200" dirty="0"/>
              <a:t> Pendidikan dan </a:t>
            </a:r>
            <a:r>
              <a:rPr lang="en-US" sz="3200" dirty="0" err="1"/>
              <a:t>Kebudayaan</a:t>
            </a:r>
            <a:r>
              <a:rPr lang="en-US" sz="3200" dirty="0"/>
              <a:t> (2019) </a:t>
            </a:r>
            <a:r>
              <a:rPr lang="en-US" sz="3200" dirty="0" err="1"/>
              <a:t>Infografis</a:t>
            </a:r>
            <a:r>
              <a:rPr lang="en-US" sz="3200" dirty="0"/>
              <a:t> Pendidikan </a:t>
            </a:r>
            <a:r>
              <a:rPr lang="en-US" sz="3200" dirty="0" err="1"/>
              <a:t>Tahun</a:t>
            </a:r>
            <a:r>
              <a:rPr lang="en-US" sz="3200" dirty="0"/>
              <a:t> 2018 /2019.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Kementerian </a:t>
            </a:r>
            <a:r>
              <a:rPr lang="en-US" sz="3200" dirty="0" err="1"/>
              <a:t>Pemberdayaan</a:t>
            </a:r>
            <a:r>
              <a:rPr lang="en-US" sz="3200" dirty="0"/>
              <a:t> Perempuan dan </a:t>
            </a:r>
            <a:r>
              <a:rPr lang="en-US" sz="3200" dirty="0" err="1"/>
              <a:t>Perlindungan</a:t>
            </a:r>
            <a:r>
              <a:rPr lang="en-US" sz="3200" dirty="0"/>
              <a:t> Anak (2021) Pembangunan </a:t>
            </a:r>
            <a:r>
              <a:rPr lang="en-US" sz="3200" dirty="0" err="1"/>
              <a:t>Manusia</a:t>
            </a:r>
            <a:r>
              <a:rPr lang="en-US" sz="3200" dirty="0"/>
              <a:t> </a:t>
            </a:r>
            <a:r>
              <a:rPr lang="en-US" sz="3200" dirty="0" err="1"/>
              <a:t>Berbasis</a:t>
            </a:r>
            <a:r>
              <a:rPr lang="en-US" sz="3200" dirty="0"/>
              <a:t> Gender 2021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Kementerian </a:t>
            </a:r>
            <a:r>
              <a:rPr lang="en-US" sz="3200" dirty="0" err="1"/>
              <a:t>Pemberdayaan</a:t>
            </a:r>
            <a:r>
              <a:rPr lang="en-US" sz="3200" dirty="0"/>
              <a:t> Perempuan dan </a:t>
            </a:r>
            <a:r>
              <a:rPr lang="en-US" sz="3200" dirty="0" err="1"/>
              <a:t>Perlindungan</a:t>
            </a:r>
            <a:r>
              <a:rPr lang="en-US" sz="3200" dirty="0"/>
              <a:t> Anak (2021) </a:t>
            </a:r>
            <a:r>
              <a:rPr lang="en-US" sz="3200" dirty="0" err="1"/>
              <a:t>Profil</a:t>
            </a:r>
            <a:r>
              <a:rPr lang="en-US" sz="3200" dirty="0"/>
              <a:t> Perempuan Indonesia 2020</a:t>
            </a:r>
          </a:p>
        </p:txBody>
      </p:sp>
    </p:spTree>
    <p:extLst>
      <p:ext uri="{BB962C8B-B14F-4D97-AF65-F5344CB8AC3E}">
        <p14:creationId xmlns:p14="http://schemas.microsoft.com/office/powerpoint/2010/main" val="1179710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0926" y="261257"/>
            <a:ext cx="7791994" cy="630282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https://kumparan.com/kumparanstyle/teknologi-kunci-kemajuan-perempuan-modern-1qsbRgbtIjp/full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/>
              <a:t>https://sdgs.bappenas.go.id/dashboard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https://www.sdg2030indonesia.org/page/12-tujuan-empat</a:t>
            </a:r>
            <a:endParaRPr lang="en-US" sz="2400" dirty="0">
              <a:solidFill>
                <a:srgbClr val="5F5F5F"/>
              </a:solidFill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https://www.edapt.org.uk/blog/2014/02/education-is-the-most-powerful-weapon-which-you-can-use-to-change-the-world/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https://www.kemenpppa.go.id/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https://www.tdu.org/news_martin-luther-king-jr</a:t>
            </a:r>
            <a:endParaRPr lang="en-ID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https://kumparan.com/kumparanstyle/infografik-eksistensi-perempuan-di-dunia-sains-1542358525377883911</a:t>
            </a:r>
            <a:endParaRPr lang="en-ID" sz="2400" dirty="0"/>
          </a:p>
          <a:p>
            <a:pPr marL="0" indent="0">
              <a:buNone/>
            </a:pP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6236580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1374</TotalTime>
  <Words>2013</Words>
  <Application>Microsoft Office PowerPoint</Application>
  <PresentationFormat>Widescreen</PresentationFormat>
  <Paragraphs>114</Paragraphs>
  <Slides>31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Agency FB</vt:lpstr>
      <vt:lpstr>Aharoni</vt:lpstr>
      <vt:lpstr>Arial</vt:lpstr>
      <vt:lpstr>Calibri</vt:lpstr>
      <vt:lpstr>Calibri Light</vt:lpstr>
      <vt:lpstr>Nunito</vt:lpstr>
      <vt:lpstr>Roboto</vt:lpstr>
      <vt:lpstr>Wingdings</vt:lpstr>
      <vt:lpstr>1_Office Theme</vt:lpstr>
      <vt:lpstr>Gender  dalam  Pembangunan (Gender in Development) </vt:lpstr>
      <vt:lpstr>PowerPoint Presentation</vt:lpstr>
      <vt:lpstr>“Fungsi pendidikan adalah mengajarkan seseorang untuk berpikir dengan intensif dan kritis. Kecerdasan dan karakter, itulah tujuan dari pendidikan yang sesungguhnya”  Marthin Luther King Jr. ( 15 Januari 1929 – 4 April 1968)                                                                                                                   </vt:lpstr>
      <vt:lpstr>Mengapa pendidikan penting dalam pembangunan?</vt:lpstr>
      <vt:lpstr>SDGs di Indonesia</vt:lpstr>
      <vt:lpstr>….lanjutan</vt:lpstr>
      <vt:lpstr>PowerPoint Presentation</vt:lpstr>
      <vt:lpstr>Gender dan Pendidikan dalam SDGs</vt:lpstr>
      <vt:lpstr>Pendidikan yang berkualitas ?</vt:lpstr>
      <vt:lpstr>Bagaimana pendidikan di Indonesia ?</vt:lpstr>
      <vt:lpstr>PowerPoint Presentation</vt:lpstr>
      <vt:lpstr>Isu kesenjangan gender dalam pendidikan di Indonesia (Kemdikbud, 2019) </vt:lpstr>
      <vt:lpstr>….lanjutan</vt:lpstr>
      <vt:lpstr>….lanjutan (Astuti, 2011)</vt:lpstr>
      <vt:lpstr>Perbedaan rata-rata lama sekolah berdasarkan jenis kelamin; anak laki-laki cenderung lebih lama sekolah daripada anak perempuan. Pada tahun 2020, RLS laki-laki adalah 8,90 tahun, sedangkan perempuan 8,07 tahun (Kemen PPPA, 2021) </vt:lpstr>
      <vt:lpstr>Mengapa ada kesenjangan gender dalam pendidikan? (Astuti, 2011)</vt:lpstr>
      <vt:lpstr>…lanjutan</vt:lpstr>
      <vt:lpstr>…lanjutan</vt:lpstr>
      <vt:lpstr>…lanjutan</vt:lpstr>
      <vt:lpstr>Ilmu pengetahuan, teknologi, informasi, dan komunikasi dalam pembangunan </vt:lpstr>
      <vt:lpstr>Isu gender dan IP-TIK dalam pembangunan </vt:lpstr>
      <vt:lpstr> Sumber bias gender  dalam IP-TIK :</vt:lpstr>
      <vt:lpstr>3 perkembangan teknologi dalam revolusi industri 4.0</vt:lpstr>
      <vt:lpstr>Bagaimana          isu gender  dan IP-TIK di Indonesia? (Hermawati, dalam Ekawati, 2021) </vt:lpstr>
      <vt:lpstr>“Indonesia butuh lebih banyak perempuan di bidang sains dan teknologi”  (Hermawati, dalam Ekawati, 2021)  </vt:lpstr>
      <vt:lpstr>….lanjutan </vt:lpstr>
      <vt:lpstr>Dampak perkembagan teknologi pada kesenjangan gender : </vt:lpstr>
      <vt:lpstr>….lanjutan (Devi, 2016) </vt:lpstr>
      <vt:lpstr>“Teknologi Digital Mempersempit Kesenjangan Gender”    (Devi, 2016)</vt:lpstr>
      <vt:lpstr>Referensi:</vt:lpstr>
      <vt:lpstr>Referensi: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27</cp:revision>
  <dcterms:created xsi:type="dcterms:W3CDTF">2022-03-16T10:21:38Z</dcterms:created>
  <dcterms:modified xsi:type="dcterms:W3CDTF">2022-06-10T15:18:34Z</dcterms:modified>
</cp:coreProperties>
</file>