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4"/>
  </p:notesMasterIdLst>
  <p:sldIdLst>
    <p:sldId id="276" r:id="rId2"/>
    <p:sldId id="392" r:id="rId3"/>
    <p:sldId id="393" r:id="rId4"/>
    <p:sldId id="359" r:id="rId5"/>
    <p:sldId id="360" r:id="rId6"/>
    <p:sldId id="362" r:id="rId7"/>
    <p:sldId id="358" r:id="rId8"/>
    <p:sldId id="363" r:id="rId9"/>
    <p:sldId id="364" r:id="rId10"/>
    <p:sldId id="365" r:id="rId11"/>
    <p:sldId id="377" r:id="rId12"/>
    <p:sldId id="378" r:id="rId13"/>
    <p:sldId id="357" r:id="rId14"/>
    <p:sldId id="394" r:id="rId15"/>
    <p:sldId id="410" r:id="rId16"/>
    <p:sldId id="391" r:id="rId17"/>
    <p:sldId id="380" r:id="rId18"/>
    <p:sldId id="397" r:id="rId19"/>
    <p:sldId id="387" r:id="rId20"/>
    <p:sldId id="400" r:id="rId21"/>
    <p:sldId id="398" r:id="rId22"/>
    <p:sldId id="399" r:id="rId23"/>
    <p:sldId id="401" r:id="rId24"/>
    <p:sldId id="402" r:id="rId25"/>
    <p:sldId id="403" r:id="rId26"/>
    <p:sldId id="405" r:id="rId27"/>
    <p:sldId id="404" r:id="rId28"/>
    <p:sldId id="407" r:id="rId29"/>
    <p:sldId id="408" r:id="rId30"/>
    <p:sldId id="409" r:id="rId31"/>
    <p:sldId id="336" r:id="rId32"/>
    <p:sldId id="412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381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B90910-54D2-4544-AC52-84CC76055433}" type="datetimeFigureOut">
              <a:rPr lang="en-ID" smtClean="0"/>
              <a:t>10/06/2022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E5AAD9-B02C-4118-BA31-C2023338D55D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7811175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E5AAD9-B02C-4118-BA31-C2023338D55D}" type="slidenum">
              <a:rPr lang="en-ID" smtClean="0"/>
              <a:t>2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8610970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E5AAD9-B02C-4118-BA31-C2023338D55D}" type="slidenum">
              <a:rPr lang="en-ID" smtClean="0"/>
              <a:t>3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7309984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E5AAD9-B02C-4118-BA31-C2023338D55D}" type="slidenum">
              <a:rPr lang="en-ID" smtClean="0"/>
              <a:t>4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9230367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E5AAD9-B02C-4118-BA31-C2023338D55D}" type="slidenum">
              <a:rPr lang="en-ID" smtClean="0"/>
              <a:t>5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9589588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E5AAD9-B02C-4118-BA31-C2023338D55D}" type="slidenum">
              <a:rPr lang="en-ID" smtClean="0"/>
              <a:t>10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563512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E5AAD9-B02C-4118-BA31-C2023338D55D}" type="slidenum">
              <a:rPr lang="en-ID" smtClean="0"/>
              <a:t>11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4675302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E5AAD9-B02C-4118-BA31-C2023338D55D}" type="slidenum">
              <a:rPr lang="en-ID" smtClean="0"/>
              <a:t>12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9467596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E5AAD9-B02C-4118-BA31-C2023338D55D}" type="slidenum">
              <a:rPr lang="en-ID" smtClean="0"/>
              <a:t>14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7478004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E5AAD9-B02C-4118-BA31-C2023338D55D}" type="slidenum">
              <a:rPr lang="en-ID" smtClean="0"/>
              <a:t>16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1473430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E5AAD9-B02C-4118-BA31-C2023338D55D}" type="slidenum">
              <a:rPr lang="en-ID" smtClean="0"/>
              <a:t>17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1808760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E5AAD9-B02C-4118-BA31-C2023338D55D}" type="slidenum">
              <a:rPr lang="en-ID" smtClean="0"/>
              <a:t>19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7831268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E5AAD9-B02C-4118-BA31-C2023338D55D}" type="slidenum">
              <a:rPr lang="en-ID" smtClean="0"/>
              <a:t>20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51109275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E5AAD9-B02C-4118-BA31-C2023338D55D}" type="slidenum">
              <a:rPr lang="en-ID" smtClean="0"/>
              <a:t>24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8758042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E5AAD9-B02C-4118-BA31-C2023338D55D}" type="slidenum">
              <a:rPr lang="en-ID" smtClean="0"/>
              <a:t>25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2790313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E5AAD9-B02C-4118-BA31-C2023338D55D}" type="slidenum">
              <a:rPr lang="en-ID" smtClean="0"/>
              <a:t>26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50765751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E5AAD9-B02C-4118-BA31-C2023338D55D}" type="slidenum">
              <a:rPr lang="en-ID" smtClean="0"/>
              <a:t>31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70733978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E5AAD9-B02C-4118-BA31-C2023338D55D}" type="slidenum">
              <a:rPr lang="en-ID" smtClean="0"/>
              <a:t>32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4123544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327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477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970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2064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1560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1812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4485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9400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571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37277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6311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7814"/>
            <a:ext cx="10972800" cy="11398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30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97600" y="1600201"/>
            <a:ext cx="5384800" cy="4530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82240F-658D-4157-8C12-37C14D5AE11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54415566"/>
      </p:ext>
    </p:extLst>
  </p:cSld>
  <p:clrMapOvr>
    <a:masterClrMapping/>
  </p:clrMapOvr>
  <p:transition>
    <p:pull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E150C-E74F-4FCE-8804-DF4C4835342B}" type="datetimeFigureOut">
              <a:rPr lang="en-US" smtClean="0"/>
              <a:t>6/10/2022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210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177/1868103421989720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pinterpolitik.com/infografis/legislator-laki-laki-skeptis-kuota-gender/" TargetMode="External"/><Relationship Id="rId3" Type="http://schemas.openxmlformats.org/officeDocument/2006/relationships/hyperlink" Target="https://commons.wikimedia.org/wiki/File:Infografis_Ketimpangan_Gender.jpg" TargetMode="External"/><Relationship Id="rId7" Type="http://schemas.openxmlformats.org/officeDocument/2006/relationships/hyperlink" Target="https://www.goodnewsfromindonesia.id/2020/10/04/10-daerah-dengan-indeks-demokrasi-indonesia-idi-tertinggi-tahun-2019" TargetMode="External"/><Relationship Id="rId12" Type="http://schemas.openxmlformats.org/officeDocument/2006/relationships/hyperlink" Target="https://katadata.co.id/ariemega/infografik/5e9a55e3b8cd7/minim-pemimpin-perempuan-dalam-pilkada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indonesiabaik.id/infografis/indeks-demokrasi-indonesia-2021-meningkat" TargetMode="External"/><Relationship Id="rId11" Type="http://schemas.openxmlformats.org/officeDocument/2006/relationships/hyperlink" Target="https://suakaonline.com/wanita-berdaya-geliat-wanita-sebagai-pemimpin-negara/" TargetMode="External"/><Relationship Id="rId5" Type="http://schemas.openxmlformats.org/officeDocument/2006/relationships/hyperlink" Target="https://tirto.id/hak-perempuan-diakui-sekaligus-diingkari-ckkA" TargetMode="External"/><Relationship Id="rId10" Type="http://schemas.openxmlformats.org/officeDocument/2006/relationships/hyperlink" Target="https://www.pinterpolitik.com/infografis/nasib-perempuan-dan-politik/" TargetMode="External"/><Relationship Id="rId4" Type="http://schemas.openxmlformats.org/officeDocument/2006/relationships/hyperlink" Target="https://www.pinterpolitik.com/infografis/baiq-nuril-korban-pelecehan-seksual/" TargetMode="External"/><Relationship Id="rId9" Type="http://schemas.openxmlformats.org/officeDocument/2006/relationships/hyperlink" Target="https://www.pinterpolitik.com/infografis/sudahkah-politisi-perempuan-mewakili-perempuan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7829" y="1396686"/>
            <a:ext cx="4521298" cy="4064628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Gender </a:t>
            </a:r>
            <a:b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dirty="0" err="1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dalam</a:t>
            </a:r>
            <a: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b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Pembangunan</a:t>
            </a:r>
            <a:b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sz="2400" i="1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(Gender in Development)</a:t>
            </a:r>
            <a:br>
              <a:rPr lang="en-US" sz="2400" i="1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en-US" sz="2400" i="1" dirty="0">
              <a:solidFill>
                <a:srgbClr val="FFFFFF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07767" y="1682788"/>
            <a:ext cx="6694713" cy="437837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200" b="1" dirty="0" err="1"/>
              <a:t>Pertemuan</a:t>
            </a:r>
            <a:r>
              <a:rPr lang="en-US" sz="3200" b="1" dirty="0"/>
              <a:t> 11</a:t>
            </a:r>
          </a:p>
          <a:p>
            <a:pPr marL="0" indent="0" algn="ctr">
              <a:buNone/>
            </a:pPr>
            <a:r>
              <a:rPr lang="en-US" sz="3200" i="1"/>
              <a:t>(11</a:t>
            </a:r>
            <a:r>
              <a:rPr lang="en-US" sz="3200" i="1" baseline="30000"/>
              <a:t>th</a:t>
            </a:r>
            <a:r>
              <a:rPr lang="en-US" sz="3200" i="1"/>
              <a:t> meeting</a:t>
            </a:r>
            <a:r>
              <a:rPr lang="en-US" sz="3200" i="1" dirty="0"/>
              <a:t>)</a:t>
            </a:r>
          </a:p>
          <a:p>
            <a:pPr marL="0" indent="0" algn="ctr">
              <a:buNone/>
            </a:pPr>
            <a:r>
              <a:rPr lang="en-US" sz="3200" b="1" dirty="0"/>
              <a:t> Gender, Hukum, </a:t>
            </a:r>
            <a:r>
              <a:rPr lang="en-US" sz="3200" b="1" dirty="0" err="1"/>
              <a:t>Politik</a:t>
            </a:r>
            <a:r>
              <a:rPr lang="en-US" sz="3200" b="1" dirty="0"/>
              <a:t>,                           dan </a:t>
            </a:r>
            <a:r>
              <a:rPr lang="en-US" sz="3200" b="1" dirty="0" err="1"/>
              <a:t>Demokrasi</a:t>
            </a:r>
            <a:endParaRPr lang="en-US" sz="3200" b="1" dirty="0"/>
          </a:p>
          <a:p>
            <a:pPr marL="0" indent="0" algn="ctr">
              <a:buNone/>
            </a:pPr>
            <a:r>
              <a:rPr lang="en-US" sz="3200" i="1" dirty="0"/>
              <a:t>(Gender, Law, Politics, and Democracy)</a:t>
            </a:r>
            <a:endParaRPr lang="en-US" sz="2400" dirty="0"/>
          </a:p>
          <a:p>
            <a:pPr marL="0" indent="0" algn="ctr">
              <a:buNone/>
            </a:pPr>
            <a:r>
              <a:rPr lang="en-US" sz="2200" dirty="0"/>
              <a:t>Lecturer:</a:t>
            </a:r>
          </a:p>
          <a:p>
            <a:pPr marL="0" indent="0" algn="ctr">
              <a:buNone/>
            </a:pPr>
            <a:r>
              <a:rPr lang="en-US" sz="2200" dirty="0"/>
              <a:t>Dr. </a:t>
            </a:r>
            <a:r>
              <a:rPr lang="en-US" sz="2200" dirty="0" err="1"/>
              <a:t>Rambu</a:t>
            </a:r>
            <a:r>
              <a:rPr lang="en-US" sz="2200" dirty="0"/>
              <a:t> Luba Kata </a:t>
            </a:r>
            <a:r>
              <a:rPr lang="en-US" sz="2200" dirty="0" err="1"/>
              <a:t>Respati</a:t>
            </a:r>
            <a:r>
              <a:rPr lang="en-US" sz="2200" dirty="0"/>
              <a:t> </a:t>
            </a:r>
            <a:r>
              <a:rPr lang="en-US" sz="2200" dirty="0" err="1"/>
              <a:t>Nugrohowardhani</a:t>
            </a:r>
            <a:r>
              <a:rPr lang="en-US" sz="2200" dirty="0"/>
              <a:t>, S.E.,M.A</a:t>
            </a:r>
          </a:p>
          <a:p>
            <a:pPr marL="0" indent="0" algn="ctr">
              <a:buNone/>
            </a:pPr>
            <a:r>
              <a:rPr lang="en-US" sz="2200" dirty="0"/>
              <a:t>Universitas Kristen </a:t>
            </a:r>
            <a:r>
              <a:rPr lang="en-US" sz="2200" dirty="0" err="1"/>
              <a:t>Wira</a:t>
            </a:r>
            <a:r>
              <a:rPr lang="en-US" sz="2200" dirty="0"/>
              <a:t> </a:t>
            </a:r>
            <a:r>
              <a:rPr lang="en-US" sz="2200" dirty="0" err="1"/>
              <a:t>Wacana</a:t>
            </a:r>
            <a:r>
              <a:rPr lang="en-US" sz="2200" dirty="0"/>
              <a:t> Sumba</a:t>
            </a:r>
          </a:p>
          <a:p>
            <a:pPr marL="0" indent="0" algn="ctr">
              <a:buNone/>
            </a:pPr>
            <a:r>
              <a:rPr lang="en-US" sz="2200" dirty="0"/>
              <a:t>Indonesia</a:t>
            </a:r>
          </a:p>
          <a:p>
            <a:pPr marL="0" indent="0" algn="ctr">
              <a:buNone/>
            </a:pP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299897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846" y="731520"/>
            <a:ext cx="4898571" cy="2259874"/>
          </a:xfrm>
        </p:spPr>
        <p:txBody>
          <a:bodyPr anchor="t">
            <a:noAutofit/>
          </a:bodyPr>
          <a:lstStyle/>
          <a:p>
            <a:pPr algn="ctr"/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Mengapa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isu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gender,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hukum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,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politik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, dan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demokrasi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penting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untuk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pembangunan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60273" y="378823"/>
            <a:ext cx="6616337" cy="640733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200" dirty="0"/>
              <a:t>“</a:t>
            </a:r>
            <a:r>
              <a:rPr lang="en-US" sz="3200" dirty="0" err="1"/>
              <a:t>Isu</a:t>
            </a:r>
            <a:r>
              <a:rPr lang="en-US" sz="3200" dirty="0"/>
              <a:t> gender yang </a:t>
            </a:r>
            <a:r>
              <a:rPr lang="en-US" sz="3200" dirty="0" err="1"/>
              <a:t>merujuk</a:t>
            </a:r>
            <a:r>
              <a:rPr lang="en-US" sz="3200" dirty="0"/>
              <a:t> pada </a:t>
            </a:r>
            <a:r>
              <a:rPr lang="en-US" sz="3200" dirty="0" err="1"/>
              <a:t>ketidakadilan</a:t>
            </a:r>
            <a:r>
              <a:rPr lang="en-US" sz="3200" dirty="0"/>
              <a:t> gender </a:t>
            </a:r>
            <a:r>
              <a:rPr lang="en-US" sz="3200" dirty="0" err="1"/>
              <a:t>seringkali</a:t>
            </a:r>
            <a:r>
              <a:rPr lang="en-US" sz="3200" dirty="0"/>
              <a:t> </a:t>
            </a:r>
            <a:r>
              <a:rPr lang="en-US" sz="3200" dirty="0" err="1"/>
              <a:t>terkait</a:t>
            </a:r>
            <a:r>
              <a:rPr lang="en-US" sz="3200" dirty="0"/>
              <a:t> dengan </a:t>
            </a:r>
            <a:r>
              <a:rPr lang="en-US" sz="3200" dirty="0" err="1"/>
              <a:t>hukum</a:t>
            </a:r>
            <a:r>
              <a:rPr lang="en-US" sz="3200" dirty="0"/>
              <a:t>, </a:t>
            </a:r>
            <a:r>
              <a:rPr lang="en-US" sz="3200" dirty="0" err="1"/>
              <a:t>politik</a:t>
            </a:r>
            <a:r>
              <a:rPr lang="en-US" sz="3200" dirty="0"/>
              <a:t> dan </a:t>
            </a:r>
            <a:r>
              <a:rPr lang="en-US" sz="3200" dirty="0" err="1"/>
              <a:t>demokrasi</a:t>
            </a:r>
            <a:r>
              <a:rPr lang="en-US" sz="3200" dirty="0"/>
              <a:t> yang </a:t>
            </a:r>
            <a:r>
              <a:rPr lang="en-US" sz="3200" dirty="0" err="1"/>
              <a:t>dapat</a:t>
            </a:r>
            <a:r>
              <a:rPr lang="en-US" sz="3200" dirty="0"/>
              <a:t>  </a:t>
            </a:r>
            <a:r>
              <a:rPr lang="en-US" sz="3200" dirty="0" err="1"/>
              <a:t>menghambat</a:t>
            </a:r>
            <a:r>
              <a:rPr lang="en-US" sz="3200" dirty="0"/>
              <a:t> </a:t>
            </a:r>
            <a:r>
              <a:rPr lang="en-US" sz="3200" dirty="0" err="1"/>
              <a:t>laju</a:t>
            </a:r>
            <a:r>
              <a:rPr lang="en-US" sz="3200" dirty="0"/>
              <a:t> </a:t>
            </a:r>
            <a:r>
              <a:rPr lang="en-US" sz="3200" dirty="0" err="1"/>
              <a:t>pembangunan</a:t>
            </a:r>
            <a:r>
              <a:rPr lang="en-US" sz="3200" dirty="0"/>
              <a:t>. Karena </a:t>
            </a:r>
            <a:r>
              <a:rPr lang="en-US" sz="3200" dirty="0" err="1"/>
              <a:t>itu</a:t>
            </a:r>
            <a:r>
              <a:rPr lang="en-US" sz="3200" dirty="0"/>
              <a:t>, </a:t>
            </a:r>
            <a:r>
              <a:rPr lang="en-US" sz="3200" dirty="0" err="1"/>
              <a:t>diperlukan</a:t>
            </a:r>
            <a:r>
              <a:rPr lang="en-US" sz="3200" dirty="0"/>
              <a:t> </a:t>
            </a:r>
            <a:r>
              <a:rPr lang="en-US" sz="3200" dirty="0" err="1"/>
              <a:t>peningkatan</a:t>
            </a:r>
            <a:r>
              <a:rPr lang="en-US" sz="3200" dirty="0"/>
              <a:t> </a:t>
            </a:r>
            <a:r>
              <a:rPr lang="en-ID" sz="3200" b="0" i="0" dirty="0" err="1">
                <a:effectLst/>
              </a:rPr>
              <a:t>partisipasi</a:t>
            </a:r>
            <a:r>
              <a:rPr lang="en-ID" sz="3200" b="0" i="0" dirty="0">
                <a:effectLst/>
              </a:rPr>
              <a:t> dan </a:t>
            </a:r>
            <a:r>
              <a:rPr lang="en-ID" sz="3200" b="0" i="0" dirty="0" err="1">
                <a:effectLst/>
              </a:rPr>
              <a:t>konstribusi</a:t>
            </a:r>
            <a:r>
              <a:rPr lang="en-ID" sz="3200" b="0" i="0" dirty="0">
                <a:effectLst/>
              </a:rPr>
              <a:t> </a:t>
            </a:r>
            <a:r>
              <a:rPr lang="en-ID" sz="3200" b="0" i="0" dirty="0" err="1">
                <a:effectLst/>
              </a:rPr>
              <a:t>perempuan</a:t>
            </a:r>
            <a:r>
              <a:rPr lang="en-ID" sz="3200" b="0" i="0" dirty="0">
                <a:effectLst/>
              </a:rPr>
              <a:t> dalam </a:t>
            </a:r>
            <a:r>
              <a:rPr lang="en-ID" sz="3200" b="0" i="0" dirty="0" err="1">
                <a:effectLst/>
              </a:rPr>
              <a:t>pengambilan</a:t>
            </a:r>
            <a:r>
              <a:rPr lang="en-ID" sz="3200" b="0" i="0" dirty="0">
                <a:effectLst/>
              </a:rPr>
              <a:t> </a:t>
            </a:r>
            <a:r>
              <a:rPr lang="en-ID" sz="3200" b="0" i="0" dirty="0" err="1">
                <a:effectLst/>
              </a:rPr>
              <a:t>keputusan</a:t>
            </a:r>
            <a:r>
              <a:rPr lang="en-ID" sz="3200" b="0" i="0" dirty="0">
                <a:effectLst/>
              </a:rPr>
              <a:t> </a:t>
            </a:r>
            <a:r>
              <a:rPr lang="en-ID" sz="3200" b="0" i="0" dirty="0" err="1">
                <a:effectLst/>
              </a:rPr>
              <a:t>politik</a:t>
            </a:r>
            <a:r>
              <a:rPr lang="en-ID" sz="3200" b="0" i="0" dirty="0">
                <a:effectLst/>
              </a:rPr>
              <a:t> yang </a:t>
            </a:r>
            <a:r>
              <a:rPr lang="en-ID" sz="3200" b="0" i="0" dirty="0" err="1">
                <a:effectLst/>
              </a:rPr>
              <a:t>lebih</a:t>
            </a:r>
            <a:r>
              <a:rPr lang="en-ID" sz="3200" b="0" i="0" dirty="0">
                <a:effectLst/>
              </a:rPr>
              <a:t> </a:t>
            </a:r>
            <a:r>
              <a:rPr lang="en-ID" sz="3200" b="0" i="0" dirty="0" err="1">
                <a:effectLst/>
              </a:rPr>
              <a:t>akomodatif</a:t>
            </a:r>
            <a:r>
              <a:rPr lang="en-ID" sz="3200" b="0" i="0" dirty="0">
                <a:effectLst/>
              </a:rPr>
              <a:t> dan </a:t>
            </a:r>
            <a:r>
              <a:rPr lang="en-ID" sz="3200" b="0" i="0" dirty="0" err="1">
                <a:effectLst/>
              </a:rPr>
              <a:t>substansial</a:t>
            </a:r>
            <a:r>
              <a:rPr lang="en-ID" sz="3200" dirty="0"/>
              <a:t>, </a:t>
            </a:r>
            <a:r>
              <a:rPr lang="en-ID" sz="3200" dirty="0" err="1"/>
              <a:t>untuk</a:t>
            </a:r>
            <a:r>
              <a:rPr lang="en-ID" sz="3200" dirty="0"/>
              <a:t> </a:t>
            </a:r>
            <a:r>
              <a:rPr lang="en-ID" sz="3200" b="0" i="0" dirty="0" err="1">
                <a:effectLst/>
              </a:rPr>
              <a:t>menguatkan</a:t>
            </a:r>
            <a:r>
              <a:rPr lang="en-ID" sz="3200" b="0" i="0" dirty="0">
                <a:effectLst/>
              </a:rPr>
              <a:t> </a:t>
            </a:r>
            <a:r>
              <a:rPr lang="en-ID" sz="3200" b="0" i="0" dirty="0" err="1">
                <a:effectLst/>
              </a:rPr>
              <a:t>demokrasi</a:t>
            </a:r>
            <a:r>
              <a:rPr lang="en-ID" sz="3200" b="0" i="0" dirty="0">
                <a:effectLst/>
              </a:rPr>
              <a:t> yang </a:t>
            </a:r>
            <a:r>
              <a:rPr lang="en-ID" sz="3200" b="0" i="0" dirty="0" err="1">
                <a:effectLst/>
              </a:rPr>
              <a:t>senantiasa</a:t>
            </a:r>
            <a:r>
              <a:rPr lang="en-ID" sz="3200" b="0" i="0" dirty="0">
                <a:effectLst/>
              </a:rPr>
              <a:t> </a:t>
            </a:r>
            <a:r>
              <a:rPr lang="en-ID" sz="3200" b="0" i="0" dirty="0" err="1">
                <a:effectLst/>
              </a:rPr>
              <a:t>memberikan</a:t>
            </a:r>
            <a:r>
              <a:rPr lang="en-ID" sz="3200" b="0" i="0" dirty="0">
                <a:effectLst/>
              </a:rPr>
              <a:t> </a:t>
            </a:r>
            <a:r>
              <a:rPr lang="en-ID" sz="3200" b="0" i="0" dirty="0" err="1">
                <a:effectLst/>
              </a:rPr>
              <a:t>gagasan</a:t>
            </a:r>
            <a:r>
              <a:rPr lang="en-ID" sz="3200" b="0" i="0" dirty="0">
                <a:effectLst/>
              </a:rPr>
              <a:t> </a:t>
            </a:r>
            <a:r>
              <a:rPr lang="en-ID" sz="3200" b="0" i="0" dirty="0" err="1">
                <a:effectLst/>
              </a:rPr>
              <a:t>terkait</a:t>
            </a:r>
            <a:r>
              <a:rPr lang="en-ID" sz="3200" b="0" i="0" dirty="0">
                <a:effectLst/>
              </a:rPr>
              <a:t> </a:t>
            </a:r>
            <a:r>
              <a:rPr lang="en-ID" sz="3200" b="0" i="0" dirty="0" err="1">
                <a:effectLst/>
              </a:rPr>
              <a:t>perundang-undangan</a:t>
            </a:r>
            <a:r>
              <a:rPr lang="en-ID" sz="3200" b="0" i="0" dirty="0">
                <a:effectLst/>
              </a:rPr>
              <a:t> pro </a:t>
            </a:r>
            <a:r>
              <a:rPr lang="en-ID" sz="3200" b="0" i="0" dirty="0" err="1">
                <a:effectLst/>
              </a:rPr>
              <a:t>perempuan</a:t>
            </a:r>
            <a:r>
              <a:rPr lang="en-ID" sz="3200" b="0" i="0" dirty="0">
                <a:effectLst/>
              </a:rPr>
              <a:t> dan </a:t>
            </a:r>
            <a:r>
              <a:rPr lang="en-ID" sz="3200" b="0" i="0" dirty="0" err="1">
                <a:effectLst/>
              </a:rPr>
              <a:t>anak</a:t>
            </a:r>
            <a:r>
              <a:rPr lang="en-ID" sz="3200" b="0" i="0" dirty="0">
                <a:effectLst/>
              </a:rPr>
              <a:t> di </a:t>
            </a:r>
            <a:r>
              <a:rPr lang="en-ID" sz="3200" b="0" i="0" dirty="0" err="1">
                <a:effectLst/>
              </a:rPr>
              <a:t>ruang</a:t>
            </a:r>
            <a:r>
              <a:rPr lang="en-ID" sz="3200" b="0" i="0" dirty="0">
                <a:effectLst/>
              </a:rPr>
              <a:t> </a:t>
            </a:r>
            <a:r>
              <a:rPr lang="en-ID" sz="3200" b="0" i="0" dirty="0" err="1">
                <a:effectLst/>
              </a:rPr>
              <a:t>publik</a:t>
            </a:r>
            <a:r>
              <a:rPr lang="en-ID" sz="3200" b="0" i="0" dirty="0">
                <a:effectLst/>
              </a:rPr>
              <a:t>,”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8688294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783" y="293914"/>
            <a:ext cx="4898571" cy="2259874"/>
          </a:xfrm>
        </p:spPr>
        <p:txBody>
          <a:bodyPr anchor="t">
            <a:noAutofit/>
          </a:bodyPr>
          <a:lstStyle/>
          <a:p>
            <a:pPr algn="ctr"/>
            <a:r>
              <a:rPr lang="en-US" sz="4000" dirty="0">
                <a:latin typeface="+mn-lt"/>
              </a:rPr>
              <a:t>“</a:t>
            </a:r>
            <a:r>
              <a:rPr lang="en-US" sz="4000" dirty="0" err="1">
                <a:latin typeface="+mn-lt"/>
              </a:rPr>
              <a:t>Isu</a:t>
            </a:r>
            <a:r>
              <a:rPr lang="en-US" sz="4000" dirty="0">
                <a:latin typeface="+mn-lt"/>
              </a:rPr>
              <a:t> </a:t>
            </a:r>
            <a:r>
              <a:rPr lang="en-US" sz="4000" dirty="0" err="1">
                <a:latin typeface="+mn-lt"/>
              </a:rPr>
              <a:t>politik</a:t>
            </a:r>
            <a:r>
              <a:rPr lang="en-US" sz="4000" dirty="0">
                <a:latin typeface="+mn-lt"/>
              </a:rPr>
              <a:t> juga </a:t>
            </a:r>
            <a:r>
              <a:rPr lang="en-US" sz="4000" dirty="0" err="1">
                <a:latin typeface="+mn-lt"/>
              </a:rPr>
              <a:t>menjadi</a:t>
            </a:r>
            <a:r>
              <a:rPr lang="en-US" sz="4000" dirty="0">
                <a:latin typeface="+mn-lt"/>
              </a:rPr>
              <a:t> salah </a:t>
            </a:r>
            <a:r>
              <a:rPr lang="en-US" sz="4000" dirty="0" err="1">
                <a:latin typeface="+mn-lt"/>
              </a:rPr>
              <a:t>satu</a:t>
            </a:r>
            <a:r>
              <a:rPr lang="en-US" sz="4000" dirty="0">
                <a:latin typeface="+mn-lt"/>
              </a:rPr>
              <a:t> </a:t>
            </a:r>
            <a:r>
              <a:rPr lang="en-US" sz="4000" dirty="0" err="1">
                <a:latin typeface="+mn-lt"/>
              </a:rPr>
              <a:t>indikator</a:t>
            </a:r>
            <a:r>
              <a:rPr lang="en-US" sz="4000" dirty="0">
                <a:latin typeface="+mn-lt"/>
              </a:rPr>
              <a:t> dalam </a:t>
            </a:r>
            <a:r>
              <a:rPr lang="en-US" sz="4000" dirty="0" err="1">
                <a:latin typeface="+mn-lt"/>
              </a:rPr>
              <a:t>mengukur</a:t>
            </a:r>
            <a:r>
              <a:rPr lang="en-US" sz="4000" dirty="0">
                <a:latin typeface="+mn-lt"/>
              </a:rPr>
              <a:t> </a:t>
            </a:r>
            <a:r>
              <a:rPr lang="en-US" sz="4000" dirty="0" err="1">
                <a:latin typeface="+mn-lt"/>
              </a:rPr>
              <a:t>ketimpangan</a:t>
            </a:r>
            <a:r>
              <a:rPr lang="en-US" sz="4000" dirty="0">
                <a:latin typeface="+mn-lt"/>
              </a:rPr>
              <a:t> gender”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3289B6F-E115-EF0B-DF31-7D296721A8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372181" y="163874"/>
            <a:ext cx="4498872" cy="636102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4383AA4-EA91-FAB2-4071-0647D65F6079}"/>
              </a:ext>
            </a:extLst>
          </p:cNvPr>
          <p:cNvSpPr txBox="1"/>
          <p:nvPr/>
        </p:nvSpPr>
        <p:spPr>
          <a:xfrm>
            <a:off x="3781697" y="6488668"/>
            <a:ext cx="855617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dirty="0" err="1"/>
              <a:t>Sumber</a:t>
            </a:r>
            <a:r>
              <a:rPr lang="en-ID" dirty="0"/>
              <a:t> : https://commons.wikimedia.org/wiki/File:Infografis_Ketimpangan_Gender.jpg</a:t>
            </a:r>
          </a:p>
        </p:txBody>
      </p:sp>
    </p:spTree>
    <p:extLst>
      <p:ext uri="{BB962C8B-B14F-4D97-AF65-F5344CB8AC3E}">
        <p14:creationId xmlns:p14="http://schemas.microsoft.com/office/powerpoint/2010/main" val="10072807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b="1" dirty="0" err="1">
                <a:solidFill>
                  <a:srgbClr val="FFFFFF"/>
                </a:solidFill>
                <a:latin typeface="+mn-lt"/>
              </a:rPr>
              <a:t>Apa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 yang </a:t>
            </a:r>
            <a:r>
              <a:rPr lang="en-US" b="1" dirty="0" err="1">
                <a:solidFill>
                  <a:srgbClr val="FFFFFF"/>
                </a:solidFill>
                <a:latin typeface="+mn-lt"/>
              </a:rPr>
              <a:t>dimaksud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 dengan </a:t>
            </a:r>
            <a:r>
              <a:rPr lang="en-US" b="1" dirty="0" err="1">
                <a:solidFill>
                  <a:srgbClr val="FFFFFF"/>
                </a:solidFill>
                <a:latin typeface="+mn-lt"/>
              </a:rPr>
              <a:t>hukum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?</a:t>
            </a:r>
            <a:br>
              <a:rPr lang="en-US" b="1" dirty="0">
                <a:solidFill>
                  <a:srgbClr val="FFFFFF"/>
                </a:solidFill>
                <a:latin typeface="+mn-lt"/>
              </a:rPr>
            </a:br>
            <a:r>
              <a:rPr lang="en-US" sz="2800" dirty="0">
                <a:latin typeface="+mn-lt"/>
              </a:rPr>
              <a:t>(</a:t>
            </a:r>
            <a:r>
              <a:rPr lang="en-US" sz="2800" dirty="0" err="1">
                <a:latin typeface="+mn-lt"/>
              </a:rPr>
              <a:t>Astuti</a:t>
            </a:r>
            <a:r>
              <a:rPr lang="en-US" sz="2800" dirty="0">
                <a:latin typeface="+mn-lt"/>
              </a:rPr>
              <a:t>, 2011)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7186527" cy="6000525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en-US" sz="4400" dirty="0"/>
              <a:t>“</a:t>
            </a:r>
            <a:r>
              <a:rPr lang="en-US" sz="4400" dirty="0" err="1"/>
              <a:t>Seperangkat</a:t>
            </a:r>
            <a:r>
              <a:rPr lang="en-US" sz="4400" dirty="0"/>
              <a:t> </a:t>
            </a:r>
            <a:r>
              <a:rPr lang="en-US" sz="4400" dirty="0" err="1"/>
              <a:t>peraturan</a:t>
            </a:r>
            <a:r>
              <a:rPr lang="en-US" sz="4400" dirty="0"/>
              <a:t> </a:t>
            </a:r>
            <a:r>
              <a:rPr lang="en-US" sz="4400" dirty="0" err="1"/>
              <a:t>tertulis</a:t>
            </a:r>
            <a:r>
              <a:rPr lang="en-US" sz="4400" dirty="0"/>
              <a:t> </a:t>
            </a:r>
            <a:r>
              <a:rPr lang="en-US" sz="4400" dirty="0" err="1"/>
              <a:t>atau</a:t>
            </a:r>
            <a:r>
              <a:rPr lang="en-US" sz="4400" dirty="0"/>
              <a:t> tidak </a:t>
            </a:r>
            <a:r>
              <a:rPr lang="en-US" sz="4400" dirty="0" err="1"/>
              <a:t>tertulis</a:t>
            </a:r>
            <a:r>
              <a:rPr lang="en-US" sz="4400" dirty="0"/>
              <a:t> </a:t>
            </a:r>
            <a:r>
              <a:rPr lang="en-US" sz="4400" dirty="0" err="1"/>
              <a:t>atau</a:t>
            </a:r>
            <a:r>
              <a:rPr lang="en-US" sz="4400" dirty="0"/>
              <a:t> </a:t>
            </a:r>
            <a:r>
              <a:rPr lang="en-US" sz="4400" dirty="0" err="1"/>
              <a:t>norma</a:t>
            </a:r>
            <a:r>
              <a:rPr lang="en-US" sz="4400" dirty="0"/>
              <a:t> yang </a:t>
            </a:r>
            <a:r>
              <a:rPr lang="en-US" sz="4400" dirty="0" err="1"/>
              <a:t>menentukan</a:t>
            </a:r>
            <a:r>
              <a:rPr lang="en-US" sz="4400" dirty="0"/>
              <a:t> </a:t>
            </a:r>
            <a:r>
              <a:rPr lang="en-US" sz="4400" dirty="0" err="1"/>
              <a:t>perilaku</a:t>
            </a:r>
            <a:r>
              <a:rPr lang="en-US" sz="4400" dirty="0"/>
              <a:t> yang </a:t>
            </a:r>
            <a:r>
              <a:rPr lang="en-US" sz="4400" dirty="0" err="1"/>
              <a:t>benar</a:t>
            </a:r>
            <a:r>
              <a:rPr lang="en-US" sz="4400" dirty="0"/>
              <a:t> dan salah, </a:t>
            </a:r>
            <a:r>
              <a:rPr lang="en-US" sz="4400" dirty="0" err="1"/>
              <a:t>kewajiban-kewajiban</a:t>
            </a:r>
            <a:r>
              <a:rPr lang="en-US" sz="4400" dirty="0"/>
              <a:t> dan </a:t>
            </a:r>
            <a:r>
              <a:rPr lang="en-US" sz="4400" dirty="0" err="1"/>
              <a:t>hak-hak</a:t>
            </a:r>
            <a:r>
              <a:rPr lang="en-US" sz="4400" dirty="0"/>
              <a:t>, dan </a:t>
            </a:r>
            <a:r>
              <a:rPr lang="en-US" sz="4400" dirty="0" err="1"/>
              <a:t>ketentuan-ketentuan</a:t>
            </a:r>
            <a:r>
              <a:rPr lang="en-US" sz="4400" dirty="0"/>
              <a:t> </a:t>
            </a:r>
            <a:r>
              <a:rPr lang="en-US" sz="4400" dirty="0" err="1"/>
              <a:t>tersebut</a:t>
            </a:r>
            <a:r>
              <a:rPr lang="en-US" sz="4400" dirty="0"/>
              <a:t> </a:t>
            </a:r>
            <a:r>
              <a:rPr lang="en-US" sz="4400" dirty="0" err="1"/>
              <a:t>didukung</a:t>
            </a:r>
            <a:r>
              <a:rPr lang="en-US" sz="4400" dirty="0"/>
              <a:t> oleh </a:t>
            </a:r>
            <a:r>
              <a:rPr lang="en-US" sz="4400" dirty="0" err="1"/>
              <a:t>kekuasaan</a:t>
            </a:r>
            <a:r>
              <a:rPr lang="en-US" sz="4400" dirty="0"/>
              <a:t> yang </a:t>
            </a:r>
            <a:r>
              <a:rPr lang="en-US" sz="4400" dirty="0" err="1"/>
              <a:t>sah</a:t>
            </a:r>
            <a:r>
              <a:rPr lang="en-US" sz="4400" dirty="0"/>
              <a:t>”</a:t>
            </a:r>
          </a:p>
          <a:p>
            <a:pPr marL="0" indent="0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1653585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3" y="424543"/>
            <a:ext cx="4285926" cy="2259874"/>
          </a:xfrm>
        </p:spPr>
        <p:txBody>
          <a:bodyPr anchor="t">
            <a:normAutofit fontScale="90000"/>
          </a:bodyPr>
          <a:lstStyle/>
          <a:p>
            <a:pPr algn="ctr"/>
            <a:r>
              <a:rPr lang="en-US" sz="6600" b="1" dirty="0">
                <a:solidFill>
                  <a:srgbClr val="FFFFFF"/>
                </a:solidFill>
                <a:latin typeface="+mn-lt"/>
              </a:rPr>
              <a:t>Gender</a:t>
            </a:r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r>
              <a:rPr lang="en-US" sz="6600" b="1" dirty="0">
                <a:solidFill>
                  <a:srgbClr val="FFFFFF"/>
                </a:solidFill>
                <a:latin typeface="+mn-lt"/>
              </a:rPr>
              <a:t>&amp;</a:t>
            </a:r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r>
              <a:rPr lang="en-US" sz="6600" b="1" dirty="0">
                <a:solidFill>
                  <a:srgbClr val="FFFFFF"/>
                </a:solidFill>
                <a:latin typeface="+mn-lt"/>
              </a:rPr>
              <a:t>Hukum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60273" y="378823"/>
            <a:ext cx="6616337" cy="640733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600" dirty="0"/>
              <a:t>“Dalam </a:t>
            </a:r>
            <a:r>
              <a:rPr lang="en-US" sz="3600" dirty="0" err="1"/>
              <a:t>mengkaji</a:t>
            </a:r>
            <a:r>
              <a:rPr lang="en-US" sz="3600" dirty="0"/>
              <a:t> </a:t>
            </a:r>
            <a:r>
              <a:rPr lang="en-US" sz="3600" dirty="0" err="1"/>
              <a:t>hubungan</a:t>
            </a:r>
            <a:r>
              <a:rPr lang="en-US" sz="3600" dirty="0"/>
              <a:t> gender dan </a:t>
            </a:r>
            <a:r>
              <a:rPr lang="en-US" sz="3600" dirty="0" err="1"/>
              <a:t>hukum</a:t>
            </a:r>
            <a:r>
              <a:rPr lang="en-US" sz="3600" dirty="0"/>
              <a:t>, yang </a:t>
            </a:r>
            <a:r>
              <a:rPr lang="en-US" sz="3600" dirty="0" err="1"/>
              <a:t>menjadi</a:t>
            </a:r>
            <a:r>
              <a:rPr lang="en-US" sz="3600" dirty="0"/>
              <a:t> </a:t>
            </a:r>
            <a:r>
              <a:rPr lang="en-US" sz="3600" dirty="0" err="1"/>
              <a:t>fokus</a:t>
            </a:r>
            <a:r>
              <a:rPr lang="en-US" sz="3600" dirty="0"/>
              <a:t> </a:t>
            </a:r>
            <a:r>
              <a:rPr lang="en-US" sz="3600" dirty="0" err="1"/>
              <a:t>perhatian</a:t>
            </a:r>
            <a:r>
              <a:rPr lang="en-US" sz="3600" dirty="0"/>
              <a:t> </a:t>
            </a:r>
            <a:r>
              <a:rPr lang="en-US" sz="3600" dirty="0" err="1"/>
              <a:t>adalah</a:t>
            </a:r>
            <a:r>
              <a:rPr lang="en-US" sz="3600" dirty="0"/>
              <a:t> </a:t>
            </a:r>
            <a:r>
              <a:rPr lang="en-US" sz="3600" dirty="0" err="1"/>
              <a:t>sistem</a:t>
            </a:r>
            <a:r>
              <a:rPr lang="en-US" sz="3600" dirty="0"/>
              <a:t> </a:t>
            </a:r>
            <a:r>
              <a:rPr lang="en-US" sz="3600" dirty="0" err="1"/>
              <a:t>hukum</a:t>
            </a:r>
            <a:r>
              <a:rPr lang="en-US" sz="3600" dirty="0"/>
              <a:t> </a:t>
            </a:r>
            <a:r>
              <a:rPr lang="en-US" sz="3600" dirty="0" err="1"/>
              <a:t>sebagai</a:t>
            </a:r>
            <a:r>
              <a:rPr lang="en-US" sz="3600" dirty="0"/>
              <a:t> </a:t>
            </a:r>
            <a:r>
              <a:rPr lang="en-US" sz="3600" dirty="0" err="1"/>
              <a:t>suatu</a:t>
            </a:r>
            <a:r>
              <a:rPr lang="en-US" sz="3600" dirty="0"/>
              <a:t> </a:t>
            </a:r>
            <a:r>
              <a:rPr lang="en-US" sz="3600" dirty="0" err="1"/>
              <a:t>keseluruhan</a:t>
            </a:r>
            <a:r>
              <a:rPr lang="en-US" sz="3600" dirty="0"/>
              <a:t>. </a:t>
            </a:r>
            <a:r>
              <a:rPr lang="en-US" sz="3600" dirty="0" err="1"/>
              <a:t>Sistem</a:t>
            </a:r>
            <a:r>
              <a:rPr lang="en-US" sz="3600" dirty="0"/>
              <a:t> </a:t>
            </a:r>
            <a:r>
              <a:rPr lang="en-US" sz="3600" dirty="0" err="1"/>
              <a:t>hukum</a:t>
            </a:r>
            <a:r>
              <a:rPr lang="en-US" sz="3600" dirty="0"/>
              <a:t> </a:t>
            </a:r>
            <a:r>
              <a:rPr lang="en-US" sz="3600" dirty="0" err="1"/>
              <a:t>merujuk</a:t>
            </a:r>
            <a:r>
              <a:rPr lang="en-US" sz="3600" dirty="0"/>
              <a:t> </a:t>
            </a:r>
            <a:r>
              <a:rPr lang="en-US" sz="3600" dirty="0" err="1"/>
              <a:t>sebuah</a:t>
            </a:r>
            <a:r>
              <a:rPr lang="en-US" sz="3600" dirty="0"/>
              <a:t> </a:t>
            </a:r>
            <a:r>
              <a:rPr lang="en-US" sz="3600" dirty="0" err="1"/>
              <a:t>tatanan</a:t>
            </a:r>
            <a:r>
              <a:rPr lang="en-US" sz="3600" dirty="0"/>
              <a:t> </a:t>
            </a:r>
            <a:r>
              <a:rPr lang="en-US" sz="3600" dirty="0" err="1"/>
              <a:t>hukum</a:t>
            </a:r>
            <a:r>
              <a:rPr lang="en-US" sz="3600" dirty="0"/>
              <a:t> yang </a:t>
            </a:r>
            <a:r>
              <a:rPr lang="en-US" sz="3600" dirty="0" err="1"/>
              <a:t>terdiri</a:t>
            </a:r>
            <a:r>
              <a:rPr lang="en-US" sz="3600" dirty="0"/>
              <a:t> </a:t>
            </a:r>
            <a:r>
              <a:rPr lang="en-US" sz="3600" dirty="0" err="1"/>
              <a:t>dari</a:t>
            </a:r>
            <a:r>
              <a:rPr lang="en-US" sz="3600" dirty="0"/>
              <a:t> </a:t>
            </a:r>
            <a:r>
              <a:rPr lang="en-US" sz="3600" dirty="0" err="1"/>
              <a:t>beberapa</a:t>
            </a:r>
            <a:r>
              <a:rPr lang="en-US" sz="3600" dirty="0"/>
              <a:t> sub </a:t>
            </a:r>
            <a:r>
              <a:rPr lang="en-US" sz="3600" dirty="0" err="1"/>
              <a:t>sistem</a:t>
            </a:r>
            <a:r>
              <a:rPr lang="en-US" sz="3600" dirty="0"/>
              <a:t> </a:t>
            </a:r>
            <a:r>
              <a:rPr lang="en-US" sz="3600" dirty="0" err="1"/>
              <a:t>hukum</a:t>
            </a:r>
            <a:r>
              <a:rPr lang="en-US" sz="3600" dirty="0"/>
              <a:t> yang </a:t>
            </a:r>
            <a:r>
              <a:rPr lang="en-US" sz="3600" dirty="0" err="1"/>
              <a:t>memiliki</a:t>
            </a:r>
            <a:r>
              <a:rPr lang="en-US" sz="3600" dirty="0"/>
              <a:t> </a:t>
            </a:r>
            <a:r>
              <a:rPr lang="en-US" sz="3600" dirty="0" err="1"/>
              <a:t>fungsi</a:t>
            </a:r>
            <a:r>
              <a:rPr lang="en-US" sz="3600" dirty="0"/>
              <a:t> yang </a:t>
            </a:r>
            <a:r>
              <a:rPr lang="en-US" sz="3600" dirty="0" err="1"/>
              <a:t>berbeda-beda</a:t>
            </a:r>
            <a:r>
              <a:rPr lang="en-US" sz="3600" dirty="0"/>
              <a:t>, </a:t>
            </a:r>
            <a:r>
              <a:rPr lang="en-US" sz="3600" dirty="0" err="1"/>
              <a:t>namun</a:t>
            </a:r>
            <a:r>
              <a:rPr lang="en-US" sz="3600" dirty="0"/>
              <a:t> </a:t>
            </a:r>
            <a:r>
              <a:rPr lang="en-US" sz="3600" dirty="0" err="1"/>
              <a:t>diterapkan</a:t>
            </a:r>
            <a:r>
              <a:rPr lang="en-US" sz="3600" dirty="0"/>
              <a:t> </a:t>
            </a:r>
            <a:r>
              <a:rPr lang="en-US" sz="3600" dirty="0" err="1"/>
              <a:t>untuk</a:t>
            </a:r>
            <a:r>
              <a:rPr lang="en-US" sz="3600" dirty="0"/>
              <a:t> </a:t>
            </a:r>
            <a:r>
              <a:rPr lang="en-US" sz="3600" dirty="0" err="1"/>
              <a:t>mencapai</a:t>
            </a:r>
            <a:r>
              <a:rPr lang="en-US" sz="3600" dirty="0"/>
              <a:t> </a:t>
            </a:r>
            <a:r>
              <a:rPr lang="en-US" sz="3600" dirty="0" err="1"/>
              <a:t>tujuan</a:t>
            </a:r>
            <a:r>
              <a:rPr lang="en-US" sz="3600" dirty="0"/>
              <a:t> yang </a:t>
            </a:r>
            <a:r>
              <a:rPr lang="en-US" sz="3600" dirty="0" err="1"/>
              <a:t>sama</a:t>
            </a:r>
            <a:r>
              <a:rPr lang="en-US" sz="3600" dirty="0"/>
              <a:t>; </a:t>
            </a:r>
            <a:r>
              <a:rPr lang="en-US" sz="3600" dirty="0" err="1"/>
              <a:t>yaitu</a:t>
            </a:r>
            <a:r>
              <a:rPr lang="en-US" sz="3600" dirty="0"/>
              <a:t> </a:t>
            </a:r>
            <a:r>
              <a:rPr lang="en-US" sz="3600" dirty="0" err="1"/>
              <a:t>terwujudnya</a:t>
            </a:r>
            <a:r>
              <a:rPr lang="en-US" sz="3600" dirty="0"/>
              <a:t> </a:t>
            </a:r>
            <a:r>
              <a:rPr lang="en-US" sz="3600" dirty="0" err="1"/>
              <a:t>keamanan</a:t>
            </a:r>
            <a:r>
              <a:rPr lang="en-US" sz="3600" dirty="0"/>
              <a:t>, </a:t>
            </a:r>
            <a:r>
              <a:rPr lang="en-US" sz="3600" dirty="0" err="1"/>
              <a:t>ketertiban</a:t>
            </a:r>
            <a:r>
              <a:rPr lang="en-US" sz="3600" dirty="0"/>
              <a:t>, dan </a:t>
            </a:r>
            <a:r>
              <a:rPr lang="en-US" sz="3600" dirty="0" err="1"/>
              <a:t>keadilan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5636091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3" y="424543"/>
            <a:ext cx="4285926" cy="2259874"/>
          </a:xfrm>
        </p:spPr>
        <p:txBody>
          <a:bodyPr anchor="t">
            <a:normAutofit fontScale="90000"/>
          </a:bodyPr>
          <a:lstStyle/>
          <a:p>
            <a:pPr algn="ctr"/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r>
              <a:rPr lang="en-US" sz="4900" b="1" dirty="0" err="1">
                <a:solidFill>
                  <a:srgbClr val="FFFFFF"/>
                </a:solidFill>
                <a:latin typeface="+mn-lt"/>
              </a:rPr>
              <a:t>Bagaimana</a:t>
            </a:r>
            <a:r>
              <a:rPr lang="en-US" sz="49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900" b="1" dirty="0" err="1">
                <a:solidFill>
                  <a:srgbClr val="FFFFFF"/>
                </a:solidFill>
                <a:latin typeface="+mn-lt"/>
              </a:rPr>
              <a:t>sistem</a:t>
            </a:r>
            <a:r>
              <a:rPr lang="en-US" sz="49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900" b="1" dirty="0" err="1">
                <a:solidFill>
                  <a:srgbClr val="FFFFFF"/>
                </a:solidFill>
                <a:latin typeface="+mn-lt"/>
              </a:rPr>
              <a:t>hukum</a:t>
            </a:r>
            <a:r>
              <a:rPr lang="en-US" sz="4900" b="1" dirty="0">
                <a:solidFill>
                  <a:srgbClr val="FFFFFF"/>
                </a:solidFill>
                <a:latin typeface="+mn-lt"/>
              </a:rPr>
              <a:t> di Indonesia?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49684" y="320040"/>
            <a:ext cx="6257109" cy="504226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000" dirty="0"/>
              <a:t>“</a:t>
            </a:r>
            <a:r>
              <a:rPr lang="en-US" sz="4000" dirty="0" err="1"/>
              <a:t>Sistem</a:t>
            </a:r>
            <a:r>
              <a:rPr lang="en-US" sz="4000" dirty="0"/>
              <a:t> </a:t>
            </a:r>
            <a:r>
              <a:rPr lang="en-US" sz="4000" dirty="0" err="1"/>
              <a:t>hukum</a:t>
            </a:r>
            <a:r>
              <a:rPr lang="en-US" sz="4000" dirty="0"/>
              <a:t> di Indonesia </a:t>
            </a:r>
            <a:r>
              <a:rPr lang="en-US" sz="4000" dirty="0" err="1"/>
              <a:t>merupakan</a:t>
            </a:r>
            <a:r>
              <a:rPr lang="en-US" sz="4000" dirty="0"/>
              <a:t> </a:t>
            </a:r>
            <a:r>
              <a:rPr lang="en-US" sz="4000" dirty="0" err="1"/>
              <a:t>campuran</a:t>
            </a:r>
            <a:r>
              <a:rPr lang="en-US" sz="4000" dirty="0"/>
              <a:t> </a:t>
            </a:r>
            <a:r>
              <a:rPr lang="en-US" sz="4000" dirty="0" err="1"/>
              <a:t>antara</a:t>
            </a:r>
            <a:r>
              <a:rPr lang="en-US" sz="4000" dirty="0"/>
              <a:t> </a:t>
            </a:r>
            <a:r>
              <a:rPr lang="en-US" sz="4000" dirty="0" err="1"/>
              <a:t>sistem</a:t>
            </a:r>
            <a:r>
              <a:rPr lang="en-US" sz="4000" dirty="0"/>
              <a:t> </a:t>
            </a:r>
            <a:r>
              <a:rPr lang="en-US" sz="4000" dirty="0" err="1"/>
              <a:t>hukum</a:t>
            </a:r>
            <a:r>
              <a:rPr lang="en-US" sz="4000" dirty="0"/>
              <a:t> </a:t>
            </a:r>
            <a:r>
              <a:rPr lang="en-US" sz="4000" dirty="0" err="1"/>
              <a:t>adat</a:t>
            </a:r>
            <a:r>
              <a:rPr lang="en-US" sz="4000" dirty="0"/>
              <a:t>, </a:t>
            </a:r>
            <a:r>
              <a:rPr lang="en-US" sz="4000" dirty="0" err="1"/>
              <a:t>hukum</a:t>
            </a:r>
            <a:r>
              <a:rPr lang="en-US" sz="4000" dirty="0"/>
              <a:t> </a:t>
            </a:r>
            <a:r>
              <a:rPr lang="en-US" sz="4000" dirty="0" err="1"/>
              <a:t>Eropa</a:t>
            </a:r>
            <a:r>
              <a:rPr lang="en-US" sz="4000" dirty="0"/>
              <a:t> </a:t>
            </a:r>
            <a:r>
              <a:rPr lang="en-US" sz="4000" dirty="0" err="1"/>
              <a:t>Kontinental</a:t>
            </a:r>
            <a:r>
              <a:rPr lang="en-US" sz="4000" dirty="0"/>
              <a:t> (</a:t>
            </a:r>
            <a:r>
              <a:rPr lang="en-US" sz="4000" dirty="0" err="1"/>
              <a:t>khususnya</a:t>
            </a:r>
            <a:r>
              <a:rPr lang="en-US" sz="4000" dirty="0"/>
              <a:t> Belanda) yang </a:t>
            </a:r>
            <a:r>
              <a:rPr lang="en-US" sz="4000" dirty="0" err="1"/>
              <a:t>disebut</a:t>
            </a:r>
            <a:r>
              <a:rPr lang="en-US" sz="4000" dirty="0"/>
              <a:t> </a:t>
            </a:r>
            <a:r>
              <a:rPr lang="en-US" sz="4000" i="1" dirty="0"/>
              <a:t>civil law</a:t>
            </a:r>
            <a:r>
              <a:rPr lang="en-US" sz="4000" dirty="0"/>
              <a:t>, dan </a:t>
            </a:r>
            <a:r>
              <a:rPr lang="en-US" sz="4000" dirty="0" err="1"/>
              <a:t>hukum</a:t>
            </a:r>
            <a:r>
              <a:rPr lang="en-US" sz="4000" dirty="0"/>
              <a:t> agama (</a:t>
            </a:r>
            <a:r>
              <a:rPr lang="en-US" sz="4000" dirty="0" err="1"/>
              <a:t>khususnya</a:t>
            </a:r>
            <a:r>
              <a:rPr lang="en-US" sz="4000" dirty="0"/>
              <a:t> Islam). </a:t>
            </a:r>
            <a:r>
              <a:rPr lang="en-US" sz="4000" dirty="0" err="1"/>
              <a:t>Sedangkan</a:t>
            </a:r>
            <a:r>
              <a:rPr lang="en-US" sz="4000" dirty="0"/>
              <a:t> sub </a:t>
            </a:r>
            <a:r>
              <a:rPr lang="en-US" sz="4000" dirty="0" err="1"/>
              <a:t>sistem-nya</a:t>
            </a:r>
            <a:r>
              <a:rPr lang="en-US" sz="4000" dirty="0"/>
              <a:t> </a:t>
            </a:r>
            <a:r>
              <a:rPr lang="en-US" sz="4000" dirty="0" err="1"/>
              <a:t>adalah</a:t>
            </a:r>
            <a:r>
              <a:rPr lang="en-US" sz="4000" dirty="0"/>
              <a:t> </a:t>
            </a:r>
            <a:r>
              <a:rPr lang="en-US" sz="4000" dirty="0" err="1"/>
              <a:t>hukum</a:t>
            </a:r>
            <a:r>
              <a:rPr lang="en-US" sz="4000" dirty="0"/>
              <a:t> </a:t>
            </a:r>
            <a:r>
              <a:rPr lang="en-US" sz="4000" dirty="0" err="1"/>
              <a:t>perdata</a:t>
            </a:r>
            <a:r>
              <a:rPr lang="en-US" sz="4000" dirty="0"/>
              <a:t>, </a:t>
            </a:r>
            <a:r>
              <a:rPr lang="en-US" sz="4000" dirty="0" err="1"/>
              <a:t>hukum</a:t>
            </a:r>
            <a:r>
              <a:rPr lang="en-US" sz="4000" dirty="0"/>
              <a:t> </a:t>
            </a:r>
            <a:r>
              <a:rPr lang="en-US" sz="4000" dirty="0" err="1"/>
              <a:t>pidana</a:t>
            </a:r>
            <a:r>
              <a:rPr lang="en-US" sz="4000" dirty="0"/>
              <a:t>, dan </a:t>
            </a:r>
            <a:r>
              <a:rPr lang="en-US" sz="4000" dirty="0" err="1"/>
              <a:t>hukum</a:t>
            </a:r>
            <a:r>
              <a:rPr lang="en-US" sz="4000" dirty="0"/>
              <a:t> tata negara” </a:t>
            </a:r>
          </a:p>
        </p:txBody>
      </p:sp>
    </p:spTree>
    <p:extLst>
      <p:ext uri="{BB962C8B-B14F-4D97-AF65-F5344CB8AC3E}">
        <p14:creationId xmlns:p14="http://schemas.microsoft.com/office/powerpoint/2010/main" val="21814324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3" y="424543"/>
            <a:ext cx="4285926" cy="2259874"/>
          </a:xfrm>
        </p:spPr>
        <p:txBody>
          <a:bodyPr anchor="t">
            <a:normAutofit/>
          </a:bodyPr>
          <a:lstStyle/>
          <a:p>
            <a:pPr algn="ctr"/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r>
              <a:rPr lang="en-US" sz="6600" b="1" dirty="0">
                <a:solidFill>
                  <a:srgbClr val="FFFFFF"/>
                </a:solidFill>
                <a:latin typeface="+mn-lt"/>
              </a:rPr>
              <a:t>…</a:t>
            </a:r>
            <a:r>
              <a:rPr lang="en-US" sz="6600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sz="66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73336" y="822960"/>
            <a:ext cx="6257109" cy="504226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800" dirty="0"/>
              <a:t>“</a:t>
            </a:r>
            <a:r>
              <a:rPr lang="en-US" sz="3800" dirty="0" err="1"/>
              <a:t>Sistem</a:t>
            </a:r>
            <a:r>
              <a:rPr lang="en-US" sz="3800" dirty="0"/>
              <a:t> </a:t>
            </a:r>
            <a:r>
              <a:rPr lang="en-US" sz="3800" dirty="0" err="1"/>
              <a:t>hukum</a:t>
            </a:r>
            <a:r>
              <a:rPr lang="en-US" sz="3800" dirty="0"/>
              <a:t> sangat </a:t>
            </a:r>
            <a:r>
              <a:rPr lang="en-US" sz="3800" dirty="0" err="1"/>
              <a:t>berkaitan</a:t>
            </a:r>
            <a:r>
              <a:rPr lang="en-US" sz="3800" dirty="0"/>
              <a:t> dengan </a:t>
            </a:r>
            <a:r>
              <a:rPr lang="en-US" sz="3800" dirty="0" err="1"/>
              <a:t>persepsi</a:t>
            </a:r>
            <a:r>
              <a:rPr lang="en-US" sz="3800" dirty="0"/>
              <a:t> gender yang </a:t>
            </a:r>
            <a:r>
              <a:rPr lang="en-US" sz="3800" dirty="0" err="1"/>
              <a:t>dianut</a:t>
            </a:r>
            <a:r>
              <a:rPr lang="en-US" sz="3800" dirty="0"/>
              <a:t> </a:t>
            </a:r>
            <a:r>
              <a:rPr lang="en-US" sz="3800" dirty="0" err="1"/>
              <a:t>oeh</a:t>
            </a:r>
            <a:r>
              <a:rPr lang="en-US" sz="3800" dirty="0"/>
              <a:t> para </a:t>
            </a:r>
            <a:r>
              <a:rPr lang="en-US" sz="3800" dirty="0" err="1"/>
              <a:t>petugas</a:t>
            </a:r>
            <a:r>
              <a:rPr lang="en-US" sz="3800" dirty="0"/>
              <a:t> </a:t>
            </a:r>
            <a:r>
              <a:rPr lang="en-US" sz="3800" dirty="0" err="1"/>
              <a:t>hukum</a:t>
            </a:r>
            <a:r>
              <a:rPr lang="en-US" sz="3800" dirty="0"/>
              <a:t>, </a:t>
            </a:r>
            <a:r>
              <a:rPr lang="en-US" sz="3800" dirty="0" err="1"/>
              <a:t>yaitu</a:t>
            </a:r>
            <a:r>
              <a:rPr lang="en-US" sz="3800" dirty="0"/>
              <a:t>: </a:t>
            </a:r>
            <a:r>
              <a:rPr lang="en-US" sz="3800" dirty="0" err="1"/>
              <a:t>polisi</a:t>
            </a:r>
            <a:r>
              <a:rPr lang="en-US" sz="3800" dirty="0"/>
              <a:t>, </a:t>
            </a:r>
            <a:r>
              <a:rPr lang="en-US" sz="3800" dirty="0" err="1"/>
              <a:t>jaksa</a:t>
            </a:r>
            <a:r>
              <a:rPr lang="en-US" sz="3800" dirty="0"/>
              <a:t>, dan hakim. </a:t>
            </a:r>
            <a:r>
              <a:rPr lang="en-US" sz="3800" dirty="0" err="1"/>
              <a:t>Persepsi</a:t>
            </a:r>
            <a:r>
              <a:rPr lang="en-US" sz="3800" dirty="0"/>
              <a:t> gender dalam </a:t>
            </a:r>
            <a:r>
              <a:rPr lang="en-US" sz="3800" dirty="0" err="1"/>
              <a:t>hal</a:t>
            </a:r>
            <a:r>
              <a:rPr lang="en-US" sz="3800" dirty="0"/>
              <a:t> ini </a:t>
            </a:r>
            <a:r>
              <a:rPr lang="en-US" sz="3800" dirty="0" err="1"/>
              <a:t>adalah</a:t>
            </a:r>
            <a:r>
              <a:rPr lang="en-US" sz="3800" dirty="0"/>
              <a:t> </a:t>
            </a:r>
            <a:r>
              <a:rPr lang="en-US" sz="3800" dirty="0" err="1"/>
              <a:t>persepsi</a:t>
            </a:r>
            <a:r>
              <a:rPr lang="en-US" sz="3800" dirty="0"/>
              <a:t> </a:t>
            </a:r>
            <a:r>
              <a:rPr lang="en-US" sz="3800" dirty="0" err="1"/>
              <a:t>mengenai</a:t>
            </a:r>
            <a:r>
              <a:rPr lang="en-US" sz="3800" dirty="0"/>
              <a:t> </a:t>
            </a:r>
            <a:r>
              <a:rPr lang="en-US" sz="3800" dirty="0" err="1"/>
              <a:t>bagaimana</a:t>
            </a:r>
            <a:r>
              <a:rPr lang="en-US" sz="3800" dirty="0"/>
              <a:t> </a:t>
            </a:r>
            <a:r>
              <a:rPr lang="en-US" sz="3800" dirty="0" err="1"/>
              <a:t>perempuan</a:t>
            </a:r>
            <a:r>
              <a:rPr lang="en-US" sz="3800" dirty="0"/>
              <a:t> dan </a:t>
            </a:r>
            <a:r>
              <a:rPr lang="en-US" sz="3800" dirty="0" err="1"/>
              <a:t>laki-laki</a:t>
            </a:r>
            <a:r>
              <a:rPr lang="en-US" sz="3800" dirty="0"/>
              <a:t> </a:t>
            </a:r>
            <a:r>
              <a:rPr lang="en-US" sz="3800" dirty="0" err="1"/>
              <a:t>seharusnya</a:t>
            </a:r>
            <a:r>
              <a:rPr lang="en-US" sz="3800" dirty="0"/>
              <a:t> </a:t>
            </a:r>
            <a:r>
              <a:rPr lang="en-US" sz="3800" dirty="0" err="1"/>
              <a:t>berperilaku</a:t>
            </a:r>
            <a:r>
              <a:rPr lang="en-US" sz="3800" dirty="0"/>
              <a:t> , </a:t>
            </a:r>
            <a:r>
              <a:rPr lang="en-US" sz="3800" dirty="0" err="1"/>
              <a:t>serta</a:t>
            </a:r>
            <a:r>
              <a:rPr lang="en-US" sz="3800" dirty="0"/>
              <a:t> </a:t>
            </a:r>
            <a:r>
              <a:rPr lang="en-US" sz="3800" dirty="0" err="1"/>
              <a:t>peran-peran</a:t>
            </a:r>
            <a:r>
              <a:rPr lang="en-US" sz="3800" dirty="0"/>
              <a:t> </a:t>
            </a:r>
            <a:r>
              <a:rPr lang="en-US" sz="3800" dirty="0" err="1"/>
              <a:t>kultural</a:t>
            </a:r>
            <a:r>
              <a:rPr lang="en-US" sz="3800" dirty="0"/>
              <a:t> </a:t>
            </a:r>
            <a:r>
              <a:rPr lang="en-US" sz="3800" dirty="0" err="1"/>
              <a:t>mereka</a:t>
            </a:r>
            <a:r>
              <a:rPr lang="en-US" sz="3800" dirty="0"/>
              <a:t>” </a:t>
            </a:r>
          </a:p>
        </p:txBody>
      </p:sp>
    </p:spTree>
    <p:extLst>
      <p:ext uri="{BB962C8B-B14F-4D97-AF65-F5344CB8AC3E}">
        <p14:creationId xmlns:p14="http://schemas.microsoft.com/office/powerpoint/2010/main" val="7182115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3" y="424543"/>
            <a:ext cx="4285926" cy="2259874"/>
          </a:xfrm>
        </p:spPr>
        <p:txBody>
          <a:bodyPr anchor="t">
            <a:normAutofit/>
          </a:bodyPr>
          <a:lstStyle/>
          <a:p>
            <a:pPr algn="ctr"/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r>
              <a:rPr lang="en-US" sz="6600" b="1" dirty="0">
                <a:solidFill>
                  <a:srgbClr val="FFFFFF"/>
                </a:solidFill>
                <a:latin typeface="+mn-lt"/>
              </a:rPr>
              <a:t>…</a:t>
            </a:r>
            <a:r>
              <a:rPr lang="en-US" sz="6600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sz="66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51713" y="672738"/>
            <a:ext cx="6257109" cy="504226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600" dirty="0"/>
              <a:t>“Harus </a:t>
            </a:r>
            <a:r>
              <a:rPr lang="en-US" sz="3600" dirty="0" err="1"/>
              <a:t>disadari</a:t>
            </a:r>
            <a:r>
              <a:rPr lang="en-US" sz="3600" dirty="0"/>
              <a:t>, tidak </a:t>
            </a:r>
            <a:r>
              <a:rPr lang="en-US" sz="3600" dirty="0" err="1"/>
              <a:t>semua</a:t>
            </a:r>
            <a:r>
              <a:rPr lang="en-US" sz="3600" dirty="0"/>
              <a:t> </a:t>
            </a:r>
            <a:r>
              <a:rPr lang="en-US" sz="3600" dirty="0" err="1"/>
              <a:t>lapisan</a:t>
            </a:r>
            <a:r>
              <a:rPr lang="en-US" sz="3600" dirty="0"/>
              <a:t> </a:t>
            </a:r>
            <a:r>
              <a:rPr lang="en-US" sz="3600" dirty="0" err="1"/>
              <a:t>masyarakat</a:t>
            </a:r>
            <a:r>
              <a:rPr lang="en-US" sz="3600" dirty="0"/>
              <a:t> Indonesia </a:t>
            </a:r>
            <a:r>
              <a:rPr lang="en-US" sz="3600" dirty="0" err="1"/>
              <a:t>memahami</a:t>
            </a:r>
            <a:r>
              <a:rPr lang="en-US" sz="3600" dirty="0"/>
              <a:t> </a:t>
            </a:r>
            <a:r>
              <a:rPr lang="en-US" sz="3600" dirty="0" err="1"/>
              <a:t>hukum</a:t>
            </a:r>
            <a:r>
              <a:rPr lang="en-US" sz="3600" dirty="0"/>
              <a:t>, </a:t>
            </a:r>
            <a:r>
              <a:rPr lang="en-US" sz="3600" dirty="0" err="1"/>
              <a:t>terutama</a:t>
            </a:r>
            <a:r>
              <a:rPr lang="en-US" sz="3600" dirty="0"/>
              <a:t> </a:t>
            </a:r>
            <a:r>
              <a:rPr lang="en-US" sz="3600" dirty="0" err="1"/>
              <a:t>perempuan</a:t>
            </a:r>
            <a:r>
              <a:rPr lang="en-US" sz="3600" dirty="0"/>
              <a:t>. </a:t>
            </a:r>
            <a:r>
              <a:rPr lang="en-US" sz="3600" dirty="0" err="1"/>
              <a:t>Hingga</a:t>
            </a:r>
            <a:r>
              <a:rPr lang="en-US" sz="3600" dirty="0"/>
              <a:t> </a:t>
            </a:r>
            <a:r>
              <a:rPr lang="en-US" sz="3600" dirty="0" err="1"/>
              <a:t>kini</a:t>
            </a:r>
            <a:r>
              <a:rPr lang="en-US" sz="3600" dirty="0"/>
              <a:t>, </a:t>
            </a:r>
            <a:r>
              <a:rPr lang="en-US" sz="3600" dirty="0" err="1"/>
              <a:t>masyarakat</a:t>
            </a:r>
            <a:r>
              <a:rPr lang="en-US" sz="3600" dirty="0"/>
              <a:t> </a:t>
            </a:r>
            <a:r>
              <a:rPr lang="en-US" sz="3600" dirty="0" err="1"/>
              <a:t>masih</a:t>
            </a:r>
            <a:r>
              <a:rPr lang="en-US" sz="3600" dirty="0"/>
              <a:t> </a:t>
            </a:r>
            <a:r>
              <a:rPr lang="en-US" sz="3600" dirty="0" err="1"/>
              <a:t>menganggap</a:t>
            </a:r>
            <a:r>
              <a:rPr lang="en-US" sz="3600" dirty="0"/>
              <a:t> </a:t>
            </a:r>
            <a:r>
              <a:rPr lang="en-US" sz="3600" dirty="0" err="1"/>
              <a:t>bahwa</a:t>
            </a:r>
            <a:r>
              <a:rPr lang="en-US" sz="3600" dirty="0"/>
              <a:t> </a:t>
            </a:r>
            <a:r>
              <a:rPr lang="en-US" sz="3600" dirty="0" err="1"/>
              <a:t>urusan</a:t>
            </a:r>
            <a:r>
              <a:rPr lang="en-US" sz="3600" dirty="0"/>
              <a:t> </a:t>
            </a:r>
            <a:r>
              <a:rPr lang="en-US" sz="3600" dirty="0" err="1"/>
              <a:t>hukum</a:t>
            </a:r>
            <a:r>
              <a:rPr lang="en-US" sz="3600" dirty="0"/>
              <a:t> </a:t>
            </a:r>
            <a:r>
              <a:rPr lang="en-US" sz="3600" dirty="0" err="1"/>
              <a:t>seolah-olah</a:t>
            </a:r>
            <a:r>
              <a:rPr lang="en-US" sz="3600" dirty="0"/>
              <a:t> </a:t>
            </a:r>
            <a:r>
              <a:rPr lang="en-US" sz="3600" dirty="0" err="1"/>
              <a:t>adalah</a:t>
            </a:r>
            <a:r>
              <a:rPr lang="en-US" sz="3600" dirty="0"/>
              <a:t> </a:t>
            </a:r>
            <a:r>
              <a:rPr lang="en-US" sz="3600" dirty="0" err="1"/>
              <a:t>urusan</a:t>
            </a:r>
            <a:r>
              <a:rPr lang="en-US" sz="3600" dirty="0"/>
              <a:t> </a:t>
            </a:r>
            <a:r>
              <a:rPr lang="en-US" sz="3600" dirty="0" err="1"/>
              <a:t>laki-laki</a:t>
            </a:r>
            <a:r>
              <a:rPr lang="en-US" sz="3600" dirty="0"/>
              <a:t>. </a:t>
            </a:r>
            <a:r>
              <a:rPr lang="en-US" sz="3600" dirty="0" err="1"/>
              <a:t>Dapat</a:t>
            </a:r>
            <a:r>
              <a:rPr lang="en-US" sz="3600" dirty="0"/>
              <a:t> </a:t>
            </a:r>
            <a:r>
              <a:rPr lang="en-US" sz="3600" dirty="0" err="1"/>
              <a:t>dikatakan</a:t>
            </a:r>
            <a:r>
              <a:rPr lang="en-US" sz="3600" dirty="0"/>
              <a:t>, </a:t>
            </a:r>
            <a:r>
              <a:rPr lang="en-US" sz="3600" dirty="0" err="1"/>
              <a:t>masih</a:t>
            </a:r>
            <a:r>
              <a:rPr lang="en-US" sz="3600" dirty="0"/>
              <a:t> </a:t>
            </a:r>
            <a:r>
              <a:rPr lang="en-US" sz="3600" dirty="0" err="1"/>
              <a:t>ada</a:t>
            </a:r>
            <a:r>
              <a:rPr lang="en-US" sz="3600" dirty="0"/>
              <a:t> </a:t>
            </a:r>
            <a:r>
              <a:rPr lang="en-US" sz="3600" dirty="0" err="1"/>
              <a:t>kesenjangan</a:t>
            </a:r>
            <a:r>
              <a:rPr lang="en-US" sz="3600" dirty="0"/>
              <a:t> </a:t>
            </a:r>
            <a:r>
              <a:rPr lang="en-US" sz="3600" dirty="0" err="1"/>
              <a:t>pemahaman</a:t>
            </a:r>
            <a:r>
              <a:rPr lang="en-US" sz="3600" dirty="0"/>
              <a:t> </a:t>
            </a:r>
            <a:r>
              <a:rPr lang="en-US" sz="3600" dirty="0" err="1"/>
              <a:t>tentang</a:t>
            </a:r>
            <a:r>
              <a:rPr lang="en-US" sz="3600" dirty="0"/>
              <a:t> </a:t>
            </a:r>
            <a:r>
              <a:rPr lang="en-US" sz="3600" dirty="0" err="1"/>
              <a:t>hukum</a:t>
            </a:r>
            <a:r>
              <a:rPr lang="en-US" sz="3600" dirty="0"/>
              <a:t> dalam </a:t>
            </a:r>
            <a:r>
              <a:rPr lang="en-US" sz="3600" dirty="0" err="1"/>
              <a:t>masyarakat</a:t>
            </a:r>
            <a:r>
              <a:rPr lang="en-US" sz="36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414290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3" y="424543"/>
            <a:ext cx="4285926" cy="2259874"/>
          </a:xfrm>
        </p:spPr>
        <p:txBody>
          <a:bodyPr anchor="t">
            <a:normAutofit/>
          </a:bodyPr>
          <a:lstStyle/>
          <a:p>
            <a:pPr algn="ctr"/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r>
              <a:rPr lang="en-US" sz="6600" b="1" dirty="0">
                <a:solidFill>
                  <a:srgbClr val="FFFFFF"/>
                </a:solidFill>
                <a:latin typeface="+mn-lt"/>
              </a:rPr>
              <a:t>…</a:t>
            </a:r>
            <a:r>
              <a:rPr lang="en-US" sz="6600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sz="66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51713" y="672738"/>
            <a:ext cx="6257109" cy="504226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000" dirty="0"/>
              <a:t>“</a:t>
            </a:r>
            <a:r>
              <a:rPr lang="en-US" sz="4000" dirty="0" err="1"/>
              <a:t>Sayangnya</a:t>
            </a:r>
            <a:r>
              <a:rPr lang="en-US" sz="4000" dirty="0"/>
              <a:t>, </a:t>
            </a:r>
            <a:r>
              <a:rPr lang="en-US" sz="4000" dirty="0" err="1"/>
              <a:t>seringkali</a:t>
            </a:r>
            <a:r>
              <a:rPr lang="en-US" sz="4000" dirty="0"/>
              <a:t> </a:t>
            </a:r>
            <a:r>
              <a:rPr lang="en-US" sz="4000" dirty="0" err="1"/>
              <a:t>penegak</a:t>
            </a:r>
            <a:r>
              <a:rPr lang="en-US" sz="4000" dirty="0"/>
              <a:t> </a:t>
            </a:r>
            <a:r>
              <a:rPr lang="en-US" sz="4000" dirty="0" err="1"/>
              <a:t>hukum</a:t>
            </a:r>
            <a:r>
              <a:rPr lang="en-US" sz="4000" dirty="0"/>
              <a:t> pun </a:t>
            </a:r>
            <a:r>
              <a:rPr lang="en-US" sz="4000" dirty="0" err="1"/>
              <a:t>masih</a:t>
            </a:r>
            <a:r>
              <a:rPr lang="en-US" sz="4000" dirty="0"/>
              <a:t> bias gender dalam </a:t>
            </a:r>
            <a:r>
              <a:rPr lang="en-US" sz="4000" dirty="0" err="1"/>
              <a:t>menangani</a:t>
            </a:r>
            <a:r>
              <a:rPr lang="en-US" sz="4000" dirty="0"/>
              <a:t> </a:t>
            </a:r>
            <a:r>
              <a:rPr lang="en-US" sz="4000" dirty="0" err="1"/>
              <a:t>suatu</a:t>
            </a:r>
            <a:r>
              <a:rPr lang="en-US" sz="4000" dirty="0"/>
              <a:t> </a:t>
            </a:r>
            <a:r>
              <a:rPr lang="en-US" sz="4000" dirty="0" err="1"/>
              <a:t>perkara</a:t>
            </a:r>
            <a:r>
              <a:rPr lang="en-US" sz="4000" dirty="0"/>
              <a:t>, </a:t>
            </a:r>
            <a:r>
              <a:rPr lang="en-US" sz="4000" dirty="0" err="1"/>
              <a:t>seperti</a:t>
            </a:r>
            <a:r>
              <a:rPr lang="en-US" sz="4000" dirty="0"/>
              <a:t> </a:t>
            </a:r>
            <a:r>
              <a:rPr lang="en-US" sz="4000" dirty="0" err="1"/>
              <a:t>misalnya</a:t>
            </a:r>
            <a:r>
              <a:rPr lang="en-US" sz="4000" dirty="0"/>
              <a:t> </a:t>
            </a:r>
            <a:r>
              <a:rPr lang="en-US" sz="4000" dirty="0" err="1"/>
              <a:t>pelecehan</a:t>
            </a:r>
            <a:r>
              <a:rPr lang="en-US" sz="4000" dirty="0"/>
              <a:t> </a:t>
            </a:r>
            <a:r>
              <a:rPr lang="en-US" sz="4000" dirty="0" err="1"/>
              <a:t>seksual</a:t>
            </a:r>
            <a:r>
              <a:rPr lang="en-US" sz="4000" dirty="0"/>
              <a:t> </a:t>
            </a:r>
            <a:r>
              <a:rPr lang="en-US" sz="4000" dirty="0" err="1"/>
              <a:t>atau</a:t>
            </a:r>
            <a:r>
              <a:rPr lang="en-US" sz="4000" dirty="0"/>
              <a:t> </a:t>
            </a:r>
            <a:r>
              <a:rPr lang="en-US" sz="4000" dirty="0" err="1"/>
              <a:t>perkosaan</a:t>
            </a:r>
            <a:r>
              <a:rPr lang="en-US" sz="4000" dirty="0"/>
              <a:t>, </a:t>
            </a:r>
            <a:r>
              <a:rPr lang="en-US" sz="4000" dirty="0" err="1"/>
              <a:t>karena</a:t>
            </a:r>
            <a:r>
              <a:rPr lang="en-US" sz="4000" dirty="0"/>
              <a:t> tidak </a:t>
            </a:r>
            <a:r>
              <a:rPr lang="en-US" sz="4000" dirty="0" err="1"/>
              <a:t>peka</a:t>
            </a:r>
            <a:r>
              <a:rPr lang="en-US" sz="4000" dirty="0"/>
              <a:t> pada </a:t>
            </a:r>
            <a:r>
              <a:rPr lang="en-US" sz="4000" dirty="0" err="1"/>
              <a:t>apa</a:t>
            </a:r>
            <a:r>
              <a:rPr lang="en-US" sz="4000" dirty="0"/>
              <a:t> yang </a:t>
            </a:r>
            <a:r>
              <a:rPr lang="en-US" sz="4000" dirty="0" err="1"/>
              <a:t>dirasakan</a:t>
            </a:r>
            <a:r>
              <a:rPr lang="en-US" sz="4000" dirty="0"/>
              <a:t> dan  </a:t>
            </a:r>
            <a:r>
              <a:rPr lang="en-US" sz="4000" dirty="0" err="1"/>
              <a:t>dialami</a:t>
            </a:r>
            <a:r>
              <a:rPr lang="en-US" sz="4000" dirty="0"/>
              <a:t> korban yang </a:t>
            </a:r>
            <a:r>
              <a:rPr lang="en-US" sz="4000" dirty="0" err="1"/>
              <a:t>umumnya</a:t>
            </a:r>
            <a:r>
              <a:rPr lang="en-US" sz="4000" dirty="0"/>
              <a:t> </a:t>
            </a:r>
            <a:r>
              <a:rPr lang="en-US" sz="4000" dirty="0" err="1"/>
              <a:t>perempuan</a:t>
            </a:r>
            <a:r>
              <a:rPr lang="en-US" sz="40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212667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86229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b="1" dirty="0" err="1">
                <a:solidFill>
                  <a:srgbClr val="FFFFFF"/>
                </a:solidFill>
                <a:latin typeface="+mn-lt"/>
              </a:rPr>
              <a:t>Contoh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:</a:t>
            </a:r>
            <a:br>
              <a:rPr lang="en-US" b="1" dirty="0">
                <a:solidFill>
                  <a:srgbClr val="FFFFFF"/>
                </a:solidFill>
                <a:latin typeface="+mn-lt"/>
              </a:rPr>
            </a:b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Kasus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Baiq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Nuril</a:t>
            </a:r>
            <a:br>
              <a:rPr lang="en-US" b="1" dirty="0">
                <a:solidFill>
                  <a:srgbClr val="FFFFFF"/>
                </a:solidFill>
                <a:latin typeface="+mn-lt"/>
              </a:rPr>
            </a:br>
            <a:endParaRPr lang="en-US" sz="2800" dirty="0"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8A53490-B47D-2F02-24A5-67035A5E54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236415" y="161221"/>
            <a:ext cx="6376739" cy="637673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1E2061A-9077-B2CF-DF99-16C5DAA6CA72}"/>
              </a:ext>
            </a:extLst>
          </p:cNvPr>
          <p:cNvSpPr txBox="1"/>
          <p:nvPr/>
        </p:nvSpPr>
        <p:spPr>
          <a:xfrm>
            <a:off x="5159828" y="6498773"/>
            <a:ext cx="655755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sz="1400" dirty="0" err="1"/>
              <a:t>Sumber</a:t>
            </a:r>
            <a:r>
              <a:rPr lang="en-ID" sz="1400" dirty="0"/>
              <a:t> : https://www.pinterpolitik.com/infografis/baiq-nuril-korban-pelecehan-seksual</a:t>
            </a:r>
          </a:p>
        </p:txBody>
      </p:sp>
    </p:spTree>
    <p:extLst>
      <p:ext uri="{BB962C8B-B14F-4D97-AF65-F5344CB8AC3E}">
        <p14:creationId xmlns:p14="http://schemas.microsoft.com/office/powerpoint/2010/main" val="9001803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86229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rgbClr val="FFFFFF"/>
                </a:solidFill>
                <a:latin typeface="+mn-lt"/>
              </a:rPr>
              <a:t>…</a:t>
            </a:r>
            <a:r>
              <a:rPr lang="en-US" b="1" dirty="0" err="1">
                <a:solidFill>
                  <a:srgbClr val="FFFFFF"/>
                </a:solidFill>
                <a:latin typeface="+mn-lt"/>
              </a:rPr>
              <a:t>lanjutan</a:t>
            </a:r>
            <a:br>
              <a:rPr lang="en-US" b="1" dirty="0">
                <a:solidFill>
                  <a:srgbClr val="FFFFFF"/>
                </a:solidFill>
                <a:latin typeface="+mn-lt"/>
              </a:rPr>
            </a:br>
            <a:endParaRPr lang="en-US" sz="2800" dirty="0"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B09D79D-5F73-15AC-5D38-7C2125A0B0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0376" y="326570"/>
            <a:ext cx="7119258" cy="6302829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BN </a:t>
            </a:r>
            <a:r>
              <a:rPr lang="en-US" sz="2800" dirty="0" err="1"/>
              <a:t>adalah</a:t>
            </a:r>
            <a:r>
              <a:rPr lang="en-US" sz="2800" dirty="0"/>
              <a:t> </a:t>
            </a:r>
            <a:r>
              <a:rPr lang="en-US" sz="2800" dirty="0" err="1"/>
              <a:t>seorang</a:t>
            </a:r>
            <a:r>
              <a:rPr lang="en-US" sz="2800" dirty="0"/>
              <a:t> guru SMA di </a:t>
            </a:r>
            <a:r>
              <a:rPr lang="en-US" sz="2800" dirty="0" err="1"/>
              <a:t>Mataram</a:t>
            </a:r>
            <a:r>
              <a:rPr lang="en-US" sz="2800" dirty="0"/>
              <a:t> (NTB) yang </a:t>
            </a:r>
            <a:r>
              <a:rPr lang="en-US" sz="2800" dirty="0" err="1"/>
              <a:t>sering</a:t>
            </a:r>
            <a:r>
              <a:rPr lang="en-US" sz="2800" dirty="0"/>
              <a:t> </a:t>
            </a:r>
            <a:r>
              <a:rPr lang="en-US" sz="2800" dirty="0" err="1"/>
              <a:t>ditelepon</a:t>
            </a:r>
            <a:r>
              <a:rPr lang="en-US" sz="2800" dirty="0"/>
              <a:t> oleh </a:t>
            </a:r>
            <a:r>
              <a:rPr lang="en-US" sz="2800" dirty="0" err="1"/>
              <a:t>kepala</a:t>
            </a:r>
            <a:r>
              <a:rPr lang="en-US" sz="2800" dirty="0"/>
              <a:t> </a:t>
            </a:r>
            <a:r>
              <a:rPr lang="en-US" sz="2800" dirty="0" err="1"/>
              <a:t>sekolahnya</a:t>
            </a:r>
            <a:r>
              <a:rPr lang="en-US" sz="2800" dirty="0"/>
              <a:t>. Dalam </a:t>
            </a:r>
            <a:r>
              <a:rPr lang="en-US" sz="2800" dirty="0" err="1"/>
              <a:t>percakapan</a:t>
            </a:r>
            <a:r>
              <a:rPr lang="en-US" sz="2800" dirty="0"/>
              <a:t> </a:t>
            </a:r>
            <a:r>
              <a:rPr lang="en-US" sz="2800" dirty="0" err="1"/>
              <a:t>telepon</a:t>
            </a:r>
            <a:r>
              <a:rPr lang="en-US" sz="2800" dirty="0"/>
              <a:t>, </a:t>
            </a:r>
            <a:r>
              <a:rPr lang="en-US" sz="2800" dirty="0" err="1"/>
              <a:t>berulangkali</a:t>
            </a:r>
            <a:r>
              <a:rPr lang="en-US" sz="2800" dirty="0"/>
              <a:t> </a:t>
            </a:r>
            <a:r>
              <a:rPr lang="en-US" sz="2800" dirty="0" err="1"/>
              <a:t>kepala</a:t>
            </a:r>
            <a:r>
              <a:rPr lang="en-US" sz="2800" dirty="0"/>
              <a:t> </a:t>
            </a:r>
            <a:r>
              <a:rPr lang="en-US" sz="2800" dirty="0" err="1"/>
              <a:t>sekolah</a:t>
            </a:r>
            <a:r>
              <a:rPr lang="en-US" sz="2800" dirty="0"/>
              <a:t> </a:t>
            </a:r>
            <a:r>
              <a:rPr lang="en-US" sz="2800" dirty="0" err="1"/>
              <a:t>melakukan</a:t>
            </a:r>
            <a:r>
              <a:rPr lang="en-US" sz="2800" dirty="0"/>
              <a:t> </a:t>
            </a:r>
            <a:r>
              <a:rPr lang="en-US" sz="2800" dirty="0" err="1"/>
              <a:t>pelecehan</a:t>
            </a:r>
            <a:r>
              <a:rPr lang="en-US" sz="2800" dirty="0"/>
              <a:t> </a:t>
            </a:r>
            <a:r>
              <a:rPr lang="en-US" sz="2800" dirty="0" err="1"/>
              <a:t>seksual</a:t>
            </a:r>
            <a:r>
              <a:rPr lang="en-US" sz="2800" dirty="0"/>
              <a:t> yang </a:t>
            </a:r>
            <a:r>
              <a:rPr lang="en-US" sz="2800" dirty="0" err="1"/>
              <a:t>akhirnya</a:t>
            </a:r>
            <a:r>
              <a:rPr lang="en-US" sz="2800" dirty="0"/>
              <a:t> </a:t>
            </a:r>
            <a:r>
              <a:rPr lang="en-US" sz="2800" dirty="0" err="1"/>
              <a:t>direkam</a:t>
            </a:r>
            <a:r>
              <a:rPr lang="en-US" sz="2800" dirty="0"/>
              <a:t> oleh BN pada </a:t>
            </a:r>
            <a:r>
              <a:rPr lang="en-US" sz="2800" dirty="0" err="1"/>
              <a:t>tahun</a:t>
            </a:r>
            <a:r>
              <a:rPr lang="en-US" sz="2800" dirty="0"/>
              <a:t> 2012 </a:t>
            </a:r>
            <a:r>
              <a:rPr lang="en-US" sz="2800" dirty="0" err="1"/>
              <a:t>karena</a:t>
            </a:r>
            <a:r>
              <a:rPr lang="en-US" sz="2800" dirty="0"/>
              <a:t> </a:t>
            </a:r>
            <a:r>
              <a:rPr lang="en-US" sz="2800" dirty="0" err="1"/>
              <a:t>ia</a:t>
            </a:r>
            <a:r>
              <a:rPr lang="en-US" sz="2800" dirty="0"/>
              <a:t> </a:t>
            </a:r>
            <a:r>
              <a:rPr lang="en-US" sz="2800" dirty="0" err="1"/>
              <a:t>merasa</a:t>
            </a:r>
            <a:r>
              <a:rPr lang="en-US" sz="2800" dirty="0"/>
              <a:t> tidak </a:t>
            </a:r>
            <a:r>
              <a:rPr lang="en-US" sz="2800" dirty="0" err="1"/>
              <a:t>nyaman</a:t>
            </a:r>
            <a:r>
              <a:rPr lang="en-US" sz="2800" dirty="0"/>
              <a:t> dan tidak </a:t>
            </a:r>
            <a:r>
              <a:rPr lang="en-US" sz="2800" dirty="0" err="1"/>
              <a:t>suka</a:t>
            </a:r>
            <a:r>
              <a:rPr lang="en-US" sz="2800" dirty="0"/>
              <a:t> </a:t>
            </a:r>
            <a:r>
              <a:rPr lang="en-US" sz="2800" dirty="0" err="1"/>
              <a:t>dilecehkan</a:t>
            </a:r>
            <a:r>
              <a:rPr lang="en-US" sz="2800" dirty="0"/>
              <a:t> </a:t>
            </a:r>
            <a:r>
              <a:rPr lang="en-US" sz="2800" dirty="0" err="1"/>
              <a:t>secara</a:t>
            </a:r>
            <a:r>
              <a:rPr lang="en-US" sz="2800" dirty="0"/>
              <a:t> </a:t>
            </a:r>
            <a:r>
              <a:rPr lang="en-US" sz="2800" dirty="0" err="1"/>
              <a:t>seksual</a:t>
            </a:r>
            <a:r>
              <a:rPr lang="en-US" sz="2800" dirty="0"/>
              <a:t>, </a:t>
            </a:r>
            <a:r>
              <a:rPr lang="en-US" sz="2800" dirty="0" err="1"/>
              <a:t>meski</a:t>
            </a:r>
            <a:r>
              <a:rPr lang="en-US" sz="2800" dirty="0"/>
              <a:t> </a:t>
            </a:r>
            <a:r>
              <a:rPr lang="en-US" sz="2800" dirty="0" err="1"/>
              <a:t>lewan</a:t>
            </a:r>
            <a:r>
              <a:rPr lang="en-US" sz="2800" dirty="0"/>
              <a:t> </a:t>
            </a:r>
            <a:r>
              <a:rPr lang="en-US" sz="2800" dirty="0" err="1"/>
              <a:t>telepon</a:t>
            </a:r>
            <a:r>
              <a:rPr lang="en-US" sz="2800" dirty="0"/>
              <a:t>. </a:t>
            </a:r>
            <a:r>
              <a:rPr lang="en-US" sz="2800" dirty="0" err="1"/>
              <a:t>Transkrip</a:t>
            </a:r>
            <a:r>
              <a:rPr lang="en-US" sz="2800" dirty="0"/>
              <a:t> </a:t>
            </a:r>
            <a:r>
              <a:rPr lang="en-US" sz="2800" dirty="0" err="1"/>
              <a:t>rekaman</a:t>
            </a:r>
            <a:r>
              <a:rPr lang="en-US" sz="2800" dirty="0"/>
              <a:t> </a:t>
            </a:r>
            <a:r>
              <a:rPr lang="en-US" sz="2800" dirty="0" err="1"/>
              <a:t>itu</a:t>
            </a:r>
            <a:r>
              <a:rPr lang="en-US" sz="2800" dirty="0"/>
              <a:t> </a:t>
            </a:r>
            <a:r>
              <a:rPr lang="en-US" sz="2800" dirty="0" err="1"/>
              <a:t>disebarkan</a:t>
            </a:r>
            <a:r>
              <a:rPr lang="en-US" sz="2800" dirty="0"/>
              <a:t> oleh </a:t>
            </a:r>
            <a:r>
              <a:rPr lang="en-US" sz="2800" dirty="0" err="1"/>
              <a:t>kolega</a:t>
            </a:r>
            <a:r>
              <a:rPr lang="en-US" sz="2800" dirty="0"/>
              <a:t> BN. </a:t>
            </a:r>
            <a:r>
              <a:rPr lang="en-US" sz="2800" dirty="0" err="1"/>
              <a:t>Tahun</a:t>
            </a:r>
            <a:r>
              <a:rPr lang="en-US" sz="2800" dirty="0"/>
              <a:t> 2017, </a:t>
            </a:r>
            <a:r>
              <a:rPr lang="en-US" dirty="0"/>
              <a:t>BN </a:t>
            </a:r>
            <a:r>
              <a:rPr lang="en-US" sz="2800" dirty="0" err="1"/>
              <a:t>dilaporkan</a:t>
            </a:r>
            <a:r>
              <a:rPr lang="en-US" sz="2800" dirty="0"/>
              <a:t> ke </a:t>
            </a:r>
            <a:r>
              <a:rPr lang="en-US" sz="2800" dirty="0" err="1"/>
              <a:t>polisi</a:t>
            </a:r>
            <a:r>
              <a:rPr lang="en-US" sz="2800" dirty="0"/>
              <a:t> dan </a:t>
            </a:r>
            <a:r>
              <a:rPr lang="en-US" sz="2800" dirty="0" err="1"/>
              <a:t>dijerat</a:t>
            </a:r>
            <a:r>
              <a:rPr lang="en-US" sz="2800" dirty="0"/>
              <a:t> </a:t>
            </a:r>
            <a:r>
              <a:rPr lang="en-US" sz="2800" dirty="0" err="1"/>
              <a:t>hukum</a:t>
            </a:r>
            <a:r>
              <a:rPr lang="en-US" sz="2800" dirty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err="1"/>
              <a:t>Meskipun</a:t>
            </a:r>
            <a:r>
              <a:rPr lang="en-US" dirty="0"/>
              <a:t> di </a:t>
            </a:r>
            <a:r>
              <a:rPr lang="en-US" sz="2800" dirty="0" err="1"/>
              <a:t>Pengadilan</a:t>
            </a:r>
            <a:r>
              <a:rPr lang="en-US" sz="2800" dirty="0"/>
              <a:t> Negeri </a:t>
            </a:r>
            <a:r>
              <a:rPr lang="en-US" sz="2800" dirty="0" err="1"/>
              <a:t>Mataram</a:t>
            </a:r>
            <a:r>
              <a:rPr lang="en-US" sz="2800" dirty="0"/>
              <a:t> </a:t>
            </a:r>
            <a:r>
              <a:rPr lang="en-US" sz="2800" dirty="0" err="1"/>
              <a:t>ia</a:t>
            </a:r>
            <a:r>
              <a:rPr lang="en-US" sz="2800" dirty="0"/>
              <a:t> </a:t>
            </a:r>
            <a:r>
              <a:rPr lang="en-US" sz="2800" dirty="0" err="1"/>
              <a:t>dibebaskan</a:t>
            </a:r>
            <a:r>
              <a:rPr lang="en-US" sz="2800" dirty="0"/>
              <a:t>, </a:t>
            </a:r>
            <a:r>
              <a:rPr lang="en-US" sz="2800" dirty="0" err="1"/>
              <a:t>namun</a:t>
            </a:r>
            <a:r>
              <a:rPr lang="en-US" sz="2800" dirty="0"/>
              <a:t> </a:t>
            </a:r>
            <a:r>
              <a:rPr lang="en-US" sz="2800" dirty="0" err="1"/>
              <a:t>setahun</a:t>
            </a:r>
            <a:r>
              <a:rPr lang="en-US" sz="2800" dirty="0"/>
              <a:t> </a:t>
            </a:r>
            <a:r>
              <a:rPr lang="en-US" sz="2800" dirty="0" err="1"/>
              <a:t>kemudian</a:t>
            </a:r>
            <a:r>
              <a:rPr lang="en-US" sz="2800" dirty="0"/>
              <a:t> </a:t>
            </a:r>
            <a:r>
              <a:rPr lang="en-US" sz="2800" dirty="0" err="1"/>
              <a:t>jaksa</a:t>
            </a:r>
            <a:r>
              <a:rPr lang="en-US" sz="2800" dirty="0"/>
              <a:t> </a:t>
            </a:r>
            <a:r>
              <a:rPr lang="en-US" sz="2800" dirty="0" err="1"/>
              <a:t>mengajukan</a:t>
            </a:r>
            <a:r>
              <a:rPr lang="en-US" sz="2800" dirty="0"/>
              <a:t> banding ke </a:t>
            </a:r>
            <a:r>
              <a:rPr lang="en-US" sz="2800" dirty="0" err="1"/>
              <a:t>Mahkamah</a:t>
            </a:r>
            <a:r>
              <a:rPr lang="en-US" sz="2800" dirty="0"/>
              <a:t> Agung dan BN pun </a:t>
            </a:r>
            <a:r>
              <a:rPr lang="en-US" sz="2800" dirty="0" err="1"/>
              <a:t>akhirnya</a:t>
            </a:r>
            <a:r>
              <a:rPr lang="en-US" sz="2800" dirty="0"/>
              <a:t> </a:t>
            </a:r>
            <a:r>
              <a:rPr lang="en-US" sz="2800" dirty="0" err="1"/>
              <a:t>divonis</a:t>
            </a:r>
            <a:r>
              <a:rPr lang="en-US" sz="2800" dirty="0"/>
              <a:t> </a:t>
            </a:r>
            <a:r>
              <a:rPr lang="en-US" sz="2800" dirty="0" err="1"/>
              <a:t>enam</a:t>
            </a:r>
            <a:r>
              <a:rPr lang="en-US" sz="2800" dirty="0"/>
              <a:t> </a:t>
            </a:r>
            <a:r>
              <a:rPr lang="en-US" sz="2800" dirty="0" err="1"/>
              <a:t>bulan</a:t>
            </a:r>
            <a:r>
              <a:rPr lang="en-US" sz="2800" dirty="0"/>
              <a:t> </a:t>
            </a:r>
            <a:r>
              <a:rPr lang="en-US" sz="2800" dirty="0" err="1"/>
              <a:t>penjara</a:t>
            </a:r>
            <a:r>
              <a:rPr lang="en-US" sz="2800" dirty="0"/>
              <a:t> </a:t>
            </a:r>
            <a:r>
              <a:rPr lang="en-US" sz="2800" dirty="0" err="1"/>
              <a:t>ditambah</a:t>
            </a:r>
            <a:r>
              <a:rPr lang="en-US" sz="2800" dirty="0"/>
              <a:t> </a:t>
            </a:r>
            <a:r>
              <a:rPr lang="en-US" sz="2800" dirty="0" err="1"/>
              <a:t>denda</a:t>
            </a:r>
            <a:r>
              <a:rPr lang="en-US" sz="2800" dirty="0"/>
              <a:t> </a:t>
            </a:r>
            <a:r>
              <a:rPr lang="en-US" sz="2800" dirty="0" err="1"/>
              <a:t>sebesar</a:t>
            </a:r>
            <a:r>
              <a:rPr lang="en-US" sz="2800" dirty="0"/>
              <a:t> 500 </a:t>
            </a:r>
            <a:r>
              <a:rPr lang="en-US" sz="2800" dirty="0" err="1"/>
              <a:t>juta</a:t>
            </a:r>
            <a:r>
              <a:rPr lang="en-US" sz="2800" dirty="0"/>
              <a:t> rupiah </a:t>
            </a:r>
            <a:r>
              <a:rPr lang="en-US" sz="2800" dirty="0" err="1"/>
              <a:t>lewat</a:t>
            </a:r>
            <a:r>
              <a:rPr lang="en-US" sz="2800" dirty="0"/>
              <a:t> </a:t>
            </a:r>
            <a:r>
              <a:rPr lang="en-US" sz="2800" dirty="0" err="1"/>
              <a:t>pasal</a:t>
            </a:r>
            <a:r>
              <a:rPr lang="en-US" sz="2800" dirty="0"/>
              <a:t> UU ITE. </a:t>
            </a:r>
            <a:r>
              <a:rPr lang="en-US" sz="2800" dirty="0" err="1"/>
              <a:t>Putusan</a:t>
            </a:r>
            <a:r>
              <a:rPr lang="en-US" sz="2800" dirty="0"/>
              <a:t> </a:t>
            </a:r>
            <a:r>
              <a:rPr lang="en-US" sz="2800" dirty="0" err="1"/>
              <a:t>itu</a:t>
            </a:r>
            <a:r>
              <a:rPr lang="en-US" sz="2800" dirty="0"/>
              <a:t> </a:t>
            </a:r>
            <a:r>
              <a:rPr lang="en-US" sz="2800" dirty="0" err="1"/>
              <a:t>dirasa</a:t>
            </a:r>
            <a:r>
              <a:rPr lang="en-US" sz="2800" dirty="0"/>
              <a:t> tidak </a:t>
            </a:r>
            <a:r>
              <a:rPr lang="en-US" sz="2800" dirty="0" err="1"/>
              <a:t>adil</a:t>
            </a:r>
            <a:r>
              <a:rPr lang="en-US" sz="2800" dirty="0"/>
              <a:t> oleh </a:t>
            </a:r>
            <a:r>
              <a:rPr lang="en-US" sz="2800" dirty="0" err="1"/>
              <a:t>masyarakat</a:t>
            </a:r>
            <a:r>
              <a:rPr lang="en-US" sz="2800" dirty="0"/>
              <a:t> </a:t>
            </a:r>
            <a:r>
              <a:rPr lang="en-US" sz="2800" dirty="0" err="1"/>
              <a:t>luas</a:t>
            </a:r>
            <a:r>
              <a:rPr lang="en-US" sz="2800" dirty="0"/>
              <a:t> yang </a:t>
            </a:r>
            <a:r>
              <a:rPr lang="en-US" sz="2800" dirty="0" err="1"/>
              <a:t>menuntut</a:t>
            </a:r>
            <a:r>
              <a:rPr lang="en-US" sz="2800" dirty="0"/>
              <a:t> agar BN </a:t>
            </a:r>
            <a:r>
              <a:rPr lang="en-US" sz="2800" dirty="0" err="1"/>
              <a:t>dibebaskan</a:t>
            </a:r>
            <a:r>
              <a:rPr lang="en-US" sz="2800" dirty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Pada </a:t>
            </a:r>
            <a:r>
              <a:rPr lang="en-US" sz="2800" dirty="0" err="1"/>
              <a:t>tahun</a:t>
            </a:r>
            <a:r>
              <a:rPr lang="en-US" sz="2800" dirty="0"/>
              <a:t> 2019, BN </a:t>
            </a:r>
            <a:r>
              <a:rPr lang="en-US" sz="2800" dirty="0" err="1"/>
              <a:t>mengajukan</a:t>
            </a:r>
            <a:r>
              <a:rPr lang="en-US" sz="2800" dirty="0"/>
              <a:t> </a:t>
            </a:r>
            <a:r>
              <a:rPr lang="en-US" sz="2800" dirty="0" err="1"/>
              <a:t>amnesti</a:t>
            </a:r>
            <a:r>
              <a:rPr lang="en-US" sz="2800" dirty="0"/>
              <a:t> pada </a:t>
            </a:r>
            <a:r>
              <a:rPr lang="en-US" sz="2800" dirty="0" err="1"/>
              <a:t>Presiden</a:t>
            </a:r>
            <a:r>
              <a:rPr lang="en-US" sz="2800" dirty="0"/>
              <a:t> yang </a:t>
            </a:r>
            <a:r>
              <a:rPr lang="en-US" sz="2800" dirty="0" err="1"/>
              <a:t>kemudian</a:t>
            </a:r>
            <a:r>
              <a:rPr lang="en-US" sz="2800" dirty="0"/>
              <a:t> </a:t>
            </a:r>
            <a:r>
              <a:rPr lang="en-US" sz="2800" dirty="0" err="1"/>
              <a:t>disetujui</a:t>
            </a:r>
            <a:r>
              <a:rPr lang="en-US" sz="2800" dirty="0"/>
              <a:t> DPR </a:t>
            </a:r>
            <a:r>
              <a:rPr lang="en-US" sz="2800" dirty="0" err="1"/>
              <a:t>sehingga</a:t>
            </a:r>
            <a:r>
              <a:rPr lang="en-US" sz="2800" dirty="0"/>
              <a:t> </a:t>
            </a:r>
            <a:r>
              <a:rPr lang="en-US" sz="2800" dirty="0" err="1"/>
              <a:t>ia</a:t>
            </a:r>
            <a:r>
              <a:rPr lang="en-US" sz="2800" dirty="0"/>
              <a:t> </a:t>
            </a:r>
            <a:r>
              <a:rPr lang="en-US" sz="2800" dirty="0" err="1"/>
              <a:t>bebas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jerat</a:t>
            </a:r>
            <a:r>
              <a:rPr lang="en-US" sz="2800" dirty="0"/>
              <a:t> </a:t>
            </a:r>
            <a:r>
              <a:rPr lang="en-US" sz="2800" dirty="0" err="1"/>
              <a:t>hukum</a:t>
            </a:r>
            <a:endParaRPr lang="en-US" sz="2800" dirty="0"/>
          </a:p>
          <a:p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2548421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86229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rgbClr val="FFFFFF"/>
                </a:solidFill>
                <a:latin typeface="+mn-lt"/>
              </a:rPr>
              <a:t>…</a:t>
            </a:r>
            <a:r>
              <a:rPr lang="en-US" b="1" dirty="0" err="1">
                <a:solidFill>
                  <a:srgbClr val="FFFFFF"/>
                </a:solidFill>
                <a:latin typeface="+mn-lt"/>
              </a:rPr>
              <a:t>lanjutan</a:t>
            </a:r>
            <a:br>
              <a:rPr lang="en-US" b="1" dirty="0">
                <a:solidFill>
                  <a:srgbClr val="FFFFFF"/>
                </a:solidFill>
                <a:latin typeface="+mn-lt"/>
              </a:rPr>
            </a:br>
            <a:endParaRPr lang="en-US" sz="2800" dirty="0"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B09D79D-5F73-15AC-5D38-7C2125A0B0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0376" y="326570"/>
            <a:ext cx="7119258" cy="6302829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4000" dirty="0"/>
              <a:t>“</a:t>
            </a:r>
            <a:r>
              <a:rPr lang="en-US" sz="4000" dirty="0" err="1"/>
              <a:t>Kasus</a:t>
            </a:r>
            <a:r>
              <a:rPr lang="en-US" sz="4000" dirty="0"/>
              <a:t> </a:t>
            </a:r>
            <a:r>
              <a:rPr lang="en-US" sz="4000" dirty="0" err="1"/>
              <a:t>Baiq</a:t>
            </a:r>
            <a:r>
              <a:rPr lang="en-US" sz="4000" dirty="0"/>
              <a:t> </a:t>
            </a:r>
            <a:r>
              <a:rPr lang="en-US" sz="4000" dirty="0" err="1"/>
              <a:t>Nuril</a:t>
            </a:r>
            <a:r>
              <a:rPr lang="en-US" sz="4000" dirty="0"/>
              <a:t> </a:t>
            </a:r>
            <a:r>
              <a:rPr lang="en-US" sz="4000" dirty="0" err="1"/>
              <a:t>adalah</a:t>
            </a:r>
            <a:r>
              <a:rPr lang="en-US" sz="4000" dirty="0"/>
              <a:t> </a:t>
            </a:r>
            <a:r>
              <a:rPr lang="en-US" sz="4000" dirty="0" err="1"/>
              <a:t>hasil</a:t>
            </a:r>
            <a:r>
              <a:rPr lang="en-US" sz="4000" dirty="0"/>
              <a:t> </a:t>
            </a:r>
            <a:r>
              <a:rPr lang="en-US" sz="4000" dirty="0" err="1"/>
              <a:t>dari</a:t>
            </a:r>
            <a:r>
              <a:rPr lang="en-US" sz="4000" dirty="0"/>
              <a:t> </a:t>
            </a:r>
            <a:r>
              <a:rPr lang="en-US" sz="4000" dirty="0" err="1"/>
              <a:t>adanya</a:t>
            </a:r>
            <a:r>
              <a:rPr lang="en-US" sz="4000" dirty="0"/>
              <a:t> </a:t>
            </a:r>
            <a:r>
              <a:rPr lang="en-US" sz="4000" dirty="0" err="1"/>
              <a:t>sistem</a:t>
            </a:r>
            <a:r>
              <a:rPr lang="en-US" sz="4000" dirty="0"/>
              <a:t> </a:t>
            </a:r>
            <a:r>
              <a:rPr lang="en-US" sz="4000" dirty="0" err="1"/>
              <a:t>hukum</a:t>
            </a:r>
            <a:r>
              <a:rPr lang="en-US" sz="4000" dirty="0"/>
              <a:t> di Indonesia yang </a:t>
            </a:r>
            <a:r>
              <a:rPr lang="en-US" sz="4000" dirty="0" err="1"/>
              <a:t>belum</a:t>
            </a:r>
            <a:r>
              <a:rPr lang="en-US" sz="4000" dirty="0"/>
              <a:t> </a:t>
            </a:r>
            <a:r>
              <a:rPr lang="en-US" sz="4000" dirty="0" err="1"/>
              <a:t>kompeten</a:t>
            </a:r>
            <a:r>
              <a:rPr lang="en-US" sz="4000" dirty="0"/>
              <a:t> </a:t>
            </a:r>
            <a:r>
              <a:rPr lang="en-US" sz="4000" dirty="0" err="1"/>
              <a:t>untuk</a:t>
            </a:r>
            <a:r>
              <a:rPr lang="en-US" sz="4000" dirty="0"/>
              <a:t> </a:t>
            </a:r>
            <a:r>
              <a:rPr lang="en-US" sz="4000" dirty="0" err="1"/>
              <a:t>melindungi</a:t>
            </a:r>
            <a:r>
              <a:rPr lang="en-US" sz="4000" dirty="0"/>
              <a:t> korban </a:t>
            </a:r>
            <a:r>
              <a:rPr lang="en-US" sz="4000" dirty="0" err="1"/>
              <a:t>kasus</a:t>
            </a:r>
            <a:r>
              <a:rPr lang="en-US" sz="4000" dirty="0"/>
              <a:t> </a:t>
            </a:r>
            <a:r>
              <a:rPr lang="en-US" sz="4000" dirty="0" err="1"/>
              <a:t>pelecehan</a:t>
            </a:r>
            <a:r>
              <a:rPr lang="en-US" sz="4000" dirty="0"/>
              <a:t> </a:t>
            </a:r>
            <a:r>
              <a:rPr lang="en-US" sz="4000" dirty="0" err="1"/>
              <a:t>seksual</a:t>
            </a:r>
            <a:r>
              <a:rPr lang="en-US" sz="4000" dirty="0"/>
              <a:t>. Hal ini </a:t>
            </a:r>
            <a:r>
              <a:rPr lang="en-US" sz="4000" dirty="0" err="1"/>
              <a:t>bisa</a:t>
            </a:r>
            <a:r>
              <a:rPr lang="en-US" sz="4000" dirty="0"/>
              <a:t> </a:t>
            </a:r>
            <a:r>
              <a:rPr lang="en-US" sz="4000" dirty="0" err="1"/>
              <a:t>terlihat</a:t>
            </a:r>
            <a:r>
              <a:rPr lang="en-US" sz="4000" dirty="0"/>
              <a:t> </a:t>
            </a:r>
            <a:r>
              <a:rPr lang="en-US" sz="4000" dirty="0" err="1"/>
              <a:t>dari</a:t>
            </a:r>
            <a:r>
              <a:rPr lang="en-US" sz="4000" dirty="0"/>
              <a:t> </a:t>
            </a:r>
            <a:r>
              <a:rPr lang="en-US" sz="4000" dirty="0" err="1"/>
              <a:t>paradigma</a:t>
            </a:r>
            <a:r>
              <a:rPr lang="en-US" sz="4000" dirty="0"/>
              <a:t> </a:t>
            </a:r>
            <a:r>
              <a:rPr lang="en-US" sz="4000" dirty="0" err="1"/>
              <a:t>penegak</a:t>
            </a:r>
            <a:r>
              <a:rPr lang="en-US" sz="4000" dirty="0"/>
              <a:t> </a:t>
            </a:r>
            <a:r>
              <a:rPr lang="en-US" sz="4000" dirty="0" err="1"/>
              <a:t>hukum</a:t>
            </a:r>
            <a:r>
              <a:rPr lang="en-US" sz="4000" dirty="0"/>
              <a:t> yang </a:t>
            </a:r>
            <a:r>
              <a:rPr lang="en-US" sz="4000" dirty="0" err="1"/>
              <a:t>kerap</a:t>
            </a:r>
            <a:r>
              <a:rPr lang="en-US" sz="4000" dirty="0"/>
              <a:t> kali </a:t>
            </a:r>
            <a:r>
              <a:rPr lang="en-US" sz="4000" dirty="0" err="1"/>
              <a:t>memiliki</a:t>
            </a:r>
            <a:r>
              <a:rPr lang="en-US" sz="4000" dirty="0"/>
              <a:t> </a:t>
            </a:r>
            <a:r>
              <a:rPr lang="en-US" sz="4000" dirty="0" err="1"/>
              <a:t>pola</a:t>
            </a:r>
            <a:r>
              <a:rPr lang="en-US" sz="4000" dirty="0"/>
              <a:t> </a:t>
            </a:r>
            <a:r>
              <a:rPr lang="en-US" sz="4000" dirty="0" err="1"/>
              <a:t>pikir</a:t>
            </a:r>
            <a:r>
              <a:rPr lang="en-US" sz="4000" dirty="0"/>
              <a:t> </a:t>
            </a:r>
            <a:r>
              <a:rPr lang="en-US" sz="4000" dirty="0" err="1"/>
              <a:t>maskulin</a:t>
            </a:r>
            <a:r>
              <a:rPr lang="en-US" sz="4000" dirty="0"/>
              <a:t>. </a:t>
            </a:r>
            <a:r>
              <a:rPr lang="en-US" sz="4000" dirty="0" err="1"/>
              <a:t>Padahal</a:t>
            </a:r>
            <a:r>
              <a:rPr lang="en-US" sz="4000" dirty="0"/>
              <a:t>, Indonesia </a:t>
            </a:r>
            <a:r>
              <a:rPr lang="en-US" sz="4000" dirty="0" err="1"/>
              <a:t>sudah</a:t>
            </a:r>
            <a:r>
              <a:rPr lang="en-US" sz="4000" dirty="0"/>
              <a:t> </a:t>
            </a:r>
            <a:r>
              <a:rPr lang="en-US" sz="4000" dirty="0" err="1"/>
              <a:t>memiliki</a:t>
            </a:r>
            <a:r>
              <a:rPr lang="en-US" sz="4000" dirty="0"/>
              <a:t> </a:t>
            </a:r>
            <a:r>
              <a:rPr lang="en-US" sz="4000" dirty="0" err="1"/>
              <a:t>Peraturan</a:t>
            </a:r>
            <a:r>
              <a:rPr lang="en-US" sz="4000" dirty="0"/>
              <a:t> MA (</a:t>
            </a:r>
            <a:r>
              <a:rPr lang="en-US" sz="4000" dirty="0" err="1"/>
              <a:t>Perma</a:t>
            </a:r>
            <a:r>
              <a:rPr lang="en-US" sz="4000" dirty="0"/>
              <a:t>) </a:t>
            </a:r>
            <a:r>
              <a:rPr lang="en-US" sz="4000" dirty="0" err="1"/>
              <a:t>Nomor</a:t>
            </a:r>
            <a:r>
              <a:rPr lang="en-US" sz="4000" dirty="0"/>
              <a:t> 3 </a:t>
            </a:r>
            <a:r>
              <a:rPr lang="en-US" sz="4000" dirty="0" err="1"/>
              <a:t>Tahun</a:t>
            </a:r>
            <a:r>
              <a:rPr lang="en-US" sz="4000" dirty="0"/>
              <a:t> 2017 </a:t>
            </a:r>
            <a:r>
              <a:rPr lang="en-US" sz="4000" dirty="0" err="1"/>
              <a:t>tentang</a:t>
            </a:r>
            <a:r>
              <a:rPr lang="en-US" sz="4000" dirty="0"/>
              <a:t> </a:t>
            </a:r>
            <a:r>
              <a:rPr lang="en-US" sz="4000" dirty="0" err="1"/>
              <a:t>pedoman</a:t>
            </a:r>
            <a:r>
              <a:rPr lang="en-US" sz="4000" dirty="0"/>
              <a:t> </a:t>
            </a:r>
            <a:r>
              <a:rPr lang="en-US" sz="4000" dirty="0" err="1"/>
              <a:t>bagi</a:t>
            </a:r>
            <a:r>
              <a:rPr lang="en-US" sz="4000" dirty="0"/>
              <a:t> hakim </a:t>
            </a:r>
            <a:r>
              <a:rPr lang="en-US" sz="4000" dirty="0" err="1"/>
              <a:t>untuk</a:t>
            </a:r>
            <a:r>
              <a:rPr lang="en-US" sz="4000" dirty="0"/>
              <a:t> </a:t>
            </a:r>
            <a:r>
              <a:rPr lang="en-US" sz="4000" dirty="0" err="1"/>
              <a:t>memahami</a:t>
            </a:r>
            <a:r>
              <a:rPr lang="en-US" sz="4000" dirty="0"/>
              <a:t> </a:t>
            </a:r>
            <a:r>
              <a:rPr lang="en-US" sz="4000" dirty="0" err="1"/>
              <a:t>posisi</a:t>
            </a:r>
            <a:r>
              <a:rPr lang="en-US" sz="4000" dirty="0"/>
              <a:t> </a:t>
            </a:r>
            <a:r>
              <a:rPr lang="en-US" sz="4000" dirty="0" err="1"/>
              <a:t>perempuan</a:t>
            </a:r>
            <a:r>
              <a:rPr lang="en-US" sz="4000" dirty="0"/>
              <a:t> di </a:t>
            </a:r>
            <a:r>
              <a:rPr lang="en-US" sz="4000" dirty="0" err="1"/>
              <a:t>hadapan</a:t>
            </a:r>
            <a:r>
              <a:rPr lang="en-US" sz="4000" dirty="0"/>
              <a:t> </a:t>
            </a:r>
            <a:r>
              <a:rPr lang="en-US" sz="4000" dirty="0" err="1"/>
              <a:t>hukum</a:t>
            </a:r>
            <a:r>
              <a:rPr lang="en-US" sz="4000" dirty="0"/>
              <a:t> </a:t>
            </a:r>
            <a:r>
              <a:rPr lang="en-US" sz="4000" dirty="0" err="1"/>
              <a:t>sesuai</a:t>
            </a:r>
            <a:r>
              <a:rPr lang="en-US" sz="4000" dirty="0"/>
              <a:t> </a:t>
            </a:r>
            <a:r>
              <a:rPr lang="en-US" sz="4000" dirty="0" err="1"/>
              <a:t>perspektif</a:t>
            </a:r>
            <a:r>
              <a:rPr lang="en-US" sz="4000" dirty="0"/>
              <a:t> gender dan HAM”</a:t>
            </a:r>
          </a:p>
          <a:p>
            <a:pPr marL="0" indent="0" algn="ctr">
              <a:buNone/>
            </a:pPr>
            <a:r>
              <a:rPr lang="en-ID" b="0" i="0" dirty="0">
                <a:solidFill>
                  <a:srgbClr val="222222"/>
                </a:solidFill>
                <a:effectLst/>
                <a:latin typeface="HelveticaNowDisplay-Medium"/>
              </a:rPr>
              <a:t>(</a:t>
            </a:r>
            <a:r>
              <a:rPr lang="en-ID" sz="2600" b="0" i="0" dirty="0">
                <a:solidFill>
                  <a:srgbClr val="222222"/>
                </a:solidFill>
                <a:effectLst/>
                <a:latin typeface="HelveticaNowDisplay-Medium"/>
              </a:rPr>
              <a:t>Sri </a:t>
            </a:r>
            <a:r>
              <a:rPr lang="en-ID" sz="2600" b="0" i="0" dirty="0" err="1">
                <a:solidFill>
                  <a:srgbClr val="222222"/>
                </a:solidFill>
                <a:effectLst/>
                <a:latin typeface="HelveticaNowDisplay-Medium"/>
              </a:rPr>
              <a:t>Nurherawati</a:t>
            </a:r>
            <a:r>
              <a:rPr lang="en-US" sz="2600" b="0" i="0" dirty="0">
                <a:solidFill>
                  <a:srgbClr val="222222"/>
                </a:solidFill>
                <a:effectLst/>
                <a:latin typeface="HelveticaNowDisplay-Medium"/>
              </a:rPr>
              <a:t>, </a:t>
            </a:r>
            <a:r>
              <a:rPr lang="en-US" sz="2600" b="0" i="0" dirty="0" err="1">
                <a:solidFill>
                  <a:srgbClr val="222222"/>
                </a:solidFill>
                <a:effectLst/>
                <a:latin typeface="HelveticaNowDisplay-Medium"/>
              </a:rPr>
              <a:t>Anggota</a:t>
            </a:r>
            <a:r>
              <a:rPr lang="en-US" sz="2600" b="0" i="0" dirty="0">
                <a:solidFill>
                  <a:srgbClr val="222222"/>
                </a:solidFill>
                <a:effectLst/>
                <a:latin typeface="HelveticaNowDisplay-Medium"/>
              </a:rPr>
              <a:t> </a:t>
            </a:r>
            <a:r>
              <a:rPr lang="en-US" sz="2600" dirty="0">
                <a:solidFill>
                  <a:srgbClr val="222222"/>
                </a:solidFill>
                <a:latin typeface="HelveticaNowDisplay-Medium"/>
              </a:rPr>
              <a:t>KOMNAS HAM) </a:t>
            </a:r>
            <a:endParaRPr lang="en-US" sz="2600" dirty="0"/>
          </a:p>
          <a:p>
            <a:pPr marL="0" indent="0">
              <a:buNone/>
            </a:pP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5542145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3" y="424543"/>
            <a:ext cx="4285926" cy="2259874"/>
          </a:xfrm>
        </p:spPr>
        <p:txBody>
          <a:bodyPr anchor="t">
            <a:normAutofit fontScale="90000"/>
          </a:bodyPr>
          <a:lstStyle/>
          <a:p>
            <a:pPr algn="ctr"/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r>
              <a:rPr lang="en-US" sz="4900" b="1" dirty="0" err="1">
                <a:solidFill>
                  <a:srgbClr val="FFFFFF"/>
                </a:solidFill>
                <a:latin typeface="+mn-lt"/>
              </a:rPr>
              <a:t>Mengapa</a:t>
            </a:r>
            <a:r>
              <a:rPr lang="en-US" sz="49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900" b="1" dirty="0" err="1">
                <a:solidFill>
                  <a:srgbClr val="FFFFFF"/>
                </a:solidFill>
                <a:latin typeface="+mn-lt"/>
              </a:rPr>
              <a:t>terjadi</a:t>
            </a:r>
            <a:r>
              <a:rPr lang="en-US" sz="4900" b="1" dirty="0">
                <a:solidFill>
                  <a:srgbClr val="FFFFFF"/>
                </a:solidFill>
                <a:latin typeface="+mn-lt"/>
              </a:rPr>
              <a:t> bias gender pada </a:t>
            </a:r>
            <a:r>
              <a:rPr lang="en-US" sz="4900" b="1" dirty="0" err="1">
                <a:solidFill>
                  <a:srgbClr val="FFFFFF"/>
                </a:solidFill>
                <a:latin typeface="+mn-lt"/>
              </a:rPr>
              <a:t>aspek</a:t>
            </a:r>
            <a:r>
              <a:rPr lang="en-US" sz="49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900" b="1" dirty="0" err="1">
                <a:solidFill>
                  <a:srgbClr val="FFFFFF"/>
                </a:solidFill>
                <a:latin typeface="+mn-lt"/>
              </a:rPr>
              <a:t>hukum</a:t>
            </a:r>
            <a:r>
              <a:rPr lang="en-US" sz="4900" b="1" dirty="0">
                <a:solidFill>
                  <a:srgbClr val="FFFFFF"/>
                </a:solidFill>
                <a:latin typeface="+mn-lt"/>
              </a:rPr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99461" y="251460"/>
            <a:ext cx="6257109" cy="430421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400" dirty="0"/>
              <a:t>“ </a:t>
            </a:r>
            <a:r>
              <a:rPr lang="en-US" sz="3400" dirty="0" err="1"/>
              <a:t>Sistem</a:t>
            </a:r>
            <a:r>
              <a:rPr lang="en-US" sz="3400" dirty="0"/>
              <a:t> </a:t>
            </a:r>
            <a:r>
              <a:rPr lang="en-US" sz="3400" dirty="0" err="1"/>
              <a:t>partiarkhi</a:t>
            </a:r>
            <a:r>
              <a:rPr lang="en-US" sz="3400" dirty="0"/>
              <a:t> dalam </a:t>
            </a:r>
            <a:r>
              <a:rPr lang="en-US" sz="3400" dirty="0" err="1"/>
              <a:t>masyarakat</a:t>
            </a:r>
            <a:r>
              <a:rPr lang="en-US" sz="3400" dirty="0"/>
              <a:t> </a:t>
            </a:r>
            <a:r>
              <a:rPr lang="en-US" sz="3400" dirty="0" err="1"/>
              <a:t>menyebabkan</a:t>
            </a:r>
            <a:r>
              <a:rPr lang="en-US" sz="3400" dirty="0"/>
              <a:t> </a:t>
            </a:r>
            <a:r>
              <a:rPr lang="en-US" sz="3400" dirty="0" err="1"/>
              <a:t>terjadinya</a:t>
            </a:r>
            <a:r>
              <a:rPr lang="en-US" sz="3400" dirty="0"/>
              <a:t> </a:t>
            </a:r>
            <a:r>
              <a:rPr lang="en-US" sz="3400" dirty="0" err="1"/>
              <a:t>dominasi</a:t>
            </a:r>
            <a:r>
              <a:rPr lang="en-US" sz="3400" dirty="0"/>
              <a:t> </a:t>
            </a:r>
            <a:r>
              <a:rPr lang="en-US" sz="3400" dirty="0" err="1"/>
              <a:t>maskulin</a:t>
            </a:r>
            <a:r>
              <a:rPr lang="en-US" sz="3400" dirty="0"/>
              <a:t> dalam </a:t>
            </a:r>
            <a:r>
              <a:rPr lang="en-US" sz="3400" dirty="0" err="1"/>
              <a:t>sistem</a:t>
            </a:r>
            <a:r>
              <a:rPr lang="en-US" sz="3400" dirty="0"/>
              <a:t> </a:t>
            </a:r>
            <a:r>
              <a:rPr lang="en-US" sz="3400" dirty="0" err="1"/>
              <a:t>sosial</a:t>
            </a:r>
            <a:r>
              <a:rPr lang="en-US" sz="3400" dirty="0"/>
              <a:t> yang pada </a:t>
            </a:r>
            <a:r>
              <a:rPr lang="en-US" sz="3400" dirty="0" err="1"/>
              <a:t>akhirnya</a:t>
            </a:r>
            <a:r>
              <a:rPr lang="en-US" sz="3400" dirty="0"/>
              <a:t> sangat </a:t>
            </a:r>
            <a:r>
              <a:rPr lang="en-US" sz="3400" dirty="0" err="1"/>
              <a:t>merugikan</a:t>
            </a:r>
            <a:r>
              <a:rPr lang="en-US" sz="3400" dirty="0"/>
              <a:t> </a:t>
            </a:r>
            <a:r>
              <a:rPr lang="en-US" sz="3400" dirty="0" err="1"/>
              <a:t>perempuan</a:t>
            </a:r>
            <a:r>
              <a:rPr lang="en-US" sz="3400" dirty="0"/>
              <a:t>. </a:t>
            </a:r>
            <a:r>
              <a:rPr lang="en-US" sz="3400" dirty="0" err="1"/>
              <a:t>Dominasi</a:t>
            </a:r>
            <a:r>
              <a:rPr lang="en-US" sz="3400" dirty="0"/>
              <a:t> </a:t>
            </a:r>
            <a:r>
              <a:rPr lang="en-US" sz="3400" dirty="0" err="1"/>
              <a:t>itu</a:t>
            </a:r>
            <a:r>
              <a:rPr lang="en-US" sz="3400" dirty="0"/>
              <a:t> </a:t>
            </a:r>
            <a:r>
              <a:rPr lang="en-ID" sz="3400" dirty="0" err="1">
                <a:solidFill>
                  <a:srgbClr val="222222"/>
                </a:solidFill>
              </a:rPr>
              <a:t>menganggap</a:t>
            </a:r>
            <a:r>
              <a:rPr lang="en-ID" sz="3400" dirty="0">
                <a:solidFill>
                  <a:srgbClr val="222222"/>
                </a:solidFill>
              </a:rPr>
              <a:t> </a:t>
            </a:r>
            <a:r>
              <a:rPr lang="en-ID" sz="3400" b="0" i="0" dirty="0" err="1">
                <a:solidFill>
                  <a:srgbClr val="222222"/>
                </a:solidFill>
                <a:effectLst/>
              </a:rPr>
              <a:t>bahwa</a:t>
            </a:r>
            <a:r>
              <a:rPr lang="en-ID" sz="3400" b="0" i="0" dirty="0">
                <a:solidFill>
                  <a:srgbClr val="222222"/>
                </a:solidFill>
                <a:effectLst/>
              </a:rPr>
              <a:t> </a:t>
            </a:r>
            <a:r>
              <a:rPr lang="en-ID" sz="3400" b="0" i="0" dirty="0" err="1">
                <a:solidFill>
                  <a:srgbClr val="222222"/>
                </a:solidFill>
                <a:effectLst/>
              </a:rPr>
              <a:t>perempuan</a:t>
            </a:r>
            <a:r>
              <a:rPr lang="en-ID" sz="3400" b="0" i="0" dirty="0">
                <a:solidFill>
                  <a:srgbClr val="222222"/>
                </a:solidFill>
                <a:effectLst/>
              </a:rPr>
              <a:t> yang </a:t>
            </a:r>
            <a:r>
              <a:rPr lang="en-ID" sz="3400" b="0" i="0" dirty="0" err="1">
                <a:solidFill>
                  <a:srgbClr val="222222"/>
                </a:solidFill>
                <a:effectLst/>
              </a:rPr>
              <a:t>selalu</a:t>
            </a:r>
            <a:r>
              <a:rPr lang="en-ID" sz="3400" b="0" i="0" dirty="0">
                <a:solidFill>
                  <a:srgbClr val="222222"/>
                </a:solidFill>
                <a:effectLst/>
              </a:rPr>
              <a:t> </a:t>
            </a:r>
            <a:r>
              <a:rPr lang="en-ID" sz="3400" b="0" i="0" dirty="0" err="1">
                <a:solidFill>
                  <a:srgbClr val="222222"/>
                </a:solidFill>
                <a:effectLst/>
              </a:rPr>
              <a:t>diidentikkan</a:t>
            </a:r>
            <a:r>
              <a:rPr lang="en-ID" sz="3400" b="0" i="0" dirty="0">
                <a:solidFill>
                  <a:srgbClr val="222222"/>
                </a:solidFill>
                <a:effectLst/>
              </a:rPr>
              <a:t> dengan </a:t>
            </a:r>
            <a:r>
              <a:rPr lang="en-ID" sz="3400" b="0" i="0" dirty="0" err="1">
                <a:solidFill>
                  <a:srgbClr val="222222"/>
                </a:solidFill>
                <a:effectLst/>
              </a:rPr>
              <a:t>dapur</a:t>
            </a:r>
            <a:r>
              <a:rPr lang="en-ID" sz="3400" b="0" i="0" dirty="0">
                <a:solidFill>
                  <a:srgbClr val="222222"/>
                </a:solidFill>
                <a:effectLst/>
              </a:rPr>
              <a:t>, </a:t>
            </a:r>
            <a:r>
              <a:rPr lang="en-ID" sz="3400" b="0" i="0" dirty="0" err="1">
                <a:solidFill>
                  <a:srgbClr val="222222"/>
                </a:solidFill>
                <a:effectLst/>
              </a:rPr>
              <a:t>sumur</a:t>
            </a:r>
            <a:r>
              <a:rPr lang="en-ID" sz="3400" b="0" i="0" dirty="0">
                <a:solidFill>
                  <a:srgbClr val="222222"/>
                </a:solidFill>
                <a:effectLst/>
              </a:rPr>
              <a:t>, dan </a:t>
            </a:r>
            <a:r>
              <a:rPr lang="en-ID" sz="3400" b="0" i="0" dirty="0" err="1">
                <a:solidFill>
                  <a:srgbClr val="222222"/>
                </a:solidFill>
                <a:effectLst/>
              </a:rPr>
              <a:t>kasur</a:t>
            </a:r>
            <a:r>
              <a:rPr lang="en-ID" sz="3400" b="0" i="0" dirty="0">
                <a:solidFill>
                  <a:srgbClr val="222222"/>
                </a:solidFill>
                <a:effectLst/>
              </a:rPr>
              <a:t>, </a:t>
            </a:r>
            <a:r>
              <a:rPr lang="en-ID" sz="3400" b="0" i="0" dirty="0" err="1">
                <a:solidFill>
                  <a:srgbClr val="222222"/>
                </a:solidFill>
                <a:effectLst/>
              </a:rPr>
              <a:t>sedangkan</a:t>
            </a:r>
            <a:r>
              <a:rPr lang="en-ID" sz="3400" b="0" i="0" dirty="0">
                <a:solidFill>
                  <a:srgbClr val="222222"/>
                </a:solidFill>
                <a:effectLst/>
              </a:rPr>
              <a:t> </a:t>
            </a:r>
            <a:r>
              <a:rPr lang="en-ID" sz="3400" b="0" i="0" dirty="0" err="1">
                <a:solidFill>
                  <a:srgbClr val="222222"/>
                </a:solidFill>
                <a:effectLst/>
              </a:rPr>
              <a:t>lelaki</a:t>
            </a:r>
            <a:r>
              <a:rPr lang="en-ID" sz="3400" b="0" i="0" dirty="0">
                <a:solidFill>
                  <a:srgbClr val="222222"/>
                </a:solidFill>
                <a:effectLst/>
              </a:rPr>
              <a:t> yang </a:t>
            </a:r>
            <a:r>
              <a:rPr lang="en-ID" sz="3400" b="0" i="0" dirty="0" err="1">
                <a:solidFill>
                  <a:srgbClr val="222222"/>
                </a:solidFill>
                <a:effectLst/>
              </a:rPr>
              <a:t>selalu</a:t>
            </a:r>
            <a:r>
              <a:rPr lang="en-ID" sz="3400" b="0" i="0" dirty="0">
                <a:solidFill>
                  <a:srgbClr val="222222"/>
                </a:solidFill>
                <a:effectLst/>
              </a:rPr>
              <a:t> </a:t>
            </a:r>
            <a:r>
              <a:rPr lang="en-ID" sz="3400" b="0" i="0" dirty="0" err="1">
                <a:solidFill>
                  <a:srgbClr val="222222"/>
                </a:solidFill>
                <a:effectLst/>
              </a:rPr>
              <a:t>diidentikkan</a:t>
            </a:r>
            <a:r>
              <a:rPr lang="en-ID" sz="3400" b="0" i="0" dirty="0">
                <a:solidFill>
                  <a:srgbClr val="222222"/>
                </a:solidFill>
                <a:effectLst/>
              </a:rPr>
              <a:t> dengan </a:t>
            </a:r>
            <a:r>
              <a:rPr lang="en-ID" sz="3400" b="0" i="0" dirty="0" err="1">
                <a:solidFill>
                  <a:srgbClr val="222222"/>
                </a:solidFill>
                <a:effectLst/>
              </a:rPr>
              <a:t>kegiatan-kegiatan</a:t>
            </a:r>
            <a:r>
              <a:rPr lang="en-ID" sz="3400" b="0" i="0" dirty="0">
                <a:solidFill>
                  <a:srgbClr val="222222"/>
                </a:solidFill>
                <a:effectLst/>
              </a:rPr>
              <a:t> yang </a:t>
            </a:r>
            <a:r>
              <a:rPr lang="en-ID" sz="3400" b="0" i="0" dirty="0" err="1">
                <a:solidFill>
                  <a:srgbClr val="222222"/>
                </a:solidFill>
                <a:effectLst/>
              </a:rPr>
              <a:t>membutuhkan</a:t>
            </a:r>
            <a:r>
              <a:rPr lang="en-ID" sz="3400" b="0" i="0" dirty="0">
                <a:solidFill>
                  <a:srgbClr val="222222"/>
                </a:solidFill>
                <a:effectLst/>
              </a:rPr>
              <a:t> </a:t>
            </a:r>
            <a:r>
              <a:rPr lang="en-ID" sz="3400" b="0" i="0" dirty="0" err="1">
                <a:solidFill>
                  <a:srgbClr val="222222"/>
                </a:solidFill>
                <a:effectLst/>
              </a:rPr>
              <a:t>usaha</a:t>
            </a:r>
            <a:r>
              <a:rPr lang="en-ID" sz="3400" b="0" i="0" dirty="0">
                <a:solidFill>
                  <a:srgbClr val="222222"/>
                </a:solidFill>
                <a:effectLst/>
              </a:rPr>
              <a:t> </a:t>
            </a:r>
            <a:r>
              <a:rPr lang="en-ID" sz="3400" b="0" i="0" dirty="0" err="1">
                <a:solidFill>
                  <a:srgbClr val="222222"/>
                </a:solidFill>
                <a:effectLst/>
              </a:rPr>
              <a:t>keras</a:t>
            </a:r>
            <a:r>
              <a:rPr lang="en-ID" sz="3400" dirty="0">
                <a:solidFill>
                  <a:srgbClr val="222222"/>
                </a:solidFill>
              </a:rPr>
              <a:t>”</a:t>
            </a:r>
            <a:endParaRPr lang="en-US" sz="3400" dirty="0"/>
          </a:p>
        </p:txBody>
      </p:sp>
    </p:spTree>
    <p:extLst>
      <p:ext uri="{BB962C8B-B14F-4D97-AF65-F5344CB8AC3E}">
        <p14:creationId xmlns:p14="http://schemas.microsoft.com/office/powerpoint/2010/main" val="15115749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86229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5400" b="1" dirty="0" err="1">
                <a:solidFill>
                  <a:schemeClr val="bg1"/>
                </a:solidFill>
                <a:latin typeface="+mn-lt"/>
              </a:rPr>
              <a:t>Hak</a:t>
            </a:r>
            <a:r>
              <a:rPr lang="en-US" sz="5400" b="1" dirty="0">
                <a:solidFill>
                  <a:schemeClr val="bg1"/>
                </a:solidFill>
                <a:latin typeface="+mn-lt"/>
              </a:rPr>
              <a:t> </a:t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400" b="1" dirty="0">
                <a:solidFill>
                  <a:schemeClr val="bg1"/>
                </a:solidFill>
                <a:latin typeface="+mn-lt"/>
              </a:rPr>
              <a:t>(</a:t>
            </a:r>
            <a:r>
              <a:rPr lang="en-US" sz="5400" b="1" dirty="0" err="1">
                <a:solidFill>
                  <a:schemeClr val="bg1"/>
                </a:solidFill>
                <a:latin typeface="+mn-lt"/>
              </a:rPr>
              <a:t>asasi</a:t>
            </a:r>
            <a:r>
              <a:rPr lang="en-US" sz="5400" b="1" dirty="0">
                <a:solidFill>
                  <a:schemeClr val="bg1"/>
                </a:solidFill>
                <a:latin typeface="+mn-lt"/>
              </a:rPr>
              <a:t>) </a:t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400" b="1" dirty="0">
                <a:solidFill>
                  <a:schemeClr val="bg1"/>
                </a:solidFill>
                <a:latin typeface="+mn-lt"/>
              </a:rPr>
              <a:t>Perempuan 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6D60DD-1855-1340-D80C-6AD7ECF7C4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9067" y="-111034"/>
            <a:ext cx="3857625" cy="6858000"/>
          </a:xfrm>
          <a:prstGeom prst="rect">
            <a:avLst/>
          </a:prstGeom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164B14A-7BF3-6ED1-479B-1E5F7D7DA7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56017" y="813254"/>
            <a:ext cx="3494314" cy="254390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ID" sz="4400" dirty="0"/>
              <a:t>“Bias gender dalam </a:t>
            </a:r>
            <a:r>
              <a:rPr lang="en-ID" sz="4400" dirty="0" err="1"/>
              <a:t>hukum</a:t>
            </a:r>
            <a:r>
              <a:rPr lang="en-ID" sz="4400" dirty="0"/>
              <a:t> juga </a:t>
            </a:r>
            <a:r>
              <a:rPr lang="en-ID" sz="4400" dirty="0" err="1"/>
              <a:t>dapat</a:t>
            </a:r>
            <a:r>
              <a:rPr lang="en-ID" sz="4400" dirty="0"/>
              <a:t> </a:t>
            </a:r>
            <a:r>
              <a:rPr lang="en-ID" sz="4400" dirty="0" err="1"/>
              <a:t>dipicu</a:t>
            </a:r>
            <a:r>
              <a:rPr lang="en-ID" sz="4400" dirty="0"/>
              <a:t> </a:t>
            </a:r>
            <a:r>
              <a:rPr lang="en-ID" sz="4400" dirty="0" err="1"/>
              <a:t>olehkarena</a:t>
            </a:r>
            <a:r>
              <a:rPr lang="en-ID" sz="4400" dirty="0"/>
              <a:t> </a:t>
            </a:r>
            <a:r>
              <a:rPr lang="en-ID" sz="4400" dirty="0" err="1"/>
              <a:t>pelanggaran</a:t>
            </a:r>
            <a:r>
              <a:rPr lang="en-ID" sz="4400" dirty="0"/>
              <a:t> </a:t>
            </a:r>
            <a:r>
              <a:rPr lang="en-ID" sz="4400" dirty="0" err="1"/>
              <a:t>hak</a:t>
            </a:r>
            <a:r>
              <a:rPr lang="en-ID" sz="4400" dirty="0"/>
              <a:t> (</a:t>
            </a:r>
            <a:r>
              <a:rPr lang="en-ID" sz="4400" dirty="0" err="1"/>
              <a:t>asasi</a:t>
            </a:r>
            <a:r>
              <a:rPr lang="en-ID" sz="4400" dirty="0"/>
              <a:t>) </a:t>
            </a:r>
            <a:r>
              <a:rPr lang="en-ID" sz="4400" dirty="0" err="1"/>
              <a:t>perempuan</a:t>
            </a:r>
            <a:r>
              <a:rPr lang="en-ID" sz="4400" dirty="0"/>
              <a:t> “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580B7AB-0507-D046-A003-4A2B7CCB32D0}"/>
              </a:ext>
            </a:extLst>
          </p:cNvPr>
          <p:cNvSpPr txBox="1"/>
          <p:nvPr/>
        </p:nvSpPr>
        <p:spPr>
          <a:xfrm>
            <a:off x="940526" y="6382685"/>
            <a:ext cx="719273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dirty="0" err="1"/>
              <a:t>Sumber</a:t>
            </a:r>
            <a:r>
              <a:rPr lang="en-ID" dirty="0"/>
              <a:t>: https://tirto.id/hak-perempuan-diakui-sekaligus-diingkari-ckkA</a:t>
            </a:r>
          </a:p>
        </p:txBody>
      </p:sp>
    </p:spTree>
    <p:extLst>
      <p:ext uri="{BB962C8B-B14F-4D97-AF65-F5344CB8AC3E}">
        <p14:creationId xmlns:p14="http://schemas.microsoft.com/office/powerpoint/2010/main" val="9544383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3" y="424543"/>
            <a:ext cx="4285926" cy="2259874"/>
          </a:xfrm>
        </p:spPr>
        <p:txBody>
          <a:bodyPr anchor="t">
            <a:normAutofit fontScale="90000"/>
          </a:bodyPr>
          <a:lstStyle/>
          <a:p>
            <a:pPr algn="ctr"/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r>
              <a:rPr lang="en-US" sz="5300" b="1" dirty="0" err="1">
                <a:solidFill>
                  <a:srgbClr val="FFFFFF"/>
                </a:solidFill>
                <a:latin typeface="+mn-lt"/>
              </a:rPr>
              <a:t>Mengapa</a:t>
            </a:r>
            <a:r>
              <a:rPr lang="en-US" sz="53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5300" b="1" dirty="0" err="1">
                <a:solidFill>
                  <a:srgbClr val="FFFFFF"/>
                </a:solidFill>
                <a:latin typeface="+mn-lt"/>
              </a:rPr>
              <a:t>hak</a:t>
            </a:r>
            <a:r>
              <a:rPr lang="en-US" sz="53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5300" b="1" dirty="0" err="1">
                <a:solidFill>
                  <a:srgbClr val="FFFFFF"/>
                </a:solidFill>
                <a:latin typeface="+mn-lt"/>
              </a:rPr>
              <a:t>perempuan</a:t>
            </a:r>
            <a:r>
              <a:rPr lang="en-US" sz="53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5300" b="1" dirty="0" err="1">
                <a:solidFill>
                  <a:srgbClr val="FFFFFF"/>
                </a:solidFill>
                <a:latin typeface="+mn-lt"/>
              </a:rPr>
              <a:t>penting</a:t>
            </a:r>
            <a:r>
              <a:rPr lang="en-US" sz="5300" b="1" dirty="0">
                <a:solidFill>
                  <a:srgbClr val="FFFFFF"/>
                </a:solidFill>
                <a:latin typeface="+mn-lt"/>
              </a:rPr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97433" y="414746"/>
            <a:ext cx="6361613" cy="582276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400" dirty="0">
                <a:solidFill>
                  <a:srgbClr val="222222"/>
                </a:solidFill>
              </a:rPr>
              <a:t>“H</a:t>
            </a:r>
            <a:r>
              <a:rPr lang="en-ID" sz="3400" dirty="0" err="1">
                <a:solidFill>
                  <a:srgbClr val="222222"/>
                </a:solidFill>
              </a:rPr>
              <a:t>ak</a:t>
            </a:r>
            <a:r>
              <a:rPr lang="en-ID" sz="3400" dirty="0">
                <a:solidFill>
                  <a:srgbClr val="222222"/>
                </a:solidFill>
              </a:rPr>
              <a:t> </a:t>
            </a:r>
            <a:r>
              <a:rPr lang="en-ID" sz="3400" dirty="0" err="1">
                <a:solidFill>
                  <a:srgbClr val="222222"/>
                </a:solidFill>
              </a:rPr>
              <a:t>perempuan</a:t>
            </a:r>
            <a:r>
              <a:rPr lang="en-ID" sz="3400" dirty="0">
                <a:solidFill>
                  <a:srgbClr val="222222"/>
                </a:solidFill>
              </a:rPr>
              <a:t> </a:t>
            </a:r>
            <a:r>
              <a:rPr lang="en-ID" sz="3400" dirty="0" err="1">
                <a:solidFill>
                  <a:srgbClr val="222222"/>
                </a:solidFill>
              </a:rPr>
              <a:t>penting</a:t>
            </a:r>
            <a:r>
              <a:rPr lang="en-ID" sz="3400" dirty="0">
                <a:solidFill>
                  <a:srgbClr val="222222"/>
                </a:solidFill>
              </a:rPr>
              <a:t> </a:t>
            </a:r>
            <a:r>
              <a:rPr lang="en-ID" sz="3400" dirty="0" err="1">
                <a:solidFill>
                  <a:srgbClr val="222222"/>
                </a:solidFill>
              </a:rPr>
              <a:t>karena</a:t>
            </a:r>
            <a:r>
              <a:rPr lang="en-ID" sz="3400" dirty="0">
                <a:solidFill>
                  <a:srgbClr val="222222"/>
                </a:solidFill>
              </a:rPr>
              <a:t> </a:t>
            </a:r>
            <a:r>
              <a:rPr lang="en-ID" sz="3400" dirty="0" err="1">
                <a:solidFill>
                  <a:srgbClr val="222222"/>
                </a:solidFill>
              </a:rPr>
              <a:t>perempuan</a:t>
            </a:r>
            <a:r>
              <a:rPr lang="en-ID" sz="3400" dirty="0">
                <a:solidFill>
                  <a:srgbClr val="222222"/>
                </a:solidFill>
              </a:rPr>
              <a:t> </a:t>
            </a:r>
            <a:r>
              <a:rPr lang="en-ID" sz="3400" dirty="0" err="1">
                <a:solidFill>
                  <a:srgbClr val="222222"/>
                </a:solidFill>
              </a:rPr>
              <a:t>adalah</a:t>
            </a:r>
            <a:r>
              <a:rPr lang="en-ID" sz="3400" dirty="0">
                <a:solidFill>
                  <a:srgbClr val="222222"/>
                </a:solidFill>
              </a:rPr>
              <a:t> </a:t>
            </a:r>
            <a:r>
              <a:rPr lang="en-ID" sz="3400" dirty="0" err="1">
                <a:solidFill>
                  <a:srgbClr val="222222"/>
                </a:solidFill>
              </a:rPr>
              <a:t>manusia</a:t>
            </a:r>
            <a:r>
              <a:rPr lang="en-ID" sz="3400" dirty="0">
                <a:solidFill>
                  <a:srgbClr val="222222"/>
                </a:solidFill>
              </a:rPr>
              <a:t>. Dengan kata lain, </a:t>
            </a:r>
            <a:r>
              <a:rPr lang="en-ID" sz="3400" dirty="0" err="1">
                <a:solidFill>
                  <a:srgbClr val="222222"/>
                </a:solidFill>
              </a:rPr>
              <a:t>hak</a:t>
            </a:r>
            <a:r>
              <a:rPr lang="en-ID" sz="3400" dirty="0">
                <a:solidFill>
                  <a:srgbClr val="222222"/>
                </a:solidFill>
              </a:rPr>
              <a:t> </a:t>
            </a:r>
            <a:r>
              <a:rPr lang="en-ID" sz="3400" dirty="0" err="1">
                <a:solidFill>
                  <a:srgbClr val="222222"/>
                </a:solidFill>
              </a:rPr>
              <a:t>perempuan</a:t>
            </a:r>
            <a:r>
              <a:rPr lang="en-ID" sz="3400" dirty="0">
                <a:solidFill>
                  <a:srgbClr val="222222"/>
                </a:solidFill>
              </a:rPr>
              <a:t> </a:t>
            </a:r>
            <a:r>
              <a:rPr lang="en-ID" sz="3400" dirty="0" err="1">
                <a:solidFill>
                  <a:srgbClr val="222222"/>
                </a:solidFill>
              </a:rPr>
              <a:t>sama</a:t>
            </a:r>
            <a:r>
              <a:rPr lang="en-ID" sz="3400" dirty="0">
                <a:solidFill>
                  <a:srgbClr val="222222"/>
                </a:solidFill>
              </a:rPr>
              <a:t> dengan </a:t>
            </a:r>
            <a:r>
              <a:rPr lang="en-ID" sz="3400" dirty="0" err="1">
                <a:solidFill>
                  <a:srgbClr val="222222"/>
                </a:solidFill>
              </a:rPr>
              <a:t>hak</a:t>
            </a:r>
            <a:r>
              <a:rPr lang="en-ID" sz="3400" dirty="0">
                <a:solidFill>
                  <a:srgbClr val="222222"/>
                </a:solidFill>
              </a:rPr>
              <a:t> </a:t>
            </a:r>
            <a:r>
              <a:rPr lang="en-ID" sz="3400" dirty="0" err="1">
                <a:solidFill>
                  <a:srgbClr val="222222"/>
                </a:solidFill>
              </a:rPr>
              <a:t>asasi</a:t>
            </a:r>
            <a:r>
              <a:rPr lang="en-ID" sz="3400" dirty="0">
                <a:solidFill>
                  <a:srgbClr val="222222"/>
                </a:solidFill>
              </a:rPr>
              <a:t> </a:t>
            </a:r>
            <a:r>
              <a:rPr lang="en-ID" sz="3400" dirty="0" err="1">
                <a:solidFill>
                  <a:srgbClr val="222222"/>
                </a:solidFill>
              </a:rPr>
              <a:t>manusia</a:t>
            </a:r>
            <a:r>
              <a:rPr lang="en-ID" sz="3400" dirty="0">
                <a:solidFill>
                  <a:srgbClr val="222222"/>
                </a:solidFill>
              </a:rPr>
              <a:t>. </a:t>
            </a:r>
            <a:r>
              <a:rPr lang="en-ID" sz="3400" dirty="0" err="1">
                <a:solidFill>
                  <a:srgbClr val="222222"/>
                </a:solidFill>
              </a:rPr>
              <a:t>Hak</a:t>
            </a:r>
            <a:r>
              <a:rPr lang="en-ID" sz="3400" dirty="0">
                <a:solidFill>
                  <a:srgbClr val="222222"/>
                </a:solidFill>
              </a:rPr>
              <a:t> </a:t>
            </a:r>
            <a:r>
              <a:rPr lang="en-ID" sz="3400" dirty="0" err="1">
                <a:solidFill>
                  <a:srgbClr val="222222"/>
                </a:solidFill>
              </a:rPr>
              <a:t>asasi</a:t>
            </a:r>
            <a:r>
              <a:rPr lang="en-ID" sz="3400" dirty="0">
                <a:solidFill>
                  <a:srgbClr val="222222"/>
                </a:solidFill>
              </a:rPr>
              <a:t> </a:t>
            </a:r>
            <a:r>
              <a:rPr lang="en-ID" sz="3400" dirty="0" err="1">
                <a:solidFill>
                  <a:srgbClr val="222222"/>
                </a:solidFill>
              </a:rPr>
              <a:t>manusia</a:t>
            </a:r>
            <a:r>
              <a:rPr lang="en-ID" sz="3400" dirty="0">
                <a:solidFill>
                  <a:srgbClr val="222222"/>
                </a:solidFill>
              </a:rPr>
              <a:t> (HAM) </a:t>
            </a:r>
            <a:r>
              <a:rPr lang="en-ID" sz="3400" dirty="0" err="1">
                <a:solidFill>
                  <a:srgbClr val="222222"/>
                </a:solidFill>
              </a:rPr>
              <a:t>berlaku</a:t>
            </a:r>
            <a:r>
              <a:rPr lang="en-ID" sz="3400" dirty="0">
                <a:solidFill>
                  <a:srgbClr val="222222"/>
                </a:solidFill>
              </a:rPr>
              <a:t> </a:t>
            </a:r>
            <a:r>
              <a:rPr lang="en-ID" sz="3400" dirty="0" err="1">
                <a:solidFill>
                  <a:srgbClr val="222222"/>
                </a:solidFill>
              </a:rPr>
              <a:t>secara</a:t>
            </a:r>
            <a:r>
              <a:rPr lang="en-ID" sz="3400" dirty="0">
                <a:solidFill>
                  <a:srgbClr val="222222"/>
                </a:solidFill>
              </a:rPr>
              <a:t> universal </a:t>
            </a:r>
            <a:r>
              <a:rPr lang="en-ID" sz="3400" dirty="0" err="1">
                <a:solidFill>
                  <a:srgbClr val="222222"/>
                </a:solidFill>
              </a:rPr>
              <a:t>untuk</a:t>
            </a:r>
            <a:r>
              <a:rPr lang="en-ID" sz="3400" dirty="0">
                <a:solidFill>
                  <a:srgbClr val="222222"/>
                </a:solidFill>
              </a:rPr>
              <a:t> </a:t>
            </a:r>
            <a:r>
              <a:rPr lang="en-ID" sz="3400" dirty="0" err="1">
                <a:solidFill>
                  <a:srgbClr val="222222"/>
                </a:solidFill>
              </a:rPr>
              <a:t>semua</a:t>
            </a:r>
            <a:r>
              <a:rPr lang="en-ID" sz="3400" dirty="0">
                <a:solidFill>
                  <a:srgbClr val="222222"/>
                </a:solidFill>
              </a:rPr>
              <a:t> orang.   </a:t>
            </a:r>
            <a:r>
              <a:rPr lang="en-ID" sz="3400" dirty="0" err="1">
                <a:solidFill>
                  <a:srgbClr val="222222"/>
                </a:solidFill>
              </a:rPr>
              <a:t>Artinya</a:t>
            </a:r>
            <a:r>
              <a:rPr lang="en-ID" sz="3400" dirty="0">
                <a:solidFill>
                  <a:srgbClr val="222222"/>
                </a:solidFill>
              </a:rPr>
              <a:t> </a:t>
            </a:r>
            <a:r>
              <a:rPr lang="en-ID" sz="3400" dirty="0" err="1">
                <a:solidFill>
                  <a:srgbClr val="222222"/>
                </a:solidFill>
              </a:rPr>
              <a:t>semua</a:t>
            </a:r>
            <a:r>
              <a:rPr lang="en-ID" sz="3400" dirty="0">
                <a:solidFill>
                  <a:srgbClr val="222222"/>
                </a:solidFill>
              </a:rPr>
              <a:t> orang </a:t>
            </a:r>
            <a:r>
              <a:rPr lang="en-ID" sz="3400" dirty="0" err="1">
                <a:solidFill>
                  <a:srgbClr val="222222"/>
                </a:solidFill>
              </a:rPr>
              <a:t>berhak</a:t>
            </a:r>
            <a:r>
              <a:rPr lang="en-ID" sz="3400" dirty="0">
                <a:solidFill>
                  <a:srgbClr val="222222"/>
                </a:solidFill>
              </a:rPr>
              <a:t>  </a:t>
            </a:r>
            <a:r>
              <a:rPr lang="en-ID" sz="3400" dirty="0" err="1">
                <a:solidFill>
                  <a:srgbClr val="222222"/>
                </a:solidFill>
              </a:rPr>
              <a:t>atas</a:t>
            </a:r>
            <a:r>
              <a:rPr lang="en-ID" sz="3400" dirty="0">
                <a:solidFill>
                  <a:srgbClr val="222222"/>
                </a:solidFill>
              </a:rPr>
              <a:t> </a:t>
            </a:r>
            <a:r>
              <a:rPr lang="en-ID" sz="3400" dirty="0" err="1">
                <a:solidFill>
                  <a:srgbClr val="222222"/>
                </a:solidFill>
              </a:rPr>
              <a:t>perlindungan</a:t>
            </a:r>
            <a:r>
              <a:rPr lang="en-ID" sz="3400" dirty="0">
                <a:solidFill>
                  <a:srgbClr val="222222"/>
                </a:solidFill>
              </a:rPr>
              <a:t> </a:t>
            </a:r>
            <a:r>
              <a:rPr lang="en-ID" sz="3400" dirty="0" err="1">
                <a:solidFill>
                  <a:srgbClr val="222222"/>
                </a:solidFill>
              </a:rPr>
              <a:t>hak</a:t>
            </a:r>
            <a:r>
              <a:rPr lang="en-ID" sz="3400" dirty="0">
                <a:solidFill>
                  <a:srgbClr val="222222"/>
                </a:solidFill>
              </a:rPr>
              <a:t> </a:t>
            </a:r>
            <a:r>
              <a:rPr lang="en-ID" sz="3400" dirty="0" err="1">
                <a:solidFill>
                  <a:srgbClr val="222222"/>
                </a:solidFill>
              </a:rPr>
              <a:t>asasi</a:t>
            </a:r>
            <a:r>
              <a:rPr lang="en-ID" sz="3400" dirty="0">
                <a:solidFill>
                  <a:srgbClr val="222222"/>
                </a:solidFill>
              </a:rPr>
              <a:t> dan </a:t>
            </a:r>
            <a:r>
              <a:rPr lang="en-ID" sz="3400" dirty="0" err="1">
                <a:solidFill>
                  <a:srgbClr val="222222"/>
                </a:solidFill>
              </a:rPr>
              <a:t>kebebasannya</a:t>
            </a:r>
            <a:r>
              <a:rPr lang="en-ID" sz="3400" dirty="0">
                <a:solidFill>
                  <a:srgbClr val="222222"/>
                </a:solidFill>
              </a:rPr>
              <a:t>. </a:t>
            </a:r>
            <a:r>
              <a:rPr lang="en-ID" sz="3400" dirty="0" err="1">
                <a:solidFill>
                  <a:srgbClr val="222222"/>
                </a:solidFill>
              </a:rPr>
              <a:t>Pemenuhan</a:t>
            </a:r>
            <a:r>
              <a:rPr lang="en-ID" sz="3400" dirty="0">
                <a:solidFill>
                  <a:srgbClr val="222222"/>
                </a:solidFill>
              </a:rPr>
              <a:t> </a:t>
            </a:r>
            <a:r>
              <a:rPr lang="en-ID" sz="3400" dirty="0" err="1">
                <a:solidFill>
                  <a:srgbClr val="222222"/>
                </a:solidFill>
              </a:rPr>
              <a:t>setiap</a:t>
            </a:r>
            <a:r>
              <a:rPr lang="en-ID" sz="3400" dirty="0">
                <a:solidFill>
                  <a:srgbClr val="222222"/>
                </a:solidFill>
              </a:rPr>
              <a:t> </a:t>
            </a:r>
            <a:r>
              <a:rPr lang="en-ID" sz="3400" dirty="0" err="1">
                <a:solidFill>
                  <a:srgbClr val="222222"/>
                </a:solidFill>
              </a:rPr>
              <a:t>hak</a:t>
            </a:r>
            <a:r>
              <a:rPr lang="en-ID" sz="3400" dirty="0">
                <a:solidFill>
                  <a:srgbClr val="222222"/>
                </a:solidFill>
              </a:rPr>
              <a:t> </a:t>
            </a:r>
            <a:r>
              <a:rPr lang="en-ID" sz="3400" dirty="0" err="1">
                <a:solidFill>
                  <a:srgbClr val="222222"/>
                </a:solidFill>
              </a:rPr>
              <a:t>manusia</a:t>
            </a:r>
            <a:r>
              <a:rPr lang="en-ID" sz="3400" dirty="0">
                <a:solidFill>
                  <a:srgbClr val="222222"/>
                </a:solidFill>
              </a:rPr>
              <a:t> juga </a:t>
            </a:r>
            <a:r>
              <a:rPr lang="en-ID" sz="3400" dirty="0" err="1">
                <a:solidFill>
                  <a:srgbClr val="222222"/>
                </a:solidFill>
              </a:rPr>
              <a:t>harus</a:t>
            </a:r>
            <a:r>
              <a:rPr lang="en-ID" sz="3400" dirty="0">
                <a:solidFill>
                  <a:srgbClr val="222222"/>
                </a:solidFill>
              </a:rPr>
              <a:t> </a:t>
            </a:r>
            <a:r>
              <a:rPr lang="en-ID" sz="3400" dirty="0" err="1">
                <a:solidFill>
                  <a:srgbClr val="222222"/>
                </a:solidFill>
              </a:rPr>
              <a:t>setara</a:t>
            </a:r>
            <a:r>
              <a:rPr lang="en-ID" sz="3400" dirty="0">
                <a:solidFill>
                  <a:srgbClr val="222222"/>
                </a:solidFill>
              </a:rPr>
              <a:t> </a:t>
            </a:r>
            <a:r>
              <a:rPr lang="en-ID" sz="3400" dirty="0" err="1">
                <a:solidFill>
                  <a:srgbClr val="222222"/>
                </a:solidFill>
              </a:rPr>
              <a:t>untuk</a:t>
            </a:r>
            <a:r>
              <a:rPr lang="en-ID" sz="3400" dirty="0">
                <a:solidFill>
                  <a:srgbClr val="222222"/>
                </a:solidFill>
              </a:rPr>
              <a:t> </a:t>
            </a:r>
            <a:r>
              <a:rPr lang="en-ID" sz="3400" dirty="0" err="1">
                <a:solidFill>
                  <a:srgbClr val="222222"/>
                </a:solidFill>
              </a:rPr>
              <a:t>semua</a:t>
            </a:r>
            <a:r>
              <a:rPr lang="en-ID" sz="3400" dirty="0">
                <a:solidFill>
                  <a:srgbClr val="222222"/>
                </a:solidFill>
              </a:rPr>
              <a:t> orang dan </a:t>
            </a:r>
            <a:r>
              <a:rPr lang="en-ID" sz="3400" dirty="0" err="1">
                <a:solidFill>
                  <a:srgbClr val="222222"/>
                </a:solidFill>
              </a:rPr>
              <a:t>bebas</a:t>
            </a:r>
            <a:r>
              <a:rPr lang="en-ID" sz="3400" dirty="0">
                <a:solidFill>
                  <a:srgbClr val="222222"/>
                </a:solidFill>
              </a:rPr>
              <a:t> </a:t>
            </a:r>
            <a:r>
              <a:rPr lang="en-ID" sz="3400" dirty="0" err="1">
                <a:solidFill>
                  <a:srgbClr val="222222"/>
                </a:solidFill>
              </a:rPr>
              <a:t>dari</a:t>
            </a:r>
            <a:r>
              <a:rPr lang="en-ID" sz="3400" dirty="0">
                <a:solidFill>
                  <a:srgbClr val="222222"/>
                </a:solidFill>
              </a:rPr>
              <a:t> </a:t>
            </a:r>
            <a:r>
              <a:rPr lang="en-ID" sz="3400" dirty="0" err="1">
                <a:solidFill>
                  <a:srgbClr val="222222"/>
                </a:solidFill>
              </a:rPr>
              <a:t>diskriminasi</a:t>
            </a:r>
            <a:r>
              <a:rPr lang="en-ID" sz="3400" dirty="0">
                <a:solidFill>
                  <a:srgbClr val="222222"/>
                </a:solidFill>
              </a:rPr>
              <a:t>”</a:t>
            </a:r>
            <a:endParaRPr lang="en-US" sz="3400" dirty="0"/>
          </a:p>
        </p:txBody>
      </p:sp>
    </p:spTree>
    <p:extLst>
      <p:ext uri="{BB962C8B-B14F-4D97-AF65-F5344CB8AC3E}">
        <p14:creationId xmlns:p14="http://schemas.microsoft.com/office/powerpoint/2010/main" val="13323450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86229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rgbClr val="FFFFFF"/>
                </a:solidFill>
                <a:latin typeface="+mn-lt"/>
              </a:rPr>
              <a:t>Gender, </a:t>
            </a:r>
            <a:r>
              <a:rPr lang="en-US" b="1" dirty="0" err="1">
                <a:solidFill>
                  <a:srgbClr val="FFFFFF"/>
                </a:solidFill>
                <a:latin typeface="+mn-lt"/>
              </a:rPr>
              <a:t>Demokrasi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, dan </a:t>
            </a:r>
            <a:r>
              <a:rPr lang="en-US" b="1" dirty="0" err="1">
                <a:solidFill>
                  <a:srgbClr val="FFFFFF"/>
                </a:solidFill>
                <a:latin typeface="+mn-lt"/>
              </a:rPr>
              <a:t>Politik</a:t>
            </a:r>
            <a:br>
              <a:rPr lang="en-US" b="1" dirty="0">
                <a:solidFill>
                  <a:srgbClr val="FFFFFF"/>
                </a:solidFill>
                <a:latin typeface="+mn-lt"/>
              </a:rPr>
            </a:br>
            <a:r>
              <a:rPr lang="en-US" b="1" dirty="0">
                <a:solidFill>
                  <a:srgbClr val="FFFFFF"/>
                </a:solidFill>
                <a:latin typeface="+mn-lt"/>
              </a:rPr>
              <a:t>di Indonesia</a:t>
            </a:r>
            <a:br>
              <a:rPr lang="en-US" b="1" dirty="0">
                <a:solidFill>
                  <a:srgbClr val="FFFFFF"/>
                </a:solidFill>
                <a:latin typeface="+mn-lt"/>
              </a:rPr>
            </a:br>
            <a:r>
              <a:rPr lang="en-US" sz="2400" dirty="0">
                <a:latin typeface="+mn-lt"/>
              </a:rPr>
              <a:t>(Margret, 2019)</a:t>
            </a:r>
            <a:br>
              <a:rPr lang="en-US" sz="2400" dirty="0">
                <a:latin typeface="+mn-lt"/>
              </a:rPr>
            </a:br>
            <a:endParaRPr lang="en-US" sz="2400" dirty="0"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B09D79D-5F73-15AC-5D38-7C2125A0B0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6907" y="431073"/>
            <a:ext cx="7119258" cy="6302829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 </a:t>
            </a:r>
            <a:r>
              <a:rPr lang="en-US" dirty="0" err="1"/>
              <a:t>Demokrasi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wajah</a:t>
            </a:r>
            <a:r>
              <a:rPr lang="en-US" dirty="0"/>
              <a:t> </a:t>
            </a:r>
            <a:r>
              <a:rPr lang="en-US" dirty="0" err="1"/>
              <a:t>politik</a:t>
            </a:r>
            <a:r>
              <a:rPr lang="en-US" dirty="0"/>
              <a:t> </a:t>
            </a:r>
            <a:r>
              <a:rPr lang="en-US" dirty="0" err="1"/>
              <a:t>sebagian</a:t>
            </a:r>
            <a:r>
              <a:rPr lang="en-US" dirty="0"/>
              <a:t> </a:t>
            </a:r>
            <a:r>
              <a:rPr lang="en-US" dirty="0" err="1"/>
              <a:t>besar</a:t>
            </a:r>
            <a:r>
              <a:rPr lang="en-US" dirty="0"/>
              <a:t> negara di dunia </a:t>
            </a:r>
            <a:r>
              <a:rPr lang="en-US" dirty="0" err="1"/>
              <a:t>hari</a:t>
            </a:r>
            <a:r>
              <a:rPr lang="en-US" dirty="0"/>
              <a:t> ini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dianggap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pemerintahan</a:t>
            </a:r>
            <a:r>
              <a:rPr lang="en-US" dirty="0"/>
              <a:t> </a:t>
            </a:r>
            <a:r>
              <a:rPr lang="en-US" dirty="0" err="1"/>
              <a:t>terbaik</a:t>
            </a:r>
            <a:r>
              <a:rPr lang="en-US" dirty="0"/>
              <a:t>. </a:t>
            </a:r>
            <a:r>
              <a:rPr lang="en-US" dirty="0" err="1"/>
              <a:t>Demokrasi</a:t>
            </a:r>
            <a:r>
              <a:rPr lang="en-US" dirty="0"/>
              <a:t> </a:t>
            </a:r>
            <a:r>
              <a:rPr lang="en-US" dirty="0" err="1"/>
              <a:t>berarti</a:t>
            </a:r>
            <a:r>
              <a:rPr lang="en-US" dirty="0"/>
              <a:t> </a:t>
            </a: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warga</a:t>
            </a:r>
            <a:r>
              <a:rPr lang="en-US" dirty="0"/>
              <a:t> negara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hak</a:t>
            </a:r>
            <a:r>
              <a:rPr lang="en-US" dirty="0"/>
              <a:t> yang </a:t>
            </a:r>
            <a:r>
              <a:rPr lang="en-US" dirty="0" err="1"/>
              <a:t>setara</a:t>
            </a:r>
            <a:r>
              <a:rPr lang="en-US" dirty="0"/>
              <a:t> dalam </a:t>
            </a:r>
            <a:r>
              <a:rPr lang="en-US" dirty="0" err="1"/>
              <a:t>pengambilan</a:t>
            </a:r>
            <a:r>
              <a:rPr lang="en-US" dirty="0"/>
              <a:t> </a:t>
            </a:r>
            <a:r>
              <a:rPr lang="en-US" dirty="0" err="1"/>
              <a:t>keputusan</a:t>
            </a:r>
            <a:r>
              <a:rPr lang="en-US" dirty="0"/>
              <a:t> yang </a:t>
            </a:r>
            <a:r>
              <a:rPr lang="en-US" dirty="0" err="1"/>
              <a:t>berdampak</a:t>
            </a:r>
            <a:r>
              <a:rPr lang="en-US" dirty="0"/>
              <a:t> pada </a:t>
            </a:r>
            <a:r>
              <a:rPr lang="en-US" dirty="0" err="1"/>
              <a:t>kehidupan</a:t>
            </a:r>
            <a:r>
              <a:rPr lang="en-US" dirty="0"/>
              <a:t> </a:t>
            </a:r>
            <a:r>
              <a:rPr lang="en-US" dirty="0" err="1"/>
              <a:t>mereka</a:t>
            </a:r>
            <a:r>
              <a:rPr lang="en-US" dirty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err="1"/>
              <a:t>Demokratisasi</a:t>
            </a:r>
            <a:r>
              <a:rPr lang="en-US" dirty="0"/>
              <a:t> di Indonesia </a:t>
            </a:r>
            <a:r>
              <a:rPr lang="en-US" dirty="0" err="1"/>
              <a:t>telah</a:t>
            </a:r>
            <a:r>
              <a:rPr lang="en-US" dirty="0"/>
              <a:t> </a:t>
            </a:r>
            <a:r>
              <a:rPr lang="en-US" dirty="0" err="1"/>
              <a:t>berproses</a:t>
            </a:r>
            <a:r>
              <a:rPr lang="en-US" dirty="0"/>
              <a:t> 20 </a:t>
            </a:r>
            <a:r>
              <a:rPr lang="en-US" dirty="0" err="1"/>
              <a:t>tahun</a:t>
            </a:r>
            <a:r>
              <a:rPr lang="en-US" dirty="0"/>
              <a:t> </a:t>
            </a:r>
            <a:r>
              <a:rPr lang="en-US" dirty="0" err="1"/>
              <a:t>sejak</a:t>
            </a:r>
            <a:r>
              <a:rPr lang="en-US" dirty="0"/>
              <a:t> </a:t>
            </a:r>
            <a:r>
              <a:rPr lang="en-US" dirty="0" err="1"/>
              <a:t>awal</a:t>
            </a:r>
            <a:r>
              <a:rPr lang="en-US" dirty="0"/>
              <a:t> reformasi dan </a:t>
            </a:r>
            <a:r>
              <a:rPr lang="en-US" dirty="0" err="1"/>
              <a:t>gerakan</a:t>
            </a:r>
            <a:r>
              <a:rPr lang="en-US" dirty="0"/>
              <a:t> </a:t>
            </a:r>
            <a:r>
              <a:rPr lang="en-US" dirty="0" err="1"/>
              <a:t>perempuan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bagian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kekuatan</a:t>
            </a:r>
            <a:r>
              <a:rPr lang="en-US" dirty="0"/>
              <a:t> yang </a:t>
            </a:r>
            <a:r>
              <a:rPr lang="en-US" dirty="0" err="1"/>
              <a:t>ikut</a:t>
            </a:r>
            <a:r>
              <a:rPr lang="en-US" dirty="0"/>
              <a:t> </a:t>
            </a:r>
            <a:r>
              <a:rPr lang="en-US" dirty="0" err="1"/>
              <a:t>membangun</a:t>
            </a:r>
            <a:r>
              <a:rPr lang="en-US" dirty="0"/>
              <a:t> </a:t>
            </a:r>
            <a:r>
              <a:rPr lang="en-US" dirty="0" err="1"/>
              <a:t>perlawanan</a:t>
            </a:r>
            <a:r>
              <a:rPr lang="en-US" dirty="0"/>
              <a:t> </a:t>
            </a:r>
            <a:r>
              <a:rPr lang="en-US" dirty="0" err="1"/>
              <a:t>politik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rezim</a:t>
            </a:r>
            <a:r>
              <a:rPr lang="en-US" dirty="0"/>
              <a:t> </a:t>
            </a:r>
            <a:r>
              <a:rPr lang="en-US" dirty="0" err="1"/>
              <a:t>otoriter</a:t>
            </a:r>
            <a:r>
              <a:rPr lang="en-US" dirty="0"/>
              <a:t> </a:t>
            </a:r>
            <a:r>
              <a:rPr lang="en-US" dirty="0" err="1"/>
              <a:t>saat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, </a:t>
            </a:r>
            <a:r>
              <a:rPr lang="en-US" dirty="0" err="1"/>
              <a:t>melalui</a:t>
            </a:r>
            <a:r>
              <a:rPr lang="en-US" dirty="0"/>
              <a:t> </a:t>
            </a:r>
            <a:r>
              <a:rPr lang="en-US" dirty="0" err="1"/>
              <a:t>demonstrasi</a:t>
            </a:r>
            <a:r>
              <a:rPr lang="en-US" dirty="0"/>
              <a:t> di </a:t>
            </a:r>
            <a:r>
              <a:rPr lang="en-US" dirty="0" err="1"/>
              <a:t>jalan</a:t>
            </a:r>
            <a:r>
              <a:rPr lang="en-US" dirty="0"/>
              <a:t> oleh </a:t>
            </a:r>
            <a:r>
              <a:rPr lang="en-US" dirty="0" err="1"/>
              <a:t>Suara</a:t>
            </a:r>
            <a:r>
              <a:rPr lang="en-US" dirty="0"/>
              <a:t> Ibu </a:t>
            </a:r>
            <a:r>
              <a:rPr lang="en-US" dirty="0" err="1"/>
              <a:t>Peduli</a:t>
            </a:r>
            <a:r>
              <a:rPr lang="en-US" dirty="0"/>
              <a:t> (SIP) pada </a:t>
            </a:r>
            <a:r>
              <a:rPr lang="en-US" dirty="0" err="1"/>
              <a:t>tahun</a:t>
            </a:r>
            <a:r>
              <a:rPr lang="en-US" dirty="0"/>
              <a:t> 1998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err="1"/>
              <a:t>Kebijakan</a:t>
            </a:r>
            <a:r>
              <a:rPr lang="en-US" dirty="0"/>
              <a:t> formal yang </a:t>
            </a:r>
            <a:r>
              <a:rPr lang="en-US" dirty="0" err="1"/>
              <a:t>mendukung</a:t>
            </a:r>
            <a:r>
              <a:rPr lang="en-US" dirty="0"/>
              <a:t> </a:t>
            </a:r>
            <a:r>
              <a:rPr lang="en-US" dirty="0" err="1"/>
              <a:t>kesetaraan</a:t>
            </a:r>
            <a:r>
              <a:rPr lang="en-US" dirty="0"/>
              <a:t> gender </a:t>
            </a:r>
            <a:r>
              <a:rPr lang="en-US" dirty="0" err="1"/>
              <a:t>terbit</a:t>
            </a:r>
            <a:r>
              <a:rPr lang="en-US" dirty="0"/>
              <a:t> pada </a:t>
            </a:r>
            <a:r>
              <a:rPr lang="en-US" dirty="0" err="1"/>
              <a:t>tahun</a:t>
            </a:r>
            <a:r>
              <a:rPr lang="en-US" dirty="0"/>
              <a:t> 2000, </a:t>
            </a:r>
            <a:r>
              <a:rPr lang="en-US" dirty="0" err="1"/>
              <a:t>melalui</a:t>
            </a:r>
            <a:r>
              <a:rPr lang="en-US" dirty="0"/>
              <a:t> </a:t>
            </a:r>
            <a:r>
              <a:rPr lang="en-US" dirty="0" err="1"/>
              <a:t>Inpres</a:t>
            </a:r>
            <a:r>
              <a:rPr lang="en-US" dirty="0"/>
              <a:t> No. 9 </a:t>
            </a:r>
            <a:r>
              <a:rPr lang="en-US" dirty="0" err="1"/>
              <a:t>Tahun</a:t>
            </a:r>
            <a:r>
              <a:rPr lang="en-US" dirty="0"/>
              <a:t> 2000 </a:t>
            </a:r>
            <a:r>
              <a:rPr lang="en-US" dirty="0" err="1"/>
              <a:t>tentang</a:t>
            </a:r>
            <a:r>
              <a:rPr lang="en-US" dirty="0"/>
              <a:t> </a:t>
            </a:r>
            <a:r>
              <a:rPr lang="en-US" dirty="0" err="1"/>
              <a:t>Pengarusutamaan</a:t>
            </a:r>
            <a:r>
              <a:rPr lang="en-US" dirty="0"/>
              <a:t> Gender (PUG) dalam Pembangunan Nasional</a:t>
            </a:r>
          </a:p>
        </p:txBody>
      </p:sp>
    </p:spTree>
    <p:extLst>
      <p:ext uri="{BB962C8B-B14F-4D97-AF65-F5344CB8AC3E}">
        <p14:creationId xmlns:p14="http://schemas.microsoft.com/office/powerpoint/2010/main" val="1543218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86229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rgbClr val="FFFFFF"/>
                </a:solidFill>
                <a:latin typeface="+mn-lt"/>
              </a:rPr>
              <a:t>…</a:t>
            </a:r>
            <a:r>
              <a:rPr lang="en-US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sz="2400" dirty="0"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B09D79D-5F73-15AC-5D38-7C2125A0B0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6907" y="431073"/>
            <a:ext cx="7119258" cy="630282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000" dirty="0"/>
              <a:t>“</a:t>
            </a:r>
            <a:r>
              <a:rPr lang="en-US" sz="4000" dirty="0" err="1"/>
              <a:t>Namun</a:t>
            </a:r>
            <a:r>
              <a:rPr lang="en-US" sz="4000" dirty="0"/>
              <a:t> </a:t>
            </a:r>
            <a:r>
              <a:rPr lang="en-US" sz="4000" dirty="0" err="1"/>
              <a:t>demokrasi</a:t>
            </a:r>
            <a:r>
              <a:rPr lang="en-US" sz="4000" dirty="0"/>
              <a:t> yang </a:t>
            </a:r>
            <a:r>
              <a:rPr lang="en-US" sz="4000" dirty="0" err="1"/>
              <a:t>telah</a:t>
            </a:r>
            <a:r>
              <a:rPr lang="en-US" sz="4000" dirty="0"/>
              <a:t> </a:t>
            </a:r>
            <a:r>
              <a:rPr lang="en-US" sz="4000" dirty="0" err="1"/>
              <a:t>diperjuangkan</a:t>
            </a:r>
            <a:r>
              <a:rPr lang="en-US" sz="4000" dirty="0"/>
              <a:t> </a:t>
            </a:r>
            <a:r>
              <a:rPr lang="en-US" sz="4000" dirty="0" err="1"/>
              <a:t>sejak</a:t>
            </a:r>
            <a:r>
              <a:rPr lang="en-US" sz="4000" dirty="0"/>
              <a:t> 20 </a:t>
            </a:r>
            <a:r>
              <a:rPr lang="en-US" sz="4000" dirty="0" err="1"/>
              <a:t>tahun</a:t>
            </a:r>
            <a:r>
              <a:rPr lang="en-US" sz="4000" dirty="0"/>
              <a:t> </a:t>
            </a:r>
            <a:r>
              <a:rPr lang="en-US" sz="4000" dirty="0" err="1"/>
              <a:t>lalu</a:t>
            </a:r>
            <a:r>
              <a:rPr lang="en-US" sz="4000" dirty="0"/>
              <a:t>, </a:t>
            </a:r>
            <a:r>
              <a:rPr lang="en-US" sz="4000" dirty="0" err="1"/>
              <a:t>saat</a:t>
            </a:r>
            <a:r>
              <a:rPr lang="en-US" sz="4000" dirty="0"/>
              <a:t> ini </a:t>
            </a:r>
            <a:r>
              <a:rPr lang="en-US" sz="4000" dirty="0" err="1"/>
              <a:t>adalah</a:t>
            </a:r>
            <a:r>
              <a:rPr lang="en-US" sz="4000" dirty="0"/>
              <a:t> </a:t>
            </a:r>
            <a:r>
              <a:rPr lang="en-US" sz="4000" dirty="0" err="1"/>
              <a:t>demokrasi</a:t>
            </a:r>
            <a:r>
              <a:rPr lang="en-US" sz="4000" dirty="0"/>
              <a:t> yang minus </a:t>
            </a:r>
            <a:r>
              <a:rPr lang="en-US" sz="4000" dirty="0" err="1"/>
              <a:t>etika</a:t>
            </a:r>
            <a:r>
              <a:rPr lang="en-US" sz="4000" dirty="0"/>
              <a:t> </a:t>
            </a:r>
            <a:r>
              <a:rPr lang="en-US" sz="4000" dirty="0" err="1"/>
              <a:t>kepedulian</a:t>
            </a:r>
            <a:r>
              <a:rPr lang="en-US" sz="4000" dirty="0"/>
              <a:t>, minus </a:t>
            </a:r>
            <a:r>
              <a:rPr lang="en-US" sz="4000" dirty="0" err="1"/>
              <a:t>redistribusi</a:t>
            </a:r>
            <a:r>
              <a:rPr lang="en-US" sz="4000" dirty="0"/>
              <a:t> </a:t>
            </a:r>
            <a:r>
              <a:rPr lang="en-US" sz="4000" dirty="0" err="1"/>
              <a:t>kekuasaan</a:t>
            </a:r>
            <a:r>
              <a:rPr lang="en-US" sz="4000" dirty="0"/>
              <a:t>, minus </a:t>
            </a:r>
            <a:r>
              <a:rPr lang="en-US" sz="4000" i="1" dirty="0"/>
              <a:t>traditional justice</a:t>
            </a:r>
            <a:r>
              <a:rPr lang="en-US" sz="4000" dirty="0"/>
              <a:t>, dan pada </a:t>
            </a:r>
            <a:r>
              <a:rPr lang="en-US" sz="4000" dirty="0" err="1"/>
              <a:t>akhirnya</a:t>
            </a:r>
            <a:r>
              <a:rPr lang="en-US" sz="4000" dirty="0"/>
              <a:t> </a:t>
            </a:r>
            <a:r>
              <a:rPr lang="en-US" sz="4000" dirty="0" err="1"/>
              <a:t>menjadi</a:t>
            </a:r>
            <a:r>
              <a:rPr lang="en-US" sz="4000" dirty="0"/>
              <a:t> </a:t>
            </a:r>
            <a:r>
              <a:rPr lang="en-US" sz="4000" dirty="0" err="1"/>
              <a:t>demokrasi</a:t>
            </a:r>
            <a:r>
              <a:rPr lang="en-US" sz="4000" dirty="0"/>
              <a:t> yang </a:t>
            </a:r>
            <a:r>
              <a:rPr lang="en-US" sz="4000" dirty="0" err="1"/>
              <a:t>mengambang</a:t>
            </a:r>
            <a:r>
              <a:rPr lang="en-US" sz="4000" dirty="0"/>
              <a:t>-yang tidak </a:t>
            </a:r>
            <a:r>
              <a:rPr lang="en-US" sz="4000" dirty="0" err="1"/>
              <a:t>mencapai</a:t>
            </a:r>
            <a:r>
              <a:rPr lang="en-US" sz="4000" dirty="0"/>
              <a:t> </a:t>
            </a:r>
            <a:r>
              <a:rPr lang="en-US" sz="4000" dirty="0" err="1"/>
              <a:t>substansinya</a:t>
            </a:r>
            <a:r>
              <a:rPr lang="en-US" sz="40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789935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537159-F5F2-F6EE-4C2A-94239E0A31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01972"/>
          </a:xfrm>
        </p:spPr>
        <p:txBody>
          <a:bodyPr/>
          <a:lstStyle/>
          <a:p>
            <a:pPr algn="ctr"/>
            <a:r>
              <a:rPr lang="en-US" b="1" dirty="0">
                <a:latin typeface="+mn-lt"/>
              </a:rPr>
              <a:t>Hasil </a:t>
            </a:r>
            <a:r>
              <a:rPr lang="en-US" b="1" dirty="0" err="1">
                <a:latin typeface="+mn-lt"/>
              </a:rPr>
              <a:t>pengukuran</a:t>
            </a:r>
            <a:r>
              <a:rPr lang="en-US" b="1" dirty="0">
                <a:latin typeface="+mn-lt"/>
              </a:rPr>
              <a:t> </a:t>
            </a:r>
            <a:r>
              <a:rPr lang="en-US" b="1" dirty="0" err="1">
                <a:latin typeface="+mn-lt"/>
              </a:rPr>
              <a:t>demokrasi</a:t>
            </a:r>
            <a:r>
              <a:rPr lang="en-US" b="1" dirty="0">
                <a:latin typeface="+mn-lt"/>
              </a:rPr>
              <a:t> di Indonesia</a:t>
            </a:r>
            <a:endParaRPr lang="en-ID" b="1" dirty="0">
              <a:latin typeface="+mn-lt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997BCBB-7889-CC83-45B1-95FE537A007F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236049" y="1211669"/>
            <a:ext cx="4126252" cy="5152649"/>
          </a:xfrm>
          <a:prstGeom prst="rect">
            <a:avLst/>
          </a:prstGeom>
        </p:spPr>
      </p:pic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CB5110DF-CFCD-449F-F1FF-F86056204E8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5954733" y="1199558"/>
            <a:ext cx="5174822" cy="517482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4CFE305-6068-3F85-3EB6-A6161D9360BA}"/>
              </a:ext>
            </a:extLst>
          </p:cNvPr>
          <p:cNvSpPr txBox="1"/>
          <p:nvPr/>
        </p:nvSpPr>
        <p:spPr>
          <a:xfrm>
            <a:off x="1156062" y="6365018"/>
            <a:ext cx="385354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sz="1600" dirty="0" err="1"/>
              <a:t>Sumber</a:t>
            </a:r>
            <a:r>
              <a:rPr lang="en-ID" sz="1600" dirty="0"/>
              <a:t> :https://indonesiabaik.id/</a:t>
            </a:r>
            <a:r>
              <a:rPr lang="en-ID" sz="1600" dirty="0" err="1"/>
              <a:t>infografis</a:t>
            </a:r>
            <a:endParaRPr lang="en-ID" sz="16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AE241C-304D-9CA7-11D8-D7641BFBE3FB}"/>
              </a:ext>
            </a:extLst>
          </p:cNvPr>
          <p:cNvSpPr txBox="1"/>
          <p:nvPr/>
        </p:nvSpPr>
        <p:spPr>
          <a:xfrm>
            <a:off x="5871753" y="6311427"/>
            <a:ext cx="5938701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sz="1600" dirty="0" err="1"/>
              <a:t>Sumber:https</a:t>
            </a:r>
            <a:r>
              <a:rPr lang="en-ID" sz="1600" dirty="0"/>
              <a:t>://www.goodnewsfromindonesia.id</a:t>
            </a:r>
          </a:p>
        </p:txBody>
      </p:sp>
    </p:spTree>
    <p:extLst>
      <p:ext uri="{BB962C8B-B14F-4D97-AF65-F5344CB8AC3E}">
        <p14:creationId xmlns:p14="http://schemas.microsoft.com/office/powerpoint/2010/main" val="32783179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86229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rgbClr val="FFFFFF"/>
                </a:solidFill>
                <a:latin typeface="+mn-lt"/>
              </a:rPr>
              <a:t>Perempuan dalam </a:t>
            </a:r>
            <a:r>
              <a:rPr lang="en-US" b="1" dirty="0" err="1">
                <a:solidFill>
                  <a:srgbClr val="FFFFFF"/>
                </a:solidFill>
                <a:latin typeface="+mn-lt"/>
              </a:rPr>
              <a:t>parlemen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 di Indonesia</a:t>
            </a:r>
            <a:br>
              <a:rPr lang="en-US" b="1" dirty="0">
                <a:solidFill>
                  <a:srgbClr val="FFFFFF"/>
                </a:solidFill>
                <a:latin typeface="+mn-lt"/>
              </a:rPr>
            </a:br>
            <a:r>
              <a:rPr lang="en-US" sz="2400" dirty="0">
                <a:latin typeface="+mn-lt"/>
              </a:rPr>
              <a:t>(</a:t>
            </a:r>
            <a:r>
              <a:rPr lang="en-US" sz="2400" dirty="0" err="1">
                <a:latin typeface="+mn-lt"/>
              </a:rPr>
              <a:t>Kemen</a:t>
            </a:r>
            <a:r>
              <a:rPr lang="en-US" sz="2400" dirty="0">
                <a:latin typeface="+mn-lt"/>
              </a:rPr>
              <a:t> PPPA, 2020)</a:t>
            </a:r>
            <a:br>
              <a:rPr lang="en-US" b="1" dirty="0">
                <a:latin typeface="+mn-lt"/>
              </a:rPr>
            </a:br>
            <a:endParaRPr lang="en-US" sz="2800" dirty="0"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B09D79D-5F73-15AC-5D38-7C2125A0B0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6907" y="431073"/>
            <a:ext cx="7119258" cy="6302829"/>
          </a:xfrm>
        </p:spPr>
        <p:txBody>
          <a:bodyPr>
            <a:normAutofit lnSpcReduction="10000"/>
          </a:bodyPr>
          <a:lstStyle/>
          <a:p>
            <a:r>
              <a:rPr lang="it-IT" dirty="0"/>
              <a:t>Persentase keterlibatan perempuan di pa</a:t>
            </a:r>
            <a:r>
              <a:rPr lang="en-ID" dirty="0" err="1"/>
              <a:t>rlemen</a:t>
            </a:r>
            <a:r>
              <a:rPr lang="en-ID" dirty="0"/>
              <a:t> </a:t>
            </a:r>
            <a:r>
              <a:rPr lang="en-ID" dirty="0" err="1"/>
              <a:t>secara</a:t>
            </a:r>
            <a:r>
              <a:rPr lang="en-ID" dirty="0"/>
              <a:t> </a:t>
            </a:r>
            <a:r>
              <a:rPr lang="en-ID" dirty="0" err="1"/>
              <a:t>nasional</a:t>
            </a:r>
            <a:r>
              <a:rPr lang="en-ID" dirty="0"/>
              <a:t> </a:t>
            </a:r>
            <a:r>
              <a:rPr lang="en-ID" dirty="0" err="1"/>
              <a:t>cenderung</a:t>
            </a:r>
            <a:r>
              <a:rPr lang="en-ID" dirty="0"/>
              <a:t> </a:t>
            </a:r>
            <a:r>
              <a:rPr lang="en-ID" dirty="0" err="1"/>
              <a:t>terus</a:t>
            </a:r>
            <a:r>
              <a:rPr lang="en-ID" dirty="0"/>
              <a:t> </a:t>
            </a:r>
            <a:r>
              <a:rPr lang="en-ID" dirty="0" err="1"/>
              <a:t>meningkat</a:t>
            </a:r>
            <a:r>
              <a:rPr lang="en-ID" dirty="0"/>
              <a:t>. </a:t>
            </a:r>
          </a:p>
          <a:p>
            <a:r>
              <a:rPr lang="en-ID" dirty="0"/>
              <a:t>Pada </a:t>
            </a:r>
            <a:r>
              <a:rPr lang="en-ID" dirty="0" err="1"/>
              <a:t>tahun</a:t>
            </a:r>
            <a:r>
              <a:rPr lang="en-ID" dirty="0"/>
              <a:t> 2019, </a:t>
            </a:r>
            <a:r>
              <a:rPr lang="en-ID" dirty="0" err="1"/>
              <a:t>perempuan</a:t>
            </a:r>
            <a:r>
              <a:rPr lang="en-ID" dirty="0"/>
              <a:t> di </a:t>
            </a:r>
            <a:r>
              <a:rPr lang="en-ID" dirty="0" err="1"/>
              <a:t>parlemen</a:t>
            </a:r>
            <a:r>
              <a:rPr lang="en-ID" dirty="0"/>
              <a:t> </a:t>
            </a:r>
            <a:r>
              <a:rPr lang="en-ID" dirty="0" err="1"/>
              <a:t>mencapai</a:t>
            </a:r>
            <a:r>
              <a:rPr lang="en-ID" dirty="0"/>
              <a:t> 20,52 </a:t>
            </a:r>
            <a:r>
              <a:rPr lang="en-ID" dirty="0" err="1"/>
              <a:t>persen</a:t>
            </a:r>
            <a:r>
              <a:rPr lang="en-ID" dirty="0"/>
              <a:t>, </a:t>
            </a:r>
            <a:r>
              <a:rPr lang="en-ID" dirty="0" err="1"/>
              <a:t>lebih</a:t>
            </a:r>
            <a:r>
              <a:rPr lang="en-ID" dirty="0"/>
              <a:t> </a:t>
            </a:r>
            <a:r>
              <a:rPr lang="en-ID" dirty="0" err="1"/>
              <a:t>tinggi</a:t>
            </a:r>
            <a:r>
              <a:rPr lang="en-ID" dirty="0"/>
              <a:t> </a:t>
            </a:r>
            <a:r>
              <a:rPr lang="en-ID" dirty="0" err="1"/>
              <a:t>dibandingkan</a:t>
            </a:r>
            <a:r>
              <a:rPr lang="en-ID" dirty="0"/>
              <a:t> </a:t>
            </a:r>
            <a:r>
              <a:rPr lang="en-ID" dirty="0" err="1"/>
              <a:t>tahun</a:t>
            </a:r>
            <a:r>
              <a:rPr lang="en-ID" dirty="0"/>
              <a:t> 2018, </a:t>
            </a:r>
            <a:r>
              <a:rPr lang="en-ID" dirty="0" err="1"/>
              <a:t>yaitu</a:t>
            </a:r>
            <a:r>
              <a:rPr lang="en-ID" dirty="0"/>
              <a:t> 17,32 </a:t>
            </a:r>
            <a:r>
              <a:rPr lang="en-ID" dirty="0" err="1"/>
              <a:t>persen</a:t>
            </a:r>
            <a:r>
              <a:rPr lang="en-ID" dirty="0"/>
              <a:t>. </a:t>
            </a:r>
          </a:p>
          <a:p>
            <a:r>
              <a:rPr lang="en-ID" dirty="0" err="1"/>
              <a:t>Tahun</a:t>
            </a:r>
            <a:r>
              <a:rPr lang="en-ID" dirty="0"/>
              <a:t> 2019, </a:t>
            </a:r>
            <a:r>
              <a:rPr lang="en-ID" dirty="0" err="1"/>
              <a:t>jumlah</a:t>
            </a:r>
            <a:r>
              <a:rPr lang="en-ID" dirty="0"/>
              <a:t> </a:t>
            </a:r>
            <a:r>
              <a:rPr lang="en-ID" dirty="0" err="1"/>
              <a:t>anggota</a:t>
            </a:r>
            <a:r>
              <a:rPr lang="en-ID" dirty="0"/>
              <a:t> DPR </a:t>
            </a:r>
            <a:r>
              <a:rPr lang="en-ID" dirty="0" err="1"/>
              <a:t>perempuan</a:t>
            </a:r>
            <a:r>
              <a:rPr lang="en-ID" dirty="0"/>
              <a:t> </a:t>
            </a:r>
            <a:r>
              <a:rPr lang="en-ID" dirty="0" err="1"/>
              <a:t>mengalami</a:t>
            </a:r>
            <a:r>
              <a:rPr lang="en-ID" dirty="0"/>
              <a:t> </a:t>
            </a:r>
            <a:r>
              <a:rPr lang="en-ID" dirty="0" err="1"/>
              <a:t>peningkatan</a:t>
            </a:r>
            <a:r>
              <a:rPr lang="en-ID" dirty="0"/>
              <a:t> </a:t>
            </a:r>
            <a:r>
              <a:rPr lang="en-ID" dirty="0" err="1"/>
              <a:t>meskipun</a:t>
            </a:r>
            <a:r>
              <a:rPr lang="en-ID" dirty="0"/>
              <a:t> </a:t>
            </a:r>
            <a:r>
              <a:rPr lang="en-ID" dirty="0" err="1"/>
              <a:t>belum</a:t>
            </a:r>
            <a:r>
              <a:rPr lang="en-ID" dirty="0"/>
              <a:t> </a:t>
            </a:r>
            <a:r>
              <a:rPr lang="en-ID" dirty="0" err="1"/>
              <a:t>mencapai</a:t>
            </a:r>
            <a:r>
              <a:rPr lang="en-ID" dirty="0"/>
              <a:t> minimal </a:t>
            </a:r>
            <a:r>
              <a:rPr lang="en-ID" dirty="0" err="1"/>
              <a:t>keterwakilan</a:t>
            </a:r>
            <a:r>
              <a:rPr lang="en-ID" dirty="0"/>
              <a:t> </a:t>
            </a:r>
            <a:r>
              <a:rPr lang="en-ID" dirty="0" err="1"/>
              <a:t>perempuan</a:t>
            </a:r>
            <a:r>
              <a:rPr lang="en-ID" dirty="0"/>
              <a:t> 30 </a:t>
            </a:r>
            <a:r>
              <a:rPr lang="en-ID" dirty="0" err="1"/>
              <a:t>persen</a:t>
            </a:r>
            <a:r>
              <a:rPr lang="en-ID" dirty="0"/>
              <a:t>.</a:t>
            </a:r>
          </a:p>
          <a:p>
            <a:r>
              <a:rPr lang="en-ID" dirty="0" err="1"/>
              <a:t>Persentase</a:t>
            </a:r>
            <a:r>
              <a:rPr lang="en-ID" dirty="0"/>
              <a:t> </a:t>
            </a:r>
            <a:r>
              <a:rPr lang="en-ID" dirty="0" err="1"/>
              <a:t>anggota</a:t>
            </a:r>
            <a:r>
              <a:rPr lang="en-ID" dirty="0"/>
              <a:t> DPR </a:t>
            </a:r>
            <a:r>
              <a:rPr lang="en-ID" dirty="0" err="1"/>
              <a:t>perempuan</a:t>
            </a:r>
            <a:r>
              <a:rPr lang="en-ID" dirty="0"/>
              <a:t> di </a:t>
            </a:r>
            <a:r>
              <a:rPr lang="en-ID" dirty="0" err="1"/>
              <a:t>tahun</a:t>
            </a:r>
            <a:r>
              <a:rPr lang="en-ID" dirty="0"/>
              <a:t> 2019 </a:t>
            </a:r>
            <a:r>
              <a:rPr lang="en-ID" dirty="0" err="1"/>
              <a:t>mencapai</a:t>
            </a:r>
            <a:r>
              <a:rPr lang="en-ID" dirty="0"/>
              <a:t> 20,87 </a:t>
            </a:r>
            <a:r>
              <a:rPr lang="en-ID" dirty="0" err="1"/>
              <a:t>persen</a:t>
            </a:r>
            <a:r>
              <a:rPr lang="en-ID" dirty="0"/>
              <a:t>, </a:t>
            </a:r>
            <a:r>
              <a:rPr lang="en-ID" dirty="0" err="1"/>
              <a:t>meningkat</a:t>
            </a:r>
            <a:r>
              <a:rPr lang="en-ID" dirty="0"/>
              <a:t> </a:t>
            </a:r>
            <a:r>
              <a:rPr lang="en-ID" dirty="0" err="1"/>
              <a:t>dibandingkan</a:t>
            </a:r>
            <a:r>
              <a:rPr lang="en-ID" dirty="0"/>
              <a:t> </a:t>
            </a:r>
            <a:r>
              <a:rPr lang="en-ID" dirty="0" err="1"/>
              <a:t>tahun</a:t>
            </a:r>
            <a:r>
              <a:rPr lang="en-ID" dirty="0"/>
              <a:t> 2004, 2009 dan 2014</a:t>
            </a:r>
          </a:p>
          <a:p>
            <a:r>
              <a:rPr lang="en-ID" dirty="0" err="1"/>
              <a:t>Jabatan</a:t>
            </a:r>
            <a:r>
              <a:rPr lang="en-ID" dirty="0"/>
              <a:t> </a:t>
            </a:r>
            <a:r>
              <a:rPr lang="en-ID" dirty="0" err="1"/>
              <a:t>pimpinan</a:t>
            </a:r>
            <a:r>
              <a:rPr lang="en-ID" dirty="0"/>
              <a:t> </a:t>
            </a:r>
            <a:r>
              <a:rPr lang="en-ID" dirty="0" err="1"/>
              <a:t>sebagai</a:t>
            </a:r>
            <a:r>
              <a:rPr lang="en-ID" dirty="0"/>
              <a:t> </a:t>
            </a:r>
            <a:r>
              <a:rPr lang="en-ID" dirty="0" err="1"/>
              <a:t>ketua</a:t>
            </a:r>
            <a:r>
              <a:rPr lang="en-ID" dirty="0"/>
              <a:t> DPR, </a:t>
            </a:r>
            <a:r>
              <a:rPr lang="en-ID" dirty="0" err="1"/>
              <a:t>tahun</a:t>
            </a:r>
            <a:r>
              <a:rPr lang="en-ID" dirty="0"/>
              <a:t> 2019 </a:t>
            </a:r>
            <a:r>
              <a:rPr lang="en-ID" dirty="0" err="1"/>
              <a:t>merupakan</a:t>
            </a:r>
            <a:r>
              <a:rPr lang="en-ID" dirty="0"/>
              <a:t> </a:t>
            </a:r>
            <a:r>
              <a:rPr lang="en-ID" dirty="0" err="1"/>
              <a:t>sejarah</a:t>
            </a:r>
            <a:r>
              <a:rPr lang="en-ID" dirty="0"/>
              <a:t> </a:t>
            </a:r>
            <a:r>
              <a:rPr lang="en-ID" dirty="0" err="1"/>
              <a:t>pertama</a:t>
            </a:r>
            <a:r>
              <a:rPr lang="en-ID" dirty="0"/>
              <a:t> kali </a:t>
            </a:r>
            <a:r>
              <a:rPr lang="en-ID" dirty="0" err="1"/>
              <a:t>ketua</a:t>
            </a:r>
            <a:r>
              <a:rPr lang="en-ID" dirty="0"/>
              <a:t> DPR </a:t>
            </a:r>
            <a:r>
              <a:rPr lang="en-ID" dirty="0" err="1"/>
              <a:t>dipimpin</a:t>
            </a:r>
            <a:r>
              <a:rPr lang="en-ID" dirty="0"/>
              <a:t> oleh </a:t>
            </a:r>
            <a:r>
              <a:rPr lang="en-ID" dirty="0" err="1"/>
              <a:t>perempuan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8580481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86229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rgbClr val="FFFFFF"/>
                </a:solidFill>
                <a:latin typeface="+mn-lt"/>
              </a:rPr>
              <a:t>…</a:t>
            </a:r>
            <a:r>
              <a:rPr lang="en-US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sz="2800" dirty="0"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B09D79D-5F73-15AC-5D38-7C2125A0B0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6907" y="431073"/>
            <a:ext cx="7119258" cy="6302829"/>
          </a:xfrm>
        </p:spPr>
        <p:txBody>
          <a:bodyPr>
            <a:normAutofit/>
          </a:bodyPr>
          <a:lstStyle/>
          <a:p>
            <a:r>
              <a:rPr lang="en-ID" dirty="0" err="1"/>
              <a:t>Keterwakilan</a:t>
            </a:r>
            <a:r>
              <a:rPr lang="en-ID" dirty="0"/>
              <a:t> </a:t>
            </a:r>
            <a:r>
              <a:rPr lang="en-ID" dirty="0" err="1"/>
              <a:t>perempuan</a:t>
            </a:r>
            <a:r>
              <a:rPr lang="en-ID" dirty="0"/>
              <a:t> di DPD </a:t>
            </a:r>
            <a:r>
              <a:rPr lang="en-ID" dirty="0" err="1"/>
              <a:t>menunjukkan</a:t>
            </a:r>
            <a:r>
              <a:rPr lang="en-ID" dirty="0"/>
              <a:t> </a:t>
            </a:r>
            <a:r>
              <a:rPr lang="en-ID" dirty="0" err="1"/>
              <a:t>capaian</a:t>
            </a:r>
            <a:r>
              <a:rPr lang="en-ID" dirty="0"/>
              <a:t> yang </a:t>
            </a:r>
            <a:r>
              <a:rPr lang="en-ID" dirty="0" err="1"/>
              <a:t>diharapkan</a:t>
            </a:r>
            <a:r>
              <a:rPr lang="en-ID" dirty="0"/>
              <a:t>. </a:t>
            </a:r>
            <a:r>
              <a:rPr lang="en-ID" dirty="0" err="1"/>
              <a:t>Secara</a:t>
            </a:r>
            <a:r>
              <a:rPr lang="en-ID" dirty="0"/>
              <a:t> </a:t>
            </a:r>
            <a:r>
              <a:rPr lang="en-ID" dirty="0" err="1"/>
              <a:t>nasional</a:t>
            </a:r>
            <a:r>
              <a:rPr lang="en-ID" dirty="0"/>
              <a:t> di </a:t>
            </a:r>
            <a:r>
              <a:rPr lang="en-ID" dirty="0" err="1"/>
              <a:t>tahun</a:t>
            </a:r>
            <a:r>
              <a:rPr lang="en-ID" dirty="0"/>
              <a:t> 2019, </a:t>
            </a:r>
            <a:r>
              <a:rPr lang="en-ID" dirty="0" err="1"/>
              <a:t>anggota</a:t>
            </a:r>
            <a:r>
              <a:rPr lang="en-ID" dirty="0"/>
              <a:t> DPD </a:t>
            </a:r>
            <a:r>
              <a:rPr lang="en-ID" dirty="0" err="1"/>
              <a:t>perempuan</a:t>
            </a:r>
            <a:r>
              <a:rPr lang="en-ID" dirty="0"/>
              <a:t> </a:t>
            </a:r>
            <a:r>
              <a:rPr lang="en-ID" dirty="0" err="1"/>
              <a:t>sudah</a:t>
            </a:r>
            <a:r>
              <a:rPr lang="en-ID" dirty="0"/>
              <a:t> </a:t>
            </a:r>
            <a:r>
              <a:rPr lang="en-ID" dirty="0" err="1"/>
              <a:t>mencapai</a:t>
            </a:r>
            <a:r>
              <a:rPr lang="en-ID" dirty="0"/>
              <a:t> </a:t>
            </a:r>
            <a:r>
              <a:rPr lang="en-ID" dirty="0" err="1"/>
              <a:t>persentase</a:t>
            </a:r>
            <a:r>
              <a:rPr lang="en-ID" dirty="0"/>
              <a:t> minimal </a:t>
            </a:r>
            <a:r>
              <a:rPr lang="en-ID" dirty="0" err="1"/>
              <a:t>keterwakilan</a:t>
            </a:r>
            <a:r>
              <a:rPr lang="en-ID" dirty="0"/>
              <a:t> </a:t>
            </a:r>
            <a:r>
              <a:rPr lang="en-ID" dirty="0" err="1"/>
              <a:t>perempuan</a:t>
            </a:r>
            <a:r>
              <a:rPr lang="en-ID" dirty="0"/>
              <a:t>, </a:t>
            </a:r>
            <a:r>
              <a:rPr lang="en-ID" dirty="0" err="1"/>
              <a:t>yaitu</a:t>
            </a:r>
            <a:r>
              <a:rPr lang="en-ID" dirty="0"/>
              <a:t> 30,88 </a:t>
            </a:r>
            <a:r>
              <a:rPr lang="en-ID" dirty="0" err="1"/>
              <a:t>persen</a:t>
            </a:r>
            <a:endParaRPr lang="en-ID" dirty="0"/>
          </a:p>
          <a:p>
            <a:r>
              <a:rPr lang="en-ID" dirty="0"/>
              <a:t>Pada </a:t>
            </a:r>
            <a:r>
              <a:rPr lang="en-ID" dirty="0" err="1"/>
              <a:t>tahun</a:t>
            </a:r>
            <a:r>
              <a:rPr lang="en-ID" dirty="0"/>
              <a:t> 2019, </a:t>
            </a:r>
            <a:r>
              <a:rPr lang="en-ID" dirty="0" err="1"/>
              <a:t>pimpinan</a:t>
            </a:r>
            <a:r>
              <a:rPr lang="en-ID" dirty="0"/>
              <a:t> Lembaga </a:t>
            </a:r>
            <a:r>
              <a:rPr lang="en-ID" dirty="0" err="1"/>
              <a:t>legislatif</a:t>
            </a:r>
            <a:r>
              <a:rPr lang="en-ID" dirty="0"/>
              <a:t> </a:t>
            </a:r>
            <a:r>
              <a:rPr lang="en-ID" dirty="0" err="1"/>
              <a:t>masih</a:t>
            </a:r>
            <a:r>
              <a:rPr lang="en-ID" dirty="0"/>
              <a:t> </a:t>
            </a:r>
            <a:r>
              <a:rPr lang="en-ID" dirty="0" err="1"/>
              <a:t>didominasi</a:t>
            </a:r>
            <a:r>
              <a:rPr lang="en-ID" dirty="0"/>
              <a:t> </a:t>
            </a:r>
            <a:r>
              <a:rPr lang="en-ID" dirty="0" err="1"/>
              <a:t>laki-laki</a:t>
            </a:r>
            <a:r>
              <a:rPr lang="en-ID" dirty="0"/>
              <a:t>. Dari 19 </a:t>
            </a:r>
            <a:r>
              <a:rPr lang="en-ID" dirty="0" err="1"/>
              <a:t>posisi</a:t>
            </a:r>
            <a:r>
              <a:rPr lang="en-ID" dirty="0"/>
              <a:t> </a:t>
            </a:r>
            <a:r>
              <a:rPr lang="en-ID" dirty="0" err="1"/>
              <a:t>pimpinan</a:t>
            </a:r>
            <a:r>
              <a:rPr lang="en-ID" dirty="0"/>
              <a:t> yang </a:t>
            </a:r>
            <a:r>
              <a:rPr lang="en-ID" dirty="0" err="1"/>
              <a:t>ada</a:t>
            </a:r>
            <a:r>
              <a:rPr lang="en-ID" dirty="0"/>
              <a:t>, </a:t>
            </a:r>
            <a:r>
              <a:rPr lang="en-ID" dirty="0" err="1"/>
              <a:t>hanya</a:t>
            </a:r>
            <a:r>
              <a:rPr lang="en-ID" dirty="0"/>
              <a:t> </a:t>
            </a:r>
            <a:r>
              <a:rPr lang="en-ID" dirty="0" err="1"/>
              <a:t>ada</a:t>
            </a:r>
            <a:r>
              <a:rPr lang="en-ID" dirty="0"/>
              <a:t> </a:t>
            </a:r>
            <a:r>
              <a:rPr lang="en-ID" dirty="0" err="1"/>
              <a:t>dua</a:t>
            </a:r>
            <a:r>
              <a:rPr lang="en-ID" dirty="0"/>
              <a:t> </a:t>
            </a:r>
            <a:r>
              <a:rPr lang="en-ID" dirty="0" err="1"/>
              <a:t>perempuan</a:t>
            </a:r>
            <a:r>
              <a:rPr lang="en-ID" dirty="0"/>
              <a:t> yang </a:t>
            </a:r>
            <a:r>
              <a:rPr lang="en-ID" dirty="0" err="1"/>
              <a:t>menduduki</a:t>
            </a:r>
            <a:r>
              <a:rPr lang="en-ID" dirty="0"/>
              <a:t> </a:t>
            </a:r>
            <a:r>
              <a:rPr lang="en-ID" dirty="0" err="1"/>
              <a:t>jabatan</a:t>
            </a:r>
            <a:r>
              <a:rPr lang="en-ID" dirty="0"/>
              <a:t> </a:t>
            </a:r>
            <a:r>
              <a:rPr lang="en-ID" dirty="0" err="1"/>
              <a:t>pimpinan</a:t>
            </a:r>
            <a:r>
              <a:rPr lang="en-ID" dirty="0"/>
              <a:t>, </a:t>
            </a:r>
            <a:r>
              <a:rPr lang="en-ID" dirty="0" err="1"/>
              <a:t>yaitu</a:t>
            </a:r>
            <a:r>
              <a:rPr lang="en-ID" dirty="0"/>
              <a:t> </a:t>
            </a:r>
            <a:r>
              <a:rPr lang="en-ID" dirty="0" err="1"/>
              <a:t>satu</a:t>
            </a:r>
            <a:r>
              <a:rPr lang="en-ID" dirty="0"/>
              <a:t> orang </a:t>
            </a:r>
            <a:r>
              <a:rPr lang="en-ID" dirty="0" err="1"/>
              <a:t>ketua</a:t>
            </a:r>
            <a:r>
              <a:rPr lang="en-ID" dirty="0"/>
              <a:t> DPR dan </a:t>
            </a:r>
            <a:r>
              <a:rPr lang="en-ID" dirty="0" err="1"/>
              <a:t>satu</a:t>
            </a:r>
            <a:r>
              <a:rPr lang="en-ID" dirty="0"/>
              <a:t> orang wakil </a:t>
            </a:r>
            <a:r>
              <a:rPr lang="en-ID" dirty="0" err="1"/>
              <a:t>ketua</a:t>
            </a:r>
            <a:r>
              <a:rPr lang="en-ID" dirty="0"/>
              <a:t> MPR. Jika </a:t>
            </a:r>
            <a:r>
              <a:rPr lang="en-ID" dirty="0" err="1"/>
              <a:t>dipersentase</a:t>
            </a:r>
            <a:r>
              <a:rPr lang="en-ID" dirty="0"/>
              <a:t>, </a:t>
            </a:r>
            <a:r>
              <a:rPr lang="en-ID" dirty="0" err="1"/>
              <a:t>maka</a:t>
            </a:r>
            <a:r>
              <a:rPr lang="en-ID" dirty="0"/>
              <a:t> </a:t>
            </a:r>
            <a:r>
              <a:rPr lang="en-ID" dirty="0" err="1"/>
              <a:t>perempuan</a:t>
            </a:r>
            <a:r>
              <a:rPr lang="en-ID" dirty="0"/>
              <a:t> </a:t>
            </a:r>
            <a:r>
              <a:rPr lang="en-ID" dirty="0" err="1"/>
              <a:t>pemimpin</a:t>
            </a:r>
            <a:r>
              <a:rPr lang="en-ID" dirty="0"/>
              <a:t> di Lembaga </a:t>
            </a:r>
            <a:r>
              <a:rPr lang="en-ID" dirty="0" err="1"/>
              <a:t>legislatif</a:t>
            </a:r>
            <a:r>
              <a:rPr lang="en-ID" dirty="0"/>
              <a:t> di </a:t>
            </a:r>
            <a:r>
              <a:rPr lang="en-ID" dirty="0" err="1"/>
              <a:t>tingkat</a:t>
            </a:r>
            <a:r>
              <a:rPr lang="en-ID" dirty="0"/>
              <a:t> </a:t>
            </a:r>
            <a:r>
              <a:rPr lang="en-ID" dirty="0" err="1"/>
              <a:t>pusat</a:t>
            </a:r>
            <a:r>
              <a:rPr lang="en-ID" dirty="0"/>
              <a:t> </a:t>
            </a:r>
            <a:r>
              <a:rPr lang="en-ID" dirty="0" err="1"/>
              <a:t>hanya</a:t>
            </a:r>
            <a:r>
              <a:rPr lang="en-ID" dirty="0"/>
              <a:t> 10,53 </a:t>
            </a:r>
            <a:r>
              <a:rPr lang="en-ID" dirty="0" err="1"/>
              <a:t>persen</a:t>
            </a:r>
            <a:r>
              <a:rPr lang="en-ID" dirty="0"/>
              <a:t> di </a:t>
            </a:r>
            <a:r>
              <a:rPr lang="en-ID" dirty="0" err="1"/>
              <a:t>bawah</a:t>
            </a:r>
            <a:r>
              <a:rPr lang="en-ID" dirty="0"/>
              <a:t> </a:t>
            </a:r>
            <a:r>
              <a:rPr lang="en-ID" dirty="0" err="1"/>
              <a:t>laki-laki</a:t>
            </a:r>
            <a:r>
              <a:rPr lang="en-ID" dirty="0"/>
              <a:t> yang </a:t>
            </a:r>
            <a:r>
              <a:rPr lang="en-ID" dirty="0" err="1"/>
              <a:t>mencapai</a:t>
            </a:r>
            <a:r>
              <a:rPr lang="en-ID" dirty="0"/>
              <a:t> 89,47 </a:t>
            </a:r>
            <a:r>
              <a:rPr lang="en-ID" dirty="0" err="1"/>
              <a:t>persen</a:t>
            </a:r>
            <a:endParaRPr lang="en-ID" dirty="0"/>
          </a:p>
          <a:p>
            <a:pPr marL="0" indent="0">
              <a:buNone/>
            </a:pP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4390709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3" y="424543"/>
            <a:ext cx="4285926" cy="2259874"/>
          </a:xfrm>
        </p:spPr>
        <p:txBody>
          <a:bodyPr anchor="t">
            <a:normAutofit fontScale="90000"/>
          </a:bodyPr>
          <a:lstStyle/>
          <a:p>
            <a:pPr algn="ctr"/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Mengapa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jumlah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anggota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DPR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perempuan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sulit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mencapai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kuota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minimal?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58245" y="421277"/>
            <a:ext cx="6257109" cy="430421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600" dirty="0"/>
              <a:t>“</a:t>
            </a:r>
            <a:r>
              <a:rPr lang="en-US" sz="3600" dirty="0" err="1"/>
              <a:t>Beberapa</a:t>
            </a:r>
            <a:r>
              <a:rPr lang="en-US" sz="3600" dirty="0"/>
              <a:t> </a:t>
            </a:r>
            <a:r>
              <a:rPr lang="en-US" sz="3600" dirty="0" err="1"/>
              <a:t>studi</a:t>
            </a:r>
            <a:r>
              <a:rPr lang="en-US" sz="3600" dirty="0"/>
              <a:t> </a:t>
            </a:r>
            <a:r>
              <a:rPr lang="en-US" sz="3600" dirty="0" err="1"/>
              <a:t>menunjukkan</a:t>
            </a:r>
            <a:r>
              <a:rPr lang="en-US" sz="3600" dirty="0"/>
              <a:t> </a:t>
            </a:r>
            <a:r>
              <a:rPr lang="en-US" sz="3600" dirty="0" err="1"/>
              <a:t>kegagalan</a:t>
            </a:r>
            <a:r>
              <a:rPr lang="en-US" sz="3600" dirty="0"/>
              <a:t> </a:t>
            </a:r>
            <a:r>
              <a:rPr lang="en-US" sz="3600" dirty="0" err="1"/>
              <a:t>perempuan</a:t>
            </a:r>
            <a:r>
              <a:rPr lang="en-US" sz="3600" dirty="0"/>
              <a:t> </a:t>
            </a:r>
            <a:r>
              <a:rPr lang="en-US" sz="3600" dirty="0" err="1"/>
              <a:t>menjadi</a:t>
            </a:r>
            <a:r>
              <a:rPr lang="en-US" sz="3600" dirty="0"/>
              <a:t> </a:t>
            </a:r>
            <a:r>
              <a:rPr lang="en-US" sz="3600" dirty="0" err="1"/>
              <a:t>anggota</a:t>
            </a:r>
            <a:r>
              <a:rPr lang="en-US" sz="3600" dirty="0"/>
              <a:t> </a:t>
            </a:r>
            <a:r>
              <a:rPr lang="en-US" sz="3600" dirty="0" err="1"/>
              <a:t>legislatif</a:t>
            </a:r>
            <a:r>
              <a:rPr lang="en-US" sz="3600" dirty="0"/>
              <a:t> </a:t>
            </a:r>
            <a:r>
              <a:rPr lang="en-US" sz="3600" dirty="0" err="1"/>
              <a:t>dikarenakan</a:t>
            </a:r>
            <a:r>
              <a:rPr lang="en-US" sz="3600" dirty="0"/>
              <a:t> </a:t>
            </a:r>
            <a:r>
              <a:rPr lang="en-US" sz="3600" dirty="0" err="1"/>
              <a:t>sistem</a:t>
            </a:r>
            <a:r>
              <a:rPr lang="en-US" sz="3600" dirty="0"/>
              <a:t> </a:t>
            </a:r>
            <a:r>
              <a:rPr lang="en-US" sz="3600" dirty="0" err="1"/>
              <a:t>budaya</a:t>
            </a:r>
            <a:r>
              <a:rPr lang="en-US" sz="3600" dirty="0"/>
              <a:t> </a:t>
            </a:r>
            <a:r>
              <a:rPr lang="en-US" sz="3600" dirty="0" err="1"/>
              <a:t>politik</a:t>
            </a:r>
            <a:r>
              <a:rPr lang="en-US" sz="3600" dirty="0"/>
              <a:t> dan </a:t>
            </a:r>
            <a:r>
              <a:rPr lang="en-US" sz="3600" dirty="0" err="1"/>
              <a:t>sistem</a:t>
            </a:r>
            <a:r>
              <a:rPr lang="en-US" sz="3600" dirty="0"/>
              <a:t> </a:t>
            </a:r>
            <a:r>
              <a:rPr lang="en-US" sz="3600" dirty="0" err="1"/>
              <a:t>rekrutmen</a:t>
            </a:r>
            <a:r>
              <a:rPr lang="en-US" sz="3600" dirty="0"/>
              <a:t> oleh </a:t>
            </a:r>
            <a:r>
              <a:rPr lang="en-US" sz="3600" dirty="0" err="1"/>
              <a:t>partai</a:t>
            </a:r>
            <a:r>
              <a:rPr lang="en-US" sz="3600" dirty="0"/>
              <a:t> yang </a:t>
            </a:r>
            <a:r>
              <a:rPr lang="en-US" sz="3600" dirty="0" err="1"/>
              <a:t>belum</a:t>
            </a:r>
            <a:r>
              <a:rPr lang="en-US" sz="3600" dirty="0"/>
              <a:t> </a:t>
            </a:r>
            <a:r>
              <a:rPr lang="en-US" sz="3600" dirty="0" err="1"/>
              <a:t>menunjukkan</a:t>
            </a:r>
            <a:r>
              <a:rPr lang="en-US" sz="3600" dirty="0"/>
              <a:t> </a:t>
            </a:r>
            <a:r>
              <a:rPr lang="en-US" sz="3600" dirty="0" err="1"/>
              <a:t>keberpihakan</a:t>
            </a:r>
            <a:r>
              <a:rPr lang="en-US" sz="3600" dirty="0"/>
              <a:t> pada </a:t>
            </a:r>
            <a:r>
              <a:rPr lang="en-US" sz="3600" dirty="0" err="1"/>
              <a:t>calon</a:t>
            </a:r>
            <a:r>
              <a:rPr lang="en-US" sz="3600" dirty="0"/>
              <a:t> </a:t>
            </a:r>
            <a:r>
              <a:rPr lang="en-US" sz="3600" dirty="0" err="1"/>
              <a:t>anggota</a:t>
            </a:r>
            <a:r>
              <a:rPr lang="en-US" sz="3600" dirty="0"/>
              <a:t> DPR </a:t>
            </a:r>
            <a:r>
              <a:rPr lang="en-US" sz="3600" dirty="0" err="1"/>
              <a:t>perempuan</a:t>
            </a:r>
            <a:r>
              <a:rPr lang="en-US" sz="3600" dirty="0"/>
              <a:t>, dan </a:t>
            </a:r>
            <a:r>
              <a:rPr lang="en-US" sz="3600" dirty="0" err="1"/>
              <a:t>sistem</a:t>
            </a:r>
            <a:r>
              <a:rPr lang="en-US" sz="3600" dirty="0"/>
              <a:t> </a:t>
            </a:r>
            <a:r>
              <a:rPr lang="en-US" sz="3600" dirty="0" err="1"/>
              <a:t>pemilu</a:t>
            </a:r>
            <a:r>
              <a:rPr lang="en-US" sz="3600" dirty="0"/>
              <a:t> </a:t>
            </a:r>
            <a:r>
              <a:rPr lang="en-US" sz="3600" dirty="0" err="1"/>
              <a:t>proporsional</a:t>
            </a:r>
            <a:r>
              <a:rPr lang="en-US" sz="3600" dirty="0"/>
              <a:t> </a:t>
            </a:r>
            <a:r>
              <a:rPr lang="en-US" sz="3600" dirty="0" err="1"/>
              <a:t>terbuka</a:t>
            </a:r>
            <a:r>
              <a:rPr lang="en-US" sz="3600" dirty="0"/>
              <a:t> yang </a:t>
            </a:r>
            <a:r>
              <a:rPr lang="en-US" sz="3600" dirty="0" err="1"/>
              <a:t>melemahkan</a:t>
            </a:r>
            <a:r>
              <a:rPr lang="en-US" sz="3600" dirty="0"/>
              <a:t> </a:t>
            </a:r>
            <a:r>
              <a:rPr lang="en-US" sz="3600" dirty="0" err="1"/>
              <a:t>calon</a:t>
            </a:r>
            <a:r>
              <a:rPr lang="en-US" sz="3600" dirty="0"/>
              <a:t> </a:t>
            </a:r>
            <a:r>
              <a:rPr lang="en-US" sz="3600" dirty="0" err="1"/>
              <a:t>perempuan</a:t>
            </a:r>
            <a:r>
              <a:rPr lang="en-US" sz="3600" dirty="0"/>
              <a:t> </a:t>
            </a:r>
            <a:r>
              <a:rPr lang="en-US" sz="3600" dirty="0" err="1"/>
              <a:t>ketika</a:t>
            </a:r>
            <a:r>
              <a:rPr lang="en-US" sz="3600" dirty="0"/>
              <a:t> </a:t>
            </a:r>
            <a:r>
              <a:rPr lang="en-US" sz="3600" dirty="0" err="1"/>
              <a:t>berjuang</a:t>
            </a:r>
            <a:r>
              <a:rPr lang="en-US" sz="3600" dirty="0"/>
              <a:t> </a:t>
            </a:r>
            <a:r>
              <a:rPr lang="en-US" sz="3600" dirty="0" err="1"/>
              <a:t>mendulang</a:t>
            </a:r>
            <a:r>
              <a:rPr lang="en-US" sz="3600" dirty="0"/>
              <a:t> </a:t>
            </a:r>
            <a:r>
              <a:rPr lang="en-US" sz="3600" dirty="0" err="1"/>
              <a:t>suara</a:t>
            </a:r>
            <a:r>
              <a:rPr lang="en-US" sz="36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040300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3" y="424543"/>
            <a:ext cx="4285926" cy="2259874"/>
          </a:xfrm>
        </p:spPr>
        <p:txBody>
          <a:bodyPr anchor="t">
            <a:normAutofit/>
          </a:bodyPr>
          <a:lstStyle/>
          <a:p>
            <a:pPr algn="ctr"/>
            <a:br>
              <a:rPr lang="en-US" sz="4000" b="1" dirty="0">
                <a:solidFill>
                  <a:srgbClr val="FFFFFF"/>
                </a:solidFill>
                <a:latin typeface="+mn-lt"/>
              </a:rPr>
            </a:br>
            <a:br>
              <a:rPr lang="en-US" sz="4000" b="1" dirty="0">
                <a:solidFill>
                  <a:srgbClr val="FFFFFF"/>
                </a:solidFill>
                <a:latin typeface="+mn-lt"/>
              </a:rPr>
            </a:br>
            <a:r>
              <a:rPr lang="en-US" sz="4000" b="1" dirty="0">
                <a:solidFill>
                  <a:srgbClr val="FFFFFF"/>
                </a:solidFill>
                <a:latin typeface="+mn-lt"/>
              </a:rPr>
              <a:t>…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sz="40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86399" y="656409"/>
            <a:ext cx="6257109" cy="430421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200" dirty="0"/>
              <a:t>“</a:t>
            </a:r>
            <a:r>
              <a:rPr lang="en-US" sz="3200" dirty="0" err="1"/>
              <a:t>Selain</a:t>
            </a:r>
            <a:r>
              <a:rPr lang="en-US" sz="3200" dirty="0"/>
              <a:t> </a:t>
            </a:r>
            <a:r>
              <a:rPr lang="en-US" sz="3200" dirty="0" err="1"/>
              <a:t>sistem</a:t>
            </a:r>
            <a:r>
              <a:rPr lang="en-US" sz="3200" dirty="0"/>
              <a:t> </a:t>
            </a:r>
            <a:r>
              <a:rPr lang="en-US" sz="3200" dirty="0" err="1"/>
              <a:t>pemilu</a:t>
            </a:r>
            <a:r>
              <a:rPr lang="en-US" sz="3200" dirty="0"/>
              <a:t>, </a:t>
            </a:r>
            <a:r>
              <a:rPr lang="en-US" sz="3200" dirty="0" err="1"/>
              <a:t>faktor</a:t>
            </a:r>
            <a:r>
              <a:rPr lang="en-US" sz="3200" dirty="0"/>
              <a:t> lain yang juga </a:t>
            </a:r>
            <a:r>
              <a:rPr lang="en-US" sz="3200" dirty="0" err="1"/>
              <a:t>harus</a:t>
            </a:r>
            <a:r>
              <a:rPr lang="en-US" sz="3200" dirty="0"/>
              <a:t> </a:t>
            </a:r>
            <a:r>
              <a:rPr lang="en-US" sz="3200" dirty="0" err="1"/>
              <a:t>dilihat</a:t>
            </a:r>
            <a:r>
              <a:rPr lang="en-US" sz="3200" dirty="0"/>
              <a:t> dalam </a:t>
            </a:r>
            <a:r>
              <a:rPr lang="en-US" sz="3200" dirty="0" err="1"/>
              <a:t>memahami</a:t>
            </a:r>
            <a:r>
              <a:rPr lang="en-US" sz="3200" dirty="0"/>
              <a:t> </a:t>
            </a:r>
            <a:r>
              <a:rPr lang="en-US" sz="3200" dirty="0" err="1"/>
              <a:t>representasi</a:t>
            </a:r>
            <a:r>
              <a:rPr lang="en-US" sz="3200" dirty="0"/>
              <a:t> </a:t>
            </a:r>
            <a:r>
              <a:rPr lang="en-US" sz="3200" dirty="0" err="1"/>
              <a:t>perempuan</a:t>
            </a:r>
            <a:r>
              <a:rPr lang="en-US" sz="3200" dirty="0"/>
              <a:t> yang tidak </a:t>
            </a:r>
            <a:r>
              <a:rPr lang="en-US" sz="3200" dirty="0" err="1"/>
              <a:t>mencapai</a:t>
            </a:r>
            <a:r>
              <a:rPr lang="en-US" sz="3200" dirty="0"/>
              <a:t> </a:t>
            </a:r>
            <a:r>
              <a:rPr lang="en-US" sz="3200" dirty="0" err="1"/>
              <a:t>kuota</a:t>
            </a:r>
            <a:r>
              <a:rPr lang="en-US" sz="3200" dirty="0"/>
              <a:t> minimal </a:t>
            </a:r>
            <a:r>
              <a:rPr lang="en-US" sz="3200" dirty="0" err="1"/>
              <a:t>antara</a:t>
            </a:r>
            <a:r>
              <a:rPr lang="en-US" sz="3200" dirty="0"/>
              <a:t> lain </a:t>
            </a:r>
            <a:r>
              <a:rPr lang="en-US" sz="3200" dirty="0" err="1"/>
              <a:t>kualifikasi</a:t>
            </a:r>
            <a:r>
              <a:rPr lang="en-US" sz="3200" dirty="0"/>
              <a:t> </a:t>
            </a:r>
            <a:r>
              <a:rPr lang="en-US" sz="3200" dirty="0" err="1"/>
              <a:t>perempuan</a:t>
            </a:r>
            <a:r>
              <a:rPr lang="en-US" sz="3200" dirty="0"/>
              <a:t>, </a:t>
            </a:r>
            <a:r>
              <a:rPr lang="en-US" sz="3200" dirty="0" err="1"/>
              <a:t>kebijakan</a:t>
            </a:r>
            <a:r>
              <a:rPr lang="en-US" sz="3200" dirty="0"/>
              <a:t> elite </a:t>
            </a:r>
            <a:r>
              <a:rPr lang="en-US" sz="3200" dirty="0" err="1"/>
              <a:t>partai</a:t>
            </a:r>
            <a:r>
              <a:rPr lang="en-US" sz="3200" dirty="0"/>
              <a:t> </a:t>
            </a:r>
            <a:r>
              <a:rPr lang="en-US" sz="3200" dirty="0" err="1"/>
              <a:t>untuk</a:t>
            </a:r>
            <a:r>
              <a:rPr lang="en-US" sz="3200" dirty="0"/>
              <a:t> </a:t>
            </a:r>
            <a:r>
              <a:rPr lang="en-US" sz="3200" dirty="0" err="1"/>
              <a:t>mencalonkan</a:t>
            </a:r>
            <a:r>
              <a:rPr lang="en-US" sz="3200" dirty="0"/>
              <a:t> </a:t>
            </a:r>
            <a:r>
              <a:rPr lang="en-US" sz="3200" dirty="0" err="1"/>
              <a:t>perempuan</a:t>
            </a:r>
            <a:r>
              <a:rPr lang="en-US" sz="3200" dirty="0"/>
              <a:t> dalam </a:t>
            </a:r>
            <a:r>
              <a:rPr lang="en-US" sz="3200" dirty="0" err="1"/>
              <a:t>jumlah</a:t>
            </a:r>
            <a:r>
              <a:rPr lang="en-US" sz="3200" dirty="0"/>
              <a:t> </a:t>
            </a:r>
            <a:r>
              <a:rPr lang="en-US" sz="3200" dirty="0" err="1"/>
              <a:t>signifikan</a:t>
            </a:r>
            <a:r>
              <a:rPr lang="en-US" sz="3200" dirty="0"/>
              <a:t>, </a:t>
            </a:r>
            <a:r>
              <a:rPr lang="en-US" sz="3200" dirty="0" err="1"/>
              <a:t>motivasi</a:t>
            </a:r>
            <a:r>
              <a:rPr lang="en-US" sz="3200" dirty="0"/>
              <a:t> </a:t>
            </a:r>
            <a:r>
              <a:rPr lang="en-US" sz="3200" dirty="0" err="1"/>
              <a:t>kandidat</a:t>
            </a:r>
            <a:r>
              <a:rPr lang="en-US" sz="3200" dirty="0"/>
              <a:t>, </a:t>
            </a:r>
            <a:r>
              <a:rPr lang="en-US" sz="3200" dirty="0" err="1"/>
              <a:t>sumber</a:t>
            </a:r>
            <a:r>
              <a:rPr lang="en-US" sz="3200" dirty="0"/>
              <a:t> </a:t>
            </a:r>
            <a:r>
              <a:rPr lang="en-US" sz="3200" dirty="0" err="1"/>
              <a:t>daya</a:t>
            </a:r>
            <a:r>
              <a:rPr lang="en-US" sz="3200" dirty="0"/>
              <a:t> (</a:t>
            </a:r>
            <a:r>
              <a:rPr lang="en-US" sz="3200" dirty="0" err="1"/>
              <a:t>sosial</a:t>
            </a:r>
            <a:r>
              <a:rPr lang="en-US" sz="3200" dirty="0"/>
              <a:t>, </a:t>
            </a:r>
            <a:r>
              <a:rPr lang="en-US" sz="3200" dirty="0" err="1"/>
              <a:t>politik</a:t>
            </a:r>
            <a:r>
              <a:rPr lang="en-US" sz="3200" dirty="0"/>
              <a:t> dan </a:t>
            </a:r>
            <a:r>
              <a:rPr lang="en-US" sz="3200" dirty="0" err="1"/>
              <a:t>ekonomi</a:t>
            </a:r>
            <a:r>
              <a:rPr lang="en-US" sz="3200" dirty="0"/>
              <a:t>), </a:t>
            </a:r>
            <a:r>
              <a:rPr lang="en-US" sz="3200" dirty="0" err="1"/>
              <a:t>pengalaman</a:t>
            </a:r>
            <a:r>
              <a:rPr lang="en-US" sz="3200" dirty="0"/>
              <a:t>, </a:t>
            </a:r>
            <a:r>
              <a:rPr lang="en-US" sz="3200" dirty="0" err="1"/>
              <a:t>ambisi</a:t>
            </a:r>
            <a:r>
              <a:rPr lang="en-US" sz="3200" dirty="0"/>
              <a:t>, dan </a:t>
            </a:r>
            <a:r>
              <a:rPr lang="en-US" sz="3200" dirty="0" err="1"/>
              <a:t>minat</a:t>
            </a:r>
            <a:r>
              <a:rPr lang="en-US" sz="3200" dirty="0"/>
              <a:t> </a:t>
            </a:r>
            <a:r>
              <a:rPr lang="en-US" sz="3200" dirty="0" err="1"/>
              <a:t>mereka</a:t>
            </a:r>
            <a:r>
              <a:rPr lang="en-US" sz="3200" dirty="0"/>
              <a:t> </a:t>
            </a:r>
            <a:r>
              <a:rPr lang="en-US" sz="3200" dirty="0" err="1"/>
              <a:t>untuk</a:t>
            </a:r>
            <a:r>
              <a:rPr lang="en-US" sz="3200" dirty="0"/>
              <a:t> </a:t>
            </a:r>
            <a:r>
              <a:rPr lang="en-US" sz="3200" dirty="0" err="1"/>
              <a:t>bekerja</a:t>
            </a:r>
            <a:r>
              <a:rPr lang="en-US" sz="3200" dirty="0"/>
              <a:t> </a:t>
            </a:r>
            <a:r>
              <a:rPr lang="en-US" sz="3200" dirty="0" err="1"/>
              <a:t>penuh</a:t>
            </a:r>
            <a:r>
              <a:rPr lang="en-US" sz="3200" dirty="0"/>
              <a:t> </a:t>
            </a:r>
            <a:r>
              <a:rPr lang="en-US" sz="3200" dirty="0" err="1"/>
              <a:t>waktu</a:t>
            </a:r>
            <a:r>
              <a:rPr lang="en-US" sz="3200" dirty="0"/>
              <a:t> di arena </a:t>
            </a:r>
            <a:r>
              <a:rPr lang="en-US" sz="3200" dirty="0" err="1"/>
              <a:t>politik</a:t>
            </a:r>
            <a:r>
              <a:rPr lang="en-US" sz="3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696049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3" y="424543"/>
            <a:ext cx="4285926" cy="2259874"/>
          </a:xfrm>
        </p:spPr>
        <p:txBody>
          <a:bodyPr anchor="t">
            <a:normAutofit/>
          </a:bodyPr>
          <a:lstStyle/>
          <a:p>
            <a:pPr algn="ctr"/>
            <a:br>
              <a:rPr lang="en-US" sz="4000" b="1" dirty="0">
                <a:solidFill>
                  <a:srgbClr val="FFFFFF"/>
                </a:solidFill>
                <a:latin typeface="+mn-lt"/>
              </a:rPr>
            </a:br>
            <a:br>
              <a:rPr lang="en-US" sz="4000" b="1" dirty="0">
                <a:solidFill>
                  <a:srgbClr val="FFFFFF"/>
                </a:solidFill>
                <a:latin typeface="+mn-lt"/>
              </a:rPr>
            </a:br>
            <a:r>
              <a:rPr lang="en-US" sz="4000" b="1" dirty="0">
                <a:solidFill>
                  <a:srgbClr val="FFFFFF"/>
                </a:solidFill>
                <a:latin typeface="+mn-lt"/>
              </a:rPr>
              <a:t>…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lanjutan</a:t>
            </a:r>
            <a:br>
              <a:rPr lang="en-US" sz="4000" b="1" dirty="0">
                <a:solidFill>
                  <a:srgbClr val="FFFFFF"/>
                </a:solidFill>
                <a:latin typeface="+mn-lt"/>
              </a:rPr>
            </a:br>
            <a:r>
              <a:rPr lang="en-US" sz="2700" dirty="0">
                <a:latin typeface="+mn-lt"/>
              </a:rPr>
              <a:t>(</a:t>
            </a:r>
            <a:r>
              <a:rPr lang="en-US" sz="2700" dirty="0" err="1">
                <a:latin typeface="+mn-lt"/>
              </a:rPr>
              <a:t>Aspinal</a:t>
            </a:r>
            <a:r>
              <a:rPr lang="en-US" sz="2700" dirty="0">
                <a:latin typeface="+mn-lt"/>
              </a:rPr>
              <a:t> et. al, 2021)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45182" y="251460"/>
            <a:ext cx="6328955" cy="587502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ID" dirty="0" err="1"/>
              <a:t>Selanjutnya</a:t>
            </a:r>
            <a:r>
              <a:rPr lang="en-ID" dirty="0"/>
              <a:t>, </a:t>
            </a:r>
            <a:r>
              <a:rPr lang="en-ID" dirty="0" err="1"/>
              <a:t>keterbatasan</a:t>
            </a:r>
            <a:r>
              <a:rPr lang="en-ID" dirty="0"/>
              <a:t> </a:t>
            </a:r>
            <a:r>
              <a:rPr lang="en-ID" dirty="0" err="1"/>
              <a:t>sumber</a:t>
            </a:r>
            <a:r>
              <a:rPr lang="en-ID" dirty="0"/>
              <a:t> </a:t>
            </a:r>
            <a:r>
              <a:rPr lang="en-ID" dirty="0" err="1"/>
              <a:t>daya</a:t>
            </a:r>
            <a:r>
              <a:rPr lang="en-ID" dirty="0"/>
              <a:t> </a:t>
            </a:r>
            <a:r>
              <a:rPr lang="en-ID" dirty="0" err="1"/>
              <a:t>materi</a:t>
            </a:r>
            <a:r>
              <a:rPr lang="en-ID" dirty="0"/>
              <a:t> </a:t>
            </a:r>
            <a:r>
              <a:rPr lang="en-ID" dirty="0" err="1"/>
              <a:t>kandidat</a:t>
            </a:r>
            <a:r>
              <a:rPr lang="en-ID" dirty="0"/>
              <a:t> </a:t>
            </a:r>
            <a:r>
              <a:rPr lang="en-ID" dirty="0" err="1"/>
              <a:t>perempuan</a:t>
            </a:r>
            <a:r>
              <a:rPr lang="en-ID" dirty="0"/>
              <a:t>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mencalonkan</a:t>
            </a:r>
            <a:r>
              <a:rPr lang="en-ID" dirty="0"/>
              <a:t> </a:t>
            </a:r>
            <a:r>
              <a:rPr lang="en-ID" dirty="0" err="1"/>
              <a:t>diri</a:t>
            </a:r>
            <a:r>
              <a:rPr lang="en-ID" dirty="0"/>
              <a:t> juga </a:t>
            </a:r>
            <a:r>
              <a:rPr lang="en-ID" dirty="0" err="1"/>
              <a:t>mempengaruhi</a:t>
            </a:r>
            <a:r>
              <a:rPr lang="en-ID" dirty="0"/>
              <a:t>. </a:t>
            </a:r>
            <a:r>
              <a:rPr lang="en-ID" dirty="0" err="1"/>
              <a:t>Kenyataannya</a:t>
            </a:r>
            <a:r>
              <a:rPr lang="en-ID" dirty="0"/>
              <a:t>, di Indonesia, </a:t>
            </a:r>
            <a:r>
              <a:rPr lang="en-ID" dirty="0" err="1"/>
              <a:t>pihak</a:t>
            </a:r>
            <a:r>
              <a:rPr lang="en-ID" dirty="0"/>
              <a:t> yang </a:t>
            </a:r>
            <a:r>
              <a:rPr lang="en-ID" dirty="0" err="1"/>
              <a:t>memiliki</a:t>
            </a:r>
            <a:r>
              <a:rPr lang="en-ID" dirty="0"/>
              <a:t> </a:t>
            </a:r>
            <a:r>
              <a:rPr lang="en-ID" dirty="0" err="1"/>
              <a:t>banyak</a:t>
            </a:r>
            <a:r>
              <a:rPr lang="en-ID" dirty="0"/>
              <a:t> </a:t>
            </a:r>
            <a:r>
              <a:rPr lang="en-ID" dirty="0" err="1"/>
              <a:t>sumber</a:t>
            </a:r>
            <a:r>
              <a:rPr lang="en-ID" dirty="0"/>
              <a:t> </a:t>
            </a:r>
            <a:r>
              <a:rPr lang="en-ID" dirty="0" err="1"/>
              <a:t>daya</a:t>
            </a:r>
            <a:r>
              <a:rPr lang="en-ID" dirty="0"/>
              <a:t> </a:t>
            </a:r>
            <a:r>
              <a:rPr lang="en-ID" dirty="0" err="1"/>
              <a:t>materi</a:t>
            </a:r>
            <a:r>
              <a:rPr lang="en-ID" dirty="0"/>
              <a:t> dan </a:t>
            </a:r>
            <a:r>
              <a:rPr lang="en-ID" dirty="0" err="1"/>
              <a:t>jaringan</a:t>
            </a:r>
            <a:r>
              <a:rPr lang="en-ID" dirty="0"/>
              <a:t> </a:t>
            </a:r>
            <a:r>
              <a:rPr lang="en-ID" dirty="0" err="1"/>
              <a:t>luas</a:t>
            </a:r>
            <a:r>
              <a:rPr lang="en-ID" dirty="0"/>
              <a:t> dan </a:t>
            </a:r>
            <a:r>
              <a:rPr lang="en-ID" dirty="0" err="1"/>
              <a:t>berpengaruh</a:t>
            </a:r>
            <a:r>
              <a:rPr lang="en-ID" dirty="0"/>
              <a:t> </a:t>
            </a:r>
            <a:r>
              <a:rPr lang="en-ID" dirty="0" err="1"/>
              <a:t>adalah</a:t>
            </a:r>
            <a:r>
              <a:rPr lang="en-ID" dirty="0"/>
              <a:t> </a:t>
            </a:r>
            <a:r>
              <a:rPr lang="en-ID" dirty="0" err="1"/>
              <a:t>kandidat</a:t>
            </a:r>
            <a:r>
              <a:rPr lang="en-ID" dirty="0"/>
              <a:t> </a:t>
            </a:r>
            <a:r>
              <a:rPr lang="en-ID" dirty="0" err="1"/>
              <a:t>dari</a:t>
            </a:r>
            <a:r>
              <a:rPr lang="en-ID" dirty="0"/>
              <a:t> </a:t>
            </a:r>
            <a:r>
              <a:rPr lang="en-ID" dirty="0" err="1"/>
              <a:t>laki-laki</a:t>
            </a:r>
            <a:r>
              <a:rPr lang="en-ID" dirty="0"/>
              <a:t>, </a:t>
            </a:r>
            <a:r>
              <a:rPr lang="en-ID" dirty="0" err="1"/>
              <a:t>sehingga</a:t>
            </a:r>
            <a:r>
              <a:rPr lang="en-ID" dirty="0"/>
              <a:t> </a:t>
            </a:r>
            <a:r>
              <a:rPr lang="en-ID" dirty="0" err="1"/>
              <a:t>terkadang</a:t>
            </a:r>
            <a:r>
              <a:rPr lang="en-ID" dirty="0"/>
              <a:t> </a:t>
            </a:r>
            <a:r>
              <a:rPr lang="en-ID" dirty="0" err="1"/>
              <a:t>kandidat</a:t>
            </a:r>
            <a:r>
              <a:rPr lang="en-ID" dirty="0"/>
              <a:t> </a:t>
            </a:r>
            <a:r>
              <a:rPr lang="en-ID" dirty="0" err="1"/>
              <a:t>perempuan</a:t>
            </a:r>
            <a:r>
              <a:rPr lang="en-ID" dirty="0"/>
              <a:t> </a:t>
            </a:r>
            <a:r>
              <a:rPr lang="en-ID" dirty="0" err="1"/>
              <a:t>akhirnya</a:t>
            </a:r>
            <a:r>
              <a:rPr lang="en-ID" dirty="0"/>
              <a:t> </a:t>
            </a:r>
            <a:r>
              <a:rPr lang="en-ID" dirty="0" err="1"/>
              <a:t>bertumpu</a:t>
            </a:r>
            <a:r>
              <a:rPr lang="en-ID" dirty="0"/>
              <a:t> pada </a:t>
            </a:r>
            <a:r>
              <a:rPr lang="en-ID" dirty="0" err="1"/>
              <a:t>laki-laki</a:t>
            </a:r>
            <a:r>
              <a:rPr lang="en-ID" dirty="0"/>
              <a:t>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bisa</a:t>
            </a:r>
            <a:r>
              <a:rPr lang="en-ID" dirty="0"/>
              <a:t> </a:t>
            </a:r>
            <a:r>
              <a:rPr lang="en-ID" dirty="0" err="1"/>
              <a:t>mengorganisir</a:t>
            </a:r>
            <a:r>
              <a:rPr lang="en-ID" dirty="0"/>
              <a:t> </a:t>
            </a:r>
            <a:r>
              <a:rPr lang="en-ID" dirty="0" err="1"/>
              <a:t>kampanye</a:t>
            </a:r>
            <a:r>
              <a:rPr lang="en-ID" dirty="0"/>
              <a:t> dan </a:t>
            </a:r>
            <a:r>
              <a:rPr lang="en-ID" dirty="0" err="1"/>
              <a:t>membangun</a:t>
            </a:r>
            <a:r>
              <a:rPr lang="en-ID" dirty="0"/>
              <a:t> </a:t>
            </a:r>
            <a:r>
              <a:rPr lang="en-ID" dirty="0" err="1"/>
              <a:t>jaringan</a:t>
            </a:r>
            <a:r>
              <a:rPr lang="en-ID" dirty="0"/>
              <a:t> yang </a:t>
            </a:r>
            <a:r>
              <a:rPr lang="en-ID" dirty="0" err="1"/>
              <a:t>luas</a:t>
            </a:r>
            <a:r>
              <a:rPr lang="en-ID" dirty="0"/>
              <a:t> dan </a:t>
            </a:r>
            <a:r>
              <a:rPr lang="en-ID" dirty="0" err="1"/>
              <a:t>berpengaruh</a:t>
            </a:r>
            <a:r>
              <a:rPr lang="en-ID" dirty="0"/>
              <a:t>. </a:t>
            </a:r>
            <a:r>
              <a:rPr lang="en-ID" dirty="0" err="1"/>
              <a:t>perempuan</a:t>
            </a:r>
            <a:r>
              <a:rPr lang="en-ID" dirty="0"/>
              <a:t> yang </a:t>
            </a:r>
            <a:r>
              <a:rPr lang="en-ID" dirty="0" err="1"/>
              <a:t>mampu</a:t>
            </a:r>
            <a:r>
              <a:rPr lang="en-ID" dirty="0"/>
              <a:t> </a:t>
            </a:r>
            <a:r>
              <a:rPr lang="en-ID" dirty="0" err="1"/>
              <a:t>melakukan</a:t>
            </a:r>
            <a:r>
              <a:rPr lang="en-ID" dirty="0"/>
              <a:t> </a:t>
            </a:r>
            <a:r>
              <a:rPr lang="en-ID" dirty="0" err="1"/>
              <a:t>kampanye</a:t>
            </a:r>
            <a:r>
              <a:rPr lang="en-ID" dirty="0"/>
              <a:t> dengan  </a:t>
            </a:r>
            <a:r>
              <a:rPr lang="en-ID" dirty="0" err="1"/>
              <a:t>aktif</a:t>
            </a:r>
            <a:r>
              <a:rPr lang="en-ID" dirty="0"/>
              <a:t> dan </a:t>
            </a:r>
            <a:r>
              <a:rPr lang="en-ID" dirty="0" err="1"/>
              <a:t>mendapatkan</a:t>
            </a:r>
            <a:r>
              <a:rPr lang="en-ID" dirty="0"/>
              <a:t> </a:t>
            </a:r>
            <a:r>
              <a:rPr lang="en-ID" dirty="0" err="1"/>
              <a:t>kursi</a:t>
            </a:r>
            <a:r>
              <a:rPr lang="en-ID" dirty="0"/>
              <a:t> </a:t>
            </a:r>
            <a:r>
              <a:rPr lang="en-ID" dirty="0" err="1"/>
              <a:t>adalah</a:t>
            </a:r>
            <a:r>
              <a:rPr lang="en-ID" dirty="0"/>
              <a:t> </a:t>
            </a:r>
            <a:r>
              <a:rPr lang="en-ID" dirty="0" err="1"/>
              <a:t>mereka</a:t>
            </a:r>
            <a:r>
              <a:rPr lang="en-ID" dirty="0"/>
              <a:t> yang </a:t>
            </a:r>
            <a:r>
              <a:rPr lang="en-ID" dirty="0" err="1"/>
              <a:t>memiliki</a:t>
            </a:r>
            <a:r>
              <a:rPr lang="en-ID" dirty="0"/>
              <a:t> </a:t>
            </a:r>
            <a:r>
              <a:rPr lang="en-ID" dirty="0" err="1"/>
              <a:t>koneksi</a:t>
            </a:r>
            <a:r>
              <a:rPr lang="en-ID" dirty="0"/>
              <a:t> dengan </a:t>
            </a:r>
            <a:r>
              <a:rPr lang="en-ID" dirty="0" err="1"/>
              <a:t>tokoh</a:t>
            </a:r>
            <a:r>
              <a:rPr lang="en-ID" dirty="0"/>
              <a:t>  </a:t>
            </a:r>
            <a:r>
              <a:rPr lang="en-ID" dirty="0" err="1"/>
              <a:t>laki-laki</a:t>
            </a:r>
            <a:r>
              <a:rPr lang="en-ID" dirty="0"/>
              <a:t> yang </a:t>
            </a:r>
            <a:r>
              <a:rPr lang="en-ID" dirty="0" err="1"/>
              <a:t>merupakan</a:t>
            </a:r>
            <a:r>
              <a:rPr lang="en-ID" dirty="0"/>
              <a:t> </a:t>
            </a:r>
            <a:r>
              <a:rPr lang="en-ID" dirty="0" err="1"/>
              <a:t>bagian</a:t>
            </a:r>
            <a:r>
              <a:rPr lang="en-ID" dirty="0"/>
              <a:t> </a:t>
            </a:r>
            <a:r>
              <a:rPr lang="en-ID" dirty="0" err="1"/>
              <a:t>dari</a:t>
            </a:r>
            <a:r>
              <a:rPr lang="en-ID" dirty="0"/>
              <a:t> </a:t>
            </a:r>
            <a:r>
              <a:rPr lang="en-ID" dirty="0" err="1"/>
              <a:t>dinasti</a:t>
            </a:r>
            <a:r>
              <a:rPr lang="en-ID" dirty="0"/>
              <a:t> </a:t>
            </a:r>
            <a:r>
              <a:rPr lang="en-ID" dirty="0" err="1"/>
              <a:t>politik</a:t>
            </a:r>
            <a:endParaRPr lang="en-ID" dirty="0"/>
          </a:p>
          <a:p>
            <a:pPr marL="0" indent="0" algn="ctr">
              <a:buNone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9224208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86229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2800" dirty="0">
                <a:latin typeface="+mn-lt"/>
              </a:rPr>
              <a:t>Hasil </a:t>
            </a:r>
            <a:r>
              <a:rPr lang="en-US" sz="2800" dirty="0" err="1">
                <a:latin typeface="+mn-lt"/>
              </a:rPr>
              <a:t>studi</a:t>
            </a:r>
            <a:r>
              <a:rPr lang="en-US" sz="2800" dirty="0">
                <a:latin typeface="+mn-lt"/>
              </a:rPr>
              <a:t> </a:t>
            </a:r>
            <a:br>
              <a:rPr lang="en-US" sz="2800" dirty="0">
                <a:latin typeface="+mn-lt"/>
              </a:rPr>
            </a:br>
            <a:r>
              <a:rPr lang="en-US" sz="2800" dirty="0" err="1">
                <a:latin typeface="+mn-lt"/>
              </a:rPr>
              <a:t>Wardani</a:t>
            </a:r>
            <a:r>
              <a:rPr lang="en-US" sz="2800" dirty="0">
                <a:latin typeface="+mn-lt"/>
              </a:rPr>
              <a:t> &amp; </a:t>
            </a:r>
            <a:r>
              <a:rPr lang="en-US" sz="2800" dirty="0" err="1">
                <a:latin typeface="+mn-lt"/>
              </a:rPr>
              <a:t>Subekti</a:t>
            </a:r>
            <a:r>
              <a:rPr lang="en-US" sz="2800" dirty="0">
                <a:latin typeface="+mn-lt"/>
              </a:rPr>
              <a:t> (2021)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B09D79D-5F73-15AC-5D38-7C2125A0B0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45429" y="287383"/>
            <a:ext cx="7530736" cy="644651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ID" dirty="0"/>
              <a:t>“</a:t>
            </a:r>
            <a:r>
              <a:rPr lang="en-ID" dirty="0" err="1"/>
              <a:t>Ketentuan</a:t>
            </a:r>
            <a:r>
              <a:rPr lang="en-ID" dirty="0"/>
              <a:t> minimal 30% </a:t>
            </a:r>
            <a:r>
              <a:rPr lang="en-ID" dirty="0" err="1"/>
              <a:t>keterwakilan</a:t>
            </a:r>
            <a:r>
              <a:rPr lang="en-ID" dirty="0"/>
              <a:t> </a:t>
            </a:r>
            <a:r>
              <a:rPr lang="en-ID" dirty="0" err="1"/>
              <a:t>perempuan</a:t>
            </a:r>
            <a:r>
              <a:rPr lang="en-ID" dirty="0"/>
              <a:t> di </a:t>
            </a:r>
            <a:r>
              <a:rPr lang="en-ID" dirty="0" err="1"/>
              <a:t>parlemen</a:t>
            </a:r>
            <a:r>
              <a:rPr lang="en-ID" dirty="0"/>
              <a:t> </a:t>
            </a:r>
            <a:r>
              <a:rPr lang="en-ID" dirty="0" err="1"/>
              <a:t>memang</a:t>
            </a:r>
            <a:r>
              <a:rPr lang="en-ID" dirty="0"/>
              <a:t> </a:t>
            </a:r>
            <a:r>
              <a:rPr lang="en-ID" dirty="0" err="1"/>
              <a:t>telah</a:t>
            </a:r>
            <a:r>
              <a:rPr lang="en-ID" dirty="0"/>
              <a:t> </a:t>
            </a:r>
            <a:r>
              <a:rPr lang="en-ID" dirty="0" err="1"/>
              <a:t>mendorong</a:t>
            </a:r>
            <a:r>
              <a:rPr lang="en-ID" dirty="0"/>
              <a:t> </a:t>
            </a:r>
            <a:r>
              <a:rPr lang="en-ID" dirty="0" err="1"/>
              <a:t>peningkatan</a:t>
            </a:r>
            <a:r>
              <a:rPr lang="en-ID" dirty="0"/>
              <a:t> </a:t>
            </a:r>
            <a:r>
              <a:rPr lang="en-ID" dirty="0" err="1"/>
              <a:t>angka</a:t>
            </a:r>
            <a:r>
              <a:rPr lang="en-ID" dirty="0"/>
              <a:t> </a:t>
            </a:r>
            <a:r>
              <a:rPr lang="en-ID" dirty="0" err="1"/>
              <a:t>perempuan</a:t>
            </a:r>
            <a:r>
              <a:rPr lang="en-ID" dirty="0"/>
              <a:t> di </a:t>
            </a:r>
            <a:r>
              <a:rPr lang="en-ID" dirty="0" err="1"/>
              <a:t>parlemen</a:t>
            </a:r>
            <a:r>
              <a:rPr lang="en-ID" dirty="0"/>
              <a:t>, </a:t>
            </a:r>
            <a:r>
              <a:rPr lang="en-ID" dirty="0" err="1"/>
              <a:t>hanya</a:t>
            </a:r>
            <a:r>
              <a:rPr lang="en-ID" dirty="0"/>
              <a:t> </a:t>
            </a:r>
            <a:r>
              <a:rPr lang="en-ID" dirty="0" err="1"/>
              <a:t>saja</a:t>
            </a:r>
            <a:r>
              <a:rPr lang="en-ID" dirty="0"/>
              <a:t> </a:t>
            </a:r>
            <a:r>
              <a:rPr lang="en-ID" dirty="0" err="1"/>
              <a:t>mereka</a:t>
            </a:r>
            <a:r>
              <a:rPr lang="en-ID" dirty="0"/>
              <a:t> yang </a:t>
            </a:r>
            <a:r>
              <a:rPr lang="en-ID" dirty="0" err="1"/>
              <a:t>menang</a:t>
            </a:r>
            <a:r>
              <a:rPr lang="en-ID" dirty="0"/>
              <a:t> dan </a:t>
            </a:r>
            <a:r>
              <a:rPr lang="en-ID" dirty="0" err="1"/>
              <a:t>terus</a:t>
            </a:r>
            <a:r>
              <a:rPr lang="en-ID" dirty="0"/>
              <a:t> </a:t>
            </a:r>
            <a:r>
              <a:rPr lang="en-ID" dirty="0" err="1"/>
              <a:t>bertahan</a:t>
            </a:r>
            <a:r>
              <a:rPr lang="en-ID" dirty="0"/>
              <a:t> </a:t>
            </a:r>
            <a:r>
              <a:rPr lang="en-ID" dirty="0" err="1"/>
              <a:t>adalah</a:t>
            </a:r>
            <a:r>
              <a:rPr lang="en-ID" dirty="0"/>
              <a:t> </a:t>
            </a:r>
            <a:r>
              <a:rPr lang="en-ID" dirty="0" err="1"/>
              <a:t>perempuan</a:t>
            </a:r>
            <a:r>
              <a:rPr lang="en-ID" dirty="0"/>
              <a:t> </a:t>
            </a:r>
            <a:r>
              <a:rPr lang="en-ID" dirty="0" err="1"/>
              <a:t>dari</a:t>
            </a:r>
            <a:r>
              <a:rPr lang="en-ID" dirty="0"/>
              <a:t> </a:t>
            </a:r>
            <a:r>
              <a:rPr lang="en-ID" dirty="0" err="1"/>
              <a:t>kelompok-kelompok</a:t>
            </a:r>
            <a:r>
              <a:rPr lang="en-ID" dirty="0"/>
              <a:t> </a:t>
            </a:r>
            <a:r>
              <a:rPr lang="en-ID" dirty="0" err="1"/>
              <a:t>tertentu</a:t>
            </a:r>
            <a:r>
              <a:rPr lang="en-ID" dirty="0"/>
              <a:t>. Data </a:t>
            </a:r>
            <a:r>
              <a:rPr lang="en-ID" dirty="0" err="1"/>
              <a:t>menunjukkan</a:t>
            </a:r>
            <a:r>
              <a:rPr lang="en-ID" dirty="0"/>
              <a:t> </a:t>
            </a:r>
            <a:r>
              <a:rPr lang="en-ID" dirty="0" err="1"/>
              <a:t>bahwa</a:t>
            </a:r>
            <a:r>
              <a:rPr lang="en-ID" dirty="0"/>
              <a:t> </a:t>
            </a:r>
            <a:r>
              <a:rPr lang="en-ID" dirty="0" err="1"/>
              <a:t>dari</a:t>
            </a:r>
            <a:r>
              <a:rPr lang="en-ID" dirty="0"/>
              <a:t> </a:t>
            </a:r>
            <a:r>
              <a:rPr lang="en-ID" dirty="0" err="1"/>
              <a:t>tahun</a:t>
            </a:r>
            <a:r>
              <a:rPr lang="en-ID" dirty="0"/>
              <a:t> ke </a:t>
            </a:r>
            <a:r>
              <a:rPr lang="en-ID" dirty="0" err="1"/>
              <a:t>tahun</a:t>
            </a:r>
            <a:r>
              <a:rPr lang="en-ID" dirty="0"/>
              <a:t> (</a:t>
            </a:r>
            <a:r>
              <a:rPr lang="en-ID" dirty="0" err="1"/>
              <a:t>terakhir</a:t>
            </a:r>
            <a:r>
              <a:rPr lang="en-ID" dirty="0"/>
              <a:t> data 2019) </a:t>
            </a:r>
            <a:r>
              <a:rPr lang="en-ID" dirty="0" err="1"/>
              <a:t>perempuan</a:t>
            </a:r>
            <a:r>
              <a:rPr lang="en-ID" dirty="0"/>
              <a:t> yang </a:t>
            </a:r>
            <a:r>
              <a:rPr lang="en-ID" dirty="0" err="1"/>
              <a:t>berasal</a:t>
            </a:r>
            <a:r>
              <a:rPr lang="en-ID" dirty="0"/>
              <a:t> </a:t>
            </a:r>
            <a:r>
              <a:rPr lang="en-ID" dirty="0" err="1"/>
              <a:t>dari</a:t>
            </a:r>
            <a:r>
              <a:rPr lang="en-ID" dirty="0"/>
              <a:t> </a:t>
            </a:r>
            <a:r>
              <a:rPr lang="en-ID" dirty="0" err="1"/>
              <a:t>dinasti</a:t>
            </a:r>
            <a:r>
              <a:rPr lang="en-ID" dirty="0"/>
              <a:t> </a:t>
            </a:r>
            <a:r>
              <a:rPr lang="en-ID" dirty="0" err="1"/>
              <a:t>politik</a:t>
            </a:r>
            <a:r>
              <a:rPr lang="en-ID" dirty="0"/>
              <a:t> </a:t>
            </a:r>
            <a:r>
              <a:rPr lang="en-ID" dirty="0" err="1"/>
              <a:t>justru</a:t>
            </a:r>
            <a:r>
              <a:rPr lang="en-ID" dirty="0"/>
              <a:t> </a:t>
            </a:r>
            <a:r>
              <a:rPr lang="en-ID" dirty="0" err="1"/>
              <a:t>semakin</a:t>
            </a:r>
            <a:r>
              <a:rPr lang="en-ID" dirty="0"/>
              <a:t> </a:t>
            </a:r>
            <a:r>
              <a:rPr lang="en-ID" dirty="0" err="1"/>
              <a:t>meningkat</a:t>
            </a:r>
            <a:r>
              <a:rPr lang="en-ID" dirty="0"/>
              <a:t> </a:t>
            </a:r>
            <a:r>
              <a:rPr lang="en-ID" dirty="0" err="1"/>
              <a:t>bukan</a:t>
            </a:r>
            <a:r>
              <a:rPr lang="en-ID" dirty="0"/>
              <a:t> </a:t>
            </a:r>
            <a:r>
              <a:rPr lang="en-ID" dirty="0" err="1"/>
              <a:t>semakin</a:t>
            </a:r>
            <a:r>
              <a:rPr lang="en-ID" dirty="0"/>
              <a:t> </a:t>
            </a:r>
            <a:r>
              <a:rPr lang="en-ID" dirty="0" err="1"/>
              <a:t>menurun</a:t>
            </a:r>
            <a:r>
              <a:rPr lang="en-ID" dirty="0"/>
              <a:t>. </a:t>
            </a:r>
            <a:r>
              <a:rPr lang="en-ID" dirty="0" err="1"/>
              <a:t>Selanjutnya</a:t>
            </a:r>
            <a:r>
              <a:rPr lang="en-ID" dirty="0"/>
              <a:t>, </a:t>
            </a:r>
            <a:r>
              <a:rPr lang="en-ID" dirty="0" err="1"/>
              <a:t>lebih</a:t>
            </a:r>
            <a:r>
              <a:rPr lang="en-ID" dirty="0"/>
              <a:t> </a:t>
            </a:r>
            <a:r>
              <a:rPr lang="en-ID" dirty="0" err="1"/>
              <a:t>dari</a:t>
            </a:r>
            <a:r>
              <a:rPr lang="en-ID" dirty="0"/>
              <a:t> </a:t>
            </a:r>
            <a:r>
              <a:rPr lang="en-ID" dirty="0" err="1"/>
              <a:t>setengah</a:t>
            </a:r>
            <a:r>
              <a:rPr lang="en-ID" dirty="0"/>
              <a:t> para </a:t>
            </a:r>
            <a:r>
              <a:rPr lang="en-ID" dirty="0" err="1"/>
              <a:t>perempuan</a:t>
            </a:r>
            <a:r>
              <a:rPr lang="en-ID" dirty="0"/>
              <a:t> di </a:t>
            </a:r>
            <a:r>
              <a:rPr lang="en-ID" dirty="0" err="1"/>
              <a:t>parlemen</a:t>
            </a:r>
            <a:r>
              <a:rPr lang="en-ID" dirty="0"/>
              <a:t> tidak </a:t>
            </a:r>
            <a:r>
              <a:rPr lang="en-ID" dirty="0" err="1"/>
              <a:t>terpilih</a:t>
            </a:r>
            <a:r>
              <a:rPr lang="en-ID" dirty="0"/>
              <a:t> </a:t>
            </a:r>
            <a:r>
              <a:rPr lang="en-ID" dirty="0" err="1"/>
              <a:t>kembali</a:t>
            </a:r>
            <a:r>
              <a:rPr lang="en-ID" dirty="0"/>
              <a:t>. Data </a:t>
            </a:r>
            <a:r>
              <a:rPr lang="en-ID" dirty="0" err="1"/>
              <a:t>menunjukkan</a:t>
            </a:r>
            <a:r>
              <a:rPr lang="en-ID" dirty="0"/>
              <a:t> </a:t>
            </a:r>
            <a:r>
              <a:rPr lang="en-ID" dirty="0" err="1"/>
              <a:t>hanya</a:t>
            </a:r>
            <a:r>
              <a:rPr lang="en-ID" dirty="0"/>
              <a:t> 39% </a:t>
            </a:r>
            <a:r>
              <a:rPr lang="en-ID" dirty="0" err="1"/>
              <a:t>perempuan</a:t>
            </a:r>
            <a:r>
              <a:rPr lang="en-ID" dirty="0"/>
              <a:t> yang </a:t>
            </a:r>
            <a:r>
              <a:rPr lang="en-ID" dirty="0" err="1"/>
              <a:t>terpilih</a:t>
            </a:r>
            <a:r>
              <a:rPr lang="en-ID" dirty="0"/>
              <a:t> </a:t>
            </a:r>
            <a:r>
              <a:rPr lang="en-ID" dirty="0" err="1"/>
              <a:t>kembali</a:t>
            </a:r>
            <a:r>
              <a:rPr lang="en-ID" dirty="0"/>
              <a:t> di </a:t>
            </a:r>
            <a:r>
              <a:rPr lang="en-ID" dirty="0" err="1"/>
              <a:t>tahun</a:t>
            </a:r>
            <a:r>
              <a:rPr lang="en-ID" dirty="0"/>
              <a:t> 2014 dan 38,6% </a:t>
            </a:r>
            <a:r>
              <a:rPr lang="en-ID" dirty="0" err="1"/>
              <a:t>perempuan</a:t>
            </a:r>
            <a:r>
              <a:rPr lang="en-ID" dirty="0"/>
              <a:t> yang </a:t>
            </a:r>
            <a:r>
              <a:rPr lang="en-ID" dirty="0" err="1"/>
              <a:t>terpilih</a:t>
            </a:r>
            <a:r>
              <a:rPr lang="en-ID" dirty="0"/>
              <a:t> </a:t>
            </a:r>
            <a:r>
              <a:rPr lang="en-ID" dirty="0" err="1"/>
              <a:t>kembali</a:t>
            </a:r>
            <a:r>
              <a:rPr lang="en-ID" dirty="0"/>
              <a:t> di </a:t>
            </a:r>
            <a:r>
              <a:rPr lang="en-ID" dirty="0" err="1"/>
              <a:t>tahun</a:t>
            </a:r>
            <a:r>
              <a:rPr lang="en-ID" dirty="0"/>
              <a:t> 2019. Data </a:t>
            </a:r>
            <a:r>
              <a:rPr lang="en-ID" dirty="0" err="1"/>
              <a:t>tersebut</a:t>
            </a:r>
            <a:r>
              <a:rPr lang="en-ID" dirty="0"/>
              <a:t> </a:t>
            </a:r>
            <a:r>
              <a:rPr lang="en-ID" dirty="0" err="1"/>
              <a:t>menggambarkan</a:t>
            </a:r>
            <a:r>
              <a:rPr lang="en-ID" dirty="0"/>
              <a:t> </a:t>
            </a:r>
            <a:r>
              <a:rPr lang="en-ID" dirty="0" err="1"/>
              <a:t>bahwa</a:t>
            </a:r>
            <a:r>
              <a:rPr lang="en-ID" dirty="0"/>
              <a:t>  </a:t>
            </a:r>
            <a:r>
              <a:rPr lang="en-ID" dirty="0" err="1"/>
              <a:t>tingkat</a:t>
            </a:r>
            <a:r>
              <a:rPr lang="en-ID" dirty="0"/>
              <a:t> </a:t>
            </a:r>
            <a:r>
              <a:rPr lang="en-ID" dirty="0" err="1"/>
              <a:t>pergantian</a:t>
            </a:r>
            <a:r>
              <a:rPr lang="en-ID" dirty="0"/>
              <a:t> </a:t>
            </a:r>
            <a:r>
              <a:rPr lang="en-ID" dirty="0" err="1"/>
              <a:t>perempuan</a:t>
            </a:r>
            <a:r>
              <a:rPr lang="en-ID" dirty="0"/>
              <a:t> di </a:t>
            </a:r>
            <a:r>
              <a:rPr lang="en-ID" dirty="0" err="1"/>
              <a:t>parlemen</a:t>
            </a:r>
            <a:r>
              <a:rPr lang="en-ID" dirty="0"/>
              <a:t> sangat </a:t>
            </a:r>
            <a:r>
              <a:rPr lang="en-ID" dirty="0" err="1"/>
              <a:t>tinggi</a:t>
            </a:r>
            <a:r>
              <a:rPr lang="en-ID" dirty="0"/>
              <a:t> yang </a:t>
            </a:r>
            <a:r>
              <a:rPr lang="en-ID" dirty="0" err="1"/>
              <a:t>membuktikan</a:t>
            </a:r>
            <a:r>
              <a:rPr lang="en-ID" dirty="0"/>
              <a:t> </a:t>
            </a:r>
            <a:r>
              <a:rPr lang="en-ID" dirty="0" err="1"/>
              <a:t>bahwa</a:t>
            </a:r>
            <a:r>
              <a:rPr lang="en-ID" dirty="0"/>
              <a:t> </a:t>
            </a:r>
            <a:r>
              <a:rPr lang="en-ID" dirty="0" err="1"/>
              <a:t>perempuan</a:t>
            </a:r>
            <a:r>
              <a:rPr lang="en-ID" dirty="0"/>
              <a:t> </a:t>
            </a:r>
            <a:r>
              <a:rPr lang="en-ID" dirty="0" err="1"/>
              <a:t>mengalami</a:t>
            </a:r>
            <a:r>
              <a:rPr lang="en-ID" dirty="0"/>
              <a:t> </a:t>
            </a:r>
            <a:r>
              <a:rPr lang="en-ID" dirty="0" err="1"/>
              <a:t>kesulitan</a:t>
            </a:r>
            <a:r>
              <a:rPr lang="en-ID" dirty="0"/>
              <a:t>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membangun</a:t>
            </a:r>
            <a:r>
              <a:rPr lang="en-ID" dirty="0"/>
              <a:t> </a:t>
            </a:r>
            <a:r>
              <a:rPr lang="en-ID" dirty="0" err="1"/>
              <a:t>karirnya</a:t>
            </a:r>
            <a:r>
              <a:rPr lang="en-ID" dirty="0"/>
              <a:t> di </a:t>
            </a:r>
            <a:r>
              <a:rPr lang="en-ID" dirty="0" err="1"/>
              <a:t>parlemen</a:t>
            </a:r>
            <a:r>
              <a:rPr lang="en-ID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266453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86229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2800" dirty="0">
                <a:latin typeface="+mn-lt"/>
              </a:rPr>
              <a:t>…</a:t>
            </a:r>
            <a:r>
              <a:rPr lang="en-US" sz="2800" dirty="0" err="1">
                <a:latin typeface="+mn-lt"/>
              </a:rPr>
              <a:t>lanjutan</a:t>
            </a:r>
            <a:r>
              <a:rPr lang="en-US" sz="2800" dirty="0">
                <a:latin typeface="+mn-lt"/>
              </a:rPr>
              <a:t> 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B09D79D-5F73-15AC-5D38-7C2125A0B0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45429" y="287383"/>
            <a:ext cx="7530736" cy="644651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ID" dirty="0" err="1"/>
              <a:t>Temuan</a:t>
            </a:r>
            <a:r>
              <a:rPr lang="en-ID" dirty="0"/>
              <a:t> </a:t>
            </a:r>
            <a:r>
              <a:rPr lang="en-ID" dirty="0" err="1"/>
              <a:t>kajian</a:t>
            </a:r>
            <a:r>
              <a:rPr lang="en-ID" dirty="0"/>
              <a:t> </a:t>
            </a:r>
            <a:r>
              <a:rPr lang="en-ID" dirty="0" err="1"/>
              <a:t>tersebut</a:t>
            </a:r>
            <a:r>
              <a:rPr lang="en-ID" dirty="0"/>
              <a:t> </a:t>
            </a:r>
            <a:r>
              <a:rPr lang="en-ID" dirty="0" err="1"/>
              <a:t>memperlihatkan</a:t>
            </a:r>
            <a:r>
              <a:rPr lang="en-ID" dirty="0"/>
              <a:t> </a:t>
            </a:r>
            <a:r>
              <a:rPr lang="en-ID" dirty="0" err="1"/>
              <a:t>bahwa</a:t>
            </a:r>
            <a:r>
              <a:rPr lang="en-ID" dirty="0"/>
              <a:t> </a:t>
            </a:r>
            <a:r>
              <a:rPr lang="en-ID" dirty="0" err="1"/>
              <a:t>syarat</a:t>
            </a:r>
            <a:r>
              <a:rPr lang="en-ID" dirty="0"/>
              <a:t> minimal 30% </a:t>
            </a:r>
            <a:r>
              <a:rPr lang="en-ID" dirty="0" err="1"/>
              <a:t>keterwakilan</a:t>
            </a:r>
            <a:r>
              <a:rPr lang="en-ID" dirty="0"/>
              <a:t> </a:t>
            </a:r>
            <a:r>
              <a:rPr lang="en-ID" dirty="0" err="1"/>
              <a:t>perempuan</a:t>
            </a:r>
            <a:r>
              <a:rPr lang="en-ID" dirty="0"/>
              <a:t> di </a:t>
            </a:r>
            <a:r>
              <a:rPr lang="en-ID" dirty="0" err="1"/>
              <a:t>parlemen</a:t>
            </a:r>
            <a:r>
              <a:rPr lang="en-ID" dirty="0"/>
              <a:t> </a:t>
            </a:r>
            <a:r>
              <a:rPr lang="en-ID" dirty="0" err="1"/>
              <a:t>belum</a:t>
            </a:r>
            <a:r>
              <a:rPr lang="en-ID" dirty="0"/>
              <a:t> </a:t>
            </a:r>
            <a:r>
              <a:rPr lang="en-ID" dirty="0" err="1"/>
              <a:t>diikuti</a:t>
            </a:r>
            <a:r>
              <a:rPr lang="en-ID" dirty="0"/>
              <a:t> dengan </a:t>
            </a:r>
            <a:r>
              <a:rPr lang="en-ID" dirty="0" err="1"/>
              <a:t>sistem</a:t>
            </a:r>
            <a:r>
              <a:rPr lang="en-ID" dirty="0"/>
              <a:t> yang </a:t>
            </a:r>
            <a:r>
              <a:rPr lang="en-ID" dirty="0" err="1"/>
              <a:t>membuat</a:t>
            </a:r>
            <a:r>
              <a:rPr lang="en-ID" dirty="0"/>
              <a:t> </a:t>
            </a:r>
            <a:r>
              <a:rPr lang="en-ID" dirty="0" err="1"/>
              <a:t>perempuan</a:t>
            </a:r>
            <a:r>
              <a:rPr lang="en-ID" dirty="0"/>
              <a:t> </a:t>
            </a:r>
            <a:r>
              <a:rPr lang="en-ID" dirty="0" err="1"/>
              <a:t>dapat</a:t>
            </a:r>
            <a:r>
              <a:rPr lang="en-ID" dirty="0"/>
              <a:t> </a:t>
            </a:r>
            <a:r>
              <a:rPr lang="en-ID" dirty="0" err="1"/>
              <a:t>secara</a:t>
            </a:r>
            <a:r>
              <a:rPr lang="en-ID" dirty="0"/>
              <a:t> </a:t>
            </a:r>
            <a:r>
              <a:rPr lang="en-ID" dirty="0" err="1"/>
              <a:t>berkelanjutan</a:t>
            </a:r>
            <a:r>
              <a:rPr lang="en-ID" dirty="0"/>
              <a:t> </a:t>
            </a:r>
            <a:r>
              <a:rPr lang="en-ID" dirty="0" err="1"/>
              <a:t>terwakili</a:t>
            </a:r>
            <a:r>
              <a:rPr lang="en-ID" dirty="0"/>
              <a:t> di </a:t>
            </a:r>
            <a:r>
              <a:rPr lang="en-ID" dirty="0" err="1"/>
              <a:t>parlemen</a:t>
            </a:r>
            <a:r>
              <a:rPr lang="en-ID" dirty="0"/>
              <a:t>. </a:t>
            </a:r>
            <a:r>
              <a:rPr lang="en-ID" dirty="0" err="1"/>
              <a:t>Kecenderungan</a:t>
            </a:r>
            <a:r>
              <a:rPr lang="en-ID" dirty="0"/>
              <a:t> </a:t>
            </a:r>
            <a:r>
              <a:rPr lang="en-ID" dirty="0" err="1"/>
              <a:t>terpilihnya</a:t>
            </a:r>
            <a:r>
              <a:rPr lang="en-ID" dirty="0"/>
              <a:t> </a:t>
            </a:r>
            <a:r>
              <a:rPr lang="en-ID" dirty="0" err="1"/>
              <a:t>perempuan-perempuan</a:t>
            </a:r>
            <a:r>
              <a:rPr lang="en-ID" dirty="0"/>
              <a:t> yang </a:t>
            </a:r>
            <a:r>
              <a:rPr lang="en-ID" dirty="0" err="1"/>
              <a:t>merupakan</a:t>
            </a:r>
            <a:r>
              <a:rPr lang="en-ID" dirty="0"/>
              <a:t> </a:t>
            </a:r>
            <a:r>
              <a:rPr lang="en-ID" dirty="0" err="1"/>
              <a:t>bagian</a:t>
            </a:r>
            <a:r>
              <a:rPr lang="en-ID" dirty="0"/>
              <a:t> </a:t>
            </a:r>
            <a:r>
              <a:rPr lang="en-ID" dirty="0" err="1"/>
              <a:t>dari</a:t>
            </a:r>
            <a:r>
              <a:rPr lang="en-ID" dirty="0"/>
              <a:t> </a:t>
            </a:r>
            <a:r>
              <a:rPr lang="en-ID" dirty="0" err="1"/>
              <a:t>dinasti</a:t>
            </a:r>
            <a:r>
              <a:rPr lang="en-ID" dirty="0"/>
              <a:t> </a:t>
            </a:r>
            <a:r>
              <a:rPr lang="en-ID" dirty="0" err="1"/>
              <a:t>politik</a:t>
            </a:r>
            <a:r>
              <a:rPr lang="en-ID" dirty="0"/>
              <a:t> </a:t>
            </a:r>
            <a:r>
              <a:rPr lang="en-ID" dirty="0" err="1"/>
              <a:t>justru</a:t>
            </a:r>
            <a:r>
              <a:rPr lang="en-ID" dirty="0"/>
              <a:t> </a:t>
            </a:r>
            <a:r>
              <a:rPr lang="en-ID" dirty="0" err="1"/>
              <a:t>semakin</a:t>
            </a:r>
            <a:r>
              <a:rPr lang="en-ID" dirty="0"/>
              <a:t> </a:t>
            </a:r>
            <a:r>
              <a:rPr lang="en-ID" dirty="0" err="1"/>
              <a:t>menjauhkan</a:t>
            </a:r>
            <a:r>
              <a:rPr lang="en-ID" dirty="0"/>
              <a:t> </a:t>
            </a:r>
            <a:r>
              <a:rPr lang="en-ID" dirty="0" err="1"/>
              <a:t>tujuan</a:t>
            </a:r>
            <a:r>
              <a:rPr lang="en-ID" dirty="0"/>
              <a:t> </a:t>
            </a:r>
            <a:r>
              <a:rPr lang="en-ID" dirty="0" err="1"/>
              <a:t>dari</a:t>
            </a:r>
            <a:r>
              <a:rPr lang="en-ID" dirty="0"/>
              <a:t> </a:t>
            </a:r>
            <a:r>
              <a:rPr lang="en-ID" dirty="0" err="1"/>
              <a:t>diadakannya</a:t>
            </a:r>
            <a:r>
              <a:rPr lang="en-ID" dirty="0"/>
              <a:t> </a:t>
            </a:r>
            <a:r>
              <a:rPr lang="en-ID" dirty="0" err="1"/>
              <a:t>kuota</a:t>
            </a:r>
            <a:r>
              <a:rPr lang="en-ID" dirty="0"/>
              <a:t> minimal </a:t>
            </a:r>
            <a:r>
              <a:rPr lang="en-ID" dirty="0" err="1"/>
              <a:t>perempuan</a:t>
            </a:r>
            <a:r>
              <a:rPr lang="en-ID" dirty="0"/>
              <a:t> di </a:t>
            </a:r>
            <a:r>
              <a:rPr lang="en-ID" dirty="0" err="1"/>
              <a:t>parlemen</a:t>
            </a:r>
            <a:r>
              <a:rPr lang="en-ID" dirty="0"/>
              <a:t>, </a:t>
            </a:r>
            <a:r>
              <a:rPr lang="en-ID" dirty="0" err="1"/>
              <a:t>yaitu</a:t>
            </a:r>
            <a:r>
              <a:rPr lang="en-ID" dirty="0"/>
              <a:t> </a:t>
            </a:r>
            <a:r>
              <a:rPr lang="en-ID" dirty="0" err="1"/>
              <a:t>kesetaraan</a:t>
            </a:r>
            <a:r>
              <a:rPr lang="en-ID" dirty="0"/>
              <a:t> </a:t>
            </a:r>
            <a:r>
              <a:rPr lang="en-ID" dirty="0" err="1"/>
              <a:t>keterwakilan</a:t>
            </a:r>
            <a:r>
              <a:rPr lang="en-ID" dirty="0"/>
              <a:t> </a:t>
            </a:r>
            <a:r>
              <a:rPr lang="en-ID" dirty="0" err="1"/>
              <a:t>suara</a:t>
            </a:r>
            <a:r>
              <a:rPr lang="en-ID" dirty="0"/>
              <a:t> </a:t>
            </a:r>
            <a:r>
              <a:rPr lang="en-ID" dirty="0" err="1"/>
              <a:t>berbasis</a:t>
            </a:r>
            <a:r>
              <a:rPr lang="en-ID" dirty="0"/>
              <a:t> gender. Para </a:t>
            </a:r>
            <a:r>
              <a:rPr lang="en-ID" dirty="0" err="1"/>
              <a:t>perempuan</a:t>
            </a:r>
            <a:r>
              <a:rPr lang="en-ID" dirty="0"/>
              <a:t> di </a:t>
            </a:r>
            <a:r>
              <a:rPr lang="en-ID" dirty="0" err="1"/>
              <a:t>parlemen</a:t>
            </a:r>
            <a:r>
              <a:rPr lang="en-ID" dirty="0"/>
              <a:t> yang </a:t>
            </a:r>
            <a:r>
              <a:rPr lang="en-ID" dirty="0" err="1"/>
              <a:t>merupakan</a:t>
            </a:r>
            <a:r>
              <a:rPr lang="en-ID" dirty="0"/>
              <a:t> </a:t>
            </a:r>
            <a:r>
              <a:rPr lang="en-ID" dirty="0" err="1"/>
              <a:t>bagian</a:t>
            </a:r>
            <a:r>
              <a:rPr lang="en-ID" dirty="0"/>
              <a:t> </a:t>
            </a:r>
            <a:r>
              <a:rPr lang="en-ID" dirty="0" err="1"/>
              <a:t>dari</a:t>
            </a:r>
            <a:r>
              <a:rPr lang="en-ID" dirty="0"/>
              <a:t> </a:t>
            </a:r>
            <a:r>
              <a:rPr lang="en-ID" dirty="0" err="1"/>
              <a:t>dinasti</a:t>
            </a:r>
            <a:r>
              <a:rPr lang="en-ID" dirty="0"/>
              <a:t> </a:t>
            </a:r>
            <a:r>
              <a:rPr lang="en-ID" dirty="0" err="1"/>
              <a:t>politik</a:t>
            </a:r>
            <a:r>
              <a:rPr lang="en-ID" dirty="0"/>
              <a:t> </a:t>
            </a:r>
            <a:r>
              <a:rPr lang="en-ID" dirty="0" err="1"/>
              <a:t>akan</a:t>
            </a:r>
            <a:r>
              <a:rPr lang="en-ID" dirty="0"/>
              <a:t> </a:t>
            </a:r>
            <a:r>
              <a:rPr lang="en-ID" dirty="0" err="1"/>
              <a:t>terus</a:t>
            </a:r>
            <a:r>
              <a:rPr lang="en-ID" dirty="0"/>
              <a:t> </a:t>
            </a:r>
            <a:r>
              <a:rPr lang="en-ID" dirty="0" err="1"/>
              <a:t>melanggengkan</a:t>
            </a:r>
            <a:r>
              <a:rPr lang="en-ID" dirty="0"/>
              <a:t> </a:t>
            </a:r>
            <a:r>
              <a:rPr lang="en-ID" dirty="0" err="1"/>
              <a:t>ketidaksetaraan</a:t>
            </a:r>
            <a:r>
              <a:rPr lang="en-ID" dirty="0"/>
              <a:t> </a:t>
            </a:r>
            <a:r>
              <a:rPr lang="en-ID" dirty="0" err="1"/>
              <a:t>hubungan</a:t>
            </a:r>
            <a:r>
              <a:rPr lang="en-ID" dirty="0"/>
              <a:t> </a:t>
            </a:r>
            <a:r>
              <a:rPr lang="en-ID" dirty="0" err="1"/>
              <a:t>kuasa</a:t>
            </a:r>
            <a:r>
              <a:rPr lang="en-ID" dirty="0"/>
              <a:t> yang </a:t>
            </a:r>
            <a:r>
              <a:rPr lang="en-ID" dirty="0" err="1"/>
              <a:t>dialami</a:t>
            </a:r>
            <a:r>
              <a:rPr lang="en-ID" dirty="0"/>
              <a:t> oleh </a:t>
            </a:r>
            <a:r>
              <a:rPr lang="en-ID" dirty="0" err="1"/>
              <a:t>perempuan</a:t>
            </a:r>
            <a:r>
              <a:rPr lang="en-ID" dirty="0"/>
              <a:t>. Indonesia </a:t>
            </a:r>
            <a:r>
              <a:rPr lang="en-ID" dirty="0" err="1"/>
              <a:t>perlu</a:t>
            </a:r>
            <a:r>
              <a:rPr lang="en-ID" dirty="0"/>
              <a:t> </a:t>
            </a:r>
            <a:r>
              <a:rPr lang="en-ID" dirty="0" err="1"/>
              <a:t>membangun</a:t>
            </a:r>
            <a:r>
              <a:rPr lang="en-ID" dirty="0"/>
              <a:t> </a:t>
            </a:r>
            <a:r>
              <a:rPr lang="en-ID" dirty="0" err="1"/>
              <a:t>sistem</a:t>
            </a:r>
            <a:r>
              <a:rPr lang="en-ID" dirty="0"/>
              <a:t> yang </a:t>
            </a:r>
            <a:r>
              <a:rPr lang="en-ID" dirty="0" err="1"/>
              <a:t>mendukung</a:t>
            </a:r>
            <a:r>
              <a:rPr lang="en-ID" dirty="0"/>
              <a:t> </a:t>
            </a:r>
            <a:r>
              <a:rPr lang="en-ID" dirty="0" err="1"/>
              <a:t>kandidat</a:t>
            </a:r>
            <a:r>
              <a:rPr lang="en-ID" dirty="0"/>
              <a:t> </a:t>
            </a:r>
            <a:r>
              <a:rPr lang="en-ID" dirty="0" err="1"/>
              <a:t>perempuan</a:t>
            </a:r>
            <a:r>
              <a:rPr lang="en-ID" dirty="0"/>
              <a:t> yang </a:t>
            </a:r>
            <a:r>
              <a:rPr lang="en-ID" dirty="0" err="1"/>
              <a:t>berkualitas</a:t>
            </a:r>
            <a:r>
              <a:rPr lang="en-ID" dirty="0"/>
              <a:t> dan </a:t>
            </a:r>
            <a:r>
              <a:rPr lang="en-ID" dirty="0" err="1"/>
              <a:t>dapat</a:t>
            </a:r>
            <a:r>
              <a:rPr lang="en-ID" dirty="0"/>
              <a:t> </a:t>
            </a:r>
            <a:r>
              <a:rPr lang="en-ID" dirty="0" err="1"/>
              <a:t>mendukung</a:t>
            </a:r>
            <a:r>
              <a:rPr lang="en-ID" dirty="0"/>
              <a:t> </a:t>
            </a:r>
            <a:r>
              <a:rPr lang="en-ID" dirty="0" err="1"/>
              <a:t>perempuan</a:t>
            </a:r>
            <a:r>
              <a:rPr lang="en-ID" dirty="0"/>
              <a:t>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bisa</a:t>
            </a:r>
            <a:r>
              <a:rPr lang="en-ID" dirty="0"/>
              <a:t> </a:t>
            </a:r>
            <a:r>
              <a:rPr lang="en-ID" dirty="0" err="1"/>
              <a:t>terus</a:t>
            </a:r>
            <a:r>
              <a:rPr lang="en-ID" dirty="0"/>
              <a:t> </a:t>
            </a:r>
            <a:r>
              <a:rPr lang="en-ID" dirty="0" err="1"/>
              <a:t>membangun</a:t>
            </a:r>
            <a:r>
              <a:rPr lang="en-ID" dirty="0"/>
              <a:t> </a:t>
            </a:r>
            <a:r>
              <a:rPr lang="en-ID" dirty="0" err="1"/>
              <a:t>karir</a:t>
            </a:r>
            <a:r>
              <a:rPr lang="en-ID" dirty="0"/>
              <a:t> di </a:t>
            </a:r>
            <a:r>
              <a:rPr lang="en-ID" dirty="0" err="1"/>
              <a:t>parlemen</a:t>
            </a:r>
            <a:endParaRPr lang="en-ID" dirty="0"/>
          </a:p>
          <a:p>
            <a:pPr marL="0" indent="0" algn="ctr">
              <a:buNone/>
            </a:pP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87915259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86229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3600" dirty="0" err="1">
                <a:latin typeface="+mn-lt"/>
              </a:rPr>
              <a:t>Kontroversi</a:t>
            </a:r>
            <a:r>
              <a:rPr lang="en-US" sz="3600" dirty="0">
                <a:latin typeface="+mn-lt"/>
              </a:rPr>
              <a:t> </a:t>
            </a:r>
            <a:r>
              <a:rPr lang="en-US" sz="3600" dirty="0" err="1">
                <a:latin typeface="+mn-lt"/>
              </a:rPr>
              <a:t>kebijakan</a:t>
            </a:r>
            <a:r>
              <a:rPr lang="en-US" sz="3600" dirty="0">
                <a:latin typeface="+mn-lt"/>
              </a:rPr>
              <a:t> </a:t>
            </a:r>
            <a:r>
              <a:rPr lang="en-US" sz="3600" dirty="0" err="1">
                <a:latin typeface="+mn-lt"/>
              </a:rPr>
              <a:t>afirmatif</a:t>
            </a:r>
            <a:r>
              <a:rPr lang="en-US" sz="3600" dirty="0">
                <a:latin typeface="+mn-lt"/>
              </a:rPr>
              <a:t> </a:t>
            </a:r>
            <a:r>
              <a:rPr lang="en-US" sz="3600" dirty="0" err="1">
                <a:latin typeface="+mn-lt"/>
              </a:rPr>
              <a:t>kuota</a:t>
            </a:r>
            <a:r>
              <a:rPr lang="en-US" sz="3600" dirty="0">
                <a:latin typeface="+mn-lt"/>
              </a:rPr>
              <a:t> gender 30% pada </a:t>
            </a:r>
            <a:r>
              <a:rPr lang="en-US" sz="3600" dirty="0" err="1">
                <a:latin typeface="+mn-lt"/>
              </a:rPr>
              <a:t>parlemen</a:t>
            </a:r>
            <a:r>
              <a:rPr lang="en-US" sz="3600" dirty="0">
                <a:latin typeface="+mn-lt"/>
              </a:rPr>
              <a:t> di Indonesia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85F86B6F-E2C2-C0FA-107D-2FD6BFBEC5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484996" y="159860"/>
            <a:ext cx="7049508" cy="643975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3F5CBBC-DBB7-411C-B5B1-BC94DFF44789}"/>
              </a:ext>
            </a:extLst>
          </p:cNvPr>
          <p:cNvSpPr txBox="1"/>
          <p:nvPr/>
        </p:nvSpPr>
        <p:spPr>
          <a:xfrm>
            <a:off x="4420144" y="6519446"/>
            <a:ext cx="707517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sz="1600" dirty="0"/>
              <a:t>https://www.pinterpolitik.com/infografis/legislator-laki-laki-skeptis-kuota-gender/</a:t>
            </a:r>
          </a:p>
        </p:txBody>
      </p:sp>
    </p:spTree>
    <p:extLst>
      <p:ext uri="{BB962C8B-B14F-4D97-AF65-F5344CB8AC3E}">
        <p14:creationId xmlns:p14="http://schemas.microsoft.com/office/powerpoint/2010/main" val="347554889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672249-2912-75CE-0A76-16561F731F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75401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latin typeface="+mn-lt"/>
              </a:rPr>
              <a:t>Perempuan dan </a:t>
            </a:r>
            <a:r>
              <a:rPr lang="en-US" b="1" dirty="0" err="1">
                <a:latin typeface="+mn-lt"/>
              </a:rPr>
              <a:t>Politik</a:t>
            </a:r>
            <a:r>
              <a:rPr lang="en-US" b="1" dirty="0">
                <a:latin typeface="+mn-lt"/>
              </a:rPr>
              <a:t> di Indonesia:</a:t>
            </a:r>
            <a:endParaRPr lang="en-ID" b="1" dirty="0">
              <a:latin typeface="+mn-lt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4B61E21-CB68-D72C-0CAE-2827E38D541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882336" y="989602"/>
            <a:ext cx="4747756" cy="5455204"/>
          </a:xfrm>
          <a:prstGeom prst="rect">
            <a:avLst/>
          </a:prstGeom>
        </p:spPr>
      </p:pic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C6FB223A-EA24-F723-946E-7F31E9D3E85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5875405" y="930820"/>
            <a:ext cx="5521938" cy="552193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D89F81A-B46C-0CDC-F0E7-A0D6360F9C03}"/>
              </a:ext>
            </a:extLst>
          </p:cNvPr>
          <p:cNvSpPr txBox="1"/>
          <p:nvPr/>
        </p:nvSpPr>
        <p:spPr>
          <a:xfrm>
            <a:off x="3753937" y="6449926"/>
            <a:ext cx="499164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sz="1600" dirty="0" err="1"/>
              <a:t>Sumber</a:t>
            </a:r>
            <a:r>
              <a:rPr lang="en-ID" sz="1600" dirty="0"/>
              <a:t> : https://www.pinterpolitik.com/infografis</a:t>
            </a:r>
          </a:p>
        </p:txBody>
      </p:sp>
    </p:spTree>
    <p:extLst>
      <p:ext uri="{BB962C8B-B14F-4D97-AF65-F5344CB8AC3E}">
        <p14:creationId xmlns:p14="http://schemas.microsoft.com/office/powerpoint/2010/main" val="145863109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AC94C8-C396-7A5F-8C6D-439A4F189E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0041" y="937351"/>
            <a:ext cx="3409406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ID" sz="4400" dirty="0"/>
              <a:t>“</a:t>
            </a:r>
            <a:r>
              <a:rPr lang="en-ID" sz="4400" dirty="0" err="1"/>
              <a:t>Selain</a:t>
            </a:r>
            <a:r>
              <a:rPr lang="en-ID" sz="4400" dirty="0"/>
              <a:t> dalam </a:t>
            </a:r>
            <a:r>
              <a:rPr lang="en-ID" sz="4400" dirty="0" err="1"/>
              <a:t>parlemen</a:t>
            </a:r>
            <a:r>
              <a:rPr lang="en-ID" sz="4400" dirty="0"/>
              <a:t>, dunia </a:t>
            </a:r>
            <a:r>
              <a:rPr lang="en-ID" sz="4400" dirty="0" err="1"/>
              <a:t>politik</a:t>
            </a:r>
            <a:r>
              <a:rPr lang="en-ID" sz="4400" dirty="0"/>
              <a:t> Indonesia juga </a:t>
            </a:r>
            <a:r>
              <a:rPr lang="en-ID" sz="4400" dirty="0" err="1"/>
              <a:t>sepi</a:t>
            </a:r>
            <a:r>
              <a:rPr lang="en-ID" sz="4400" dirty="0"/>
              <a:t> </a:t>
            </a:r>
            <a:r>
              <a:rPr lang="en-ID" sz="4400" dirty="0" err="1"/>
              <a:t>pemimpin</a:t>
            </a:r>
            <a:r>
              <a:rPr lang="en-ID" sz="4400" dirty="0"/>
              <a:t> </a:t>
            </a:r>
            <a:r>
              <a:rPr lang="en-ID" sz="4400" dirty="0" err="1"/>
              <a:t>perempuan</a:t>
            </a:r>
            <a:r>
              <a:rPr lang="en-ID" sz="4400" dirty="0"/>
              <a:t>”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8CE8025-795A-30DA-56B8-85D89958F8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7042" y="176502"/>
            <a:ext cx="3573530" cy="635492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9E29FF4-D10F-D1F1-A08F-49991B2387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4872" y="161792"/>
            <a:ext cx="3593621" cy="63827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DF971F8-307C-E83D-E773-A54AFF290FD1}"/>
              </a:ext>
            </a:extLst>
          </p:cNvPr>
          <p:cNvSpPr txBox="1"/>
          <p:nvPr/>
        </p:nvSpPr>
        <p:spPr>
          <a:xfrm>
            <a:off x="4171950" y="6488668"/>
            <a:ext cx="340450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sz="1600" dirty="0" err="1"/>
              <a:t>Sumber</a:t>
            </a:r>
            <a:r>
              <a:rPr lang="en-ID" sz="1600" dirty="0"/>
              <a:t>: https://suakaonline.com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935B753-8A5B-C675-4BBA-2B913E04EB92}"/>
              </a:ext>
            </a:extLst>
          </p:cNvPr>
          <p:cNvSpPr txBox="1"/>
          <p:nvPr/>
        </p:nvSpPr>
        <p:spPr>
          <a:xfrm>
            <a:off x="7992836" y="6488668"/>
            <a:ext cx="390089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D" sz="1400" dirty="0" err="1"/>
              <a:t>Sumber</a:t>
            </a:r>
            <a:r>
              <a:rPr lang="en-ID" sz="1400" dirty="0"/>
              <a:t>: https://katadata.co.id/ariemega/infografik</a:t>
            </a:r>
          </a:p>
        </p:txBody>
      </p:sp>
    </p:spTree>
    <p:extLst>
      <p:ext uri="{BB962C8B-B14F-4D97-AF65-F5344CB8AC3E}">
        <p14:creationId xmlns:p14="http://schemas.microsoft.com/office/powerpoint/2010/main" val="129028556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AC94C8-C396-7A5F-8C6D-439A4F189E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1664" y="1296580"/>
            <a:ext cx="3226525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ID" sz="4400" b="1" dirty="0" err="1"/>
              <a:t>Mengapa</a:t>
            </a:r>
            <a:r>
              <a:rPr lang="en-ID" sz="4400" b="1" dirty="0"/>
              <a:t> “</a:t>
            </a:r>
            <a:r>
              <a:rPr lang="en-ID" sz="4400" b="1" dirty="0" err="1"/>
              <a:t>sulit</a:t>
            </a:r>
            <a:r>
              <a:rPr lang="en-ID" sz="4400" b="1" dirty="0"/>
              <a:t>” </a:t>
            </a:r>
            <a:r>
              <a:rPr lang="en-ID" sz="4400" b="1" dirty="0" err="1"/>
              <a:t>bagi</a:t>
            </a:r>
            <a:r>
              <a:rPr lang="en-ID" sz="4400" b="1" dirty="0"/>
              <a:t> </a:t>
            </a:r>
            <a:r>
              <a:rPr lang="en-ID" sz="4400" b="1" dirty="0" err="1"/>
              <a:t>perempuan</a:t>
            </a:r>
            <a:r>
              <a:rPr lang="en-ID" sz="4400" b="1" dirty="0"/>
              <a:t> </a:t>
            </a:r>
            <a:r>
              <a:rPr lang="en-ID" sz="4400" b="1" dirty="0" err="1"/>
              <a:t>untuk</a:t>
            </a:r>
            <a:r>
              <a:rPr lang="en-ID" sz="4400" b="1" dirty="0"/>
              <a:t> </a:t>
            </a:r>
            <a:r>
              <a:rPr lang="en-ID" sz="4400" b="1" dirty="0" err="1"/>
              <a:t>menjadi</a:t>
            </a:r>
            <a:r>
              <a:rPr lang="en-ID" sz="4400" b="1" dirty="0"/>
              <a:t> </a:t>
            </a:r>
            <a:r>
              <a:rPr lang="en-ID" sz="4400" b="1" dirty="0" err="1"/>
              <a:t>pemimpin</a:t>
            </a:r>
            <a:r>
              <a:rPr lang="en-ID" sz="4400" b="1" dirty="0"/>
              <a:t>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E651CF8-BB33-C130-1BCF-E86ED69E43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3636" y="123397"/>
            <a:ext cx="3689536" cy="656135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2294B15-8831-D4A9-BB7F-DBCA84B4FD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8019" y="189411"/>
            <a:ext cx="4598243" cy="6498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18401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B6F866-893D-2FFD-AD12-A63B71E5E4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71344"/>
          </a:xfrm>
        </p:spPr>
        <p:txBody>
          <a:bodyPr/>
          <a:lstStyle/>
          <a:p>
            <a:pPr algn="ctr"/>
            <a:r>
              <a:rPr lang="en-US" b="1" dirty="0" err="1">
                <a:latin typeface="+mn-lt"/>
              </a:rPr>
              <a:t>Politisi</a:t>
            </a:r>
            <a:r>
              <a:rPr lang="en-US" b="1" dirty="0">
                <a:latin typeface="+mn-lt"/>
              </a:rPr>
              <a:t> Perempuan di Dunia</a:t>
            </a:r>
            <a:endParaRPr lang="en-ID" b="1" dirty="0">
              <a:latin typeface="+mn-lt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379663C-51EF-D1B0-AA9E-53303478A53E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730816" y="1159418"/>
            <a:ext cx="5208725" cy="52087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B56E691-24B0-4574-7C23-58713DA9DA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9874" y="1143000"/>
            <a:ext cx="5255623" cy="5255623"/>
          </a:xfrm>
          <a:prstGeom prst="rect">
            <a:avLst/>
          </a:prstGeom>
        </p:spPr>
      </p:pic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29C8F8AA-BF5D-282A-7B79-61EB7730EE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010986" y="6462938"/>
            <a:ext cx="6583682" cy="32974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ID" sz="1400" dirty="0" err="1"/>
              <a:t>Sumber</a:t>
            </a:r>
            <a:r>
              <a:rPr lang="en-ID" sz="1400" dirty="0"/>
              <a:t> : https://www.pinterpolitik.com/in-depth/pemimpin-perempuan-butuh-sokongan</a:t>
            </a:r>
          </a:p>
        </p:txBody>
      </p:sp>
    </p:spTree>
    <p:extLst>
      <p:ext uri="{BB962C8B-B14F-4D97-AF65-F5344CB8AC3E}">
        <p14:creationId xmlns:p14="http://schemas.microsoft.com/office/powerpoint/2010/main" val="120122792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Referensi</a:t>
            </a:r>
            <a:r>
              <a:rPr lang="en-US" sz="3600" b="1" dirty="0">
                <a:solidFill>
                  <a:srgbClr val="FFFFFF"/>
                </a:solidFill>
                <a:latin typeface="+mn-lt"/>
              </a:rPr>
              <a:t>: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7864" y="352698"/>
            <a:ext cx="7648302" cy="6239172"/>
          </a:xfrm>
        </p:spPr>
        <p:txBody>
          <a:bodyPr anchor="ctr"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200" dirty="0"/>
              <a:t>Aspinall, E., White, S., &amp; </a:t>
            </a:r>
            <a:r>
              <a:rPr lang="en-US" sz="2200" dirty="0" err="1"/>
              <a:t>Savirani</a:t>
            </a:r>
            <a:r>
              <a:rPr lang="en-US" sz="2200" dirty="0"/>
              <a:t>, A. (2021). Women’s Political Representation in Indonesia: Who Wins and How? Journal of Current Southeast Asian Affairs, 40(1), 3–27. </a:t>
            </a:r>
            <a:r>
              <a:rPr lang="en-US" sz="2200" dirty="0">
                <a:hlinkClick r:id="rId3"/>
              </a:rPr>
              <a:t>https://doi.org/10.1177/1868103421989720</a:t>
            </a:r>
            <a:endParaRPr lang="en-US" sz="22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2200" dirty="0" err="1"/>
              <a:t>Astuti</a:t>
            </a:r>
            <a:r>
              <a:rPr lang="en-US" sz="2200" dirty="0"/>
              <a:t>, T.M.P (2011) </a:t>
            </a:r>
            <a:r>
              <a:rPr lang="en-US" sz="2200" dirty="0" err="1"/>
              <a:t>Konstruksi</a:t>
            </a:r>
            <a:r>
              <a:rPr lang="en-US" sz="2200" dirty="0"/>
              <a:t> Gender dalam </a:t>
            </a:r>
            <a:r>
              <a:rPr lang="en-US" sz="2200" dirty="0" err="1"/>
              <a:t>Realitas</a:t>
            </a:r>
            <a:r>
              <a:rPr lang="en-US" sz="2200" dirty="0"/>
              <a:t> </a:t>
            </a:r>
            <a:r>
              <a:rPr lang="en-US" sz="2200" dirty="0" err="1"/>
              <a:t>Sosial</a:t>
            </a:r>
            <a:r>
              <a:rPr lang="en-US" sz="2200" dirty="0"/>
              <a:t>, Cet.2, Semarang, </a:t>
            </a:r>
            <a:r>
              <a:rPr lang="en-US" sz="2200" dirty="0" err="1"/>
              <a:t>Unnes</a:t>
            </a:r>
            <a:r>
              <a:rPr lang="en-US" sz="2200" dirty="0"/>
              <a:t> Press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200" dirty="0"/>
              <a:t>Hanum, F. (2018) Kajian &amp; </a:t>
            </a:r>
            <a:r>
              <a:rPr lang="en-US" sz="2200" dirty="0" err="1"/>
              <a:t>Dinamika</a:t>
            </a:r>
            <a:r>
              <a:rPr lang="en-US" sz="2200" dirty="0"/>
              <a:t> Gender. Malang, </a:t>
            </a:r>
            <a:r>
              <a:rPr lang="en-US" sz="2200" dirty="0" err="1"/>
              <a:t>Intrans</a:t>
            </a:r>
            <a:r>
              <a:rPr lang="en-US" sz="2200" dirty="0"/>
              <a:t> Publishing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200" dirty="0"/>
              <a:t>Kementerian </a:t>
            </a:r>
            <a:r>
              <a:rPr lang="en-US" sz="2200" dirty="0" err="1"/>
              <a:t>Pemberdayaan</a:t>
            </a:r>
            <a:r>
              <a:rPr lang="en-US" sz="2200" dirty="0"/>
              <a:t> Perempuan dan </a:t>
            </a:r>
            <a:r>
              <a:rPr lang="en-US" sz="2200" dirty="0" err="1"/>
              <a:t>Perlindungan</a:t>
            </a:r>
            <a:r>
              <a:rPr lang="en-US" sz="2200" dirty="0"/>
              <a:t> Anak (2021) Pembangunan </a:t>
            </a:r>
            <a:r>
              <a:rPr lang="en-US" sz="2200" dirty="0" err="1"/>
              <a:t>Manusia</a:t>
            </a:r>
            <a:r>
              <a:rPr lang="en-US" sz="2200" dirty="0"/>
              <a:t> </a:t>
            </a:r>
            <a:r>
              <a:rPr lang="en-US" sz="2200" dirty="0" err="1"/>
              <a:t>Berbasis</a:t>
            </a:r>
            <a:r>
              <a:rPr lang="en-US" sz="2200" dirty="0"/>
              <a:t> Gender 2021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200" dirty="0"/>
              <a:t>Kementerian </a:t>
            </a:r>
            <a:r>
              <a:rPr lang="en-US" sz="2200" dirty="0" err="1"/>
              <a:t>Pemberdayaan</a:t>
            </a:r>
            <a:r>
              <a:rPr lang="en-US" sz="2200" dirty="0"/>
              <a:t> Perempuan dan </a:t>
            </a:r>
            <a:r>
              <a:rPr lang="en-US" sz="2200" dirty="0" err="1"/>
              <a:t>Perlindungan</a:t>
            </a:r>
            <a:r>
              <a:rPr lang="en-US" sz="2200" dirty="0"/>
              <a:t> Anak (2021) </a:t>
            </a:r>
            <a:r>
              <a:rPr lang="en-US" sz="2200" dirty="0" err="1"/>
              <a:t>Profil</a:t>
            </a:r>
            <a:r>
              <a:rPr lang="en-US" sz="2200" dirty="0"/>
              <a:t> Perempuan Indonesia 2020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200" dirty="0"/>
              <a:t>Margret, A (2019) </a:t>
            </a:r>
            <a:r>
              <a:rPr lang="en-US" sz="2200" dirty="0" err="1"/>
              <a:t>Dua</a:t>
            </a:r>
            <a:r>
              <a:rPr lang="en-US" sz="2200" dirty="0"/>
              <a:t> </a:t>
            </a:r>
            <a:r>
              <a:rPr lang="en-US" sz="2200" dirty="0" err="1"/>
              <a:t>Dekade</a:t>
            </a:r>
            <a:r>
              <a:rPr lang="en-US" sz="2200" dirty="0"/>
              <a:t> </a:t>
            </a:r>
            <a:r>
              <a:rPr lang="en-US" sz="2200" dirty="0" err="1"/>
              <a:t>Demokrasi</a:t>
            </a:r>
            <a:r>
              <a:rPr lang="en-US" sz="2200" dirty="0"/>
              <a:t> Indonesia dan </a:t>
            </a:r>
            <a:r>
              <a:rPr lang="en-US" sz="2200" dirty="0" err="1"/>
              <a:t>Meredupnya</a:t>
            </a:r>
            <a:r>
              <a:rPr lang="en-US" sz="2200" dirty="0"/>
              <a:t> Agenda </a:t>
            </a:r>
            <a:r>
              <a:rPr lang="en-US" sz="2200" dirty="0" err="1"/>
              <a:t>Feminis</a:t>
            </a:r>
            <a:r>
              <a:rPr lang="en-US" sz="2200" dirty="0"/>
              <a:t>, </a:t>
            </a:r>
            <a:r>
              <a:rPr lang="en-US" sz="2200" dirty="0" err="1"/>
              <a:t>Jurnal</a:t>
            </a:r>
            <a:r>
              <a:rPr lang="en-US" sz="2200" dirty="0"/>
              <a:t> Perempuan, Vol. 24, No. 2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200" dirty="0" err="1"/>
              <a:t>Wardani</a:t>
            </a:r>
            <a:r>
              <a:rPr lang="en-US" sz="2200" dirty="0"/>
              <a:t>, S.B.E and  </a:t>
            </a:r>
            <a:r>
              <a:rPr lang="en-US" sz="2200" dirty="0" err="1"/>
              <a:t>Subekti</a:t>
            </a:r>
            <a:r>
              <a:rPr lang="en-US" sz="2200" dirty="0"/>
              <a:t>, V.S. (2021) Political Dynasties and Women Candidates in Indonesia’s 2019 election, Journal of Current Southeast Asian Affairs, 40 (1), 28 – 49. https://journals.sagepub.com/doi/pdf/10.1177/1868103421991144</a:t>
            </a:r>
          </a:p>
          <a:p>
            <a:pPr marL="0" indent="0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21202948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Referensi</a:t>
            </a:r>
            <a:r>
              <a:rPr lang="en-US" sz="3600" b="1" dirty="0">
                <a:solidFill>
                  <a:srgbClr val="FFFFFF"/>
                </a:solidFill>
                <a:latin typeface="+mn-lt"/>
              </a:rPr>
              <a:t>: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7864" y="352698"/>
            <a:ext cx="7648302" cy="6239172"/>
          </a:xfrm>
        </p:spPr>
        <p:txBody>
          <a:bodyPr anchor="ctr"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400" dirty="0">
                <a:hlinkClick r:id="rId3"/>
              </a:rPr>
              <a:t>https://commons.wikimedia.org/wiki/File:Infografis_Ketimpangan_Gender.jpg</a:t>
            </a:r>
            <a:endParaRPr lang="en-US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>
                <a:hlinkClick r:id="rId4"/>
              </a:rPr>
              <a:t>https://www.pinterpolitik.com/infografis/baiq-nuril-korban-pelecehan-seksual/</a:t>
            </a:r>
            <a:endParaRPr lang="en-US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>
                <a:hlinkClick r:id="rId5"/>
              </a:rPr>
              <a:t>https://tirto.id/hak-perempuan-diakui-sekaligus-diingkari-ckkA</a:t>
            </a:r>
            <a:endParaRPr lang="en-US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>
                <a:hlinkClick r:id="rId6"/>
              </a:rPr>
              <a:t>https://indonesiabaik.id/infografis/indeks-demokrasi-indonesia-2021-meningkat</a:t>
            </a:r>
            <a:endParaRPr lang="en-US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>
                <a:hlinkClick r:id="rId7"/>
              </a:rPr>
              <a:t>https://www.goodnewsfromindonesia.id/2020/10/04/10-daerah-dengan-indeks-demokrasi-indonesia-idi-tertinggi-tahun-2019</a:t>
            </a:r>
            <a:endParaRPr lang="en-US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>
                <a:hlinkClick r:id="rId8"/>
              </a:rPr>
              <a:t>https://www.pinterpolitik.com/infografis/legislator-laki-laki-skeptis-kuota-gender/</a:t>
            </a:r>
            <a:endParaRPr lang="en-US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>
                <a:hlinkClick r:id="rId9"/>
              </a:rPr>
              <a:t>https://www.pinterpolitik.com/infografis/sudahkah-politisi-perempuan-mewakili-perempuan/</a:t>
            </a:r>
            <a:endParaRPr lang="en-US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>
                <a:hlinkClick r:id="rId10"/>
              </a:rPr>
              <a:t>https://www.pinterpolitik.com/infografis/nasib-perempuan-dan-politik/</a:t>
            </a:r>
            <a:endParaRPr lang="en-US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>
                <a:hlinkClick r:id="rId11"/>
              </a:rPr>
              <a:t>https://suakaonline.com/wanita-berdaya-geliat-wanita-sebagai-pemimpin-negara/</a:t>
            </a:r>
            <a:endParaRPr lang="en-US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>
                <a:hlinkClick r:id="rId12"/>
              </a:rPr>
              <a:t>https://katadata.co.id/ariemega/infografik/5e9a55e3b8cd7/minim-pemimpin-perempuan-dalam-pilkada</a:t>
            </a:r>
            <a:endParaRPr lang="en-US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/>
              <a:t>https://www.pinterpolitik.com/in-depth/pemimpin-perempuan-butuh-sokongan/</a:t>
            </a:r>
          </a:p>
        </p:txBody>
      </p:sp>
    </p:spTree>
    <p:extLst>
      <p:ext uri="{BB962C8B-B14F-4D97-AF65-F5344CB8AC3E}">
        <p14:creationId xmlns:p14="http://schemas.microsoft.com/office/powerpoint/2010/main" val="2344561765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952</TotalTime>
  <Words>2099</Words>
  <Application>Microsoft Office PowerPoint</Application>
  <PresentationFormat>Widescreen</PresentationFormat>
  <Paragraphs>116</Paragraphs>
  <Slides>32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9" baseType="lpstr">
      <vt:lpstr>Aharoni</vt:lpstr>
      <vt:lpstr>Arial</vt:lpstr>
      <vt:lpstr>Calibri</vt:lpstr>
      <vt:lpstr>Calibri Light</vt:lpstr>
      <vt:lpstr>HelveticaNowDisplay-Medium</vt:lpstr>
      <vt:lpstr>Wingdings</vt:lpstr>
      <vt:lpstr>1_Office Theme</vt:lpstr>
      <vt:lpstr>Gender  dalam  Pembangunan (Gender in Development) </vt:lpstr>
      <vt:lpstr>Mengapa isu gender, hukum, politik, dan demokrasi penting untuk pembangunan?</vt:lpstr>
      <vt:lpstr>“Isu politik juga menjadi salah satu indikator dalam mengukur ketimpangan gender”</vt:lpstr>
      <vt:lpstr>Apa yang dimaksud dengan hukum? (Astuti, 2011)</vt:lpstr>
      <vt:lpstr>Gender &amp; Hukum</vt:lpstr>
      <vt:lpstr> Bagaimana sistem hukum di Indonesia?</vt:lpstr>
      <vt:lpstr> …lanjutan</vt:lpstr>
      <vt:lpstr> …lanjutan</vt:lpstr>
      <vt:lpstr> …lanjutan</vt:lpstr>
      <vt:lpstr>Contoh: Kasus Baiq Nuril </vt:lpstr>
      <vt:lpstr>…lanjutan </vt:lpstr>
      <vt:lpstr>…lanjutan </vt:lpstr>
      <vt:lpstr> Mengapa terjadi bias gender pada aspek hukum?</vt:lpstr>
      <vt:lpstr>Hak  (asasi)  Perempuan </vt:lpstr>
      <vt:lpstr> Mengapa hak perempuan penting?</vt:lpstr>
      <vt:lpstr>Gender, Demokrasi, dan Politik di Indonesia (Margret, 2019) </vt:lpstr>
      <vt:lpstr>…lanjutan</vt:lpstr>
      <vt:lpstr>Hasil pengukuran demokrasi di Indonesia</vt:lpstr>
      <vt:lpstr>Perempuan dalam parlemen di Indonesia (Kemen PPPA, 2020) </vt:lpstr>
      <vt:lpstr>…lanjutan</vt:lpstr>
      <vt:lpstr>Mengapa jumlah anggota DPR perempuan sulit mencapai kuota minimal?  </vt:lpstr>
      <vt:lpstr>  …lanjutan</vt:lpstr>
      <vt:lpstr>  …lanjutan (Aspinal et. al, 2021)</vt:lpstr>
      <vt:lpstr>Hasil studi  Wardani &amp; Subekti (2021)</vt:lpstr>
      <vt:lpstr>…lanjutan </vt:lpstr>
      <vt:lpstr>Kontroversi kebijakan afirmatif kuota gender 30% pada parlemen di Indonesia</vt:lpstr>
      <vt:lpstr>Perempuan dan Politik di Indonesia:</vt:lpstr>
      <vt:lpstr>PowerPoint Presentation</vt:lpstr>
      <vt:lpstr>PowerPoint Presentation</vt:lpstr>
      <vt:lpstr>Politisi Perempuan di Dunia</vt:lpstr>
      <vt:lpstr>Referensi:</vt:lpstr>
      <vt:lpstr>Referensi: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Dhani</dc:creator>
  <cp:lastModifiedBy>Dhani</cp:lastModifiedBy>
  <cp:revision>24</cp:revision>
  <dcterms:created xsi:type="dcterms:W3CDTF">2022-03-16T10:21:38Z</dcterms:created>
  <dcterms:modified xsi:type="dcterms:W3CDTF">2022-06-10T15:53:17Z</dcterms:modified>
</cp:coreProperties>
</file>