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76" r:id="rId2"/>
    <p:sldId id="348" r:id="rId3"/>
    <p:sldId id="362" r:id="rId4"/>
    <p:sldId id="363" r:id="rId5"/>
    <p:sldId id="347" r:id="rId6"/>
    <p:sldId id="365" r:id="rId7"/>
    <p:sldId id="360" r:id="rId8"/>
    <p:sldId id="366" r:id="rId9"/>
    <p:sldId id="367" r:id="rId10"/>
    <p:sldId id="361" r:id="rId11"/>
    <p:sldId id="368" r:id="rId12"/>
    <p:sldId id="372" r:id="rId13"/>
    <p:sldId id="377" r:id="rId14"/>
    <p:sldId id="378" r:id="rId15"/>
    <p:sldId id="379" r:id="rId16"/>
    <p:sldId id="364" r:id="rId17"/>
    <p:sldId id="376" r:id="rId18"/>
    <p:sldId id="345" r:id="rId19"/>
    <p:sldId id="369" r:id="rId20"/>
    <p:sldId id="380" r:id="rId21"/>
    <p:sldId id="382" r:id="rId22"/>
    <p:sldId id="381" r:id="rId23"/>
    <p:sldId id="383" r:id="rId24"/>
    <p:sldId id="370" r:id="rId25"/>
    <p:sldId id="384" r:id="rId26"/>
    <p:sldId id="374" r:id="rId27"/>
    <p:sldId id="375" r:id="rId28"/>
    <p:sldId id="373" r:id="rId29"/>
    <p:sldId id="291" r:id="rId30"/>
    <p:sldId id="371" r:id="rId31"/>
    <p:sldId id="336" r:id="rId32"/>
    <p:sldId id="385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10/06/2022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1757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52437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ntaranews.com/infografik/1978500/seruan-indonesia-tangani-dampak-perubahan-iklim" TargetMode="External"/><Relationship Id="rId3" Type="http://schemas.openxmlformats.org/officeDocument/2006/relationships/hyperlink" Target="https://indonesiabaik.id/index.php/infografis/bersiap-untuk-revolusi-industri-40" TargetMode="External"/><Relationship Id="rId7" Type="http://schemas.openxmlformats.org/officeDocument/2006/relationships/hyperlink" Target="https://ramadhan.antaranews.com/infografik/2115126/upaya-indonesia-tangani-perubahan-iklim-dunia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tter.com/ifi_indonesia/status/1012244426209546240" TargetMode="External"/><Relationship Id="rId5" Type="http://schemas.openxmlformats.org/officeDocument/2006/relationships/hyperlink" Target="https://twitter.com/infobmkg/status/1241952232263667713" TargetMode="External"/><Relationship Id="rId10" Type="http://schemas.openxmlformats.org/officeDocument/2006/relationships/hyperlink" Target="https://energiterbarukan.org/2020/05/06/infografis-energi-terbarukan-untuk-semua/" TargetMode="External"/><Relationship Id="rId4" Type="http://schemas.openxmlformats.org/officeDocument/2006/relationships/hyperlink" Target="https://id.berita.yahoo.com/studi-perubahan-iklim-bikin-cahaya-140011248.html" TargetMode="External"/><Relationship Id="rId9" Type="http://schemas.openxmlformats.org/officeDocument/2006/relationships/hyperlink" Target="https://katadata.co.id/ariayudhistira/infografik/60506b1591242/potensi-besar-energi-terbarukan-indones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12</a:t>
            </a:r>
          </a:p>
          <a:p>
            <a:pPr marL="0" indent="0" algn="ctr">
              <a:buNone/>
            </a:pPr>
            <a:r>
              <a:rPr lang="en-US" sz="3200" i="1" dirty="0"/>
              <a:t>(12</a:t>
            </a:r>
            <a:r>
              <a:rPr lang="en-US" sz="3200" i="1" baseline="30000" dirty="0"/>
              <a:t>th</a:t>
            </a:r>
            <a:r>
              <a:rPr lang="en-US" sz="3200" i="1" dirty="0"/>
              <a:t>  meeting)</a:t>
            </a:r>
          </a:p>
          <a:p>
            <a:pPr marL="0" indent="0" algn="ctr">
              <a:buNone/>
            </a:pPr>
            <a:r>
              <a:rPr lang="en-US" sz="3200" b="1" dirty="0"/>
              <a:t>Gender dan </a:t>
            </a:r>
            <a:r>
              <a:rPr lang="en-US" sz="3200" b="1" dirty="0" err="1"/>
              <a:t>Lingkungan</a:t>
            </a:r>
            <a:endParaRPr lang="en-US" sz="3200" b="1" dirty="0"/>
          </a:p>
          <a:p>
            <a:pPr marL="0" indent="0" algn="ctr">
              <a:buNone/>
            </a:pPr>
            <a:r>
              <a:rPr lang="en-US" sz="3200" i="1" dirty="0"/>
              <a:t>(Gender and Environment)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gender dan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lingkungan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894365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Perempuan dan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berinteraksi</a:t>
            </a:r>
            <a:r>
              <a:rPr lang="en-US" sz="5400" dirty="0"/>
              <a:t> dengan </a:t>
            </a:r>
            <a:r>
              <a:rPr lang="en-US" sz="5400" dirty="0" err="1"/>
              <a:t>lingkungan</a:t>
            </a:r>
            <a:r>
              <a:rPr lang="en-US" sz="5400" dirty="0"/>
              <a:t> dan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 </a:t>
            </a:r>
            <a:r>
              <a:rPr lang="en-US" sz="5400" dirty="0" err="1"/>
              <a:t>alam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berbeda</a:t>
            </a:r>
            <a:r>
              <a:rPr lang="en-US" sz="5400" dirty="0"/>
              <a:t>. Masing-masing </a:t>
            </a:r>
            <a:r>
              <a:rPr lang="en-US" sz="5400" dirty="0" err="1"/>
              <a:t>menggunakan</a:t>
            </a:r>
            <a:r>
              <a:rPr lang="en-US" sz="5400" dirty="0"/>
              <a:t>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 yang </a:t>
            </a:r>
            <a:r>
              <a:rPr lang="en-US" sz="5400" dirty="0" err="1"/>
              <a:t>berbeda</a:t>
            </a:r>
            <a:r>
              <a:rPr lang="en-US" sz="5400" dirty="0"/>
              <a:t>, </a:t>
            </a:r>
            <a:r>
              <a:rPr lang="en-US" sz="5400" dirty="0" err="1"/>
              <a:t>memiliki</a:t>
            </a:r>
            <a:r>
              <a:rPr lang="en-US" sz="5400" dirty="0"/>
              <a:t> </a:t>
            </a:r>
            <a:r>
              <a:rPr lang="en-US" sz="5400" dirty="0" err="1"/>
              <a:t>prioritas</a:t>
            </a:r>
            <a:r>
              <a:rPr lang="en-US" sz="5400" dirty="0"/>
              <a:t> yang </a:t>
            </a:r>
            <a:r>
              <a:rPr lang="en-US" sz="5400" dirty="0" err="1"/>
              <a:t>berbeda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konservasi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pengelolaan</a:t>
            </a:r>
            <a:r>
              <a:rPr lang="en-US" sz="5400" dirty="0"/>
              <a:t>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, dan </a:t>
            </a:r>
            <a:r>
              <a:rPr lang="en-US" sz="5400" dirty="0" err="1"/>
              <a:t>memiliki</a:t>
            </a:r>
            <a:r>
              <a:rPr lang="en-US" sz="5400" dirty="0"/>
              <a:t> </a:t>
            </a:r>
            <a:r>
              <a:rPr lang="en-US" sz="5400" dirty="0" err="1"/>
              <a:t>pengetahuan</a:t>
            </a:r>
            <a:r>
              <a:rPr lang="en-US" sz="5400" dirty="0"/>
              <a:t> yang </a:t>
            </a:r>
            <a:r>
              <a:rPr lang="en-US" sz="5400" dirty="0" err="1"/>
              <a:t>berbeda</a:t>
            </a:r>
            <a:r>
              <a:rPr lang="en-US" sz="5400" dirty="0"/>
              <a:t> </a:t>
            </a:r>
            <a:r>
              <a:rPr lang="en-US" sz="5400" dirty="0" err="1"/>
              <a:t>tentang</a:t>
            </a:r>
            <a:r>
              <a:rPr lang="en-US" sz="5400" dirty="0"/>
              <a:t> status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 </a:t>
            </a:r>
            <a:r>
              <a:rPr lang="en-US" sz="5400" dirty="0" err="1"/>
              <a:t>lingkungan</a:t>
            </a:r>
            <a:r>
              <a:rPr lang="en-US" sz="5400" dirty="0"/>
              <a:t>.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689163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78635" cy="5894365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“Dalam </a:t>
            </a:r>
            <a:r>
              <a:rPr lang="en-US" sz="3600" dirty="0" err="1"/>
              <a:t>mencapai</a:t>
            </a:r>
            <a:r>
              <a:rPr lang="en-US" sz="3600" dirty="0"/>
              <a:t> </a:t>
            </a:r>
            <a:r>
              <a:rPr lang="en-US" sz="3600" dirty="0" err="1"/>
              <a:t>tujuan</a:t>
            </a:r>
            <a:r>
              <a:rPr lang="en-US" sz="3600" dirty="0"/>
              <a:t> </a:t>
            </a:r>
            <a:r>
              <a:rPr lang="en-US" sz="3600" dirty="0" err="1"/>
              <a:t>pembangunan</a:t>
            </a:r>
            <a:r>
              <a:rPr lang="en-US" sz="3600" dirty="0"/>
              <a:t> yang </a:t>
            </a:r>
            <a:r>
              <a:rPr lang="en-US" sz="3600" dirty="0" err="1"/>
              <a:t>berkelanjutan</a:t>
            </a:r>
            <a:r>
              <a:rPr lang="en-US" sz="3600" dirty="0"/>
              <a:t>, </a:t>
            </a:r>
            <a:r>
              <a:rPr lang="en-US" sz="3600" dirty="0" err="1"/>
              <a:t>pentingnya</a:t>
            </a:r>
            <a:r>
              <a:rPr lang="en-US" sz="3600" dirty="0"/>
              <a:t> </a:t>
            </a:r>
            <a:r>
              <a:rPr lang="en-US" sz="3600" dirty="0" err="1"/>
              <a:t>kesetaraan</a:t>
            </a:r>
            <a:r>
              <a:rPr lang="en-US" sz="3600" dirty="0"/>
              <a:t> gender </a:t>
            </a:r>
            <a:r>
              <a:rPr lang="en-US" sz="3600" dirty="0" err="1"/>
              <a:t>telah</a:t>
            </a:r>
            <a:r>
              <a:rPr lang="en-US" sz="3600" dirty="0"/>
              <a:t> </a:t>
            </a:r>
            <a:r>
              <a:rPr lang="en-US" sz="3600" dirty="0" err="1"/>
              <a:t>ditetapkan</a:t>
            </a:r>
            <a:r>
              <a:rPr lang="en-US" sz="3600" dirty="0"/>
              <a:t> dalam </a:t>
            </a:r>
            <a:r>
              <a:rPr lang="en-US" sz="3600" dirty="0" err="1"/>
              <a:t>tujuan</a:t>
            </a:r>
            <a:r>
              <a:rPr lang="en-US" sz="3600" dirty="0"/>
              <a:t> </a:t>
            </a:r>
            <a:r>
              <a:rPr lang="en-US" sz="3600" dirty="0" err="1"/>
              <a:t>pembangunan</a:t>
            </a:r>
            <a:r>
              <a:rPr lang="en-US" sz="3600" dirty="0"/>
              <a:t> </a:t>
            </a:r>
            <a:r>
              <a:rPr lang="en-US" sz="3600" dirty="0" err="1"/>
              <a:t>berkelanjutan</a:t>
            </a:r>
            <a:r>
              <a:rPr lang="en-US" sz="3600" dirty="0"/>
              <a:t> ke-5. </a:t>
            </a:r>
            <a:r>
              <a:rPr lang="en-US" sz="3600" dirty="0" err="1"/>
              <a:t>Namun</a:t>
            </a:r>
            <a:r>
              <a:rPr lang="en-US" sz="3600" dirty="0"/>
              <a:t>, </a:t>
            </a:r>
            <a:r>
              <a:rPr lang="en-US" sz="3600" dirty="0" err="1"/>
              <a:t>tujuan</a:t>
            </a:r>
            <a:r>
              <a:rPr lang="en-US" sz="3600" dirty="0"/>
              <a:t> </a:t>
            </a:r>
            <a:r>
              <a:rPr lang="en-US" sz="3600" dirty="0" err="1"/>
              <a:t>tersebut</a:t>
            </a:r>
            <a:r>
              <a:rPr lang="en-US" sz="3600" dirty="0"/>
              <a:t> tidak </a:t>
            </a:r>
            <a:r>
              <a:rPr lang="en-US" sz="3600" dirty="0" err="1"/>
              <a:t>berdiri</a:t>
            </a:r>
            <a:r>
              <a:rPr lang="en-US" sz="3600" dirty="0"/>
              <a:t> </a:t>
            </a:r>
            <a:r>
              <a:rPr lang="en-US" sz="3600" dirty="0" err="1"/>
              <a:t>sendiri</a:t>
            </a:r>
            <a:r>
              <a:rPr lang="en-US" sz="3600" dirty="0"/>
              <a:t> </a:t>
            </a:r>
            <a:r>
              <a:rPr lang="en-US" sz="3600" dirty="0" err="1"/>
              <a:t>melainkan</a:t>
            </a:r>
            <a:r>
              <a:rPr lang="en-US" sz="3600" dirty="0"/>
              <a:t> </a:t>
            </a:r>
            <a:r>
              <a:rPr lang="en-US" sz="3600" dirty="0" err="1"/>
              <a:t>terkait</a:t>
            </a:r>
            <a:r>
              <a:rPr lang="en-US" sz="3600" dirty="0"/>
              <a:t> </a:t>
            </a:r>
            <a:r>
              <a:rPr lang="en-US" sz="3600" dirty="0" err="1"/>
              <a:t>erat</a:t>
            </a:r>
            <a:r>
              <a:rPr lang="en-US" sz="3600" dirty="0"/>
              <a:t> dengan </a:t>
            </a:r>
            <a:r>
              <a:rPr lang="en-US" sz="3600" dirty="0" err="1"/>
              <a:t>pencapaian</a:t>
            </a:r>
            <a:r>
              <a:rPr lang="en-US" sz="3600" dirty="0"/>
              <a:t> </a:t>
            </a:r>
            <a:r>
              <a:rPr lang="en-US" sz="3600" dirty="0" err="1"/>
              <a:t>tujuan</a:t>
            </a:r>
            <a:r>
              <a:rPr lang="en-US" sz="3600" dirty="0"/>
              <a:t> global </a:t>
            </a:r>
            <a:r>
              <a:rPr lang="en-US" sz="3600" dirty="0" err="1"/>
              <a:t>lainnya</a:t>
            </a:r>
            <a:r>
              <a:rPr lang="en-US" sz="3600" dirty="0"/>
              <a:t>, </a:t>
            </a:r>
            <a:r>
              <a:rPr lang="en-US" sz="3600" dirty="0" err="1"/>
              <a:t>termasuk</a:t>
            </a:r>
            <a:r>
              <a:rPr lang="en-US" sz="3600" dirty="0"/>
              <a:t> yang </a:t>
            </a:r>
            <a:r>
              <a:rPr lang="en-US" sz="3600" dirty="0" err="1"/>
              <a:t>terkait</a:t>
            </a:r>
            <a:r>
              <a:rPr lang="en-US" sz="3600" dirty="0"/>
              <a:t> dengan </a:t>
            </a:r>
            <a:r>
              <a:rPr lang="en-US" sz="3600" dirty="0" err="1"/>
              <a:t>tantangan</a:t>
            </a:r>
            <a:r>
              <a:rPr lang="en-US" sz="3600" dirty="0"/>
              <a:t> </a:t>
            </a:r>
            <a:r>
              <a:rPr lang="en-US" sz="3600" dirty="0" err="1"/>
              <a:t>lingkungan</a:t>
            </a:r>
            <a:r>
              <a:rPr lang="en-US" sz="3600" dirty="0"/>
              <a:t>, </a:t>
            </a:r>
            <a:r>
              <a:rPr lang="en-US" sz="3600" dirty="0" err="1"/>
              <a:t>yaitu</a:t>
            </a:r>
            <a:r>
              <a:rPr lang="en-US" sz="3600" dirty="0"/>
              <a:t> </a:t>
            </a:r>
            <a:r>
              <a:rPr lang="en-US" sz="3600" dirty="0" err="1"/>
              <a:t>tujuan-tujuan</a:t>
            </a:r>
            <a:r>
              <a:rPr lang="en-US" sz="3600" dirty="0"/>
              <a:t> yang </a:t>
            </a:r>
            <a:r>
              <a:rPr lang="en-US" sz="3600" dirty="0" err="1"/>
              <a:t>termasuk</a:t>
            </a:r>
            <a:r>
              <a:rPr lang="en-US" sz="3600" dirty="0"/>
              <a:t> dalam pilar </a:t>
            </a:r>
            <a:r>
              <a:rPr lang="en-US" sz="3600" dirty="0" err="1"/>
              <a:t>pembangunan</a:t>
            </a:r>
            <a:r>
              <a:rPr lang="en-US" sz="3600" dirty="0"/>
              <a:t> </a:t>
            </a:r>
            <a:r>
              <a:rPr lang="en-US" sz="3600" dirty="0" err="1"/>
              <a:t>lingkungan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5263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Pilar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lingkungan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?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5016" y="330087"/>
            <a:ext cx="7609709" cy="5894365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ID" sz="3200" dirty="0"/>
              <a:t>Pilar ini  </a:t>
            </a:r>
            <a:r>
              <a:rPr lang="en-ID" sz="3200" dirty="0" err="1"/>
              <a:t>bertujuan</a:t>
            </a:r>
            <a:r>
              <a:rPr lang="en-ID" sz="3200" dirty="0"/>
              <a:t> </a:t>
            </a:r>
            <a:r>
              <a:rPr lang="en-ID" sz="3200" dirty="0" err="1"/>
              <a:t>untuk</a:t>
            </a:r>
            <a:r>
              <a:rPr lang="en-ID" sz="3200" dirty="0"/>
              <a:t> </a:t>
            </a:r>
            <a:r>
              <a:rPr lang="en-ID" sz="3200" dirty="0" err="1"/>
              <a:t>mencapai</a:t>
            </a:r>
            <a:r>
              <a:rPr lang="en-ID" sz="3200" dirty="0"/>
              <a:t> </a:t>
            </a:r>
            <a:r>
              <a:rPr lang="en-ID" sz="3200" dirty="0" err="1"/>
              <a:t>pengelolaan</a:t>
            </a:r>
            <a:r>
              <a:rPr lang="en-ID" sz="3200" dirty="0"/>
              <a:t> </a:t>
            </a:r>
            <a:r>
              <a:rPr lang="en-ID" sz="3200" dirty="0" err="1"/>
              <a:t>sumber</a:t>
            </a:r>
            <a:r>
              <a:rPr lang="en-ID" sz="3200" dirty="0"/>
              <a:t> </a:t>
            </a:r>
            <a:r>
              <a:rPr lang="en-ID" sz="3200" dirty="0" err="1"/>
              <a:t>daya</a:t>
            </a:r>
            <a:r>
              <a:rPr lang="en-ID" sz="3200" dirty="0"/>
              <a:t> </a:t>
            </a:r>
            <a:r>
              <a:rPr lang="en-ID" sz="3200" dirty="0" err="1"/>
              <a:t>alam</a:t>
            </a:r>
            <a:r>
              <a:rPr lang="en-ID" sz="3200" dirty="0"/>
              <a:t> dan </a:t>
            </a:r>
            <a:r>
              <a:rPr lang="en-ID" sz="3200" dirty="0" err="1"/>
              <a:t>lingkungan</a:t>
            </a:r>
            <a:r>
              <a:rPr lang="en-ID" sz="3200" dirty="0"/>
              <a:t> yang </a:t>
            </a:r>
            <a:r>
              <a:rPr lang="en-ID" sz="3200" dirty="0" err="1"/>
              <a:t>berkelanjutan</a:t>
            </a:r>
            <a:r>
              <a:rPr lang="en-ID" sz="3200" dirty="0"/>
              <a:t> </a:t>
            </a:r>
            <a:r>
              <a:rPr lang="en-ID" sz="3200" dirty="0" err="1"/>
              <a:t>sebagai</a:t>
            </a:r>
            <a:r>
              <a:rPr lang="en-ID" sz="3200" dirty="0"/>
              <a:t> </a:t>
            </a:r>
            <a:r>
              <a:rPr lang="en-ID" sz="3200" dirty="0" err="1"/>
              <a:t>penyangga</a:t>
            </a:r>
            <a:r>
              <a:rPr lang="en-ID" sz="3200" dirty="0"/>
              <a:t> </a:t>
            </a:r>
            <a:r>
              <a:rPr lang="en-ID" sz="3200" dirty="0" err="1"/>
              <a:t>seluruh</a:t>
            </a:r>
            <a:r>
              <a:rPr lang="en-ID" sz="3200" dirty="0"/>
              <a:t> </a:t>
            </a:r>
            <a:r>
              <a:rPr lang="en-ID" sz="3200" dirty="0" err="1"/>
              <a:t>kehidupan</a:t>
            </a:r>
            <a:r>
              <a:rPr lang="en-ID" sz="3200" dirty="0"/>
              <a:t> </a:t>
            </a:r>
            <a:r>
              <a:rPr lang="en-ID" sz="3200" dirty="0" err="1"/>
              <a:t>manusia</a:t>
            </a:r>
            <a:r>
              <a:rPr lang="en-ID" sz="3200" dirty="0"/>
              <a:t> di </a:t>
            </a:r>
            <a:r>
              <a:rPr lang="en-ID" sz="3200" dirty="0" err="1"/>
              <a:t>bumi</a:t>
            </a:r>
            <a:r>
              <a:rPr lang="en-ID" sz="3200" dirty="0"/>
              <a:t>. </a:t>
            </a:r>
            <a:r>
              <a:rPr lang="en-ID" sz="3200" dirty="0" err="1"/>
              <a:t>Tujuan</a:t>
            </a:r>
            <a:r>
              <a:rPr lang="en-ID" sz="3200" dirty="0"/>
              <a:t> </a:t>
            </a:r>
            <a:r>
              <a:rPr lang="en-ID" sz="3200" dirty="0" err="1"/>
              <a:t>pembangunan</a:t>
            </a:r>
            <a:r>
              <a:rPr lang="en-ID" sz="3200" dirty="0"/>
              <a:t> </a:t>
            </a:r>
            <a:r>
              <a:rPr lang="en-ID" sz="3200" dirty="0" err="1"/>
              <a:t>berkelanjutan</a:t>
            </a:r>
            <a:r>
              <a:rPr lang="en-ID" sz="3200" dirty="0"/>
              <a:t> yang </a:t>
            </a:r>
            <a:r>
              <a:rPr lang="en-ID" sz="3200" dirty="0" err="1"/>
              <a:t>termasuk</a:t>
            </a:r>
            <a:r>
              <a:rPr lang="en-ID" sz="3200" dirty="0"/>
              <a:t> dalam pilar ini </a:t>
            </a:r>
            <a:r>
              <a:rPr lang="en-ID" sz="3200" dirty="0" err="1"/>
              <a:t>adalah</a:t>
            </a:r>
            <a:r>
              <a:rPr lang="en-ID" sz="3200" dirty="0"/>
              <a:t>; Air </a:t>
            </a:r>
            <a:r>
              <a:rPr lang="en-ID" sz="3200" dirty="0" err="1"/>
              <a:t>Bersih</a:t>
            </a:r>
            <a:r>
              <a:rPr lang="en-ID" sz="3200" dirty="0"/>
              <a:t> dan </a:t>
            </a:r>
            <a:r>
              <a:rPr lang="en-ID" sz="3200" dirty="0" err="1"/>
              <a:t>Sanitasi</a:t>
            </a:r>
            <a:r>
              <a:rPr lang="en-ID" sz="3200" dirty="0"/>
              <a:t> </a:t>
            </a:r>
            <a:r>
              <a:rPr lang="en-ID" sz="3200" dirty="0" err="1"/>
              <a:t>Layak</a:t>
            </a:r>
            <a:r>
              <a:rPr lang="en-ID" sz="3200" dirty="0"/>
              <a:t> (6), Kota dan </a:t>
            </a:r>
            <a:r>
              <a:rPr lang="en-ID" sz="3200" dirty="0" err="1"/>
              <a:t>Pemukiman</a:t>
            </a:r>
            <a:r>
              <a:rPr lang="en-ID" sz="3200" dirty="0"/>
              <a:t> </a:t>
            </a:r>
            <a:r>
              <a:rPr lang="en-ID" sz="3200" dirty="0" err="1"/>
              <a:t>Layak</a:t>
            </a:r>
            <a:r>
              <a:rPr lang="en-ID" sz="3200" dirty="0"/>
              <a:t> (11), </a:t>
            </a:r>
            <a:r>
              <a:rPr lang="en-ID" sz="3200" dirty="0" err="1"/>
              <a:t>Konsumsi</a:t>
            </a:r>
            <a:r>
              <a:rPr lang="en-ID" sz="3200" dirty="0"/>
              <a:t> dan </a:t>
            </a:r>
            <a:r>
              <a:rPr lang="en-ID" sz="3200" dirty="0" err="1"/>
              <a:t>Produksi</a:t>
            </a:r>
            <a:r>
              <a:rPr lang="en-ID" sz="3200" dirty="0"/>
              <a:t> yang </a:t>
            </a:r>
            <a:r>
              <a:rPr lang="en-ID" sz="3200" dirty="0" err="1"/>
              <a:t>Bertanggung</a:t>
            </a:r>
            <a:r>
              <a:rPr lang="en-ID" sz="3200" dirty="0"/>
              <a:t> Jawab (12), </a:t>
            </a:r>
            <a:r>
              <a:rPr lang="en-ID" sz="3200" dirty="0" err="1"/>
              <a:t>Penanganan</a:t>
            </a:r>
            <a:r>
              <a:rPr lang="en-ID" sz="3200" dirty="0"/>
              <a:t> </a:t>
            </a:r>
            <a:r>
              <a:rPr lang="en-ID" sz="3200" dirty="0" err="1"/>
              <a:t>Perubahan</a:t>
            </a:r>
            <a:r>
              <a:rPr lang="en-ID" sz="3200" dirty="0"/>
              <a:t> </a:t>
            </a:r>
            <a:r>
              <a:rPr lang="en-ID" sz="3200" dirty="0" err="1"/>
              <a:t>Iklim</a:t>
            </a:r>
            <a:r>
              <a:rPr lang="en-ID" sz="3200" dirty="0"/>
              <a:t> (13), </a:t>
            </a:r>
            <a:r>
              <a:rPr lang="en-ID" sz="3200" dirty="0" err="1"/>
              <a:t>Ekosistem</a:t>
            </a:r>
            <a:r>
              <a:rPr lang="en-ID" sz="3200" dirty="0"/>
              <a:t> </a:t>
            </a:r>
            <a:r>
              <a:rPr lang="en-ID" sz="3200" dirty="0" err="1"/>
              <a:t>Laut</a:t>
            </a:r>
            <a:r>
              <a:rPr lang="en-ID" sz="3200" dirty="0"/>
              <a:t> (14), dan </a:t>
            </a:r>
            <a:r>
              <a:rPr lang="en-ID" sz="3200" dirty="0" err="1"/>
              <a:t>Ekosistem</a:t>
            </a:r>
            <a:r>
              <a:rPr lang="en-ID" sz="3200" dirty="0"/>
              <a:t> </a:t>
            </a:r>
            <a:r>
              <a:rPr lang="en-ID" sz="3200" dirty="0" err="1"/>
              <a:t>Darat</a:t>
            </a:r>
            <a:r>
              <a:rPr lang="en-ID" sz="3200" dirty="0"/>
              <a:t> (15).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6505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hubungan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gender dan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lingkungan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050" y="147207"/>
            <a:ext cx="7544395" cy="637115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600" dirty="0" err="1"/>
              <a:t>Perubahan</a:t>
            </a:r>
            <a:r>
              <a:rPr lang="en-US" sz="3600" dirty="0"/>
              <a:t> </a:t>
            </a:r>
            <a:r>
              <a:rPr lang="en-US" sz="3600" dirty="0" err="1"/>
              <a:t>lingkungan</a:t>
            </a:r>
            <a:r>
              <a:rPr lang="en-US" sz="3600" dirty="0"/>
              <a:t> </a:t>
            </a:r>
            <a:r>
              <a:rPr lang="en-US" sz="3600" dirty="0" err="1"/>
              <a:t>memiliki</a:t>
            </a:r>
            <a:r>
              <a:rPr lang="en-US" sz="3600" dirty="0"/>
              <a:t> </a:t>
            </a:r>
            <a:r>
              <a:rPr lang="en-US" sz="3600" dirty="0" err="1"/>
              <a:t>dampak</a:t>
            </a:r>
            <a:r>
              <a:rPr lang="en-US" sz="3600" dirty="0"/>
              <a:t> </a:t>
            </a:r>
            <a:r>
              <a:rPr lang="en-US" sz="3600" dirty="0" err="1"/>
              <a:t>kompleks</a:t>
            </a:r>
            <a:r>
              <a:rPr lang="en-US" sz="3600" dirty="0"/>
              <a:t> yang </a:t>
            </a:r>
            <a:r>
              <a:rPr lang="en-US" sz="3600" dirty="0" err="1"/>
              <a:t>berbeda</a:t>
            </a:r>
            <a:r>
              <a:rPr lang="en-US" sz="3600" dirty="0"/>
              <a:t> pada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en-US" sz="3600" dirty="0" err="1"/>
              <a:t>anak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, </a:t>
            </a:r>
            <a:r>
              <a:rPr lang="en-US" sz="3600" dirty="0" err="1"/>
              <a:t>atau</a:t>
            </a:r>
            <a:r>
              <a:rPr lang="en-US" sz="3600" dirty="0"/>
              <a:t> pada </a:t>
            </a:r>
            <a:r>
              <a:rPr lang="en-US" sz="3600" dirty="0" err="1"/>
              <a:t>laki-laki</a:t>
            </a:r>
            <a:r>
              <a:rPr lang="en-US" sz="3600" dirty="0"/>
              <a:t> dan </a:t>
            </a:r>
            <a:r>
              <a:rPr lang="en-US" sz="3600" dirty="0" err="1"/>
              <a:t>anak</a:t>
            </a:r>
            <a:r>
              <a:rPr lang="en-US" sz="3600" dirty="0"/>
              <a:t> </a:t>
            </a:r>
            <a:r>
              <a:rPr lang="en-US" sz="3600" dirty="0" err="1"/>
              <a:t>laki-laki</a:t>
            </a:r>
            <a:r>
              <a:rPr lang="en-US" sz="3600" dirty="0"/>
              <a:t>. Oleh </a:t>
            </a:r>
            <a:r>
              <a:rPr lang="en-US" sz="3600" dirty="0" err="1"/>
              <a:t>karena</a:t>
            </a:r>
            <a:r>
              <a:rPr lang="en-US" sz="3600" dirty="0"/>
              <a:t> </a:t>
            </a:r>
            <a:r>
              <a:rPr lang="en-US" sz="3600" dirty="0" err="1"/>
              <a:t>itu</a:t>
            </a:r>
            <a:r>
              <a:rPr lang="en-US" sz="3600" dirty="0"/>
              <a:t>, </a:t>
            </a:r>
            <a:r>
              <a:rPr lang="en-US" sz="3600" dirty="0" err="1"/>
              <a:t>menggunakan</a:t>
            </a:r>
            <a:r>
              <a:rPr lang="en-US" sz="3600" dirty="0"/>
              <a:t> </a:t>
            </a:r>
            <a:r>
              <a:rPr lang="en-US" sz="3600" dirty="0" err="1"/>
              <a:t>pendekatan</a:t>
            </a:r>
            <a:r>
              <a:rPr lang="en-US" sz="3600" dirty="0"/>
              <a:t> </a:t>
            </a:r>
            <a:r>
              <a:rPr lang="en-US" sz="3600" dirty="0" err="1"/>
              <a:t>spesifik</a:t>
            </a:r>
            <a:r>
              <a:rPr lang="en-US" sz="3600" dirty="0"/>
              <a:t> gender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menemukenali</a:t>
            </a:r>
            <a:r>
              <a:rPr lang="en-US" sz="3600" dirty="0"/>
              <a:t> </a:t>
            </a:r>
            <a:r>
              <a:rPr lang="en-US" sz="3600" dirty="0" err="1"/>
              <a:t>keterkaitan</a:t>
            </a:r>
            <a:r>
              <a:rPr lang="en-US" sz="3600" dirty="0"/>
              <a:t> </a:t>
            </a:r>
            <a:r>
              <a:rPr lang="en-US" sz="3600" dirty="0" err="1"/>
              <a:t>kompleks</a:t>
            </a:r>
            <a:r>
              <a:rPr lang="en-US" sz="3600" dirty="0"/>
              <a:t> </a:t>
            </a:r>
            <a:r>
              <a:rPr lang="en-US" sz="3600" dirty="0" err="1"/>
              <a:t>itu</a:t>
            </a:r>
            <a:r>
              <a:rPr lang="en-US" sz="3600" dirty="0"/>
              <a:t> </a:t>
            </a:r>
            <a:r>
              <a:rPr lang="en-US" sz="3600" dirty="0" err="1"/>
              <a:t>merupakan</a:t>
            </a:r>
            <a:r>
              <a:rPr lang="en-US" sz="3600" dirty="0"/>
              <a:t> </a:t>
            </a:r>
            <a:r>
              <a:rPr lang="en-US" sz="3600" dirty="0" err="1"/>
              <a:t>cara</a:t>
            </a:r>
            <a:r>
              <a:rPr lang="en-US" sz="3600" dirty="0"/>
              <a:t> yang </a:t>
            </a:r>
            <a:r>
              <a:rPr lang="en-US" sz="3600" dirty="0" err="1"/>
              <a:t>tepat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memahami</a:t>
            </a:r>
            <a:r>
              <a:rPr lang="en-US" sz="3600" dirty="0"/>
              <a:t> </a:t>
            </a:r>
            <a:r>
              <a:rPr lang="en-US" sz="3600" dirty="0" err="1"/>
              <a:t>hubungan</a:t>
            </a:r>
            <a:r>
              <a:rPr lang="en-US" sz="3600" dirty="0"/>
              <a:t> </a:t>
            </a:r>
            <a:r>
              <a:rPr lang="en-US" sz="3600" dirty="0" err="1"/>
              <a:t>dinamis</a:t>
            </a:r>
            <a:r>
              <a:rPr lang="en-US" sz="3600" dirty="0"/>
              <a:t> </a:t>
            </a:r>
            <a:r>
              <a:rPr lang="en-US" sz="3600" dirty="0" err="1"/>
              <a:t>antara</a:t>
            </a:r>
            <a:r>
              <a:rPr lang="en-US" sz="3600" dirty="0"/>
              <a:t> </a:t>
            </a:r>
            <a:r>
              <a:rPr lang="en-US" sz="3600" dirty="0" err="1"/>
              <a:t>perubahan</a:t>
            </a:r>
            <a:r>
              <a:rPr lang="en-US" sz="3600" dirty="0"/>
              <a:t> </a:t>
            </a:r>
            <a:r>
              <a:rPr lang="en-US" sz="3600" dirty="0" err="1"/>
              <a:t>lingkungan</a:t>
            </a:r>
            <a:r>
              <a:rPr lang="en-US" sz="3600" dirty="0"/>
              <a:t> dan </a:t>
            </a:r>
            <a:r>
              <a:rPr lang="en-US" sz="3600" dirty="0" err="1"/>
              <a:t>kesetaraan</a:t>
            </a:r>
            <a:r>
              <a:rPr lang="en-US" sz="3600" dirty="0"/>
              <a:t> gender,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dampaknya</a:t>
            </a:r>
            <a:r>
              <a:rPr lang="en-US" sz="3600" dirty="0"/>
              <a:t> pada </a:t>
            </a:r>
            <a:r>
              <a:rPr lang="en-US" sz="3600" dirty="0" err="1"/>
              <a:t>keberlanjutan</a:t>
            </a:r>
            <a:r>
              <a:rPr lang="en-US" sz="3600" dirty="0"/>
              <a:t> dan </a:t>
            </a:r>
            <a:r>
              <a:rPr lang="en-US" sz="3600" dirty="0" err="1"/>
              <a:t>perwujudan</a:t>
            </a:r>
            <a:r>
              <a:rPr lang="en-US" sz="3600" dirty="0"/>
              <a:t> </a:t>
            </a:r>
            <a:r>
              <a:rPr lang="en-US" sz="3600" dirty="0" err="1"/>
              <a:t>hak</a:t>
            </a:r>
            <a:r>
              <a:rPr lang="en-US" sz="3600" dirty="0"/>
              <a:t> dan </a:t>
            </a:r>
            <a:r>
              <a:rPr lang="en-US" sz="3600" dirty="0" err="1"/>
              <a:t>pemberdayaan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0290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penelitian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Desrochers, et.al 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(2019)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143692"/>
            <a:ext cx="6250577" cy="650530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Perbedaan</a:t>
            </a:r>
            <a:r>
              <a:rPr lang="en-US" sz="3200" dirty="0"/>
              <a:t> </a:t>
            </a:r>
            <a:r>
              <a:rPr lang="en-US" sz="3200" dirty="0" err="1"/>
              <a:t>kepribadian</a:t>
            </a:r>
            <a:r>
              <a:rPr lang="en-US" sz="3200" dirty="0"/>
              <a:t> </a:t>
            </a:r>
            <a:r>
              <a:rPr lang="en-US" sz="3200" dirty="0" err="1"/>
              <a:t>antara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 </a:t>
            </a:r>
            <a:r>
              <a:rPr lang="en-US" sz="3200" dirty="0" err="1"/>
              <a:t>mempengaruhi</a:t>
            </a:r>
            <a:r>
              <a:rPr lang="en-US" sz="3200" dirty="0"/>
              <a:t> </a:t>
            </a:r>
            <a:r>
              <a:rPr lang="en-US" sz="3200" dirty="0" err="1"/>
              <a:t>sikap</a:t>
            </a:r>
            <a:r>
              <a:rPr lang="en-US" sz="3200" dirty="0"/>
              <a:t> </a:t>
            </a:r>
            <a:r>
              <a:rPr lang="en-US" sz="3200" dirty="0" err="1"/>
              <a:t>mereka</a:t>
            </a:r>
            <a:r>
              <a:rPr lang="en-US" sz="3200" dirty="0"/>
              <a:t> pada </a:t>
            </a:r>
            <a:r>
              <a:rPr lang="en-US" sz="3200" dirty="0" err="1"/>
              <a:t>lingkungan</a:t>
            </a:r>
            <a:r>
              <a:rPr lang="en-US" sz="3200" dirty="0"/>
              <a:t>, yang pada </a:t>
            </a:r>
            <a:r>
              <a:rPr lang="en-US" sz="3200" dirty="0" err="1"/>
              <a:t>gilirannya</a:t>
            </a:r>
            <a:r>
              <a:rPr lang="en-US" sz="3200" dirty="0"/>
              <a:t> </a:t>
            </a:r>
            <a:r>
              <a:rPr lang="en-US" sz="3200" dirty="0" err="1"/>
              <a:t>mempengaruhi</a:t>
            </a:r>
            <a:r>
              <a:rPr lang="en-US" sz="3200" dirty="0"/>
              <a:t> </a:t>
            </a:r>
            <a:r>
              <a:rPr lang="en-US" sz="3200" dirty="0" err="1"/>
              <a:t>perilaku</a:t>
            </a:r>
            <a:r>
              <a:rPr lang="en-US" sz="3200" dirty="0"/>
              <a:t> </a:t>
            </a:r>
            <a:r>
              <a:rPr lang="en-US" sz="3200" dirty="0" err="1"/>
              <a:t>mereka</a:t>
            </a:r>
            <a:r>
              <a:rPr lang="en-US" sz="3200" dirty="0"/>
              <a:t> </a:t>
            </a:r>
            <a:r>
              <a:rPr lang="en-US" sz="3200" dirty="0" err="1"/>
              <a:t>terhadap</a:t>
            </a:r>
            <a:r>
              <a:rPr lang="en-US" sz="3200" dirty="0"/>
              <a:t> </a:t>
            </a:r>
            <a:r>
              <a:rPr lang="en-US" sz="3200" dirty="0" err="1"/>
              <a:t>lingkungan</a:t>
            </a:r>
            <a:r>
              <a:rPr lang="en-US" sz="32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Perempuan </a:t>
            </a:r>
            <a:r>
              <a:rPr lang="en-US" sz="3200" dirty="0" err="1"/>
              <a:t>memiliki</a:t>
            </a:r>
            <a:r>
              <a:rPr lang="en-US" sz="3200" dirty="0"/>
              <a:t> </a:t>
            </a:r>
            <a:r>
              <a:rPr lang="en-US" sz="3200" dirty="0" err="1"/>
              <a:t>sikap</a:t>
            </a:r>
            <a:r>
              <a:rPr lang="en-US" sz="3200" dirty="0"/>
              <a:t> yang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kuat</a:t>
            </a:r>
            <a:r>
              <a:rPr lang="en-US" sz="3200" dirty="0"/>
              <a:t> dalam </a:t>
            </a:r>
            <a:r>
              <a:rPr lang="en-US" sz="3200" dirty="0" err="1"/>
              <a:t>melindungi</a:t>
            </a:r>
            <a:r>
              <a:rPr lang="en-US" sz="3200" dirty="0"/>
              <a:t> </a:t>
            </a:r>
            <a:r>
              <a:rPr lang="en-US" sz="3200" dirty="0" err="1"/>
              <a:t>lingkungan</a:t>
            </a:r>
            <a:r>
              <a:rPr lang="en-US" sz="3200" dirty="0"/>
              <a:t> dan </a:t>
            </a:r>
            <a:r>
              <a:rPr lang="en-US" sz="3200" dirty="0" err="1"/>
              <a:t>sikap</a:t>
            </a:r>
            <a:r>
              <a:rPr lang="en-US" sz="3200" dirty="0"/>
              <a:t> yang </a:t>
            </a:r>
            <a:r>
              <a:rPr lang="en-US" sz="3200" dirty="0" err="1"/>
              <a:t>kurang</a:t>
            </a:r>
            <a:r>
              <a:rPr lang="en-US" sz="3200" dirty="0"/>
              <a:t> </a:t>
            </a:r>
            <a:r>
              <a:rPr lang="en-US" sz="3200" dirty="0" err="1"/>
              <a:t>mendukung</a:t>
            </a:r>
            <a:r>
              <a:rPr lang="en-US" sz="3200" dirty="0"/>
              <a:t> </a:t>
            </a:r>
            <a:r>
              <a:rPr lang="en-US" sz="3200" dirty="0" err="1"/>
              <a:t>pemanfaatan</a:t>
            </a:r>
            <a:r>
              <a:rPr lang="en-US" sz="3200" dirty="0"/>
              <a:t> </a:t>
            </a:r>
            <a:r>
              <a:rPr lang="en-US" sz="3200" dirty="0" err="1"/>
              <a:t>lingkungan</a:t>
            </a:r>
            <a:r>
              <a:rPr lang="en-US" sz="3200" dirty="0"/>
              <a:t> </a:t>
            </a:r>
            <a:r>
              <a:rPr lang="en-US" sz="3200" dirty="0" err="1"/>
              <a:t>daripada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r>
              <a:rPr lang="en-US" sz="32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Perempuan juga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mungkin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terlibat</a:t>
            </a:r>
            <a:r>
              <a:rPr lang="en-US" sz="3200" dirty="0"/>
              <a:t> dalam </a:t>
            </a:r>
            <a:r>
              <a:rPr lang="en-US" sz="3200" dirty="0" err="1"/>
              <a:t>perilaku</a:t>
            </a:r>
            <a:r>
              <a:rPr lang="en-US" sz="3200" dirty="0"/>
              <a:t> pro </a:t>
            </a:r>
            <a:r>
              <a:rPr lang="en-US" sz="3200" dirty="0" err="1"/>
              <a:t>lingkungan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9075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6CF26-8020-0347-01B5-2E32C841C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" y="365125"/>
            <a:ext cx="11593286" cy="1325563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Isu</a:t>
            </a:r>
            <a:r>
              <a:rPr lang="en-US" b="1" dirty="0">
                <a:latin typeface="+mn-lt"/>
              </a:rPr>
              <a:t> yang </a:t>
            </a:r>
            <a:r>
              <a:rPr lang="en-US" b="1" dirty="0" err="1">
                <a:latin typeface="+mn-lt"/>
              </a:rPr>
              <a:t>terkait</a:t>
            </a:r>
            <a:r>
              <a:rPr lang="en-US" b="1" dirty="0">
                <a:latin typeface="+mn-lt"/>
              </a:rPr>
              <a:t> dengan gender dan </a:t>
            </a:r>
            <a:r>
              <a:rPr lang="en-US" b="1" dirty="0" err="1">
                <a:latin typeface="+mn-lt"/>
              </a:rPr>
              <a:t>lingkungan</a:t>
            </a:r>
            <a:endParaRPr lang="en-ID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2DC5E0-97B2-B18E-DF2A-246252B1AC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659" y="1655807"/>
            <a:ext cx="3481070" cy="4351338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00B4FD-994C-8F2D-2397-8B42A37EFF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5400" y="1664019"/>
            <a:ext cx="3248439" cy="43352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4B1ED3-B887-419F-9E5D-088E670FF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54" y="1650529"/>
            <a:ext cx="3945165" cy="43257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9720E2-7557-03DE-A819-ED25484B08AF}"/>
              </a:ext>
            </a:extLst>
          </p:cNvPr>
          <p:cNvSpPr txBox="1"/>
          <p:nvPr/>
        </p:nvSpPr>
        <p:spPr>
          <a:xfrm>
            <a:off x="422910" y="6038446"/>
            <a:ext cx="40053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 : https://environment-indonesia.com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7A790A-8BB3-9DF4-22F1-C7543DD9191E}"/>
              </a:ext>
            </a:extLst>
          </p:cNvPr>
          <p:cNvSpPr txBox="1"/>
          <p:nvPr/>
        </p:nvSpPr>
        <p:spPr>
          <a:xfrm>
            <a:off x="4518116" y="6017346"/>
            <a:ext cx="575582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100" dirty="0" err="1"/>
              <a:t>Sumber</a:t>
            </a:r>
            <a:r>
              <a:rPr lang="en-ID" sz="1100" dirty="0"/>
              <a:t> : https://id.berita.yahoo.com/studi-perubahan-iklim</a:t>
            </a:r>
          </a:p>
        </p:txBody>
      </p:sp>
    </p:spTree>
    <p:extLst>
      <p:ext uri="{BB962C8B-B14F-4D97-AF65-F5344CB8AC3E}">
        <p14:creationId xmlns:p14="http://schemas.microsoft.com/office/powerpoint/2010/main" val="4165376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Perubahan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Iklim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1B29181-8C9F-6EE8-0F04-B380CF2A81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13938" y="968170"/>
            <a:ext cx="7878062" cy="55697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B68794-6308-8EEA-643B-729A589FC031}"/>
              </a:ext>
            </a:extLst>
          </p:cNvPr>
          <p:cNvSpPr txBox="1"/>
          <p:nvPr/>
        </p:nvSpPr>
        <p:spPr>
          <a:xfrm>
            <a:off x="4237262" y="6488668"/>
            <a:ext cx="74670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https://twitter.com/infobmkg</a:t>
            </a:r>
          </a:p>
        </p:txBody>
      </p:sp>
    </p:spTree>
    <p:extLst>
      <p:ext uri="{BB962C8B-B14F-4D97-AF65-F5344CB8AC3E}">
        <p14:creationId xmlns:p14="http://schemas.microsoft.com/office/powerpoint/2010/main" val="984501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terjadi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perubahan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iklim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7649AF1-09CD-DB8C-F535-B051958D57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07578" y="115140"/>
            <a:ext cx="6448946" cy="64489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7A834F-F13D-492E-E842-FD8A8771513F}"/>
              </a:ext>
            </a:extLst>
          </p:cNvPr>
          <p:cNvSpPr txBox="1"/>
          <p:nvPr/>
        </p:nvSpPr>
        <p:spPr>
          <a:xfrm>
            <a:off x="5060224" y="6449926"/>
            <a:ext cx="6097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/>
              <a:t>Status: https://twitter.com/ifi_indonesia/status</a:t>
            </a:r>
          </a:p>
        </p:txBody>
      </p:sp>
    </p:spTree>
    <p:extLst>
      <p:ext uri="{BB962C8B-B14F-4D97-AF65-F5344CB8AC3E}">
        <p14:creationId xmlns:p14="http://schemas.microsoft.com/office/powerpoint/2010/main" val="2952837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B47CB-FCCC-07CF-D0DD-C02A968E7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Pencegahan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Perubahan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Iklim</a:t>
            </a:r>
            <a:endParaRPr lang="en-ID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F4A884C-D31A-2872-CDB0-F92191D297A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9153" y="1666858"/>
            <a:ext cx="5640977" cy="3987779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E258E94-7F58-6BE5-C545-8C746BECD4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67697" y="1660326"/>
            <a:ext cx="5680170" cy="401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673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3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aksi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pencegahan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perubahan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iklim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E24D9FE-300F-30FD-D05B-0298763DF9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1069" y="114390"/>
            <a:ext cx="6606314" cy="660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49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Respon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Indonesia pada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perubahan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iklim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D4BAAB-E474-B8D5-BBE5-E9C4F3E1A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00076" y="64843"/>
            <a:ext cx="3882622" cy="64770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DF3662-97BA-6894-CAD6-FD0B85DD9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322" y="111036"/>
            <a:ext cx="3505595" cy="64269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4A5E51-D2A7-1590-5A8F-F9B065680F35}"/>
              </a:ext>
            </a:extLst>
          </p:cNvPr>
          <p:cNvSpPr txBox="1"/>
          <p:nvPr/>
        </p:nvSpPr>
        <p:spPr>
          <a:xfrm>
            <a:off x="4158887" y="6519446"/>
            <a:ext cx="372454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 : https://ramadhan.antaranews.com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FD7A74-A89E-0B3B-D922-801184552A72}"/>
              </a:ext>
            </a:extLst>
          </p:cNvPr>
          <p:cNvSpPr txBox="1"/>
          <p:nvPr/>
        </p:nvSpPr>
        <p:spPr>
          <a:xfrm>
            <a:off x="7849144" y="6488668"/>
            <a:ext cx="3890138" cy="315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: https://www.antaranews.com/infografik</a:t>
            </a:r>
          </a:p>
        </p:txBody>
      </p:sp>
    </p:spTree>
    <p:extLst>
      <p:ext uri="{BB962C8B-B14F-4D97-AF65-F5344CB8AC3E}">
        <p14:creationId xmlns:p14="http://schemas.microsoft.com/office/powerpoint/2010/main" val="1589445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gender dan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perubahan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iklim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?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dirty="0">
                <a:solidFill>
                  <a:srgbClr val="FFFFFF"/>
                </a:solidFill>
                <a:latin typeface="+mn-lt"/>
              </a:rPr>
              <a:t>(iucn.org)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250577" cy="61395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</a:t>
            </a:r>
            <a:r>
              <a:rPr lang="en-US" sz="3400" dirty="0" err="1"/>
              <a:t>Dampak</a:t>
            </a:r>
            <a:r>
              <a:rPr lang="en-US" sz="3400" dirty="0"/>
              <a:t> </a:t>
            </a:r>
            <a:r>
              <a:rPr lang="en-US" sz="3400" dirty="0" err="1"/>
              <a:t>perubahan</a:t>
            </a:r>
            <a:r>
              <a:rPr lang="en-US" sz="3400" dirty="0"/>
              <a:t> </a:t>
            </a:r>
            <a:r>
              <a:rPr lang="en-US" sz="3400" dirty="0" err="1"/>
              <a:t>iklim</a:t>
            </a:r>
            <a:r>
              <a:rPr lang="en-US" sz="3400" dirty="0"/>
              <a:t> </a:t>
            </a:r>
            <a:r>
              <a:rPr lang="en-US" sz="3400" dirty="0" err="1"/>
              <a:t>mempengaruhi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dan </a:t>
            </a:r>
            <a:r>
              <a:rPr lang="en-US" sz="3400" dirty="0" err="1"/>
              <a:t>laki-laki</a:t>
            </a:r>
            <a:r>
              <a:rPr lang="en-US" sz="3400" dirty="0"/>
              <a:t> </a:t>
            </a:r>
            <a:r>
              <a:rPr lang="en-US" sz="3400" dirty="0" err="1"/>
              <a:t>secara</a:t>
            </a:r>
            <a:r>
              <a:rPr lang="en-US" sz="3400" dirty="0"/>
              <a:t> </a:t>
            </a:r>
            <a:r>
              <a:rPr lang="en-US" sz="3400" dirty="0" err="1"/>
              <a:t>berbeda</a:t>
            </a:r>
            <a:r>
              <a:rPr lang="en-US" sz="3400" dirty="0"/>
              <a:t>. Perempuan </a:t>
            </a:r>
            <a:r>
              <a:rPr lang="en-US" sz="3400" dirty="0" err="1"/>
              <a:t>sering</a:t>
            </a:r>
            <a:r>
              <a:rPr lang="en-US" sz="3400" dirty="0"/>
              <a:t> </a:t>
            </a:r>
            <a:r>
              <a:rPr lang="en-US" sz="3400" dirty="0" err="1"/>
              <a:t>bertanggung</a:t>
            </a:r>
            <a:r>
              <a:rPr lang="en-US" sz="3400" dirty="0"/>
              <a:t> </a:t>
            </a:r>
            <a:r>
              <a:rPr lang="en-US" sz="3400" dirty="0" err="1"/>
              <a:t>jawab</a:t>
            </a:r>
            <a:r>
              <a:rPr lang="en-US" sz="3400" dirty="0"/>
              <a:t> </a:t>
            </a:r>
            <a:r>
              <a:rPr lang="en-US" sz="3400" dirty="0" err="1"/>
              <a:t>untuk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</a:t>
            </a:r>
            <a:r>
              <a:rPr lang="en-US" sz="3400" dirty="0" err="1"/>
              <a:t>domestik</a:t>
            </a:r>
            <a:r>
              <a:rPr lang="en-US" sz="3400" dirty="0"/>
              <a:t> (</a:t>
            </a:r>
            <a:r>
              <a:rPr lang="en-US" sz="3400" dirty="0" err="1"/>
              <a:t>rumah</a:t>
            </a:r>
            <a:r>
              <a:rPr lang="en-US" sz="3400" dirty="0"/>
              <a:t> </a:t>
            </a:r>
            <a:r>
              <a:rPr lang="en-US" sz="3400" dirty="0" err="1"/>
              <a:t>tangga</a:t>
            </a:r>
            <a:r>
              <a:rPr lang="en-US" sz="3400" dirty="0"/>
              <a:t>) </a:t>
            </a:r>
            <a:r>
              <a:rPr lang="en-US" sz="3400" dirty="0" err="1"/>
              <a:t>seperti</a:t>
            </a:r>
            <a:r>
              <a:rPr lang="en-US" sz="3400" dirty="0"/>
              <a:t>; </a:t>
            </a:r>
            <a:r>
              <a:rPr lang="en-US" sz="3400" dirty="0" err="1"/>
              <a:t>mengumpulkan</a:t>
            </a:r>
            <a:r>
              <a:rPr lang="en-US" sz="3400" dirty="0"/>
              <a:t> dan </a:t>
            </a:r>
            <a:r>
              <a:rPr lang="en-US" sz="3400" dirty="0" err="1"/>
              <a:t>memproduksi</a:t>
            </a:r>
            <a:r>
              <a:rPr lang="en-US" sz="3400" dirty="0"/>
              <a:t> </a:t>
            </a:r>
            <a:r>
              <a:rPr lang="en-US" sz="3400" dirty="0" err="1"/>
              <a:t>makanan</a:t>
            </a:r>
            <a:r>
              <a:rPr lang="en-US" sz="3400" dirty="0"/>
              <a:t>, </a:t>
            </a:r>
            <a:r>
              <a:rPr lang="en-US" sz="3400" dirty="0" err="1"/>
              <a:t>mengumpulkan</a:t>
            </a:r>
            <a:r>
              <a:rPr lang="en-US" sz="3400" dirty="0"/>
              <a:t> air, dan </a:t>
            </a:r>
            <a:r>
              <a:rPr lang="en-US" sz="3400" dirty="0" err="1"/>
              <a:t>mengambil</a:t>
            </a:r>
            <a:r>
              <a:rPr lang="en-US" sz="3400" dirty="0"/>
              <a:t> </a:t>
            </a:r>
            <a:r>
              <a:rPr lang="en-US" sz="3400" dirty="0" err="1"/>
              <a:t>bahan</a:t>
            </a:r>
            <a:r>
              <a:rPr lang="en-US" sz="3400" dirty="0"/>
              <a:t> </a:t>
            </a:r>
            <a:r>
              <a:rPr lang="en-US" sz="3400" dirty="0" err="1"/>
              <a:t>bakar</a:t>
            </a:r>
            <a:r>
              <a:rPr lang="en-US" sz="3400" dirty="0"/>
              <a:t> </a:t>
            </a:r>
            <a:r>
              <a:rPr lang="en-US" sz="3400" dirty="0" err="1"/>
              <a:t>untuk</a:t>
            </a:r>
            <a:r>
              <a:rPr lang="en-US" sz="3400" dirty="0"/>
              <a:t> </a:t>
            </a:r>
            <a:r>
              <a:rPr lang="en-US" sz="3400" dirty="0" err="1"/>
              <a:t>pemanasan</a:t>
            </a:r>
            <a:r>
              <a:rPr lang="en-US" sz="3400" dirty="0"/>
              <a:t> dan </a:t>
            </a:r>
            <a:r>
              <a:rPr lang="en-US" sz="3400" dirty="0" err="1"/>
              <a:t>memasak</a:t>
            </a:r>
            <a:r>
              <a:rPr lang="en-US" sz="3400" dirty="0"/>
              <a:t>. </a:t>
            </a:r>
            <a:r>
              <a:rPr lang="en-US" sz="3400" dirty="0" err="1"/>
              <a:t>Sementara</a:t>
            </a:r>
            <a:r>
              <a:rPr lang="en-US" sz="3400" dirty="0"/>
              <a:t> </a:t>
            </a:r>
            <a:r>
              <a:rPr lang="en-US" sz="3400" dirty="0" err="1"/>
              <a:t>laki-laki</a:t>
            </a:r>
            <a:r>
              <a:rPr lang="en-US" sz="3400" dirty="0"/>
              <a:t> </a:t>
            </a:r>
            <a:r>
              <a:rPr lang="en-US" sz="3400" dirty="0" err="1"/>
              <a:t>lebih</a:t>
            </a:r>
            <a:r>
              <a:rPr lang="en-US" sz="3400" dirty="0"/>
              <a:t> </a:t>
            </a:r>
            <a:r>
              <a:rPr lang="en-US" sz="3400" dirty="0" err="1"/>
              <a:t>banyak</a:t>
            </a:r>
            <a:r>
              <a:rPr lang="en-US" sz="3400" dirty="0"/>
              <a:t> </a:t>
            </a:r>
            <a:r>
              <a:rPr lang="en-US" sz="3400" dirty="0" err="1"/>
              <a:t>melakukan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pada wilayah </a:t>
            </a:r>
            <a:r>
              <a:rPr lang="en-US" sz="3400" dirty="0" err="1"/>
              <a:t>publik</a:t>
            </a:r>
            <a:r>
              <a:rPr lang="en-US" sz="3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9567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074227" cy="55125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“Dengan </a:t>
            </a:r>
            <a:r>
              <a:rPr lang="en-US" sz="3600" dirty="0" err="1"/>
              <a:t>terjadinya</a:t>
            </a:r>
            <a:r>
              <a:rPr lang="en-US" sz="3600" dirty="0"/>
              <a:t> </a:t>
            </a:r>
            <a:r>
              <a:rPr lang="en-US" sz="3600" dirty="0" err="1"/>
              <a:t>perubahan</a:t>
            </a:r>
            <a:r>
              <a:rPr lang="en-US" sz="3600" dirty="0"/>
              <a:t> </a:t>
            </a:r>
            <a:r>
              <a:rPr lang="en-US" sz="3600" dirty="0" err="1"/>
              <a:t>iklim</a:t>
            </a:r>
            <a:r>
              <a:rPr lang="en-US" sz="3600" dirty="0"/>
              <a:t>, </a:t>
            </a:r>
            <a:r>
              <a:rPr lang="en-US" sz="3600" dirty="0" err="1"/>
              <a:t>tugas-tugas</a:t>
            </a:r>
            <a:r>
              <a:rPr lang="en-US" sz="3600" dirty="0"/>
              <a:t> </a:t>
            </a:r>
            <a:r>
              <a:rPr lang="en-US" sz="3600" dirty="0" err="1"/>
              <a:t>domestik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</a:t>
            </a:r>
            <a:r>
              <a:rPr lang="en-US" sz="3600" dirty="0" err="1"/>
              <a:t>menjadi</a:t>
            </a:r>
            <a:r>
              <a:rPr lang="en-US" sz="3600" dirty="0"/>
              <a:t> </a:t>
            </a:r>
            <a:r>
              <a:rPr lang="en-US" sz="3600" dirty="0" err="1"/>
              <a:t>lebih</a:t>
            </a:r>
            <a:r>
              <a:rPr lang="en-US" sz="3600" dirty="0"/>
              <a:t> </a:t>
            </a:r>
            <a:r>
              <a:rPr lang="en-US" sz="3600" dirty="0" err="1"/>
              <a:t>sulit</a:t>
            </a:r>
            <a:r>
              <a:rPr lang="en-US" sz="3600" dirty="0"/>
              <a:t>. </a:t>
            </a:r>
            <a:r>
              <a:rPr lang="en-US" sz="3600" dirty="0" err="1"/>
              <a:t>Peristiwa</a:t>
            </a:r>
            <a:r>
              <a:rPr lang="en-US" sz="3600" dirty="0"/>
              <a:t> </a:t>
            </a:r>
            <a:r>
              <a:rPr lang="en-US" sz="3600" dirty="0" err="1"/>
              <a:t>cuaca</a:t>
            </a:r>
            <a:r>
              <a:rPr lang="en-US" sz="3600" dirty="0"/>
              <a:t> </a:t>
            </a:r>
            <a:r>
              <a:rPr lang="en-US" sz="3600" dirty="0" err="1"/>
              <a:t>ekstrem</a:t>
            </a:r>
            <a:r>
              <a:rPr lang="en-US" sz="3600" dirty="0"/>
              <a:t> </a:t>
            </a:r>
            <a:r>
              <a:rPr lang="en-US" sz="3600" dirty="0" err="1"/>
              <a:t>seperti</a:t>
            </a:r>
            <a:r>
              <a:rPr lang="en-US" sz="3600" dirty="0"/>
              <a:t> </a:t>
            </a:r>
            <a:r>
              <a:rPr lang="en-US" sz="3600" dirty="0" err="1"/>
              <a:t>kekeringan</a:t>
            </a:r>
            <a:r>
              <a:rPr lang="en-US" sz="3600" dirty="0"/>
              <a:t> dan </a:t>
            </a:r>
            <a:r>
              <a:rPr lang="en-US" sz="3600" dirty="0" err="1"/>
              <a:t>banjir</a:t>
            </a:r>
            <a:r>
              <a:rPr lang="en-US" sz="3600" dirty="0"/>
              <a:t> </a:t>
            </a:r>
            <a:r>
              <a:rPr lang="en-US" sz="3600" dirty="0" err="1"/>
              <a:t>memiliki</a:t>
            </a:r>
            <a:r>
              <a:rPr lang="en-US" sz="3600" dirty="0"/>
              <a:t> </a:t>
            </a:r>
            <a:r>
              <a:rPr lang="en-US" sz="3600" dirty="0" err="1"/>
              <a:t>dampak</a:t>
            </a:r>
            <a:r>
              <a:rPr lang="en-US" sz="3600" dirty="0"/>
              <a:t> yang </a:t>
            </a:r>
            <a:r>
              <a:rPr lang="en-US" sz="3600" dirty="0" err="1"/>
              <a:t>lebih</a:t>
            </a:r>
            <a:r>
              <a:rPr lang="en-US" sz="3600" dirty="0"/>
              <a:t> </a:t>
            </a:r>
            <a:r>
              <a:rPr lang="en-US" sz="3600" dirty="0" err="1"/>
              <a:t>besar</a:t>
            </a:r>
            <a:r>
              <a:rPr lang="en-US" sz="3600" dirty="0"/>
              <a:t> pada orang miskin dan paling </a:t>
            </a:r>
            <a:r>
              <a:rPr lang="en-US" sz="3600" dirty="0" err="1"/>
              <a:t>rentan</a:t>
            </a:r>
            <a:r>
              <a:rPr lang="en-US" sz="3600" dirty="0"/>
              <a:t>, </a:t>
            </a:r>
            <a:r>
              <a:rPr lang="en-US" sz="3600" dirty="0" err="1"/>
              <a:t>dimana</a:t>
            </a:r>
            <a:r>
              <a:rPr lang="en-US" sz="3600" dirty="0"/>
              <a:t> 70% </a:t>
            </a:r>
            <a:r>
              <a:rPr lang="en-US" sz="3600" dirty="0" err="1"/>
              <a:t>dari</a:t>
            </a:r>
            <a:r>
              <a:rPr lang="en-US" sz="3600" dirty="0"/>
              <a:t> orang miskin di dunia </a:t>
            </a:r>
            <a:r>
              <a:rPr lang="en-US" sz="3600" dirty="0" err="1"/>
              <a:t>adalah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9128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074227" cy="55125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Perubahan</a:t>
            </a:r>
            <a:r>
              <a:rPr lang="en-US" sz="3600" dirty="0"/>
              <a:t> </a:t>
            </a:r>
            <a:r>
              <a:rPr lang="en-US" sz="3600" dirty="0" err="1"/>
              <a:t>iklim</a:t>
            </a:r>
            <a:r>
              <a:rPr lang="en-US" sz="3600" dirty="0"/>
              <a:t> </a:t>
            </a:r>
            <a:r>
              <a:rPr lang="en-US" sz="3600" dirty="0" err="1"/>
              <a:t>merupakan</a:t>
            </a:r>
            <a:r>
              <a:rPr lang="en-US" sz="3600" dirty="0"/>
              <a:t> </a:t>
            </a:r>
            <a:r>
              <a:rPr lang="en-US" sz="3600" dirty="0" err="1"/>
              <a:t>tantangan</a:t>
            </a:r>
            <a:r>
              <a:rPr lang="en-US" sz="3600" dirty="0"/>
              <a:t> paling </a:t>
            </a:r>
            <a:r>
              <a:rPr lang="en-US" sz="3600" dirty="0" err="1"/>
              <a:t>kompleks</a:t>
            </a:r>
            <a:r>
              <a:rPr lang="en-US" sz="3600" dirty="0"/>
              <a:t> di pada masa </a:t>
            </a:r>
            <a:r>
              <a:rPr lang="en-US" sz="3600" dirty="0" err="1"/>
              <a:t>kini</a:t>
            </a:r>
            <a:r>
              <a:rPr lang="en-US" sz="3600" dirty="0"/>
              <a:t> yang </a:t>
            </a:r>
            <a:r>
              <a:rPr lang="en-US" sz="3600" dirty="0" err="1"/>
              <a:t>membutuhkan</a:t>
            </a:r>
            <a:r>
              <a:rPr lang="en-US" sz="3600" dirty="0"/>
              <a:t> tanggapan </a:t>
            </a:r>
            <a:r>
              <a:rPr lang="en-US" sz="3600" dirty="0" err="1"/>
              <a:t>terpadu</a:t>
            </a:r>
            <a:r>
              <a:rPr lang="en-US" sz="3600" dirty="0"/>
              <a:t>, </a:t>
            </a:r>
            <a:r>
              <a:rPr lang="en-US" sz="3600" dirty="0" err="1"/>
              <a:t>proaktif</a:t>
            </a:r>
            <a:r>
              <a:rPr lang="en-US" sz="3600" dirty="0"/>
              <a:t>, dan </a:t>
            </a:r>
            <a:r>
              <a:rPr lang="en-US" sz="3600" dirty="0" err="1"/>
              <a:t>holistik</a:t>
            </a:r>
            <a:r>
              <a:rPr lang="en-US" sz="3600" dirty="0"/>
              <a:t>. </a:t>
            </a:r>
            <a:r>
              <a:rPr lang="en-US" sz="3600" dirty="0" err="1"/>
              <a:t>Ketidaksetaraan</a:t>
            </a:r>
            <a:r>
              <a:rPr lang="en-US" sz="3600" dirty="0"/>
              <a:t> gender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secara</a:t>
            </a:r>
            <a:r>
              <a:rPr lang="en-US" sz="3600" dirty="0"/>
              <a:t> dramatis </a:t>
            </a:r>
            <a:r>
              <a:rPr lang="en-US" sz="3600" dirty="0" err="1"/>
              <a:t>membatasi</a:t>
            </a:r>
            <a:r>
              <a:rPr lang="en-US" sz="3600" dirty="0"/>
              <a:t> </a:t>
            </a:r>
            <a:r>
              <a:rPr lang="en-US" sz="3600" dirty="0" err="1"/>
              <a:t>ketahanan</a:t>
            </a:r>
            <a:r>
              <a:rPr lang="en-US" sz="3600" dirty="0"/>
              <a:t> dan </a:t>
            </a:r>
            <a:r>
              <a:rPr lang="en-US" sz="3600" dirty="0" err="1"/>
              <a:t>kapasitas</a:t>
            </a:r>
            <a:r>
              <a:rPr lang="en-US" sz="3600" dirty="0"/>
              <a:t> </a:t>
            </a:r>
            <a:r>
              <a:rPr lang="en-US" sz="3600" dirty="0" err="1"/>
              <a:t>adaptif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, </a:t>
            </a:r>
            <a:r>
              <a:rPr lang="en-US" sz="3600" dirty="0" err="1"/>
              <a:t>keluarga</a:t>
            </a:r>
            <a:r>
              <a:rPr lang="en-US" sz="3600" dirty="0"/>
              <a:t> dan </a:t>
            </a:r>
            <a:r>
              <a:rPr lang="en-US" sz="3600" dirty="0" err="1"/>
              <a:t>masyarakat</a:t>
            </a:r>
            <a:r>
              <a:rPr lang="en-US" sz="3600" dirty="0"/>
              <a:t>. Ini juga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membatasi</a:t>
            </a:r>
            <a:r>
              <a:rPr lang="en-US" sz="3600" dirty="0"/>
              <a:t> </a:t>
            </a:r>
            <a:r>
              <a:rPr lang="en-US" sz="3600" dirty="0" err="1"/>
              <a:t>pilihan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mitigasi</a:t>
            </a:r>
            <a:r>
              <a:rPr lang="en-US" sz="3600" dirty="0"/>
              <a:t> </a:t>
            </a:r>
            <a:r>
              <a:rPr lang="en-US" sz="3600" dirty="0" err="1"/>
              <a:t>perubahan</a:t>
            </a:r>
            <a:r>
              <a:rPr lang="en-US" sz="3600" dirty="0"/>
              <a:t> </a:t>
            </a:r>
            <a:r>
              <a:rPr lang="en-US" sz="3600" dirty="0" err="1"/>
              <a:t>iklim</a:t>
            </a:r>
            <a:r>
              <a:rPr lang="en-US" sz="36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607153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42508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Shofia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(2021)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195943"/>
            <a:ext cx="7335389" cy="6342017"/>
          </a:xfrm>
        </p:spPr>
        <p:txBody>
          <a:bodyPr anchor="ctr">
            <a:normAutofit/>
          </a:bodyPr>
          <a:lstStyle/>
          <a:p>
            <a:r>
              <a:rPr lang="en-US" dirty="0"/>
              <a:t> </a:t>
            </a:r>
            <a:r>
              <a:rPr lang="en-US" dirty="0" err="1"/>
              <a:t>Membahas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ID" dirty="0" err="1"/>
              <a:t>dimensi</a:t>
            </a:r>
            <a:r>
              <a:rPr lang="en-ID" dirty="0"/>
              <a:t> gender dalam </a:t>
            </a:r>
            <a:r>
              <a:rPr lang="en-ID" dirty="0" err="1"/>
              <a:t>pengetahuan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 </a:t>
            </a:r>
            <a:r>
              <a:rPr lang="en-ID" dirty="0" err="1"/>
              <a:t>tentang</a:t>
            </a:r>
            <a:r>
              <a:rPr lang="en-ID" dirty="0"/>
              <a:t> </a:t>
            </a:r>
            <a:r>
              <a:rPr lang="en-ID" dirty="0" err="1"/>
              <a:t>iklim</a:t>
            </a:r>
            <a:r>
              <a:rPr lang="en-ID" dirty="0"/>
              <a:t> dan </a:t>
            </a:r>
            <a:r>
              <a:rPr lang="en-ID" dirty="0" err="1"/>
              <a:t>perubahan</a:t>
            </a:r>
            <a:r>
              <a:rPr lang="en-ID" dirty="0"/>
              <a:t> </a:t>
            </a:r>
            <a:r>
              <a:rPr lang="en-ID" dirty="0" err="1"/>
              <a:t>iklim</a:t>
            </a:r>
            <a:endParaRPr lang="en-ID" dirty="0"/>
          </a:p>
          <a:p>
            <a:r>
              <a:rPr lang="en-ID" dirty="0" err="1"/>
              <a:t>Pengetahuan</a:t>
            </a:r>
            <a:r>
              <a:rPr lang="en-ID" dirty="0"/>
              <a:t> </a:t>
            </a:r>
            <a:r>
              <a:rPr lang="en-ID" dirty="0" err="1"/>
              <a:t>tentang</a:t>
            </a:r>
            <a:r>
              <a:rPr lang="en-ID" dirty="0"/>
              <a:t> </a:t>
            </a:r>
            <a:r>
              <a:rPr lang="en-ID" dirty="0" err="1"/>
              <a:t>iklim</a:t>
            </a:r>
            <a:r>
              <a:rPr lang="en-ID" dirty="0"/>
              <a:t> tidak </a:t>
            </a:r>
            <a:r>
              <a:rPr lang="en-ID" dirty="0" err="1"/>
              <a:t>homogen</a:t>
            </a:r>
            <a:r>
              <a:rPr lang="en-ID" dirty="0"/>
              <a:t>, </a:t>
            </a:r>
            <a:r>
              <a:rPr lang="en-ID" dirty="0" err="1"/>
              <a:t>tetapi</a:t>
            </a:r>
            <a:r>
              <a:rPr lang="en-ID" dirty="0"/>
              <a:t> </a:t>
            </a:r>
            <a:r>
              <a:rPr lang="en-ID" dirty="0" err="1"/>
              <a:t>bervariasi</a:t>
            </a:r>
            <a:r>
              <a:rPr lang="en-ID" dirty="0"/>
              <a:t>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individu</a:t>
            </a:r>
            <a:r>
              <a:rPr lang="en-ID" dirty="0"/>
              <a:t>, salah </a:t>
            </a:r>
            <a:r>
              <a:rPr lang="en-ID" dirty="0" err="1"/>
              <a:t>satunya</a:t>
            </a:r>
            <a:r>
              <a:rPr lang="en-ID" dirty="0"/>
              <a:t> </a:t>
            </a:r>
            <a:r>
              <a:rPr lang="en-ID" dirty="0" err="1"/>
              <a:t>karena</a:t>
            </a:r>
            <a:r>
              <a:rPr lang="en-ID" dirty="0"/>
              <a:t> </a:t>
            </a:r>
            <a:r>
              <a:rPr lang="en-ID" dirty="0" err="1"/>
              <a:t>perbedaan</a:t>
            </a:r>
            <a:r>
              <a:rPr lang="en-ID" dirty="0"/>
              <a:t> </a:t>
            </a:r>
            <a:r>
              <a:rPr lang="en-ID" dirty="0" err="1"/>
              <a:t>jenis</a:t>
            </a:r>
            <a:r>
              <a:rPr lang="en-ID" dirty="0"/>
              <a:t> </a:t>
            </a:r>
            <a:r>
              <a:rPr lang="en-ID" dirty="0" err="1"/>
              <a:t>kelamin</a:t>
            </a:r>
            <a:r>
              <a:rPr lang="en-ID" dirty="0"/>
              <a:t>. Pada </a:t>
            </a:r>
            <a:r>
              <a:rPr lang="en-ID" dirty="0" err="1"/>
              <a:t>masyarakat</a:t>
            </a:r>
            <a:r>
              <a:rPr lang="en-ID" dirty="0"/>
              <a:t> </a:t>
            </a:r>
            <a:r>
              <a:rPr lang="en-ID" dirty="0" err="1"/>
              <a:t>pertanian</a:t>
            </a:r>
            <a:r>
              <a:rPr lang="en-ID" dirty="0"/>
              <a:t>, 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kerja</a:t>
            </a:r>
            <a:r>
              <a:rPr lang="en-ID" dirty="0"/>
              <a:t> </a:t>
            </a:r>
            <a:r>
              <a:rPr lang="en-ID" dirty="0" err="1"/>
              <a:t>produksi</a:t>
            </a:r>
            <a:r>
              <a:rPr lang="en-ID" dirty="0"/>
              <a:t> juga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berdasarkan</a:t>
            </a:r>
            <a:r>
              <a:rPr lang="en-ID" dirty="0"/>
              <a:t> </a:t>
            </a:r>
            <a:r>
              <a:rPr lang="en-ID" dirty="0" err="1"/>
              <a:t>jenis</a:t>
            </a:r>
            <a:r>
              <a:rPr lang="en-ID" dirty="0"/>
              <a:t> </a:t>
            </a:r>
            <a:r>
              <a:rPr lang="en-ID" dirty="0" err="1"/>
              <a:t>kelamin</a:t>
            </a:r>
            <a:r>
              <a:rPr lang="en-ID" dirty="0"/>
              <a:t>. Hal ini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peran</a:t>
            </a:r>
            <a:r>
              <a:rPr lang="en-ID" dirty="0"/>
              <a:t> gender yang </a:t>
            </a:r>
            <a:r>
              <a:rPr lang="en-ID" dirty="0" err="1"/>
              <a:t>berbeda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dan </a:t>
            </a:r>
            <a:r>
              <a:rPr lang="en-ID" dirty="0" err="1"/>
              <a:t>laki-laki</a:t>
            </a:r>
            <a:r>
              <a:rPr lang="en-ID" dirty="0"/>
              <a:t>. </a:t>
            </a:r>
          </a:p>
          <a:p>
            <a:r>
              <a:rPr lang="en-ID" dirty="0" err="1"/>
              <a:t>Perbedaan</a:t>
            </a:r>
            <a:r>
              <a:rPr lang="en-ID" dirty="0"/>
              <a:t> </a:t>
            </a:r>
            <a:r>
              <a:rPr lang="en-ID" dirty="0" err="1"/>
              <a:t>peran</a:t>
            </a:r>
            <a:r>
              <a:rPr lang="en-ID" dirty="0"/>
              <a:t> </a:t>
            </a:r>
            <a:r>
              <a:rPr lang="en-ID" dirty="0" err="1"/>
              <a:t>inilah</a:t>
            </a:r>
            <a:r>
              <a:rPr lang="en-ID" dirty="0"/>
              <a:t> yang </a:t>
            </a:r>
            <a:r>
              <a:rPr lang="en-ID" dirty="0" err="1"/>
              <a:t>memungkinkan</a:t>
            </a:r>
            <a:r>
              <a:rPr lang="en-ID" dirty="0"/>
              <a:t> </a:t>
            </a:r>
            <a:r>
              <a:rPr lang="en-ID" dirty="0" err="1"/>
              <a:t>adanya</a:t>
            </a:r>
            <a:r>
              <a:rPr lang="en-ID" dirty="0"/>
              <a:t> </a:t>
            </a:r>
            <a:r>
              <a:rPr lang="en-ID" dirty="0" err="1"/>
              <a:t>variasi</a:t>
            </a:r>
            <a:r>
              <a:rPr lang="en-ID" dirty="0"/>
              <a:t> </a:t>
            </a:r>
            <a:r>
              <a:rPr lang="en-ID" dirty="0" err="1"/>
              <a:t>pengetahuan</a:t>
            </a:r>
            <a:r>
              <a:rPr lang="en-ID" dirty="0"/>
              <a:t> </a:t>
            </a:r>
            <a:r>
              <a:rPr lang="en-ID" dirty="0" err="1"/>
              <a:t>berbasis</a:t>
            </a:r>
            <a:r>
              <a:rPr lang="en-ID" dirty="0"/>
              <a:t> gender, </a:t>
            </a:r>
            <a:r>
              <a:rPr lang="en-ID" dirty="0" err="1"/>
              <a:t>termasuk</a:t>
            </a:r>
            <a:r>
              <a:rPr lang="en-ID" dirty="0"/>
              <a:t> </a:t>
            </a:r>
            <a:r>
              <a:rPr lang="en-ID" dirty="0" err="1"/>
              <a:t>pengetahuan</a:t>
            </a:r>
            <a:r>
              <a:rPr lang="en-ID" dirty="0"/>
              <a:t> </a:t>
            </a:r>
            <a:r>
              <a:rPr lang="en-ID" dirty="0" err="1"/>
              <a:t>mengenai</a:t>
            </a:r>
            <a:r>
              <a:rPr lang="en-ID" dirty="0"/>
              <a:t> </a:t>
            </a:r>
            <a:r>
              <a:rPr lang="en-ID" dirty="0" err="1"/>
              <a:t>perubahan</a:t>
            </a:r>
            <a:r>
              <a:rPr lang="en-ID" dirty="0"/>
              <a:t> </a:t>
            </a:r>
            <a:r>
              <a:rPr lang="en-ID" dirty="0" err="1"/>
              <a:t>iklim</a:t>
            </a:r>
            <a:r>
              <a:rPr lang="en-ID" dirty="0"/>
              <a:t> di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 dan </a:t>
            </a:r>
            <a:r>
              <a:rPr lang="en-ID" dirty="0" err="1"/>
              <a:t>perempuan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807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: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Ramadhani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&amp;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Hubeis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(2020)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250577" cy="61395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“Pada </a:t>
            </a:r>
            <a:r>
              <a:rPr lang="en-US" sz="3400" dirty="0" err="1"/>
              <a:t>dasarnya</a:t>
            </a:r>
            <a:r>
              <a:rPr lang="en-US" sz="3400" dirty="0"/>
              <a:t>, </a:t>
            </a:r>
            <a:r>
              <a:rPr lang="en-US" sz="3400" dirty="0" err="1"/>
              <a:t>adaptasi</a:t>
            </a:r>
            <a:r>
              <a:rPr lang="en-US" sz="3400" dirty="0"/>
              <a:t> dan </a:t>
            </a:r>
            <a:r>
              <a:rPr lang="en-US" sz="3400" dirty="0" err="1"/>
              <a:t>mitigasi</a:t>
            </a:r>
            <a:r>
              <a:rPr lang="en-US" sz="3400" dirty="0"/>
              <a:t> </a:t>
            </a:r>
            <a:r>
              <a:rPr lang="en-US" sz="3400" dirty="0" err="1"/>
              <a:t>perubahan</a:t>
            </a:r>
            <a:r>
              <a:rPr lang="en-US" sz="3400" dirty="0"/>
              <a:t> </a:t>
            </a:r>
            <a:r>
              <a:rPr lang="en-US" sz="3400" dirty="0" err="1"/>
              <a:t>iklim</a:t>
            </a:r>
            <a:r>
              <a:rPr lang="en-US" sz="3400" dirty="0"/>
              <a:t> tidak </a:t>
            </a:r>
            <a:r>
              <a:rPr lang="en-US" sz="3400" dirty="0" err="1"/>
              <a:t>netral</a:t>
            </a:r>
            <a:r>
              <a:rPr lang="en-US" sz="3400" dirty="0"/>
              <a:t> gender </a:t>
            </a:r>
            <a:r>
              <a:rPr lang="en-US" sz="3400" dirty="0" err="1"/>
              <a:t>karena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dan   </a:t>
            </a:r>
            <a:r>
              <a:rPr lang="en-US" sz="3400" dirty="0" err="1"/>
              <a:t>laki-laki</a:t>
            </a:r>
            <a:r>
              <a:rPr lang="en-US" sz="3400" dirty="0"/>
              <a:t>   </a:t>
            </a:r>
            <a:r>
              <a:rPr lang="en-US" sz="3400" dirty="0" err="1"/>
              <a:t>memiliki</a:t>
            </a:r>
            <a:r>
              <a:rPr lang="en-US" sz="3400" dirty="0"/>
              <a:t>   </a:t>
            </a:r>
            <a:r>
              <a:rPr lang="en-US" sz="3400" dirty="0" err="1"/>
              <a:t>kapasitas</a:t>
            </a:r>
            <a:r>
              <a:rPr lang="en-US" sz="3400" dirty="0"/>
              <a:t>,   </a:t>
            </a:r>
            <a:r>
              <a:rPr lang="en-US" sz="3400" dirty="0" err="1"/>
              <a:t>peran</a:t>
            </a:r>
            <a:r>
              <a:rPr lang="en-US" sz="3400" dirty="0"/>
              <a:t>,  dan   </a:t>
            </a:r>
            <a:r>
              <a:rPr lang="en-US" sz="3400" dirty="0" err="1"/>
              <a:t>berkontribusi</a:t>
            </a:r>
            <a:r>
              <a:rPr lang="en-US" sz="3400" dirty="0"/>
              <a:t>   </a:t>
            </a:r>
            <a:r>
              <a:rPr lang="en-US" sz="3400" dirty="0" err="1"/>
              <a:t>secara</a:t>
            </a:r>
            <a:r>
              <a:rPr lang="en-US" sz="3400" dirty="0"/>
              <a:t>   </a:t>
            </a:r>
            <a:r>
              <a:rPr lang="en-US" sz="3400" dirty="0" err="1"/>
              <a:t>berbeda</a:t>
            </a:r>
            <a:r>
              <a:rPr lang="en-US" sz="3400" dirty="0"/>
              <a:t>.   </a:t>
            </a:r>
            <a:r>
              <a:rPr lang="en-US" sz="3400" dirty="0" err="1"/>
              <a:t>Namun</a:t>
            </a:r>
            <a:r>
              <a:rPr lang="en-US" sz="3400" dirty="0"/>
              <a:t>   </a:t>
            </a:r>
            <a:r>
              <a:rPr lang="en-US" sz="3400" dirty="0" err="1"/>
              <a:t>adanya</a:t>
            </a:r>
            <a:r>
              <a:rPr lang="en-US" sz="3400" dirty="0"/>
              <a:t>  bias   gender  dalam </a:t>
            </a:r>
            <a:r>
              <a:rPr lang="en-US" sz="3400" dirty="0" err="1"/>
              <a:t>penerapannya</a:t>
            </a:r>
            <a:r>
              <a:rPr lang="en-US" sz="3400" dirty="0"/>
              <a:t>, </a:t>
            </a:r>
            <a:r>
              <a:rPr lang="en-US" sz="3400" dirty="0" err="1"/>
              <a:t>upaya</a:t>
            </a:r>
            <a:r>
              <a:rPr lang="en-US" sz="3400" dirty="0"/>
              <a:t> </a:t>
            </a:r>
            <a:r>
              <a:rPr lang="en-US" sz="3400" dirty="0" err="1"/>
              <a:t>adaptasi</a:t>
            </a:r>
            <a:r>
              <a:rPr lang="en-US" sz="3400" dirty="0"/>
              <a:t> dan </a:t>
            </a:r>
            <a:r>
              <a:rPr lang="en-US" sz="3400" dirty="0" err="1"/>
              <a:t>mitigasi</a:t>
            </a:r>
            <a:r>
              <a:rPr lang="en-US" sz="3400" dirty="0"/>
              <a:t> </a:t>
            </a:r>
            <a:r>
              <a:rPr lang="en-US" sz="3400" dirty="0" err="1"/>
              <a:t>perubahan</a:t>
            </a:r>
            <a:r>
              <a:rPr lang="en-US" sz="3400" dirty="0"/>
              <a:t> </a:t>
            </a:r>
            <a:r>
              <a:rPr lang="en-US" sz="3400" dirty="0" err="1"/>
              <a:t>iklim</a:t>
            </a:r>
            <a:r>
              <a:rPr lang="en-US" sz="3400" dirty="0"/>
              <a:t> </a:t>
            </a:r>
            <a:r>
              <a:rPr lang="en-US" sz="3400" dirty="0" err="1"/>
              <a:t>menimbulkan</a:t>
            </a:r>
            <a:r>
              <a:rPr lang="en-US" sz="3400" dirty="0"/>
              <a:t> </a:t>
            </a:r>
            <a:r>
              <a:rPr lang="en-US" sz="3400" dirty="0" err="1"/>
              <a:t>ketidakadilan</a:t>
            </a:r>
            <a:r>
              <a:rPr lang="en-US" sz="3400" dirty="0"/>
              <a:t>, salah </a:t>
            </a:r>
            <a:r>
              <a:rPr lang="en-US" sz="3400" dirty="0" err="1"/>
              <a:t>satunya</a:t>
            </a:r>
            <a:r>
              <a:rPr lang="en-US" sz="3400" dirty="0"/>
              <a:t> </a:t>
            </a:r>
            <a:r>
              <a:rPr lang="en-US" sz="3400" dirty="0" err="1"/>
              <a:t>beban</a:t>
            </a:r>
            <a:r>
              <a:rPr lang="en-US" sz="3400" dirty="0"/>
              <a:t> </a:t>
            </a:r>
            <a:r>
              <a:rPr lang="en-US" sz="3400" dirty="0" err="1"/>
              <a:t>kerja</a:t>
            </a:r>
            <a:r>
              <a:rPr lang="en-US" sz="3400" dirty="0"/>
              <a:t> </a:t>
            </a:r>
            <a:r>
              <a:rPr lang="en-US" sz="3400" dirty="0" err="1"/>
              <a:t>ganda</a:t>
            </a:r>
            <a:r>
              <a:rPr lang="en-US" sz="3400" dirty="0"/>
              <a:t> pada </a:t>
            </a:r>
            <a:r>
              <a:rPr lang="en-US" sz="3400" dirty="0" err="1"/>
              <a:t>perempuan</a:t>
            </a:r>
            <a:r>
              <a:rPr lang="en-US" sz="3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10960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perlu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gender dalam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perubahan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iklim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?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dirty="0">
                <a:solidFill>
                  <a:srgbClr val="FFFFFF"/>
                </a:solidFill>
                <a:latin typeface="+mn-lt"/>
              </a:rPr>
              <a:t>(iucn.org)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182880"/>
            <a:ext cx="7374578" cy="6361611"/>
          </a:xfrm>
        </p:spPr>
        <p:txBody>
          <a:bodyPr anchor="ctr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“Perempuan </a:t>
            </a:r>
            <a:r>
              <a:rPr lang="en-US" sz="5400" dirty="0" err="1"/>
              <a:t>memainkan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</a:t>
            </a:r>
            <a:r>
              <a:rPr lang="en-US" sz="5400" dirty="0" err="1"/>
              <a:t>penting</a:t>
            </a:r>
            <a:r>
              <a:rPr lang="en-US" sz="5400" dirty="0"/>
              <a:t> dalam </a:t>
            </a:r>
            <a:r>
              <a:rPr lang="en-US" sz="5400" dirty="0" err="1"/>
              <a:t>adaptasi</a:t>
            </a:r>
            <a:r>
              <a:rPr lang="en-US" sz="5400" dirty="0"/>
              <a:t> dan </a:t>
            </a:r>
            <a:r>
              <a:rPr lang="en-US" sz="5400" dirty="0" err="1"/>
              <a:t>mitigasi</a:t>
            </a:r>
            <a:r>
              <a:rPr lang="en-US" sz="5400" dirty="0"/>
              <a:t> </a:t>
            </a:r>
            <a:r>
              <a:rPr lang="en-US" sz="5400" dirty="0" err="1"/>
              <a:t>perubahan</a:t>
            </a:r>
            <a:r>
              <a:rPr lang="en-US" sz="5400" dirty="0"/>
              <a:t> </a:t>
            </a:r>
            <a:r>
              <a:rPr lang="en-US" sz="5400" dirty="0" err="1"/>
              <a:t>iklim</a:t>
            </a:r>
            <a:r>
              <a:rPr lang="en-US" sz="5400" dirty="0"/>
              <a:t>. Perempuan </a:t>
            </a:r>
            <a:r>
              <a:rPr lang="en-US" sz="5400" dirty="0" err="1"/>
              <a:t>memiliki</a:t>
            </a:r>
            <a:r>
              <a:rPr lang="en-US" sz="5400" dirty="0"/>
              <a:t> </a:t>
            </a:r>
            <a:r>
              <a:rPr lang="en-US" sz="5400" dirty="0" err="1"/>
              <a:t>pengetahuan</a:t>
            </a:r>
            <a:r>
              <a:rPr lang="en-US" sz="5400" dirty="0"/>
              <a:t> dan </a:t>
            </a:r>
            <a:r>
              <a:rPr lang="en-US" sz="5400" dirty="0" err="1"/>
              <a:t>pemahaman</a:t>
            </a:r>
            <a:r>
              <a:rPr lang="en-US" sz="5400" dirty="0"/>
              <a:t> </a:t>
            </a:r>
            <a:r>
              <a:rPr lang="en-US" sz="5400" dirty="0" err="1"/>
              <a:t>tentang</a:t>
            </a:r>
            <a:r>
              <a:rPr lang="en-US" sz="5400" dirty="0"/>
              <a:t> </a:t>
            </a:r>
            <a:r>
              <a:rPr lang="en-US" sz="5400" dirty="0" err="1"/>
              <a:t>apa</a:t>
            </a:r>
            <a:r>
              <a:rPr lang="en-US" sz="5400" dirty="0"/>
              <a:t> yang </a:t>
            </a:r>
            <a:r>
              <a:rPr lang="en-US" sz="5400" dirty="0" err="1"/>
              <a:t>dibutuhkan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beradaptasi</a:t>
            </a:r>
            <a:r>
              <a:rPr lang="en-US" sz="5400" dirty="0"/>
              <a:t> dengan </a:t>
            </a:r>
            <a:r>
              <a:rPr lang="en-US" sz="5400" dirty="0" err="1"/>
              <a:t>perubahan</a:t>
            </a:r>
            <a:r>
              <a:rPr lang="en-US" sz="5400" dirty="0"/>
              <a:t> </a:t>
            </a:r>
            <a:r>
              <a:rPr lang="en-US" sz="5400" dirty="0" err="1"/>
              <a:t>kondisi</a:t>
            </a:r>
            <a:r>
              <a:rPr lang="en-US" sz="5400" dirty="0"/>
              <a:t> </a:t>
            </a:r>
            <a:r>
              <a:rPr lang="en-US" sz="5400" dirty="0" err="1"/>
              <a:t>lingkungan</a:t>
            </a:r>
            <a:r>
              <a:rPr lang="en-US" sz="5400" dirty="0"/>
              <a:t> dan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menghasilkan</a:t>
            </a:r>
            <a:r>
              <a:rPr lang="en-US" sz="5400" dirty="0"/>
              <a:t> </a:t>
            </a:r>
            <a:r>
              <a:rPr lang="en-US" sz="5400" dirty="0" err="1"/>
              <a:t>solusi</a:t>
            </a:r>
            <a:r>
              <a:rPr lang="en-US" sz="5400" dirty="0"/>
              <a:t> </a:t>
            </a:r>
            <a:r>
              <a:rPr lang="en-US" sz="5400" dirty="0" err="1"/>
              <a:t>praktis</a:t>
            </a:r>
            <a:r>
              <a:rPr lang="en-US" sz="5400" dirty="0"/>
              <a:t>. </a:t>
            </a:r>
            <a:r>
              <a:rPr lang="en-US" sz="5400" dirty="0" err="1"/>
              <a:t>Tetapi</a:t>
            </a:r>
            <a:r>
              <a:rPr lang="en-US" sz="5400" dirty="0"/>
              <a:t> </a:t>
            </a:r>
            <a:r>
              <a:rPr lang="en-US" sz="5400" dirty="0" err="1"/>
              <a:t>mereka</a:t>
            </a:r>
            <a:r>
              <a:rPr lang="en-US" sz="5400" dirty="0"/>
              <a:t> </a:t>
            </a:r>
            <a:r>
              <a:rPr lang="en-US" sz="5400" dirty="0" err="1"/>
              <a:t>seringkali</a:t>
            </a:r>
            <a:r>
              <a:rPr lang="en-US" sz="5400" dirty="0"/>
              <a:t> tidak punya </a:t>
            </a:r>
            <a:r>
              <a:rPr lang="en-US" sz="5400" dirty="0" err="1"/>
              <a:t>akses</a:t>
            </a:r>
            <a:r>
              <a:rPr lang="en-US" sz="5400" dirty="0"/>
              <a:t> dan </a:t>
            </a:r>
            <a:r>
              <a:rPr lang="en-US" sz="5400" dirty="0" err="1"/>
              <a:t>kontrol</a:t>
            </a:r>
            <a:r>
              <a:rPr lang="en-US" sz="5400" dirty="0"/>
              <a:t> pada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. </a:t>
            </a:r>
            <a:r>
              <a:rPr lang="en-US" sz="5400" dirty="0" err="1"/>
              <a:t>Hak</a:t>
            </a:r>
            <a:r>
              <a:rPr lang="en-US" sz="5400" dirty="0"/>
              <a:t> </a:t>
            </a:r>
            <a:r>
              <a:rPr lang="en-US" sz="5400" dirty="0" err="1"/>
              <a:t>atas</a:t>
            </a:r>
            <a:r>
              <a:rPr lang="en-US" sz="5400" dirty="0"/>
              <a:t> </a:t>
            </a:r>
            <a:r>
              <a:rPr lang="en-US" sz="5400" dirty="0" err="1"/>
              <a:t>tanah</a:t>
            </a:r>
            <a:r>
              <a:rPr lang="en-US" sz="5400" dirty="0"/>
              <a:t> yang terbatas, </a:t>
            </a:r>
            <a:r>
              <a:rPr lang="en-US" sz="5400" dirty="0" err="1"/>
              <a:t>kurangnya</a:t>
            </a:r>
            <a:r>
              <a:rPr lang="en-US" sz="5400" dirty="0"/>
              <a:t> </a:t>
            </a:r>
            <a:r>
              <a:rPr lang="en-US" sz="5400" dirty="0" err="1"/>
              <a:t>akses</a:t>
            </a:r>
            <a:r>
              <a:rPr lang="en-US" sz="5400" dirty="0"/>
              <a:t> ke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 </a:t>
            </a:r>
            <a:r>
              <a:rPr lang="en-US" sz="5400" dirty="0" err="1"/>
              <a:t>keuangan</a:t>
            </a:r>
            <a:r>
              <a:rPr lang="en-US" sz="5400" dirty="0"/>
              <a:t>, </a:t>
            </a:r>
            <a:r>
              <a:rPr lang="en-US" sz="5400" dirty="0" err="1"/>
              <a:t>pelatihan</a:t>
            </a:r>
            <a:r>
              <a:rPr lang="en-US" sz="5400" dirty="0"/>
              <a:t> dan </a:t>
            </a:r>
            <a:r>
              <a:rPr lang="en-US" sz="5400" dirty="0" err="1"/>
              <a:t>teknologi</a:t>
            </a:r>
            <a:r>
              <a:rPr lang="en-US" sz="5400" dirty="0"/>
              <a:t>, dan </a:t>
            </a:r>
            <a:r>
              <a:rPr lang="en-US" sz="5400" dirty="0" err="1"/>
              <a:t>akses</a:t>
            </a:r>
            <a:r>
              <a:rPr lang="en-US" sz="5400" dirty="0"/>
              <a:t> terbatas ke </a:t>
            </a:r>
            <a:r>
              <a:rPr lang="en-US" sz="5400" dirty="0" err="1"/>
              <a:t>bidang</a:t>
            </a:r>
            <a:r>
              <a:rPr lang="en-US" sz="5400" dirty="0"/>
              <a:t> </a:t>
            </a:r>
            <a:r>
              <a:rPr lang="en-US" sz="5400" dirty="0" err="1"/>
              <a:t>pengambilan</a:t>
            </a:r>
            <a:r>
              <a:rPr lang="en-US" sz="5400" dirty="0"/>
              <a:t> </a:t>
            </a:r>
            <a:r>
              <a:rPr lang="en-US" sz="5400" dirty="0" err="1"/>
              <a:t>keputusan</a:t>
            </a:r>
            <a:r>
              <a:rPr lang="en-US" sz="5400" dirty="0"/>
              <a:t> </a:t>
            </a:r>
            <a:r>
              <a:rPr lang="en-US" sz="5400" dirty="0" err="1"/>
              <a:t>politik</a:t>
            </a:r>
            <a:r>
              <a:rPr lang="en-US" sz="5400" dirty="0"/>
              <a:t> </a:t>
            </a:r>
            <a:r>
              <a:rPr lang="en-US" sz="5400" dirty="0" err="1"/>
              <a:t>sering</a:t>
            </a:r>
            <a:r>
              <a:rPr lang="en-US" sz="5400" dirty="0"/>
              <a:t> kali </a:t>
            </a:r>
            <a:r>
              <a:rPr lang="en-US" sz="5400" dirty="0" err="1"/>
              <a:t>menghalangi</a:t>
            </a:r>
            <a:r>
              <a:rPr lang="en-US" sz="5400" dirty="0"/>
              <a:t> </a:t>
            </a:r>
            <a:r>
              <a:rPr lang="en-US" sz="5400" dirty="0" err="1"/>
              <a:t>mereka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memainkan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</a:t>
            </a:r>
            <a:r>
              <a:rPr lang="en-US" sz="5400" dirty="0" err="1"/>
              <a:t>penuh</a:t>
            </a:r>
            <a:r>
              <a:rPr lang="en-US" sz="5400" dirty="0"/>
              <a:t> dalam </a:t>
            </a:r>
            <a:r>
              <a:rPr lang="en-US" sz="5400" dirty="0" err="1"/>
              <a:t>mengatasi</a:t>
            </a:r>
            <a:r>
              <a:rPr lang="en-US" sz="5400" dirty="0"/>
              <a:t> </a:t>
            </a:r>
            <a:r>
              <a:rPr lang="en-US" sz="5400" dirty="0" err="1"/>
              <a:t>perubahan</a:t>
            </a:r>
            <a:r>
              <a:rPr lang="en-US" sz="5400" dirty="0"/>
              <a:t> </a:t>
            </a:r>
            <a:r>
              <a:rPr lang="en-US" sz="5400" dirty="0" err="1"/>
              <a:t>iklim</a:t>
            </a:r>
            <a:r>
              <a:rPr lang="en-US" sz="5400" dirty="0"/>
              <a:t> dan </a:t>
            </a:r>
            <a:r>
              <a:rPr lang="en-US" sz="5400" dirty="0" err="1"/>
              <a:t>tantangan</a:t>
            </a:r>
            <a:r>
              <a:rPr lang="en-US" sz="5400" dirty="0"/>
              <a:t> </a:t>
            </a:r>
            <a:r>
              <a:rPr lang="en-US" sz="5400" dirty="0" err="1"/>
              <a:t>lingkungan</a:t>
            </a:r>
            <a:r>
              <a:rPr lang="en-US" sz="5400" dirty="0"/>
              <a:t> </a:t>
            </a:r>
            <a:r>
              <a:rPr lang="en-US" sz="5400" dirty="0" err="1"/>
              <a:t>lainnya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57736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42508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Tentang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energi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baru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dan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terbarukan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(EBT):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8BB05E3-C0FE-6F95-187D-DBAA49CBD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08998" y="139528"/>
            <a:ext cx="4050304" cy="6365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EC6D51-B26D-C897-9566-ADBA2144AD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7974" y="200980"/>
            <a:ext cx="3600976" cy="63957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10B80A6-B1FF-BF32-D1E1-00BCEA431FEF}"/>
              </a:ext>
            </a:extLst>
          </p:cNvPr>
          <p:cNvSpPr txBox="1"/>
          <p:nvPr/>
        </p:nvSpPr>
        <p:spPr>
          <a:xfrm>
            <a:off x="4165418" y="6488668"/>
            <a:ext cx="36788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https://amp.lokadata.id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DB71CB-6EED-6B90-349F-08AFE8DDF669}"/>
              </a:ext>
            </a:extLst>
          </p:cNvPr>
          <p:cNvSpPr txBox="1"/>
          <p:nvPr/>
        </p:nvSpPr>
        <p:spPr>
          <a:xfrm>
            <a:off x="8410847" y="6544632"/>
            <a:ext cx="38486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https://katadata.co.id</a:t>
            </a:r>
          </a:p>
        </p:txBody>
      </p:sp>
    </p:spTree>
    <p:extLst>
      <p:ext uri="{BB962C8B-B14F-4D97-AF65-F5344CB8AC3E}">
        <p14:creationId xmlns:p14="http://schemas.microsoft.com/office/powerpoint/2010/main" val="4250035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EBT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dalam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?</a:t>
            </a:r>
            <a:br>
              <a:rPr lang="en-US" sz="5300" b="1" dirty="0">
                <a:solidFill>
                  <a:srgbClr val="FFFFFF"/>
                </a:solidFill>
                <a:latin typeface="+mn-lt"/>
              </a:rPr>
            </a:br>
            <a:r>
              <a:rPr lang="en-US" sz="4000" dirty="0">
                <a:solidFill>
                  <a:srgbClr val="FFFFFF"/>
                </a:solidFill>
                <a:latin typeface="+mn-lt"/>
              </a:rPr>
              <a:t>(iucn.org)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348548" cy="59827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800" dirty="0"/>
              <a:t>“EBT </a:t>
            </a:r>
            <a:r>
              <a:rPr lang="en-US" sz="3800" dirty="0" err="1"/>
              <a:t>mendukung</a:t>
            </a:r>
            <a:r>
              <a:rPr lang="en-US" sz="3800" dirty="0"/>
              <a:t> </a:t>
            </a:r>
            <a:r>
              <a:rPr lang="en-US" sz="3800" dirty="0" err="1"/>
              <a:t>pelestarian</a:t>
            </a:r>
            <a:r>
              <a:rPr lang="en-US" sz="3800" dirty="0"/>
              <a:t> </a:t>
            </a:r>
            <a:r>
              <a:rPr lang="en-US" sz="3800" dirty="0" err="1"/>
              <a:t>sumber</a:t>
            </a:r>
            <a:r>
              <a:rPr lang="en-US" sz="3800" dirty="0"/>
              <a:t> </a:t>
            </a:r>
            <a:r>
              <a:rPr lang="en-US" sz="3800" dirty="0" err="1"/>
              <a:t>daya</a:t>
            </a:r>
            <a:r>
              <a:rPr lang="en-US" sz="3800" dirty="0"/>
              <a:t> </a:t>
            </a:r>
            <a:r>
              <a:rPr lang="en-US" sz="3800" dirty="0" err="1"/>
              <a:t>alam</a:t>
            </a:r>
            <a:r>
              <a:rPr lang="en-US" sz="3800" dirty="0"/>
              <a:t>. EBT </a:t>
            </a:r>
            <a:r>
              <a:rPr lang="en-US" sz="3800" dirty="0" err="1"/>
              <a:t>menyediakan</a:t>
            </a:r>
            <a:r>
              <a:rPr lang="en-US" sz="3800" dirty="0"/>
              <a:t> </a:t>
            </a:r>
            <a:r>
              <a:rPr lang="en-US" sz="3800" dirty="0" err="1"/>
              <a:t>pasokan</a:t>
            </a:r>
            <a:r>
              <a:rPr lang="en-US" sz="3800" dirty="0"/>
              <a:t> </a:t>
            </a:r>
            <a:r>
              <a:rPr lang="en-US" sz="3800" dirty="0" err="1"/>
              <a:t>listrik</a:t>
            </a:r>
            <a:r>
              <a:rPr lang="en-US" sz="3800" dirty="0"/>
              <a:t> dan </a:t>
            </a:r>
            <a:r>
              <a:rPr lang="en-US" sz="3800" dirty="0" err="1"/>
              <a:t>diversifikasi</a:t>
            </a:r>
            <a:r>
              <a:rPr lang="en-US" sz="3800" dirty="0"/>
              <a:t> </a:t>
            </a:r>
            <a:r>
              <a:rPr lang="en-US" sz="3800" dirty="0" err="1"/>
              <a:t>bahan</a:t>
            </a:r>
            <a:r>
              <a:rPr lang="en-US" sz="3800" dirty="0"/>
              <a:t> </a:t>
            </a:r>
            <a:r>
              <a:rPr lang="en-US" sz="3800" dirty="0" err="1"/>
              <a:t>bakar</a:t>
            </a:r>
            <a:r>
              <a:rPr lang="en-US" sz="3800" dirty="0"/>
              <a:t>, yang </a:t>
            </a:r>
            <a:r>
              <a:rPr lang="en-US" sz="3800" dirty="0" err="1"/>
              <a:t>meningkatkan</a:t>
            </a:r>
            <a:r>
              <a:rPr lang="en-US" sz="3800" dirty="0"/>
              <a:t> </a:t>
            </a:r>
            <a:r>
              <a:rPr lang="en-US" sz="3800" dirty="0" err="1"/>
              <a:t>keamanan</a:t>
            </a:r>
            <a:r>
              <a:rPr lang="en-US" sz="3800" dirty="0"/>
              <a:t> </a:t>
            </a:r>
            <a:r>
              <a:rPr lang="en-US" sz="3800" dirty="0" err="1"/>
              <a:t>energi</a:t>
            </a:r>
            <a:r>
              <a:rPr lang="en-US" sz="3800" dirty="0"/>
              <a:t> dan </a:t>
            </a:r>
            <a:r>
              <a:rPr lang="en-US" sz="3800" dirty="0" err="1"/>
              <a:t>menurunkan</a:t>
            </a:r>
            <a:r>
              <a:rPr lang="en-US" sz="3800" dirty="0"/>
              <a:t> </a:t>
            </a:r>
            <a:r>
              <a:rPr lang="en-US" sz="3800" dirty="0" err="1"/>
              <a:t>risiko</a:t>
            </a:r>
            <a:r>
              <a:rPr lang="en-US" sz="3800" dirty="0"/>
              <a:t> </a:t>
            </a:r>
            <a:r>
              <a:rPr lang="en-US" sz="3800" dirty="0" err="1"/>
              <a:t>kekurangan</a:t>
            </a:r>
            <a:r>
              <a:rPr lang="en-US" sz="3800" dirty="0"/>
              <a:t> </a:t>
            </a:r>
            <a:r>
              <a:rPr lang="en-US" sz="3800" dirty="0" err="1"/>
              <a:t>bahan</a:t>
            </a:r>
            <a:r>
              <a:rPr lang="en-US" sz="3800" dirty="0"/>
              <a:t> </a:t>
            </a:r>
            <a:r>
              <a:rPr lang="en-US" sz="3800" dirty="0" err="1"/>
              <a:t>bakar</a:t>
            </a:r>
            <a:r>
              <a:rPr lang="en-US" sz="3800" dirty="0"/>
              <a:t> dalam </a:t>
            </a:r>
            <a:r>
              <a:rPr lang="en-US" sz="3800" dirty="0" err="1"/>
              <a:t>kegiatan</a:t>
            </a:r>
            <a:r>
              <a:rPr lang="en-US" sz="3800" dirty="0"/>
              <a:t> </a:t>
            </a:r>
            <a:r>
              <a:rPr lang="en-US" sz="3800" dirty="0" err="1"/>
              <a:t>pembangunan</a:t>
            </a:r>
            <a:r>
              <a:rPr lang="en-US" sz="3800" dirty="0"/>
              <a:t> </a:t>
            </a:r>
            <a:r>
              <a:rPr lang="en-US" sz="3800" dirty="0" err="1"/>
              <a:t>sekaligus</a:t>
            </a:r>
            <a:r>
              <a:rPr lang="en-US" sz="3800" dirty="0"/>
              <a:t> </a:t>
            </a:r>
            <a:r>
              <a:rPr lang="en-US" sz="3800" dirty="0" err="1"/>
              <a:t>mengurangi</a:t>
            </a:r>
            <a:r>
              <a:rPr lang="en-US" sz="3800" dirty="0"/>
              <a:t> </a:t>
            </a:r>
            <a:r>
              <a:rPr lang="en-US" sz="3800" dirty="0" err="1"/>
              <a:t>kebutuhan</a:t>
            </a:r>
            <a:r>
              <a:rPr lang="en-US" sz="3800" dirty="0"/>
              <a:t> </a:t>
            </a:r>
            <a:r>
              <a:rPr lang="en-US" sz="3800" dirty="0" err="1"/>
              <a:t>bahan</a:t>
            </a:r>
            <a:r>
              <a:rPr lang="en-US" sz="3800" dirty="0"/>
              <a:t> </a:t>
            </a:r>
            <a:r>
              <a:rPr lang="en-US" sz="3800" dirty="0" err="1"/>
              <a:t>bakar</a:t>
            </a:r>
            <a:r>
              <a:rPr lang="en-US" sz="3800" dirty="0"/>
              <a:t> </a:t>
            </a:r>
            <a:r>
              <a:rPr lang="en-US" sz="3800" dirty="0" err="1"/>
              <a:t>impor</a:t>
            </a:r>
            <a:r>
              <a:rPr lang="en-US" sz="3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5585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46DD9-5CDC-8CC1-736F-A201AB94C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+mn-lt"/>
              </a:rPr>
              <a:t>Keuntungan</a:t>
            </a:r>
            <a:r>
              <a:rPr lang="en-US" b="1" dirty="0">
                <a:latin typeface="+mn-lt"/>
              </a:rPr>
              <a:t> dan </a:t>
            </a:r>
            <a:r>
              <a:rPr lang="en-US" b="1" dirty="0" err="1">
                <a:latin typeface="+mn-lt"/>
              </a:rPr>
              <a:t>Kerugian</a:t>
            </a:r>
            <a:r>
              <a:rPr lang="en-US" b="1" dirty="0">
                <a:latin typeface="+mn-lt"/>
              </a:rPr>
              <a:t> EBT</a:t>
            </a:r>
            <a:endParaRPr lang="en-ID" b="1" dirty="0">
              <a:latin typeface="+mn-lt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295DC4D-5EED-F57C-6D14-2876B1F43D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9914615"/>
              </p:ext>
            </p:extLst>
          </p:nvPr>
        </p:nvGraphicFramePr>
        <p:xfrm>
          <a:off x="838200" y="1825624"/>
          <a:ext cx="10515600" cy="3869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69998132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428946771"/>
                    </a:ext>
                  </a:extLst>
                </a:gridCol>
              </a:tblGrid>
              <a:tr h="680795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Keuntungan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Kerugian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721117"/>
                  </a:ext>
                </a:extLst>
              </a:tr>
              <a:tr h="1254096">
                <a:tc>
                  <a:txBody>
                    <a:bodyPr/>
                    <a:lstStyle/>
                    <a:p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EBT tidak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akan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pernah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habis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Biaya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awal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untuk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menyediakan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EBT mahal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575411"/>
                  </a:ext>
                </a:extLst>
              </a:tr>
              <a:tr h="680795">
                <a:tc>
                  <a:txBody>
                    <a:bodyPr/>
                    <a:lstStyle/>
                    <a:p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Biaya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perawatan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EBT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rendah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EBT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bersifat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terputus-putus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133211"/>
                  </a:ext>
                </a:extLst>
              </a:tr>
              <a:tr h="1254096">
                <a:tc>
                  <a:txBody>
                    <a:bodyPr/>
                    <a:lstStyle/>
                    <a:p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EBT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dapat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menghemat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uang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Kemampuan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penyimpanan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EBT terbatas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0781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79896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relasi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antara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gender dan EBT?</a:t>
            </a:r>
            <a:br>
              <a:rPr lang="en-US" sz="5300" b="1" dirty="0">
                <a:solidFill>
                  <a:srgbClr val="FFFFFF"/>
                </a:solidFill>
                <a:latin typeface="+mn-lt"/>
              </a:rPr>
            </a:br>
            <a:r>
              <a:rPr lang="en-US" sz="4000" dirty="0">
                <a:solidFill>
                  <a:srgbClr val="FFFFFF"/>
                </a:solidFill>
                <a:latin typeface="+mn-lt"/>
              </a:rPr>
              <a:t>(iucn.org)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250577" cy="61395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800" dirty="0"/>
              <a:t>“</a:t>
            </a:r>
            <a:r>
              <a:rPr lang="en-US" sz="3800" dirty="0" err="1"/>
              <a:t>Hubungan</a:t>
            </a:r>
            <a:r>
              <a:rPr lang="en-US" sz="3800" dirty="0"/>
              <a:t> </a:t>
            </a:r>
            <a:r>
              <a:rPr lang="en-US" sz="3800" dirty="0" err="1"/>
              <a:t>antara</a:t>
            </a:r>
            <a:r>
              <a:rPr lang="en-US" sz="3800" dirty="0"/>
              <a:t> </a:t>
            </a:r>
            <a:r>
              <a:rPr lang="en-US" sz="3800" dirty="0" err="1"/>
              <a:t>energi</a:t>
            </a:r>
            <a:r>
              <a:rPr lang="en-US" sz="3800" dirty="0"/>
              <a:t> dan gender </a:t>
            </a:r>
            <a:r>
              <a:rPr lang="en-US" sz="3800" dirty="0" err="1"/>
              <a:t>dikaitkan</a:t>
            </a:r>
            <a:r>
              <a:rPr lang="en-US" sz="3800" dirty="0"/>
              <a:t> dengan </a:t>
            </a:r>
            <a:r>
              <a:rPr lang="en-US" sz="3800" dirty="0" err="1"/>
              <a:t>konsumsi</a:t>
            </a:r>
            <a:r>
              <a:rPr lang="en-US" sz="3800" dirty="0"/>
              <a:t> (</a:t>
            </a:r>
            <a:r>
              <a:rPr lang="en-US" sz="3800" dirty="0" err="1"/>
              <a:t>melalui</a:t>
            </a:r>
            <a:r>
              <a:rPr lang="en-US" sz="3800" dirty="0"/>
              <a:t> </a:t>
            </a:r>
            <a:r>
              <a:rPr lang="en-US" sz="3800" dirty="0" err="1"/>
              <a:t>dampak</a:t>
            </a:r>
            <a:r>
              <a:rPr lang="en-US" sz="3800" dirty="0"/>
              <a:t> pada </a:t>
            </a:r>
            <a:r>
              <a:rPr lang="en-US" sz="3800" dirty="0" err="1"/>
              <a:t>pekerjaan</a:t>
            </a:r>
            <a:r>
              <a:rPr lang="en-US" sz="3800" dirty="0"/>
              <a:t> </a:t>
            </a:r>
            <a:r>
              <a:rPr lang="en-US" sz="3800" dirty="0" err="1"/>
              <a:t>rumah</a:t>
            </a:r>
            <a:r>
              <a:rPr lang="en-US" sz="3800" dirty="0"/>
              <a:t> </a:t>
            </a:r>
            <a:r>
              <a:rPr lang="en-US" sz="3800" dirty="0" err="1"/>
              <a:t>tangga</a:t>
            </a:r>
            <a:r>
              <a:rPr lang="en-US" sz="3800" dirty="0"/>
              <a:t> yang </a:t>
            </a:r>
            <a:r>
              <a:rPr lang="en-US" sz="3800" dirty="0" err="1"/>
              <a:t>terutama</a:t>
            </a:r>
            <a:r>
              <a:rPr lang="en-US" sz="3800" dirty="0"/>
              <a:t> </a:t>
            </a:r>
            <a:r>
              <a:rPr lang="en-US" sz="3800" dirty="0" err="1"/>
              <a:t>dilakukan</a:t>
            </a:r>
            <a:r>
              <a:rPr lang="en-US" sz="3800" dirty="0"/>
              <a:t> oleh </a:t>
            </a:r>
            <a:r>
              <a:rPr lang="en-US" sz="3800" dirty="0" err="1"/>
              <a:t>perempuan</a:t>
            </a:r>
            <a:r>
              <a:rPr lang="en-US" sz="3800" dirty="0"/>
              <a:t>), dan </a:t>
            </a:r>
            <a:r>
              <a:rPr lang="en-US" sz="3800" dirty="0" err="1"/>
              <a:t>pengambilan</a:t>
            </a:r>
            <a:r>
              <a:rPr lang="en-US" sz="3800" dirty="0"/>
              <a:t> </a:t>
            </a:r>
            <a:r>
              <a:rPr lang="en-US" sz="3800" dirty="0" err="1"/>
              <a:t>keputusan</a:t>
            </a:r>
            <a:r>
              <a:rPr lang="en-US" sz="3800" dirty="0"/>
              <a:t> pada </a:t>
            </a:r>
            <a:r>
              <a:rPr lang="en-US" sz="3800" dirty="0" err="1"/>
              <a:t>produksi</a:t>
            </a:r>
            <a:r>
              <a:rPr lang="en-US" sz="3800" dirty="0"/>
              <a:t> </a:t>
            </a:r>
            <a:r>
              <a:rPr lang="en-US" sz="3800" dirty="0" err="1"/>
              <a:t>energi</a:t>
            </a:r>
            <a:r>
              <a:rPr lang="en-US" sz="3800" dirty="0"/>
              <a:t> (</a:t>
            </a:r>
            <a:r>
              <a:rPr lang="en-US" sz="3800" dirty="0" err="1"/>
              <a:t>melalui</a:t>
            </a:r>
            <a:r>
              <a:rPr lang="en-US" sz="3800" dirty="0"/>
              <a:t> </a:t>
            </a:r>
            <a:r>
              <a:rPr lang="en-US" sz="3800" dirty="0" err="1"/>
              <a:t>partisipasi</a:t>
            </a:r>
            <a:r>
              <a:rPr lang="en-US" sz="3800" dirty="0"/>
              <a:t> </a:t>
            </a:r>
            <a:r>
              <a:rPr lang="en-US" sz="3800" dirty="0" err="1"/>
              <a:t>relatif</a:t>
            </a:r>
            <a:r>
              <a:rPr lang="en-US" sz="3800" dirty="0"/>
              <a:t> </a:t>
            </a:r>
            <a:r>
              <a:rPr lang="en-US" sz="3800" dirty="0" err="1"/>
              <a:t>perempuan</a:t>
            </a:r>
            <a:r>
              <a:rPr lang="en-US" sz="3800" dirty="0"/>
              <a:t> dalam </a:t>
            </a:r>
            <a:r>
              <a:rPr lang="en-US" sz="3800" dirty="0" err="1"/>
              <a:t>industri</a:t>
            </a:r>
            <a:r>
              <a:rPr lang="en-US" sz="3800" dirty="0"/>
              <a:t> </a:t>
            </a:r>
            <a:r>
              <a:rPr lang="en-US" sz="3800" dirty="0" err="1"/>
              <a:t>energi</a:t>
            </a:r>
            <a:r>
              <a:rPr lang="en-US" sz="3800" dirty="0"/>
              <a:t>).</a:t>
            </a:r>
            <a:r>
              <a:rPr lang="en-ID" sz="3800" dirty="0"/>
              <a:t>”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199515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gender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dalam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EBT?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5365" y="1149530"/>
            <a:ext cx="6505304" cy="45850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dirty="0"/>
              <a:t>“</a:t>
            </a:r>
            <a:r>
              <a:rPr lang="en-US" sz="4400" dirty="0" err="1"/>
              <a:t>Pencapaian</a:t>
            </a:r>
            <a:r>
              <a:rPr lang="en-US" sz="4400" dirty="0"/>
              <a:t> </a:t>
            </a:r>
            <a:r>
              <a:rPr lang="en-US" sz="4400" dirty="0" err="1"/>
              <a:t>kesetaraan</a:t>
            </a:r>
            <a:r>
              <a:rPr lang="en-US" sz="4400" dirty="0"/>
              <a:t> gender di </a:t>
            </a:r>
            <a:r>
              <a:rPr lang="en-US" sz="4400" dirty="0" err="1"/>
              <a:t>bidang</a:t>
            </a:r>
            <a:r>
              <a:rPr lang="en-US" sz="4400" dirty="0"/>
              <a:t> </a:t>
            </a:r>
            <a:r>
              <a:rPr lang="en-US" sz="4400" dirty="0" err="1"/>
              <a:t>energi</a:t>
            </a:r>
            <a:r>
              <a:rPr lang="en-US" sz="4400" dirty="0"/>
              <a:t> </a:t>
            </a:r>
            <a:r>
              <a:rPr lang="en-US" sz="4400" dirty="0" err="1"/>
              <a:t>dapat</a:t>
            </a:r>
            <a:r>
              <a:rPr lang="en-US" sz="4400" dirty="0"/>
              <a:t> </a:t>
            </a:r>
            <a:r>
              <a:rPr lang="en-US" sz="4400" dirty="0" err="1"/>
              <a:t>dikaitkan</a:t>
            </a:r>
            <a:r>
              <a:rPr lang="en-US" sz="4400" dirty="0"/>
              <a:t> dengan </a:t>
            </a:r>
            <a:r>
              <a:rPr lang="en-US" sz="4400" dirty="0" err="1"/>
              <a:t>hak</a:t>
            </a:r>
            <a:r>
              <a:rPr lang="en-US" sz="4400" dirty="0"/>
              <a:t> </a:t>
            </a:r>
            <a:r>
              <a:rPr lang="en-US" sz="4400" dirty="0" err="1"/>
              <a:t>asasi</a:t>
            </a:r>
            <a:r>
              <a:rPr lang="en-US" sz="4400" dirty="0"/>
              <a:t> </a:t>
            </a:r>
            <a:r>
              <a:rPr lang="en-US" sz="4400" dirty="0" err="1"/>
              <a:t>manusia</a:t>
            </a:r>
            <a:r>
              <a:rPr lang="en-US" sz="4400" dirty="0"/>
              <a:t> (HAM), </a:t>
            </a:r>
            <a:r>
              <a:rPr lang="en-US" sz="4400" dirty="0" err="1"/>
              <a:t>pembangunan</a:t>
            </a:r>
            <a:r>
              <a:rPr lang="en-US" sz="4400" dirty="0"/>
              <a:t> </a:t>
            </a:r>
            <a:r>
              <a:rPr lang="en-US" sz="4400" dirty="0" err="1"/>
              <a:t>sosial</a:t>
            </a:r>
            <a:r>
              <a:rPr lang="en-US" sz="4400" dirty="0"/>
              <a:t>, </a:t>
            </a:r>
            <a:r>
              <a:rPr lang="en-US" sz="4400" dirty="0" err="1"/>
              <a:t>lingkungan</a:t>
            </a:r>
            <a:r>
              <a:rPr lang="en-US" sz="4400" dirty="0"/>
              <a:t>, </a:t>
            </a:r>
            <a:r>
              <a:rPr lang="en-US" sz="4400" dirty="0" err="1"/>
              <a:t>ekonomi</a:t>
            </a:r>
            <a:r>
              <a:rPr lang="en-US" sz="4400" dirty="0"/>
              <a:t>, </a:t>
            </a:r>
            <a:r>
              <a:rPr lang="en-US" sz="4400" dirty="0" err="1"/>
              <a:t>untuk</a:t>
            </a:r>
            <a:r>
              <a:rPr lang="en-US" sz="4400" dirty="0"/>
              <a:t> </a:t>
            </a:r>
            <a:r>
              <a:rPr lang="en-US" sz="4400" dirty="0" err="1"/>
              <a:t>kesejahteraan</a:t>
            </a:r>
            <a:r>
              <a:rPr lang="en-US" sz="4400" dirty="0"/>
              <a:t> </a:t>
            </a:r>
            <a:r>
              <a:rPr lang="en-US" sz="4400" dirty="0" err="1"/>
              <a:t>masyarakat</a:t>
            </a:r>
            <a:r>
              <a:rPr lang="en-US" sz="4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1521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42508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perempuan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dalam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akses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pada EBT?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E5EA72-5AB2-3F1C-74E3-12AE5BBB2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8834" y="1825625"/>
            <a:ext cx="5984966" cy="4351338"/>
          </a:xfrm>
        </p:spPr>
        <p:txBody>
          <a:bodyPr/>
          <a:lstStyle/>
          <a:p>
            <a:endParaRPr lang="en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8B0D39-12BB-7EAE-73EF-4CD08CB06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4" y="586332"/>
            <a:ext cx="7844832" cy="60365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F7618B-511B-6480-B7DC-6B6615F467B7}"/>
              </a:ext>
            </a:extLst>
          </p:cNvPr>
          <p:cNvSpPr txBox="1"/>
          <p:nvPr/>
        </p:nvSpPr>
        <p:spPr>
          <a:xfrm>
            <a:off x="4165419" y="6519446"/>
            <a:ext cx="81071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: https://energiterbarukan.org/2020/05/06/infografis-energi-terbarukan-untuk-semua/</a:t>
            </a:r>
          </a:p>
        </p:txBody>
      </p:sp>
    </p:spTree>
    <p:extLst>
      <p:ext uri="{BB962C8B-B14F-4D97-AF65-F5344CB8AC3E}">
        <p14:creationId xmlns:p14="http://schemas.microsoft.com/office/powerpoint/2010/main" val="2856629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42508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4C3DC2C-0677-1E85-390C-DC19051D2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73583" y="84908"/>
            <a:ext cx="7582876" cy="6348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AA4AD2-D475-B299-0AD7-E4E08CA8A275}"/>
              </a:ext>
            </a:extLst>
          </p:cNvPr>
          <p:cNvSpPr txBox="1"/>
          <p:nvPr/>
        </p:nvSpPr>
        <p:spPr>
          <a:xfrm>
            <a:off x="4113167" y="6430332"/>
            <a:ext cx="80788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: https://energiterbarukan.org/2020/05/06/infografis-energi-terbarukan-untuk-semua/</a:t>
            </a:r>
          </a:p>
        </p:txBody>
      </p:sp>
    </p:spTree>
    <p:extLst>
      <p:ext uri="{BB962C8B-B14F-4D97-AF65-F5344CB8AC3E}">
        <p14:creationId xmlns:p14="http://schemas.microsoft.com/office/powerpoint/2010/main" val="11866107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Kartikasari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(2019)</a:t>
            </a:r>
            <a:endParaRPr lang="en-US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250577" cy="61395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ID" sz="3200" dirty="0"/>
              <a:t>Dalam </a:t>
            </a:r>
            <a:r>
              <a:rPr lang="en-ID" sz="3200" dirty="0" err="1"/>
              <a:t>melakukan</a:t>
            </a:r>
            <a:r>
              <a:rPr lang="en-ID" sz="3200" dirty="0"/>
              <a:t> </a:t>
            </a:r>
            <a:r>
              <a:rPr lang="en-ID" sz="3200" dirty="0" err="1"/>
              <a:t>kerja-kerja</a:t>
            </a:r>
            <a:r>
              <a:rPr lang="en-ID" sz="3200" dirty="0"/>
              <a:t> </a:t>
            </a:r>
            <a:r>
              <a:rPr lang="en-ID" sz="3200" dirty="0" err="1"/>
              <a:t>rumah</a:t>
            </a:r>
            <a:r>
              <a:rPr lang="en-ID" sz="3200" dirty="0"/>
              <a:t> </a:t>
            </a:r>
            <a:r>
              <a:rPr lang="en-ID" sz="3200" dirty="0" err="1"/>
              <a:t>tangga</a:t>
            </a:r>
            <a:r>
              <a:rPr lang="en-ID" sz="3200" dirty="0"/>
              <a:t>, </a:t>
            </a:r>
            <a:r>
              <a:rPr lang="en-ID" sz="3200" dirty="0" err="1"/>
              <a:t>perempuan</a:t>
            </a:r>
            <a:r>
              <a:rPr lang="en-ID" sz="3200" dirty="0"/>
              <a:t> </a:t>
            </a:r>
            <a:r>
              <a:rPr lang="en-ID" sz="3200" dirty="0" err="1"/>
              <a:t>bersinggungan</a:t>
            </a:r>
            <a:r>
              <a:rPr lang="en-ID" sz="3200" dirty="0"/>
              <a:t> </a:t>
            </a:r>
            <a:r>
              <a:rPr lang="en-ID" sz="3200" dirty="0" err="1"/>
              <a:t>langsung</a:t>
            </a:r>
            <a:r>
              <a:rPr lang="en-ID" sz="3200" dirty="0"/>
              <a:t> dengan </a:t>
            </a:r>
            <a:r>
              <a:rPr lang="en-ID" sz="3200" dirty="0" err="1"/>
              <a:t>kebutuhan</a:t>
            </a:r>
            <a:r>
              <a:rPr lang="en-ID" sz="3200" dirty="0"/>
              <a:t> </a:t>
            </a:r>
            <a:r>
              <a:rPr lang="en-ID" sz="3200" dirty="0" err="1"/>
              <a:t>energi</a:t>
            </a:r>
            <a:r>
              <a:rPr lang="en-ID" sz="3200" dirty="0"/>
              <a:t>, </a:t>
            </a:r>
            <a:r>
              <a:rPr lang="en-ID" sz="3200" dirty="0" err="1"/>
              <a:t>terutama</a:t>
            </a:r>
            <a:r>
              <a:rPr lang="en-ID" sz="3200" dirty="0"/>
              <a:t> </a:t>
            </a:r>
            <a:r>
              <a:rPr lang="en-ID" sz="3200" dirty="0" err="1"/>
              <a:t>energi</a:t>
            </a:r>
            <a:r>
              <a:rPr lang="en-ID" sz="3200" dirty="0"/>
              <a:t> </a:t>
            </a:r>
            <a:r>
              <a:rPr lang="en-ID" sz="3200" dirty="0" err="1"/>
              <a:t>api</a:t>
            </a:r>
            <a:r>
              <a:rPr lang="en-ID" sz="3200" dirty="0"/>
              <a:t> </a:t>
            </a:r>
            <a:r>
              <a:rPr lang="en-ID" sz="3200" dirty="0" err="1"/>
              <a:t>untuk</a:t>
            </a:r>
            <a:r>
              <a:rPr lang="en-ID" sz="3200" dirty="0"/>
              <a:t> </a:t>
            </a:r>
            <a:r>
              <a:rPr lang="en-ID" sz="3200" dirty="0" err="1"/>
              <a:t>memasak</a:t>
            </a:r>
            <a:r>
              <a:rPr lang="en-ID" sz="3200" dirty="0"/>
              <a:t> dan </a:t>
            </a:r>
            <a:r>
              <a:rPr lang="en-ID" sz="3200" dirty="0" err="1"/>
              <a:t>energi</a:t>
            </a:r>
            <a:r>
              <a:rPr lang="en-ID" sz="3200" dirty="0"/>
              <a:t> </a:t>
            </a:r>
            <a:r>
              <a:rPr lang="en-ID" sz="3200" dirty="0" err="1"/>
              <a:t>listrik</a:t>
            </a:r>
            <a:r>
              <a:rPr lang="en-ID" sz="3200" dirty="0"/>
              <a:t> </a:t>
            </a:r>
            <a:r>
              <a:rPr lang="en-ID" sz="3200" dirty="0" err="1"/>
              <a:t>untuk</a:t>
            </a:r>
            <a:r>
              <a:rPr lang="en-ID" sz="3200" dirty="0"/>
              <a:t> </a:t>
            </a:r>
            <a:r>
              <a:rPr lang="en-ID" sz="3200" dirty="0" err="1"/>
              <a:t>menyediakan</a:t>
            </a:r>
            <a:r>
              <a:rPr lang="en-ID" sz="3200" dirty="0"/>
              <a:t> air, </a:t>
            </a:r>
            <a:r>
              <a:rPr lang="en-ID" sz="3200" dirty="0" err="1"/>
              <a:t>penerangan</a:t>
            </a:r>
            <a:r>
              <a:rPr lang="en-ID" sz="3200" dirty="0"/>
              <a:t> dan </a:t>
            </a:r>
            <a:r>
              <a:rPr lang="en-ID" sz="3200" dirty="0" err="1"/>
              <a:t>menjalankan</a:t>
            </a:r>
            <a:r>
              <a:rPr lang="en-ID" sz="3200" dirty="0"/>
              <a:t> </a:t>
            </a:r>
            <a:r>
              <a:rPr lang="en-ID" sz="3200" dirty="0" err="1"/>
              <a:t>peralatan</a:t>
            </a:r>
            <a:r>
              <a:rPr lang="en-ID" sz="3200" dirty="0"/>
              <a:t> </a:t>
            </a:r>
            <a:r>
              <a:rPr lang="en-ID" sz="3200" dirty="0" err="1"/>
              <a:t>rumah</a:t>
            </a:r>
            <a:r>
              <a:rPr lang="en-ID" sz="3200" dirty="0"/>
              <a:t> </a:t>
            </a:r>
            <a:r>
              <a:rPr lang="en-ID" sz="3200" dirty="0" err="1"/>
              <a:t>tangga</a:t>
            </a:r>
            <a:r>
              <a:rPr lang="en-ID" sz="3200" dirty="0"/>
              <a:t> </a:t>
            </a:r>
            <a:r>
              <a:rPr lang="en-ID" sz="3200" dirty="0" err="1"/>
              <a:t>lainnya</a:t>
            </a:r>
            <a:r>
              <a:rPr lang="en-ID" sz="3200" dirty="0"/>
              <a:t>. </a:t>
            </a:r>
            <a:r>
              <a:rPr lang="en-ID" sz="3200" dirty="0" err="1"/>
              <a:t>Ketersediaan</a:t>
            </a:r>
            <a:r>
              <a:rPr lang="en-ID" sz="3200" dirty="0"/>
              <a:t> </a:t>
            </a:r>
            <a:r>
              <a:rPr lang="en-ID" sz="3200" dirty="0" err="1"/>
              <a:t>energi</a:t>
            </a:r>
            <a:r>
              <a:rPr lang="en-ID" sz="3200" dirty="0"/>
              <a:t> ini </a:t>
            </a:r>
            <a:r>
              <a:rPr lang="en-ID" sz="3200" dirty="0" err="1"/>
              <a:t>akan</a:t>
            </a:r>
            <a:r>
              <a:rPr lang="en-ID" sz="3200" dirty="0"/>
              <a:t> </a:t>
            </a:r>
            <a:r>
              <a:rPr lang="en-ID" sz="3200" dirty="0" err="1"/>
              <a:t>berpengaruh</a:t>
            </a:r>
            <a:r>
              <a:rPr lang="en-ID" sz="3200" dirty="0"/>
              <a:t> pada </a:t>
            </a:r>
            <a:r>
              <a:rPr lang="en-ID" sz="3200" dirty="0" err="1"/>
              <a:t>derajat</a:t>
            </a:r>
            <a:r>
              <a:rPr lang="en-ID" sz="3200" dirty="0"/>
              <a:t> </a:t>
            </a:r>
            <a:r>
              <a:rPr lang="en-ID" sz="3200" dirty="0" err="1"/>
              <a:t>kesehatan</a:t>
            </a:r>
            <a:r>
              <a:rPr lang="en-ID" sz="3200" dirty="0"/>
              <a:t> </a:t>
            </a:r>
            <a:r>
              <a:rPr lang="en-ID" sz="3200" dirty="0" err="1"/>
              <a:t>perempuan</a:t>
            </a:r>
            <a:r>
              <a:rPr lang="en-ID" sz="3200" dirty="0"/>
              <a:t> </a:t>
            </a:r>
            <a:r>
              <a:rPr lang="en-ID" sz="3200" dirty="0" err="1"/>
              <a:t>serta</a:t>
            </a:r>
            <a:r>
              <a:rPr lang="en-ID" sz="3200" dirty="0"/>
              <a:t> </a:t>
            </a:r>
            <a:r>
              <a:rPr lang="en-ID" sz="3200" dirty="0" err="1"/>
              <a:t>peran</a:t>
            </a:r>
            <a:r>
              <a:rPr lang="en-ID" sz="3200" dirty="0"/>
              <a:t> </a:t>
            </a:r>
            <a:r>
              <a:rPr lang="en-ID" sz="3200" dirty="0" err="1"/>
              <a:t>perempuan</a:t>
            </a:r>
            <a:r>
              <a:rPr lang="en-ID" sz="3200" dirty="0"/>
              <a:t> dalam </a:t>
            </a:r>
            <a:r>
              <a:rPr lang="en-ID" sz="3200" dirty="0" err="1"/>
              <a:t>kehidupan</a:t>
            </a:r>
            <a:r>
              <a:rPr lang="en-ID" sz="3200" dirty="0"/>
              <a:t> </a:t>
            </a:r>
            <a:r>
              <a:rPr lang="en-ID" sz="3200" dirty="0" err="1"/>
              <a:t>bermasyarakat</a:t>
            </a:r>
            <a:r>
              <a:rPr lang="en-ID" sz="3200" dirty="0"/>
              <a:t>”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435600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8063" y="117565"/>
            <a:ext cx="6250577" cy="61395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/>
              <a:t>“</a:t>
            </a:r>
            <a:r>
              <a:rPr lang="en-ID" dirty="0"/>
              <a:t>Perempuan yang </a:t>
            </a:r>
            <a:r>
              <a:rPr lang="en-ID" dirty="0" err="1"/>
              <a:t>hidup</a:t>
            </a:r>
            <a:r>
              <a:rPr lang="en-ID" dirty="0"/>
              <a:t> </a:t>
            </a:r>
            <a:r>
              <a:rPr lang="en-ID" dirty="0" err="1"/>
              <a:t>tanpa</a:t>
            </a:r>
            <a:r>
              <a:rPr lang="en-ID" dirty="0"/>
              <a:t> </a:t>
            </a:r>
            <a:r>
              <a:rPr lang="en-ID" dirty="0" err="1"/>
              <a:t>akses</a:t>
            </a:r>
            <a:r>
              <a:rPr lang="en-ID" dirty="0"/>
              <a:t> </a:t>
            </a:r>
            <a:r>
              <a:rPr lang="en-ID" dirty="0" err="1"/>
              <a:t>energi</a:t>
            </a:r>
            <a:r>
              <a:rPr lang="en-ID" dirty="0"/>
              <a:t>, </a:t>
            </a:r>
            <a:r>
              <a:rPr lang="en-ID" dirty="0" err="1"/>
              <a:t>terutama</a:t>
            </a:r>
            <a:r>
              <a:rPr lang="en-ID" dirty="0"/>
              <a:t> EBT </a:t>
            </a:r>
            <a:r>
              <a:rPr lang="en-ID" dirty="0" err="1"/>
              <a:t>harus</a:t>
            </a:r>
            <a:r>
              <a:rPr lang="en-ID" dirty="0"/>
              <a:t> </a:t>
            </a:r>
            <a:r>
              <a:rPr lang="en-ID" dirty="0" err="1"/>
              <a:t>mengeluarkan</a:t>
            </a:r>
            <a:r>
              <a:rPr lang="en-ID" dirty="0"/>
              <a:t> uang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besar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memenuhi</a:t>
            </a:r>
            <a:r>
              <a:rPr lang="en-ID" dirty="0"/>
              <a:t> </a:t>
            </a:r>
            <a:r>
              <a:rPr lang="en-ID" dirty="0" err="1"/>
              <a:t>kebutuhan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tangganya</a:t>
            </a:r>
            <a:r>
              <a:rPr lang="en-ID" dirty="0"/>
              <a:t>. </a:t>
            </a:r>
            <a:r>
              <a:rPr lang="en-ID" dirty="0" err="1"/>
              <a:t>Disamping</a:t>
            </a:r>
            <a:r>
              <a:rPr lang="en-ID" dirty="0"/>
              <a:t> </a:t>
            </a:r>
            <a:r>
              <a:rPr lang="en-ID" dirty="0" err="1"/>
              <a:t>itu</a:t>
            </a:r>
            <a:r>
              <a:rPr lang="en-ID" dirty="0"/>
              <a:t> </a:t>
            </a:r>
            <a:r>
              <a:rPr lang="en-ID" dirty="0" err="1"/>
              <a:t>mereka</a:t>
            </a:r>
            <a:r>
              <a:rPr lang="en-ID" dirty="0"/>
              <a:t> juga tidak </a:t>
            </a:r>
            <a:r>
              <a:rPr lang="en-ID" dirty="0" err="1"/>
              <a:t>memiliki</a:t>
            </a:r>
            <a:r>
              <a:rPr lang="en-ID" dirty="0"/>
              <a:t> </a:t>
            </a:r>
            <a:r>
              <a:rPr lang="en-ID" dirty="0" err="1"/>
              <a:t>kesempatan</a:t>
            </a:r>
            <a:r>
              <a:rPr lang="en-ID" dirty="0"/>
              <a:t> yang </a:t>
            </a:r>
            <a:r>
              <a:rPr lang="en-ID" dirty="0" err="1"/>
              <a:t>cukup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beristirahat</a:t>
            </a:r>
            <a:r>
              <a:rPr lang="en-ID" dirty="0"/>
              <a:t>, </a:t>
            </a:r>
            <a:r>
              <a:rPr lang="en-ID" dirty="0" err="1"/>
              <a:t>hidup</a:t>
            </a:r>
            <a:r>
              <a:rPr lang="en-ID" dirty="0"/>
              <a:t> </a:t>
            </a:r>
            <a:r>
              <a:rPr lang="en-ID" dirty="0" err="1"/>
              <a:t>sehat</a:t>
            </a:r>
            <a:r>
              <a:rPr lang="en-ID" dirty="0"/>
              <a:t> dan </a:t>
            </a:r>
            <a:r>
              <a:rPr lang="en-ID" dirty="0" err="1"/>
              <a:t>bersosialisasi</a:t>
            </a:r>
            <a:r>
              <a:rPr lang="en-ID" dirty="0"/>
              <a:t> dengan </a:t>
            </a:r>
            <a:r>
              <a:rPr lang="en-ID" dirty="0" err="1"/>
              <a:t>lingkungan</a:t>
            </a:r>
            <a:r>
              <a:rPr lang="en-ID" dirty="0"/>
              <a:t> </a:t>
            </a:r>
            <a:r>
              <a:rPr lang="en-ID" dirty="0" err="1"/>
              <a:t>sekitarnya</a:t>
            </a:r>
            <a:r>
              <a:rPr lang="en-ID" dirty="0"/>
              <a:t>. </a:t>
            </a:r>
            <a:r>
              <a:rPr lang="en-ID" dirty="0" err="1"/>
              <a:t>Padahal</a:t>
            </a:r>
            <a:r>
              <a:rPr lang="en-ID" dirty="0"/>
              <a:t>, </a:t>
            </a:r>
            <a:r>
              <a:rPr lang="en-ID" dirty="0" err="1"/>
              <a:t>ketersediaan</a:t>
            </a:r>
            <a:r>
              <a:rPr lang="en-ID" dirty="0"/>
              <a:t> dana, </a:t>
            </a:r>
            <a:r>
              <a:rPr lang="en-ID" dirty="0" err="1"/>
              <a:t>waktu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istirahat</a:t>
            </a:r>
            <a:r>
              <a:rPr lang="en-ID" dirty="0"/>
              <a:t> dan </a:t>
            </a:r>
            <a:r>
              <a:rPr lang="en-ID" dirty="0" err="1"/>
              <a:t>bersosialisasi</a:t>
            </a:r>
            <a:r>
              <a:rPr lang="en-ID" dirty="0"/>
              <a:t> </a:t>
            </a:r>
            <a:r>
              <a:rPr lang="en-ID" dirty="0" err="1"/>
              <a:t>serta</a:t>
            </a:r>
            <a:r>
              <a:rPr lang="en-ID" dirty="0"/>
              <a:t> </a:t>
            </a:r>
            <a:r>
              <a:rPr lang="en-ID" dirty="0" err="1"/>
              <a:t>hidup</a:t>
            </a:r>
            <a:r>
              <a:rPr lang="en-ID" dirty="0"/>
              <a:t> yang </a:t>
            </a:r>
            <a:r>
              <a:rPr lang="en-ID" dirty="0" err="1"/>
              <a:t>sehat</a:t>
            </a:r>
            <a:r>
              <a:rPr lang="en-ID" dirty="0"/>
              <a:t> </a:t>
            </a:r>
            <a:r>
              <a:rPr lang="en-ID" dirty="0" err="1"/>
              <a:t>merupakan</a:t>
            </a:r>
            <a:r>
              <a:rPr lang="en-ID" dirty="0"/>
              <a:t> modal </a:t>
            </a:r>
            <a:r>
              <a:rPr lang="en-ID" dirty="0" err="1"/>
              <a:t>dasar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mewujudkan</a:t>
            </a:r>
            <a:r>
              <a:rPr lang="en-ID" dirty="0"/>
              <a:t> </a:t>
            </a:r>
            <a:r>
              <a:rPr lang="en-ID" dirty="0" err="1"/>
              <a:t>keberdayaan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. Jadi, </a:t>
            </a:r>
            <a:r>
              <a:rPr lang="en-ID" dirty="0" err="1"/>
              <a:t>fakta</a:t>
            </a:r>
            <a:r>
              <a:rPr lang="en-ID" dirty="0"/>
              <a:t> </a:t>
            </a:r>
            <a:r>
              <a:rPr lang="en-ID" dirty="0" err="1"/>
              <a:t>menunjukkan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semakin</a:t>
            </a:r>
            <a:r>
              <a:rPr lang="en-ID" dirty="0"/>
              <a:t> </a:t>
            </a:r>
            <a:r>
              <a:rPr lang="en-ID" dirty="0" err="1"/>
              <a:t>rendah</a:t>
            </a:r>
            <a:r>
              <a:rPr lang="en-ID" dirty="0"/>
              <a:t> </a:t>
            </a:r>
            <a:r>
              <a:rPr lang="en-ID" dirty="0" err="1"/>
              <a:t>akses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terhadap</a:t>
            </a:r>
            <a:r>
              <a:rPr lang="en-ID" dirty="0"/>
              <a:t> </a:t>
            </a:r>
            <a:r>
              <a:rPr lang="en-ID" dirty="0" err="1"/>
              <a:t>energi</a:t>
            </a:r>
            <a:r>
              <a:rPr lang="en-ID" dirty="0"/>
              <a:t>, </a:t>
            </a:r>
            <a:r>
              <a:rPr lang="en-ID" dirty="0" err="1"/>
              <a:t>khususnya</a:t>
            </a:r>
            <a:r>
              <a:rPr lang="en-ID" dirty="0"/>
              <a:t> EBT, </a:t>
            </a:r>
            <a:r>
              <a:rPr lang="en-ID" dirty="0" err="1"/>
              <a:t>semakin</a:t>
            </a:r>
            <a:r>
              <a:rPr lang="en-ID" dirty="0"/>
              <a:t> </a:t>
            </a:r>
            <a:r>
              <a:rPr lang="en-ID" dirty="0" err="1"/>
              <a:t>kecil</a:t>
            </a:r>
            <a:r>
              <a:rPr lang="en-ID" dirty="0"/>
              <a:t> pula </a:t>
            </a:r>
            <a:r>
              <a:rPr lang="en-ID" dirty="0" err="1"/>
              <a:t>kesempatan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meningkatkan</a:t>
            </a:r>
            <a:r>
              <a:rPr lang="en-ID" dirty="0"/>
              <a:t> </a:t>
            </a:r>
            <a:r>
              <a:rPr lang="en-ID" dirty="0" err="1"/>
              <a:t>keberdayaan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.”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665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2" y="241663"/>
            <a:ext cx="52329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Sabrina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 (2019)</a:t>
            </a:r>
            <a:endParaRPr lang="en-US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9" y="509451"/>
            <a:ext cx="6250577" cy="61395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“Perempuan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penyedia</a:t>
            </a:r>
            <a:r>
              <a:rPr lang="en-US" sz="3200" dirty="0"/>
              <a:t> </a:t>
            </a:r>
            <a:r>
              <a:rPr lang="en-US" sz="3200" dirty="0" err="1"/>
              <a:t>utama</a:t>
            </a:r>
            <a:r>
              <a:rPr lang="en-US" sz="3200" dirty="0"/>
              <a:t> </a:t>
            </a:r>
            <a:r>
              <a:rPr lang="en-US" sz="3200" dirty="0" err="1"/>
              <a:t>energi</a:t>
            </a:r>
            <a:r>
              <a:rPr lang="en-US" sz="3200" dirty="0"/>
              <a:t> </a:t>
            </a:r>
            <a:r>
              <a:rPr lang="en-US" sz="3200" dirty="0" err="1"/>
              <a:t>rumah</a:t>
            </a:r>
            <a:r>
              <a:rPr lang="en-US" sz="3200" dirty="0"/>
              <a:t> </a:t>
            </a:r>
            <a:r>
              <a:rPr lang="en-US" sz="3200" dirty="0" err="1"/>
              <a:t>tangga</a:t>
            </a:r>
            <a:r>
              <a:rPr lang="en-US" sz="3200" dirty="0"/>
              <a:t> dan </a:t>
            </a:r>
            <a:r>
              <a:rPr lang="en-US" sz="3200" dirty="0" err="1"/>
              <a:t>secara</a:t>
            </a:r>
            <a:r>
              <a:rPr lang="en-US" sz="3200" dirty="0"/>
              <a:t> tidak </a:t>
            </a:r>
            <a:r>
              <a:rPr lang="en-US" sz="3200" dirty="0" err="1"/>
              <a:t>proposional</a:t>
            </a:r>
            <a:r>
              <a:rPr lang="en-US" sz="3200" dirty="0"/>
              <a:t> </a:t>
            </a:r>
            <a:r>
              <a:rPr lang="en-US" sz="3200" dirty="0" err="1"/>
              <a:t>terpengaruh</a:t>
            </a:r>
            <a:r>
              <a:rPr lang="en-US" sz="3200" dirty="0"/>
              <a:t> oleh </a:t>
            </a:r>
            <a:r>
              <a:rPr lang="en-US" sz="3200" dirty="0" err="1"/>
              <a:t>kekurangan</a:t>
            </a:r>
            <a:r>
              <a:rPr lang="en-US" sz="3200" dirty="0"/>
              <a:t> </a:t>
            </a:r>
            <a:r>
              <a:rPr lang="en-US" sz="3200" dirty="0" err="1"/>
              <a:t>energi</a:t>
            </a:r>
            <a:r>
              <a:rPr lang="en-US" sz="3200" dirty="0"/>
              <a:t>. </a:t>
            </a:r>
            <a:r>
              <a:rPr lang="en-US" sz="3200" dirty="0" err="1"/>
              <a:t>Sayangnya</a:t>
            </a:r>
            <a:r>
              <a:rPr lang="en-US" sz="3200" dirty="0"/>
              <a:t>, </a:t>
            </a:r>
            <a:r>
              <a:rPr lang="en-US" sz="3200" dirty="0" err="1"/>
              <a:t>pemangku</a:t>
            </a:r>
            <a:r>
              <a:rPr lang="en-US" sz="3200" dirty="0"/>
              <a:t> </a:t>
            </a:r>
            <a:r>
              <a:rPr lang="en-US" sz="3200" dirty="0" err="1"/>
              <a:t>kepentingan</a:t>
            </a:r>
            <a:r>
              <a:rPr lang="en-US" sz="3200" dirty="0"/>
              <a:t> </a:t>
            </a:r>
            <a:r>
              <a:rPr lang="en-US" sz="3200" dirty="0" err="1"/>
              <a:t>cenderung</a:t>
            </a:r>
            <a:r>
              <a:rPr lang="en-US" sz="3200" dirty="0"/>
              <a:t> </a:t>
            </a:r>
            <a:r>
              <a:rPr lang="en-US" sz="3200" dirty="0" err="1"/>
              <a:t>mengabaikan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 dalam program </a:t>
            </a:r>
            <a:r>
              <a:rPr lang="en-US" sz="3200" dirty="0" err="1"/>
              <a:t>inisiatif</a:t>
            </a:r>
            <a:r>
              <a:rPr lang="en-US" sz="3200" dirty="0"/>
              <a:t> </a:t>
            </a:r>
            <a:r>
              <a:rPr lang="en-US" sz="3200" dirty="0" err="1"/>
              <a:t>energi</a:t>
            </a:r>
            <a:r>
              <a:rPr lang="en-US" sz="3200" dirty="0"/>
              <a:t>. Hal ini juga </a:t>
            </a:r>
            <a:r>
              <a:rPr lang="en-US" sz="3200" dirty="0" err="1"/>
              <a:t>tak</a:t>
            </a:r>
            <a:r>
              <a:rPr lang="en-US" sz="3200" dirty="0"/>
              <a:t> </a:t>
            </a:r>
            <a:r>
              <a:rPr lang="en-US" sz="3200" dirty="0" err="1"/>
              <a:t>terlepas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kenyataan</a:t>
            </a:r>
            <a:r>
              <a:rPr lang="en-US" sz="3200" dirty="0"/>
              <a:t> </a:t>
            </a:r>
            <a:r>
              <a:rPr lang="en-US" sz="3200" dirty="0" err="1"/>
              <a:t>bahwa</a:t>
            </a:r>
            <a:r>
              <a:rPr lang="en-US" sz="3200" dirty="0"/>
              <a:t> </a:t>
            </a:r>
            <a:r>
              <a:rPr lang="en-US" sz="3200" dirty="0" err="1"/>
              <a:t>mayoritas</a:t>
            </a:r>
            <a:r>
              <a:rPr lang="en-US" sz="3200" dirty="0"/>
              <a:t> orang miskin di dunia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, </a:t>
            </a:r>
            <a:r>
              <a:rPr lang="en-US" sz="3200" dirty="0" err="1"/>
              <a:t>maka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tidak </a:t>
            </a:r>
            <a:r>
              <a:rPr lang="en-US" sz="3200" dirty="0" err="1"/>
              <a:t>bisa</a:t>
            </a:r>
            <a:r>
              <a:rPr lang="en-US" sz="3200" dirty="0"/>
              <a:t> </a:t>
            </a:r>
            <a:r>
              <a:rPr lang="en-US" sz="3200" dirty="0" err="1"/>
              <a:t>terus</a:t>
            </a:r>
            <a:r>
              <a:rPr lang="en-US" sz="3200" dirty="0"/>
              <a:t> </a:t>
            </a:r>
            <a:r>
              <a:rPr lang="en-US" sz="3200" dirty="0" err="1"/>
              <a:t>tertinggal</a:t>
            </a:r>
            <a:r>
              <a:rPr lang="en-US" sz="3200" dirty="0"/>
              <a:t> dalam </a:t>
            </a:r>
            <a:r>
              <a:rPr lang="en-US" sz="3200" dirty="0" err="1"/>
              <a:t>usaha</a:t>
            </a:r>
            <a:r>
              <a:rPr lang="en-US" sz="3200" dirty="0"/>
              <a:t> </a:t>
            </a:r>
            <a:r>
              <a:rPr lang="en-US" sz="3200" dirty="0" err="1"/>
              <a:t>mengurangi</a:t>
            </a:r>
            <a:r>
              <a:rPr lang="en-US" sz="3200" dirty="0"/>
              <a:t> </a:t>
            </a:r>
            <a:r>
              <a:rPr lang="en-US" sz="3200" dirty="0" err="1"/>
              <a:t>kemiskinan</a:t>
            </a:r>
            <a:r>
              <a:rPr lang="en-US" sz="3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68085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399" y="777239"/>
            <a:ext cx="6505304" cy="58652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800" dirty="0"/>
              <a:t>“Ketika </a:t>
            </a:r>
            <a:r>
              <a:rPr lang="en-US" sz="3800" dirty="0" err="1"/>
              <a:t>perempuan</a:t>
            </a:r>
            <a:r>
              <a:rPr lang="en-US" sz="3800" dirty="0"/>
              <a:t> </a:t>
            </a:r>
            <a:r>
              <a:rPr lang="en-US" sz="3800" dirty="0" err="1"/>
              <a:t>mendapatkan</a:t>
            </a:r>
            <a:r>
              <a:rPr lang="en-US" sz="3800" dirty="0"/>
              <a:t> </a:t>
            </a:r>
            <a:r>
              <a:rPr lang="en-US" sz="3800" dirty="0" err="1"/>
              <a:t>akses</a:t>
            </a:r>
            <a:r>
              <a:rPr lang="en-US" sz="3800" dirty="0"/>
              <a:t> </a:t>
            </a:r>
            <a:r>
              <a:rPr lang="en-US" sz="3800" dirty="0" err="1"/>
              <a:t>terhadap</a:t>
            </a:r>
            <a:r>
              <a:rPr lang="en-US" sz="3800" dirty="0"/>
              <a:t> </a:t>
            </a:r>
            <a:r>
              <a:rPr lang="en-US" sz="3800" dirty="0" err="1"/>
              <a:t>layanan</a:t>
            </a:r>
            <a:r>
              <a:rPr lang="en-US" sz="3800" dirty="0"/>
              <a:t> </a:t>
            </a:r>
            <a:r>
              <a:rPr lang="en-US" sz="3800" dirty="0" err="1"/>
              <a:t>energi</a:t>
            </a:r>
            <a:r>
              <a:rPr lang="en-US" sz="3800" dirty="0"/>
              <a:t> yang </a:t>
            </a:r>
            <a:r>
              <a:rPr lang="en-US" sz="3800" dirty="0" err="1"/>
              <a:t>berkualitas</a:t>
            </a:r>
            <a:r>
              <a:rPr lang="en-US" sz="3800" dirty="0"/>
              <a:t> </a:t>
            </a:r>
            <a:r>
              <a:rPr lang="en-US" sz="3800" dirty="0" err="1"/>
              <a:t>maka</a:t>
            </a:r>
            <a:r>
              <a:rPr lang="en-US" sz="3800" dirty="0"/>
              <a:t> </a:t>
            </a:r>
            <a:r>
              <a:rPr lang="en-US" sz="3800" dirty="0" err="1"/>
              <a:t>akan</a:t>
            </a:r>
            <a:r>
              <a:rPr lang="en-US" sz="3800" dirty="0"/>
              <a:t> </a:t>
            </a:r>
            <a:r>
              <a:rPr lang="en-US" sz="3800" dirty="0" err="1"/>
              <a:t>berdampak</a:t>
            </a:r>
            <a:r>
              <a:rPr lang="en-US" sz="3800" dirty="0"/>
              <a:t> </a:t>
            </a:r>
            <a:r>
              <a:rPr lang="en-US" sz="3800" dirty="0" err="1"/>
              <a:t>kepada</a:t>
            </a:r>
            <a:r>
              <a:rPr lang="en-US" sz="3800" dirty="0"/>
              <a:t> </a:t>
            </a:r>
            <a:r>
              <a:rPr lang="en-US" sz="3800" dirty="0" err="1"/>
              <a:t>pengurangan</a:t>
            </a:r>
            <a:r>
              <a:rPr lang="en-US" sz="3800" dirty="0"/>
              <a:t> </a:t>
            </a:r>
            <a:r>
              <a:rPr lang="en-US" sz="3800" dirty="0" err="1"/>
              <a:t>kemiskinan</a:t>
            </a:r>
            <a:r>
              <a:rPr lang="en-US" sz="3800" dirty="0"/>
              <a:t>, </a:t>
            </a:r>
            <a:r>
              <a:rPr lang="en-US" sz="3800" dirty="0" err="1"/>
              <a:t>mulai</a:t>
            </a:r>
            <a:r>
              <a:rPr lang="en-US" sz="3800" dirty="0"/>
              <a:t> </a:t>
            </a:r>
            <a:r>
              <a:rPr lang="en-US" sz="3800" dirty="0" err="1"/>
              <a:t>dari</a:t>
            </a:r>
            <a:r>
              <a:rPr lang="en-US" sz="3800" dirty="0"/>
              <a:t> </a:t>
            </a:r>
            <a:r>
              <a:rPr lang="en-US" sz="3800" dirty="0" err="1"/>
              <a:t>kesehatan</a:t>
            </a:r>
            <a:r>
              <a:rPr lang="en-US" sz="3800" dirty="0"/>
              <a:t>, </a:t>
            </a:r>
            <a:r>
              <a:rPr lang="en-US" sz="3800" dirty="0" err="1"/>
              <a:t>pendapatan</a:t>
            </a:r>
            <a:r>
              <a:rPr lang="en-US" sz="3800" dirty="0"/>
              <a:t>, dan </a:t>
            </a:r>
            <a:r>
              <a:rPr lang="en-US" sz="3800" dirty="0" err="1"/>
              <a:t>keluarga</a:t>
            </a:r>
            <a:r>
              <a:rPr lang="en-US" sz="3800" dirty="0"/>
              <a:t>. Fakta </a:t>
            </a:r>
            <a:r>
              <a:rPr lang="en-US" sz="3800" dirty="0" err="1"/>
              <a:t>penting</a:t>
            </a:r>
            <a:r>
              <a:rPr lang="en-US" sz="3800" dirty="0"/>
              <a:t> </a:t>
            </a:r>
            <a:r>
              <a:rPr lang="en-US" sz="3800" dirty="0" err="1"/>
              <a:t>lainnya</a:t>
            </a:r>
            <a:r>
              <a:rPr lang="en-US" sz="3800" dirty="0"/>
              <a:t>, </a:t>
            </a:r>
            <a:r>
              <a:rPr lang="en-US" sz="3800" dirty="0" err="1"/>
              <a:t>perempuan</a:t>
            </a:r>
            <a:r>
              <a:rPr lang="en-US" sz="3800" dirty="0"/>
              <a:t> </a:t>
            </a:r>
            <a:r>
              <a:rPr lang="en-US" sz="3800" dirty="0" err="1"/>
              <a:t>dapat</a:t>
            </a:r>
            <a:r>
              <a:rPr lang="en-US" sz="3800" dirty="0"/>
              <a:t> </a:t>
            </a:r>
            <a:r>
              <a:rPr lang="en-US" sz="3800" dirty="0" err="1"/>
              <a:t>berperan</a:t>
            </a:r>
            <a:r>
              <a:rPr lang="en-US" sz="3800" dirty="0"/>
              <a:t> </a:t>
            </a:r>
            <a:r>
              <a:rPr lang="en-US" sz="3800" dirty="0" err="1"/>
              <a:t>sentral</a:t>
            </a:r>
            <a:r>
              <a:rPr lang="en-US" sz="3800" dirty="0"/>
              <a:t> dalam </a:t>
            </a:r>
            <a:r>
              <a:rPr lang="en-US" sz="3800" dirty="0" err="1"/>
              <a:t>memperluas</a:t>
            </a:r>
            <a:r>
              <a:rPr lang="en-US" sz="3800" dirty="0"/>
              <a:t> </a:t>
            </a:r>
            <a:r>
              <a:rPr lang="en-US" sz="3800" dirty="0" err="1"/>
              <a:t>akses</a:t>
            </a:r>
            <a:r>
              <a:rPr lang="en-US" sz="3800" dirty="0"/>
              <a:t> </a:t>
            </a:r>
            <a:r>
              <a:rPr lang="en-US" sz="3800" dirty="0" err="1"/>
              <a:t>energi</a:t>
            </a:r>
            <a:r>
              <a:rPr lang="en-US" sz="3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47921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42508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Alternatif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sumber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energi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rumah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tangga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di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perdesaan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987BF7E-6338-8B55-E152-D78A5DA53A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1498" y="519337"/>
            <a:ext cx="7881396" cy="60120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5BB46F-3462-4A74-E20B-F6DB5CFB8E8E}"/>
              </a:ext>
            </a:extLst>
          </p:cNvPr>
          <p:cNvSpPr txBox="1"/>
          <p:nvPr/>
        </p:nvSpPr>
        <p:spPr>
          <a:xfrm>
            <a:off x="4067446" y="6519446"/>
            <a:ext cx="84337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: https://energiterbarukan.org/2020/05/06/infografis-energi-terbarukan-untuk-semua/</a:t>
            </a:r>
          </a:p>
        </p:txBody>
      </p:sp>
    </p:spTree>
    <p:extLst>
      <p:ext uri="{BB962C8B-B14F-4D97-AF65-F5344CB8AC3E}">
        <p14:creationId xmlns:p14="http://schemas.microsoft.com/office/powerpoint/2010/main" val="11869850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Desrochers, J.E., Albert, G.,</a:t>
            </a:r>
            <a:r>
              <a:rPr lang="en-US" sz="2000" dirty="0" err="1"/>
              <a:t>Milfont</a:t>
            </a:r>
            <a:r>
              <a:rPr lang="en-US" sz="2000" dirty="0"/>
              <a:t>, </a:t>
            </a:r>
            <a:r>
              <a:rPr lang="en-US" sz="2000" dirty="0" err="1"/>
              <a:t>T.,Kelly</a:t>
            </a:r>
            <a:r>
              <a:rPr lang="en-US" sz="2000" dirty="0"/>
              <a:t>, B.,</a:t>
            </a:r>
            <a:r>
              <a:rPr lang="en-US" sz="2000" dirty="0" err="1"/>
              <a:t>Arnocky</a:t>
            </a:r>
            <a:r>
              <a:rPr lang="en-US" sz="2000" dirty="0"/>
              <a:t>, S (2019) ‘Does personality mediate the relationship between sex and environmentalism?’ Personality and Individual Differences, 147, 204-213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https://www.iucn.org/resources/issues-briefs/gender-and-climate-change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/>
              <a:t>Kartikasari</a:t>
            </a:r>
            <a:r>
              <a:rPr lang="en-US" sz="2000" dirty="0"/>
              <a:t>, D. (2019) </a:t>
            </a:r>
            <a:r>
              <a:rPr lang="en-US" sz="2000" dirty="0" err="1"/>
              <a:t>Pengarusutamaan</a:t>
            </a:r>
            <a:r>
              <a:rPr lang="en-US" sz="2000" dirty="0"/>
              <a:t> Gender dan </a:t>
            </a:r>
            <a:r>
              <a:rPr lang="en-US" sz="2000" dirty="0" err="1"/>
              <a:t>Energi</a:t>
            </a:r>
            <a:r>
              <a:rPr lang="en-US" sz="2000" dirty="0"/>
              <a:t> </a:t>
            </a:r>
            <a:r>
              <a:rPr lang="en-US" sz="2000" dirty="0" err="1"/>
              <a:t>Bersih</a:t>
            </a:r>
            <a:r>
              <a:rPr lang="en-US" sz="2000" dirty="0"/>
              <a:t> </a:t>
            </a:r>
            <a:r>
              <a:rPr lang="en-US" sz="2000" dirty="0" err="1"/>
              <a:t>Terbarukan</a:t>
            </a:r>
            <a:r>
              <a:rPr lang="en-US" sz="2000" dirty="0"/>
              <a:t>. </a:t>
            </a:r>
            <a:r>
              <a:rPr lang="en-US" sz="2000" dirty="0" err="1"/>
              <a:t>Semai</a:t>
            </a:r>
            <a:r>
              <a:rPr lang="en-US" sz="2000" dirty="0"/>
              <a:t> : Perempuan dan </a:t>
            </a:r>
            <a:r>
              <a:rPr lang="en-US" sz="2000" dirty="0" err="1"/>
              <a:t>Energi</a:t>
            </a:r>
            <a:r>
              <a:rPr lang="en-US" sz="2000" dirty="0"/>
              <a:t> </a:t>
            </a:r>
            <a:r>
              <a:rPr lang="en-US" sz="2000" dirty="0" err="1"/>
              <a:t>Terbarukan</a:t>
            </a:r>
            <a:r>
              <a:rPr lang="en-US" sz="2000" dirty="0"/>
              <a:t>.</a:t>
            </a:r>
          </a:p>
          <a:p>
            <a:pPr algn="l"/>
            <a:r>
              <a:rPr lang="en-ID" sz="2000" b="0" i="0" dirty="0" err="1">
                <a:effectLst/>
              </a:rPr>
              <a:t>Ramadhani</a:t>
            </a:r>
            <a:r>
              <a:rPr lang="en-ID" sz="2000" b="0" i="0" dirty="0">
                <a:effectLst/>
              </a:rPr>
              <a:t>, F.R. dan </a:t>
            </a:r>
            <a:r>
              <a:rPr lang="en-ID" sz="2000" b="0" i="0" dirty="0" err="1">
                <a:effectLst/>
              </a:rPr>
              <a:t>Hubeis</a:t>
            </a:r>
            <a:r>
              <a:rPr lang="en-ID" sz="2000" b="0" i="0" dirty="0">
                <a:effectLst/>
              </a:rPr>
              <a:t>, A.V. (2020) </a:t>
            </a:r>
            <a:r>
              <a:rPr lang="en-ID" sz="2000" dirty="0" err="1"/>
              <a:t>A</a:t>
            </a:r>
            <a:r>
              <a:rPr lang="en-ID" sz="2000" b="0" i="0" dirty="0" err="1">
                <a:effectLst/>
              </a:rPr>
              <a:t>nalisis</a:t>
            </a:r>
            <a:r>
              <a:rPr lang="en-ID" sz="2000" b="0" i="0" dirty="0">
                <a:effectLst/>
              </a:rPr>
              <a:t> Gender dalam </a:t>
            </a:r>
            <a:r>
              <a:rPr lang="en-ID" sz="2000" b="0" i="0" dirty="0" err="1">
                <a:effectLst/>
              </a:rPr>
              <a:t>Upaya</a:t>
            </a:r>
            <a:r>
              <a:rPr lang="en-ID" sz="2000" b="0" i="0" dirty="0">
                <a:effectLst/>
              </a:rPr>
              <a:t>  </a:t>
            </a:r>
            <a:r>
              <a:rPr lang="en-ID" sz="2000" b="0" i="0" dirty="0" err="1">
                <a:effectLst/>
              </a:rPr>
              <a:t>Adaptasi</a:t>
            </a:r>
            <a:r>
              <a:rPr lang="en-ID" sz="2000" b="0" i="0" dirty="0">
                <a:effectLst/>
              </a:rPr>
              <a:t> dan </a:t>
            </a:r>
            <a:r>
              <a:rPr lang="en-ID" sz="2000" b="0" i="0" dirty="0" err="1">
                <a:effectLst/>
              </a:rPr>
              <a:t>Mitigasi</a:t>
            </a:r>
            <a:r>
              <a:rPr lang="en-ID" sz="2000" b="0" i="0" dirty="0">
                <a:effectLst/>
              </a:rPr>
              <a:t> </a:t>
            </a:r>
            <a:r>
              <a:rPr lang="en-ID" sz="2000" b="0" i="0" dirty="0" err="1">
                <a:effectLst/>
              </a:rPr>
              <a:t>Perubahan</a:t>
            </a:r>
            <a:r>
              <a:rPr lang="en-ID" sz="2000" b="0" i="0" dirty="0">
                <a:effectLst/>
              </a:rPr>
              <a:t> </a:t>
            </a:r>
            <a:r>
              <a:rPr lang="en-ID" sz="2000" b="0" i="0" dirty="0" err="1">
                <a:effectLst/>
              </a:rPr>
              <a:t>Iklim</a:t>
            </a:r>
            <a:r>
              <a:rPr lang="en-ID" sz="2000" b="0" i="0" dirty="0">
                <a:effectLst/>
              </a:rPr>
              <a:t> </a:t>
            </a:r>
            <a:r>
              <a:rPr lang="en-ID" sz="2000" b="0" i="0" dirty="0" err="1">
                <a:effectLst/>
              </a:rPr>
              <a:t>Rumah</a:t>
            </a:r>
            <a:r>
              <a:rPr lang="en-ID" sz="2000" b="0" i="0" dirty="0">
                <a:effectLst/>
              </a:rPr>
              <a:t> </a:t>
            </a:r>
            <a:r>
              <a:rPr lang="en-ID" sz="2000" b="0" i="0" dirty="0" err="1">
                <a:effectLst/>
              </a:rPr>
              <a:t>Tangga</a:t>
            </a:r>
            <a:r>
              <a:rPr lang="en-ID" sz="2000" b="0" i="0" dirty="0">
                <a:effectLst/>
              </a:rPr>
              <a:t> </a:t>
            </a:r>
            <a:r>
              <a:rPr lang="en-ID" sz="2000" b="0" i="0" dirty="0" err="1">
                <a:effectLst/>
              </a:rPr>
              <a:t>Pertanian</a:t>
            </a:r>
            <a:r>
              <a:rPr lang="en-ID" sz="2000" b="0" i="0" dirty="0">
                <a:effectLst/>
              </a:rPr>
              <a:t>, </a:t>
            </a:r>
            <a:r>
              <a:rPr lang="en-ID" sz="2000" b="0" i="0" dirty="0" err="1">
                <a:effectLst/>
              </a:rPr>
              <a:t>Jurnal</a:t>
            </a:r>
            <a:r>
              <a:rPr lang="en-ID" sz="2000" b="0" i="0" dirty="0">
                <a:effectLst/>
              </a:rPr>
              <a:t> Sains </a:t>
            </a:r>
            <a:r>
              <a:rPr lang="en-ID" sz="2000" b="0" i="0" dirty="0" err="1">
                <a:effectLst/>
              </a:rPr>
              <a:t>Komunikasi</a:t>
            </a:r>
            <a:r>
              <a:rPr lang="en-ID" sz="2000" b="0" i="0" dirty="0">
                <a:effectLst/>
              </a:rPr>
              <a:t> dan </a:t>
            </a:r>
            <a:r>
              <a:rPr lang="en-ID" sz="2000" b="0" i="0" dirty="0" err="1">
                <a:effectLst/>
              </a:rPr>
              <a:t>Pengembangan</a:t>
            </a:r>
            <a:r>
              <a:rPr lang="en-ID" sz="2000" b="0" i="0" dirty="0">
                <a:effectLst/>
              </a:rPr>
              <a:t> Masyarakat [JSKPM], Vol. 4 (2): 155 - 166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Sabrina, G. (2019) Perempuan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berperan</a:t>
            </a:r>
            <a:r>
              <a:rPr lang="en-US" sz="2000" dirty="0"/>
              <a:t> </a:t>
            </a:r>
            <a:r>
              <a:rPr lang="en-US" sz="2000" dirty="0" err="1"/>
              <a:t>sentral</a:t>
            </a:r>
            <a:r>
              <a:rPr lang="en-US" sz="2000" dirty="0"/>
              <a:t> dalam </a:t>
            </a:r>
            <a:r>
              <a:rPr lang="en-US" sz="2000" dirty="0" err="1"/>
              <a:t>memperluas</a:t>
            </a:r>
            <a:r>
              <a:rPr lang="en-US" sz="2000" dirty="0"/>
              <a:t> </a:t>
            </a:r>
            <a:r>
              <a:rPr lang="en-US" sz="2000" dirty="0" err="1"/>
              <a:t>akses</a:t>
            </a:r>
            <a:r>
              <a:rPr lang="en-US" sz="2000" dirty="0"/>
              <a:t> </a:t>
            </a:r>
            <a:r>
              <a:rPr lang="en-US" sz="2000" dirty="0" err="1"/>
              <a:t>energi</a:t>
            </a:r>
            <a:r>
              <a:rPr lang="en-US" sz="2000" dirty="0"/>
              <a:t>. </a:t>
            </a:r>
            <a:r>
              <a:rPr lang="en-US" sz="2000" dirty="0" err="1"/>
              <a:t>Semai</a:t>
            </a:r>
            <a:r>
              <a:rPr lang="en-US" sz="2000" dirty="0"/>
              <a:t> : Perempuan dan </a:t>
            </a:r>
            <a:r>
              <a:rPr lang="en-US" sz="2000" dirty="0" err="1"/>
              <a:t>Energi</a:t>
            </a:r>
            <a:r>
              <a:rPr lang="en-US" sz="2000" dirty="0"/>
              <a:t> </a:t>
            </a:r>
            <a:r>
              <a:rPr lang="en-US" sz="2000" dirty="0" err="1"/>
              <a:t>Terbarukan</a:t>
            </a:r>
            <a:r>
              <a:rPr lang="en-US" sz="20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/>
              <a:t>Shofia</a:t>
            </a:r>
            <a:r>
              <a:rPr lang="en-US" sz="2000" dirty="0"/>
              <a:t>, S. (2021) </a:t>
            </a:r>
            <a:r>
              <a:rPr lang="en-US" sz="2000" dirty="0" err="1"/>
              <a:t>Dimensi</a:t>
            </a:r>
            <a:r>
              <a:rPr lang="en-US" sz="2000" dirty="0"/>
              <a:t> Gender dalam </a:t>
            </a:r>
            <a:r>
              <a:rPr lang="en-US" sz="2000" dirty="0" err="1"/>
              <a:t>Pengetahuan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Iklim</a:t>
            </a:r>
            <a:r>
              <a:rPr lang="en-US" sz="2000" dirty="0"/>
              <a:t> dan </a:t>
            </a:r>
            <a:r>
              <a:rPr lang="en-US" sz="2000" dirty="0" err="1"/>
              <a:t>Perubahan</a:t>
            </a:r>
            <a:r>
              <a:rPr lang="en-US" sz="2000" dirty="0"/>
              <a:t> </a:t>
            </a:r>
            <a:r>
              <a:rPr lang="en-US" sz="2000" dirty="0" err="1"/>
              <a:t>Iklim</a:t>
            </a:r>
            <a:r>
              <a:rPr lang="en-US" sz="2000" dirty="0"/>
              <a:t> pada Masyarakat </a:t>
            </a:r>
            <a:r>
              <a:rPr lang="en-US" sz="2000" dirty="0" err="1"/>
              <a:t>Pertanian</a:t>
            </a:r>
            <a:r>
              <a:rPr lang="en-US" sz="2000" dirty="0"/>
              <a:t> Negara </a:t>
            </a:r>
            <a:r>
              <a:rPr lang="en-US" sz="2000" dirty="0" err="1"/>
              <a:t>Berkembang</a:t>
            </a:r>
            <a:r>
              <a:rPr lang="en-US" sz="2000" dirty="0"/>
              <a:t>, </a:t>
            </a:r>
            <a:r>
              <a:rPr lang="en-US" sz="2000" dirty="0" err="1"/>
              <a:t>Umbara</a:t>
            </a:r>
            <a:r>
              <a:rPr lang="en-US" sz="2000" dirty="0"/>
              <a:t>, </a:t>
            </a:r>
            <a:r>
              <a:rPr lang="en-ID" sz="2000" dirty="0"/>
              <a:t>Indonesian Journal of Anthropology A Volume 6 (1) </a:t>
            </a:r>
            <a:r>
              <a:rPr lang="en-ID" sz="2000" dirty="0" err="1"/>
              <a:t>Juli</a:t>
            </a:r>
            <a:r>
              <a:rPr lang="en-ID" sz="2000" dirty="0"/>
              <a:t> 2021 || </a:t>
            </a:r>
            <a:r>
              <a:rPr lang="en-ID" sz="2000" dirty="0" err="1"/>
              <a:t>eISSN</a:t>
            </a:r>
            <a:r>
              <a:rPr lang="en-ID" sz="2000" dirty="0"/>
              <a:t> 2528-1569 | </a:t>
            </a:r>
            <a:r>
              <a:rPr lang="en-ID" sz="2000" dirty="0" err="1"/>
              <a:t>pISSN</a:t>
            </a:r>
            <a:r>
              <a:rPr lang="en-ID" sz="2000" dirty="0"/>
              <a:t> 2528-2115 || http://jurnal.unpad.ac.id/umbara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https://environment-indonesia.com/infographic-perubahan-iklim-menghawatirkan/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3"/>
              </a:rPr>
              <a:t>https://indonesiabaik.id/index.php/infografis/bersiap-untuk-revolusi-industri-40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4"/>
              </a:rPr>
              <a:t>https://id.berita.yahoo.com/studi-perubahan-iklim-bikin-cahaya-140011248.html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5"/>
              </a:rPr>
              <a:t>https://twitter.com/infobmkg/status/1241952232263667713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6"/>
              </a:rPr>
              <a:t>https://twitter.com/ifi_indonesia/status/1012244426209546240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7"/>
              </a:rPr>
              <a:t>https://ramadhan.antaranews.com/infografik/2115126/upaya-indonesia-tangani-perubahan-iklim-dunia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8"/>
              </a:rPr>
              <a:t>https://www.antaranews.com/infografik/1978500/seruan-indonesia-tangani-dampak-perubahan-iklim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https://amp.lokadata.id/amp/jalan-terjal-pemanfaatan-energi-terbarukan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9"/>
              </a:rPr>
              <a:t>https://katadata.co.id/ariayudhistira/infografik/60506b1591242/potensi-besar-energi-terbarukan-indonesia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hlinkClick r:id="rId10"/>
              </a:rPr>
              <a:t>https://energiterbarukan.org/2020/05/06/infografis-energi-terbarukan-untuk-semua/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7457789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1688</Words>
  <Application>Microsoft Office PowerPoint</Application>
  <PresentationFormat>Widescreen</PresentationFormat>
  <Paragraphs>100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Aharoni</vt:lpstr>
      <vt:lpstr>Arial</vt:lpstr>
      <vt:lpstr>Calibri</vt:lpstr>
      <vt:lpstr>Calibri Light</vt:lpstr>
      <vt:lpstr>Wingdings</vt:lpstr>
      <vt:lpstr>1_Office Theme</vt:lpstr>
      <vt:lpstr>Gender  dalam  Pembangunan (Gender in Development) </vt:lpstr>
      <vt:lpstr>Mengapa isu gender dan lingkungan penting untuk pembangunan ?</vt:lpstr>
      <vt:lpstr>…lanjutan</vt:lpstr>
      <vt:lpstr>Pilar pembangunan lingkungan? </vt:lpstr>
      <vt:lpstr>Apa hubungan gender dan lingkungan?</vt:lpstr>
      <vt:lpstr> Hasil penelitian Desrochers, et.al  (2019)</vt:lpstr>
      <vt:lpstr>Isu yang terkait dengan gender dan lingkungan</vt:lpstr>
      <vt:lpstr>Perubahan Iklim?</vt:lpstr>
      <vt:lpstr>Mengapa terjadi perubahan iklim?</vt:lpstr>
      <vt:lpstr>Pencegahan Perubahan Iklim</vt:lpstr>
      <vt:lpstr>3 aksi pencegahan perubahan iklim:</vt:lpstr>
      <vt:lpstr>Respon Indonesia pada perubahan iklim</vt:lpstr>
      <vt:lpstr> Mengapa isu gender dan perubahan iklim penting? (iucn.org) </vt:lpstr>
      <vt:lpstr> …lanjutan</vt:lpstr>
      <vt:lpstr> …lanjutan</vt:lpstr>
      <vt:lpstr>Hasil penelitian : Shofia (2021)</vt:lpstr>
      <vt:lpstr> Hasil penelitian: Ramadhani &amp; Hubeis (2020)</vt:lpstr>
      <vt:lpstr>Mengapa perlu kesetaraan gender dalam isu perubahan iklim? (iucn.org) </vt:lpstr>
      <vt:lpstr>Tentang energi baru dan terbarukan (EBT):</vt:lpstr>
      <vt:lpstr> Mengapa EBT penting dalam pembangunan? (iucn.org)</vt:lpstr>
      <vt:lpstr>Keuntungan dan Kerugian EBT</vt:lpstr>
      <vt:lpstr> Apa relasi antara gender dan EBT? (iucn.org)</vt:lpstr>
      <vt:lpstr>Mengapa kesetaraan gender penting dalam isu EBT?</vt:lpstr>
      <vt:lpstr>Mengapa perempuan penting dalam akses pada EBT?</vt:lpstr>
      <vt:lpstr>…lanjutan</vt:lpstr>
      <vt:lpstr> Kartikasari (2019)</vt:lpstr>
      <vt:lpstr> …lanjutan</vt:lpstr>
      <vt:lpstr> Sabrina  (2019)</vt:lpstr>
      <vt:lpstr> …lanjutan</vt:lpstr>
      <vt:lpstr>Alternatif sumber energi untuk rumah tangga di perdesaan :</vt:lpstr>
      <vt:lpstr>Referensi:</vt:lpstr>
      <vt:lpstr>Referensi: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29</cp:revision>
  <dcterms:created xsi:type="dcterms:W3CDTF">2022-03-16T10:21:38Z</dcterms:created>
  <dcterms:modified xsi:type="dcterms:W3CDTF">2022-06-10T16:20:15Z</dcterms:modified>
</cp:coreProperties>
</file>