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6"/>
  </p:notesMasterIdLst>
  <p:sldIdLst>
    <p:sldId id="276" r:id="rId2"/>
    <p:sldId id="349" r:id="rId3"/>
    <p:sldId id="358" r:id="rId4"/>
    <p:sldId id="391" r:id="rId5"/>
    <p:sldId id="355" r:id="rId6"/>
    <p:sldId id="359" r:id="rId7"/>
    <p:sldId id="372" r:id="rId8"/>
    <p:sldId id="352" r:id="rId9"/>
    <p:sldId id="382" r:id="rId10"/>
    <p:sldId id="383" r:id="rId11"/>
    <p:sldId id="369" r:id="rId12"/>
    <p:sldId id="371" r:id="rId13"/>
    <p:sldId id="370" r:id="rId14"/>
    <p:sldId id="378" r:id="rId15"/>
    <p:sldId id="376" r:id="rId16"/>
    <p:sldId id="377" r:id="rId17"/>
    <p:sldId id="373" r:id="rId18"/>
    <p:sldId id="379" r:id="rId19"/>
    <p:sldId id="387" r:id="rId20"/>
    <p:sldId id="380" r:id="rId21"/>
    <p:sldId id="348" r:id="rId22"/>
    <p:sldId id="345" r:id="rId23"/>
    <p:sldId id="362" r:id="rId24"/>
    <p:sldId id="356" r:id="rId25"/>
    <p:sldId id="357" r:id="rId26"/>
    <p:sldId id="388" r:id="rId27"/>
    <p:sldId id="385" r:id="rId28"/>
    <p:sldId id="389" r:id="rId29"/>
    <p:sldId id="390" r:id="rId30"/>
    <p:sldId id="384" r:id="rId31"/>
    <p:sldId id="381" r:id="rId32"/>
    <p:sldId id="360" r:id="rId33"/>
    <p:sldId id="392" r:id="rId34"/>
    <p:sldId id="394"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3" d="100"/>
          <a:sy n="73" d="100"/>
        </p:scale>
        <p:origin x="381"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B90910-54D2-4544-AC52-84CC76055433}" type="datetimeFigureOut">
              <a:rPr lang="en-ID" smtClean="0"/>
              <a:t>11/06/2022</a:t>
            </a:fld>
            <a:endParaRPr lang="en-ID"/>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E5AAD9-B02C-4118-BA31-C2023338D55D}" type="slidenum">
              <a:rPr lang="en-ID" smtClean="0"/>
              <a:t>‹#›</a:t>
            </a:fld>
            <a:endParaRPr lang="en-ID"/>
          </a:p>
        </p:txBody>
      </p:sp>
    </p:spTree>
    <p:extLst>
      <p:ext uri="{BB962C8B-B14F-4D97-AF65-F5344CB8AC3E}">
        <p14:creationId xmlns:p14="http://schemas.microsoft.com/office/powerpoint/2010/main" val="37811175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1E5AAD9-B02C-4118-BA31-C2023338D55D}" type="slidenum">
              <a:rPr lang="en-ID" smtClean="0"/>
              <a:t>33</a:t>
            </a:fld>
            <a:endParaRPr lang="en-ID"/>
          </a:p>
        </p:txBody>
      </p:sp>
    </p:spTree>
    <p:extLst>
      <p:ext uri="{BB962C8B-B14F-4D97-AF65-F5344CB8AC3E}">
        <p14:creationId xmlns:p14="http://schemas.microsoft.com/office/powerpoint/2010/main" val="22861427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1E5AAD9-B02C-4118-BA31-C2023338D55D}" type="slidenum">
              <a:rPr lang="en-ID" smtClean="0"/>
              <a:t>34</a:t>
            </a:fld>
            <a:endParaRPr lang="en-ID"/>
          </a:p>
        </p:txBody>
      </p:sp>
    </p:spTree>
    <p:extLst>
      <p:ext uri="{BB962C8B-B14F-4D97-AF65-F5344CB8AC3E}">
        <p14:creationId xmlns:p14="http://schemas.microsoft.com/office/powerpoint/2010/main" val="25069249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150C-E74F-4FCE-8804-DF4C4835342B}" type="datetimeFigureOut">
              <a:rPr lang="en-US" smtClean="0"/>
              <a:t>6/11/2022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7E30AB-77E7-4779-B0C4-B57DC2E0D3CF}" type="slidenum">
              <a:rPr lang="en-US" smtClean="0"/>
              <a:t>‹#›</a:t>
            </a:fld>
            <a:endParaRPr lang="en-US"/>
          </a:p>
        </p:txBody>
      </p:sp>
    </p:spTree>
    <p:extLst>
      <p:ext uri="{BB962C8B-B14F-4D97-AF65-F5344CB8AC3E}">
        <p14:creationId xmlns:p14="http://schemas.microsoft.com/office/powerpoint/2010/main" val="4199327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150C-E74F-4FCE-8804-DF4C4835342B}" type="datetimeFigureOut">
              <a:rPr lang="en-US" smtClean="0"/>
              <a:t>6/11/2022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7E30AB-77E7-4779-B0C4-B57DC2E0D3CF}" type="slidenum">
              <a:rPr lang="en-US" smtClean="0"/>
              <a:t>‹#›</a:t>
            </a:fld>
            <a:endParaRPr lang="en-US"/>
          </a:p>
        </p:txBody>
      </p:sp>
    </p:spTree>
    <p:extLst>
      <p:ext uri="{BB962C8B-B14F-4D97-AF65-F5344CB8AC3E}">
        <p14:creationId xmlns:p14="http://schemas.microsoft.com/office/powerpoint/2010/main" val="2404770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7E150C-E74F-4FCE-8804-DF4C4835342B}" type="datetimeFigureOut">
              <a:rPr lang="en-US" smtClean="0"/>
              <a:t>6/11/2022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7E30AB-77E7-4779-B0C4-B57DC2E0D3CF}" type="slidenum">
              <a:rPr lang="en-US" smtClean="0"/>
              <a:t>‹#›</a:t>
            </a:fld>
            <a:endParaRPr lang="en-US"/>
          </a:p>
        </p:txBody>
      </p:sp>
    </p:spTree>
    <p:extLst>
      <p:ext uri="{BB962C8B-B14F-4D97-AF65-F5344CB8AC3E}">
        <p14:creationId xmlns:p14="http://schemas.microsoft.com/office/powerpoint/2010/main" val="26039705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150C-E74F-4FCE-8804-DF4C4835342B}" type="datetimeFigureOut">
              <a:rPr lang="en-US" smtClean="0"/>
              <a:t>6/11/2022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7E30AB-77E7-4779-B0C4-B57DC2E0D3CF}" type="slidenum">
              <a:rPr lang="en-US" smtClean="0"/>
              <a:t>‹#›</a:t>
            </a:fld>
            <a:endParaRPr lang="en-US"/>
          </a:p>
        </p:txBody>
      </p:sp>
    </p:spTree>
    <p:extLst>
      <p:ext uri="{BB962C8B-B14F-4D97-AF65-F5344CB8AC3E}">
        <p14:creationId xmlns:p14="http://schemas.microsoft.com/office/powerpoint/2010/main" val="34812064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150C-E74F-4FCE-8804-DF4C4835342B}" type="datetimeFigureOut">
              <a:rPr lang="en-US" smtClean="0"/>
              <a:t>6/11/2022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97E30AB-77E7-4779-B0C4-B57DC2E0D3CF}" type="slidenum">
              <a:rPr lang="en-US" smtClean="0"/>
              <a:t>‹#›</a:t>
            </a:fld>
            <a:endParaRPr lang="en-US"/>
          </a:p>
        </p:txBody>
      </p:sp>
    </p:spTree>
    <p:extLst>
      <p:ext uri="{BB962C8B-B14F-4D97-AF65-F5344CB8AC3E}">
        <p14:creationId xmlns:p14="http://schemas.microsoft.com/office/powerpoint/2010/main" val="12091560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150C-E74F-4FCE-8804-DF4C4835342B}" type="datetimeFigureOut">
              <a:rPr lang="en-US" smtClean="0"/>
              <a:t>6/11/2022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97E30AB-77E7-4779-B0C4-B57DC2E0D3CF}" type="slidenum">
              <a:rPr lang="en-US" smtClean="0"/>
              <a:t>‹#›</a:t>
            </a:fld>
            <a:endParaRPr lang="en-US"/>
          </a:p>
        </p:txBody>
      </p:sp>
    </p:spTree>
    <p:extLst>
      <p:ext uri="{BB962C8B-B14F-4D97-AF65-F5344CB8AC3E}">
        <p14:creationId xmlns:p14="http://schemas.microsoft.com/office/powerpoint/2010/main" val="28818129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150C-E74F-4FCE-8804-DF4C4835342B}" type="datetimeFigureOut">
              <a:rPr lang="en-US" smtClean="0"/>
              <a:t>6/11/2022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97E30AB-77E7-4779-B0C4-B57DC2E0D3CF}" type="slidenum">
              <a:rPr lang="en-US" smtClean="0"/>
              <a:t>‹#›</a:t>
            </a:fld>
            <a:endParaRPr lang="en-US"/>
          </a:p>
        </p:txBody>
      </p:sp>
    </p:spTree>
    <p:extLst>
      <p:ext uri="{BB962C8B-B14F-4D97-AF65-F5344CB8AC3E}">
        <p14:creationId xmlns:p14="http://schemas.microsoft.com/office/powerpoint/2010/main" val="16844852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27E150C-E74F-4FCE-8804-DF4C4835342B}" type="datetimeFigureOut">
              <a:rPr lang="en-US" smtClean="0"/>
              <a:t>6/11/2022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7E30AB-77E7-4779-B0C4-B57DC2E0D3CF}" type="slidenum">
              <a:rPr lang="en-US" smtClean="0"/>
              <a:t>‹#›</a:t>
            </a:fld>
            <a:endParaRPr lang="en-US"/>
          </a:p>
        </p:txBody>
      </p:sp>
    </p:spTree>
    <p:extLst>
      <p:ext uri="{BB962C8B-B14F-4D97-AF65-F5344CB8AC3E}">
        <p14:creationId xmlns:p14="http://schemas.microsoft.com/office/powerpoint/2010/main" val="4694002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27E150C-E74F-4FCE-8804-DF4C4835342B}" type="datetimeFigureOut">
              <a:rPr lang="en-US" smtClean="0"/>
              <a:t>6/11/2022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7E30AB-77E7-4779-B0C4-B57DC2E0D3CF}" type="slidenum">
              <a:rPr lang="en-US" smtClean="0"/>
              <a:t>‹#›</a:t>
            </a:fld>
            <a:endParaRPr lang="en-US"/>
          </a:p>
        </p:txBody>
      </p:sp>
    </p:spTree>
    <p:extLst>
      <p:ext uri="{BB962C8B-B14F-4D97-AF65-F5344CB8AC3E}">
        <p14:creationId xmlns:p14="http://schemas.microsoft.com/office/powerpoint/2010/main" val="40515711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150C-E74F-4FCE-8804-DF4C4835342B}" type="datetimeFigureOut">
              <a:rPr lang="en-US" smtClean="0"/>
              <a:t>6/11/2022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7E30AB-77E7-4779-B0C4-B57DC2E0D3CF}" type="slidenum">
              <a:rPr lang="en-US" smtClean="0"/>
              <a:t>‹#›</a:t>
            </a:fld>
            <a:endParaRPr lang="en-US"/>
          </a:p>
        </p:txBody>
      </p:sp>
    </p:spTree>
    <p:extLst>
      <p:ext uri="{BB962C8B-B14F-4D97-AF65-F5344CB8AC3E}">
        <p14:creationId xmlns:p14="http://schemas.microsoft.com/office/powerpoint/2010/main" val="16537277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150C-E74F-4FCE-8804-DF4C4835342B}" type="datetimeFigureOut">
              <a:rPr lang="en-US" smtClean="0"/>
              <a:t>6/11/2022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7E30AB-77E7-4779-B0C4-B57DC2E0D3CF}" type="slidenum">
              <a:rPr lang="en-US" smtClean="0"/>
              <a:t>‹#›</a:t>
            </a:fld>
            <a:endParaRPr lang="en-US"/>
          </a:p>
        </p:txBody>
      </p:sp>
    </p:spTree>
    <p:extLst>
      <p:ext uri="{BB962C8B-B14F-4D97-AF65-F5344CB8AC3E}">
        <p14:creationId xmlns:p14="http://schemas.microsoft.com/office/powerpoint/2010/main" val="23136311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14"/>
            <a:ext cx="10972800" cy="1139825"/>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97600" y="1600201"/>
            <a:ext cx="538480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41"/>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42"/>
          <p:cNvSpPr>
            <a:spLocks noGrp="1" noChangeArrowheads="1"/>
          </p:cNvSpPr>
          <p:nvPr>
            <p:ph type="sldNum" sz="quarter" idx="12"/>
          </p:nvPr>
        </p:nvSpPr>
        <p:spPr>
          <a:ln/>
        </p:spPr>
        <p:txBody>
          <a:bodyPr/>
          <a:lstStyle>
            <a:lvl1pPr>
              <a:defRPr/>
            </a:lvl1pPr>
          </a:lstStyle>
          <a:p>
            <a:pPr>
              <a:defRPr/>
            </a:pPr>
            <a:fld id="{4882240F-658D-4157-8C12-37C14D5AE119}" type="slidenum">
              <a:rPr lang="en-US" altLang="en-US"/>
              <a:pPr>
                <a:defRPr/>
              </a:pPr>
              <a:t>‹#›</a:t>
            </a:fld>
            <a:endParaRPr lang="en-US" altLang="en-US"/>
          </a:p>
        </p:txBody>
      </p:sp>
    </p:spTree>
    <p:extLst>
      <p:ext uri="{BB962C8B-B14F-4D97-AF65-F5344CB8AC3E}">
        <p14:creationId xmlns:p14="http://schemas.microsoft.com/office/powerpoint/2010/main" val="1454415566"/>
      </p:ext>
    </p:extLst>
  </p:cSld>
  <p:clrMapOvr>
    <a:masterClrMapping/>
  </p:clrMapOvr>
  <p:transition>
    <p:pull dir="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7E150C-E74F-4FCE-8804-DF4C4835342B}" type="datetimeFigureOut">
              <a:rPr lang="en-US" smtClean="0"/>
              <a:t>6/11/2022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7E30AB-77E7-4779-B0C4-B57DC2E0D3CF}" type="slidenum">
              <a:rPr lang="en-US" smtClean="0"/>
              <a:t>‹#›</a:t>
            </a:fld>
            <a:endParaRPr lang="en-US"/>
          </a:p>
        </p:txBody>
      </p:sp>
    </p:spTree>
    <p:extLst>
      <p:ext uri="{BB962C8B-B14F-4D97-AF65-F5344CB8AC3E}">
        <p14:creationId xmlns:p14="http://schemas.microsoft.com/office/powerpoint/2010/main" val="37612105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ejurnal.sttkadesiyogyakarta.ac.id/index.php/juteolog/article/view/8"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hyperlink" Target="https://tirto.id/interseks-tidak-langka-dan-operasi-dini-bukan-solusinya-cFrr" TargetMode="External"/><Relationship Id="rId13" Type="http://schemas.openxmlformats.org/officeDocument/2006/relationships/hyperlink" Target="https://tirto.id/lgbt-indonesia-hidup-kami-seperti-tidak-ada-cNLA" TargetMode="External"/><Relationship Id="rId3" Type="http://schemas.openxmlformats.org/officeDocument/2006/relationships/hyperlink" Target="https://www.alodokter.com/memahami-istilah-lgbt-lebih-dalam" TargetMode="External"/><Relationship Id="rId7" Type="http://schemas.openxmlformats.org/officeDocument/2006/relationships/hyperlink" Target="https://indonesiainside.id/infografis/2020/02/18/dysphoria-gender" TargetMode="External"/><Relationship Id="rId12" Type="http://schemas.openxmlformats.org/officeDocument/2006/relationships/hyperlink" Target="https://koropak.co.id/726/pro-kontra-isu-lgbt"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s://infografis.sindonews.com/photo/7984/nonbiner-tak-sama-dengan-interseks-ini-faktanya-1621536106" TargetMode="External"/><Relationship Id="rId11" Type="http://schemas.openxmlformats.org/officeDocument/2006/relationships/hyperlink" Target="https://lifestyle.kompas.com/read/2020/01/08/104459120/berkenalan-dengan-definisi-orientasi-seksual-dan-jenis-jenisnya?page=all" TargetMode="External"/><Relationship Id="rId5" Type="http://schemas.openxmlformats.org/officeDocument/2006/relationships/hyperlink" Target="https://twitter.com/aruspelangi/status/1234372707292086273" TargetMode="External"/><Relationship Id="rId10" Type="http://schemas.openxmlformats.org/officeDocument/2006/relationships/hyperlink" Target="https://suakaonline.com/hari-interseks-internasional-mengenal-interseks-si-jenis-kelamin-ketiga-pada-manusia/" TargetMode="External"/><Relationship Id="rId4" Type="http://schemas.openxmlformats.org/officeDocument/2006/relationships/hyperlink" Target="https://edukasi.okezone.com/detail/775916/6-negara-paling-menghargai-wanita" TargetMode="External"/><Relationship Id="rId9" Type="http://schemas.openxmlformats.org/officeDocument/2006/relationships/hyperlink" Target="https://tirto.id/mendengar-langsung-cerita-seorang-interseks-dhM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587829" y="1396686"/>
            <a:ext cx="4521298" cy="4064628"/>
          </a:xfrm>
        </p:spPr>
        <p:txBody>
          <a:bodyPr>
            <a:normAutofit/>
          </a:bodyPr>
          <a:lstStyle/>
          <a:p>
            <a:pPr algn="ctr"/>
            <a:r>
              <a:rPr lang="en-US" dirty="0">
                <a:solidFill>
                  <a:srgbClr val="FFFFFF"/>
                </a:solidFill>
                <a:latin typeface="Aharoni" panose="02010803020104030203" pitchFamily="2" charset="-79"/>
                <a:cs typeface="Aharoni" panose="02010803020104030203" pitchFamily="2" charset="-79"/>
              </a:rPr>
              <a:t>Gender </a:t>
            </a:r>
            <a:br>
              <a:rPr lang="en-US" dirty="0">
                <a:solidFill>
                  <a:srgbClr val="FFFFFF"/>
                </a:solidFill>
                <a:latin typeface="Aharoni" panose="02010803020104030203" pitchFamily="2" charset="-79"/>
                <a:cs typeface="Aharoni" panose="02010803020104030203" pitchFamily="2" charset="-79"/>
              </a:rPr>
            </a:br>
            <a:r>
              <a:rPr lang="en-US" dirty="0" err="1">
                <a:solidFill>
                  <a:srgbClr val="FFFFFF"/>
                </a:solidFill>
                <a:latin typeface="Aharoni" panose="02010803020104030203" pitchFamily="2" charset="-79"/>
                <a:cs typeface="Aharoni" panose="02010803020104030203" pitchFamily="2" charset="-79"/>
              </a:rPr>
              <a:t>dalam</a:t>
            </a:r>
            <a:r>
              <a:rPr lang="en-US" dirty="0">
                <a:solidFill>
                  <a:srgbClr val="FFFFFF"/>
                </a:solidFill>
                <a:latin typeface="Aharoni" panose="02010803020104030203" pitchFamily="2" charset="-79"/>
                <a:cs typeface="Aharoni" panose="02010803020104030203" pitchFamily="2" charset="-79"/>
              </a:rPr>
              <a:t> </a:t>
            </a:r>
            <a:br>
              <a:rPr lang="en-US" dirty="0">
                <a:solidFill>
                  <a:srgbClr val="FFFFFF"/>
                </a:solidFill>
                <a:latin typeface="Aharoni" panose="02010803020104030203" pitchFamily="2" charset="-79"/>
                <a:cs typeface="Aharoni" panose="02010803020104030203" pitchFamily="2" charset="-79"/>
              </a:rPr>
            </a:br>
            <a:r>
              <a:rPr lang="en-US" dirty="0">
                <a:solidFill>
                  <a:srgbClr val="FFFFFF"/>
                </a:solidFill>
                <a:latin typeface="Aharoni" panose="02010803020104030203" pitchFamily="2" charset="-79"/>
                <a:cs typeface="Aharoni" panose="02010803020104030203" pitchFamily="2" charset="-79"/>
              </a:rPr>
              <a:t>Pembangunan</a:t>
            </a:r>
            <a:br>
              <a:rPr lang="en-US" dirty="0">
                <a:solidFill>
                  <a:srgbClr val="FFFFFF"/>
                </a:solidFill>
                <a:latin typeface="Aharoni" panose="02010803020104030203" pitchFamily="2" charset="-79"/>
                <a:cs typeface="Aharoni" panose="02010803020104030203" pitchFamily="2" charset="-79"/>
              </a:rPr>
            </a:br>
            <a:r>
              <a:rPr lang="en-US" sz="2400" i="1" dirty="0">
                <a:solidFill>
                  <a:srgbClr val="FFFFFF"/>
                </a:solidFill>
                <a:latin typeface="Aharoni" panose="02010803020104030203" pitchFamily="2" charset="-79"/>
                <a:cs typeface="Aharoni" panose="02010803020104030203" pitchFamily="2" charset="-79"/>
              </a:rPr>
              <a:t>(Gender in Development)</a:t>
            </a:r>
            <a:br>
              <a:rPr lang="en-US" sz="2400" i="1" dirty="0">
                <a:solidFill>
                  <a:srgbClr val="FFFFFF"/>
                </a:solidFill>
                <a:latin typeface="Aharoni" panose="02010803020104030203" pitchFamily="2" charset="-79"/>
                <a:cs typeface="Aharoni" panose="02010803020104030203" pitchFamily="2" charset="-79"/>
              </a:rPr>
            </a:br>
            <a:endParaRPr lang="en-US" sz="2400" i="1" dirty="0">
              <a:solidFill>
                <a:srgbClr val="FFFFFF"/>
              </a:solidFill>
              <a:latin typeface="Aharoni" panose="02010803020104030203" pitchFamily="2" charset="-79"/>
              <a:cs typeface="Aharoni" panose="02010803020104030203" pitchFamily="2" charset="-79"/>
            </a:endParaRP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5207767" y="1682788"/>
            <a:ext cx="6694713" cy="4378378"/>
          </a:xfrm>
        </p:spPr>
        <p:txBody>
          <a:bodyPr>
            <a:normAutofit/>
          </a:bodyPr>
          <a:lstStyle/>
          <a:p>
            <a:pPr marL="0" indent="0" algn="ctr">
              <a:buNone/>
            </a:pPr>
            <a:r>
              <a:rPr lang="en-US" sz="3200" b="1" dirty="0" err="1"/>
              <a:t>Pertemuan</a:t>
            </a:r>
            <a:r>
              <a:rPr lang="en-US" sz="3200" b="1" dirty="0"/>
              <a:t> 13</a:t>
            </a:r>
          </a:p>
          <a:p>
            <a:pPr marL="0" indent="0" algn="ctr">
              <a:buNone/>
            </a:pPr>
            <a:r>
              <a:rPr lang="en-US" sz="3200" i="1" dirty="0"/>
              <a:t>(13</a:t>
            </a:r>
            <a:r>
              <a:rPr lang="en-US" sz="3200" i="1" baseline="30000" dirty="0"/>
              <a:t>th</a:t>
            </a:r>
            <a:r>
              <a:rPr lang="en-US" sz="3200" i="1" dirty="0"/>
              <a:t>  meeting)</a:t>
            </a:r>
          </a:p>
          <a:p>
            <a:pPr marL="0" indent="0" algn="ctr">
              <a:buNone/>
            </a:pPr>
            <a:r>
              <a:rPr lang="en-US" sz="3200" b="1" dirty="0"/>
              <a:t>Gender, </a:t>
            </a:r>
            <a:r>
              <a:rPr lang="en-US" sz="3200" b="1" dirty="0" err="1"/>
              <a:t>Tradisi</a:t>
            </a:r>
            <a:r>
              <a:rPr lang="en-US" sz="3200" b="1" dirty="0"/>
              <a:t>, dan Agama</a:t>
            </a:r>
          </a:p>
          <a:p>
            <a:pPr marL="0" indent="0" algn="ctr">
              <a:buNone/>
            </a:pPr>
            <a:r>
              <a:rPr lang="en-US" sz="3200" i="1" dirty="0"/>
              <a:t>(Gender, Tradition, and Religion)</a:t>
            </a:r>
            <a:endParaRPr lang="en-US" sz="2400" dirty="0"/>
          </a:p>
          <a:p>
            <a:pPr marL="0" indent="0" algn="ctr">
              <a:buNone/>
            </a:pPr>
            <a:r>
              <a:rPr lang="en-US" sz="2200" dirty="0"/>
              <a:t>Lecturer:</a:t>
            </a:r>
          </a:p>
          <a:p>
            <a:pPr marL="0" indent="0" algn="ctr">
              <a:buNone/>
            </a:pPr>
            <a:r>
              <a:rPr lang="en-US" sz="2200" dirty="0"/>
              <a:t>Dr. </a:t>
            </a:r>
            <a:r>
              <a:rPr lang="en-US" sz="2200" dirty="0" err="1"/>
              <a:t>Rambu</a:t>
            </a:r>
            <a:r>
              <a:rPr lang="en-US" sz="2200" dirty="0"/>
              <a:t> Luba Kata </a:t>
            </a:r>
            <a:r>
              <a:rPr lang="en-US" sz="2200" dirty="0" err="1"/>
              <a:t>Respati</a:t>
            </a:r>
            <a:r>
              <a:rPr lang="en-US" sz="2200" dirty="0"/>
              <a:t> </a:t>
            </a:r>
            <a:r>
              <a:rPr lang="en-US" sz="2200" dirty="0" err="1"/>
              <a:t>Nugrohowardhani</a:t>
            </a:r>
            <a:r>
              <a:rPr lang="en-US" sz="2200" dirty="0"/>
              <a:t>, S.E.,M.A</a:t>
            </a:r>
          </a:p>
          <a:p>
            <a:pPr marL="0" indent="0" algn="ctr">
              <a:buNone/>
            </a:pPr>
            <a:r>
              <a:rPr lang="en-US" sz="2200" dirty="0"/>
              <a:t>Universitas Kristen </a:t>
            </a:r>
            <a:r>
              <a:rPr lang="en-US" sz="2200" dirty="0" err="1"/>
              <a:t>Wira</a:t>
            </a:r>
            <a:r>
              <a:rPr lang="en-US" sz="2200" dirty="0"/>
              <a:t> </a:t>
            </a:r>
            <a:r>
              <a:rPr lang="en-US" sz="2200" dirty="0" err="1"/>
              <a:t>Wacana</a:t>
            </a:r>
            <a:r>
              <a:rPr lang="en-US" sz="2200" dirty="0"/>
              <a:t> Sumba</a:t>
            </a:r>
          </a:p>
          <a:p>
            <a:pPr marL="0" indent="0" algn="ctr">
              <a:buNone/>
            </a:pPr>
            <a:r>
              <a:rPr lang="en-US" sz="2200" dirty="0"/>
              <a:t>Indonesia</a:t>
            </a:r>
          </a:p>
          <a:p>
            <a:pPr marL="0" indent="0" algn="ctr">
              <a:buNone/>
            </a:pPr>
            <a:endParaRPr lang="en-US" sz="4400" dirty="0"/>
          </a:p>
        </p:txBody>
      </p:sp>
    </p:spTree>
    <p:extLst>
      <p:ext uri="{BB962C8B-B14F-4D97-AF65-F5344CB8AC3E}">
        <p14:creationId xmlns:p14="http://schemas.microsoft.com/office/powerpoint/2010/main" val="2299897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0" y="1101320"/>
            <a:ext cx="3912325" cy="4461163"/>
          </a:xfrm>
        </p:spPr>
        <p:txBody>
          <a:bodyPr>
            <a:normAutofit/>
          </a:bodyPr>
          <a:lstStyle/>
          <a:p>
            <a:pPr algn="ctr"/>
            <a:r>
              <a:rPr lang="en-US" b="1" dirty="0" err="1">
                <a:solidFill>
                  <a:srgbClr val="FFFFFF"/>
                </a:solidFill>
                <a:latin typeface="+mn-lt"/>
              </a:rPr>
              <a:t>Mengapa</a:t>
            </a:r>
            <a:r>
              <a:rPr lang="en-US" b="1" dirty="0">
                <a:solidFill>
                  <a:srgbClr val="FFFFFF"/>
                </a:solidFill>
                <a:latin typeface="+mn-lt"/>
              </a:rPr>
              <a:t> </a:t>
            </a:r>
            <a:r>
              <a:rPr lang="en-US" b="1" dirty="0" err="1">
                <a:solidFill>
                  <a:srgbClr val="FFFFFF"/>
                </a:solidFill>
                <a:latin typeface="+mn-lt"/>
              </a:rPr>
              <a:t>isu</a:t>
            </a:r>
            <a:r>
              <a:rPr lang="en-US" b="1" dirty="0">
                <a:solidFill>
                  <a:srgbClr val="FFFFFF"/>
                </a:solidFill>
                <a:latin typeface="+mn-lt"/>
              </a:rPr>
              <a:t> gender, </a:t>
            </a:r>
            <a:r>
              <a:rPr lang="en-US" b="1" dirty="0" err="1">
                <a:solidFill>
                  <a:srgbClr val="FFFFFF"/>
                </a:solidFill>
                <a:latin typeface="+mn-lt"/>
              </a:rPr>
              <a:t>tradisi</a:t>
            </a:r>
            <a:r>
              <a:rPr lang="en-US" b="1" dirty="0">
                <a:solidFill>
                  <a:srgbClr val="FFFFFF"/>
                </a:solidFill>
                <a:latin typeface="+mn-lt"/>
              </a:rPr>
              <a:t>, dan agama </a:t>
            </a:r>
            <a:r>
              <a:rPr lang="en-US" b="1" dirty="0" err="1">
                <a:solidFill>
                  <a:srgbClr val="FFFFFF"/>
                </a:solidFill>
                <a:latin typeface="+mn-lt"/>
              </a:rPr>
              <a:t>penting</a:t>
            </a:r>
            <a:r>
              <a:rPr lang="en-US" b="1" dirty="0">
                <a:solidFill>
                  <a:srgbClr val="FFFFFF"/>
                </a:solidFill>
                <a:latin typeface="+mn-lt"/>
              </a:rPr>
              <a:t> </a:t>
            </a:r>
            <a:r>
              <a:rPr lang="en-US" b="1" dirty="0" err="1">
                <a:solidFill>
                  <a:srgbClr val="FFFFFF"/>
                </a:solidFill>
                <a:latin typeface="+mn-lt"/>
              </a:rPr>
              <a:t>untuk</a:t>
            </a:r>
            <a:r>
              <a:rPr lang="en-US" b="1" dirty="0">
                <a:solidFill>
                  <a:srgbClr val="FFFFFF"/>
                </a:solidFill>
                <a:latin typeface="+mn-lt"/>
              </a:rPr>
              <a:t> </a:t>
            </a:r>
            <a:r>
              <a:rPr lang="en-US" b="1" dirty="0" err="1">
                <a:solidFill>
                  <a:srgbClr val="FFFFFF"/>
                </a:solidFill>
                <a:latin typeface="+mn-lt"/>
              </a:rPr>
              <a:t>pembangunan</a:t>
            </a:r>
            <a:r>
              <a:rPr lang="en-US" b="1" dirty="0">
                <a:solidFill>
                  <a:srgbClr val="FFFFFF"/>
                </a:solidFill>
                <a:latin typeface="+mn-lt"/>
              </a:rPr>
              <a: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447308" y="182880"/>
            <a:ext cx="7511738" cy="6426926"/>
          </a:xfrm>
        </p:spPr>
        <p:txBody>
          <a:bodyPr anchor="ctr">
            <a:normAutofit fontScale="85000" lnSpcReduction="20000"/>
          </a:bodyPr>
          <a:lstStyle/>
          <a:p>
            <a:pPr marL="0" indent="0" algn="ctr">
              <a:buNone/>
            </a:pPr>
            <a:r>
              <a:rPr lang="sv-SE" sz="5900" dirty="0"/>
              <a:t>”Tradisi dan agama merupakan </a:t>
            </a:r>
            <a:r>
              <a:rPr lang="sv-SE" sz="5900" i="1" dirty="0"/>
              <a:t>way of life </a:t>
            </a:r>
            <a:r>
              <a:rPr lang="sv-SE" sz="5900" dirty="0"/>
              <a:t>sebagian besar umat manusia yang mengandung ajaran, aturan dan hukum tentang posisi dan kedudukan perempuan, serta relasi antara perempuan dan laki-laki yang akan mempengaruhi proses pembangunan.” </a:t>
            </a:r>
          </a:p>
        </p:txBody>
      </p:sp>
    </p:spTree>
    <p:extLst>
      <p:ext uri="{BB962C8B-B14F-4D97-AF65-F5344CB8AC3E}">
        <p14:creationId xmlns:p14="http://schemas.microsoft.com/office/powerpoint/2010/main" val="2150769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0" y="1101320"/>
            <a:ext cx="3912325" cy="4461163"/>
          </a:xfrm>
        </p:spPr>
        <p:txBody>
          <a:bodyPr>
            <a:normAutofit/>
          </a:bodyPr>
          <a:lstStyle/>
          <a:p>
            <a:pPr algn="ctr"/>
            <a:r>
              <a:rPr lang="en-US" b="1" dirty="0">
                <a:solidFill>
                  <a:srgbClr val="FFFFFF"/>
                </a:solidFill>
                <a:latin typeface="+mn-lt"/>
              </a:rPr>
              <a:t>…</a:t>
            </a:r>
            <a:r>
              <a:rPr lang="en-US" b="1" dirty="0" err="1">
                <a:solidFill>
                  <a:srgbClr val="FFFFFF"/>
                </a:solidFill>
                <a:latin typeface="+mn-lt"/>
              </a:rPr>
              <a:t>lanjutan</a:t>
            </a:r>
            <a:endParaRPr lang="en-US" b="1" dirty="0">
              <a:solidFill>
                <a:srgbClr val="FFFFFF"/>
              </a:solidFill>
              <a:latin typeface="+mn-l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447308" y="182880"/>
            <a:ext cx="7511738" cy="6426926"/>
          </a:xfrm>
        </p:spPr>
        <p:txBody>
          <a:bodyPr anchor="ctr">
            <a:normAutofit fontScale="70000" lnSpcReduction="20000"/>
          </a:bodyPr>
          <a:lstStyle/>
          <a:p>
            <a:pPr marL="0" indent="0" algn="ctr">
              <a:buNone/>
            </a:pPr>
            <a:r>
              <a:rPr lang="sv-SE" sz="5900" dirty="0"/>
              <a:t>”Sayangnya, tradisi dan agama telah menjadi konsep yang disepakati masyarakat sebagai identitas sosial. Sebagai contoh, dalam masyarakat tradisional, orang yang tidak menghormati adat istiadat akan cenderung diisolasikan dari kehidupan sosial. Selain itu, tradisi dan agama juga dipandang sebagai bentuk ideologi yang membentuk paradigma berpikir masyarakat ” </a:t>
            </a:r>
          </a:p>
        </p:txBody>
      </p:sp>
    </p:spTree>
    <p:extLst>
      <p:ext uri="{BB962C8B-B14F-4D97-AF65-F5344CB8AC3E}">
        <p14:creationId xmlns:p14="http://schemas.microsoft.com/office/powerpoint/2010/main" val="4991239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325263" y="424543"/>
            <a:ext cx="4285926" cy="2259874"/>
          </a:xfrm>
        </p:spPr>
        <p:txBody>
          <a:bodyPr anchor="t">
            <a:normAutofit fontScale="90000"/>
          </a:bodyPr>
          <a:lstStyle/>
          <a:p>
            <a:pPr algn="ctr"/>
            <a:r>
              <a:rPr lang="en-US" sz="4000" b="1" dirty="0">
                <a:solidFill>
                  <a:srgbClr val="FFFFFF"/>
                </a:solidFill>
                <a:latin typeface="+mn-lt"/>
              </a:rPr>
              <a:t>Negara -negara yang punya </a:t>
            </a:r>
            <a:r>
              <a:rPr lang="en-US" sz="4000" b="1" dirty="0" err="1">
                <a:solidFill>
                  <a:srgbClr val="FFFFFF"/>
                </a:solidFill>
                <a:latin typeface="+mn-lt"/>
              </a:rPr>
              <a:t>tradisi</a:t>
            </a:r>
            <a:r>
              <a:rPr lang="en-US" sz="4000" b="1" dirty="0">
                <a:solidFill>
                  <a:srgbClr val="FFFFFF"/>
                </a:solidFill>
                <a:latin typeface="+mn-lt"/>
              </a:rPr>
              <a:t> dan </a:t>
            </a:r>
            <a:r>
              <a:rPr lang="en-US" sz="4000" b="1" dirty="0" err="1">
                <a:solidFill>
                  <a:srgbClr val="FFFFFF"/>
                </a:solidFill>
                <a:latin typeface="+mn-lt"/>
              </a:rPr>
              <a:t>budaya</a:t>
            </a:r>
            <a:r>
              <a:rPr lang="en-US" sz="4000" b="1" dirty="0">
                <a:solidFill>
                  <a:srgbClr val="FFFFFF"/>
                </a:solidFill>
                <a:latin typeface="+mn-lt"/>
              </a:rPr>
              <a:t> </a:t>
            </a:r>
            <a:r>
              <a:rPr lang="en-US" sz="4000" b="1" dirty="0" err="1">
                <a:solidFill>
                  <a:srgbClr val="FFFFFF"/>
                </a:solidFill>
                <a:latin typeface="+mn-lt"/>
              </a:rPr>
              <a:t>menghargai</a:t>
            </a:r>
            <a:r>
              <a:rPr lang="en-US" sz="4000" b="1" dirty="0">
                <a:solidFill>
                  <a:srgbClr val="FFFFFF"/>
                </a:solidFill>
                <a:latin typeface="+mn-lt"/>
              </a:rPr>
              <a:t> </a:t>
            </a:r>
            <a:r>
              <a:rPr lang="en-US" sz="4000" b="1" dirty="0" err="1">
                <a:solidFill>
                  <a:srgbClr val="FFFFFF"/>
                </a:solidFill>
                <a:latin typeface="+mn-lt"/>
              </a:rPr>
              <a:t>perempuan</a:t>
            </a:r>
            <a:r>
              <a:rPr lang="en-US" sz="4000" b="1" dirty="0">
                <a:solidFill>
                  <a:srgbClr val="FFFFFF"/>
                </a:solidFill>
                <a:latin typeface="+mn-lt"/>
              </a:rPr>
              <a:t> :</a:t>
            </a:r>
            <a:br>
              <a:rPr lang="en-US" sz="4000" b="1" dirty="0">
                <a:solidFill>
                  <a:srgbClr val="FFFFFF"/>
                </a:solidFill>
                <a:latin typeface="+mn-lt"/>
              </a:rPr>
            </a:br>
            <a:endParaRPr lang="en-US" sz="4000" b="1" dirty="0">
              <a:solidFill>
                <a:srgbClr val="FFFFFF"/>
              </a:solidFill>
              <a:latin typeface="+mn-lt"/>
            </a:endParaRPr>
          </a:p>
        </p:txBody>
      </p:sp>
      <p:pic>
        <p:nvPicPr>
          <p:cNvPr id="4" name="Content Placeholder 3">
            <a:extLst>
              <a:ext uri="{FF2B5EF4-FFF2-40B4-BE49-F238E27FC236}">
                <a16:creationId xmlns:a16="http://schemas.microsoft.com/office/drawing/2014/main" id="{18AAE119-FAE9-6526-D171-D64DA5E4B4CD}"/>
              </a:ext>
            </a:extLst>
          </p:cNvPr>
          <p:cNvPicPr>
            <a:picLocks noGrp="1" noChangeAspect="1"/>
          </p:cNvPicPr>
          <p:nvPr>
            <p:ph idx="1"/>
          </p:nvPr>
        </p:nvPicPr>
        <p:blipFill>
          <a:blip r:embed="rId2"/>
          <a:stretch>
            <a:fillRect/>
          </a:stretch>
        </p:blipFill>
        <p:spPr>
          <a:xfrm>
            <a:off x="5937280" y="153559"/>
            <a:ext cx="5140023" cy="6438555"/>
          </a:xfrm>
          <a:prstGeom prst="rect">
            <a:avLst/>
          </a:prstGeom>
        </p:spPr>
      </p:pic>
      <p:sp>
        <p:nvSpPr>
          <p:cNvPr id="7" name="TextBox 6">
            <a:extLst>
              <a:ext uri="{FF2B5EF4-FFF2-40B4-BE49-F238E27FC236}">
                <a16:creationId xmlns:a16="http://schemas.microsoft.com/office/drawing/2014/main" id="{A57AC934-DAF0-CF1C-CFD0-CD06CC31E334}"/>
              </a:ext>
            </a:extLst>
          </p:cNvPr>
          <p:cNvSpPr txBox="1"/>
          <p:nvPr/>
        </p:nvSpPr>
        <p:spPr>
          <a:xfrm>
            <a:off x="5968092" y="6550223"/>
            <a:ext cx="5200651" cy="307777"/>
          </a:xfrm>
          <a:prstGeom prst="rect">
            <a:avLst/>
          </a:prstGeom>
          <a:noFill/>
        </p:spPr>
        <p:txBody>
          <a:bodyPr wrap="square">
            <a:spAutoFit/>
          </a:bodyPr>
          <a:lstStyle/>
          <a:p>
            <a:r>
              <a:rPr lang="en-ID" sz="1400" dirty="0" err="1"/>
              <a:t>Sumber</a:t>
            </a:r>
            <a:r>
              <a:rPr lang="en-ID" sz="1400" dirty="0"/>
              <a:t>: https://edukasi.okezone.com</a:t>
            </a:r>
          </a:p>
        </p:txBody>
      </p:sp>
    </p:spTree>
    <p:extLst>
      <p:ext uri="{BB962C8B-B14F-4D97-AF65-F5344CB8AC3E}">
        <p14:creationId xmlns:p14="http://schemas.microsoft.com/office/powerpoint/2010/main" val="27618162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325263" y="424543"/>
            <a:ext cx="4285926" cy="2259874"/>
          </a:xfrm>
        </p:spPr>
        <p:txBody>
          <a:bodyPr anchor="t">
            <a:normAutofit fontScale="90000"/>
          </a:bodyPr>
          <a:lstStyle/>
          <a:p>
            <a:pPr algn="ctr"/>
            <a:br>
              <a:rPr lang="en-US" sz="6600" b="1" dirty="0">
                <a:solidFill>
                  <a:srgbClr val="FFFFFF"/>
                </a:solidFill>
                <a:latin typeface="+mn-lt"/>
              </a:rPr>
            </a:br>
            <a:r>
              <a:rPr lang="en-US" sz="6600" b="1" dirty="0" err="1">
                <a:solidFill>
                  <a:srgbClr val="FFFFFF"/>
                </a:solidFill>
                <a:latin typeface="+mn-lt"/>
              </a:rPr>
              <a:t>Patriarki</a:t>
            </a:r>
            <a:br>
              <a:rPr lang="en-US" sz="6600" b="1" dirty="0">
                <a:solidFill>
                  <a:srgbClr val="FFFFFF"/>
                </a:solidFill>
                <a:latin typeface="+mn-lt"/>
              </a:rPr>
            </a:br>
            <a:r>
              <a:rPr lang="en-US" sz="6600" b="1" dirty="0" err="1">
                <a:solidFill>
                  <a:srgbClr val="FFFFFF"/>
                </a:solidFill>
                <a:latin typeface="+mn-lt"/>
              </a:rPr>
              <a:t>sebagai</a:t>
            </a:r>
            <a:r>
              <a:rPr lang="en-US" sz="6600" b="1" dirty="0">
                <a:solidFill>
                  <a:srgbClr val="FFFFFF"/>
                </a:solidFill>
                <a:latin typeface="+mn-lt"/>
              </a:rPr>
              <a:t> </a:t>
            </a:r>
            <a:r>
              <a:rPr lang="en-US" sz="6600" b="1" dirty="0" err="1">
                <a:solidFill>
                  <a:srgbClr val="FFFFFF"/>
                </a:solidFill>
                <a:latin typeface="+mn-lt"/>
              </a:rPr>
              <a:t>budaya</a:t>
            </a:r>
            <a:r>
              <a:rPr lang="en-US" sz="6600" b="1" dirty="0">
                <a:solidFill>
                  <a:srgbClr val="FFFFFF"/>
                </a:solidFill>
                <a:latin typeface="+mn-lt"/>
              </a:rPr>
              <a:t>?</a:t>
            </a:r>
            <a:br>
              <a:rPr lang="en-US" sz="6600" b="1" dirty="0">
                <a:solidFill>
                  <a:srgbClr val="FFFFFF"/>
                </a:solidFill>
                <a:latin typeface="+mn-lt"/>
              </a:rPr>
            </a:br>
            <a:endParaRPr lang="en-US" sz="6600" b="1" dirty="0">
              <a:solidFill>
                <a:srgbClr val="FFFFFF"/>
              </a:solidFill>
              <a:latin typeface="+mn-lt"/>
            </a:endParaRPr>
          </a:p>
        </p:txBody>
      </p:sp>
      <p:sp>
        <p:nvSpPr>
          <p:cNvPr id="3" name="Content Placeholder 2"/>
          <p:cNvSpPr>
            <a:spLocks noGrp="1"/>
          </p:cNvSpPr>
          <p:nvPr>
            <p:ph idx="1"/>
          </p:nvPr>
        </p:nvSpPr>
        <p:spPr>
          <a:xfrm>
            <a:off x="5303521" y="244929"/>
            <a:ext cx="6740434" cy="6430192"/>
          </a:xfrm>
        </p:spPr>
        <p:txBody>
          <a:bodyPr>
            <a:noAutofit/>
          </a:bodyPr>
          <a:lstStyle/>
          <a:p>
            <a:pPr marL="0" indent="0" algn="ctr">
              <a:buNone/>
            </a:pPr>
            <a:r>
              <a:rPr lang="en-US" sz="3200" i="0" dirty="0">
                <a:solidFill>
                  <a:srgbClr val="202124"/>
                </a:solidFill>
                <a:effectLst/>
              </a:rPr>
              <a:t>“S</a:t>
            </a:r>
            <a:r>
              <a:rPr lang="en-ID" sz="3200" i="0" dirty="0" err="1">
                <a:solidFill>
                  <a:srgbClr val="202124"/>
                </a:solidFill>
                <a:effectLst/>
              </a:rPr>
              <a:t>ebuah</a:t>
            </a:r>
            <a:r>
              <a:rPr lang="en-ID" sz="3200" i="0" dirty="0">
                <a:solidFill>
                  <a:srgbClr val="202124"/>
                </a:solidFill>
                <a:effectLst/>
              </a:rPr>
              <a:t> </a:t>
            </a:r>
            <a:r>
              <a:rPr lang="en-ID" sz="3200" i="0" dirty="0" err="1">
                <a:solidFill>
                  <a:srgbClr val="202124"/>
                </a:solidFill>
                <a:effectLst/>
              </a:rPr>
              <a:t>sistem</a:t>
            </a:r>
            <a:r>
              <a:rPr lang="en-ID" sz="3200" i="0" dirty="0">
                <a:solidFill>
                  <a:srgbClr val="202124"/>
                </a:solidFill>
                <a:effectLst/>
              </a:rPr>
              <a:t> </a:t>
            </a:r>
            <a:r>
              <a:rPr lang="en-ID" sz="3200" i="0" dirty="0" err="1">
                <a:solidFill>
                  <a:srgbClr val="202124"/>
                </a:solidFill>
                <a:effectLst/>
              </a:rPr>
              <a:t>sosial</a:t>
            </a:r>
            <a:r>
              <a:rPr lang="en-ID" sz="3200" i="0" dirty="0">
                <a:solidFill>
                  <a:srgbClr val="202124"/>
                </a:solidFill>
                <a:effectLst/>
              </a:rPr>
              <a:t> yang </a:t>
            </a:r>
            <a:r>
              <a:rPr lang="en-ID" sz="3200" i="0" dirty="0" err="1">
                <a:solidFill>
                  <a:srgbClr val="202124"/>
                </a:solidFill>
                <a:effectLst/>
              </a:rPr>
              <a:t>menempatkan</a:t>
            </a:r>
            <a:r>
              <a:rPr lang="en-ID" sz="3200" i="0" dirty="0">
                <a:solidFill>
                  <a:srgbClr val="202124"/>
                </a:solidFill>
                <a:effectLst/>
              </a:rPr>
              <a:t> </a:t>
            </a:r>
            <a:r>
              <a:rPr lang="en-ID" sz="3200" i="0" dirty="0" err="1">
                <a:solidFill>
                  <a:srgbClr val="202124"/>
                </a:solidFill>
                <a:effectLst/>
              </a:rPr>
              <a:t>laki-laki</a:t>
            </a:r>
            <a:r>
              <a:rPr lang="en-ID" sz="3200" i="0" dirty="0">
                <a:solidFill>
                  <a:srgbClr val="202124"/>
                </a:solidFill>
                <a:effectLst/>
              </a:rPr>
              <a:t> </a:t>
            </a:r>
            <a:r>
              <a:rPr lang="en-ID" sz="3200" i="0" dirty="0" err="1">
                <a:solidFill>
                  <a:srgbClr val="202124"/>
                </a:solidFill>
                <a:effectLst/>
              </a:rPr>
              <a:t>sebagai</a:t>
            </a:r>
            <a:r>
              <a:rPr lang="en-ID" sz="3200" i="0" dirty="0">
                <a:solidFill>
                  <a:srgbClr val="202124"/>
                </a:solidFill>
                <a:effectLst/>
              </a:rPr>
              <a:t> </a:t>
            </a:r>
            <a:r>
              <a:rPr lang="en-ID" sz="3200" i="0" dirty="0" err="1">
                <a:solidFill>
                  <a:srgbClr val="202124"/>
                </a:solidFill>
                <a:effectLst/>
              </a:rPr>
              <a:t>sosok</a:t>
            </a:r>
            <a:r>
              <a:rPr lang="en-ID" sz="3200" i="0" dirty="0">
                <a:solidFill>
                  <a:srgbClr val="202124"/>
                </a:solidFill>
                <a:effectLst/>
              </a:rPr>
              <a:t> </a:t>
            </a:r>
            <a:r>
              <a:rPr lang="en-ID" sz="3200" i="0" dirty="0" err="1">
                <a:solidFill>
                  <a:srgbClr val="202124"/>
                </a:solidFill>
                <a:effectLst/>
              </a:rPr>
              <a:t>otoritas</a:t>
            </a:r>
            <a:r>
              <a:rPr lang="en-ID" sz="3200" i="0" dirty="0">
                <a:solidFill>
                  <a:srgbClr val="202124"/>
                </a:solidFill>
                <a:effectLst/>
              </a:rPr>
              <a:t> </a:t>
            </a:r>
            <a:r>
              <a:rPr lang="en-ID" sz="3200" i="0" dirty="0" err="1">
                <a:solidFill>
                  <a:srgbClr val="202124"/>
                </a:solidFill>
                <a:effectLst/>
              </a:rPr>
              <a:t>utama</a:t>
            </a:r>
            <a:r>
              <a:rPr lang="en-ID" sz="3200" i="0" dirty="0">
                <a:solidFill>
                  <a:srgbClr val="202124"/>
                </a:solidFill>
                <a:effectLst/>
              </a:rPr>
              <a:t> yang </a:t>
            </a:r>
            <a:r>
              <a:rPr lang="en-ID" sz="3200" i="0" dirty="0" err="1">
                <a:solidFill>
                  <a:srgbClr val="202124"/>
                </a:solidFill>
                <a:effectLst/>
              </a:rPr>
              <a:t>sentral</a:t>
            </a:r>
            <a:r>
              <a:rPr lang="en-ID" sz="3200" i="0" dirty="0">
                <a:solidFill>
                  <a:srgbClr val="202124"/>
                </a:solidFill>
                <a:effectLst/>
              </a:rPr>
              <a:t> dalam </a:t>
            </a:r>
            <a:r>
              <a:rPr lang="en-ID" sz="3200" i="0" dirty="0" err="1">
                <a:solidFill>
                  <a:srgbClr val="202124"/>
                </a:solidFill>
                <a:effectLst/>
              </a:rPr>
              <a:t>masyarakat</a:t>
            </a:r>
            <a:r>
              <a:rPr lang="en-ID" sz="3200" i="0" dirty="0">
                <a:solidFill>
                  <a:srgbClr val="202124"/>
                </a:solidFill>
                <a:effectLst/>
              </a:rPr>
              <a:t>. </a:t>
            </a:r>
            <a:r>
              <a:rPr lang="en-ID" sz="3200" i="0" dirty="0" err="1">
                <a:solidFill>
                  <a:srgbClr val="202124"/>
                </a:solidFill>
                <a:effectLst/>
              </a:rPr>
              <a:t>Posisi</a:t>
            </a:r>
            <a:r>
              <a:rPr lang="en-ID" sz="3200" i="0" dirty="0">
                <a:solidFill>
                  <a:srgbClr val="202124"/>
                </a:solidFill>
                <a:effectLst/>
              </a:rPr>
              <a:t> </a:t>
            </a:r>
            <a:r>
              <a:rPr lang="en-ID" sz="3200" i="0" dirty="0" err="1">
                <a:solidFill>
                  <a:srgbClr val="202124"/>
                </a:solidFill>
                <a:effectLst/>
              </a:rPr>
              <a:t>laki-laki</a:t>
            </a:r>
            <a:r>
              <a:rPr lang="en-ID" sz="3200" i="0" dirty="0">
                <a:solidFill>
                  <a:srgbClr val="202124"/>
                </a:solidFill>
                <a:effectLst/>
              </a:rPr>
              <a:t> </a:t>
            </a:r>
            <a:r>
              <a:rPr lang="en-ID" sz="3200" i="0" dirty="0" err="1">
                <a:solidFill>
                  <a:srgbClr val="202124"/>
                </a:solidFill>
                <a:effectLst/>
              </a:rPr>
              <a:t>lebih</a:t>
            </a:r>
            <a:r>
              <a:rPr lang="en-ID" sz="3200" i="0" dirty="0">
                <a:solidFill>
                  <a:srgbClr val="202124"/>
                </a:solidFill>
                <a:effectLst/>
              </a:rPr>
              <a:t> </a:t>
            </a:r>
            <a:r>
              <a:rPr lang="en-ID" sz="3200" i="0" dirty="0" err="1">
                <a:solidFill>
                  <a:srgbClr val="202124"/>
                </a:solidFill>
                <a:effectLst/>
              </a:rPr>
              <a:t>tinggi</a:t>
            </a:r>
            <a:r>
              <a:rPr lang="en-ID" sz="3200" i="0" dirty="0">
                <a:solidFill>
                  <a:srgbClr val="202124"/>
                </a:solidFill>
                <a:effectLst/>
              </a:rPr>
              <a:t> </a:t>
            </a:r>
            <a:r>
              <a:rPr lang="en-ID" sz="3200" i="0" dirty="0" err="1">
                <a:solidFill>
                  <a:srgbClr val="202124"/>
                </a:solidFill>
                <a:effectLst/>
              </a:rPr>
              <a:t>dari</a:t>
            </a:r>
            <a:r>
              <a:rPr lang="en-ID" sz="3200" i="0" dirty="0">
                <a:solidFill>
                  <a:srgbClr val="202124"/>
                </a:solidFill>
                <a:effectLst/>
              </a:rPr>
              <a:t> pada </a:t>
            </a:r>
            <a:r>
              <a:rPr lang="en-ID" sz="3200" i="0" dirty="0" err="1">
                <a:solidFill>
                  <a:srgbClr val="202124"/>
                </a:solidFill>
                <a:effectLst/>
              </a:rPr>
              <a:t>perempuan</a:t>
            </a:r>
            <a:r>
              <a:rPr lang="en-ID" sz="3200" i="0" dirty="0">
                <a:solidFill>
                  <a:srgbClr val="202124"/>
                </a:solidFill>
                <a:effectLst/>
              </a:rPr>
              <a:t> dalam </a:t>
            </a:r>
            <a:r>
              <a:rPr lang="en-ID" sz="3200" i="0" dirty="0" err="1">
                <a:solidFill>
                  <a:srgbClr val="202124"/>
                </a:solidFill>
                <a:effectLst/>
              </a:rPr>
              <a:t>segala</a:t>
            </a:r>
            <a:r>
              <a:rPr lang="en-ID" sz="3200" i="0" dirty="0">
                <a:solidFill>
                  <a:srgbClr val="202124"/>
                </a:solidFill>
                <a:effectLst/>
              </a:rPr>
              <a:t> </a:t>
            </a:r>
            <a:r>
              <a:rPr lang="en-ID" sz="3200" i="0" dirty="0" err="1">
                <a:solidFill>
                  <a:srgbClr val="202124"/>
                </a:solidFill>
                <a:effectLst/>
              </a:rPr>
              <a:t>aspek</a:t>
            </a:r>
            <a:r>
              <a:rPr lang="en-ID" sz="3200" i="0" dirty="0">
                <a:solidFill>
                  <a:srgbClr val="202124"/>
                </a:solidFill>
                <a:effectLst/>
              </a:rPr>
              <a:t> </a:t>
            </a:r>
            <a:r>
              <a:rPr lang="en-ID" sz="3200" i="0" dirty="0" err="1">
                <a:solidFill>
                  <a:srgbClr val="202124"/>
                </a:solidFill>
                <a:effectLst/>
              </a:rPr>
              <a:t>kehidupan</a:t>
            </a:r>
            <a:r>
              <a:rPr lang="en-ID" sz="3200" i="0" dirty="0">
                <a:solidFill>
                  <a:srgbClr val="202124"/>
                </a:solidFill>
                <a:effectLst/>
              </a:rPr>
              <a:t> </a:t>
            </a:r>
            <a:r>
              <a:rPr lang="en-ID" sz="3200" i="0" dirty="0" err="1">
                <a:solidFill>
                  <a:srgbClr val="202124"/>
                </a:solidFill>
                <a:effectLst/>
              </a:rPr>
              <a:t>sosial</a:t>
            </a:r>
            <a:r>
              <a:rPr lang="en-ID" sz="3200" i="0" dirty="0">
                <a:solidFill>
                  <a:srgbClr val="202124"/>
                </a:solidFill>
                <a:effectLst/>
              </a:rPr>
              <a:t>, </a:t>
            </a:r>
            <a:r>
              <a:rPr lang="en-ID" sz="3200" i="0" dirty="0" err="1">
                <a:solidFill>
                  <a:srgbClr val="202124"/>
                </a:solidFill>
                <a:effectLst/>
              </a:rPr>
              <a:t>budaya</a:t>
            </a:r>
            <a:r>
              <a:rPr lang="en-ID" sz="3200" i="0" dirty="0">
                <a:solidFill>
                  <a:srgbClr val="202124"/>
                </a:solidFill>
                <a:effectLst/>
              </a:rPr>
              <a:t> dan </a:t>
            </a:r>
            <a:r>
              <a:rPr lang="en-ID" sz="3200" i="0" dirty="0" err="1">
                <a:solidFill>
                  <a:srgbClr val="202124"/>
                </a:solidFill>
                <a:effectLst/>
              </a:rPr>
              <a:t>ekonomi</a:t>
            </a:r>
            <a:r>
              <a:rPr lang="en-ID" sz="3200" i="0" dirty="0">
                <a:solidFill>
                  <a:srgbClr val="202124"/>
                </a:solidFill>
                <a:effectLst/>
              </a:rPr>
              <a:t>. </a:t>
            </a:r>
            <a:r>
              <a:rPr lang="en-ID" sz="3200" i="0" dirty="0" err="1">
                <a:solidFill>
                  <a:srgbClr val="202124"/>
                </a:solidFill>
                <a:effectLst/>
              </a:rPr>
              <a:t>Patriarki</a:t>
            </a:r>
            <a:r>
              <a:rPr lang="en-ID" sz="3200" i="0" dirty="0">
                <a:solidFill>
                  <a:srgbClr val="202124"/>
                </a:solidFill>
                <a:effectLst/>
              </a:rPr>
              <a:t> </a:t>
            </a:r>
            <a:r>
              <a:rPr lang="en-ID" sz="3200" i="0" dirty="0" err="1">
                <a:solidFill>
                  <a:srgbClr val="202124"/>
                </a:solidFill>
                <a:effectLst/>
              </a:rPr>
              <a:t>disebut</a:t>
            </a:r>
            <a:r>
              <a:rPr lang="en-ID" sz="3200" i="0" dirty="0">
                <a:solidFill>
                  <a:srgbClr val="202124"/>
                </a:solidFill>
                <a:effectLst/>
              </a:rPr>
              <a:t> </a:t>
            </a:r>
            <a:r>
              <a:rPr lang="en-ID" sz="3200" i="0" dirty="0" err="1">
                <a:solidFill>
                  <a:srgbClr val="202124"/>
                </a:solidFill>
                <a:effectLst/>
              </a:rPr>
              <a:t>sebagai</a:t>
            </a:r>
            <a:r>
              <a:rPr lang="en-ID" sz="3200" i="0" dirty="0">
                <a:solidFill>
                  <a:srgbClr val="202124"/>
                </a:solidFill>
                <a:effectLst/>
              </a:rPr>
              <a:t> </a:t>
            </a:r>
            <a:r>
              <a:rPr lang="en-ID" sz="3200" i="0" dirty="0" err="1">
                <a:solidFill>
                  <a:srgbClr val="202124"/>
                </a:solidFill>
                <a:effectLst/>
              </a:rPr>
              <a:t>budaya</a:t>
            </a:r>
            <a:r>
              <a:rPr lang="en-ID" sz="3200" i="0" dirty="0">
                <a:solidFill>
                  <a:srgbClr val="202124"/>
                </a:solidFill>
                <a:effectLst/>
              </a:rPr>
              <a:t> </a:t>
            </a:r>
            <a:r>
              <a:rPr lang="en-ID" sz="3200" i="0" dirty="0" err="1">
                <a:solidFill>
                  <a:srgbClr val="202124"/>
                </a:solidFill>
                <a:effectLst/>
              </a:rPr>
              <a:t>sebab</a:t>
            </a:r>
            <a:r>
              <a:rPr lang="en-ID" sz="3200" i="0" dirty="0">
                <a:solidFill>
                  <a:srgbClr val="202124"/>
                </a:solidFill>
                <a:effectLst/>
              </a:rPr>
              <a:t> </a:t>
            </a:r>
            <a:r>
              <a:rPr lang="en-ID" sz="3200" i="0" dirty="0" err="1">
                <a:solidFill>
                  <a:srgbClr val="202124"/>
                </a:solidFill>
                <a:effectLst/>
              </a:rPr>
              <a:t>diwariskan</a:t>
            </a:r>
            <a:r>
              <a:rPr lang="en-ID" sz="3200" i="0" dirty="0">
                <a:solidFill>
                  <a:srgbClr val="202124"/>
                </a:solidFill>
                <a:effectLst/>
              </a:rPr>
              <a:t> </a:t>
            </a:r>
            <a:r>
              <a:rPr lang="en-ID" sz="3200" i="0" dirty="0" err="1">
                <a:solidFill>
                  <a:srgbClr val="202124"/>
                </a:solidFill>
                <a:effectLst/>
              </a:rPr>
              <a:t>dari</a:t>
            </a:r>
            <a:r>
              <a:rPr lang="en-ID" sz="3200" i="0" dirty="0">
                <a:solidFill>
                  <a:srgbClr val="202124"/>
                </a:solidFill>
                <a:effectLst/>
              </a:rPr>
              <a:t> </a:t>
            </a:r>
            <a:r>
              <a:rPr lang="en-ID" sz="3200" i="0" dirty="0" err="1">
                <a:solidFill>
                  <a:srgbClr val="202124"/>
                </a:solidFill>
                <a:effectLst/>
              </a:rPr>
              <a:t>generasi</a:t>
            </a:r>
            <a:r>
              <a:rPr lang="en-ID" sz="3200" i="0" dirty="0">
                <a:solidFill>
                  <a:srgbClr val="202124"/>
                </a:solidFill>
                <a:effectLst/>
              </a:rPr>
              <a:t> ke </a:t>
            </a:r>
            <a:r>
              <a:rPr lang="en-ID" sz="3200" i="0" dirty="0" err="1">
                <a:solidFill>
                  <a:srgbClr val="202124"/>
                </a:solidFill>
                <a:effectLst/>
              </a:rPr>
              <a:t>generasi</a:t>
            </a:r>
            <a:r>
              <a:rPr lang="en-ID" sz="3200" i="0" dirty="0">
                <a:solidFill>
                  <a:srgbClr val="202124"/>
                </a:solidFill>
                <a:effectLst/>
              </a:rPr>
              <a:t> </a:t>
            </a:r>
            <a:r>
              <a:rPr lang="en-ID" sz="3200" i="0" dirty="0" err="1">
                <a:solidFill>
                  <a:srgbClr val="202124"/>
                </a:solidFill>
                <a:effectLst/>
              </a:rPr>
              <a:t>tanpa</a:t>
            </a:r>
            <a:r>
              <a:rPr lang="en-ID" sz="3200" i="0" dirty="0">
                <a:solidFill>
                  <a:srgbClr val="202124"/>
                </a:solidFill>
                <a:effectLst/>
              </a:rPr>
              <a:t> </a:t>
            </a:r>
            <a:r>
              <a:rPr lang="en-ID" sz="3200" i="0" dirty="0" err="1">
                <a:solidFill>
                  <a:srgbClr val="202124"/>
                </a:solidFill>
                <a:effectLst/>
              </a:rPr>
              <a:t>disadari</a:t>
            </a:r>
            <a:r>
              <a:rPr lang="en-ID" sz="3200" i="0" dirty="0">
                <a:solidFill>
                  <a:srgbClr val="202124"/>
                </a:solidFill>
                <a:effectLst/>
              </a:rPr>
              <a:t>. </a:t>
            </a:r>
            <a:r>
              <a:rPr lang="en-ID" sz="3200" i="0" dirty="0" err="1">
                <a:solidFill>
                  <a:srgbClr val="202124"/>
                </a:solidFill>
                <a:effectLst/>
              </a:rPr>
              <a:t>Mulai</a:t>
            </a:r>
            <a:r>
              <a:rPr lang="en-ID" sz="3200" i="0" dirty="0">
                <a:solidFill>
                  <a:srgbClr val="202124"/>
                </a:solidFill>
                <a:effectLst/>
              </a:rPr>
              <a:t> </a:t>
            </a:r>
            <a:r>
              <a:rPr lang="en-ID" sz="3200" i="0" dirty="0" err="1">
                <a:solidFill>
                  <a:srgbClr val="202124"/>
                </a:solidFill>
                <a:effectLst/>
              </a:rPr>
              <a:t>dari</a:t>
            </a:r>
            <a:r>
              <a:rPr lang="en-ID" sz="3200" i="0" dirty="0">
                <a:solidFill>
                  <a:srgbClr val="202124"/>
                </a:solidFill>
                <a:effectLst/>
              </a:rPr>
              <a:t> </a:t>
            </a:r>
            <a:r>
              <a:rPr lang="en-ID" sz="3200" i="0" dirty="0" err="1">
                <a:solidFill>
                  <a:srgbClr val="202124"/>
                </a:solidFill>
                <a:effectLst/>
              </a:rPr>
              <a:t>lingkup</a:t>
            </a:r>
            <a:r>
              <a:rPr lang="en-ID" sz="3200" i="0" dirty="0">
                <a:solidFill>
                  <a:srgbClr val="202124"/>
                </a:solidFill>
                <a:effectLst/>
              </a:rPr>
              <a:t> </a:t>
            </a:r>
            <a:r>
              <a:rPr lang="en-ID" sz="3200" i="0" dirty="0" err="1">
                <a:solidFill>
                  <a:srgbClr val="202124"/>
                </a:solidFill>
                <a:effectLst/>
              </a:rPr>
              <a:t>keluarga</a:t>
            </a:r>
            <a:r>
              <a:rPr lang="en-ID" sz="3200" i="0" dirty="0">
                <a:solidFill>
                  <a:srgbClr val="202124"/>
                </a:solidFill>
                <a:effectLst/>
              </a:rPr>
              <a:t>, </a:t>
            </a:r>
            <a:r>
              <a:rPr lang="en-ID" sz="3200" i="0" dirty="0" err="1">
                <a:solidFill>
                  <a:srgbClr val="202124"/>
                </a:solidFill>
                <a:effectLst/>
              </a:rPr>
              <a:t>misalnya</a:t>
            </a:r>
            <a:r>
              <a:rPr lang="en-ID" sz="3200" i="0" dirty="0">
                <a:solidFill>
                  <a:srgbClr val="202124"/>
                </a:solidFill>
                <a:effectLst/>
              </a:rPr>
              <a:t>, </a:t>
            </a:r>
            <a:r>
              <a:rPr lang="en-ID" sz="3200" i="0" dirty="0" err="1">
                <a:solidFill>
                  <a:srgbClr val="202124"/>
                </a:solidFill>
                <a:effectLst/>
              </a:rPr>
              <a:t>seorang</a:t>
            </a:r>
            <a:r>
              <a:rPr lang="en-ID" sz="3200" i="0" dirty="0">
                <a:solidFill>
                  <a:srgbClr val="202124"/>
                </a:solidFill>
                <a:effectLst/>
              </a:rPr>
              <a:t> ayah </a:t>
            </a:r>
            <a:r>
              <a:rPr lang="en-ID" sz="3200" i="0" dirty="0" err="1">
                <a:solidFill>
                  <a:srgbClr val="202124"/>
                </a:solidFill>
                <a:effectLst/>
              </a:rPr>
              <a:t>sebagai</a:t>
            </a:r>
            <a:r>
              <a:rPr lang="en-ID" sz="3200" i="0" dirty="0">
                <a:solidFill>
                  <a:srgbClr val="202124"/>
                </a:solidFill>
                <a:effectLst/>
              </a:rPr>
              <a:t> </a:t>
            </a:r>
            <a:r>
              <a:rPr lang="en-ID" sz="3200" i="0" dirty="0" err="1">
                <a:solidFill>
                  <a:srgbClr val="202124"/>
                </a:solidFill>
                <a:effectLst/>
              </a:rPr>
              <a:t>kepala</a:t>
            </a:r>
            <a:r>
              <a:rPr lang="en-ID" sz="3200" i="0" dirty="0">
                <a:solidFill>
                  <a:srgbClr val="202124"/>
                </a:solidFill>
                <a:effectLst/>
              </a:rPr>
              <a:t> </a:t>
            </a:r>
            <a:r>
              <a:rPr lang="en-ID" sz="3200" i="0" dirty="0" err="1">
                <a:solidFill>
                  <a:srgbClr val="202124"/>
                </a:solidFill>
                <a:effectLst/>
              </a:rPr>
              <a:t>keluarga</a:t>
            </a:r>
            <a:r>
              <a:rPr lang="en-ID" sz="3200" i="0" dirty="0">
                <a:solidFill>
                  <a:srgbClr val="202124"/>
                </a:solidFill>
                <a:effectLst/>
              </a:rPr>
              <a:t> yang </a:t>
            </a:r>
            <a:r>
              <a:rPr lang="en-ID" sz="3200" i="0" dirty="0" err="1">
                <a:solidFill>
                  <a:srgbClr val="202124"/>
                </a:solidFill>
                <a:effectLst/>
              </a:rPr>
              <a:t>memutuskan</a:t>
            </a:r>
            <a:r>
              <a:rPr lang="en-ID" sz="3200" i="0" dirty="0">
                <a:solidFill>
                  <a:srgbClr val="202124"/>
                </a:solidFill>
                <a:effectLst/>
              </a:rPr>
              <a:t> </a:t>
            </a:r>
            <a:r>
              <a:rPr lang="en-ID" sz="3200" i="0" dirty="0" err="1">
                <a:solidFill>
                  <a:srgbClr val="202124"/>
                </a:solidFill>
                <a:effectLst/>
              </a:rPr>
              <a:t>segala</a:t>
            </a:r>
            <a:r>
              <a:rPr lang="en-ID" sz="3200" i="0" dirty="0">
                <a:solidFill>
                  <a:srgbClr val="202124"/>
                </a:solidFill>
                <a:effectLst/>
              </a:rPr>
              <a:t> </a:t>
            </a:r>
            <a:r>
              <a:rPr lang="en-ID" sz="3200" i="0" dirty="0" err="1">
                <a:solidFill>
                  <a:srgbClr val="202124"/>
                </a:solidFill>
                <a:effectLst/>
              </a:rPr>
              <a:t>pilihan</a:t>
            </a:r>
            <a:r>
              <a:rPr lang="en-ID" sz="3200" i="0" dirty="0">
                <a:solidFill>
                  <a:srgbClr val="202124"/>
                </a:solidFill>
                <a:effectLst/>
              </a:rPr>
              <a:t> </a:t>
            </a:r>
            <a:r>
              <a:rPr lang="en-ID" sz="3200" i="0" dirty="0" err="1">
                <a:solidFill>
                  <a:srgbClr val="202124"/>
                </a:solidFill>
                <a:effectLst/>
              </a:rPr>
              <a:t>untuk</a:t>
            </a:r>
            <a:r>
              <a:rPr lang="en-ID" sz="3200" i="0" dirty="0">
                <a:solidFill>
                  <a:srgbClr val="202124"/>
                </a:solidFill>
                <a:effectLst/>
              </a:rPr>
              <a:t> </a:t>
            </a:r>
            <a:r>
              <a:rPr lang="en-ID" sz="3200" i="0" dirty="0" err="1">
                <a:solidFill>
                  <a:srgbClr val="202124"/>
                </a:solidFill>
                <a:effectLst/>
              </a:rPr>
              <a:t>seluruh</a:t>
            </a:r>
            <a:r>
              <a:rPr lang="en-ID" sz="3200" i="0" dirty="0">
                <a:solidFill>
                  <a:srgbClr val="202124"/>
                </a:solidFill>
                <a:effectLst/>
              </a:rPr>
              <a:t> </a:t>
            </a:r>
            <a:r>
              <a:rPr lang="en-ID" sz="3200" i="0" dirty="0" err="1">
                <a:solidFill>
                  <a:srgbClr val="202124"/>
                </a:solidFill>
                <a:effectLst/>
              </a:rPr>
              <a:t>anggota</a:t>
            </a:r>
            <a:r>
              <a:rPr lang="en-ID" sz="3200" i="0" dirty="0">
                <a:solidFill>
                  <a:srgbClr val="202124"/>
                </a:solidFill>
                <a:effectLst/>
              </a:rPr>
              <a:t> </a:t>
            </a:r>
            <a:r>
              <a:rPr lang="en-ID" sz="3200" i="0" dirty="0" err="1">
                <a:solidFill>
                  <a:srgbClr val="202124"/>
                </a:solidFill>
                <a:effectLst/>
              </a:rPr>
              <a:t>keluarganya</a:t>
            </a:r>
            <a:r>
              <a:rPr lang="en-ID" sz="3200" i="0" dirty="0">
                <a:solidFill>
                  <a:srgbClr val="202124"/>
                </a:solidFill>
                <a:effectLst/>
              </a:rPr>
              <a:t>.”</a:t>
            </a:r>
            <a:endParaRPr lang="en-US" sz="3200" dirty="0"/>
          </a:p>
        </p:txBody>
      </p:sp>
    </p:spTree>
    <p:extLst>
      <p:ext uri="{BB962C8B-B14F-4D97-AF65-F5344CB8AC3E}">
        <p14:creationId xmlns:p14="http://schemas.microsoft.com/office/powerpoint/2010/main" val="12236845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0" y="1101320"/>
            <a:ext cx="3912325" cy="4461163"/>
          </a:xfrm>
        </p:spPr>
        <p:txBody>
          <a:bodyPr>
            <a:normAutofit/>
          </a:bodyPr>
          <a:lstStyle/>
          <a:p>
            <a:pPr algn="ctr"/>
            <a:r>
              <a:rPr lang="en-US" b="1" dirty="0">
                <a:solidFill>
                  <a:srgbClr val="FFFFFF"/>
                </a:solidFill>
                <a:latin typeface="+mn-lt"/>
              </a:rPr>
              <a:t>Gender dalam </a:t>
            </a:r>
            <a:r>
              <a:rPr lang="en-US" b="1" dirty="0" err="1">
                <a:solidFill>
                  <a:srgbClr val="FFFFFF"/>
                </a:solidFill>
                <a:latin typeface="+mn-lt"/>
              </a:rPr>
              <a:t>tradisi</a:t>
            </a:r>
            <a:r>
              <a:rPr lang="en-US" b="1" dirty="0">
                <a:solidFill>
                  <a:srgbClr val="FFFFFF"/>
                </a:solidFill>
                <a:latin typeface="+mn-lt"/>
              </a:rPr>
              <a:t> dan </a:t>
            </a:r>
            <a:r>
              <a:rPr lang="en-US" b="1" dirty="0" err="1">
                <a:solidFill>
                  <a:srgbClr val="FFFFFF"/>
                </a:solidFill>
                <a:latin typeface="+mn-lt"/>
              </a:rPr>
              <a:t>budaya</a:t>
            </a:r>
            <a:r>
              <a:rPr lang="en-US" b="1" dirty="0">
                <a:solidFill>
                  <a:srgbClr val="FFFFFF"/>
                </a:solidFill>
                <a:latin typeface="+mn-lt"/>
              </a:rPr>
              <a:t> </a:t>
            </a:r>
            <a:r>
              <a:rPr lang="en-US" b="1" dirty="0" err="1">
                <a:solidFill>
                  <a:srgbClr val="FFFFFF"/>
                </a:solidFill>
                <a:latin typeface="+mn-lt"/>
              </a:rPr>
              <a:t>lokal</a:t>
            </a:r>
            <a:endParaRPr lang="en-US" b="1" dirty="0">
              <a:solidFill>
                <a:srgbClr val="FFFFFF"/>
              </a:solidFill>
              <a:latin typeface="+mn-l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271554" y="182880"/>
            <a:ext cx="7687492" cy="6426926"/>
          </a:xfrm>
        </p:spPr>
        <p:txBody>
          <a:bodyPr anchor="ctr">
            <a:normAutofit fontScale="77500" lnSpcReduction="20000"/>
          </a:bodyPr>
          <a:lstStyle/>
          <a:p>
            <a:pPr marL="0" indent="0" algn="ctr">
              <a:buNone/>
            </a:pPr>
            <a:r>
              <a:rPr lang="sv-SE" sz="5900" dirty="0"/>
              <a:t>”</a:t>
            </a:r>
            <a:r>
              <a:rPr lang="en-ID" sz="6000" dirty="0"/>
              <a:t>Gender </a:t>
            </a:r>
            <a:r>
              <a:rPr lang="en-ID" sz="6000" dirty="0" err="1"/>
              <a:t>muncul</a:t>
            </a:r>
            <a:r>
              <a:rPr lang="en-ID" sz="6000" dirty="0"/>
              <a:t> </a:t>
            </a:r>
            <a:r>
              <a:rPr lang="en-ID" sz="6000" dirty="0" err="1"/>
              <a:t>akibat</a:t>
            </a:r>
            <a:r>
              <a:rPr lang="en-ID" sz="6000" dirty="0"/>
              <a:t> </a:t>
            </a:r>
            <a:r>
              <a:rPr lang="en-ID" sz="6000" dirty="0" err="1"/>
              <a:t>pengaruh</a:t>
            </a:r>
            <a:r>
              <a:rPr lang="en-ID" sz="6000" dirty="0"/>
              <a:t> </a:t>
            </a:r>
            <a:r>
              <a:rPr lang="en-ID" sz="6000" dirty="0" err="1"/>
              <a:t>sosial</a:t>
            </a:r>
            <a:r>
              <a:rPr lang="en-ID" sz="6000" dirty="0"/>
              <a:t> </a:t>
            </a:r>
            <a:r>
              <a:rPr lang="en-ID" sz="6000" dirty="0" err="1"/>
              <a:t>budaya</a:t>
            </a:r>
            <a:r>
              <a:rPr lang="en-ID" sz="6000" dirty="0"/>
              <a:t> dan </a:t>
            </a:r>
            <a:r>
              <a:rPr lang="en-ID" sz="6000" dirty="0" err="1"/>
              <a:t>kebiasaan-kebiasaan</a:t>
            </a:r>
            <a:r>
              <a:rPr lang="en-ID" sz="6000" dirty="0"/>
              <a:t> yang </a:t>
            </a:r>
            <a:r>
              <a:rPr lang="en-ID" sz="6000" dirty="0" err="1"/>
              <a:t>berkembang</a:t>
            </a:r>
            <a:r>
              <a:rPr lang="en-ID" sz="6000" dirty="0"/>
              <a:t> dalam </a:t>
            </a:r>
            <a:r>
              <a:rPr lang="en-ID" sz="6000" dirty="0" err="1"/>
              <a:t>masyarakat</a:t>
            </a:r>
            <a:r>
              <a:rPr lang="en-ID" sz="6000" dirty="0"/>
              <a:t> </a:t>
            </a:r>
            <a:r>
              <a:rPr lang="en-ID" sz="6000" dirty="0" err="1"/>
              <a:t>lokal</a:t>
            </a:r>
            <a:r>
              <a:rPr lang="en-ID" sz="6000" dirty="0"/>
              <a:t>. </a:t>
            </a:r>
            <a:r>
              <a:rPr lang="en-ID" sz="6000" dirty="0" err="1"/>
              <a:t>Perbedaan</a:t>
            </a:r>
            <a:r>
              <a:rPr lang="en-ID" sz="6000" dirty="0"/>
              <a:t> </a:t>
            </a:r>
            <a:r>
              <a:rPr lang="en-ID" sz="6000" dirty="0" err="1"/>
              <a:t>peran</a:t>
            </a:r>
            <a:r>
              <a:rPr lang="en-ID" sz="6000" dirty="0"/>
              <a:t> dan </a:t>
            </a:r>
            <a:r>
              <a:rPr lang="en-ID" sz="6000" dirty="0" err="1"/>
              <a:t>perilaku</a:t>
            </a:r>
            <a:r>
              <a:rPr lang="en-ID" sz="6000" dirty="0"/>
              <a:t> </a:t>
            </a:r>
            <a:r>
              <a:rPr lang="en-ID" sz="6000" dirty="0" err="1"/>
              <a:t>antara</a:t>
            </a:r>
            <a:r>
              <a:rPr lang="en-ID" sz="6000" dirty="0"/>
              <a:t> </a:t>
            </a:r>
            <a:r>
              <a:rPr lang="en-ID" sz="6000" dirty="0" err="1"/>
              <a:t>laki-laki</a:t>
            </a:r>
            <a:r>
              <a:rPr lang="en-ID" sz="6000" dirty="0"/>
              <a:t> dan </a:t>
            </a:r>
            <a:r>
              <a:rPr lang="en-ID" sz="6000" dirty="0" err="1"/>
              <a:t>perempuan</a:t>
            </a:r>
            <a:r>
              <a:rPr lang="en-ID" sz="6000" dirty="0"/>
              <a:t> </a:t>
            </a:r>
            <a:r>
              <a:rPr lang="en-ID" sz="6000" dirty="0" err="1"/>
              <a:t>dapat</a:t>
            </a:r>
            <a:r>
              <a:rPr lang="en-ID" sz="6000" dirty="0"/>
              <a:t> </a:t>
            </a:r>
            <a:r>
              <a:rPr lang="en-ID" sz="6000" dirty="0" err="1"/>
              <a:t>disebabkan</a:t>
            </a:r>
            <a:r>
              <a:rPr lang="en-ID" sz="6000" dirty="0"/>
              <a:t> oleh </a:t>
            </a:r>
            <a:r>
              <a:rPr lang="en-ID" sz="6000" dirty="0" err="1"/>
              <a:t>beberapa</a:t>
            </a:r>
            <a:r>
              <a:rPr lang="en-ID" sz="6000" dirty="0"/>
              <a:t> </a:t>
            </a:r>
            <a:r>
              <a:rPr lang="en-ID" sz="6000" dirty="0" err="1"/>
              <a:t>hal</a:t>
            </a:r>
            <a:r>
              <a:rPr lang="en-ID" sz="6000" dirty="0"/>
              <a:t>, </a:t>
            </a:r>
            <a:r>
              <a:rPr lang="en-ID" sz="6000" dirty="0" err="1"/>
              <a:t>seperti</a:t>
            </a:r>
            <a:r>
              <a:rPr lang="en-ID" sz="6000" dirty="0"/>
              <a:t> </a:t>
            </a:r>
            <a:r>
              <a:rPr lang="en-ID" sz="6000" dirty="0" err="1"/>
              <a:t>sosialisasi</a:t>
            </a:r>
            <a:r>
              <a:rPr lang="en-ID" sz="6000" dirty="0"/>
              <a:t>, </a:t>
            </a:r>
            <a:r>
              <a:rPr lang="en-ID" sz="6000" dirty="0" err="1"/>
              <a:t>budaya</a:t>
            </a:r>
            <a:r>
              <a:rPr lang="en-ID" sz="6000" dirty="0"/>
              <a:t> yang </a:t>
            </a:r>
            <a:r>
              <a:rPr lang="en-ID" sz="6000" dirty="0" err="1"/>
              <a:t>berlaku</a:t>
            </a:r>
            <a:r>
              <a:rPr lang="en-ID" sz="6000" dirty="0"/>
              <a:t>, </a:t>
            </a:r>
            <a:r>
              <a:rPr lang="en-ID" sz="6000" dirty="0" err="1"/>
              <a:t>serta</a:t>
            </a:r>
            <a:r>
              <a:rPr lang="en-ID" sz="6000" dirty="0"/>
              <a:t> </a:t>
            </a:r>
            <a:r>
              <a:rPr lang="en-ID" sz="6000" dirty="0" err="1"/>
              <a:t>kebiasaan</a:t>
            </a:r>
            <a:r>
              <a:rPr lang="en-ID" sz="6000" dirty="0"/>
              <a:t> yang </a:t>
            </a:r>
            <a:r>
              <a:rPr lang="en-ID" sz="6000" dirty="0" err="1"/>
              <a:t>ada</a:t>
            </a:r>
            <a:r>
              <a:rPr lang="sv-SE" sz="5900" dirty="0"/>
              <a:t>” </a:t>
            </a:r>
          </a:p>
        </p:txBody>
      </p:sp>
    </p:spTree>
    <p:extLst>
      <p:ext uri="{BB962C8B-B14F-4D97-AF65-F5344CB8AC3E}">
        <p14:creationId xmlns:p14="http://schemas.microsoft.com/office/powerpoint/2010/main" val="19190314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90132" y="594360"/>
            <a:ext cx="4697406" cy="2259874"/>
          </a:xfrm>
        </p:spPr>
        <p:txBody>
          <a:bodyPr anchor="t">
            <a:noAutofit/>
          </a:bodyPr>
          <a:lstStyle/>
          <a:p>
            <a:pPr algn="ctr"/>
            <a:br>
              <a:rPr lang="en-US" sz="4800" b="1" dirty="0">
                <a:solidFill>
                  <a:srgbClr val="FFFFFF"/>
                </a:solidFill>
                <a:latin typeface="+mn-lt"/>
              </a:rPr>
            </a:br>
            <a:r>
              <a:rPr lang="en-US" sz="4800" b="1" dirty="0" err="1">
                <a:solidFill>
                  <a:srgbClr val="FFFFFF"/>
                </a:solidFill>
                <a:latin typeface="+mn-lt"/>
              </a:rPr>
              <a:t>Identitas</a:t>
            </a:r>
            <a:r>
              <a:rPr lang="en-US" sz="4800" b="1" dirty="0">
                <a:solidFill>
                  <a:srgbClr val="FFFFFF"/>
                </a:solidFill>
                <a:latin typeface="+mn-lt"/>
              </a:rPr>
              <a:t> Gender </a:t>
            </a:r>
            <a:br>
              <a:rPr lang="en-US" sz="4800" b="1" dirty="0">
                <a:solidFill>
                  <a:srgbClr val="FFFFFF"/>
                </a:solidFill>
                <a:latin typeface="+mn-lt"/>
              </a:rPr>
            </a:br>
            <a:endParaRPr lang="en-US" sz="4800" b="1" dirty="0">
              <a:solidFill>
                <a:srgbClr val="FFFFFF"/>
              </a:solidFill>
              <a:latin typeface="+mn-lt"/>
            </a:endParaRPr>
          </a:p>
        </p:txBody>
      </p:sp>
      <p:sp>
        <p:nvSpPr>
          <p:cNvPr id="3" name="Content Placeholder 2"/>
          <p:cNvSpPr>
            <a:spLocks noGrp="1"/>
          </p:cNvSpPr>
          <p:nvPr>
            <p:ph idx="1"/>
          </p:nvPr>
        </p:nvSpPr>
        <p:spPr>
          <a:xfrm>
            <a:off x="5473338" y="398417"/>
            <a:ext cx="6485708" cy="6224452"/>
          </a:xfrm>
        </p:spPr>
        <p:txBody>
          <a:bodyPr>
            <a:noAutofit/>
          </a:bodyPr>
          <a:lstStyle/>
          <a:p>
            <a:pPr marL="0" indent="0" algn="ctr" fontAlgn="base">
              <a:buNone/>
            </a:pPr>
            <a:r>
              <a:rPr lang="en-US" sz="3000" dirty="0"/>
              <a:t>“</a:t>
            </a:r>
            <a:r>
              <a:rPr lang="en-US" sz="3000" dirty="0" err="1"/>
              <a:t>Identitas</a:t>
            </a:r>
            <a:r>
              <a:rPr lang="en-US" sz="3000" dirty="0"/>
              <a:t> gender </a:t>
            </a:r>
            <a:r>
              <a:rPr lang="en-ID" sz="3000" b="0" i="0" dirty="0" err="1">
                <a:solidFill>
                  <a:srgbClr val="262626"/>
                </a:solidFill>
                <a:effectLst/>
              </a:rPr>
              <a:t>atau</a:t>
            </a:r>
            <a:r>
              <a:rPr lang="en-ID" sz="3000" b="0" i="0" dirty="0">
                <a:solidFill>
                  <a:srgbClr val="262626"/>
                </a:solidFill>
                <a:effectLst/>
              </a:rPr>
              <a:t> </a:t>
            </a:r>
            <a:r>
              <a:rPr lang="en-ID" sz="3000" b="0" i="0" dirty="0" err="1">
                <a:solidFill>
                  <a:srgbClr val="262626"/>
                </a:solidFill>
                <a:effectLst/>
              </a:rPr>
              <a:t>ekspresi</a:t>
            </a:r>
            <a:r>
              <a:rPr lang="en-ID" sz="3000" b="0" i="0" dirty="0">
                <a:solidFill>
                  <a:srgbClr val="262626"/>
                </a:solidFill>
                <a:effectLst/>
              </a:rPr>
              <a:t> gender </a:t>
            </a:r>
            <a:r>
              <a:rPr lang="en-ID" sz="3000" b="0" i="0" dirty="0" err="1">
                <a:solidFill>
                  <a:srgbClr val="262626"/>
                </a:solidFill>
                <a:effectLst/>
              </a:rPr>
              <a:t>adalah</a:t>
            </a:r>
            <a:r>
              <a:rPr lang="en-ID" sz="3000" b="0" i="0" dirty="0">
                <a:solidFill>
                  <a:srgbClr val="262626"/>
                </a:solidFill>
                <a:effectLst/>
              </a:rPr>
              <a:t> </a:t>
            </a:r>
            <a:r>
              <a:rPr lang="en-ID" sz="3000" b="0" i="0" dirty="0" err="1">
                <a:solidFill>
                  <a:srgbClr val="262626"/>
                </a:solidFill>
                <a:effectLst/>
              </a:rPr>
              <a:t>perasaan</a:t>
            </a:r>
            <a:r>
              <a:rPr lang="en-ID" sz="3000" b="0" i="0" dirty="0">
                <a:solidFill>
                  <a:srgbClr val="262626"/>
                </a:solidFill>
                <a:effectLst/>
              </a:rPr>
              <a:t> internal </a:t>
            </a:r>
            <a:r>
              <a:rPr lang="en-ID" sz="3000" b="0" i="0" dirty="0" err="1">
                <a:solidFill>
                  <a:srgbClr val="262626"/>
                </a:solidFill>
                <a:effectLst/>
              </a:rPr>
              <a:t>atau</a:t>
            </a:r>
            <a:r>
              <a:rPr lang="en-ID" sz="3000" b="0" i="0" dirty="0">
                <a:solidFill>
                  <a:srgbClr val="262626"/>
                </a:solidFill>
                <a:effectLst/>
              </a:rPr>
              <a:t> </a:t>
            </a:r>
            <a:r>
              <a:rPr lang="en-ID" sz="3000" b="0" i="0" dirty="0" err="1">
                <a:solidFill>
                  <a:srgbClr val="262626"/>
                </a:solidFill>
                <a:effectLst/>
              </a:rPr>
              <a:t>kesadaran</a:t>
            </a:r>
            <a:r>
              <a:rPr lang="en-ID" sz="3000" b="0" i="0" dirty="0">
                <a:solidFill>
                  <a:srgbClr val="262626"/>
                </a:solidFill>
                <a:effectLst/>
              </a:rPr>
              <a:t> yang </a:t>
            </a:r>
            <a:r>
              <a:rPr lang="en-ID" sz="3000" b="0" i="0" dirty="0" err="1">
                <a:solidFill>
                  <a:srgbClr val="262626"/>
                </a:solidFill>
                <a:effectLst/>
              </a:rPr>
              <a:t>berasal</a:t>
            </a:r>
            <a:r>
              <a:rPr lang="en-ID" sz="3000" b="0" i="0" dirty="0">
                <a:solidFill>
                  <a:srgbClr val="262626"/>
                </a:solidFill>
                <a:effectLst/>
              </a:rPr>
              <a:t> </a:t>
            </a:r>
            <a:r>
              <a:rPr lang="en-ID" sz="3000" b="0" i="0" dirty="0" err="1">
                <a:solidFill>
                  <a:srgbClr val="262626"/>
                </a:solidFill>
                <a:effectLst/>
              </a:rPr>
              <a:t>dari</a:t>
            </a:r>
            <a:r>
              <a:rPr lang="en-ID" sz="3000" b="0" i="0" dirty="0">
                <a:solidFill>
                  <a:srgbClr val="262626"/>
                </a:solidFill>
                <a:effectLst/>
              </a:rPr>
              <a:t> dalam </a:t>
            </a:r>
            <a:r>
              <a:rPr lang="en-ID" sz="3000" b="0" i="0" dirty="0" err="1">
                <a:solidFill>
                  <a:srgbClr val="262626"/>
                </a:solidFill>
                <a:effectLst/>
              </a:rPr>
              <a:t>diri</a:t>
            </a:r>
            <a:r>
              <a:rPr lang="en-ID" sz="3000" b="0" i="0" dirty="0">
                <a:solidFill>
                  <a:srgbClr val="262626"/>
                </a:solidFill>
                <a:effectLst/>
              </a:rPr>
              <a:t> yang </a:t>
            </a:r>
            <a:r>
              <a:rPr lang="en-ID" sz="3000" b="0" i="0" dirty="0" err="1">
                <a:solidFill>
                  <a:srgbClr val="262626"/>
                </a:solidFill>
                <a:effectLst/>
              </a:rPr>
              <a:t>mendefinisikan</a:t>
            </a:r>
            <a:r>
              <a:rPr lang="en-ID" sz="3000" b="0" i="0" dirty="0">
                <a:solidFill>
                  <a:srgbClr val="262626"/>
                </a:solidFill>
                <a:effectLst/>
              </a:rPr>
              <a:t> </a:t>
            </a:r>
            <a:r>
              <a:rPr lang="en-ID" sz="3000" b="0" i="0" dirty="0" err="1">
                <a:solidFill>
                  <a:srgbClr val="262626"/>
                </a:solidFill>
                <a:effectLst/>
              </a:rPr>
              <a:t>seseorang</a:t>
            </a:r>
            <a:r>
              <a:rPr lang="en-ID" sz="3000" b="0" i="0" dirty="0">
                <a:solidFill>
                  <a:srgbClr val="262626"/>
                </a:solidFill>
                <a:effectLst/>
              </a:rPr>
              <a:t> </a:t>
            </a:r>
            <a:r>
              <a:rPr lang="en-ID" sz="3000" b="0" i="0" dirty="0" err="1">
                <a:solidFill>
                  <a:srgbClr val="262626"/>
                </a:solidFill>
                <a:effectLst/>
              </a:rPr>
              <a:t>sebagai</a:t>
            </a:r>
            <a:r>
              <a:rPr lang="en-ID" sz="3000" b="0" i="0" dirty="0">
                <a:solidFill>
                  <a:srgbClr val="262626"/>
                </a:solidFill>
                <a:effectLst/>
              </a:rPr>
              <a:t> </a:t>
            </a:r>
            <a:r>
              <a:rPr lang="en-ID" sz="3000" b="0" i="0" dirty="0" err="1">
                <a:solidFill>
                  <a:srgbClr val="262626"/>
                </a:solidFill>
                <a:effectLst/>
              </a:rPr>
              <a:t>perempuan</a:t>
            </a:r>
            <a:r>
              <a:rPr lang="en-ID" sz="3000" b="0" i="0" dirty="0">
                <a:solidFill>
                  <a:srgbClr val="262626"/>
                </a:solidFill>
                <a:effectLst/>
              </a:rPr>
              <a:t>, </a:t>
            </a:r>
            <a:r>
              <a:rPr lang="en-ID" sz="3000" b="0" i="0" dirty="0" err="1">
                <a:solidFill>
                  <a:srgbClr val="262626"/>
                </a:solidFill>
                <a:effectLst/>
              </a:rPr>
              <a:t>laki-laki</a:t>
            </a:r>
            <a:r>
              <a:rPr lang="en-ID" sz="3000" b="0" i="0" dirty="0">
                <a:solidFill>
                  <a:srgbClr val="262626"/>
                </a:solidFill>
                <a:effectLst/>
              </a:rPr>
              <a:t>, transgender, bigender, non-</a:t>
            </a:r>
            <a:r>
              <a:rPr lang="en-ID" sz="3000" dirty="0">
                <a:solidFill>
                  <a:srgbClr val="262626"/>
                </a:solidFill>
              </a:rPr>
              <a:t>biner (</a:t>
            </a:r>
            <a:r>
              <a:rPr lang="en-ID" sz="3000" i="1" dirty="0">
                <a:solidFill>
                  <a:srgbClr val="262626"/>
                </a:solidFill>
              </a:rPr>
              <a:t>non-binary</a:t>
            </a:r>
            <a:r>
              <a:rPr lang="en-ID" sz="3000" dirty="0">
                <a:solidFill>
                  <a:srgbClr val="262626"/>
                </a:solidFill>
              </a:rPr>
              <a:t>) </a:t>
            </a:r>
            <a:r>
              <a:rPr lang="en-ID" sz="3000" b="0" i="0" dirty="0">
                <a:solidFill>
                  <a:srgbClr val="262626"/>
                </a:solidFill>
                <a:effectLst/>
              </a:rPr>
              <a:t>dan lain-lain. </a:t>
            </a:r>
            <a:r>
              <a:rPr lang="en-ID" sz="3000" b="0" i="0" dirty="0" err="1">
                <a:solidFill>
                  <a:srgbClr val="262626"/>
                </a:solidFill>
                <a:effectLst/>
              </a:rPr>
              <a:t>Namun</a:t>
            </a:r>
            <a:r>
              <a:rPr lang="en-ID" sz="3000" b="0" i="0" dirty="0">
                <a:solidFill>
                  <a:srgbClr val="262626"/>
                </a:solidFill>
                <a:effectLst/>
              </a:rPr>
              <a:t>, </a:t>
            </a:r>
            <a:r>
              <a:rPr lang="en-ID" sz="3000" b="0" i="0" dirty="0" err="1">
                <a:solidFill>
                  <a:srgbClr val="262626"/>
                </a:solidFill>
                <a:effectLst/>
              </a:rPr>
              <a:t>identitas</a:t>
            </a:r>
            <a:r>
              <a:rPr lang="en-ID" sz="3000" b="0" i="0" dirty="0">
                <a:solidFill>
                  <a:srgbClr val="262626"/>
                </a:solidFill>
                <a:effectLst/>
              </a:rPr>
              <a:t> gender tidak </a:t>
            </a:r>
            <a:r>
              <a:rPr lang="en-ID" sz="3000" b="0" i="0" dirty="0" err="1">
                <a:solidFill>
                  <a:srgbClr val="262626"/>
                </a:solidFill>
                <a:effectLst/>
              </a:rPr>
              <a:t>berkaitan</a:t>
            </a:r>
            <a:r>
              <a:rPr lang="en-ID" sz="3000" b="0" i="0" dirty="0">
                <a:solidFill>
                  <a:srgbClr val="262626"/>
                </a:solidFill>
                <a:effectLst/>
              </a:rPr>
              <a:t> dengan </a:t>
            </a:r>
            <a:r>
              <a:rPr lang="en-ID" sz="3000" b="0" i="0" dirty="0" err="1">
                <a:solidFill>
                  <a:srgbClr val="262626"/>
                </a:solidFill>
                <a:effectLst/>
              </a:rPr>
              <a:t>kondisi</a:t>
            </a:r>
            <a:r>
              <a:rPr lang="en-ID" sz="3000" b="0" i="0" dirty="0">
                <a:solidFill>
                  <a:srgbClr val="262626"/>
                </a:solidFill>
                <a:effectLst/>
              </a:rPr>
              <a:t> </a:t>
            </a:r>
            <a:r>
              <a:rPr lang="en-ID" sz="3000" b="0" i="0" dirty="0" err="1">
                <a:solidFill>
                  <a:srgbClr val="262626"/>
                </a:solidFill>
                <a:effectLst/>
              </a:rPr>
              <a:t>biologis</a:t>
            </a:r>
            <a:r>
              <a:rPr lang="en-ID" sz="3000" b="0" i="0" dirty="0">
                <a:solidFill>
                  <a:srgbClr val="262626"/>
                </a:solidFill>
                <a:effectLst/>
              </a:rPr>
              <a:t> </a:t>
            </a:r>
            <a:r>
              <a:rPr lang="en-ID" sz="3000" b="0" i="0" dirty="0" err="1">
                <a:solidFill>
                  <a:srgbClr val="262626"/>
                </a:solidFill>
                <a:effectLst/>
              </a:rPr>
              <a:t>seseorang</a:t>
            </a:r>
            <a:r>
              <a:rPr lang="en-ID" sz="3000" b="0" i="0" dirty="0">
                <a:solidFill>
                  <a:srgbClr val="262626"/>
                </a:solidFill>
                <a:effectLst/>
              </a:rPr>
              <a:t> yang </a:t>
            </a:r>
            <a:r>
              <a:rPr lang="en-ID" sz="3000" b="0" i="0" dirty="0" err="1">
                <a:solidFill>
                  <a:srgbClr val="262626"/>
                </a:solidFill>
                <a:effectLst/>
              </a:rPr>
              <a:t>ditunjukkan</a:t>
            </a:r>
            <a:r>
              <a:rPr lang="en-ID" sz="3000" b="0" i="0" dirty="0">
                <a:solidFill>
                  <a:srgbClr val="262626"/>
                </a:solidFill>
                <a:effectLst/>
              </a:rPr>
              <a:t> </a:t>
            </a:r>
            <a:r>
              <a:rPr lang="en-ID" sz="3000" b="0" i="0" dirty="0" err="1">
                <a:solidFill>
                  <a:srgbClr val="262626"/>
                </a:solidFill>
                <a:effectLst/>
              </a:rPr>
              <a:t>dari</a:t>
            </a:r>
            <a:r>
              <a:rPr lang="en-ID" sz="3000" b="0" i="0" dirty="0">
                <a:solidFill>
                  <a:srgbClr val="262626"/>
                </a:solidFill>
                <a:effectLst/>
              </a:rPr>
              <a:t> </a:t>
            </a:r>
            <a:r>
              <a:rPr lang="en-ID" sz="3000" b="0" i="0" dirty="0" err="1">
                <a:solidFill>
                  <a:srgbClr val="262626"/>
                </a:solidFill>
                <a:effectLst/>
              </a:rPr>
              <a:t>jenis</a:t>
            </a:r>
            <a:r>
              <a:rPr lang="en-ID" sz="3000" b="0" i="0" dirty="0">
                <a:solidFill>
                  <a:srgbClr val="262626"/>
                </a:solidFill>
                <a:effectLst/>
              </a:rPr>
              <a:t> </a:t>
            </a:r>
            <a:r>
              <a:rPr lang="en-ID" sz="3000" b="0" i="0" dirty="0" err="1">
                <a:solidFill>
                  <a:srgbClr val="262626"/>
                </a:solidFill>
                <a:effectLst/>
              </a:rPr>
              <a:t>kelamin</a:t>
            </a:r>
            <a:r>
              <a:rPr lang="en-ID" sz="3000" b="0" i="0" dirty="0">
                <a:solidFill>
                  <a:srgbClr val="262626"/>
                </a:solidFill>
                <a:effectLst/>
              </a:rPr>
              <a:t> </a:t>
            </a:r>
            <a:r>
              <a:rPr lang="en-ID" sz="3000" b="0" i="0" dirty="0" err="1">
                <a:solidFill>
                  <a:srgbClr val="262626"/>
                </a:solidFill>
                <a:effectLst/>
              </a:rPr>
              <a:t>atau</a:t>
            </a:r>
            <a:r>
              <a:rPr lang="en-ID" sz="3000" b="0" i="0" dirty="0">
                <a:solidFill>
                  <a:srgbClr val="262626"/>
                </a:solidFill>
                <a:effectLst/>
              </a:rPr>
              <a:t> </a:t>
            </a:r>
            <a:r>
              <a:rPr lang="en-ID" sz="3000" b="0" i="0" dirty="0" err="1">
                <a:solidFill>
                  <a:srgbClr val="262626"/>
                </a:solidFill>
                <a:effectLst/>
              </a:rPr>
              <a:t>kode</a:t>
            </a:r>
            <a:r>
              <a:rPr lang="en-ID" sz="3000" b="0" i="0" dirty="0">
                <a:solidFill>
                  <a:srgbClr val="262626"/>
                </a:solidFill>
                <a:effectLst/>
              </a:rPr>
              <a:t> </a:t>
            </a:r>
            <a:r>
              <a:rPr lang="en-ID" sz="3000" b="0" i="0" dirty="0" err="1">
                <a:solidFill>
                  <a:srgbClr val="262626"/>
                </a:solidFill>
                <a:effectLst/>
              </a:rPr>
              <a:t>genetik</a:t>
            </a:r>
            <a:r>
              <a:rPr lang="en-ID" sz="3000" b="0" i="0" dirty="0">
                <a:solidFill>
                  <a:srgbClr val="262626"/>
                </a:solidFill>
                <a:effectLst/>
              </a:rPr>
              <a:t>. </a:t>
            </a:r>
            <a:r>
              <a:rPr lang="en-ID" sz="3000" b="0" i="0" dirty="0" err="1">
                <a:solidFill>
                  <a:srgbClr val="262626"/>
                </a:solidFill>
                <a:effectLst/>
              </a:rPr>
              <a:t>Sebagai</a:t>
            </a:r>
            <a:r>
              <a:rPr lang="en-ID" sz="3000" b="0" i="0" dirty="0">
                <a:solidFill>
                  <a:srgbClr val="262626"/>
                </a:solidFill>
                <a:effectLst/>
              </a:rPr>
              <a:t> </a:t>
            </a:r>
            <a:r>
              <a:rPr lang="en-ID" sz="3000" b="0" i="0" dirty="0" err="1">
                <a:solidFill>
                  <a:srgbClr val="262626"/>
                </a:solidFill>
                <a:effectLst/>
              </a:rPr>
              <a:t>contoh</a:t>
            </a:r>
            <a:r>
              <a:rPr lang="en-ID" sz="3000" b="0" i="0" dirty="0">
                <a:solidFill>
                  <a:srgbClr val="262626"/>
                </a:solidFill>
                <a:effectLst/>
              </a:rPr>
              <a:t>, </a:t>
            </a:r>
            <a:r>
              <a:rPr lang="en-ID" sz="3000" b="0" i="0" dirty="0" err="1">
                <a:solidFill>
                  <a:srgbClr val="262626"/>
                </a:solidFill>
                <a:effectLst/>
              </a:rPr>
              <a:t>seseorang</a:t>
            </a:r>
            <a:r>
              <a:rPr lang="en-ID" sz="3000" b="0" i="0" dirty="0">
                <a:solidFill>
                  <a:srgbClr val="262626"/>
                </a:solidFill>
                <a:effectLst/>
              </a:rPr>
              <a:t> </a:t>
            </a:r>
            <a:r>
              <a:rPr lang="en-ID" sz="3000" b="0" i="0" dirty="0" err="1">
                <a:solidFill>
                  <a:srgbClr val="262626"/>
                </a:solidFill>
                <a:effectLst/>
              </a:rPr>
              <a:t>bisa</a:t>
            </a:r>
            <a:r>
              <a:rPr lang="en-ID" sz="3000" b="0" i="0" dirty="0">
                <a:solidFill>
                  <a:srgbClr val="262626"/>
                </a:solidFill>
                <a:effectLst/>
              </a:rPr>
              <a:t> </a:t>
            </a:r>
            <a:r>
              <a:rPr lang="en-ID" sz="3000" b="0" i="0" dirty="0" err="1">
                <a:solidFill>
                  <a:srgbClr val="262626"/>
                </a:solidFill>
                <a:effectLst/>
              </a:rPr>
              <a:t>mendefinisikan</a:t>
            </a:r>
            <a:r>
              <a:rPr lang="en-ID" sz="3000" b="0" i="0" dirty="0">
                <a:solidFill>
                  <a:srgbClr val="262626"/>
                </a:solidFill>
                <a:effectLst/>
              </a:rPr>
              <a:t> </a:t>
            </a:r>
            <a:r>
              <a:rPr lang="en-ID" sz="3000" b="0" i="0" dirty="0" err="1">
                <a:solidFill>
                  <a:srgbClr val="262626"/>
                </a:solidFill>
                <a:effectLst/>
              </a:rPr>
              <a:t>dirinya</a:t>
            </a:r>
            <a:r>
              <a:rPr lang="en-ID" sz="3000" b="0" i="0" dirty="0">
                <a:solidFill>
                  <a:srgbClr val="262626"/>
                </a:solidFill>
                <a:effectLst/>
              </a:rPr>
              <a:t> </a:t>
            </a:r>
            <a:r>
              <a:rPr lang="en-ID" sz="3000" b="0" i="0" dirty="0" err="1">
                <a:solidFill>
                  <a:srgbClr val="262626"/>
                </a:solidFill>
                <a:effectLst/>
              </a:rPr>
              <a:t>sebagai</a:t>
            </a:r>
            <a:r>
              <a:rPr lang="en-ID" sz="3000" b="0" i="0" dirty="0">
                <a:solidFill>
                  <a:srgbClr val="262626"/>
                </a:solidFill>
                <a:effectLst/>
              </a:rPr>
              <a:t> </a:t>
            </a:r>
            <a:r>
              <a:rPr lang="en-ID" sz="3000" b="0" i="0" dirty="0" err="1">
                <a:solidFill>
                  <a:srgbClr val="262626"/>
                </a:solidFill>
                <a:effectLst/>
              </a:rPr>
              <a:t>perempuan</a:t>
            </a:r>
            <a:r>
              <a:rPr lang="en-ID" sz="3000" b="0" i="0" dirty="0">
                <a:solidFill>
                  <a:srgbClr val="262626"/>
                </a:solidFill>
                <a:effectLst/>
              </a:rPr>
              <a:t> </a:t>
            </a:r>
            <a:r>
              <a:rPr lang="en-ID" sz="3000" b="0" i="0" dirty="0" err="1">
                <a:solidFill>
                  <a:srgbClr val="262626"/>
                </a:solidFill>
                <a:effectLst/>
              </a:rPr>
              <a:t>meskipun</a:t>
            </a:r>
            <a:r>
              <a:rPr lang="en-ID" sz="3000" b="0" i="0" dirty="0">
                <a:solidFill>
                  <a:srgbClr val="262626"/>
                </a:solidFill>
                <a:effectLst/>
              </a:rPr>
              <a:t> </a:t>
            </a:r>
            <a:r>
              <a:rPr lang="en-ID" sz="3000" b="0" i="0" dirty="0" err="1">
                <a:solidFill>
                  <a:srgbClr val="262626"/>
                </a:solidFill>
                <a:effectLst/>
              </a:rPr>
              <a:t>ia</a:t>
            </a:r>
            <a:r>
              <a:rPr lang="en-ID" sz="3000" b="0" i="0" dirty="0">
                <a:solidFill>
                  <a:srgbClr val="262626"/>
                </a:solidFill>
                <a:effectLst/>
              </a:rPr>
              <a:t> </a:t>
            </a:r>
            <a:r>
              <a:rPr lang="en-ID" sz="3000" b="0" i="0" dirty="0" err="1">
                <a:solidFill>
                  <a:srgbClr val="262626"/>
                </a:solidFill>
                <a:effectLst/>
              </a:rPr>
              <a:t>terlahir</a:t>
            </a:r>
            <a:r>
              <a:rPr lang="en-ID" sz="3000" b="0" i="0" dirty="0">
                <a:solidFill>
                  <a:srgbClr val="262626"/>
                </a:solidFill>
                <a:effectLst/>
              </a:rPr>
              <a:t> dengan </a:t>
            </a:r>
            <a:r>
              <a:rPr lang="en-ID" sz="3000" b="0" i="0" dirty="0" err="1">
                <a:solidFill>
                  <a:srgbClr val="262626"/>
                </a:solidFill>
                <a:effectLst/>
              </a:rPr>
              <a:t>jenis</a:t>
            </a:r>
            <a:r>
              <a:rPr lang="en-ID" sz="3000" b="0" i="0" dirty="0">
                <a:solidFill>
                  <a:srgbClr val="262626"/>
                </a:solidFill>
                <a:effectLst/>
              </a:rPr>
              <a:t> </a:t>
            </a:r>
            <a:r>
              <a:rPr lang="en-ID" sz="3000" b="0" i="0" dirty="0" err="1">
                <a:solidFill>
                  <a:srgbClr val="262626"/>
                </a:solidFill>
                <a:effectLst/>
              </a:rPr>
              <a:t>kelamin</a:t>
            </a:r>
            <a:r>
              <a:rPr lang="en-ID" sz="3000" b="0" i="0" dirty="0">
                <a:solidFill>
                  <a:srgbClr val="262626"/>
                </a:solidFill>
                <a:effectLst/>
              </a:rPr>
              <a:t> </a:t>
            </a:r>
            <a:r>
              <a:rPr lang="en-ID" sz="3000" b="0" i="0" dirty="0" err="1">
                <a:solidFill>
                  <a:srgbClr val="262626"/>
                </a:solidFill>
                <a:effectLst/>
              </a:rPr>
              <a:t>laki-laki</a:t>
            </a:r>
            <a:r>
              <a:rPr lang="en-ID" sz="3000" b="0" i="0" dirty="0">
                <a:solidFill>
                  <a:srgbClr val="262626"/>
                </a:solidFill>
                <a:effectLst/>
              </a:rPr>
              <a:t> dan </a:t>
            </a:r>
            <a:r>
              <a:rPr lang="en-ID" sz="3000" b="0" i="0" dirty="0" err="1">
                <a:solidFill>
                  <a:srgbClr val="262626"/>
                </a:solidFill>
                <a:effectLst/>
              </a:rPr>
              <a:t>memiliki</a:t>
            </a:r>
            <a:r>
              <a:rPr lang="en-ID" sz="3000" b="0" i="0" dirty="0">
                <a:solidFill>
                  <a:srgbClr val="262626"/>
                </a:solidFill>
                <a:effectLst/>
              </a:rPr>
              <a:t> </a:t>
            </a:r>
            <a:r>
              <a:rPr lang="en-ID" sz="3000" b="0" i="0" dirty="0" err="1">
                <a:solidFill>
                  <a:srgbClr val="262626"/>
                </a:solidFill>
                <a:effectLst/>
              </a:rPr>
              <a:t>kromosom</a:t>
            </a:r>
            <a:r>
              <a:rPr lang="en-ID" sz="3000" b="0" i="0" dirty="0">
                <a:solidFill>
                  <a:srgbClr val="262626"/>
                </a:solidFill>
                <a:effectLst/>
              </a:rPr>
              <a:t> XY”</a:t>
            </a:r>
          </a:p>
          <a:p>
            <a:pPr marL="0" indent="0" algn="ctr">
              <a:buNone/>
            </a:pPr>
            <a:endParaRPr lang="en-ID" b="0" i="0" dirty="0">
              <a:solidFill>
                <a:srgbClr val="262626"/>
              </a:solidFill>
              <a:effectLst/>
            </a:endParaRPr>
          </a:p>
        </p:txBody>
      </p:sp>
    </p:spTree>
    <p:extLst>
      <p:ext uri="{BB962C8B-B14F-4D97-AF65-F5344CB8AC3E}">
        <p14:creationId xmlns:p14="http://schemas.microsoft.com/office/powerpoint/2010/main" val="2238425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0" y="1101320"/>
            <a:ext cx="3912325" cy="4461163"/>
          </a:xfrm>
        </p:spPr>
        <p:txBody>
          <a:bodyPr>
            <a:normAutofit/>
          </a:bodyPr>
          <a:lstStyle/>
          <a:p>
            <a:pPr algn="ctr"/>
            <a:r>
              <a:rPr lang="en-US" b="1" dirty="0">
                <a:solidFill>
                  <a:srgbClr val="FFFFFF"/>
                </a:solidFill>
                <a:latin typeface="+mn-lt"/>
              </a:rPr>
              <a:t>(</a:t>
            </a:r>
            <a:r>
              <a:rPr lang="en-US" b="1" dirty="0" err="1">
                <a:solidFill>
                  <a:srgbClr val="FFFFFF"/>
                </a:solidFill>
                <a:latin typeface="+mn-lt"/>
              </a:rPr>
              <a:t>Identitas</a:t>
            </a:r>
            <a:r>
              <a:rPr lang="en-US" b="1" dirty="0">
                <a:solidFill>
                  <a:srgbClr val="FFFFFF"/>
                </a:solidFill>
                <a:latin typeface="+mn-lt"/>
              </a:rPr>
              <a:t>) Gender</a:t>
            </a:r>
            <a:br>
              <a:rPr lang="en-US" b="1" dirty="0">
                <a:solidFill>
                  <a:srgbClr val="FFFFFF"/>
                </a:solidFill>
                <a:latin typeface="+mn-lt"/>
              </a:rPr>
            </a:br>
            <a:r>
              <a:rPr lang="en-US" b="1" dirty="0">
                <a:solidFill>
                  <a:srgbClr val="FFFFFF"/>
                </a:solidFill>
                <a:latin typeface="+mn-lt"/>
              </a:rPr>
              <a:t>dalam </a:t>
            </a:r>
            <a:r>
              <a:rPr lang="en-US" b="1" dirty="0" err="1">
                <a:solidFill>
                  <a:srgbClr val="FFFFFF"/>
                </a:solidFill>
                <a:latin typeface="+mn-lt"/>
              </a:rPr>
              <a:t>masyarakat</a:t>
            </a:r>
            <a:r>
              <a:rPr lang="en-US" b="1" dirty="0">
                <a:solidFill>
                  <a:srgbClr val="FFFFFF"/>
                </a:solidFill>
                <a:latin typeface="+mn-lt"/>
              </a:rPr>
              <a:t> Bugis, </a:t>
            </a:r>
            <a:br>
              <a:rPr lang="en-US" b="1" dirty="0">
                <a:solidFill>
                  <a:srgbClr val="FFFFFF"/>
                </a:solidFill>
                <a:latin typeface="+mn-lt"/>
              </a:rPr>
            </a:br>
            <a:r>
              <a:rPr lang="en-US" b="1" dirty="0">
                <a:solidFill>
                  <a:srgbClr val="FFFFFF"/>
                </a:solidFill>
                <a:latin typeface="+mn-lt"/>
              </a:rPr>
              <a:t>Sulawesi</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Content Placeholder 3">
            <a:extLst>
              <a:ext uri="{FF2B5EF4-FFF2-40B4-BE49-F238E27FC236}">
                <a16:creationId xmlns:a16="http://schemas.microsoft.com/office/drawing/2014/main" id="{C7305251-0F2E-5937-16E3-4463468FB222}"/>
              </a:ext>
            </a:extLst>
          </p:cNvPr>
          <p:cNvPicPr>
            <a:picLocks noGrp="1" noChangeAspect="1"/>
          </p:cNvPicPr>
          <p:nvPr>
            <p:ph idx="1"/>
          </p:nvPr>
        </p:nvPicPr>
        <p:blipFill>
          <a:blip r:embed="rId2"/>
          <a:stretch>
            <a:fillRect/>
          </a:stretch>
        </p:blipFill>
        <p:spPr>
          <a:xfrm>
            <a:off x="5054035" y="90149"/>
            <a:ext cx="6467406" cy="6467406"/>
          </a:xfrm>
          <a:prstGeom prst="rect">
            <a:avLst/>
          </a:prstGeom>
        </p:spPr>
      </p:pic>
      <p:sp>
        <p:nvSpPr>
          <p:cNvPr id="9" name="TextBox 8">
            <a:extLst>
              <a:ext uri="{FF2B5EF4-FFF2-40B4-BE49-F238E27FC236}">
                <a16:creationId xmlns:a16="http://schemas.microsoft.com/office/drawing/2014/main" id="{9373818F-2F4F-C638-88B6-3F12FDEA9336}"/>
              </a:ext>
            </a:extLst>
          </p:cNvPr>
          <p:cNvSpPr txBox="1"/>
          <p:nvPr/>
        </p:nvSpPr>
        <p:spPr>
          <a:xfrm>
            <a:off x="5099411" y="6488668"/>
            <a:ext cx="3953149" cy="338554"/>
          </a:xfrm>
          <a:prstGeom prst="rect">
            <a:avLst/>
          </a:prstGeom>
          <a:noFill/>
        </p:spPr>
        <p:txBody>
          <a:bodyPr wrap="square">
            <a:spAutoFit/>
          </a:bodyPr>
          <a:lstStyle/>
          <a:p>
            <a:r>
              <a:rPr lang="en-ID" sz="1600" dirty="0" err="1"/>
              <a:t>Sumber</a:t>
            </a:r>
            <a:r>
              <a:rPr lang="en-ID" sz="1600" dirty="0"/>
              <a:t>: https://twitter.com/aruspelangi</a:t>
            </a:r>
          </a:p>
        </p:txBody>
      </p:sp>
    </p:spTree>
    <p:extLst>
      <p:ext uri="{BB962C8B-B14F-4D97-AF65-F5344CB8AC3E}">
        <p14:creationId xmlns:p14="http://schemas.microsoft.com/office/powerpoint/2010/main" val="35460971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A26A9-4B4F-35D4-A465-BE20C3DAC235}"/>
              </a:ext>
            </a:extLst>
          </p:cNvPr>
          <p:cNvSpPr>
            <a:spLocks noGrp="1"/>
          </p:cNvSpPr>
          <p:nvPr>
            <p:ph type="title"/>
          </p:nvPr>
        </p:nvSpPr>
        <p:spPr>
          <a:xfrm>
            <a:off x="6644638" y="1299755"/>
            <a:ext cx="5340531" cy="4460965"/>
          </a:xfrm>
        </p:spPr>
        <p:txBody>
          <a:bodyPr>
            <a:normAutofit/>
          </a:bodyPr>
          <a:lstStyle/>
          <a:p>
            <a:pPr algn="ctr"/>
            <a:r>
              <a:rPr lang="en-ID" b="1" dirty="0">
                <a:latin typeface="+mn-lt"/>
              </a:rPr>
              <a:t>Gender biner  </a:t>
            </a:r>
            <a:br>
              <a:rPr lang="en-ID" b="1" dirty="0">
                <a:latin typeface="+mn-lt"/>
              </a:rPr>
            </a:br>
            <a:r>
              <a:rPr lang="en-ID" b="1" i="1" dirty="0">
                <a:latin typeface="+mn-lt"/>
              </a:rPr>
              <a:t>vs</a:t>
            </a:r>
            <a:r>
              <a:rPr lang="en-ID" b="1" dirty="0">
                <a:latin typeface="+mn-lt"/>
              </a:rPr>
              <a:t>  </a:t>
            </a:r>
            <a:br>
              <a:rPr lang="en-ID" b="1" dirty="0">
                <a:latin typeface="+mn-lt"/>
              </a:rPr>
            </a:br>
            <a:r>
              <a:rPr lang="en-ID" b="1" dirty="0">
                <a:latin typeface="+mn-lt"/>
              </a:rPr>
              <a:t>Gender non-biner </a:t>
            </a:r>
            <a:br>
              <a:rPr lang="en-ID" dirty="0"/>
            </a:br>
            <a:endParaRPr lang="en-ID" dirty="0"/>
          </a:p>
        </p:txBody>
      </p:sp>
      <p:pic>
        <p:nvPicPr>
          <p:cNvPr id="4" name="Content Placeholder 3">
            <a:extLst>
              <a:ext uri="{FF2B5EF4-FFF2-40B4-BE49-F238E27FC236}">
                <a16:creationId xmlns:a16="http://schemas.microsoft.com/office/drawing/2014/main" id="{18333596-A801-C75E-62E9-74696C8E61FD}"/>
              </a:ext>
            </a:extLst>
          </p:cNvPr>
          <p:cNvPicPr>
            <a:picLocks noGrp="1" noChangeAspect="1"/>
          </p:cNvPicPr>
          <p:nvPr>
            <p:ph idx="1"/>
          </p:nvPr>
        </p:nvPicPr>
        <p:blipFill>
          <a:blip r:embed="rId2"/>
          <a:stretch>
            <a:fillRect/>
          </a:stretch>
        </p:blipFill>
        <p:spPr>
          <a:xfrm>
            <a:off x="552497" y="36013"/>
            <a:ext cx="4898969" cy="6482353"/>
          </a:xfrm>
          <a:prstGeom prst="rect">
            <a:avLst/>
          </a:prstGeom>
        </p:spPr>
      </p:pic>
      <p:sp>
        <p:nvSpPr>
          <p:cNvPr id="5" name="TextBox 4">
            <a:extLst>
              <a:ext uri="{FF2B5EF4-FFF2-40B4-BE49-F238E27FC236}">
                <a16:creationId xmlns:a16="http://schemas.microsoft.com/office/drawing/2014/main" id="{107A9304-B30F-6863-AC73-4E997D78C0A8}"/>
              </a:ext>
            </a:extLst>
          </p:cNvPr>
          <p:cNvSpPr txBox="1"/>
          <p:nvPr/>
        </p:nvSpPr>
        <p:spPr>
          <a:xfrm>
            <a:off x="494755" y="6469520"/>
            <a:ext cx="4985114" cy="369332"/>
          </a:xfrm>
          <a:prstGeom prst="rect">
            <a:avLst/>
          </a:prstGeom>
          <a:noFill/>
        </p:spPr>
        <p:txBody>
          <a:bodyPr wrap="square">
            <a:spAutoFit/>
          </a:bodyPr>
          <a:lstStyle/>
          <a:p>
            <a:r>
              <a:rPr lang="en-ID" dirty="0" err="1"/>
              <a:t>Sumber</a:t>
            </a:r>
            <a:r>
              <a:rPr lang="en-ID" dirty="0"/>
              <a:t> : https://infografis.sindonews.com</a:t>
            </a:r>
          </a:p>
        </p:txBody>
      </p:sp>
    </p:spTree>
    <p:extLst>
      <p:ext uri="{BB962C8B-B14F-4D97-AF65-F5344CB8AC3E}">
        <p14:creationId xmlns:p14="http://schemas.microsoft.com/office/powerpoint/2010/main" val="4581725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65966F-4D97-08B5-7FB7-6A6D00D180D6}"/>
              </a:ext>
            </a:extLst>
          </p:cNvPr>
          <p:cNvSpPr>
            <a:spLocks noGrp="1"/>
          </p:cNvSpPr>
          <p:nvPr>
            <p:ph type="title"/>
          </p:nvPr>
        </p:nvSpPr>
        <p:spPr>
          <a:xfrm>
            <a:off x="672738" y="2533560"/>
            <a:ext cx="5571308" cy="1325563"/>
          </a:xfrm>
        </p:spPr>
        <p:txBody>
          <a:bodyPr/>
          <a:lstStyle/>
          <a:p>
            <a:pPr algn="ctr"/>
            <a:r>
              <a:rPr lang="en-US" b="1" dirty="0">
                <a:latin typeface="+mn-lt"/>
              </a:rPr>
              <a:t>Dysphoria Gender ?</a:t>
            </a:r>
            <a:endParaRPr lang="en-ID" b="1" dirty="0">
              <a:latin typeface="+mn-lt"/>
            </a:endParaRPr>
          </a:p>
        </p:txBody>
      </p:sp>
      <p:pic>
        <p:nvPicPr>
          <p:cNvPr id="4" name="Content Placeholder 3">
            <a:extLst>
              <a:ext uri="{FF2B5EF4-FFF2-40B4-BE49-F238E27FC236}">
                <a16:creationId xmlns:a16="http://schemas.microsoft.com/office/drawing/2014/main" id="{D1613339-8E12-F860-8784-A186DAA12328}"/>
              </a:ext>
            </a:extLst>
          </p:cNvPr>
          <p:cNvPicPr>
            <a:picLocks noGrp="1" noChangeAspect="1"/>
          </p:cNvPicPr>
          <p:nvPr>
            <p:ph idx="1"/>
          </p:nvPr>
        </p:nvPicPr>
        <p:blipFill>
          <a:blip r:embed="rId2"/>
          <a:stretch>
            <a:fillRect/>
          </a:stretch>
        </p:blipFill>
        <p:spPr>
          <a:xfrm>
            <a:off x="6607209" y="107860"/>
            <a:ext cx="5057922" cy="6316602"/>
          </a:xfrm>
          <a:prstGeom prst="rect">
            <a:avLst/>
          </a:prstGeom>
        </p:spPr>
      </p:pic>
      <p:sp>
        <p:nvSpPr>
          <p:cNvPr id="5" name="TextBox 4">
            <a:extLst>
              <a:ext uri="{FF2B5EF4-FFF2-40B4-BE49-F238E27FC236}">
                <a16:creationId xmlns:a16="http://schemas.microsoft.com/office/drawing/2014/main" id="{74421B52-8257-2C96-7DF8-4AFCA58EF325}"/>
              </a:ext>
            </a:extLst>
          </p:cNvPr>
          <p:cNvSpPr txBox="1"/>
          <p:nvPr/>
        </p:nvSpPr>
        <p:spPr>
          <a:xfrm>
            <a:off x="6531429" y="6391144"/>
            <a:ext cx="5599066" cy="369332"/>
          </a:xfrm>
          <a:prstGeom prst="rect">
            <a:avLst/>
          </a:prstGeom>
          <a:noFill/>
        </p:spPr>
        <p:txBody>
          <a:bodyPr wrap="square">
            <a:spAutoFit/>
          </a:bodyPr>
          <a:lstStyle/>
          <a:p>
            <a:r>
              <a:rPr lang="en-ID" dirty="0" err="1"/>
              <a:t>Sumber</a:t>
            </a:r>
            <a:r>
              <a:rPr lang="en-ID" dirty="0"/>
              <a:t>: https://indonesiainside.id/infografis</a:t>
            </a:r>
          </a:p>
        </p:txBody>
      </p:sp>
    </p:spTree>
    <p:extLst>
      <p:ext uri="{BB962C8B-B14F-4D97-AF65-F5344CB8AC3E}">
        <p14:creationId xmlns:p14="http://schemas.microsoft.com/office/powerpoint/2010/main" val="9237111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2B67A5-6DB7-DE16-6386-304E50D7C934}"/>
              </a:ext>
            </a:extLst>
          </p:cNvPr>
          <p:cNvSpPr>
            <a:spLocks noGrp="1"/>
          </p:cNvSpPr>
          <p:nvPr>
            <p:ph type="title"/>
          </p:nvPr>
        </p:nvSpPr>
        <p:spPr>
          <a:xfrm>
            <a:off x="542109" y="365126"/>
            <a:ext cx="7452359" cy="967286"/>
          </a:xfrm>
        </p:spPr>
        <p:txBody>
          <a:bodyPr>
            <a:normAutofit fontScale="90000"/>
          </a:bodyPr>
          <a:lstStyle/>
          <a:p>
            <a:pPr algn="ctr"/>
            <a:r>
              <a:rPr lang="en-US" b="1" dirty="0" err="1">
                <a:latin typeface="+mn-lt"/>
              </a:rPr>
              <a:t>Interseks</a:t>
            </a:r>
            <a:r>
              <a:rPr lang="en-US" b="1" dirty="0">
                <a:latin typeface="+mn-lt"/>
              </a:rPr>
              <a:t> = </a:t>
            </a:r>
            <a:r>
              <a:rPr lang="en-US" b="1" dirty="0" err="1">
                <a:latin typeface="+mn-lt"/>
              </a:rPr>
              <a:t>Jenis</a:t>
            </a:r>
            <a:r>
              <a:rPr lang="en-US" b="1" dirty="0">
                <a:latin typeface="+mn-lt"/>
              </a:rPr>
              <a:t> </a:t>
            </a:r>
            <a:r>
              <a:rPr lang="en-US" b="1" dirty="0" err="1">
                <a:latin typeface="+mn-lt"/>
              </a:rPr>
              <a:t>kelamin</a:t>
            </a:r>
            <a:r>
              <a:rPr lang="en-US" b="1" dirty="0">
                <a:latin typeface="+mn-lt"/>
              </a:rPr>
              <a:t> </a:t>
            </a:r>
            <a:r>
              <a:rPr lang="en-US" b="1" dirty="0" err="1">
                <a:latin typeface="+mn-lt"/>
              </a:rPr>
              <a:t>ketiga</a:t>
            </a:r>
            <a:r>
              <a:rPr lang="en-US" b="1" dirty="0">
                <a:latin typeface="+mn-lt"/>
              </a:rPr>
              <a:t>?</a:t>
            </a:r>
            <a:endParaRPr lang="en-ID" b="1" dirty="0">
              <a:latin typeface="+mn-lt"/>
            </a:endParaRPr>
          </a:p>
        </p:txBody>
      </p:sp>
      <p:pic>
        <p:nvPicPr>
          <p:cNvPr id="5" name="Content Placeholder 4">
            <a:extLst>
              <a:ext uri="{FF2B5EF4-FFF2-40B4-BE49-F238E27FC236}">
                <a16:creationId xmlns:a16="http://schemas.microsoft.com/office/drawing/2014/main" id="{BF3832C7-A4C8-B484-551C-CF435EB44530}"/>
              </a:ext>
            </a:extLst>
          </p:cNvPr>
          <p:cNvPicPr>
            <a:picLocks noGrp="1" noChangeAspect="1"/>
          </p:cNvPicPr>
          <p:nvPr>
            <p:ph sz="half" idx="1"/>
          </p:nvPr>
        </p:nvPicPr>
        <p:blipFill>
          <a:blip r:embed="rId2"/>
          <a:stretch>
            <a:fillRect/>
          </a:stretch>
        </p:blipFill>
        <p:spPr>
          <a:xfrm>
            <a:off x="1200641" y="1126760"/>
            <a:ext cx="2926807" cy="5208725"/>
          </a:xfrm>
          <a:prstGeom prst="rect">
            <a:avLst/>
          </a:prstGeom>
        </p:spPr>
      </p:pic>
      <p:pic>
        <p:nvPicPr>
          <p:cNvPr id="6" name="Content Placeholder 5">
            <a:extLst>
              <a:ext uri="{FF2B5EF4-FFF2-40B4-BE49-F238E27FC236}">
                <a16:creationId xmlns:a16="http://schemas.microsoft.com/office/drawing/2014/main" id="{E028C472-579F-1DA8-9FE8-FBAEDE8C466C}"/>
              </a:ext>
            </a:extLst>
          </p:cNvPr>
          <p:cNvPicPr>
            <a:picLocks noGrp="1" noChangeAspect="1"/>
          </p:cNvPicPr>
          <p:nvPr>
            <p:ph sz="half" idx="2"/>
          </p:nvPr>
        </p:nvPicPr>
        <p:blipFill>
          <a:blip r:embed="rId3"/>
          <a:stretch>
            <a:fillRect/>
          </a:stretch>
        </p:blipFill>
        <p:spPr>
          <a:xfrm>
            <a:off x="4539021" y="1139824"/>
            <a:ext cx="2949992" cy="5234850"/>
          </a:xfrm>
          <a:prstGeom prst="rect">
            <a:avLst/>
          </a:prstGeom>
        </p:spPr>
      </p:pic>
      <p:pic>
        <p:nvPicPr>
          <p:cNvPr id="7" name="Picture 6">
            <a:extLst>
              <a:ext uri="{FF2B5EF4-FFF2-40B4-BE49-F238E27FC236}">
                <a16:creationId xmlns:a16="http://schemas.microsoft.com/office/drawing/2014/main" id="{B3D983B1-905A-24AC-D6EB-3A2D04235C86}"/>
              </a:ext>
            </a:extLst>
          </p:cNvPr>
          <p:cNvPicPr>
            <a:picLocks noChangeAspect="1"/>
          </p:cNvPicPr>
          <p:nvPr/>
        </p:nvPicPr>
        <p:blipFill>
          <a:blip r:embed="rId4"/>
          <a:stretch>
            <a:fillRect/>
          </a:stretch>
        </p:blipFill>
        <p:spPr>
          <a:xfrm>
            <a:off x="8150213" y="17170"/>
            <a:ext cx="3661032" cy="6507727"/>
          </a:xfrm>
          <a:prstGeom prst="rect">
            <a:avLst/>
          </a:prstGeom>
        </p:spPr>
      </p:pic>
      <p:sp>
        <p:nvSpPr>
          <p:cNvPr id="8" name="TextBox 7">
            <a:extLst>
              <a:ext uri="{FF2B5EF4-FFF2-40B4-BE49-F238E27FC236}">
                <a16:creationId xmlns:a16="http://schemas.microsoft.com/office/drawing/2014/main" id="{1F60380C-A4EB-79F5-0278-88B5B02DB56B}"/>
              </a:ext>
            </a:extLst>
          </p:cNvPr>
          <p:cNvSpPr txBox="1"/>
          <p:nvPr/>
        </p:nvSpPr>
        <p:spPr>
          <a:xfrm>
            <a:off x="3107327" y="6371549"/>
            <a:ext cx="2875461" cy="369332"/>
          </a:xfrm>
          <a:prstGeom prst="rect">
            <a:avLst/>
          </a:prstGeom>
          <a:noFill/>
        </p:spPr>
        <p:txBody>
          <a:bodyPr wrap="square">
            <a:spAutoFit/>
          </a:bodyPr>
          <a:lstStyle/>
          <a:p>
            <a:r>
              <a:rPr lang="en-ID" dirty="0" err="1"/>
              <a:t>Sumber</a:t>
            </a:r>
            <a:r>
              <a:rPr lang="en-ID" dirty="0"/>
              <a:t>: https://tirto.id</a:t>
            </a:r>
          </a:p>
        </p:txBody>
      </p:sp>
      <p:sp>
        <p:nvSpPr>
          <p:cNvPr id="9" name="TextBox 8">
            <a:extLst>
              <a:ext uri="{FF2B5EF4-FFF2-40B4-BE49-F238E27FC236}">
                <a16:creationId xmlns:a16="http://schemas.microsoft.com/office/drawing/2014/main" id="{B702B5B1-42EB-AA69-F386-B5954EF25446}"/>
              </a:ext>
            </a:extLst>
          </p:cNvPr>
          <p:cNvSpPr txBox="1"/>
          <p:nvPr/>
        </p:nvSpPr>
        <p:spPr>
          <a:xfrm>
            <a:off x="8129995" y="6488668"/>
            <a:ext cx="4062005" cy="369332"/>
          </a:xfrm>
          <a:prstGeom prst="rect">
            <a:avLst/>
          </a:prstGeom>
          <a:noFill/>
        </p:spPr>
        <p:txBody>
          <a:bodyPr wrap="square">
            <a:spAutoFit/>
          </a:bodyPr>
          <a:lstStyle/>
          <a:p>
            <a:r>
              <a:rPr lang="en-ID" dirty="0" err="1"/>
              <a:t>Sumber</a:t>
            </a:r>
            <a:r>
              <a:rPr lang="en-ID" dirty="0"/>
              <a:t>: https://suakaonline.com/</a:t>
            </a:r>
          </a:p>
        </p:txBody>
      </p:sp>
    </p:spTree>
    <p:extLst>
      <p:ext uri="{BB962C8B-B14F-4D97-AF65-F5344CB8AC3E}">
        <p14:creationId xmlns:p14="http://schemas.microsoft.com/office/powerpoint/2010/main" val="4644666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90132" y="594360"/>
            <a:ext cx="4697406" cy="2259874"/>
          </a:xfrm>
        </p:spPr>
        <p:txBody>
          <a:bodyPr anchor="t">
            <a:noAutofit/>
          </a:bodyPr>
          <a:lstStyle/>
          <a:p>
            <a:pPr algn="ctr"/>
            <a:br>
              <a:rPr lang="en-US" sz="4800" b="1" dirty="0">
                <a:solidFill>
                  <a:srgbClr val="FFFFFF"/>
                </a:solidFill>
                <a:latin typeface="+mn-lt"/>
              </a:rPr>
            </a:br>
            <a:r>
              <a:rPr lang="en-US" sz="4800" b="1" dirty="0" err="1">
                <a:solidFill>
                  <a:srgbClr val="FFFFFF"/>
                </a:solidFill>
                <a:latin typeface="+mn-lt"/>
              </a:rPr>
              <a:t>Orientasi</a:t>
            </a:r>
            <a:r>
              <a:rPr lang="en-US" sz="4800" b="1" dirty="0">
                <a:solidFill>
                  <a:srgbClr val="FFFFFF"/>
                </a:solidFill>
                <a:latin typeface="+mn-lt"/>
              </a:rPr>
              <a:t> </a:t>
            </a:r>
            <a:r>
              <a:rPr lang="en-US" sz="4800" b="1" dirty="0" err="1">
                <a:solidFill>
                  <a:srgbClr val="FFFFFF"/>
                </a:solidFill>
                <a:latin typeface="+mn-lt"/>
              </a:rPr>
              <a:t>seksual</a:t>
            </a:r>
            <a:endParaRPr lang="en-US" sz="4800" b="1" dirty="0">
              <a:solidFill>
                <a:srgbClr val="FFFFFF"/>
              </a:solidFill>
              <a:latin typeface="+mn-lt"/>
            </a:endParaRPr>
          </a:p>
        </p:txBody>
      </p:sp>
      <p:sp>
        <p:nvSpPr>
          <p:cNvPr id="3" name="Content Placeholder 2"/>
          <p:cNvSpPr>
            <a:spLocks noGrp="1"/>
          </p:cNvSpPr>
          <p:nvPr>
            <p:ph idx="1"/>
          </p:nvPr>
        </p:nvSpPr>
        <p:spPr>
          <a:xfrm>
            <a:off x="5767251" y="244929"/>
            <a:ext cx="6276703" cy="6430192"/>
          </a:xfrm>
        </p:spPr>
        <p:txBody>
          <a:bodyPr>
            <a:noAutofit/>
          </a:bodyPr>
          <a:lstStyle/>
          <a:p>
            <a:pPr marL="0" indent="0" algn="ctr">
              <a:buNone/>
            </a:pPr>
            <a:r>
              <a:rPr lang="en-ID" sz="3600" b="0" i="0" dirty="0">
                <a:solidFill>
                  <a:srgbClr val="262626"/>
                </a:solidFill>
                <a:effectLst/>
              </a:rPr>
              <a:t>“</a:t>
            </a:r>
            <a:r>
              <a:rPr lang="en-ID" sz="3600" b="0" i="0" dirty="0" err="1">
                <a:solidFill>
                  <a:srgbClr val="262626"/>
                </a:solidFill>
                <a:effectLst/>
              </a:rPr>
              <a:t>Orientasi</a:t>
            </a:r>
            <a:r>
              <a:rPr lang="en-ID" sz="3600" b="0" i="0" dirty="0">
                <a:solidFill>
                  <a:srgbClr val="262626"/>
                </a:solidFill>
                <a:effectLst/>
              </a:rPr>
              <a:t> </a:t>
            </a:r>
            <a:r>
              <a:rPr lang="en-ID" sz="3600" b="0" i="0" dirty="0" err="1">
                <a:solidFill>
                  <a:srgbClr val="262626"/>
                </a:solidFill>
                <a:effectLst/>
              </a:rPr>
              <a:t>seksual</a:t>
            </a:r>
            <a:r>
              <a:rPr lang="en-ID" sz="3600" b="0" i="0" dirty="0">
                <a:solidFill>
                  <a:srgbClr val="262626"/>
                </a:solidFill>
                <a:effectLst/>
              </a:rPr>
              <a:t> </a:t>
            </a:r>
            <a:r>
              <a:rPr lang="en-ID" sz="3600" b="0" i="0" dirty="0" err="1">
                <a:solidFill>
                  <a:srgbClr val="262626"/>
                </a:solidFill>
                <a:effectLst/>
              </a:rPr>
              <a:t>merujuk</a:t>
            </a:r>
            <a:r>
              <a:rPr lang="en-ID" sz="3600" b="0" i="0" dirty="0">
                <a:solidFill>
                  <a:srgbClr val="262626"/>
                </a:solidFill>
                <a:effectLst/>
              </a:rPr>
              <a:t> pada </a:t>
            </a:r>
            <a:r>
              <a:rPr lang="en-ID" sz="3600" b="0" i="0" dirty="0" err="1">
                <a:solidFill>
                  <a:srgbClr val="262626"/>
                </a:solidFill>
                <a:effectLst/>
              </a:rPr>
              <a:t>ketertarikan</a:t>
            </a:r>
            <a:r>
              <a:rPr lang="en-ID" sz="3600" b="0" i="0" dirty="0">
                <a:solidFill>
                  <a:srgbClr val="262626"/>
                </a:solidFill>
                <a:effectLst/>
              </a:rPr>
              <a:t> </a:t>
            </a:r>
            <a:r>
              <a:rPr lang="en-ID" sz="3600" b="0" i="0" dirty="0" err="1">
                <a:solidFill>
                  <a:srgbClr val="262626"/>
                </a:solidFill>
                <a:effectLst/>
              </a:rPr>
              <a:t>secara</a:t>
            </a:r>
            <a:r>
              <a:rPr lang="en-ID" sz="3600" b="0" i="0" dirty="0">
                <a:solidFill>
                  <a:srgbClr val="262626"/>
                </a:solidFill>
                <a:effectLst/>
              </a:rPr>
              <a:t> </a:t>
            </a:r>
            <a:r>
              <a:rPr lang="en-ID" sz="3600" b="0" i="0" dirty="0" err="1">
                <a:solidFill>
                  <a:srgbClr val="262626"/>
                </a:solidFill>
                <a:effectLst/>
              </a:rPr>
              <a:t>seksual</a:t>
            </a:r>
            <a:r>
              <a:rPr lang="en-ID" sz="3600" b="0" i="0" dirty="0">
                <a:solidFill>
                  <a:srgbClr val="262626"/>
                </a:solidFill>
                <a:effectLst/>
              </a:rPr>
              <a:t>, </a:t>
            </a:r>
            <a:r>
              <a:rPr lang="en-ID" sz="3600" b="0" i="0" dirty="0" err="1">
                <a:solidFill>
                  <a:srgbClr val="262626"/>
                </a:solidFill>
                <a:effectLst/>
              </a:rPr>
              <a:t>romantis</a:t>
            </a:r>
            <a:r>
              <a:rPr lang="en-ID" sz="3600" b="0" i="0" dirty="0">
                <a:solidFill>
                  <a:srgbClr val="262626"/>
                </a:solidFill>
                <a:effectLst/>
              </a:rPr>
              <a:t>, </a:t>
            </a:r>
            <a:r>
              <a:rPr lang="en-ID" sz="3600" b="0" i="0" dirty="0" err="1">
                <a:solidFill>
                  <a:srgbClr val="262626"/>
                </a:solidFill>
                <a:effectLst/>
              </a:rPr>
              <a:t>ataupun</a:t>
            </a:r>
            <a:r>
              <a:rPr lang="en-ID" sz="3600" b="0" i="0" dirty="0">
                <a:solidFill>
                  <a:srgbClr val="262626"/>
                </a:solidFill>
                <a:effectLst/>
              </a:rPr>
              <a:t> </a:t>
            </a:r>
            <a:r>
              <a:rPr lang="en-ID" sz="3600" b="0" i="0" dirty="0" err="1">
                <a:solidFill>
                  <a:srgbClr val="262626"/>
                </a:solidFill>
                <a:effectLst/>
              </a:rPr>
              <a:t>emosional</a:t>
            </a:r>
            <a:r>
              <a:rPr lang="en-ID" sz="3600" b="0" i="0" dirty="0">
                <a:solidFill>
                  <a:srgbClr val="262626"/>
                </a:solidFill>
                <a:effectLst/>
              </a:rPr>
              <a:t> pada </a:t>
            </a:r>
            <a:r>
              <a:rPr lang="en-ID" sz="3600" b="0" i="0" dirty="0" err="1">
                <a:solidFill>
                  <a:srgbClr val="262626"/>
                </a:solidFill>
                <a:effectLst/>
              </a:rPr>
              <a:t>individu</a:t>
            </a:r>
            <a:r>
              <a:rPr lang="en-ID" sz="3600" b="0" i="0" dirty="0">
                <a:solidFill>
                  <a:srgbClr val="262626"/>
                </a:solidFill>
                <a:effectLst/>
              </a:rPr>
              <a:t> lain yang </a:t>
            </a:r>
            <a:r>
              <a:rPr lang="en-ID" sz="3600" b="0" i="0" dirty="0" err="1">
                <a:solidFill>
                  <a:srgbClr val="262626"/>
                </a:solidFill>
                <a:effectLst/>
              </a:rPr>
              <a:t>memiliki</a:t>
            </a:r>
            <a:r>
              <a:rPr lang="en-ID" sz="3600" b="0" i="0" dirty="0">
                <a:solidFill>
                  <a:srgbClr val="262626"/>
                </a:solidFill>
                <a:effectLst/>
              </a:rPr>
              <a:t> </a:t>
            </a:r>
            <a:r>
              <a:rPr lang="en-ID" sz="3600" b="0" i="0" dirty="0" err="1">
                <a:solidFill>
                  <a:srgbClr val="262626"/>
                </a:solidFill>
                <a:effectLst/>
              </a:rPr>
              <a:t>jenis</a:t>
            </a:r>
            <a:r>
              <a:rPr lang="en-ID" sz="3600" b="0" i="0" dirty="0">
                <a:solidFill>
                  <a:srgbClr val="262626"/>
                </a:solidFill>
                <a:effectLst/>
              </a:rPr>
              <a:t> </a:t>
            </a:r>
            <a:r>
              <a:rPr lang="en-ID" sz="3600" b="0" i="0" dirty="0" err="1">
                <a:solidFill>
                  <a:srgbClr val="262626"/>
                </a:solidFill>
                <a:effectLst/>
              </a:rPr>
              <a:t>kelamin</a:t>
            </a:r>
            <a:r>
              <a:rPr lang="en-ID" sz="3600" b="0" i="0" dirty="0">
                <a:solidFill>
                  <a:srgbClr val="262626"/>
                </a:solidFill>
                <a:effectLst/>
              </a:rPr>
              <a:t> </a:t>
            </a:r>
            <a:r>
              <a:rPr lang="en-ID" sz="3600" b="0" i="0" dirty="0" err="1">
                <a:solidFill>
                  <a:srgbClr val="262626"/>
                </a:solidFill>
                <a:effectLst/>
              </a:rPr>
              <a:t>atau</a:t>
            </a:r>
            <a:r>
              <a:rPr lang="en-ID" sz="3600" b="0" i="0" dirty="0">
                <a:solidFill>
                  <a:srgbClr val="262626"/>
                </a:solidFill>
                <a:effectLst/>
              </a:rPr>
              <a:t> </a:t>
            </a:r>
            <a:r>
              <a:rPr lang="en-ID" sz="3600" b="0" i="0" dirty="0" err="1">
                <a:solidFill>
                  <a:srgbClr val="262626"/>
                </a:solidFill>
                <a:effectLst/>
              </a:rPr>
              <a:t>identitas</a:t>
            </a:r>
            <a:r>
              <a:rPr lang="en-ID" sz="3600" b="0" i="0" dirty="0">
                <a:solidFill>
                  <a:srgbClr val="262626"/>
                </a:solidFill>
                <a:effectLst/>
              </a:rPr>
              <a:t> gender </a:t>
            </a:r>
            <a:r>
              <a:rPr lang="en-ID" sz="3600" b="0" i="0" dirty="0" err="1">
                <a:solidFill>
                  <a:srgbClr val="262626"/>
                </a:solidFill>
                <a:effectLst/>
              </a:rPr>
              <a:t>tertentu</a:t>
            </a:r>
            <a:r>
              <a:rPr lang="en-ID" sz="3600" b="0" i="0" dirty="0">
                <a:solidFill>
                  <a:srgbClr val="262626"/>
                </a:solidFill>
                <a:effectLst/>
              </a:rPr>
              <a:t>. </a:t>
            </a:r>
            <a:r>
              <a:rPr lang="en-ID" sz="3600" b="0" i="0" dirty="0" err="1">
                <a:solidFill>
                  <a:srgbClr val="262626"/>
                </a:solidFill>
                <a:effectLst/>
              </a:rPr>
              <a:t>Secara</a:t>
            </a:r>
            <a:r>
              <a:rPr lang="en-ID" sz="3600" b="0" i="0" dirty="0">
                <a:solidFill>
                  <a:srgbClr val="262626"/>
                </a:solidFill>
                <a:effectLst/>
              </a:rPr>
              <a:t> </a:t>
            </a:r>
            <a:r>
              <a:rPr lang="en-ID" sz="3600" b="0" i="0" dirty="0" err="1">
                <a:solidFill>
                  <a:srgbClr val="262626"/>
                </a:solidFill>
                <a:effectLst/>
              </a:rPr>
              <a:t>umum</a:t>
            </a:r>
            <a:r>
              <a:rPr lang="en-ID" sz="3600" b="0" i="0" dirty="0">
                <a:solidFill>
                  <a:srgbClr val="262626"/>
                </a:solidFill>
                <a:effectLst/>
              </a:rPr>
              <a:t> </a:t>
            </a:r>
            <a:r>
              <a:rPr lang="en-ID" sz="3600" b="0" i="0" dirty="0" err="1">
                <a:solidFill>
                  <a:srgbClr val="262626"/>
                </a:solidFill>
                <a:effectLst/>
              </a:rPr>
              <a:t>orientasi</a:t>
            </a:r>
            <a:r>
              <a:rPr lang="en-ID" sz="3600" b="0" i="0" dirty="0">
                <a:solidFill>
                  <a:srgbClr val="262626"/>
                </a:solidFill>
                <a:effectLst/>
              </a:rPr>
              <a:t> </a:t>
            </a:r>
            <a:r>
              <a:rPr lang="en-ID" sz="3600" b="0" i="0" dirty="0" err="1">
                <a:solidFill>
                  <a:srgbClr val="262626"/>
                </a:solidFill>
                <a:effectLst/>
              </a:rPr>
              <a:t>seksual</a:t>
            </a:r>
            <a:r>
              <a:rPr lang="en-ID" sz="3600" b="0" i="0" dirty="0">
                <a:solidFill>
                  <a:srgbClr val="262626"/>
                </a:solidFill>
                <a:effectLst/>
              </a:rPr>
              <a:t> </a:t>
            </a:r>
            <a:r>
              <a:rPr lang="en-ID" sz="3600" b="0" i="0" dirty="0" err="1">
                <a:solidFill>
                  <a:srgbClr val="262626"/>
                </a:solidFill>
                <a:effectLst/>
              </a:rPr>
              <a:t>dibedakan</a:t>
            </a:r>
            <a:r>
              <a:rPr lang="en-ID" sz="3600" b="0" i="0" dirty="0">
                <a:solidFill>
                  <a:srgbClr val="262626"/>
                </a:solidFill>
                <a:effectLst/>
              </a:rPr>
              <a:t> </a:t>
            </a:r>
            <a:r>
              <a:rPr lang="en-ID" sz="3600" b="0" i="0" dirty="0" err="1">
                <a:solidFill>
                  <a:srgbClr val="262626"/>
                </a:solidFill>
                <a:effectLst/>
              </a:rPr>
              <a:t>menjadi</a:t>
            </a:r>
            <a:r>
              <a:rPr lang="en-ID" sz="3600" b="0" i="0" dirty="0">
                <a:solidFill>
                  <a:srgbClr val="262626"/>
                </a:solidFill>
                <a:effectLst/>
              </a:rPr>
              <a:t>; </a:t>
            </a:r>
            <a:r>
              <a:rPr lang="en-ID" sz="3600" b="0" i="0" dirty="0" err="1">
                <a:solidFill>
                  <a:srgbClr val="262626"/>
                </a:solidFill>
                <a:effectLst/>
              </a:rPr>
              <a:t>heteroseksual</a:t>
            </a:r>
            <a:r>
              <a:rPr lang="en-ID" sz="3600" b="0" i="0" dirty="0">
                <a:solidFill>
                  <a:srgbClr val="262626"/>
                </a:solidFill>
                <a:effectLst/>
              </a:rPr>
              <a:t>, </a:t>
            </a:r>
            <a:r>
              <a:rPr lang="en-ID" sz="3600" b="0" i="0" dirty="0" err="1">
                <a:solidFill>
                  <a:srgbClr val="262626"/>
                </a:solidFill>
                <a:effectLst/>
              </a:rPr>
              <a:t>homoseksual</a:t>
            </a:r>
            <a:r>
              <a:rPr lang="en-ID" sz="3600" b="0" i="0" dirty="0">
                <a:solidFill>
                  <a:srgbClr val="262626"/>
                </a:solidFill>
                <a:effectLst/>
              </a:rPr>
              <a:t>, dan </a:t>
            </a:r>
            <a:r>
              <a:rPr lang="en-ID" sz="3600" b="0" i="0" dirty="0" err="1">
                <a:solidFill>
                  <a:srgbClr val="262626"/>
                </a:solidFill>
                <a:effectLst/>
              </a:rPr>
              <a:t>biseksual</a:t>
            </a:r>
            <a:r>
              <a:rPr lang="en-ID" sz="3600" b="0" i="0" dirty="0">
                <a:solidFill>
                  <a:srgbClr val="262626"/>
                </a:solidFill>
                <a:effectLst/>
              </a:rPr>
              <a:t>. Dalam </a:t>
            </a:r>
            <a:r>
              <a:rPr lang="en-ID" sz="3600" b="0" i="0" dirty="0" err="1">
                <a:solidFill>
                  <a:srgbClr val="262626"/>
                </a:solidFill>
                <a:effectLst/>
              </a:rPr>
              <a:t>perkembangnnya</a:t>
            </a:r>
            <a:r>
              <a:rPr lang="en-ID" sz="3600" b="0" i="0" dirty="0">
                <a:solidFill>
                  <a:srgbClr val="262626"/>
                </a:solidFill>
                <a:effectLst/>
              </a:rPr>
              <a:t>, </a:t>
            </a:r>
            <a:r>
              <a:rPr lang="en-ID" sz="3600" b="0" i="0" dirty="0" err="1">
                <a:solidFill>
                  <a:srgbClr val="262626"/>
                </a:solidFill>
                <a:effectLst/>
              </a:rPr>
              <a:t>ditemukan</a:t>
            </a:r>
            <a:r>
              <a:rPr lang="en-ID" sz="3600" b="0" i="0" dirty="0">
                <a:solidFill>
                  <a:srgbClr val="262626"/>
                </a:solidFill>
                <a:effectLst/>
              </a:rPr>
              <a:t> </a:t>
            </a:r>
            <a:r>
              <a:rPr lang="en-ID" sz="3600" b="0" i="0" dirty="0" err="1">
                <a:solidFill>
                  <a:srgbClr val="262626"/>
                </a:solidFill>
                <a:effectLst/>
              </a:rPr>
              <a:t>berbagai</a:t>
            </a:r>
            <a:r>
              <a:rPr lang="en-ID" sz="3600" b="0" i="0" dirty="0">
                <a:solidFill>
                  <a:srgbClr val="262626"/>
                </a:solidFill>
                <a:effectLst/>
              </a:rPr>
              <a:t> </a:t>
            </a:r>
            <a:r>
              <a:rPr lang="en-ID" sz="3600" b="0" i="0" dirty="0" err="1">
                <a:solidFill>
                  <a:srgbClr val="262626"/>
                </a:solidFill>
                <a:effectLst/>
              </a:rPr>
              <a:t>istilah</a:t>
            </a:r>
            <a:r>
              <a:rPr lang="en-ID" sz="3600" b="0" i="0" dirty="0">
                <a:solidFill>
                  <a:srgbClr val="262626"/>
                </a:solidFill>
                <a:effectLst/>
              </a:rPr>
              <a:t> </a:t>
            </a:r>
            <a:r>
              <a:rPr lang="en-ID" sz="3600" b="0" i="0" dirty="0" err="1">
                <a:solidFill>
                  <a:srgbClr val="262626"/>
                </a:solidFill>
                <a:effectLst/>
              </a:rPr>
              <a:t>orientasi</a:t>
            </a:r>
            <a:r>
              <a:rPr lang="en-ID" sz="3600" b="0" i="0" dirty="0">
                <a:solidFill>
                  <a:srgbClr val="262626"/>
                </a:solidFill>
                <a:effectLst/>
              </a:rPr>
              <a:t> </a:t>
            </a:r>
            <a:r>
              <a:rPr lang="en-ID" sz="3600" b="0" i="0" dirty="0" err="1">
                <a:solidFill>
                  <a:srgbClr val="262626"/>
                </a:solidFill>
                <a:effectLst/>
              </a:rPr>
              <a:t>seksual</a:t>
            </a:r>
            <a:r>
              <a:rPr lang="en-ID" sz="3600" b="0" i="0" dirty="0">
                <a:solidFill>
                  <a:srgbClr val="262626"/>
                </a:solidFill>
                <a:effectLst/>
              </a:rPr>
              <a:t> </a:t>
            </a:r>
            <a:r>
              <a:rPr lang="en-ID" sz="3600" b="0" i="0" dirty="0" err="1">
                <a:solidFill>
                  <a:srgbClr val="262626"/>
                </a:solidFill>
                <a:effectLst/>
              </a:rPr>
              <a:t>dari</a:t>
            </a:r>
            <a:r>
              <a:rPr lang="en-ID" sz="3600" b="0" i="0" dirty="0">
                <a:solidFill>
                  <a:srgbClr val="262626"/>
                </a:solidFill>
                <a:effectLst/>
              </a:rPr>
              <a:t> </a:t>
            </a:r>
            <a:r>
              <a:rPr lang="en-ID" sz="3600" b="0" i="0" dirty="0" err="1">
                <a:solidFill>
                  <a:srgbClr val="262626"/>
                </a:solidFill>
                <a:effectLst/>
              </a:rPr>
              <a:t>ketiga</a:t>
            </a:r>
            <a:r>
              <a:rPr lang="en-ID" sz="3600" b="0" i="0" dirty="0">
                <a:solidFill>
                  <a:srgbClr val="262626"/>
                </a:solidFill>
                <a:effectLst/>
              </a:rPr>
              <a:t> </a:t>
            </a:r>
            <a:r>
              <a:rPr lang="en-ID" sz="3600" b="0" i="0" dirty="0" err="1">
                <a:solidFill>
                  <a:srgbClr val="262626"/>
                </a:solidFill>
                <a:effectLst/>
              </a:rPr>
              <a:t>orientasi</a:t>
            </a:r>
            <a:r>
              <a:rPr lang="en-ID" sz="3600" b="0" i="0" dirty="0">
                <a:solidFill>
                  <a:srgbClr val="262626"/>
                </a:solidFill>
                <a:effectLst/>
              </a:rPr>
              <a:t> </a:t>
            </a:r>
            <a:r>
              <a:rPr lang="en-ID" sz="3600" b="0" i="0" dirty="0" err="1">
                <a:solidFill>
                  <a:srgbClr val="262626"/>
                </a:solidFill>
                <a:effectLst/>
              </a:rPr>
              <a:t>tersebut</a:t>
            </a:r>
            <a:r>
              <a:rPr lang="en-ID" sz="3600" b="0" i="0" dirty="0">
                <a:solidFill>
                  <a:srgbClr val="262626"/>
                </a:solidFill>
                <a:effectLst/>
              </a:rPr>
              <a:t>” </a:t>
            </a:r>
            <a:endParaRPr lang="en-US" sz="3600" dirty="0"/>
          </a:p>
        </p:txBody>
      </p:sp>
    </p:spTree>
    <p:extLst>
      <p:ext uri="{BB962C8B-B14F-4D97-AF65-F5344CB8AC3E}">
        <p14:creationId xmlns:p14="http://schemas.microsoft.com/office/powerpoint/2010/main" val="25385692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0" y="1101320"/>
            <a:ext cx="3912325" cy="4461163"/>
          </a:xfrm>
        </p:spPr>
        <p:txBody>
          <a:bodyPr>
            <a:normAutofit/>
          </a:bodyPr>
          <a:lstStyle/>
          <a:p>
            <a:pPr algn="ctr"/>
            <a:r>
              <a:rPr lang="en-US" b="1" dirty="0">
                <a:solidFill>
                  <a:srgbClr val="FFFFFF"/>
                </a:solidFill>
                <a:latin typeface="+mn-lt"/>
              </a:rPr>
              <a:t>…</a:t>
            </a:r>
            <a:r>
              <a:rPr lang="en-US" b="1" dirty="0" err="1">
                <a:solidFill>
                  <a:srgbClr val="FFFFFF"/>
                </a:solidFill>
                <a:latin typeface="+mn-lt"/>
              </a:rPr>
              <a:t>lanjutan</a:t>
            </a:r>
            <a:endParaRPr lang="en-US" b="1" dirty="0">
              <a:solidFill>
                <a:srgbClr val="FFFFFF"/>
              </a:solidFill>
              <a:latin typeface="+mn-l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6" name="Content Placeholder 5">
            <a:extLst>
              <a:ext uri="{FF2B5EF4-FFF2-40B4-BE49-F238E27FC236}">
                <a16:creationId xmlns:a16="http://schemas.microsoft.com/office/drawing/2014/main" id="{DC8D35F8-7FAB-C761-A90E-AFF60759CE7B}"/>
              </a:ext>
            </a:extLst>
          </p:cNvPr>
          <p:cNvPicPr>
            <a:picLocks noGrp="1" noChangeAspect="1"/>
          </p:cNvPicPr>
          <p:nvPr>
            <p:ph idx="1"/>
          </p:nvPr>
        </p:nvPicPr>
        <p:blipFill>
          <a:blip r:embed="rId2"/>
          <a:stretch>
            <a:fillRect/>
          </a:stretch>
        </p:blipFill>
        <p:spPr>
          <a:xfrm>
            <a:off x="4219213" y="228601"/>
            <a:ext cx="7705333" cy="6315890"/>
          </a:xfrm>
          <a:prstGeom prst="rect">
            <a:avLst/>
          </a:prstGeom>
        </p:spPr>
      </p:pic>
      <p:sp>
        <p:nvSpPr>
          <p:cNvPr id="9" name="TextBox 8">
            <a:extLst>
              <a:ext uri="{FF2B5EF4-FFF2-40B4-BE49-F238E27FC236}">
                <a16:creationId xmlns:a16="http://schemas.microsoft.com/office/drawing/2014/main" id="{4EAD5D65-7093-67D5-BFD7-AA725B1EAD74}"/>
              </a:ext>
            </a:extLst>
          </p:cNvPr>
          <p:cNvSpPr txBox="1"/>
          <p:nvPr/>
        </p:nvSpPr>
        <p:spPr>
          <a:xfrm>
            <a:off x="4212771" y="6488668"/>
            <a:ext cx="6245678" cy="369332"/>
          </a:xfrm>
          <a:prstGeom prst="rect">
            <a:avLst/>
          </a:prstGeom>
          <a:noFill/>
        </p:spPr>
        <p:txBody>
          <a:bodyPr wrap="square">
            <a:spAutoFit/>
          </a:bodyPr>
          <a:lstStyle/>
          <a:p>
            <a:r>
              <a:rPr lang="en-ID" dirty="0" err="1"/>
              <a:t>Sumber</a:t>
            </a:r>
            <a:r>
              <a:rPr lang="en-ID" dirty="0"/>
              <a:t>: https://lifestyle.kompas.com</a:t>
            </a:r>
          </a:p>
        </p:txBody>
      </p:sp>
    </p:spTree>
    <p:extLst>
      <p:ext uri="{BB962C8B-B14F-4D97-AF65-F5344CB8AC3E}">
        <p14:creationId xmlns:p14="http://schemas.microsoft.com/office/powerpoint/2010/main" val="32992397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0" y="1101320"/>
            <a:ext cx="3912325" cy="4461163"/>
          </a:xfrm>
        </p:spPr>
        <p:txBody>
          <a:bodyPr>
            <a:normAutofit/>
          </a:bodyPr>
          <a:lstStyle/>
          <a:p>
            <a:pPr algn="ctr"/>
            <a:r>
              <a:rPr lang="en-US" sz="8000" b="1" dirty="0" err="1">
                <a:solidFill>
                  <a:srgbClr val="FFFFFF"/>
                </a:solidFill>
                <a:latin typeface="+mn-lt"/>
              </a:rPr>
              <a:t>Ingat</a:t>
            </a:r>
            <a:r>
              <a:rPr lang="en-US" sz="8000" b="1" dirty="0">
                <a:solidFill>
                  <a:srgbClr val="FFFFFF"/>
                </a:solidFill>
                <a:latin typeface="+mn-lt"/>
              </a:rPr>
              <a:t>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Content Placeholder 8">
            <a:extLst>
              <a:ext uri="{FF2B5EF4-FFF2-40B4-BE49-F238E27FC236}">
                <a16:creationId xmlns:a16="http://schemas.microsoft.com/office/drawing/2014/main" id="{B34D072E-D6F4-19B8-527B-80E0F445D530}"/>
              </a:ext>
            </a:extLst>
          </p:cNvPr>
          <p:cNvSpPr>
            <a:spLocks noGrp="1"/>
          </p:cNvSpPr>
          <p:nvPr>
            <p:ph idx="1"/>
          </p:nvPr>
        </p:nvSpPr>
        <p:spPr>
          <a:xfrm>
            <a:off x="4278086" y="483326"/>
            <a:ext cx="7563394" cy="6185262"/>
          </a:xfrm>
        </p:spPr>
        <p:txBody>
          <a:bodyPr>
            <a:noAutofit/>
          </a:bodyPr>
          <a:lstStyle/>
          <a:p>
            <a:pPr marL="0" indent="0" algn="ctr">
              <a:buNone/>
            </a:pPr>
            <a:r>
              <a:rPr lang="en-US" sz="3600" dirty="0"/>
              <a:t>“</a:t>
            </a:r>
            <a:r>
              <a:rPr lang="en-ID" sz="3600" b="0" i="0" dirty="0" err="1">
                <a:solidFill>
                  <a:srgbClr val="3B3738"/>
                </a:solidFill>
                <a:effectLst/>
              </a:rPr>
              <a:t>Orientasi</a:t>
            </a:r>
            <a:r>
              <a:rPr lang="en-ID" sz="3600" b="0" i="0" dirty="0">
                <a:solidFill>
                  <a:srgbClr val="3B3738"/>
                </a:solidFill>
                <a:effectLst/>
              </a:rPr>
              <a:t> </a:t>
            </a:r>
            <a:r>
              <a:rPr lang="en-ID" sz="3600" b="0" i="0" dirty="0" err="1">
                <a:solidFill>
                  <a:srgbClr val="3B3738"/>
                </a:solidFill>
                <a:effectLst/>
              </a:rPr>
              <a:t>seksual</a:t>
            </a:r>
            <a:r>
              <a:rPr lang="en-ID" sz="3600" b="0" i="0" dirty="0">
                <a:solidFill>
                  <a:srgbClr val="3B3738"/>
                </a:solidFill>
                <a:effectLst/>
              </a:rPr>
              <a:t> dan </a:t>
            </a:r>
            <a:r>
              <a:rPr lang="en-ID" sz="3600" b="0" i="0" dirty="0" err="1">
                <a:solidFill>
                  <a:srgbClr val="3B3738"/>
                </a:solidFill>
                <a:effectLst/>
              </a:rPr>
              <a:t>identitas</a:t>
            </a:r>
            <a:r>
              <a:rPr lang="en-ID" sz="3600" b="0" i="0" dirty="0">
                <a:solidFill>
                  <a:srgbClr val="3B3738"/>
                </a:solidFill>
                <a:effectLst/>
              </a:rPr>
              <a:t> gender </a:t>
            </a:r>
            <a:r>
              <a:rPr lang="en-ID" sz="3600" b="0" i="0" dirty="0" err="1">
                <a:solidFill>
                  <a:srgbClr val="3B3738"/>
                </a:solidFill>
                <a:effectLst/>
              </a:rPr>
              <a:t>merupakan</a:t>
            </a:r>
            <a:r>
              <a:rPr lang="en-ID" sz="3600" b="0" i="0" dirty="0">
                <a:solidFill>
                  <a:srgbClr val="3B3738"/>
                </a:solidFill>
                <a:effectLst/>
              </a:rPr>
              <a:t> 2 </a:t>
            </a:r>
            <a:r>
              <a:rPr lang="en-ID" sz="3600" b="0" i="0" dirty="0" err="1">
                <a:solidFill>
                  <a:srgbClr val="3B3738"/>
                </a:solidFill>
                <a:effectLst/>
              </a:rPr>
              <a:t>konsep</a:t>
            </a:r>
            <a:r>
              <a:rPr lang="en-ID" sz="3600" b="0" i="0" dirty="0">
                <a:solidFill>
                  <a:srgbClr val="3B3738"/>
                </a:solidFill>
                <a:effectLst/>
              </a:rPr>
              <a:t> yang </a:t>
            </a:r>
            <a:r>
              <a:rPr lang="en-ID" sz="3600" b="0" i="0" dirty="0" err="1">
                <a:solidFill>
                  <a:srgbClr val="3B3738"/>
                </a:solidFill>
                <a:effectLst/>
              </a:rPr>
              <a:t>berbeda</a:t>
            </a:r>
            <a:r>
              <a:rPr lang="en-ID" sz="3600" b="0" i="0" dirty="0">
                <a:solidFill>
                  <a:srgbClr val="3B3738"/>
                </a:solidFill>
                <a:effectLst/>
              </a:rPr>
              <a:t>. </a:t>
            </a:r>
            <a:r>
              <a:rPr lang="en-ID" sz="3600" b="0" i="0" dirty="0" err="1">
                <a:solidFill>
                  <a:srgbClr val="3B3738"/>
                </a:solidFill>
                <a:effectLst/>
              </a:rPr>
              <a:t>Setiap</a:t>
            </a:r>
            <a:r>
              <a:rPr lang="en-ID" sz="3600" b="0" i="0" dirty="0">
                <a:solidFill>
                  <a:srgbClr val="3B3738"/>
                </a:solidFill>
                <a:effectLst/>
              </a:rPr>
              <a:t> orang </a:t>
            </a:r>
            <a:r>
              <a:rPr lang="en-ID" sz="3600" b="0" i="0" dirty="0" err="1">
                <a:solidFill>
                  <a:srgbClr val="3B3738"/>
                </a:solidFill>
                <a:effectLst/>
              </a:rPr>
              <a:t>memiliki</a:t>
            </a:r>
            <a:r>
              <a:rPr lang="en-ID" sz="3600" b="0" i="0" dirty="0">
                <a:solidFill>
                  <a:srgbClr val="3B3738"/>
                </a:solidFill>
                <a:effectLst/>
              </a:rPr>
              <a:t> </a:t>
            </a:r>
            <a:r>
              <a:rPr lang="en-ID" sz="3600" b="0" i="0" dirty="0" err="1">
                <a:solidFill>
                  <a:srgbClr val="3B3738"/>
                </a:solidFill>
                <a:effectLst/>
              </a:rPr>
              <a:t>orientasi</a:t>
            </a:r>
            <a:r>
              <a:rPr lang="en-ID" sz="3600" b="0" i="0" dirty="0">
                <a:solidFill>
                  <a:srgbClr val="3B3738"/>
                </a:solidFill>
                <a:effectLst/>
              </a:rPr>
              <a:t> </a:t>
            </a:r>
            <a:r>
              <a:rPr lang="en-ID" sz="3600" b="0" i="0" dirty="0" err="1">
                <a:solidFill>
                  <a:srgbClr val="3B3738"/>
                </a:solidFill>
                <a:effectLst/>
              </a:rPr>
              <a:t>seksual</a:t>
            </a:r>
            <a:r>
              <a:rPr lang="en-ID" sz="3600" b="0" i="0" dirty="0">
                <a:solidFill>
                  <a:srgbClr val="3B3738"/>
                </a:solidFill>
                <a:effectLst/>
              </a:rPr>
              <a:t> dan </a:t>
            </a:r>
            <a:r>
              <a:rPr lang="en-ID" sz="3600" b="0" i="0" dirty="0" err="1">
                <a:solidFill>
                  <a:srgbClr val="3B3738"/>
                </a:solidFill>
                <a:effectLst/>
              </a:rPr>
              <a:t>identitas</a:t>
            </a:r>
            <a:r>
              <a:rPr lang="en-ID" sz="3600" b="0" i="0" dirty="0">
                <a:solidFill>
                  <a:srgbClr val="3B3738"/>
                </a:solidFill>
                <a:effectLst/>
              </a:rPr>
              <a:t> </a:t>
            </a:r>
            <a:r>
              <a:rPr lang="en-ID" sz="3600" b="0" i="0" dirty="0" err="1">
                <a:solidFill>
                  <a:srgbClr val="3B3738"/>
                </a:solidFill>
                <a:effectLst/>
              </a:rPr>
              <a:t>gendernya</a:t>
            </a:r>
            <a:r>
              <a:rPr lang="en-ID" sz="3600" b="0" i="0" dirty="0">
                <a:solidFill>
                  <a:srgbClr val="3B3738"/>
                </a:solidFill>
                <a:effectLst/>
              </a:rPr>
              <a:t> masing-masing, </a:t>
            </a:r>
            <a:r>
              <a:rPr lang="en-ID" sz="3600" b="0" i="0" dirty="0" err="1">
                <a:solidFill>
                  <a:srgbClr val="3B3738"/>
                </a:solidFill>
                <a:effectLst/>
              </a:rPr>
              <a:t>tetapi</a:t>
            </a:r>
            <a:r>
              <a:rPr lang="en-ID" sz="3600" b="0" i="0" dirty="0">
                <a:solidFill>
                  <a:srgbClr val="3B3738"/>
                </a:solidFill>
                <a:effectLst/>
              </a:rPr>
              <a:t> gender </a:t>
            </a:r>
            <a:r>
              <a:rPr lang="en-ID" sz="3600" b="0" i="0" dirty="0" err="1">
                <a:solidFill>
                  <a:srgbClr val="3B3738"/>
                </a:solidFill>
                <a:effectLst/>
              </a:rPr>
              <a:t>seseorang</a:t>
            </a:r>
            <a:r>
              <a:rPr lang="en-ID" sz="3600" b="0" i="0" dirty="0">
                <a:solidFill>
                  <a:srgbClr val="3B3738"/>
                </a:solidFill>
                <a:effectLst/>
              </a:rPr>
              <a:t> tidak </a:t>
            </a:r>
            <a:r>
              <a:rPr lang="en-ID" sz="3600" b="0" i="0" dirty="0" err="1">
                <a:solidFill>
                  <a:srgbClr val="3B3738"/>
                </a:solidFill>
                <a:effectLst/>
              </a:rPr>
              <a:t>menentukan</a:t>
            </a:r>
            <a:r>
              <a:rPr lang="en-ID" sz="3600" b="0" i="0" dirty="0">
                <a:solidFill>
                  <a:srgbClr val="3B3738"/>
                </a:solidFill>
                <a:effectLst/>
              </a:rPr>
              <a:t> </a:t>
            </a:r>
            <a:r>
              <a:rPr lang="en-ID" sz="3600" b="0" i="0" dirty="0" err="1">
                <a:solidFill>
                  <a:srgbClr val="3B3738"/>
                </a:solidFill>
                <a:effectLst/>
              </a:rPr>
              <a:t>orientasi</a:t>
            </a:r>
            <a:r>
              <a:rPr lang="en-ID" sz="3600" b="0" i="0" dirty="0">
                <a:solidFill>
                  <a:srgbClr val="3B3738"/>
                </a:solidFill>
                <a:effectLst/>
              </a:rPr>
              <a:t> </a:t>
            </a:r>
            <a:r>
              <a:rPr lang="en-ID" sz="3600" b="0" i="0" dirty="0" err="1">
                <a:solidFill>
                  <a:srgbClr val="3B3738"/>
                </a:solidFill>
                <a:effectLst/>
              </a:rPr>
              <a:t>seksualnya</a:t>
            </a:r>
            <a:r>
              <a:rPr lang="en-ID" sz="3600" b="0" i="0" dirty="0">
                <a:solidFill>
                  <a:srgbClr val="3B3738"/>
                </a:solidFill>
                <a:effectLst/>
              </a:rPr>
              <a:t>. </a:t>
            </a:r>
            <a:r>
              <a:rPr lang="en-ID" sz="3600" b="0" i="0" dirty="0" err="1">
                <a:solidFill>
                  <a:srgbClr val="3B3738"/>
                </a:solidFill>
                <a:effectLst/>
              </a:rPr>
              <a:t>Sebagai</a:t>
            </a:r>
            <a:r>
              <a:rPr lang="en-ID" sz="3600" b="0" i="0" dirty="0">
                <a:solidFill>
                  <a:srgbClr val="3B3738"/>
                </a:solidFill>
                <a:effectLst/>
              </a:rPr>
              <a:t> </a:t>
            </a:r>
            <a:r>
              <a:rPr lang="en-ID" sz="3600" b="0" i="0" dirty="0" err="1">
                <a:solidFill>
                  <a:srgbClr val="3B3738"/>
                </a:solidFill>
                <a:effectLst/>
              </a:rPr>
              <a:t>contoh</a:t>
            </a:r>
            <a:r>
              <a:rPr lang="en-ID" sz="3600" b="0" i="0" dirty="0">
                <a:solidFill>
                  <a:srgbClr val="3B3738"/>
                </a:solidFill>
                <a:effectLst/>
              </a:rPr>
              <a:t>, </a:t>
            </a:r>
            <a:r>
              <a:rPr lang="en-ID" sz="3600" b="0" i="0" dirty="0" err="1">
                <a:solidFill>
                  <a:srgbClr val="3B3738"/>
                </a:solidFill>
                <a:effectLst/>
              </a:rPr>
              <a:t>seorang</a:t>
            </a:r>
            <a:r>
              <a:rPr lang="en-ID" sz="3600" b="0" i="0" dirty="0">
                <a:solidFill>
                  <a:srgbClr val="3B3738"/>
                </a:solidFill>
                <a:effectLst/>
              </a:rPr>
              <a:t> transgender </a:t>
            </a:r>
            <a:r>
              <a:rPr lang="en-ID" sz="3600" b="0" i="0" dirty="0" err="1">
                <a:solidFill>
                  <a:srgbClr val="3B3738"/>
                </a:solidFill>
                <a:effectLst/>
              </a:rPr>
              <a:t>mungkin</a:t>
            </a:r>
            <a:r>
              <a:rPr lang="en-ID" sz="3600" b="0" i="0" dirty="0">
                <a:solidFill>
                  <a:srgbClr val="3B3738"/>
                </a:solidFill>
                <a:effectLst/>
              </a:rPr>
              <a:t> </a:t>
            </a:r>
            <a:r>
              <a:rPr lang="en-ID" sz="3600" b="0" i="0" dirty="0" err="1">
                <a:solidFill>
                  <a:srgbClr val="3B3738"/>
                </a:solidFill>
                <a:effectLst/>
              </a:rPr>
              <a:t>saja</a:t>
            </a:r>
            <a:r>
              <a:rPr lang="en-ID" sz="3600" b="0" i="0" dirty="0">
                <a:solidFill>
                  <a:srgbClr val="3B3738"/>
                </a:solidFill>
                <a:effectLst/>
              </a:rPr>
              <a:t> </a:t>
            </a:r>
            <a:r>
              <a:rPr lang="en-ID" sz="3600" b="0" i="0" dirty="0" err="1">
                <a:solidFill>
                  <a:srgbClr val="3B3738"/>
                </a:solidFill>
                <a:effectLst/>
              </a:rPr>
              <a:t>melabeli</a:t>
            </a:r>
            <a:r>
              <a:rPr lang="en-ID" sz="3600" b="0" i="0" dirty="0">
                <a:solidFill>
                  <a:srgbClr val="3B3738"/>
                </a:solidFill>
                <a:effectLst/>
              </a:rPr>
              <a:t> </a:t>
            </a:r>
            <a:r>
              <a:rPr lang="en-ID" sz="3600" b="0" i="0" dirty="0" err="1">
                <a:solidFill>
                  <a:srgbClr val="3B3738"/>
                </a:solidFill>
                <a:effectLst/>
              </a:rPr>
              <a:t>dirinya</a:t>
            </a:r>
            <a:r>
              <a:rPr lang="en-ID" sz="3600" b="0" i="0" dirty="0">
                <a:solidFill>
                  <a:srgbClr val="3B3738"/>
                </a:solidFill>
                <a:effectLst/>
              </a:rPr>
              <a:t> </a:t>
            </a:r>
            <a:r>
              <a:rPr lang="en-ID" sz="3600" b="0" i="0" dirty="0" err="1">
                <a:solidFill>
                  <a:srgbClr val="3B3738"/>
                </a:solidFill>
                <a:effectLst/>
              </a:rPr>
              <a:t>sebagai</a:t>
            </a:r>
            <a:r>
              <a:rPr lang="en-ID" sz="3600" b="0" i="0" dirty="0">
                <a:solidFill>
                  <a:srgbClr val="3B3738"/>
                </a:solidFill>
                <a:effectLst/>
              </a:rPr>
              <a:t> </a:t>
            </a:r>
            <a:r>
              <a:rPr lang="en-ID" sz="3600" b="0" i="0" dirty="0" err="1">
                <a:solidFill>
                  <a:srgbClr val="3B3738"/>
                </a:solidFill>
                <a:effectLst/>
              </a:rPr>
              <a:t>seorang</a:t>
            </a:r>
            <a:r>
              <a:rPr lang="en-ID" sz="3600" b="0" i="0" dirty="0">
                <a:solidFill>
                  <a:srgbClr val="3B3738"/>
                </a:solidFill>
                <a:effectLst/>
              </a:rPr>
              <a:t> </a:t>
            </a:r>
            <a:r>
              <a:rPr lang="en-ID" sz="3600" b="0" i="0" dirty="0" err="1">
                <a:solidFill>
                  <a:srgbClr val="3B3738"/>
                </a:solidFill>
                <a:effectLst/>
              </a:rPr>
              <a:t>heteroseksual</a:t>
            </a:r>
            <a:r>
              <a:rPr lang="en-ID" sz="3600" b="0" i="0" dirty="0">
                <a:solidFill>
                  <a:srgbClr val="3B3738"/>
                </a:solidFill>
                <a:effectLst/>
              </a:rPr>
              <a:t>, </a:t>
            </a:r>
            <a:r>
              <a:rPr lang="en-ID" sz="3600" b="0" i="0" dirty="0" err="1">
                <a:solidFill>
                  <a:srgbClr val="3B3738"/>
                </a:solidFill>
                <a:effectLst/>
              </a:rPr>
              <a:t>homoseksual</a:t>
            </a:r>
            <a:r>
              <a:rPr lang="en-ID" sz="3600" b="0" i="0" dirty="0">
                <a:solidFill>
                  <a:srgbClr val="3B3738"/>
                </a:solidFill>
                <a:effectLst/>
              </a:rPr>
              <a:t>, </a:t>
            </a:r>
            <a:r>
              <a:rPr lang="en-ID" sz="3600" b="0" i="0" dirty="0" err="1">
                <a:solidFill>
                  <a:srgbClr val="3B3738"/>
                </a:solidFill>
                <a:effectLst/>
              </a:rPr>
              <a:t>biseksual</a:t>
            </a:r>
            <a:r>
              <a:rPr lang="en-ID" sz="3600" b="0" i="0" dirty="0">
                <a:solidFill>
                  <a:srgbClr val="3B3738"/>
                </a:solidFill>
                <a:effectLst/>
              </a:rPr>
              <a:t>, </a:t>
            </a:r>
            <a:r>
              <a:rPr lang="en-ID" sz="3600" b="0" i="0" dirty="0" err="1">
                <a:solidFill>
                  <a:srgbClr val="3B3738"/>
                </a:solidFill>
                <a:effectLst/>
              </a:rPr>
              <a:t>atau</a:t>
            </a:r>
            <a:r>
              <a:rPr lang="en-ID" sz="3600" b="0" i="0" dirty="0">
                <a:solidFill>
                  <a:srgbClr val="3B3738"/>
                </a:solidFill>
                <a:effectLst/>
              </a:rPr>
              <a:t> </a:t>
            </a:r>
            <a:r>
              <a:rPr lang="en-ID" sz="3600" b="0" i="0" dirty="0" err="1">
                <a:solidFill>
                  <a:srgbClr val="3B3738"/>
                </a:solidFill>
                <a:effectLst/>
              </a:rPr>
              <a:t>bahkan</a:t>
            </a:r>
            <a:r>
              <a:rPr lang="en-ID" sz="3600" b="0" i="0" dirty="0">
                <a:solidFill>
                  <a:srgbClr val="3B3738"/>
                </a:solidFill>
                <a:effectLst/>
              </a:rPr>
              <a:t> tidak </a:t>
            </a:r>
            <a:r>
              <a:rPr lang="en-ID" sz="3600" b="0" i="0" dirty="0" err="1">
                <a:solidFill>
                  <a:srgbClr val="3B3738"/>
                </a:solidFill>
                <a:effectLst/>
              </a:rPr>
              <a:t>sama</a:t>
            </a:r>
            <a:r>
              <a:rPr lang="en-ID" sz="3600" b="0" i="0" dirty="0">
                <a:solidFill>
                  <a:srgbClr val="3B3738"/>
                </a:solidFill>
                <a:effectLst/>
              </a:rPr>
              <a:t> </a:t>
            </a:r>
            <a:r>
              <a:rPr lang="en-ID" sz="3600" b="0" i="0" dirty="0" err="1">
                <a:solidFill>
                  <a:srgbClr val="3B3738"/>
                </a:solidFill>
                <a:effectLst/>
              </a:rPr>
              <a:t>sekali</a:t>
            </a:r>
            <a:r>
              <a:rPr lang="en-ID" sz="3600" b="0" i="0" dirty="0">
                <a:solidFill>
                  <a:srgbClr val="3B3738"/>
                </a:solidFill>
                <a:effectLst/>
              </a:rPr>
              <a:t>.</a:t>
            </a:r>
            <a:r>
              <a:rPr lang="en-US" sz="3600" dirty="0"/>
              <a:t>”</a:t>
            </a:r>
            <a:endParaRPr lang="en-ID" sz="3600" dirty="0"/>
          </a:p>
        </p:txBody>
      </p:sp>
    </p:spTree>
    <p:extLst>
      <p:ext uri="{BB962C8B-B14F-4D97-AF65-F5344CB8AC3E}">
        <p14:creationId xmlns:p14="http://schemas.microsoft.com/office/powerpoint/2010/main" val="3817744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0" y="1101320"/>
            <a:ext cx="3912325" cy="4461163"/>
          </a:xfrm>
        </p:spPr>
        <p:txBody>
          <a:bodyPr>
            <a:normAutofit/>
          </a:bodyPr>
          <a:lstStyle/>
          <a:p>
            <a:pPr algn="ctr"/>
            <a:r>
              <a:rPr lang="en-US" b="1" dirty="0">
                <a:solidFill>
                  <a:srgbClr val="FFFFFF"/>
                </a:solidFill>
                <a:latin typeface="+mn-lt"/>
              </a:rPr>
              <a:t>…</a:t>
            </a:r>
            <a:r>
              <a:rPr lang="en-US" b="1" dirty="0" err="1">
                <a:solidFill>
                  <a:srgbClr val="FFFFFF"/>
                </a:solidFill>
                <a:latin typeface="+mn-lt"/>
              </a:rPr>
              <a:t>lanjutan</a:t>
            </a:r>
            <a:endParaRPr lang="en-US" b="1" dirty="0">
              <a:solidFill>
                <a:srgbClr val="FFFFFF"/>
              </a:solidFill>
              <a:latin typeface="+mn-l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Content Placeholder 8">
            <a:extLst>
              <a:ext uri="{FF2B5EF4-FFF2-40B4-BE49-F238E27FC236}">
                <a16:creationId xmlns:a16="http://schemas.microsoft.com/office/drawing/2014/main" id="{B34D072E-D6F4-19B8-527B-80E0F445D530}"/>
              </a:ext>
            </a:extLst>
          </p:cNvPr>
          <p:cNvSpPr>
            <a:spLocks noGrp="1"/>
          </p:cNvSpPr>
          <p:nvPr>
            <p:ph idx="1"/>
          </p:nvPr>
        </p:nvSpPr>
        <p:spPr>
          <a:xfrm>
            <a:off x="4278086" y="241663"/>
            <a:ext cx="7406640" cy="6426925"/>
          </a:xfrm>
        </p:spPr>
        <p:txBody>
          <a:bodyPr>
            <a:noAutofit/>
          </a:bodyPr>
          <a:lstStyle/>
          <a:p>
            <a:pPr marL="0" indent="0" algn="ctr">
              <a:buNone/>
            </a:pPr>
            <a:r>
              <a:rPr lang="en-US" sz="4000" dirty="0"/>
              <a:t>“Dalam </a:t>
            </a:r>
            <a:r>
              <a:rPr lang="en-US" sz="4000" dirty="0" err="1"/>
              <a:t>masyarakat</a:t>
            </a:r>
            <a:r>
              <a:rPr lang="en-US" sz="4000" dirty="0"/>
              <a:t>, </a:t>
            </a:r>
            <a:r>
              <a:rPr lang="en-US" sz="4000" dirty="0" err="1"/>
              <a:t>konsep</a:t>
            </a:r>
            <a:r>
              <a:rPr lang="en-US" sz="4000" dirty="0"/>
              <a:t> </a:t>
            </a:r>
            <a:r>
              <a:rPr lang="en-US" sz="4000" dirty="0" err="1"/>
              <a:t>identitas</a:t>
            </a:r>
            <a:r>
              <a:rPr lang="en-US" sz="4000" dirty="0"/>
              <a:t> gender </a:t>
            </a:r>
            <a:r>
              <a:rPr lang="en-US" sz="4000" dirty="0" err="1"/>
              <a:t>dianggap</a:t>
            </a:r>
            <a:r>
              <a:rPr lang="en-US" sz="4000" dirty="0"/>
              <a:t> </a:t>
            </a:r>
            <a:r>
              <a:rPr lang="en-US" sz="4000" dirty="0" err="1"/>
              <a:t>sama</a:t>
            </a:r>
            <a:r>
              <a:rPr lang="en-US" sz="4000" dirty="0"/>
              <a:t> dan </a:t>
            </a:r>
            <a:r>
              <a:rPr lang="en-US" sz="4000" dirty="0" err="1"/>
              <a:t>bercampur</a:t>
            </a:r>
            <a:r>
              <a:rPr lang="en-US" sz="4000" dirty="0"/>
              <a:t> </a:t>
            </a:r>
            <a:r>
              <a:rPr lang="en-US" sz="4000" dirty="0" err="1"/>
              <a:t>aduk</a:t>
            </a:r>
            <a:r>
              <a:rPr lang="en-US" sz="4000" dirty="0"/>
              <a:t> dengan </a:t>
            </a:r>
            <a:r>
              <a:rPr lang="en-US" sz="4000" dirty="0" err="1"/>
              <a:t>konsep</a:t>
            </a:r>
            <a:r>
              <a:rPr lang="en-US" sz="4000" dirty="0"/>
              <a:t> </a:t>
            </a:r>
            <a:r>
              <a:rPr lang="en-US" sz="4000" dirty="0" err="1"/>
              <a:t>orientasi</a:t>
            </a:r>
            <a:r>
              <a:rPr lang="en-US" sz="4000" dirty="0"/>
              <a:t> </a:t>
            </a:r>
            <a:r>
              <a:rPr lang="en-US" sz="4000" dirty="0" err="1"/>
              <a:t>seksual</a:t>
            </a:r>
            <a:r>
              <a:rPr lang="en-US" sz="4000" dirty="0"/>
              <a:t> yang </a:t>
            </a:r>
            <a:r>
              <a:rPr lang="en-US" sz="4000" dirty="0" err="1"/>
              <a:t>langsung</a:t>
            </a:r>
            <a:r>
              <a:rPr lang="en-US" sz="4000" dirty="0"/>
              <a:t> </a:t>
            </a:r>
            <a:r>
              <a:rPr lang="en-US" sz="4000" dirty="0" err="1"/>
              <a:t>dikaitkan</a:t>
            </a:r>
            <a:r>
              <a:rPr lang="en-US" sz="4000" dirty="0"/>
              <a:t> dengan LGBTQ. </a:t>
            </a:r>
            <a:r>
              <a:rPr lang="en-US" sz="4000" dirty="0" err="1"/>
              <a:t>Akibatnya</a:t>
            </a:r>
            <a:r>
              <a:rPr lang="en-US" sz="4000" dirty="0"/>
              <a:t>, </a:t>
            </a:r>
            <a:r>
              <a:rPr lang="en-US" sz="4000" dirty="0" err="1"/>
              <a:t>masyarakat</a:t>
            </a:r>
            <a:r>
              <a:rPr lang="en-US" sz="4000" dirty="0"/>
              <a:t> </a:t>
            </a:r>
            <a:r>
              <a:rPr lang="en-US" sz="4000" dirty="0" err="1"/>
              <a:t>menganggap</a:t>
            </a:r>
            <a:r>
              <a:rPr lang="en-US" sz="4000" dirty="0"/>
              <a:t> </a:t>
            </a:r>
            <a:r>
              <a:rPr lang="en-US" sz="4000" dirty="0" err="1"/>
              <a:t>mereka</a:t>
            </a:r>
            <a:r>
              <a:rPr lang="en-US" sz="4000" dirty="0"/>
              <a:t> </a:t>
            </a:r>
            <a:r>
              <a:rPr lang="en-US" sz="4000" dirty="0" err="1"/>
              <a:t>sebagai</a:t>
            </a:r>
            <a:r>
              <a:rPr lang="en-US" sz="4000" dirty="0"/>
              <a:t> </a:t>
            </a:r>
            <a:r>
              <a:rPr lang="en-US" sz="4000" dirty="0" err="1"/>
              <a:t>kutukan</a:t>
            </a:r>
            <a:r>
              <a:rPr lang="en-US" sz="4000" dirty="0"/>
              <a:t>, </a:t>
            </a:r>
            <a:r>
              <a:rPr lang="en-US" sz="4000" dirty="0" err="1"/>
              <a:t>dosa</a:t>
            </a:r>
            <a:r>
              <a:rPr lang="en-US" sz="4000" dirty="0"/>
              <a:t>, </a:t>
            </a:r>
            <a:r>
              <a:rPr lang="en-US" sz="4000" dirty="0" err="1"/>
              <a:t>bahkan</a:t>
            </a:r>
            <a:r>
              <a:rPr lang="en-US" sz="4000" dirty="0"/>
              <a:t> </a:t>
            </a:r>
            <a:r>
              <a:rPr lang="en-US" sz="4000" dirty="0" err="1"/>
              <a:t>ancaman</a:t>
            </a:r>
            <a:r>
              <a:rPr lang="en-US" sz="4000" dirty="0"/>
              <a:t> yang </a:t>
            </a:r>
            <a:r>
              <a:rPr lang="en-US" sz="4000" dirty="0" err="1"/>
              <a:t>membuat</a:t>
            </a:r>
            <a:r>
              <a:rPr lang="en-US" sz="4000" dirty="0"/>
              <a:t> </a:t>
            </a:r>
            <a:r>
              <a:rPr lang="en-US" sz="4000" dirty="0" err="1"/>
              <a:t>kelompok</a:t>
            </a:r>
            <a:r>
              <a:rPr lang="en-US" sz="4000" dirty="0"/>
              <a:t> </a:t>
            </a:r>
            <a:r>
              <a:rPr lang="en-US" sz="4000" dirty="0" err="1"/>
              <a:t>marjinal</a:t>
            </a:r>
            <a:r>
              <a:rPr lang="en-US" sz="4000" dirty="0"/>
              <a:t> </a:t>
            </a:r>
            <a:r>
              <a:rPr lang="en-US" sz="4000" dirty="0" err="1"/>
              <a:t>itu</a:t>
            </a:r>
            <a:r>
              <a:rPr lang="en-US" sz="4000" dirty="0"/>
              <a:t> </a:t>
            </a:r>
            <a:r>
              <a:rPr lang="en-US" sz="4000" dirty="0" err="1"/>
              <a:t>diperlakukan</a:t>
            </a:r>
            <a:r>
              <a:rPr lang="en-US" sz="4000" dirty="0"/>
              <a:t> ‘</a:t>
            </a:r>
            <a:r>
              <a:rPr lang="en-US" sz="4000" dirty="0" err="1"/>
              <a:t>berbeda</a:t>
            </a:r>
            <a:r>
              <a:rPr lang="en-US" sz="4000" dirty="0"/>
              <a:t>’ </a:t>
            </a:r>
            <a:r>
              <a:rPr lang="en-US" sz="4000" dirty="0" err="1"/>
              <a:t>dari</a:t>
            </a:r>
            <a:r>
              <a:rPr lang="en-US" sz="4000" dirty="0"/>
              <a:t> </a:t>
            </a:r>
            <a:r>
              <a:rPr lang="en-US" sz="4000" dirty="0" err="1"/>
              <a:t>kelompok</a:t>
            </a:r>
            <a:r>
              <a:rPr lang="en-US" sz="4000" dirty="0"/>
              <a:t> </a:t>
            </a:r>
            <a:r>
              <a:rPr lang="en-US" sz="4000" dirty="0" err="1"/>
              <a:t>masyarakat</a:t>
            </a:r>
            <a:r>
              <a:rPr lang="en-US" sz="4000" dirty="0"/>
              <a:t> </a:t>
            </a:r>
            <a:r>
              <a:rPr lang="en-US" sz="4000" dirty="0" err="1"/>
              <a:t>lainnya</a:t>
            </a:r>
            <a:r>
              <a:rPr lang="en-US" sz="4000" dirty="0"/>
              <a:t>”</a:t>
            </a:r>
            <a:endParaRPr lang="en-ID" sz="4000" dirty="0"/>
          </a:p>
        </p:txBody>
      </p:sp>
    </p:spTree>
    <p:extLst>
      <p:ext uri="{BB962C8B-B14F-4D97-AF65-F5344CB8AC3E}">
        <p14:creationId xmlns:p14="http://schemas.microsoft.com/office/powerpoint/2010/main" val="14861682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90132" y="594359"/>
            <a:ext cx="4697406" cy="3344091"/>
          </a:xfrm>
        </p:spPr>
        <p:txBody>
          <a:bodyPr anchor="t">
            <a:noAutofit/>
          </a:bodyPr>
          <a:lstStyle/>
          <a:p>
            <a:pPr algn="ctr"/>
            <a:r>
              <a:rPr lang="en-US" sz="6000" b="1" dirty="0">
                <a:solidFill>
                  <a:schemeClr val="bg1"/>
                </a:solidFill>
                <a:latin typeface="+mn-lt"/>
              </a:rPr>
              <a:t>LGBT/</a:t>
            </a:r>
            <a:br>
              <a:rPr lang="en-US" sz="6000" b="1" dirty="0">
                <a:solidFill>
                  <a:schemeClr val="bg1"/>
                </a:solidFill>
                <a:latin typeface="+mn-lt"/>
              </a:rPr>
            </a:br>
            <a:r>
              <a:rPr lang="en-ID" sz="6000" b="1" i="0" dirty="0">
                <a:solidFill>
                  <a:schemeClr val="bg1"/>
                </a:solidFill>
                <a:effectLst/>
                <a:latin typeface="+mn-lt"/>
              </a:rPr>
              <a:t>LGBTQIA/</a:t>
            </a:r>
            <a:br>
              <a:rPr lang="en-ID" sz="6000" b="1" i="0" dirty="0">
                <a:solidFill>
                  <a:schemeClr val="bg1"/>
                </a:solidFill>
                <a:effectLst/>
                <a:latin typeface="+mn-lt"/>
              </a:rPr>
            </a:br>
            <a:r>
              <a:rPr lang="en-ID" sz="6000" b="1" i="0" dirty="0">
                <a:solidFill>
                  <a:schemeClr val="bg1"/>
                </a:solidFill>
                <a:effectLst/>
                <a:latin typeface="+mn-lt"/>
              </a:rPr>
              <a:t>LGBTQ+</a:t>
            </a:r>
            <a:endParaRPr lang="en-US" sz="6000" b="1" dirty="0">
              <a:solidFill>
                <a:schemeClr val="bg1"/>
              </a:solidFill>
              <a:latin typeface="+mn-lt"/>
            </a:endParaRPr>
          </a:p>
        </p:txBody>
      </p:sp>
      <p:sp>
        <p:nvSpPr>
          <p:cNvPr id="3" name="Content Placeholder 2"/>
          <p:cNvSpPr>
            <a:spLocks noGrp="1"/>
          </p:cNvSpPr>
          <p:nvPr>
            <p:ph idx="1"/>
          </p:nvPr>
        </p:nvSpPr>
        <p:spPr>
          <a:xfrm>
            <a:off x="5617027" y="333101"/>
            <a:ext cx="6191795" cy="5904413"/>
          </a:xfrm>
        </p:spPr>
        <p:txBody>
          <a:bodyPr>
            <a:noAutofit/>
          </a:bodyPr>
          <a:lstStyle/>
          <a:p>
            <a:pPr marL="0" indent="0" algn="ctr">
              <a:buNone/>
            </a:pPr>
            <a:r>
              <a:rPr lang="en-ID" sz="4400" b="0" i="0" dirty="0">
                <a:solidFill>
                  <a:srgbClr val="262626"/>
                </a:solidFill>
                <a:effectLst/>
              </a:rPr>
              <a:t>“</a:t>
            </a:r>
            <a:r>
              <a:rPr lang="en-ID" sz="4400" dirty="0" err="1">
                <a:solidFill>
                  <a:srgbClr val="262626"/>
                </a:solidFill>
              </a:rPr>
              <a:t>I</a:t>
            </a:r>
            <a:r>
              <a:rPr lang="en-ID" sz="4400" b="0" i="0" dirty="0" err="1">
                <a:solidFill>
                  <a:srgbClr val="262626"/>
                </a:solidFill>
                <a:effectLst/>
              </a:rPr>
              <a:t>stilah</a:t>
            </a:r>
            <a:r>
              <a:rPr lang="en-ID" sz="4400" b="0" i="0" dirty="0">
                <a:solidFill>
                  <a:srgbClr val="262626"/>
                </a:solidFill>
                <a:effectLst/>
              </a:rPr>
              <a:t> yang </a:t>
            </a:r>
            <a:r>
              <a:rPr lang="en-ID" sz="4400" b="0" i="0" dirty="0" err="1">
                <a:solidFill>
                  <a:srgbClr val="262626"/>
                </a:solidFill>
                <a:effectLst/>
              </a:rPr>
              <a:t>merepresentasikan</a:t>
            </a:r>
            <a:r>
              <a:rPr lang="en-ID" sz="4400" b="0" i="0" dirty="0">
                <a:solidFill>
                  <a:srgbClr val="262626"/>
                </a:solidFill>
                <a:effectLst/>
              </a:rPr>
              <a:t> </a:t>
            </a:r>
            <a:r>
              <a:rPr lang="en-ID" sz="4400" b="0" i="0" dirty="0" err="1">
                <a:solidFill>
                  <a:srgbClr val="262626"/>
                </a:solidFill>
                <a:effectLst/>
              </a:rPr>
              <a:t>kelompok</a:t>
            </a:r>
            <a:r>
              <a:rPr lang="en-ID" sz="4400" b="0" i="0" dirty="0">
                <a:solidFill>
                  <a:srgbClr val="262626"/>
                </a:solidFill>
                <a:effectLst/>
              </a:rPr>
              <a:t> dengan </a:t>
            </a:r>
            <a:r>
              <a:rPr lang="en-ID" sz="4400" b="0" i="0" dirty="0" err="1">
                <a:solidFill>
                  <a:srgbClr val="262626"/>
                </a:solidFill>
                <a:effectLst/>
              </a:rPr>
              <a:t>identitas</a:t>
            </a:r>
            <a:r>
              <a:rPr lang="en-ID" sz="4400" b="0" i="0" dirty="0">
                <a:solidFill>
                  <a:srgbClr val="262626"/>
                </a:solidFill>
                <a:effectLst/>
              </a:rPr>
              <a:t> gender dan </a:t>
            </a:r>
            <a:r>
              <a:rPr lang="en-ID" sz="4400" b="0" i="0" dirty="0" err="1">
                <a:solidFill>
                  <a:srgbClr val="262626"/>
                </a:solidFill>
                <a:effectLst/>
              </a:rPr>
              <a:t>orientasi</a:t>
            </a:r>
            <a:r>
              <a:rPr lang="en-ID" sz="4400" b="0" i="0" dirty="0">
                <a:solidFill>
                  <a:srgbClr val="262626"/>
                </a:solidFill>
                <a:effectLst/>
              </a:rPr>
              <a:t>  </a:t>
            </a:r>
            <a:r>
              <a:rPr lang="en-ID" sz="4400" b="0" i="0" dirty="0" err="1">
                <a:solidFill>
                  <a:srgbClr val="262626"/>
                </a:solidFill>
                <a:effectLst/>
              </a:rPr>
              <a:t>seks</a:t>
            </a:r>
            <a:r>
              <a:rPr lang="en-ID" sz="4400" b="0" i="0" dirty="0">
                <a:solidFill>
                  <a:srgbClr val="262626"/>
                </a:solidFill>
                <a:effectLst/>
              </a:rPr>
              <a:t> yang </a:t>
            </a:r>
            <a:r>
              <a:rPr lang="en-ID" sz="4400" b="0" i="0" dirty="0" err="1">
                <a:solidFill>
                  <a:srgbClr val="262626"/>
                </a:solidFill>
                <a:effectLst/>
              </a:rPr>
              <a:t>berbeda</a:t>
            </a:r>
            <a:r>
              <a:rPr lang="en-ID" sz="4400" b="0" i="0" dirty="0">
                <a:solidFill>
                  <a:srgbClr val="262626"/>
                </a:solidFill>
                <a:effectLst/>
              </a:rPr>
              <a:t> </a:t>
            </a:r>
            <a:r>
              <a:rPr lang="en-ID" sz="4400" b="0" i="0" dirty="0" err="1">
                <a:solidFill>
                  <a:srgbClr val="262626"/>
                </a:solidFill>
                <a:effectLst/>
              </a:rPr>
              <a:t>dari</a:t>
            </a:r>
            <a:r>
              <a:rPr lang="en-ID" sz="4400" b="0" i="0" dirty="0">
                <a:solidFill>
                  <a:srgbClr val="262626"/>
                </a:solidFill>
                <a:effectLst/>
              </a:rPr>
              <a:t> </a:t>
            </a:r>
            <a:r>
              <a:rPr lang="en-ID" sz="4400" b="0" i="0" dirty="0" err="1">
                <a:solidFill>
                  <a:srgbClr val="262626"/>
                </a:solidFill>
                <a:effectLst/>
              </a:rPr>
              <a:t>heteroseksual</a:t>
            </a:r>
            <a:r>
              <a:rPr lang="en-ID" sz="4400" b="0" i="0" dirty="0">
                <a:solidFill>
                  <a:srgbClr val="262626"/>
                </a:solidFill>
                <a:effectLst/>
              </a:rPr>
              <a:t> dan </a:t>
            </a:r>
            <a:r>
              <a:rPr lang="en-ID" sz="4400" b="0" i="1" dirty="0">
                <a:solidFill>
                  <a:srgbClr val="262626"/>
                </a:solidFill>
                <a:effectLst/>
              </a:rPr>
              <a:t>cisgender </a:t>
            </a:r>
            <a:r>
              <a:rPr lang="en-ID" sz="4400" b="0" i="0" dirty="0">
                <a:solidFill>
                  <a:srgbClr val="262626"/>
                </a:solidFill>
                <a:effectLst/>
              </a:rPr>
              <a:t>(</a:t>
            </a:r>
            <a:r>
              <a:rPr lang="en-ID" sz="4400" b="0" i="0" dirty="0" err="1">
                <a:solidFill>
                  <a:srgbClr val="262626"/>
                </a:solidFill>
                <a:effectLst/>
              </a:rPr>
              <a:t>berkaitan</a:t>
            </a:r>
            <a:r>
              <a:rPr lang="en-ID" sz="4400" b="0" i="0" dirty="0">
                <a:solidFill>
                  <a:srgbClr val="262626"/>
                </a:solidFill>
                <a:effectLst/>
              </a:rPr>
              <a:t> dengan </a:t>
            </a:r>
            <a:r>
              <a:rPr lang="en-ID" sz="4400" b="0" i="0" dirty="0" err="1">
                <a:solidFill>
                  <a:srgbClr val="262626"/>
                </a:solidFill>
                <a:effectLst/>
              </a:rPr>
              <a:t>jenis</a:t>
            </a:r>
            <a:r>
              <a:rPr lang="en-ID" sz="4400" b="0" i="0" dirty="0">
                <a:solidFill>
                  <a:srgbClr val="262626"/>
                </a:solidFill>
                <a:effectLst/>
              </a:rPr>
              <a:t> </a:t>
            </a:r>
            <a:r>
              <a:rPr lang="en-ID" sz="4400" b="0" i="0" dirty="0" err="1">
                <a:solidFill>
                  <a:srgbClr val="262626"/>
                </a:solidFill>
                <a:effectLst/>
              </a:rPr>
              <a:t>kelamin</a:t>
            </a:r>
            <a:r>
              <a:rPr lang="en-ID" sz="4400" b="0" i="0" dirty="0">
                <a:solidFill>
                  <a:srgbClr val="262626"/>
                </a:solidFill>
                <a:effectLst/>
              </a:rPr>
              <a:t>).</a:t>
            </a:r>
            <a:r>
              <a:rPr lang="en-ID" sz="4400" dirty="0">
                <a:solidFill>
                  <a:srgbClr val="262626"/>
                </a:solidFill>
              </a:rPr>
              <a:t>”</a:t>
            </a:r>
            <a:endParaRPr lang="en-US" sz="4400" dirty="0"/>
          </a:p>
        </p:txBody>
      </p:sp>
    </p:spTree>
    <p:extLst>
      <p:ext uri="{BB962C8B-B14F-4D97-AF65-F5344CB8AC3E}">
        <p14:creationId xmlns:p14="http://schemas.microsoft.com/office/powerpoint/2010/main" val="35009228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EEAC-B9BA-FFF2-B0B9-41087C1C0DB9}"/>
              </a:ext>
            </a:extLst>
          </p:cNvPr>
          <p:cNvSpPr>
            <a:spLocks noGrp="1"/>
          </p:cNvSpPr>
          <p:nvPr>
            <p:ph type="title"/>
          </p:nvPr>
        </p:nvSpPr>
        <p:spPr>
          <a:xfrm>
            <a:off x="4180114" y="2873193"/>
            <a:ext cx="3670663" cy="706029"/>
          </a:xfrm>
        </p:spPr>
        <p:txBody>
          <a:bodyPr>
            <a:normAutofit/>
          </a:bodyPr>
          <a:lstStyle/>
          <a:p>
            <a:pPr algn="ctr"/>
            <a:r>
              <a:rPr lang="en-US" b="1" dirty="0" err="1">
                <a:latin typeface="+mn-lt"/>
              </a:rPr>
              <a:t>Isu</a:t>
            </a:r>
            <a:r>
              <a:rPr lang="en-US" b="1" dirty="0">
                <a:latin typeface="+mn-lt"/>
              </a:rPr>
              <a:t> LGBTQA+</a:t>
            </a:r>
            <a:endParaRPr lang="en-ID" b="1" dirty="0">
              <a:latin typeface="+mn-lt"/>
            </a:endParaRPr>
          </a:p>
        </p:txBody>
      </p:sp>
      <p:pic>
        <p:nvPicPr>
          <p:cNvPr id="5" name="Content Placeholder 4">
            <a:extLst>
              <a:ext uri="{FF2B5EF4-FFF2-40B4-BE49-F238E27FC236}">
                <a16:creationId xmlns:a16="http://schemas.microsoft.com/office/drawing/2014/main" id="{4C744D3E-FFEE-D179-F3C4-D837967D2106}"/>
              </a:ext>
            </a:extLst>
          </p:cNvPr>
          <p:cNvPicPr>
            <a:picLocks noGrp="1" noChangeAspect="1"/>
          </p:cNvPicPr>
          <p:nvPr>
            <p:ph sz="half" idx="1"/>
          </p:nvPr>
        </p:nvPicPr>
        <p:blipFill>
          <a:blip r:embed="rId2"/>
          <a:stretch>
            <a:fillRect/>
          </a:stretch>
        </p:blipFill>
        <p:spPr>
          <a:xfrm>
            <a:off x="271576" y="61369"/>
            <a:ext cx="3669717" cy="6522311"/>
          </a:xfrm>
          <a:prstGeom prst="rect">
            <a:avLst/>
          </a:prstGeom>
        </p:spPr>
      </p:pic>
      <p:pic>
        <p:nvPicPr>
          <p:cNvPr id="7" name="Picture 6">
            <a:extLst>
              <a:ext uri="{FF2B5EF4-FFF2-40B4-BE49-F238E27FC236}">
                <a16:creationId xmlns:a16="http://schemas.microsoft.com/office/drawing/2014/main" id="{B65C9940-E21D-20FF-D2FC-E97B90820F1F}"/>
              </a:ext>
            </a:extLst>
          </p:cNvPr>
          <p:cNvPicPr>
            <a:picLocks noChangeAspect="1"/>
          </p:cNvPicPr>
          <p:nvPr/>
        </p:nvPicPr>
        <p:blipFill>
          <a:blip r:embed="rId3"/>
          <a:stretch>
            <a:fillRect/>
          </a:stretch>
        </p:blipFill>
        <p:spPr>
          <a:xfrm>
            <a:off x="8027122" y="130629"/>
            <a:ext cx="3611735" cy="6420394"/>
          </a:xfrm>
          <a:prstGeom prst="rect">
            <a:avLst/>
          </a:prstGeom>
        </p:spPr>
      </p:pic>
      <p:sp>
        <p:nvSpPr>
          <p:cNvPr id="6" name="TextBox 5">
            <a:extLst>
              <a:ext uri="{FF2B5EF4-FFF2-40B4-BE49-F238E27FC236}">
                <a16:creationId xmlns:a16="http://schemas.microsoft.com/office/drawing/2014/main" id="{2D9D18D3-5552-B5C4-5949-37F4BE487D64}"/>
              </a:ext>
            </a:extLst>
          </p:cNvPr>
          <p:cNvSpPr txBox="1"/>
          <p:nvPr/>
        </p:nvSpPr>
        <p:spPr>
          <a:xfrm>
            <a:off x="207373" y="6536173"/>
            <a:ext cx="5350873" cy="369332"/>
          </a:xfrm>
          <a:prstGeom prst="rect">
            <a:avLst/>
          </a:prstGeom>
          <a:noFill/>
        </p:spPr>
        <p:txBody>
          <a:bodyPr wrap="square">
            <a:spAutoFit/>
          </a:bodyPr>
          <a:lstStyle/>
          <a:p>
            <a:r>
              <a:rPr lang="en-ID" dirty="0" err="1"/>
              <a:t>Sumber</a:t>
            </a:r>
            <a:r>
              <a:rPr lang="en-ID" dirty="0"/>
              <a:t>: https://koropak.co.id/726/pro-kontra-isu-lgbt</a:t>
            </a:r>
          </a:p>
        </p:txBody>
      </p:sp>
      <p:sp>
        <p:nvSpPr>
          <p:cNvPr id="8" name="TextBox 7">
            <a:extLst>
              <a:ext uri="{FF2B5EF4-FFF2-40B4-BE49-F238E27FC236}">
                <a16:creationId xmlns:a16="http://schemas.microsoft.com/office/drawing/2014/main" id="{78F929E6-4A96-BD84-087C-8720DCF9893D}"/>
              </a:ext>
            </a:extLst>
          </p:cNvPr>
          <p:cNvSpPr txBox="1"/>
          <p:nvPr/>
        </p:nvSpPr>
        <p:spPr>
          <a:xfrm>
            <a:off x="7979773" y="6488668"/>
            <a:ext cx="3469821" cy="369332"/>
          </a:xfrm>
          <a:prstGeom prst="rect">
            <a:avLst/>
          </a:prstGeom>
          <a:noFill/>
        </p:spPr>
        <p:txBody>
          <a:bodyPr wrap="square">
            <a:spAutoFit/>
          </a:bodyPr>
          <a:lstStyle/>
          <a:p>
            <a:r>
              <a:rPr lang="en-ID" dirty="0" err="1"/>
              <a:t>Sumber</a:t>
            </a:r>
            <a:r>
              <a:rPr lang="en-ID" dirty="0"/>
              <a:t>: https://tirto.id</a:t>
            </a:r>
          </a:p>
        </p:txBody>
      </p:sp>
    </p:spTree>
    <p:extLst>
      <p:ext uri="{BB962C8B-B14F-4D97-AF65-F5344CB8AC3E}">
        <p14:creationId xmlns:p14="http://schemas.microsoft.com/office/powerpoint/2010/main" val="39004701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267789" y="1153572"/>
            <a:ext cx="3619445" cy="4461163"/>
          </a:xfrm>
        </p:spPr>
        <p:txBody>
          <a:bodyPr>
            <a:normAutofit/>
          </a:bodyPr>
          <a:lstStyle/>
          <a:p>
            <a:pPr algn="ctr"/>
            <a:r>
              <a:rPr lang="en-US" sz="6000" b="1" dirty="0">
                <a:solidFill>
                  <a:srgbClr val="FFFFFF"/>
                </a:solidFill>
                <a:latin typeface="+mn-lt"/>
              </a:rPr>
              <a:t>LGBTQIA+</a:t>
            </a:r>
            <a:br>
              <a:rPr lang="en-US" sz="6000" b="1" dirty="0">
                <a:solidFill>
                  <a:srgbClr val="FFFFFF"/>
                </a:solidFill>
                <a:latin typeface="+mn-lt"/>
              </a:rPr>
            </a:br>
            <a:r>
              <a:rPr lang="en-US" sz="6000" b="1" dirty="0">
                <a:solidFill>
                  <a:srgbClr val="FFFFFF"/>
                </a:solidFill>
                <a:latin typeface="+mn-lt"/>
              </a:rPr>
              <a:t>&amp; Kesehatan mental</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375461" y="574767"/>
            <a:ext cx="7635835" cy="6283233"/>
          </a:xfrm>
        </p:spPr>
        <p:txBody>
          <a:bodyPr anchor="ctr">
            <a:normAutofit fontScale="47500" lnSpcReduction="20000"/>
          </a:bodyPr>
          <a:lstStyle/>
          <a:p>
            <a:pPr algn="l"/>
            <a:r>
              <a:rPr lang="en-ID" sz="5500" b="0" i="0" dirty="0">
                <a:solidFill>
                  <a:srgbClr val="3B3738"/>
                </a:solidFill>
                <a:effectLst/>
                <a:latin typeface="LatoWeb"/>
              </a:rPr>
              <a:t>Pada </a:t>
            </a:r>
            <a:r>
              <a:rPr lang="en-ID" sz="5500" b="0" i="0" dirty="0" err="1">
                <a:solidFill>
                  <a:srgbClr val="3B3738"/>
                </a:solidFill>
                <a:effectLst/>
                <a:latin typeface="LatoWeb"/>
              </a:rPr>
              <a:t>awalnya</a:t>
            </a:r>
            <a:r>
              <a:rPr lang="en-ID" sz="5500" b="0" i="0" dirty="0">
                <a:solidFill>
                  <a:srgbClr val="3B3738"/>
                </a:solidFill>
                <a:effectLst/>
                <a:latin typeface="LatoWeb"/>
              </a:rPr>
              <a:t>, LGBT </a:t>
            </a:r>
            <a:r>
              <a:rPr lang="en-ID" sz="5500" b="0" i="0" dirty="0" err="1">
                <a:solidFill>
                  <a:srgbClr val="3B3738"/>
                </a:solidFill>
                <a:effectLst/>
                <a:latin typeface="LatoWeb"/>
              </a:rPr>
              <a:t>dikategorikan</a:t>
            </a:r>
            <a:r>
              <a:rPr lang="en-ID" sz="5500" b="0" i="0" dirty="0">
                <a:solidFill>
                  <a:srgbClr val="3B3738"/>
                </a:solidFill>
                <a:effectLst/>
                <a:latin typeface="LatoWeb"/>
              </a:rPr>
              <a:t> </a:t>
            </a:r>
            <a:r>
              <a:rPr lang="en-ID" sz="5500" b="0" i="0" dirty="0" err="1">
                <a:solidFill>
                  <a:srgbClr val="3B3738"/>
                </a:solidFill>
                <a:effectLst/>
                <a:latin typeface="LatoWeb"/>
              </a:rPr>
              <a:t>sebagai</a:t>
            </a:r>
            <a:r>
              <a:rPr lang="en-ID" sz="5500" b="0" i="0" dirty="0">
                <a:solidFill>
                  <a:srgbClr val="3B3738"/>
                </a:solidFill>
                <a:effectLst/>
                <a:latin typeface="LatoWeb"/>
              </a:rPr>
              <a:t> salah </a:t>
            </a:r>
            <a:r>
              <a:rPr lang="en-ID" sz="5500" b="0" i="0" dirty="0" err="1">
                <a:solidFill>
                  <a:srgbClr val="3B3738"/>
                </a:solidFill>
                <a:effectLst/>
                <a:latin typeface="LatoWeb"/>
              </a:rPr>
              <a:t>satu</a:t>
            </a:r>
            <a:r>
              <a:rPr lang="en-ID" sz="5500" b="0" i="0" dirty="0">
                <a:solidFill>
                  <a:srgbClr val="3B3738"/>
                </a:solidFill>
                <a:effectLst/>
                <a:latin typeface="LatoWeb"/>
              </a:rPr>
              <a:t> </a:t>
            </a:r>
            <a:r>
              <a:rPr lang="en-ID" sz="5500" b="0" i="0" dirty="0" err="1">
                <a:solidFill>
                  <a:srgbClr val="3B3738"/>
                </a:solidFill>
                <a:effectLst/>
                <a:latin typeface="LatoWeb"/>
              </a:rPr>
              <a:t>gangguan</a:t>
            </a:r>
            <a:r>
              <a:rPr lang="en-ID" sz="5500" b="0" i="0" dirty="0">
                <a:solidFill>
                  <a:srgbClr val="3B3738"/>
                </a:solidFill>
                <a:effectLst/>
                <a:latin typeface="LatoWeb"/>
              </a:rPr>
              <a:t> mental. Akan </a:t>
            </a:r>
            <a:r>
              <a:rPr lang="en-ID" sz="5500" b="0" i="0" dirty="0" err="1">
                <a:solidFill>
                  <a:srgbClr val="3B3738"/>
                </a:solidFill>
                <a:effectLst/>
                <a:latin typeface="LatoWeb"/>
              </a:rPr>
              <a:t>tetapi</a:t>
            </a:r>
            <a:r>
              <a:rPr lang="en-ID" sz="5500" b="0" i="0" dirty="0">
                <a:solidFill>
                  <a:srgbClr val="3B3738"/>
                </a:solidFill>
                <a:effectLst/>
                <a:latin typeface="LatoWeb"/>
              </a:rPr>
              <a:t>, pada </a:t>
            </a:r>
            <a:r>
              <a:rPr lang="en-ID" sz="5500" b="0" i="0" dirty="0" err="1">
                <a:solidFill>
                  <a:srgbClr val="3B3738"/>
                </a:solidFill>
                <a:effectLst/>
                <a:latin typeface="LatoWeb"/>
              </a:rPr>
              <a:t>tahun</a:t>
            </a:r>
            <a:r>
              <a:rPr lang="en-ID" sz="5500" b="0" i="0" dirty="0">
                <a:solidFill>
                  <a:srgbClr val="3B3738"/>
                </a:solidFill>
                <a:effectLst/>
                <a:latin typeface="LatoWeb"/>
              </a:rPr>
              <a:t> 1975, </a:t>
            </a:r>
            <a:r>
              <a:rPr lang="en-ID" sz="5500" b="0" i="1" dirty="0">
                <a:solidFill>
                  <a:srgbClr val="3B3738"/>
                </a:solidFill>
                <a:effectLst/>
                <a:latin typeface="LatoWeb"/>
              </a:rPr>
              <a:t>American Psychological Association </a:t>
            </a:r>
            <a:r>
              <a:rPr lang="en-ID" sz="5500" b="0" i="0" dirty="0" err="1">
                <a:solidFill>
                  <a:srgbClr val="3B3738"/>
                </a:solidFill>
                <a:effectLst/>
                <a:latin typeface="LatoWeb"/>
              </a:rPr>
              <a:t>menyatakan</a:t>
            </a:r>
            <a:r>
              <a:rPr lang="en-ID" sz="5500" b="0" i="0" dirty="0">
                <a:solidFill>
                  <a:srgbClr val="3B3738"/>
                </a:solidFill>
                <a:effectLst/>
                <a:latin typeface="LatoWeb"/>
              </a:rPr>
              <a:t> </a:t>
            </a:r>
            <a:r>
              <a:rPr lang="en-ID" sz="5500" b="0" i="0" dirty="0" err="1">
                <a:solidFill>
                  <a:srgbClr val="3B3738"/>
                </a:solidFill>
                <a:effectLst/>
                <a:latin typeface="LatoWeb"/>
              </a:rPr>
              <a:t>bahwa</a:t>
            </a:r>
            <a:r>
              <a:rPr lang="en-ID" sz="5500" b="0" i="0" dirty="0">
                <a:solidFill>
                  <a:srgbClr val="3B3738"/>
                </a:solidFill>
                <a:effectLst/>
                <a:latin typeface="LatoWeb"/>
              </a:rPr>
              <a:t> </a:t>
            </a:r>
            <a:r>
              <a:rPr lang="en-ID" sz="5500" b="0" i="0" dirty="0" err="1">
                <a:solidFill>
                  <a:srgbClr val="3B3738"/>
                </a:solidFill>
                <a:effectLst/>
                <a:latin typeface="LatoWeb"/>
              </a:rPr>
              <a:t>orientasi</a:t>
            </a:r>
            <a:r>
              <a:rPr lang="en-ID" sz="5500" b="0" i="0" dirty="0">
                <a:solidFill>
                  <a:srgbClr val="3B3738"/>
                </a:solidFill>
                <a:effectLst/>
                <a:latin typeface="LatoWeb"/>
              </a:rPr>
              <a:t> </a:t>
            </a:r>
            <a:r>
              <a:rPr lang="en-ID" sz="5500" b="0" i="0" dirty="0" err="1">
                <a:solidFill>
                  <a:srgbClr val="3B3738"/>
                </a:solidFill>
                <a:effectLst/>
                <a:latin typeface="LatoWeb"/>
              </a:rPr>
              <a:t>seksual</a:t>
            </a:r>
            <a:r>
              <a:rPr lang="en-ID" sz="5500" b="0" i="0" dirty="0">
                <a:solidFill>
                  <a:srgbClr val="3B3738"/>
                </a:solidFill>
                <a:effectLst/>
                <a:latin typeface="LatoWeb"/>
              </a:rPr>
              <a:t> </a:t>
            </a:r>
            <a:r>
              <a:rPr lang="en-ID" sz="5500" b="0" i="0" dirty="0" err="1">
                <a:solidFill>
                  <a:srgbClr val="3B3738"/>
                </a:solidFill>
                <a:effectLst/>
                <a:latin typeface="LatoWeb"/>
              </a:rPr>
              <a:t>seseorang</a:t>
            </a:r>
            <a:r>
              <a:rPr lang="en-ID" sz="5500" b="0" i="0" dirty="0">
                <a:solidFill>
                  <a:srgbClr val="3B3738"/>
                </a:solidFill>
                <a:effectLst/>
                <a:latin typeface="LatoWeb"/>
              </a:rPr>
              <a:t>, </a:t>
            </a:r>
            <a:r>
              <a:rPr lang="en-ID" sz="5500" b="0" i="0" dirty="0" err="1">
                <a:solidFill>
                  <a:srgbClr val="3B3738"/>
                </a:solidFill>
                <a:effectLst/>
                <a:latin typeface="LatoWeb"/>
              </a:rPr>
              <a:t>seperti</a:t>
            </a:r>
            <a:r>
              <a:rPr lang="en-ID" sz="5500" b="0" i="0" dirty="0">
                <a:solidFill>
                  <a:srgbClr val="3B3738"/>
                </a:solidFill>
                <a:effectLst/>
                <a:latin typeface="LatoWeb"/>
              </a:rPr>
              <a:t> lesbian, gay, dan </a:t>
            </a:r>
            <a:r>
              <a:rPr lang="en-ID" sz="5500" b="0" i="0" dirty="0" err="1">
                <a:solidFill>
                  <a:srgbClr val="3B3738"/>
                </a:solidFill>
                <a:effectLst/>
                <a:latin typeface="LatoWeb"/>
              </a:rPr>
              <a:t>biseksual</a:t>
            </a:r>
            <a:r>
              <a:rPr lang="en-ID" sz="5500" b="0" i="0" dirty="0">
                <a:solidFill>
                  <a:srgbClr val="3B3738"/>
                </a:solidFill>
                <a:effectLst/>
                <a:latin typeface="LatoWeb"/>
              </a:rPr>
              <a:t>, </a:t>
            </a:r>
            <a:r>
              <a:rPr lang="en-ID" sz="5500" b="0" i="0" dirty="0" err="1">
                <a:solidFill>
                  <a:srgbClr val="3B3738"/>
                </a:solidFill>
                <a:effectLst/>
                <a:latin typeface="LatoWeb"/>
              </a:rPr>
              <a:t>bukanlah</a:t>
            </a:r>
            <a:r>
              <a:rPr lang="en-ID" sz="5500" b="0" i="0" dirty="0">
                <a:solidFill>
                  <a:srgbClr val="3B3738"/>
                </a:solidFill>
                <a:effectLst/>
                <a:latin typeface="LatoWeb"/>
              </a:rPr>
              <a:t> </a:t>
            </a:r>
            <a:r>
              <a:rPr lang="en-ID" sz="5500" b="0" i="0" dirty="0" err="1">
                <a:solidFill>
                  <a:srgbClr val="3B3738"/>
                </a:solidFill>
                <a:effectLst/>
                <a:latin typeface="LatoWeb"/>
              </a:rPr>
              <a:t>merupakan</a:t>
            </a:r>
            <a:r>
              <a:rPr lang="en-ID" sz="5500" b="0" i="0" dirty="0">
                <a:solidFill>
                  <a:srgbClr val="3B3738"/>
                </a:solidFill>
                <a:effectLst/>
                <a:latin typeface="LatoWeb"/>
              </a:rPr>
              <a:t> </a:t>
            </a:r>
            <a:r>
              <a:rPr lang="en-ID" sz="5500" b="0" i="0" dirty="0" err="1">
                <a:solidFill>
                  <a:srgbClr val="3B3738"/>
                </a:solidFill>
                <a:effectLst/>
                <a:latin typeface="LatoWeb"/>
              </a:rPr>
              <a:t>gangguan</a:t>
            </a:r>
            <a:r>
              <a:rPr lang="en-ID" sz="5500" b="0" i="0" dirty="0">
                <a:solidFill>
                  <a:srgbClr val="3B3738"/>
                </a:solidFill>
                <a:effectLst/>
                <a:latin typeface="LatoWeb"/>
              </a:rPr>
              <a:t> mental.</a:t>
            </a:r>
          </a:p>
          <a:p>
            <a:pPr algn="l"/>
            <a:r>
              <a:rPr lang="en-ID" sz="5500" b="0" i="0" dirty="0">
                <a:solidFill>
                  <a:srgbClr val="3B3738"/>
                </a:solidFill>
                <a:effectLst/>
                <a:latin typeface="LatoWeb"/>
              </a:rPr>
              <a:t>Badan Kesehatan Dunia (WHO) juga </a:t>
            </a:r>
            <a:r>
              <a:rPr lang="en-ID" sz="5500" b="0" i="0" dirty="0" err="1">
                <a:solidFill>
                  <a:srgbClr val="3B3738"/>
                </a:solidFill>
                <a:effectLst/>
                <a:latin typeface="LatoWeb"/>
              </a:rPr>
              <a:t>berencana</a:t>
            </a:r>
            <a:r>
              <a:rPr lang="en-ID" sz="5500" b="0" i="0" dirty="0">
                <a:solidFill>
                  <a:srgbClr val="3B3738"/>
                </a:solidFill>
                <a:effectLst/>
                <a:latin typeface="LatoWeb"/>
              </a:rPr>
              <a:t> </a:t>
            </a:r>
            <a:r>
              <a:rPr lang="en-ID" sz="5500" b="0" i="0" dirty="0" err="1">
                <a:solidFill>
                  <a:srgbClr val="3B3738"/>
                </a:solidFill>
                <a:effectLst/>
                <a:latin typeface="LatoWeb"/>
              </a:rPr>
              <a:t>untuk</a:t>
            </a:r>
            <a:r>
              <a:rPr lang="en-ID" sz="5500" b="0" i="0" dirty="0">
                <a:solidFill>
                  <a:srgbClr val="3B3738"/>
                </a:solidFill>
                <a:effectLst/>
                <a:latin typeface="LatoWeb"/>
              </a:rPr>
              <a:t> </a:t>
            </a:r>
            <a:r>
              <a:rPr lang="en-ID" sz="5500" b="0" i="0" dirty="0" err="1">
                <a:solidFill>
                  <a:srgbClr val="3B3738"/>
                </a:solidFill>
                <a:effectLst/>
                <a:latin typeface="LatoWeb"/>
              </a:rPr>
              <a:t>menghapus</a:t>
            </a:r>
            <a:r>
              <a:rPr lang="en-ID" sz="5500" b="0" i="0" dirty="0">
                <a:solidFill>
                  <a:srgbClr val="3B3738"/>
                </a:solidFill>
                <a:effectLst/>
                <a:latin typeface="LatoWeb"/>
              </a:rPr>
              <a:t> transgender </a:t>
            </a:r>
            <a:r>
              <a:rPr lang="en-ID" sz="5500" b="0" i="0" dirty="0" err="1">
                <a:solidFill>
                  <a:srgbClr val="3B3738"/>
                </a:solidFill>
                <a:effectLst/>
                <a:latin typeface="LatoWeb"/>
              </a:rPr>
              <a:t>dari</a:t>
            </a:r>
            <a:r>
              <a:rPr lang="en-ID" sz="5500" b="0" i="0" dirty="0">
                <a:solidFill>
                  <a:srgbClr val="3B3738"/>
                </a:solidFill>
                <a:effectLst/>
                <a:latin typeface="LatoWeb"/>
              </a:rPr>
              <a:t> </a:t>
            </a:r>
            <a:r>
              <a:rPr lang="en-ID" sz="5500" b="0" i="0" dirty="0" err="1">
                <a:solidFill>
                  <a:srgbClr val="3B3738"/>
                </a:solidFill>
                <a:effectLst/>
                <a:latin typeface="LatoWeb"/>
              </a:rPr>
              <a:t>kategori</a:t>
            </a:r>
            <a:r>
              <a:rPr lang="en-ID" sz="5500" b="0" i="0" dirty="0">
                <a:solidFill>
                  <a:srgbClr val="3B3738"/>
                </a:solidFill>
                <a:effectLst/>
                <a:latin typeface="LatoWeb"/>
              </a:rPr>
              <a:t> </a:t>
            </a:r>
            <a:r>
              <a:rPr lang="en-ID" sz="5500" b="0" i="0" dirty="0" err="1">
                <a:solidFill>
                  <a:srgbClr val="3B3738"/>
                </a:solidFill>
                <a:effectLst/>
                <a:latin typeface="LatoWeb"/>
              </a:rPr>
              <a:t>gangguan</a:t>
            </a:r>
            <a:r>
              <a:rPr lang="en-ID" sz="5500" b="0" i="0" dirty="0">
                <a:solidFill>
                  <a:srgbClr val="3B3738"/>
                </a:solidFill>
                <a:effectLst/>
                <a:latin typeface="LatoWeb"/>
              </a:rPr>
              <a:t> mental. Transgender </a:t>
            </a:r>
            <a:r>
              <a:rPr lang="en-ID" sz="5500" b="0" i="0" dirty="0" err="1">
                <a:solidFill>
                  <a:srgbClr val="3B3738"/>
                </a:solidFill>
                <a:effectLst/>
                <a:latin typeface="LatoWeb"/>
              </a:rPr>
              <a:t>kemudian</a:t>
            </a:r>
            <a:r>
              <a:rPr lang="en-ID" sz="5500" b="0" i="0" dirty="0">
                <a:solidFill>
                  <a:srgbClr val="3B3738"/>
                </a:solidFill>
                <a:effectLst/>
                <a:latin typeface="LatoWeb"/>
              </a:rPr>
              <a:t> </a:t>
            </a:r>
            <a:r>
              <a:rPr lang="en-ID" sz="5500" b="0" i="0" dirty="0" err="1">
                <a:solidFill>
                  <a:srgbClr val="3B3738"/>
                </a:solidFill>
                <a:effectLst/>
                <a:latin typeface="LatoWeb"/>
              </a:rPr>
              <a:t>akan</a:t>
            </a:r>
            <a:r>
              <a:rPr lang="en-ID" sz="5500" b="0" i="0" dirty="0">
                <a:solidFill>
                  <a:srgbClr val="3B3738"/>
                </a:solidFill>
                <a:effectLst/>
                <a:latin typeface="LatoWeb"/>
              </a:rPr>
              <a:t> </a:t>
            </a:r>
            <a:r>
              <a:rPr lang="en-ID" sz="5500" b="0" i="0" dirty="0" err="1">
                <a:solidFill>
                  <a:srgbClr val="3B3738"/>
                </a:solidFill>
                <a:effectLst/>
                <a:latin typeface="LatoWeb"/>
              </a:rPr>
              <a:t>diklasifikasikan</a:t>
            </a:r>
            <a:r>
              <a:rPr lang="en-ID" sz="5500" b="0" i="0" dirty="0">
                <a:solidFill>
                  <a:srgbClr val="3B3738"/>
                </a:solidFill>
                <a:effectLst/>
                <a:latin typeface="LatoWeb"/>
              </a:rPr>
              <a:t> ke dalam </a:t>
            </a:r>
            <a:r>
              <a:rPr lang="en-ID" sz="5500" b="0" i="0" dirty="0" err="1">
                <a:solidFill>
                  <a:srgbClr val="3B3738"/>
                </a:solidFill>
                <a:effectLst/>
                <a:latin typeface="LatoWeb"/>
              </a:rPr>
              <a:t>istilah</a:t>
            </a:r>
            <a:r>
              <a:rPr lang="en-ID" sz="5500" b="0" i="0" dirty="0">
                <a:solidFill>
                  <a:srgbClr val="3B3738"/>
                </a:solidFill>
                <a:effectLst/>
                <a:latin typeface="LatoWeb"/>
              </a:rPr>
              <a:t> </a:t>
            </a:r>
            <a:r>
              <a:rPr lang="en-ID" sz="5500" b="0" i="0" dirty="0" err="1">
                <a:solidFill>
                  <a:srgbClr val="3B3738"/>
                </a:solidFill>
                <a:effectLst/>
                <a:latin typeface="LatoWeb"/>
              </a:rPr>
              <a:t>ketidaksesuaian</a:t>
            </a:r>
            <a:r>
              <a:rPr lang="en-ID" sz="5500" b="0" i="0" dirty="0">
                <a:solidFill>
                  <a:srgbClr val="3B3738"/>
                </a:solidFill>
                <a:effectLst/>
                <a:latin typeface="LatoWeb"/>
              </a:rPr>
              <a:t> gender.</a:t>
            </a:r>
          </a:p>
          <a:p>
            <a:pPr algn="l"/>
            <a:r>
              <a:rPr lang="en-ID" sz="5500" b="0" i="0" dirty="0" err="1">
                <a:solidFill>
                  <a:srgbClr val="3B3738"/>
                </a:solidFill>
                <a:effectLst/>
                <a:latin typeface="LatoWeb"/>
              </a:rPr>
              <a:t>Putusan-putusan</a:t>
            </a:r>
            <a:r>
              <a:rPr lang="en-ID" sz="5500" b="0" i="0" dirty="0">
                <a:solidFill>
                  <a:srgbClr val="3B3738"/>
                </a:solidFill>
                <a:effectLst/>
                <a:latin typeface="LatoWeb"/>
              </a:rPr>
              <a:t> ini </a:t>
            </a:r>
            <a:r>
              <a:rPr lang="en-ID" sz="5500" b="0" i="0" dirty="0" err="1">
                <a:solidFill>
                  <a:srgbClr val="3B3738"/>
                </a:solidFill>
                <a:effectLst/>
                <a:latin typeface="LatoWeb"/>
              </a:rPr>
              <a:t>dibuat</a:t>
            </a:r>
            <a:r>
              <a:rPr lang="en-ID" sz="5500" b="0" i="0" dirty="0">
                <a:solidFill>
                  <a:srgbClr val="3B3738"/>
                </a:solidFill>
                <a:effectLst/>
                <a:latin typeface="LatoWeb"/>
              </a:rPr>
              <a:t> </a:t>
            </a:r>
            <a:r>
              <a:rPr lang="en-ID" sz="5500" b="0" i="0" dirty="0" err="1">
                <a:solidFill>
                  <a:srgbClr val="3B3738"/>
                </a:solidFill>
                <a:effectLst/>
                <a:latin typeface="LatoWeb"/>
              </a:rPr>
              <a:t>karena</a:t>
            </a:r>
            <a:r>
              <a:rPr lang="en-ID" sz="5500" b="0" i="0" dirty="0">
                <a:solidFill>
                  <a:srgbClr val="3B3738"/>
                </a:solidFill>
                <a:effectLst/>
                <a:latin typeface="LatoWeb"/>
              </a:rPr>
              <a:t> para </a:t>
            </a:r>
            <a:r>
              <a:rPr lang="en-ID" sz="5500" b="0" i="0" dirty="0" err="1">
                <a:solidFill>
                  <a:srgbClr val="3B3738"/>
                </a:solidFill>
                <a:effectLst/>
                <a:latin typeface="LatoWeb"/>
              </a:rPr>
              <a:t>ahli</a:t>
            </a:r>
            <a:r>
              <a:rPr lang="en-ID" sz="5500" b="0" i="0" dirty="0">
                <a:solidFill>
                  <a:srgbClr val="3B3738"/>
                </a:solidFill>
                <a:effectLst/>
                <a:latin typeface="LatoWeb"/>
              </a:rPr>
              <a:t> </a:t>
            </a:r>
            <a:r>
              <a:rPr lang="en-ID" sz="5500" b="0" i="0" dirty="0" err="1">
                <a:solidFill>
                  <a:srgbClr val="3B3738"/>
                </a:solidFill>
                <a:effectLst/>
                <a:latin typeface="LatoWeb"/>
              </a:rPr>
              <a:t>psikologi</a:t>
            </a:r>
            <a:r>
              <a:rPr lang="en-ID" sz="5500" b="0" i="0" dirty="0">
                <a:solidFill>
                  <a:srgbClr val="3B3738"/>
                </a:solidFill>
                <a:effectLst/>
                <a:latin typeface="LatoWeb"/>
              </a:rPr>
              <a:t> tidak </a:t>
            </a:r>
            <a:r>
              <a:rPr lang="en-ID" sz="5500" b="0" i="0" dirty="0" err="1">
                <a:solidFill>
                  <a:srgbClr val="3B3738"/>
                </a:solidFill>
                <a:effectLst/>
                <a:latin typeface="LatoWeb"/>
              </a:rPr>
              <a:t>menemukan</a:t>
            </a:r>
            <a:r>
              <a:rPr lang="en-ID" sz="5500" b="0" i="0" dirty="0">
                <a:solidFill>
                  <a:srgbClr val="3B3738"/>
                </a:solidFill>
                <a:effectLst/>
                <a:latin typeface="LatoWeb"/>
              </a:rPr>
              <a:t> </a:t>
            </a:r>
            <a:r>
              <a:rPr lang="en-ID" sz="5500" b="0" i="0" dirty="0" err="1">
                <a:solidFill>
                  <a:srgbClr val="3B3738"/>
                </a:solidFill>
                <a:effectLst/>
                <a:latin typeface="LatoWeb"/>
              </a:rPr>
              <a:t>adanya</a:t>
            </a:r>
            <a:r>
              <a:rPr lang="en-ID" sz="5500" b="0" i="0" dirty="0">
                <a:solidFill>
                  <a:srgbClr val="3B3738"/>
                </a:solidFill>
                <a:effectLst/>
                <a:latin typeface="LatoWeb"/>
              </a:rPr>
              <a:t> </a:t>
            </a:r>
            <a:r>
              <a:rPr lang="en-ID" sz="5500" b="0" i="0" dirty="0" err="1">
                <a:solidFill>
                  <a:srgbClr val="3B3738"/>
                </a:solidFill>
                <a:effectLst/>
                <a:latin typeface="LatoWeb"/>
              </a:rPr>
              <a:t>hubungan</a:t>
            </a:r>
            <a:r>
              <a:rPr lang="en-ID" sz="5500" b="0" i="0" dirty="0">
                <a:solidFill>
                  <a:srgbClr val="3B3738"/>
                </a:solidFill>
                <a:effectLst/>
                <a:latin typeface="LatoWeb"/>
              </a:rPr>
              <a:t> </a:t>
            </a:r>
            <a:r>
              <a:rPr lang="en-ID" sz="5500" b="0" i="0" dirty="0" err="1">
                <a:solidFill>
                  <a:srgbClr val="3B3738"/>
                </a:solidFill>
                <a:effectLst/>
                <a:latin typeface="LatoWeb"/>
              </a:rPr>
              <a:t>antara</a:t>
            </a:r>
            <a:r>
              <a:rPr lang="en-ID" sz="5500" b="0" i="0" dirty="0">
                <a:solidFill>
                  <a:srgbClr val="3B3738"/>
                </a:solidFill>
                <a:effectLst/>
                <a:latin typeface="LatoWeb"/>
              </a:rPr>
              <a:t> </a:t>
            </a:r>
            <a:r>
              <a:rPr lang="en-ID" sz="5500" b="0" i="0" dirty="0" err="1">
                <a:solidFill>
                  <a:srgbClr val="3B3738"/>
                </a:solidFill>
                <a:effectLst/>
                <a:latin typeface="LatoWeb"/>
              </a:rPr>
              <a:t>orientasi</a:t>
            </a:r>
            <a:r>
              <a:rPr lang="en-ID" sz="5500" b="0" i="0" dirty="0">
                <a:solidFill>
                  <a:srgbClr val="3B3738"/>
                </a:solidFill>
                <a:effectLst/>
                <a:latin typeface="LatoWeb"/>
              </a:rPr>
              <a:t> dan </a:t>
            </a:r>
            <a:r>
              <a:rPr lang="en-ID" sz="5500" b="0" i="0" dirty="0" err="1">
                <a:solidFill>
                  <a:srgbClr val="3B3738"/>
                </a:solidFill>
                <a:effectLst/>
                <a:latin typeface="LatoWeb"/>
              </a:rPr>
              <a:t>identitas</a:t>
            </a:r>
            <a:r>
              <a:rPr lang="en-ID" sz="5500" b="0" i="0" dirty="0">
                <a:solidFill>
                  <a:srgbClr val="3B3738"/>
                </a:solidFill>
                <a:effectLst/>
                <a:latin typeface="LatoWeb"/>
              </a:rPr>
              <a:t> </a:t>
            </a:r>
            <a:r>
              <a:rPr lang="en-ID" sz="5500" b="0" i="0" dirty="0" err="1">
                <a:solidFill>
                  <a:srgbClr val="3B3738"/>
                </a:solidFill>
                <a:effectLst/>
                <a:latin typeface="LatoWeb"/>
              </a:rPr>
              <a:t>seksual</a:t>
            </a:r>
            <a:r>
              <a:rPr lang="en-ID" sz="5500" b="0" i="0" dirty="0">
                <a:solidFill>
                  <a:srgbClr val="3B3738"/>
                </a:solidFill>
                <a:effectLst/>
                <a:latin typeface="LatoWeb"/>
              </a:rPr>
              <a:t> dengan </a:t>
            </a:r>
            <a:r>
              <a:rPr lang="en-ID" sz="5500" b="0" i="0" dirty="0" err="1">
                <a:solidFill>
                  <a:srgbClr val="3B3738"/>
                </a:solidFill>
                <a:effectLst/>
                <a:latin typeface="LatoWeb"/>
              </a:rPr>
              <a:t>kondisi</a:t>
            </a:r>
            <a:r>
              <a:rPr lang="en-ID" sz="5500" b="0" i="0" dirty="0">
                <a:solidFill>
                  <a:srgbClr val="3B3738"/>
                </a:solidFill>
                <a:effectLst/>
                <a:latin typeface="LatoWeb"/>
              </a:rPr>
              <a:t> </a:t>
            </a:r>
            <a:r>
              <a:rPr lang="en-ID" sz="5500" b="0" i="0" dirty="0" err="1">
                <a:solidFill>
                  <a:srgbClr val="3B3738"/>
                </a:solidFill>
                <a:effectLst/>
                <a:latin typeface="LatoWeb"/>
              </a:rPr>
              <a:t>kesehatan</a:t>
            </a:r>
            <a:r>
              <a:rPr lang="en-ID" sz="5500" b="0" i="0" dirty="0">
                <a:solidFill>
                  <a:srgbClr val="3B3738"/>
                </a:solidFill>
                <a:effectLst/>
                <a:latin typeface="LatoWeb"/>
              </a:rPr>
              <a:t> mental </a:t>
            </a:r>
            <a:r>
              <a:rPr lang="en-ID" sz="5500" b="0" i="0" dirty="0" err="1">
                <a:solidFill>
                  <a:srgbClr val="3B3738"/>
                </a:solidFill>
                <a:effectLst/>
                <a:latin typeface="LatoWeb"/>
              </a:rPr>
              <a:t>seseorang</a:t>
            </a:r>
            <a:r>
              <a:rPr lang="en-ID" sz="5500" b="0" i="0" dirty="0">
                <a:solidFill>
                  <a:srgbClr val="3B3738"/>
                </a:solidFill>
                <a:effectLst/>
                <a:latin typeface="LatoWeb"/>
              </a:rPr>
              <a:t>.</a:t>
            </a:r>
          </a:p>
          <a:p>
            <a:pPr algn="l"/>
            <a:r>
              <a:rPr lang="en-ID" sz="5500" b="0" i="0" dirty="0" err="1">
                <a:solidFill>
                  <a:srgbClr val="3B3738"/>
                </a:solidFill>
                <a:effectLst/>
                <a:latin typeface="LatoWeb"/>
              </a:rPr>
              <a:t>Sebaliknya</a:t>
            </a:r>
            <a:r>
              <a:rPr lang="en-ID" sz="5500" b="0" i="0" dirty="0">
                <a:solidFill>
                  <a:srgbClr val="3B3738"/>
                </a:solidFill>
                <a:effectLst/>
                <a:latin typeface="LatoWeb"/>
              </a:rPr>
              <a:t>, </a:t>
            </a:r>
            <a:r>
              <a:rPr lang="en-ID" sz="5500" b="0" i="0" dirty="0" err="1">
                <a:solidFill>
                  <a:srgbClr val="3B3738"/>
                </a:solidFill>
                <a:effectLst/>
                <a:latin typeface="LatoWeb"/>
              </a:rPr>
              <a:t>orientasi</a:t>
            </a:r>
            <a:r>
              <a:rPr lang="en-ID" sz="5500" b="0" i="0" dirty="0">
                <a:solidFill>
                  <a:srgbClr val="3B3738"/>
                </a:solidFill>
                <a:effectLst/>
                <a:latin typeface="LatoWeb"/>
              </a:rPr>
              <a:t> dan </a:t>
            </a:r>
            <a:r>
              <a:rPr lang="en-ID" sz="5500" b="0" i="0" dirty="0" err="1">
                <a:solidFill>
                  <a:srgbClr val="3B3738"/>
                </a:solidFill>
                <a:effectLst/>
                <a:latin typeface="LatoWeb"/>
              </a:rPr>
              <a:t>identitas</a:t>
            </a:r>
            <a:r>
              <a:rPr lang="en-ID" sz="5500" b="0" i="0" dirty="0">
                <a:solidFill>
                  <a:srgbClr val="3B3738"/>
                </a:solidFill>
                <a:effectLst/>
                <a:latin typeface="LatoWeb"/>
              </a:rPr>
              <a:t> </a:t>
            </a:r>
            <a:r>
              <a:rPr lang="en-ID" sz="5500" b="0" i="0" dirty="0" err="1">
                <a:solidFill>
                  <a:srgbClr val="3B3738"/>
                </a:solidFill>
                <a:effectLst/>
                <a:latin typeface="LatoWeb"/>
              </a:rPr>
              <a:t>seksual</a:t>
            </a:r>
            <a:r>
              <a:rPr lang="en-ID" sz="5500" b="0" i="0" dirty="0">
                <a:solidFill>
                  <a:srgbClr val="3B3738"/>
                </a:solidFill>
                <a:effectLst/>
                <a:latin typeface="LatoWeb"/>
              </a:rPr>
              <a:t> </a:t>
            </a:r>
            <a:r>
              <a:rPr lang="en-ID" sz="5500" b="0" i="0" dirty="0" err="1">
                <a:solidFill>
                  <a:srgbClr val="3B3738"/>
                </a:solidFill>
                <a:effectLst/>
                <a:latin typeface="LatoWeb"/>
              </a:rPr>
              <a:t>seseorang</a:t>
            </a:r>
            <a:r>
              <a:rPr lang="en-ID" sz="5500" b="0" i="0" dirty="0">
                <a:solidFill>
                  <a:srgbClr val="3B3738"/>
                </a:solidFill>
                <a:effectLst/>
                <a:latin typeface="LatoWeb"/>
              </a:rPr>
              <a:t> </a:t>
            </a:r>
            <a:r>
              <a:rPr lang="en-ID" sz="5500" b="0" i="0" dirty="0" err="1">
                <a:solidFill>
                  <a:srgbClr val="3B3738"/>
                </a:solidFill>
                <a:effectLst/>
                <a:latin typeface="LatoWeb"/>
              </a:rPr>
              <a:t>dianggap</a:t>
            </a:r>
            <a:r>
              <a:rPr lang="en-ID" sz="5500" b="0" i="0" dirty="0">
                <a:solidFill>
                  <a:srgbClr val="3B3738"/>
                </a:solidFill>
                <a:effectLst/>
                <a:latin typeface="LatoWeb"/>
              </a:rPr>
              <a:t> </a:t>
            </a:r>
            <a:r>
              <a:rPr lang="en-ID" sz="5500" b="0" i="0" dirty="0" err="1">
                <a:solidFill>
                  <a:srgbClr val="3B3738"/>
                </a:solidFill>
                <a:effectLst/>
                <a:latin typeface="LatoWeb"/>
              </a:rPr>
              <a:t>sebagai</a:t>
            </a:r>
            <a:r>
              <a:rPr lang="en-ID" sz="5500" b="0" i="0" dirty="0">
                <a:solidFill>
                  <a:srgbClr val="3B3738"/>
                </a:solidFill>
                <a:effectLst/>
                <a:latin typeface="LatoWeb"/>
              </a:rPr>
              <a:t> </a:t>
            </a:r>
            <a:r>
              <a:rPr lang="en-ID" sz="5500" b="0" i="0" dirty="0" err="1">
                <a:solidFill>
                  <a:srgbClr val="3B3738"/>
                </a:solidFill>
                <a:effectLst/>
                <a:latin typeface="LatoWeb"/>
              </a:rPr>
              <a:t>aspek</a:t>
            </a:r>
            <a:r>
              <a:rPr lang="en-ID" sz="5500" b="0" i="0" dirty="0">
                <a:solidFill>
                  <a:srgbClr val="3B3738"/>
                </a:solidFill>
                <a:effectLst/>
                <a:latin typeface="LatoWeb"/>
              </a:rPr>
              <a:t> normal </a:t>
            </a:r>
            <a:r>
              <a:rPr lang="en-ID" sz="5500" b="0" i="0" dirty="0" err="1">
                <a:solidFill>
                  <a:srgbClr val="3B3738"/>
                </a:solidFill>
                <a:effectLst/>
                <a:latin typeface="LatoWeb"/>
              </a:rPr>
              <a:t>dari</a:t>
            </a:r>
            <a:r>
              <a:rPr lang="en-ID" sz="5500" b="0" i="0" dirty="0">
                <a:solidFill>
                  <a:srgbClr val="3B3738"/>
                </a:solidFill>
                <a:effectLst/>
                <a:latin typeface="LatoWeb"/>
              </a:rPr>
              <a:t> </a:t>
            </a:r>
            <a:r>
              <a:rPr lang="en-ID" sz="5500" b="0" i="0" dirty="0" err="1">
                <a:solidFill>
                  <a:srgbClr val="3B3738"/>
                </a:solidFill>
                <a:effectLst/>
                <a:latin typeface="LatoWeb"/>
              </a:rPr>
              <a:t>seksualitas</a:t>
            </a:r>
            <a:r>
              <a:rPr lang="en-ID" sz="5500" b="0" i="0" dirty="0">
                <a:solidFill>
                  <a:srgbClr val="3B3738"/>
                </a:solidFill>
                <a:effectLst/>
                <a:latin typeface="LatoWeb"/>
              </a:rPr>
              <a:t> </a:t>
            </a:r>
            <a:r>
              <a:rPr lang="en-ID" sz="5500" b="0" i="0" dirty="0" err="1">
                <a:solidFill>
                  <a:srgbClr val="3B3738"/>
                </a:solidFill>
                <a:effectLst/>
                <a:latin typeface="LatoWeb"/>
              </a:rPr>
              <a:t>manusia</a:t>
            </a:r>
            <a:r>
              <a:rPr lang="en-ID" sz="5500" b="0" i="0" dirty="0">
                <a:solidFill>
                  <a:srgbClr val="3B3738"/>
                </a:solidFill>
                <a:effectLst/>
                <a:latin typeface="LatoWeb"/>
              </a:rPr>
              <a:t>. Oleh </a:t>
            </a:r>
            <a:r>
              <a:rPr lang="en-ID" sz="5500" b="0" i="0" dirty="0" err="1">
                <a:solidFill>
                  <a:srgbClr val="3B3738"/>
                </a:solidFill>
                <a:effectLst/>
                <a:latin typeface="LatoWeb"/>
              </a:rPr>
              <a:t>sebab</a:t>
            </a:r>
            <a:r>
              <a:rPr lang="en-ID" sz="5500" b="0" i="0" dirty="0">
                <a:solidFill>
                  <a:srgbClr val="3B3738"/>
                </a:solidFill>
                <a:effectLst/>
                <a:latin typeface="LatoWeb"/>
              </a:rPr>
              <a:t> </a:t>
            </a:r>
            <a:r>
              <a:rPr lang="en-ID" sz="5500" b="0" i="0" dirty="0" err="1">
                <a:solidFill>
                  <a:srgbClr val="3B3738"/>
                </a:solidFill>
                <a:effectLst/>
                <a:latin typeface="LatoWeb"/>
              </a:rPr>
              <a:t>itu</a:t>
            </a:r>
            <a:r>
              <a:rPr lang="en-ID" sz="5500" b="0" i="0" dirty="0">
                <a:solidFill>
                  <a:srgbClr val="3B3738"/>
                </a:solidFill>
                <a:effectLst/>
                <a:latin typeface="LatoWeb"/>
              </a:rPr>
              <a:t>, </a:t>
            </a:r>
            <a:r>
              <a:rPr lang="en-ID" sz="5500" b="0" i="0" dirty="0" err="1">
                <a:solidFill>
                  <a:srgbClr val="3B3738"/>
                </a:solidFill>
                <a:effectLst/>
                <a:latin typeface="LatoWeb"/>
              </a:rPr>
              <a:t>bisa</a:t>
            </a:r>
            <a:r>
              <a:rPr lang="en-ID" sz="5500" b="0" i="0" dirty="0">
                <a:solidFill>
                  <a:srgbClr val="3B3738"/>
                </a:solidFill>
                <a:effectLst/>
                <a:latin typeface="LatoWeb"/>
              </a:rPr>
              <a:t> </a:t>
            </a:r>
            <a:r>
              <a:rPr lang="en-ID" sz="5500" b="0" i="0" dirty="0" err="1">
                <a:solidFill>
                  <a:srgbClr val="3B3738"/>
                </a:solidFill>
                <a:effectLst/>
                <a:latin typeface="LatoWeb"/>
              </a:rPr>
              <a:t>disimpulkan</a:t>
            </a:r>
            <a:r>
              <a:rPr lang="en-ID" sz="5500" b="0" i="0" dirty="0">
                <a:solidFill>
                  <a:srgbClr val="3B3738"/>
                </a:solidFill>
                <a:effectLst/>
                <a:latin typeface="LatoWeb"/>
              </a:rPr>
              <a:t> </a:t>
            </a:r>
            <a:r>
              <a:rPr lang="en-ID" sz="5500" b="0" i="0" dirty="0" err="1">
                <a:solidFill>
                  <a:srgbClr val="3B3738"/>
                </a:solidFill>
                <a:effectLst/>
                <a:latin typeface="LatoWeb"/>
              </a:rPr>
              <a:t>bahwa</a:t>
            </a:r>
            <a:r>
              <a:rPr lang="en-ID" sz="5500" b="0" i="0" dirty="0">
                <a:solidFill>
                  <a:srgbClr val="3B3738"/>
                </a:solidFill>
                <a:effectLst/>
                <a:latin typeface="LatoWeb"/>
              </a:rPr>
              <a:t> </a:t>
            </a:r>
            <a:r>
              <a:rPr lang="en-ID" sz="5500" b="1" i="0" dirty="0">
                <a:solidFill>
                  <a:srgbClr val="3B3738"/>
                </a:solidFill>
                <a:effectLst/>
                <a:latin typeface="LatoWeb"/>
              </a:rPr>
              <a:t>LGBT </a:t>
            </a:r>
            <a:r>
              <a:rPr lang="en-ID" sz="5500" b="1" i="0" dirty="0" err="1">
                <a:solidFill>
                  <a:srgbClr val="3B3738"/>
                </a:solidFill>
                <a:effectLst/>
                <a:latin typeface="LatoWeb"/>
              </a:rPr>
              <a:t>bukanlah</a:t>
            </a:r>
            <a:r>
              <a:rPr lang="en-ID" sz="5500" b="1" i="0" dirty="0">
                <a:solidFill>
                  <a:srgbClr val="3B3738"/>
                </a:solidFill>
                <a:effectLst/>
                <a:latin typeface="LatoWeb"/>
              </a:rPr>
              <a:t> </a:t>
            </a:r>
            <a:r>
              <a:rPr lang="en-ID" sz="5500" b="1" i="0" dirty="0" err="1">
                <a:solidFill>
                  <a:srgbClr val="3B3738"/>
                </a:solidFill>
                <a:effectLst/>
                <a:latin typeface="LatoWeb"/>
              </a:rPr>
              <a:t>merupakan</a:t>
            </a:r>
            <a:r>
              <a:rPr lang="en-ID" sz="5500" b="1" i="0" dirty="0">
                <a:solidFill>
                  <a:srgbClr val="3B3738"/>
                </a:solidFill>
                <a:effectLst/>
                <a:latin typeface="LatoWeb"/>
              </a:rPr>
              <a:t> </a:t>
            </a:r>
            <a:r>
              <a:rPr lang="en-ID" sz="5500" b="1" i="0" dirty="0" err="1">
                <a:solidFill>
                  <a:srgbClr val="3B3738"/>
                </a:solidFill>
                <a:effectLst/>
                <a:latin typeface="LatoWeb"/>
              </a:rPr>
              <a:t>gangguan</a:t>
            </a:r>
            <a:r>
              <a:rPr lang="en-ID" sz="5500" b="1" i="0" dirty="0">
                <a:solidFill>
                  <a:srgbClr val="3B3738"/>
                </a:solidFill>
                <a:effectLst/>
                <a:latin typeface="LatoWeb"/>
              </a:rPr>
              <a:t> mental</a:t>
            </a:r>
          </a:p>
          <a:p>
            <a:pPr marL="0" indent="0">
              <a:buNone/>
            </a:pPr>
            <a:endParaRPr lang="en-US" sz="5900" dirty="0"/>
          </a:p>
        </p:txBody>
      </p:sp>
    </p:spTree>
    <p:extLst>
      <p:ext uri="{BB962C8B-B14F-4D97-AF65-F5344CB8AC3E}">
        <p14:creationId xmlns:p14="http://schemas.microsoft.com/office/powerpoint/2010/main" val="10787254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267789" y="1153572"/>
            <a:ext cx="3619445" cy="4461163"/>
          </a:xfrm>
        </p:spPr>
        <p:txBody>
          <a:bodyPr>
            <a:normAutofit/>
          </a:bodyPr>
          <a:lstStyle/>
          <a:p>
            <a:pPr algn="ctr"/>
            <a:r>
              <a:rPr lang="en-US" sz="6000" b="1" dirty="0">
                <a:solidFill>
                  <a:srgbClr val="FFFFFF"/>
                </a:solidFill>
                <a:latin typeface="+mn-lt"/>
              </a:rPr>
              <a:t>…</a:t>
            </a:r>
            <a:r>
              <a:rPr lang="en-US" sz="6000" b="1" dirty="0" err="1">
                <a:solidFill>
                  <a:srgbClr val="FFFFFF"/>
                </a:solidFill>
                <a:latin typeface="+mn-lt"/>
              </a:rPr>
              <a:t>lanjutan</a:t>
            </a:r>
            <a:br>
              <a:rPr lang="en-US" sz="6000" b="1" dirty="0">
                <a:solidFill>
                  <a:srgbClr val="FFFFFF"/>
                </a:solidFill>
                <a:latin typeface="+mn-lt"/>
              </a:rPr>
            </a:br>
            <a:r>
              <a:rPr lang="en-US" sz="2800" dirty="0">
                <a:latin typeface="+mn-lt"/>
              </a:rPr>
              <a:t>(PGI, 2016)</a:t>
            </a:r>
            <a:endParaRPr lang="en-US" sz="6000" dirty="0">
              <a:latin typeface="+mn-l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251961" y="280852"/>
            <a:ext cx="7759336" cy="6361612"/>
          </a:xfrm>
        </p:spPr>
        <p:txBody>
          <a:bodyPr anchor="ctr">
            <a:normAutofit/>
          </a:bodyPr>
          <a:lstStyle/>
          <a:p>
            <a:pPr marL="0" indent="0" algn="ctr">
              <a:buNone/>
            </a:pPr>
            <a:r>
              <a:rPr lang="en-ID" sz="2400" dirty="0"/>
              <a:t>“PGI </a:t>
            </a:r>
            <a:r>
              <a:rPr lang="en-ID" sz="2400" dirty="0" err="1"/>
              <a:t>mengingatkan</a:t>
            </a:r>
            <a:r>
              <a:rPr lang="en-ID" sz="2400" dirty="0"/>
              <a:t> agar </a:t>
            </a:r>
            <a:r>
              <a:rPr lang="en-ID" sz="2400" dirty="0" err="1"/>
              <a:t>kita</a:t>
            </a:r>
            <a:r>
              <a:rPr lang="en-ID" sz="2400" dirty="0"/>
              <a:t> </a:t>
            </a:r>
            <a:r>
              <a:rPr lang="en-ID" sz="2400" dirty="0" err="1"/>
              <a:t>semua</a:t>
            </a:r>
            <a:r>
              <a:rPr lang="en-ID" sz="2400" dirty="0"/>
              <a:t> </a:t>
            </a:r>
            <a:r>
              <a:rPr lang="en-ID" sz="2400" dirty="0" err="1"/>
              <a:t>mempertimbangkan</a:t>
            </a:r>
            <a:r>
              <a:rPr lang="en-ID" sz="2400" dirty="0"/>
              <a:t> </a:t>
            </a:r>
            <a:r>
              <a:rPr lang="en-ID" sz="2400" dirty="0" err="1"/>
              <a:t>hasil-hasil</a:t>
            </a:r>
            <a:r>
              <a:rPr lang="en-ID" sz="2400" dirty="0"/>
              <a:t> </a:t>
            </a:r>
            <a:r>
              <a:rPr lang="en-ID" sz="2400" dirty="0" err="1"/>
              <a:t>penelitian</a:t>
            </a:r>
            <a:r>
              <a:rPr lang="en-ID" sz="2400" dirty="0"/>
              <a:t> </a:t>
            </a:r>
            <a:r>
              <a:rPr lang="en-ID" sz="2400" dirty="0" err="1"/>
              <a:t>mutakhir</a:t>
            </a:r>
            <a:r>
              <a:rPr lang="en-ID" sz="2400" dirty="0"/>
              <a:t> dalam </a:t>
            </a:r>
            <a:r>
              <a:rPr lang="en-ID" sz="2400" dirty="0" err="1"/>
              <a:t>bidang</a:t>
            </a:r>
            <a:r>
              <a:rPr lang="en-ID" sz="2400" dirty="0"/>
              <a:t> </a:t>
            </a:r>
            <a:r>
              <a:rPr lang="en-ID" sz="2400" dirty="0" err="1"/>
              <a:t>kedokteran</a:t>
            </a:r>
            <a:r>
              <a:rPr lang="en-ID" sz="2400" dirty="0"/>
              <a:t> dan </a:t>
            </a:r>
            <a:r>
              <a:rPr lang="en-ID" sz="2400" dirty="0" err="1"/>
              <a:t>psikiatri</a:t>
            </a:r>
            <a:r>
              <a:rPr lang="en-ID" sz="2400" dirty="0"/>
              <a:t> yang tidak </a:t>
            </a:r>
            <a:r>
              <a:rPr lang="en-ID" sz="2400" dirty="0" err="1"/>
              <a:t>lagi</a:t>
            </a:r>
            <a:r>
              <a:rPr lang="en-ID" sz="2400" dirty="0"/>
              <a:t> </a:t>
            </a:r>
            <a:r>
              <a:rPr lang="en-ID" sz="2400" dirty="0" err="1"/>
              <a:t>memasukkan</a:t>
            </a:r>
            <a:r>
              <a:rPr lang="en-ID" sz="2400" dirty="0"/>
              <a:t> </a:t>
            </a:r>
            <a:r>
              <a:rPr lang="en-ID" sz="2400" dirty="0" err="1"/>
              <a:t>orientasi</a:t>
            </a:r>
            <a:r>
              <a:rPr lang="en-ID" sz="2400" dirty="0"/>
              <a:t> </a:t>
            </a:r>
            <a:r>
              <a:rPr lang="en-ID" sz="2400" dirty="0" err="1"/>
              <a:t>seksual</a:t>
            </a:r>
            <a:r>
              <a:rPr lang="en-ID" sz="2400" dirty="0"/>
              <a:t> LGBT </a:t>
            </a:r>
            <a:r>
              <a:rPr lang="en-ID" sz="2400" dirty="0" err="1"/>
              <a:t>sebagai</a:t>
            </a:r>
            <a:r>
              <a:rPr lang="en-ID" sz="2400" dirty="0"/>
              <a:t> </a:t>
            </a:r>
            <a:r>
              <a:rPr lang="en-ID" sz="2400" dirty="0" err="1"/>
              <a:t>penyakit</a:t>
            </a:r>
            <a:r>
              <a:rPr lang="en-ID" sz="2400" dirty="0"/>
              <a:t>, </a:t>
            </a:r>
            <a:r>
              <a:rPr lang="en-ID" sz="2400" dirty="0" err="1"/>
              <a:t>sebagai</a:t>
            </a:r>
            <a:r>
              <a:rPr lang="en-ID" sz="2400" dirty="0"/>
              <a:t> </a:t>
            </a:r>
            <a:r>
              <a:rPr lang="en-ID" sz="2400" dirty="0" err="1"/>
              <a:t>penyimpangan</a:t>
            </a:r>
            <a:r>
              <a:rPr lang="en-ID" sz="2400" dirty="0"/>
              <a:t> mental (</a:t>
            </a:r>
            <a:r>
              <a:rPr lang="en-ID" sz="2400" i="1" dirty="0"/>
              <a:t>mental disorder</a:t>
            </a:r>
            <a:r>
              <a:rPr lang="en-ID" sz="2400" dirty="0"/>
              <a:t>) </a:t>
            </a:r>
            <a:r>
              <a:rPr lang="en-ID" sz="2400" dirty="0" err="1"/>
              <a:t>atau</a:t>
            </a:r>
            <a:r>
              <a:rPr lang="en-ID" sz="2400" dirty="0"/>
              <a:t> </a:t>
            </a:r>
            <a:r>
              <a:rPr lang="en-ID" sz="2400" dirty="0" err="1"/>
              <a:t>sebagai</a:t>
            </a:r>
            <a:r>
              <a:rPr lang="en-ID" sz="2400" dirty="0"/>
              <a:t> </a:t>
            </a:r>
            <a:r>
              <a:rPr lang="en-ID" sz="2400" dirty="0" err="1"/>
              <a:t>sebuah</a:t>
            </a:r>
            <a:r>
              <a:rPr lang="en-ID" sz="2400" dirty="0"/>
              <a:t> </a:t>
            </a:r>
            <a:r>
              <a:rPr lang="en-ID" sz="2400" dirty="0" err="1"/>
              <a:t>bentuk</a:t>
            </a:r>
            <a:r>
              <a:rPr lang="en-ID" sz="2400" dirty="0"/>
              <a:t> </a:t>
            </a:r>
            <a:r>
              <a:rPr lang="en-ID" sz="2400" dirty="0" err="1"/>
              <a:t>kejahatan</a:t>
            </a:r>
            <a:r>
              <a:rPr lang="en-ID" sz="2400" dirty="0"/>
              <a:t>. </a:t>
            </a:r>
            <a:r>
              <a:rPr lang="en-ID" sz="2400" dirty="0" err="1"/>
              <a:t>Pernyataan</a:t>
            </a:r>
            <a:r>
              <a:rPr lang="en-ID" sz="2400" dirty="0"/>
              <a:t> </a:t>
            </a:r>
            <a:r>
              <a:rPr lang="en-ID" sz="2400" dirty="0" err="1"/>
              <a:t>dari</a:t>
            </a:r>
            <a:r>
              <a:rPr lang="en-ID" sz="2400" dirty="0"/>
              <a:t> badan </a:t>
            </a:r>
            <a:r>
              <a:rPr lang="en-ID" sz="2400" dirty="0" err="1"/>
              <a:t>kesehatan</a:t>
            </a:r>
            <a:r>
              <a:rPr lang="en-ID" sz="2400" dirty="0"/>
              <a:t> dunia, WHO, </a:t>
            </a:r>
            <a:r>
              <a:rPr lang="en-ID" sz="2400" i="1" dirty="0"/>
              <a:t>Human Rights International</a:t>
            </a:r>
            <a:r>
              <a:rPr lang="en-ID" sz="2400" dirty="0"/>
              <a:t> yang </a:t>
            </a:r>
            <a:r>
              <a:rPr lang="en-ID" sz="2400" dirty="0" err="1"/>
              <a:t>berdasarkan</a:t>
            </a:r>
            <a:r>
              <a:rPr lang="en-ID" sz="2400" dirty="0"/>
              <a:t> </a:t>
            </a:r>
            <a:r>
              <a:rPr lang="en-ID" sz="2400" dirty="0" err="1"/>
              <a:t>kemajuan</a:t>
            </a:r>
            <a:r>
              <a:rPr lang="en-ID" sz="2400" dirty="0"/>
              <a:t> </a:t>
            </a:r>
            <a:r>
              <a:rPr lang="en-ID" sz="2400" dirty="0" err="1"/>
              <a:t>penelitian</a:t>
            </a:r>
            <a:r>
              <a:rPr lang="en-ID" sz="2400" dirty="0"/>
              <a:t> </a:t>
            </a:r>
            <a:r>
              <a:rPr lang="en-ID" sz="2400" dirty="0" err="1"/>
              <a:t>ilmu</a:t>
            </a:r>
            <a:r>
              <a:rPr lang="en-ID" sz="2400" dirty="0"/>
              <a:t> </a:t>
            </a:r>
            <a:r>
              <a:rPr lang="en-ID" sz="2400" dirty="0" err="1"/>
              <a:t>kedokteran</a:t>
            </a:r>
            <a:r>
              <a:rPr lang="en-ID" sz="2400" dirty="0"/>
              <a:t> </a:t>
            </a:r>
            <a:r>
              <a:rPr lang="en-ID" sz="2400" dirty="0" err="1"/>
              <a:t>mampu</a:t>
            </a:r>
            <a:r>
              <a:rPr lang="en-ID" sz="2400" dirty="0"/>
              <a:t> </a:t>
            </a:r>
            <a:r>
              <a:rPr lang="en-ID" sz="2400" dirty="0" err="1"/>
              <a:t>memahami</a:t>
            </a:r>
            <a:r>
              <a:rPr lang="en-ID" sz="2400" dirty="0"/>
              <a:t> </a:t>
            </a:r>
            <a:r>
              <a:rPr lang="en-ID" sz="2400" dirty="0" err="1"/>
              <a:t>keberadaan</a:t>
            </a:r>
            <a:r>
              <a:rPr lang="en-ID" sz="2400" dirty="0"/>
              <a:t> LGBT dan </a:t>
            </a:r>
            <a:r>
              <a:rPr lang="en-ID" sz="2400" dirty="0" err="1"/>
              <a:t>ikut</a:t>
            </a:r>
            <a:r>
              <a:rPr lang="en-ID" sz="2400" dirty="0"/>
              <a:t> </a:t>
            </a:r>
            <a:r>
              <a:rPr lang="en-ID" sz="2400" dirty="0" err="1"/>
              <a:t>berjuang</a:t>
            </a:r>
            <a:r>
              <a:rPr lang="en-ID" sz="2400" dirty="0"/>
              <a:t> dalam </a:t>
            </a:r>
            <a:r>
              <a:rPr lang="en-ID" sz="2400" dirty="0" err="1"/>
              <a:t>menegakkan</a:t>
            </a:r>
            <a:r>
              <a:rPr lang="en-ID" sz="2400" dirty="0"/>
              <a:t> </a:t>
            </a:r>
            <a:r>
              <a:rPr lang="en-ID" sz="2400" dirty="0" err="1"/>
              <a:t>hak-hak</a:t>
            </a:r>
            <a:r>
              <a:rPr lang="en-ID" sz="2400" dirty="0"/>
              <a:t> </a:t>
            </a:r>
            <a:r>
              <a:rPr lang="en-ID" sz="2400" dirty="0" err="1"/>
              <a:t>mereka</a:t>
            </a:r>
            <a:r>
              <a:rPr lang="en-ID" sz="2400" dirty="0"/>
              <a:t> </a:t>
            </a:r>
            <a:r>
              <a:rPr lang="en-ID" sz="2400" dirty="0" err="1"/>
              <a:t>sebagai</a:t>
            </a:r>
            <a:r>
              <a:rPr lang="en-ID" sz="2400" dirty="0"/>
              <a:t> </a:t>
            </a:r>
            <a:r>
              <a:rPr lang="en-ID" sz="2400" dirty="0" err="1"/>
              <a:t>sesama</a:t>
            </a:r>
            <a:r>
              <a:rPr lang="en-ID" sz="2400" dirty="0"/>
              <a:t> </a:t>
            </a:r>
            <a:r>
              <a:rPr lang="en-ID" sz="2400" dirty="0" err="1"/>
              <a:t>manusia</a:t>
            </a:r>
            <a:r>
              <a:rPr lang="en-ID" sz="2400" dirty="0"/>
              <a:t>. </a:t>
            </a:r>
            <a:r>
              <a:rPr lang="en-ID" sz="2400" dirty="0" err="1"/>
              <a:t>Perhimpunan</a:t>
            </a:r>
            <a:r>
              <a:rPr lang="en-ID" sz="2400" dirty="0"/>
              <a:t> </a:t>
            </a:r>
            <a:r>
              <a:rPr lang="en-ID" sz="2400" dirty="0" err="1"/>
              <a:t>Dokter</a:t>
            </a:r>
            <a:r>
              <a:rPr lang="en-ID" sz="2400" dirty="0"/>
              <a:t> </a:t>
            </a:r>
            <a:r>
              <a:rPr lang="en-ID" sz="2400" dirty="0" err="1"/>
              <a:t>Spesialis</a:t>
            </a:r>
            <a:r>
              <a:rPr lang="en-ID" sz="2400" dirty="0"/>
              <a:t> </a:t>
            </a:r>
            <a:r>
              <a:rPr lang="en-ID" sz="2400" dirty="0" err="1"/>
              <a:t>Kedokteran</a:t>
            </a:r>
            <a:r>
              <a:rPr lang="en-ID" sz="2400" dirty="0"/>
              <a:t> Jiwa Indonesia (PDSKJI) </a:t>
            </a:r>
            <a:r>
              <a:rPr lang="en-ID" sz="2400" dirty="0" err="1"/>
              <a:t>mengacu</a:t>
            </a:r>
            <a:r>
              <a:rPr lang="en-ID" sz="2400" dirty="0"/>
              <a:t> pada </a:t>
            </a:r>
            <a:r>
              <a:rPr lang="en-ID" sz="2400" dirty="0" err="1"/>
              <a:t>Pedoman</a:t>
            </a:r>
            <a:r>
              <a:rPr lang="en-ID" sz="2400" dirty="0"/>
              <a:t> </a:t>
            </a:r>
            <a:r>
              <a:rPr lang="en-ID" sz="2400" dirty="0" err="1"/>
              <a:t>Penggolongan</a:t>
            </a:r>
            <a:r>
              <a:rPr lang="en-ID" sz="2400" dirty="0"/>
              <a:t> dan Diagnosis </a:t>
            </a:r>
            <a:r>
              <a:rPr lang="en-ID" sz="2400" dirty="0" err="1"/>
              <a:t>Gangguan</a:t>
            </a:r>
            <a:r>
              <a:rPr lang="en-ID" sz="2400" dirty="0"/>
              <a:t> Jiwa di Indonesia </a:t>
            </a:r>
            <a:r>
              <a:rPr lang="en-ID" sz="2400" dirty="0" err="1"/>
              <a:t>edisi</a:t>
            </a:r>
            <a:r>
              <a:rPr lang="en-ID" sz="2400" dirty="0"/>
              <a:t> II </a:t>
            </a:r>
            <a:r>
              <a:rPr lang="en-ID" sz="2400" dirty="0" err="1"/>
              <a:t>tahun</a:t>
            </a:r>
            <a:r>
              <a:rPr lang="en-ID" sz="2400" dirty="0"/>
              <a:t> 1983 (PPDGJ II) dan PPDGJ III (1993) </a:t>
            </a:r>
            <a:r>
              <a:rPr lang="en-ID" sz="2400" dirty="0" err="1"/>
              <a:t>bahwa</a:t>
            </a:r>
            <a:r>
              <a:rPr lang="en-ID" sz="2400" dirty="0"/>
              <a:t> LGBT </a:t>
            </a:r>
            <a:r>
              <a:rPr lang="en-ID" sz="2400" dirty="0" err="1"/>
              <a:t>bukanlah</a:t>
            </a:r>
            <a:r>
              <a:rPr lang="en-ID" sz="2400" dirty="0"/>
              <a:t> </a:t>
            </a:r>
            <a:r>
              <a:rPr lang="en-ID" sz="2400" dirty="0" err="1"/>
              <a:t>penyakit</a:t>
            </a:r>
            <a:r>
              <a:rPr lang="en-ID" sz="2400" dirty="0"/>
              <a:t> </a:t>
            </a:r>
            <a:r>
              <a:rPr lang="en-ID" sz="2400" dirty="0" err="1"/>
              <a:t>kejiwaan</a:t>
            </a:r>
            <a:r>
              <a:rPr lang="en-ID" sz="2400" dirty="0"/>
              <a:t>. LGBT juga </a:t>
            </a:r>
            <a:r>
              <a:rPr lang="en-ID" sz="2400" dirty="0" err="1"/>
              <a:t>bukan</a:t>
            </a:r>
            <a:r>
              <a:rPr lang="en-ID" sz="2400" dirty="0"/>
              <a:t> </a:t>
            </a:r>
            <a:r>
              <a:rPr lang="en-ID" sz="2400" dirty="0" err="1"/>
              <a:t>sebuah</a:t>
            </a:r>
            <a:r>
              <a:rPr lang="en-ID" sz="2400" dirty="0"/>
              <a:t> </a:t>
            </a:r>
            <a:r>
              <a:rPr lang="en-ID" sz="2400" dirty="0" err="1"/>
              <a:t>penyakit</a:t>
            </a:r>
            <a:r>
              <a:rPr lang="en-ID" sz="2400" dirty="0"/>
              <a:t> spiritual. Dalam </a:t>
            </a:r>
            <a:r>
              <a:rPr lang="en-ID" sz="2400" dirty="0" err="1"/>
              <a:t>banyak</a:t>
            </a:r>
            <a:r>
              <a:rPr lang="en-ID" sz="2400" dirty="0"/>
              <a:t> </a:t>
            </a:r>
            <a:r>
              <a:rPr lang="en-ID" sz="2400" dirty="0" err="1"/>
              <a:t>kasus</a:t>
            </a:r>
            <a:r>
              <a:rPr lang="en-ID" sz="2400" dirty="0"/>
              <a:t>, </a:t>
            </a:r>
            <a:r>
              <a:rPr lang="en-ID" sz="2400" dirty="0" err="1"/>
              <a:t>kecenderungan</a:t>
            </a:r>
            <a:r>
              <a:rPr lang="en-ID" sz="2400" dirty="0"/>
              <a:t> LGBT </a:t>
            </a:r>
            <a:r>
              <a:rPr lang="en-ID" sz="2400" dirty="0" err="1"/>
              <a:t>dialami</a:t>
            </a:r>
            <a:r>
              <a:rPr lang="en-ID" sz="2400" dirty="0"/>
              <a:t> </a:t>
            </a:r>
            <a:r>
              <a:rPr lang="en-ID" sz="2400" dirty="0" err="1"/>
              <a:t>sebagai</a:t>
            </a:r>
            <a:r>
              <a:rPr lang="en-ID" sz="2400" dirty="0"/>
              <a:t> </a:t>
            </a:r>
            <a:r>
              <a:rPr lang="en-ID" sz="2400" dirty="0" err="1"/>
              <a:t>sesuatu</a:t>
            </a:r>
            <a:r>
              <a:rPr lang="en-ID" sz="2400" dirty="0"/>
              <a:t> yang natural yang </a:t>
            </a:r>
            <a:r>
              <a:rPr lang="en-ID" sz="2400" dirty="0" err="1"/>
              <a:t>sudah</a:t>
            </a:r>
            <a:r>
              <a:rPr lang="en-ID" sz="2400" dirty="0"/>
              <a:t> </a:t>
            </a:r>
            <a:r>
              <a:rPr lang="en-ID" sz="2400" dirty="0" err="1"/>
              <a:t>diterima</a:t>
            </a:r>
            <a:r>
              <a:rPr lang="en-ID" sz="2400" dirty="0"/>
              <a:t> </a:t>
            </a:r>
            <a:r>
              <a:rPr lang="en-ID" sz="2400" dirty="0" err="1"/>
              <a:t>sejak</a:t>
            </a:r>
            <a:r>
              <a:rPr lang="en-ID" sz="2400" dirty="0"/>
              <a:t> </a:t>
            </a:r>
            <a:r>
              <a:rPr lang="en-ID" sz="2400" dirty="0" err="1"/>
              <a:t>seseorang</a:t>
            </a:r>
            <a:r>
              <a:rPr lang="en-ID" sz="2400" dirty="0"/>
              <a:t> </a:t>
            </a:r>
            <a:r>
              <a:rPr lang="en-ID" sz="2400" dirty="0" err="1"/>
              <a:t>dilahirkan</a:t>
            </a:r>
            <a:r>
              <a:rPr lang="en-ID" sz="2400" dirty="0"/>
              <a:t>; juga </a:t>
            </a:r>
            <a:r>
              <a:rPr lang="en-ID" sz="2400" dirty="0" err="1"/>
              <a:t>ada</a:t>
            </a:r>
            <a:r>
              <a:rPr lang="en-ID" sz="2400" dirty="0"/>
              <a:t> </a:t>
            </a:r>
            <a:r>
              <a:rPr lang="en-ID" sz="2400" dirty="0" err="1"/>
              <a:t>kasus-kasus</a:t>
            </a:r>
            <a:r>
              <a:rPr lang="en-ID" sz="2400" dirty="0"/>
              <a:t> </a:t>
            </a:r>
            <a:r>
              <a:rPr lang="en-ID" sz="2400" dirty="0" err="1"/>
              <a:t>kecenderungan</a:t>
            </a:r>
            <a:r>
              <a:rPr lang="en-ID" sz="2400" dirty="0"/>
              <a:t> LGBT </a:t>
            </a:r>
            <a:r>
              <a:rPr lang="en-ID" sz="2400" dirty="0" err="1"/>
              <a:t>terjadi</a:t>
            </a:r>
            <a:r>
              <a:rPr lang="en-ID" sz="2400" dirty="0"/>
              <a:t> </a:t>
            </a:r>
            <a:r>
              <a:rPr lang="en-ID" sz="2400" dirty="0" err="1"/>
              <a:t>sebagai</a:t>
            </a:r>
            <a:r>
              <a:rPr lang="en-ID" sz="2400" dirty="0"/>
              <a:t> </a:t>
            </a:r>
            <a:r>
              <a:rPr lang="en-ID" sz="2400" dirty="0" err="1"/>
              <a:t>akibat</a:t>
            </a:r>
            <a:r>
              <a:rPr lang="en-ID" sz="2400" dirty="0"/>
              <a:t> </a:t>
            </a:r>
            <a:r>
              <a:rPr lang="en-ID" sz="2400" dirty="0" err="1"/>
              <a:t>pengaruh</a:t>
            </a:r>
            <a:r>
              <a:rPr lang="en-ID" sz="2400" dirty="0"/>
              <a:t> </a:t>
            </a:r>
            <a:r>
              <a:rPr lang="en-ID" sz="2400" dirty="0" err="1"/>
              <a:t>sosial</a:t>
            </a:r>
            <a:r>
              <a:rPr lang="en-ID" sz="2400" dirty="0"/>
              <a:t>”</a:t>
            </a:r>
            <a:endParaRPr lang="en-US" sz="2400" dirty="0"/>
          </a:p>
        </p:txBody>
      </p:sp>
    </p:spTree>
    <p:extLst>
      <p:ext uri="{BB962C8B-B14F-4D97-AF65-F5344CB8AC3E}">
        <p14:creationId xmlns:p14="http://schemas.microsoft.com/office/powerpoint/2010/main" val="35767414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267789" y="1153572"/>
            <a:ext cx="3619445" cy="4461163"/>
          </a:xfrm>
        </p:spPr>
        <p:txBody>
          <a:bodyPr>
            <a:normAutofit/>
          </a:bodyPr>
          <a:lstStyle/>
          <a:p>
            <a:pPr algn="ctr"/>
            <a:r>
              <a:rPr lang="en-US" sz="7200" b="1" dirty="0" err="1">
                <a:solidFill>
                  <a:srgbClr val="FFFFFF"/>
                </a:solidFill>
                <a:latin typeface="+mn-lt"/>
              </a:rPr>
              <a:t>Catatan</a:t>
            </a:r>
            <a:r>
              <a:rPr lang="en-US" sz="7200" b="1" dirty="0">
                <a:solidFill>
                  <a:srgbClr val="FFFFFF"/>
                </a:solidFill>
                <a:latin typeface="+mn-lt"/>
              </a:rPr>
              <a: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375461" y="574768"/>
            <a:ext cx="7635835" cy="5512524"/>
          </a:xfrm>
        </p:spPr>
        <p:txBody>
          <a:bodyPr anchor="ctr">
            <a:normAutofit lnSpcReduction="10000"/>
          </a:bodyPr>
          <a:lstStyle/>
          <a:p>
            <a:pPr marL="0" indent="0" algn="ctr">
              <a:buNone/>
            </a:pPr>
            <a:r>
              <a:rPr lang="en-ID" sz="4400" b="0" i="0" dirty="0">
                <a:solidFill>
                  <a:srgbClr val="3B3738"/>
                </a:solidFill>
                <a:effectLst/>
                <a:latin typeface="LatoWeb"/>
              </a:rPr>
              <a:t>“</a:t>
            </a:r>
            <a:r>
              <a:rPr lang="en-ID" sz="4400" b="0" i="0" dirty="0" err="1">
                <a:solidFill>
                  <a:srgbClr val="3B3738"/>
                </a:solidFill>
                <a:effectLst/>
                <a:latin typeface="LatoWeb"/>
              </a:rPr>
              <a:t>Setiap</a:t>
            </a:r>
            <a:r>
              <a:rPr lang="en-ID" sz="4400" b="0" i="0" dirty="0">
                <a:solidFill>
                  <a:srgbClr val="3B3738"/>
                </a:solidFill>
                <a:effectLst/>
                <a:latin typeface="LatoWeb"/>
              </a:rPr>
              <a:t> orang </a:t>
            </a:r>
            <a:r>
              <a:rPr lang="en-ID" sz="4400" b="0" i="0" dirty="0" err="1">
                <a:solidFill>
                  <a:srgbClr val="3B3738"/>
                </a:solidFill>
                <a:effectLst/>
                <a:latin typeface="LatoWeb"/>
              </a:rPr>
              <a:t>tentu</a:t>
            </a:r>
            <a:r>
              <a:rPr lang="en-ID" sz="4400" b="0" i="0" dirty="0">
                <a:solidFill>
                  <a:srgbClr val="3B3738"/>
                </a:solidFill>
                <a:effectLst/>
                <a:latin typeface="LatoWeb"/>
              </a:rPr>
              <a:t> </a:t>
            </a:r>
            <a:r>
              <a:rPr lang="en-ID" sz="4400" b="0" i="0" dirty="0" err="1">
                <a:solidFill>
                  <a:srgbClr val="3B3738"/>
                </a:solidFill>
                <a:effectLst/>
                <a:latin typeface="LatoWeb"/>
              </a:rPr>
              <a:t>bisa</a:t>
            </a:r>
            <a:r>
              <a:rPr lang="en-ID" sz="4400" b="0" i="0" dirty="0">
                <a:solidFill>
                  <a:srgbClr val="3B3738"/>
                </a:solidFill>
                <a:effectLst/>
                <a:latin typeface="LatoWeb"/>
              </a:rPr>
              <a:t> </a:t>
            </a:r>
            <a:r>
              <a:rPr lang="en-ID" sz="4400" b="0" i="0" dirty="0" err="1">
                <a:solidFill>
                  <a:srgbClr val="3B3738"/>
                </a:solidFill>
                <a:effectLst/>
                <a:latin typeface="LatoWeb"/>
              </a:rPr>
              <a:t>saja</a:t>
            </a:r>
            <a:r>
              <a:rPr lang="en-ID" sz="4400" b="0" i="0" dirty="0">
                <a:solidFill>
                  <a:srgbClr val="3B3738"/>
                </a:solidFill>
                <a:effectLst/>
                <a:latin typeface="LatoWeb"/>
              </a:rPr>
              <a:t> </a:t>
            </a:r>
            <a:r>
              <a:rPr lang="en-ID" sz="4400" b="0" i="0" dirty="0" err="1">
                <a:solidFill>
                  <a:srgbClr val="3B3738"/>
                </a:solidFill>
                <a:effectLst/>
                <a:latin typeface="LatoWeb"/>
              </a:rPr>
              <a:t>memiliki</a:t>
            </a:r>
            <a:r>
              <a:rPr lang="en-ID" sz="4400" b="0" i="0" dirty="0">
                <a:solidFill>
                  <a:srgbClr val="3B3738"/>
                </a:solidFill>
                <a:effectLst/>
                <a:latin typeface="LatoWeb"/>
              </a:rPr>
              <a:t> </a:t>
            </a:r>
            <a:r>
              <a:rPr lang="en-ID" sz="4400" b="0" i="0" dirty="0" err="1">
                <a:solidFill>
                  <a:srgbClr val="3B3738"/>
                </a:solidFill>
                <a:effectLst/>
                <a:latin typeface="LatoWeb"/>
              </a:rPr>
              <a:t>pendapat</a:t>
            </a:r>
            <a:r>
              <a:rPr lang="en-ID" sz="4400" b="0" i="0" dirty="0">
                <a:solidFill>
                  <a:srgbClr val="3B3738"/>
                </a:solidFill>
                <a:effectLst/>
                <a:latin typeface="LatoWeb"/>
              </a:rPr>
              <a:t> </a:t>
            </a:r>
            <a:r>
              <a:rPr lang="en-ID" sz="4400" b="0" i="0" dirty="0" err="1">
                <a:solidFill>
                  <a:srgbClr val="3B3738"/>
                </a:solidFill>
                <a:effectLst/>
                <a:latin typeface="LatoWeb"/>
              </a:rPr>
              <a:t>atau</a:t>
            </a:r>
            <a:r>
              <a:rPr lang="en-ID" sz="4400" b="0" i="0" dirty="0">
                <a:solidFill>
                  <a:srgbClr val="3B3738"/>
                </a:solidFill>
                <a:effectLst/>
                <a:latin typeface="LatoWeb"/>
              </a:rPr>
              <a:t> </a:t>
            </a:r>
            <a:r>
              <a:rPr lang="en-ID" sz="4400" b="0" i="0" dirty="0" err="1">
                <a:solidFill>
                  <a:srgbClr val="3B3738"/>
                </a:solidFill>
                <a:effectLst/>
                <a:latin typeface="LatoWeb"/>
              </a:rPr>
              <a:t>pandangan</a:t>
            </a:r>
            <a:r>
              <a:rPr lang="en-ID" sz="4400" dirty="0" err="1">
                <a:solidFill>
                  <a:srgbClr val="3B3738"/>
                </a:solidFill>
                <a:latin typeface="LatoWeb"/>
              </a:rPr>
              <a:t>nya</a:t>
            </a:r>
            <a:r>
              <a:rPr lang="en-ID" sz="4400" dirty="0">
                <a:solidFill>
                  <a:srgbClr val="3B3738"/>
                </a:solidFill>
                <a:latin typeface="LatoWeb"/>
              </a:rPr>
              <a:t> </a:t>
            </a:r>
            <a:r>
              <a:rPr lang="en-ID" sz="4400" b="0" i="0" dirty="0" err="1">
                <a:solidFill>
                  <a:srgbClr val="3B3738"/>
                </a:solidFill>
                <a:effectLst/>
                <a:latin typeface="LatoWeb"/>
              </a:rPr>
              <a:t>sendiri</a:t>
            </a:r>
            <a:r>
              <a:rPr lang="en-ID" sz="4400" b="0" i="0" dirty="0">
                <a:solidFill>
                  <a:srgbClr val="3B3738"/>
                </a:solidFill>
                <a:effectLst/>
                <a:latin typeface="LatoWeb"/>
              </a:rPr>
              <a:t> </a:t>
            </a:r>
            <a:r>
              <a:rPr lang="en-ID" sz="4400" b="0" i="0" dirty="0" err="1">
                <a:solidFill>
                  <a:srgbClr val="3B3738"/>
                </a:solidFill>
                <a:effectLst/>
                <a:latin typeface="LatoWeb"/>
              </a:rPr>
              <a:t>tentang</a:t>
            </a:r>
            <a:r>
              <a:rPr lang="en-ID" sz="4400" b="0" i="0" dirty="0">
                <a:solidFill>
                  <a:srgbClr val="3B3738"/>
                </a:solidFill>
                <a:effectLst/>
                <a:latin typeface="LatoWeb"/>
              </a:rPr>
              <a:t> LGBT. </a:t>
            </a:r>
            <a:r>
              <a:rPr lang="en-ID" sz="4400" b="0" i="0" dirty="0" err="1">
                <a:solidFill>
                  <a:srgbClr val="3B3738"/>
                </a:solidFill>
                <a:effectLst/>
                <a:latin typeface="LatoWeb"/>
              </a:rPr>
              <a:t>Namun</a:t>
            </a:r>
            <a:r>
              <a:rPr lang="en-ID" sz="4400" b="0" i="0" dirty="0">
                <a:solidFill>
                  <a:srgbClr val="3B3738"/>
                </a:solidFill>
                <a:effectLst/>
                <a:latin typeface="LatoWeb"/>
              </a:rPr>
              <a:t>, </a:t>
            </a:r>
            <a:r>
              <a:rPr lang="en-ID" sz="4400" b="0" i="0" dirty="0" err="1">
                <a:solidFill>
                  <a:srgbClr val="3B3738"/>
                </a:solidFill>
                <a:effectLst/>
                <a:latin typeface="LatoWeb"/>
              </a:rPr>
              <a:t>ada</a:t>
            </a:r>
            <a:r>
              <a:rPr lang="en-ID" sz="4400" b="0" i="0" dirty="0">
                <a:solidFill>
                  <a:srgbClr val="3B3738"/>
                </a:solidFill>
                <a:effectLst/>
                <a:latin typeface="LatoWeb"/>
              </a:rPr>
              <a:t> </a:t>
            </a:r>
            <a:r>
              <a:rPr lang="en-ID" sz="4400" b="0" i="0" dirty="0" err="1">
                <a:solidFill>
                  <a:srgbClr val="3B3738"/>
                </a:solidFill>
                <a:effectLst/>
                <a:latin typeface="LatoWeb"/>
              </a:rPr>
              <a:t>baiknya</a:t>
            </a:r>
            <a:r>
              <a:rPr lang="en-ID" sz="4400" b="0" i="0" dirty="0">
                <a:solidFill>
                  <a:srgbClr val="3B3738"/>
                </a:solidFill>
                <a:effectLst/>
                <a:latin typeface="LatoWeb"/>
              </a:rPr>
              <a:t> </a:t>
            </a:r>
            <a:r>
              <a:rPr lang="en-ID" sz="4400" b="0" i="0" dirty="0" err="1">
                <a:solidFill>
                  <a:srgbClr val="3B3738"/>
                </a:solidFill>
                <a:effectLst/>
                <a:latin typeface="LatoWeb"/>
              </a:rPr>
              <a:t>kita</a:t>
            </a:r>
            <a:r>
              <a:rPr lang="en-ID" sz="4400" b="0" i="0" dirty="0">
                <a:solidFill>
                  <a:srgbClr val="3B3738"/>
                </a:solidFill>
                <a:effectLst/>
                <a:latin typeface="LatoWeb"/>
              </a:rPr>
              <a:t> tidak </a:t>
            </a:r>
            <a:r>
              <a:rPr lang="en-ID" sz="4400" b="0" i="0" dirty="0" err="1">
                <a:solidFill>
                  <a:srgbClr val="3B3738"/>
                </a:solidFill>
                <a:effectLst/>
                <a:latin typeface="LatoWeb"/>
              </a:rPr>
              <a:t>memandang</a:t>
            </a:r>
            <a:r>
              <a:rPr lang="en-ID" sz="4400" b="0" i="0" dirty="0">
                <a:solidFill>
                  <a:srgbClr val="3B3738"/>
                </a:solidFill>
                <a:effectLst/>
                <a:latin typeface="LatoWeb"/>
              </a:rPr>
              <a:t> </a:t>
            </a:r>
            <a:r>
              <a:rPr lang="en-ID" sz="4400" b="0" i="0" dirty="0" err="1">
                <a:solidFill>
                  <a:srgbClr val="3B3738"/>
                </a:solidFill>
                <a:effectLst/>
                <a:latin typeface="LatoWeb"/>
              </a:rPr>
              <a:t>sebelah</a:t>
            </a:r>
            <a:r>
              <a:rPr lang="en-ID" sz="4400" b="0" i="0" dirty="0">
                <a:solidFill>
                  <a:srgbClr val="3B3738"/>
                </a:solidFill>
                <a:effectLst/>
                <a:latin typeface="LatoWeb"/>
              </a:rPr>
              <a:t> </a:t>
            </a:r>
            <a:r>
              <a:rPr lang="en-ID" sz="4400" b="0" i="0" dirty="0" err="1">
                <a:solidFill>
                  <a:srgbClr val="3B3738"/>
                </a:solidFill>
                <a:effectLst/>
                <a:latin typeface="LatoWeb"/>
              </a:rPr>
              <a:t>mata</a:t>
            </a:r>
            <a:r>
              <a:rPr lang="en-ID" sz="4400" b="0" i="0" dirty="0">
                <a:solidFill>
                  <a:srgbClr val="3B3738"/>
                </a:solidFill>
                <a:effectLst/>
                <a:latin typeface="LatoWeb"/>
              </a:rPr>
              <a:t> </a:t>
            </a:r>
            <a:r>
              <a:rPr lang="en-ID" sz="4400" b="0" i="0" dirty="0" err="1">
                <a:solidFill>
                  <a:srgbClr val="3B3738"/>
                </a:solidFill>
                <a:effectLst/>
                <a:latin typeface="LatoWeb"/>
              </a:rPr>
              <a:t>atau</a:t>
            </a:r>
            <a:r>
              <a:rPr lang="en-ID" sz="4400" b="0" i="0" dirty="0">
                <a:solidFill>
                  <a:srgbClr val="3B3738"/>
                </a:solidFill>
                <a:effectLst/>
                <a:latin typeface="LatoWeb"/>
              </a:rPr>
              <a:t> </a:t>
            </a:r>
            <a:r>
              <a:rPr lang="en-ID" sz="4400" b="0" i="0" dirty="0" err="1">
                <a:solidFill>
                  <a:srgbClr val="3B3738"/>
                </a:solidFill>
                <a:effectLst/>
                <a:latin typeface="LatoWeb"/>
              </a:rPr>
              <a:t>mendiskriminasi</a:t>
            </a:r>
            <a:r>
              <a:rPr lang="en-ID" sz="4400" b="0" i="0" dirty="0">
                <a:solidFill>
                  <a:srgbClr val="3B3738"/>
                </a:solidFill>
                <a:effectLst/>
                <a:latin typeface="LatoWeb"/>
              </a:rPr>
              <a:t> </a:t>
            </a:r>
            <a:r>
              <a:rPr lang="en-ID" sz="4400" b="0" i="0" dirty="0" err="1">
                <a:solidFill>
                  <a:srgbClr val="3B3738"/>
                </a:solidFill>
                <a:effectLst/>
                <a:latin typeface="LatoWeb"/>
              </a:rPr>
              <a:t>kelompok</a:t>
            </a:r>
            <a:r>
              <a:rPr lang="en-ID" sz="4400" b="0" i="0" dirty="0">
                <a:solidFill>
                  <a:srgbClr val="3B3738"/>
                </a:solidFill>
                <a:effectLst/>
                <a:latin typeface="LatoWeb"/>
              </a:rPr>
              <a:t> LGBT </a:t>
            </a:r>
            <a:r>
              <a:rPr lang="en-ID" sz="4400" b="0" i="0" dirty="0" err="1">
                <a:solidFill>
                  <a:srgbClr val="3B3738"/>
                </a:solidFill>
                <a:effectLst/>
                <a:latin typeface="LatoWeb"/>
              </a:rPr>
              <a:t>hanya</a:t>
            </a:r>
            <a:r>
              <a:rPr lang="en-ID" sz="4400" b="0" i="0" dirty="0">
                <a:solidFill>
                  <a:srgbClr val="3B3738"/>
                </a:solidFill>
                <a:effectLst/>
                <a:latin typeface="LatoWeb"/>
              </a:rPr>
              <a:t> </a:t>
            </a:r>
            <a:r>
              <a:rPr lang="en-ID" sz="4400" b="0" i="0" dirty="0" err="1">
                <a:solidFill>
                  <a:srgbClr val="3B3738"/>
                </a:solidFill>
                <a:effectLst/>
                <a:latin typeface="LatoWeb"/>
              </a:rPr>
              <a:t>karena</a:t>
            </a:r>
            <a:r>
              <a:rPr lang="en-ID" sz="4400" b="0" i="0" dirty="0">
                <a:solidFill>
                  <a:srgbClr val="3B3738"/>
                </a:solidFill>
                <a:effectLst/>
                <a:latin typeface="LatoWeb"/>
              </a:rPr>
              <a:t> </a:t>
            </a:r>
            <a:r>
              <a:rPr lang="en-ID" sz="4400" b="0" i="0" dirty="0" err="1">
                <a:solidFill>
                  <a:srgbClr val="3B3738"/>
                </a:solidFill>
                <a:effectLst/>
                <a:latin typeface="LatoWeb"/>
              </a:rPr>
              <a:t>mereka</a:t>
            </a:r>
            <a:r>
              <a:rPr lang="en-ID" sz="4400" b="0" i="0" dirty="0">
                <a:solidFill>
                  <a:srgbClr val="3B3738"/>
                </a:solidFill>
                <a:effectLst/>
                <a:latin typeface="LatoWeb"/>
              </a:rPr>
              <a:t> ‘</a:t>
            </a:r>
            <a:r>
              <a:rPr lang="en-ID" sz="4400" b="0" i="0" dirty="0" err="1">
                <a:solidFill>
                  <a:srgbClr val="3B3738"/>
                </a:solidFill>
                <a:effectLst/>
                <a:latin typeface="LatoWeb"/>
              </a:rPr>
              <a:t>berbeda</a:t>
            </a:r>
            <a:r>
              <a:rPr lang="en-ID" sz="4400" b="0" i="0" dirty="0">
                <a:solidFill>
                  <a:srgbClr val="3B3738"/>
                </a:solidFill>
                <a:effectLst/>
                <a:latin typeface="LatoWeb"/>
              </a:rPr>
              <a:t>’ </a:t>
            </a:r>
            <a:r>
              <a:rPr lang="en-ID" sz="4400" b="0" i="0" dirty="0" err="1">
                <a:solidFill>
                  <a:srgbClr val="3B3738"/>
                </a:solidFill>
                <a:effectLst/>
                <a:latin typeface="LatoWeb"/>
              </a:rPr>
              <a:t>dari</a:t>
            </a:r>
            <a:r>
              <a:rPr lang="en-ID" sz="4400" b="0" i="0" dirty="0">
                <a:solidFill>
                  <a:srgbClr val="3B3738"/>
                </a:solidFill>
                <a:effectLst/>
                <a:latin typeface="LatoWeb"/>
              </a:rPr>
              <a:t> </a:t>
            </a:r>
            <a:r>
              <a:rPr lang="en-ID" sz="4400" b="0" i="0" dirty="0" err="1">
                <a:solidFill>
                  <a:srgbClr val="3B3738"/>
                </a:solidFill>
                <a:effectLst/>
                <a:latin typeface="LatoWeb"/>
              </a:rPr>
              <a:t>kita</a:t>
            </a:r>
            <a:r>
              <a:rPr lang="en-ID" sz="4400" b="0" i="0" dirty="0">
                <a:solidFill>
                  <a:srgbClr val="3B3738"/>
                </a:solidFill>
                <a:effectLst/>
                <a:latin typeface="LatoWeb"/>
              </a:rPr>
              <a:t>”</a:t>
            </a:r>
            <a:endParaRPr lang="en-US" sz="5900" dirty="0"/>
          </a:p>
        </p:txBody>
      </p:sp>
    </p:spTree>
    <p:extLst>
      <p:ext uri="{BB962C8B-B14F-4D97-AF65-F5344CB8AC3E}">
        <p14:creationId xmlns:p14="http://schemas.microsoft.com/office/powerpoint/2010/main" val="11122145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325263" y="424543"/>
            <a:ext cx="4285926" cy="2259874"/>
          </a:xfrm>
        </p:spPr>
        <p:txBody>
          <a:bodyPr anchor="t">
            <a:normAutofit fontScale="90000"/>
          </a:bodyPr>
          <a:lstStyle/>
          <a:p>
            <a:pPr algn="ctr"/>
            <a:r>
              <a:rPr lang="en-US" sz="6600" b="1" dirty="0">
                <a:solidFill>
                  <a:srgbClr val="FFFFFF"/>
                </a:solidFill>
                <a:latin typeface="+mn-lt"/>
              </a:rPr>
              <a:t>Gender </a:t>
            </a:r>
            <a:br>
              <a:rPr lang="en-US" sz="6600" b="1" dirty="0">
                <a:solidFill>
                  <a:srgbClr val="FFFFFF"/>
                </a:solidFill>
                <a:latin typeface="+mn-lt"/>
              </a:rPr>
            </a:br>
            <a:r>
              <a:rPr lang="en-US" sz="6600" b="1" dirty="0">
                <a:solidFill>
                  <a:srgbClr val="FFFFFF"/>
                </a:solidFill>
                <a:latin typeface="+mn-lt"/>
              </a:rPr>
              <a:t>&amp; </a:t>
            </a:r>
            <a:br>
              <a:rPr lang="en-US" sz="6600" b="1" dirty="0">
                <a:solidFill>
                  <a:srgbClr val="FFFFFF"/>
                </a:solidFill>
                <a:latin typeface="+mn-lt"/>
              </a:rPr>
            </a:br>
            <a:r>
              <a:rPr lang="en-US" sz="6600" b="1" dirty="0">
                <a:solidFill>
                  <a:srgbClr val="FFFFFF"/>
                </a:solidFill>
                <a:latin typeface="+mn-lt"/>
              </a:rPr>
              <a:t>Agama</a:t>
            </a:r>
            <a:br>
              <a:rPr lang="en-US" sz="6600" b="1" dirty="0">
                <a:solidFill>
                  <a:srgbClr val="FFFFFF"/>
                </a:solidFill>
                <a:latin typeface="+mn-lt"/>
              </a:rPr>
            </a:br>
            <a:endParaRPr lang="en-US" sz="6600" b="1" dirty="0">
              <a:solidFill>
                <a:srgbClr val="FFFFFF"/>
              </a:solidFill>
              <a:latin typeface="+mn-lt"/>
            </a:endParaRPr>
          </a:p>
        </p:txBody>
      </p:sp>
      <p:sp>
        <p:nvSpPr>
          <p:cNvPr id="3" name="Content Placeholder 2"/>
          <p:cNvSpPr>
            <a:spLocks noGrp="1"/>
          </p:cNvSpPr>
          <p:nvPr>
            <p:ph idx="1"/>
          </p:nvPr>
        </p:nvSpPr>
        <p:spPr>
          <a:xfrm>
            <a:off x="5819501" y="545374"/>
            <a:ext cx="6270173" cy="6430192"/>
          </a:xfrm>
        </p:spPr>
        <p:txBody>
          <a:bodyPr>
            <a:noAutofit/>
          </a:bodyPr>
          <a:lstStyle/>
          <a:p>
            <a:pPr>
              <a:buFont typeface="Wingdings" panose="05000000000000000000" pitchFamily="2" charset="2"/>
              <a:buChar char="§"/>
            </a:pPr>
            <a:r>
              <a:rPr lang="en-US" dirty="0"/>
              <a:t> Agama </a:t>
            </a:r>
            <a:r>
              <a:rPr lang="en-US" dirty="0" err="1"/>
              <a:t>seringkali</a:t>
            </a:r>
            <a:r>
              <a:rPr lang="en-US" dirty="0"/>
              <a:t> </a:t>
            </a:r>
            <a:r>
              <a:rPr lang="en-US" dirty="0" err="1"/>
              <a:t>dijadikan</a:t>
            </a:r>
            <a:r>
              <a:rPr lang="en-US" dirty="0"/>
              <a:t> </a:t>
            </a:r>
            <a:r>
              <a:rPr lang="en-US" dirty="0" err="1"/>
              <a:t>alasan</a:t>
            </a:r>
            <a:r>
              <a:rPr lang="en-US" dirty="0"/>
              <a:t> </a:t>
            </a:r>
            <a:r>
              <a:rPr lang="en-US" dirty="0" err="1"/>
              <a:t>untuk</a:t>
            </a:r>
            <a:r>
              <a:rPr lang="en-US" dirty="0"/>
              <a:t> </a:t>
            </a:r>
            <a:r>
              <a:rPr lang="en-US" dirty="0" err="1"/>
              <a:t>melanggengkan</a:t>
            </a:r>
            <a:r>
              <a:rPr lang="en-US" dirty="0"/>
              <a:t> </a:t>
            </a:r>
            <a:r>
              <a:rPr lang="en-US" dirty="0" err="1"/>
              <a:t>isu</a:t>
            </a:r>
            <a:r>
              <a:rPr lang="en-US" dirty="0"/>
              <a:t> gender dalam </a:t>
            </a:r>
            <a:r>
              <a:rPr lang="en-US" dirty="0" err="1"/>
              <a:t>masyarakat</a:t>
            </a:r>
            <a:r>
              <a:rPr lang="en-US" dirty="0"/>
              <a:t>. </a:t>
            </a:r>
          </a:p>
          <a:p>
            <a:pPr>
              <a:buFont typeface="Wingdings" panose="05000000000000000000" pitchFamily="2" charset="2"/>
              <a:buChar char="§"/>
            </a:pPr>
            <a:r>
              <a:rPr lang="en-US" dirty="0" err="1"/>
              <a:t>Dua</a:t>
            </a:r>
            <a:r>
              <a:rPr lang="en-US" dirty="0"/>
              <a:t> </a:t>
            </a:r>
            <a:r>
              <a:rPr lang="en-US" dirty="0" err="1"/>
              <a:t>asumsi</a:t>
            </a:r>
            <a:r>
              <a:rPr lang="en-US" dirty="0"/>
              <a:t> </a:t>
            </a:r>
            <a:r>
              <a:rPr lang="en-US" dirty="0" err="1"/>
              <a:t>telogis</a:t>
            </a:r>
            <a:r>
              <a:rPr lang="en-US" dirty="0"/>
              <a:t> yang </a:t>
            </a:r>
            <a:r>
              <a:rPr lang="en-US" dirty="0" err="1"/>
              <a:t>mengutamakan</a:t>
            </a:r>
            <a:r>
              <a:rPr lang="en-US" dirty="0"/>
              <a:t> </a:t>
            </a:r>
            <a:r>
              <a:rPr lang="en-US" dirty="0" err="1"/>
              <a:t>superioritas</a:t>
            </a:r>
            <a:r>
              <a:rPr lang="en-US" dirty="0"/>
              <a:t> </a:t>
            </a:r>
            <a:r>
              <a:rPr lang="en-US" dirty="0" err="1"/>
              <a:t>laki-laki</a:t>
            </a:r>
            <a:r>
              <a:rPr lang="en-US" dirty="0"/>
              <a:t>:</a:t>
            </a:r>
          </a:p>
          <a:p>
            <a:pPr marL="514350" indent="-514350">
              <a:buFont typeface="+mj-lt"/>
              <a:buAutoNum type="arabicPeriod"/>
            </a:pPr>
            <a:r>
              <a:rPr lang="en-US" dirty="0" err="1"/>
              <a:t>Tuhan</a:t>
            </a:r>
            <a:r>
              <a:rPr lang="en-US" dirty="0"/>
              <a:t> </a:t>
            </a:r>
            <a:r>
              <a:rPr lang="en-US" dirty="0" err="1"/>
              <a:t>menciptakan</a:t>
            </a:r>
            <a:r>
              <a:rPr lang="en-US" dirty="0"/>
              <a:t> </a:t>
            </a:r>
            <a:r>
              <a:rPr lang="en-US" dirty="0" err="1"/>
              <a:t>manusia</a:t>
            </a:r>
            <a:r>
              <a:rPr lang="en-US" dirty="0"/>
              <a:t> </a:t>
            </a:r>
            <a:r>
              <a:rPr lang="en-US" dirty="0" err="1"/>
              <a:t>pertama</a:t>
            </a:r>
            <a:r>
              <a:rPr lang="en-US" dirty="0"/>
              <a:t> </a:t>
            </a:r>
            <a:r>
              <a:rPr lang="en-US" dirty="0" err="1"/>
              <a:t>laki-laki</a:t>
            </a:r>
            <a:r>
              <a:rPr lang="en-US" dirty="0"/>
              <a:t> dan </a:t>
            </a:r>
            <a:r>
              <a:rPr lang="en-US" dirty="0" err="1"/>
              <a:t>kemudian</a:t>
            </a:r>
            <a:r>
              <a:rPr lang="en-US" dirty="0"/>
              <a:t> </a:t>
            </a:r>
            <a:r>
              <a:rPr lang="en-US" dirty="0" err="1"/>
              <a:t>menciptakan</a:t>
            </a:r>
            <a:r>
              <a:rPr lang="en-US" dirty="0"/>
              <a:t> </a:t>
            </a:r>
            <a:r>
              <a:rPr lang="en-US" dirty="0" err="1"/>
              <a:t>perempuan</a:t>
            </a:r>
            <a:r>
              <a:rPr lang="en-US" dirty="0"/>
              <a:t> </a:t>
            </a:r>
            <a:r>
              <a:rPr lang="en-US" dirty="0" err="1"/>
              <a:t>dari</a:t>
            </a:r>
            <a:r>
              <a:rPr lang="en-US" dirty="0"/>
              <a:t> </a:t>
            </a:r>
            <a:r>
              <a:rPr lang="en-US" dirty="0" err="1"/>
              <a:t>tulang</a:t>
            </a:r>
            <a:r>
              <a:rPr lang="en-US" dirty="0"/>
              <a:t> </a:t>
            </a:r>
            <a:r>
              <a:rPr lang="en-US" dirty="0" err="1"/>
              <a:t>rusuk</a:t>
            </a:r>
            <a:r>
              <a:rPr lang="en-US" dirty="0"/>
              <a:t> </a:t>
            </a:r>
            <a:r>
              <a:rPr lang="en-US" dirty="0" err="1"/>
              <a:t>laki-laki</a:t>
            </a:r>
            <a:r>
              <a:rPr lang="en-US" dirty="0"/>
              <a:t>, </a:t>
            </a:r>
            <a:r>
              <a:rPr lang="en-US" dirty="0" err="1"/>
              <a:t>sehingga</a:t>
            </a:r>
            <a:r>
              <a:rPr lang="en-US" dirty="0"/>
              <a:t> </a:t>
            </a:r>
            <a:r>
              <a:rPr lang="en-US" dirty="0" err="1"/>
              <a:t>laki-laki</a:t>
            </a:r>
            <a:r>
              <a:rPr lang="en-US" dirty="0"/>
              <a:t> </a:t>
            </a:r>
            <a:r>
              <a:rPr lang="en-US" dirty="0" err="1"/>
              <a:t>lebih</a:t>
            </a:r>
            <a:r>
              <a:rPr lang="en-US" dirty="0"/>
              <a:t> </a:t>
            </a:r>
            <a:r>
              <a:rPr lang="en-US" dirty="0" err="1"/>
              <a:t>utama</a:t>
            </a:r>
            <a:r>
              <a:rPr lang="en-US" dirty="0"/>
              <a:t> </a:t>
            </a:r>
            <a:r>
              <a:rPr lang="en-US" dirty="0" err="1"/>
              <a:t>daripada</a:t>
            </a:r>
            <a:r>
              <a:rPr lang="en-US" dirty="0"/>
              <a:t> </a:t>
            </a:r>
            <a:r>
              <a:rPr lang="en-US" dirty="0" err="1"/>
              <a:t>perempuan</a:t>
            </a:r>
            <a:endParaRPr lang="en-US" dirty="0"/>
          </a:p>
          <a:p>
            <a:pPr marL="514350" indent="-514350">
              <a:buFont typeface="+mj-lt"/>
              <a:buAutoNum type="arabicPeriod"/>
            </a:pPr>
            <a:r>
              <a:rPr lang="en-US" dirty="0" err="1"/>
              <a:t>Penyebab</a:t>
            </a:r>
            <a:r>
              <a:rPr lang="en-US" dirty="0"/>
              <a:t> </a:t>
            </a:r>
            <a:r>
              <a:rPr lang="en-US" dirty="0" err="1"/>
              <a:t>kejatuhan</a:t>
            </a:r>
            <a:r>
              <a:rPr lang="en-US" dirty="0"/>
              <a:t> </a:t>
            </a:r>
            <a:r>
              <a:rPr lang="en-US" dirty="0" err="1"/>
              <a:t>manusia</a:t>
            </a:r>
            <a:r>
              <a:rPr lang="en-US" dirty="0"/>
              <a:t> dalam </a:t>
            </a:r>
            <a:r>
              <a:rPr lang="en-US" dirty="0" err="1"/>
              <a:t>dosa</a:t>
            </a:r>
            <a:r>
              <a:rPr lang="en-US" dirty="0"/>
              <a:t> </a:t>
            </a:r>
            <a:r>
              <a:rPr lang="en-US" dirty="0" err="1"/>
              <a:t>adalah</a:t>
            </a:r>
            <a:r>
              <a:rPr lang="en-US" dirty="0"/>
              <a:t> </a:t>
            </a:r>
            <a:r>
              <a:rPr lang="en-US" dirty="0" err="1"/>
              <a:t>perempuan</a:t>
            </a:r>
            <a:r>
              <a:rPr lang="en-US" dirty="0"/>
              <a:t>, </a:t>
            </a:r>
            <a:r>
              <a:rPr lang="en-US" dirty="0" err="1"/>
              <a:t>bukan</a:t>
            </a:r>
            <a:r>
              <a:rPr lang="en-US" dirty="0"/>
              <a:t> </a:t>
            </a:r>
            <a:r>
              <a:rPr lang="en-US" dirty="0" err="1"/>
              <a:t>laki-laki</a:t>
            </a:r>
            <a:r>
              <a:rPr lang="en-US" dirty="0"/>
              <a:t>, </a:t>
            </a:r>
            <a:r>
              <a:rPr lang="en-US" dirty="0" err="1"/>
              <a:t>sehingga</a:t>
            </a:r>
            <a:r>
              <a:rPr lang="en-US" dirty="0"/>
              <a:t> </a:t>
            </a:r>
            <a:r>
              <a:rPr lang="en-US" dirty="0" err="1"/>
              <a:t>perempuan</a:t>
            </a:r>
            <a:r>
              <a:rPr lang="en-US" dirty="0"/>
              <a:t> </a:t>
            </a:r>
            <a:r>
              <a:rPr lang="en-US" dirty="0" err="1"/>
              <a:t>dianggap</a:t>
            </a:r>
            <a:r>
              <a:rPr lang="en-US" dirty="0"/>
              <a:t> </a:t>
            </a:r>
            <a:r>
              <a:rPr lang="en-US" dirty="0" err="1"/>
              <a:t>sebagai</a:t>
            </a:r>
            <a:r>
              <a:rPr lang="en-US" dirty="0"/>
              <a:t> “</a:t>
            </a:r>
            <a:r>
              <a:rPr lang="en-US" dirty="0" err="1"/>
              <a:t>pembawa</a:t>
            </a:r>
            <a:r>
              <a:rPr lang="en-US" dirty="0"/>
              <a:t> </a:t>
            </a:r>
            <a:r>
              <a:rPr lang="en-US" dirty="0" err="1"/>
              <a:t>dosa</a:t>
            </a:r>
            <a:r>
              <a:rPr lang="en-US" dirty="0"/>
              <a:t>”</a:t>
            </a:r>
          </a:p>
          <a:p>
            <a:pPr>
              <a:buFont typeface="Wingdings" panose="05000000000000000000" pitchFamily="2" charset="2"/>
              <a:buChar char="§"/>
            </a:pPr>
            <a:endParaRPr lang="en-US" sz="4800" dirty="0"/>
          </a:p>
        </p:txBody>
      </p:sp>
    </p:spTree>
    <p:extLst>
      <p:ext uri="{BB962C8B-B14F-4D97-AF65-F5344CB8AC3E}">
        <p14:creationId xmlns:p14="http://schemas.microsoft.com/office/powerpoint/2010/main" val="5993755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267789" y="1153572"/>
            <a:ext cx="3619445" cy="4461163"/>
          </a:xfrm>
        </p:spPr>
        <p:txBody>
          <a:bodyPr>
            <a:normAutofit/>
          </a:bodyPr>
          <a:lstStyle/>
          <a:p>
            <a:pPr algn="ctr"/>
            <a:r>
              <a:rPr lang="en-US" sz="4000" b="1" dirty="0">
                <a:solidFill>
                  <a:srgbClr val="FFFFFF"/>
                </a:solidFill>
                <a:latin typeface="+mn-lt"/>
              </a:rPr>
              <a:t>Gender dalam Agama Kristen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447308" y="182880"/>
            <a:ext cx="7511738" cy="6426926"/>
          </a:xfrm>
        </p:spPr>
        <p:txBody>
          <a:bodyPr anchor="ctr">
            <a:normAutofit fontScale="62500" lnSpcReduction="20000"/>
          </a:bodyPr>
          <a:lstStyle/>
          <a:p>
            <a:pPr>
              <a:buFont typeface="Wingdings" panose="05000000000000000000" pitchFamily="2" charset="2"/>
              <a:buChar char="§"/>
            </a:pPr>
            <a:r>
              <a:rPr lang="en-US" sz="5900" dirty="0"/>
              <a:t>Allah </a:t>
            </a:r>
            <a:r>
              <a:rPr lang="en-US" sz="5900" dirty="0" err="1"/>
              <a:t>menciptakan</a:t>
            </a:r>
            <a:r>
              <a:rPr lang="en-US" sz="5900" dirty="0"/>
              <a:t> </a:t>
            </a:r>
            <a:r>
              <a:rPr lang="en-US" sz="5900" dirty="0" err="1"/>
              <a:t>manusia</a:t>
            </a:r>
            <a:r>
              <a:rPr lang="en-US" sz="5900" dirty="0"/>
              <a:t> yang  </a:t>
            </a:r>
            <a:r>
              <a:rPr lang="en-US" sz="5900" dirty="0" err="1"/>
              <a:t>segambar</a:t>
            </a:r>
            <a:r>
              <a:rPr lang="en-US" sz="5900" dirty="0"/>
              <a:t> </a:t>
            </a:r>
            <a:r>
              <a:rPr lang="en-US" sz="5900" dirty="0" err="1"/>
              <a:t>denganNya</a:t>
            </a:r>
            <a:r>
              <a:rPr lang="en-US" sz="5900" dirty="0"/>
              <a:t>, </a:t>
            </a:r>
            <a:r>
              <a:rPr lang="en-US" sz="5900" dirty="0" err="1"/>
              <a:t>yaitu</a:t>
            </a:r>
            <a:r>
              <a:rPr lang="en-US" sz="5900" dirty="0"/>
              <a:t> </a:t>
            </a:r>
            <a:r>
              <a:rPr lang="en-US" sz="5900" dirty="0" err="1"/>
              <a:t>laki-laki</a:t>
            </a:r>
            <a:r>
              <a:rPr lang="en-US" sz="5900" dirty="0"/>
              <a:t> dan </a:t>
            </a:r>
            <a:r>
              <a:rPr lang="en-US" sz="5900" dirty="0" err="1"/>
              <a:t>perempuan</a:t>
            </a:r>
            <a:r>
              <a:rPr lang="en-US" sz="5900" dirty="0"/>
              <a:t>, </a:t>
            </a:r>
            <a:r>
              <a:rPr lang="en-US" sz="5900" dirty="0" err="1"/>
              <a:t>memberkati</a:t>
            </a:r>
            <a:r>
              <a:rPr lang="en-US" sz="5900" dirty="0"/>
              <a:t> </a:t>
            </a:r>
            <a:r>
              <a:rPr lang="en-US" sz="5900" dirty="0" err="1"/>
              <a:t>mereka</a:t>
            </a:r>
            <a:r>
              <a:rPr lang="en-US" sz="5900" dirty="0"/>
              <a:t> </a:t>
            </a:r>
            <a:r>
              <a:rPr lang="sv-SE" sz="5900" dirty="0"/>
              <a:t>serta memberikan hak dan peran yang sama untuk bertanggung jawab mengurus segala ciptaan-Nya (Kej 1</a:t>
            </a:r>
            <a:r>
              <a:rPr lang="en-US" sz="5900" dirty="0"/>
              <a:t>: 26-28)</a:t>
            </a:r>
          </a:p>
          <a:p>
            <a:pPr>
              <a:buFont typeface="Wingdings" panose="05000000000000000000" pitchFamily="2" charset="2"/>
              <a:buChar char="§"/>
            </a:pPr>
            <a:r>
              <a:rPr lang="en-US" sz="5900" dirty="0"/>
              <a:t>Allah </a:t>
            </a:r>
            <a:r>
              <a:rPr lang="en-US" sz="5900" dirty="0" err="1"/>
              <a:t>menciptakan</a:t>
            </a:r>
            <a:r>
              <a:rPr lang="en-US" sz="5900" dirty="0"/>
              <a:t> </a:t>
            </a:r>
            <a:r>
              <a:rPr lang="en-US" sz="5900" dirty="0" err="1"/>
              <a:t>perempuan</a:t>
            </a:r>
            <a:r>
              <a:rPr lang="en-US" sz="5900" dirty="0"/>
              <a:t> </a:t>
            </a:r>
            <a:r>
              <a:rPr lang="en-US" sz="5900" dirty="0" err="1"/>
              <a:t>sebagai</a:t>
            </a:r>
            <a:r>
              <a:rPr lang="en-US" sz="5900" dirty="0"/>
              <a:t> </a:t>
            </a:r>
            <a:r>
              <a:rPr lang="en-US" sz="5900" dirty="0" err="1"/>
              <a:t>penolong</a:t>
            </a:r>
            <a:r>
              <a:rPr lang="en-US" sz="5900" dirty="0"/>
              <a:t> </a:t>
            </a:r>
            <a:r>
              <a:rPr lang="en-US" sz="5900" dirty="0" err="1"/>
              <a:t>laki-laki</a:t>
            </a:r>
            <a:r>
              <a:rPr lang="en-US" sz="5900" dirty="0"/>
              <a:t> yang </a:t>
            </a:r>
            <a:r>
              <a:rPr lang="en-US" sz="5900" dirty="0" err="1"/>
              <a:t>sepadan</a:t>
            </a:r>
            <a:r>
              <a:rPr lang="en-US" sz="5900" dirty="0"/>
              <a:t> (</a:t>
            </a:r>
            <a:r>
              <a:rPr lang="en-US" sz="5900" dirty="0" err="1"/>
              <a:t>Kej</a:t>
            </a:r>
            <a:r>
              <a:rPr lang="en-US" sz="5900" dirty="0"/>
              <a:t> 2:18)</a:t>
            </a:r>
          </a:p>
          <a:p>
            <a:pPr>
              <a:buFont typeface="Wingdings" panose="05000000000000000000" pitchFamily="2" charset="2"/>
              <a:buChar char="§"/>
            </a:pPr>
            <a:r>
              <a:rPr lang="en-US" sz="6000" dirty="0" err="1"/>
              <a:t>Yesus</a:t>
            </a:r>
            <a:r>
              <a:rPr lang="en-US" sz="6000" dirty="0"/>
              <a:t> </a:t>
            </a:r>
            <a:r>
              <a:rPr lang="en-US" sz="6000" dirty="0" err="1"/>
              <a:t>menentang</a:t>
            </a:r>
            <a:r>
              <a:rPr lang="en-US" sz="6000" dirty="0"/>
              <a:t> </a:t>
            </a:r>
            <a:r>
              <a:rPr lang="en-US" sz="6000" dirty="0" err="1"/>
              <a:t>diskriminasi</a:t>
            </a:r>
            <a:r>
              <a:rPr lang="en-US" sz="6000" dirty="0"/>
              <a:t> </a:t>
            </a:r>
            <a:r>
              <a:rPr lang="en-US" sz="6000" dirty="0" err="1"/>
              <a:t>terhadap</a:t>
            </a:r>
            <a:r>
              <a:rPr lang="en-US" sz="6000" dirty="0"/>
              <a:t> </a:t>
            </a:r>
            <a:r>
              <a:rPr lang="en-US" sz="6000" dirty="0" err="1"/>
              <a:t>perempuan</a:t>
            </a:r>
            <a:r>
              <a:rPr lang="en-US" sz="6000" dirty="0"/>
              <a:t> yang </a:t>
            </a:r>
            <a:r>
              <a:rPr lang="en-US" sz="6000" dirty="0" err="1"/>
              <a:t>merujuk</a:t>
            </a:r>
            <a:r>
              <a:rPr lang="en-US" sz="6000" dirty="0"/>
              <a:t> pada </a:t>
            </a:r>
            <a:r>
              <a:rPr lang="en-US" sz="6000" dirty="0" err="1"/>
              <a:t>kesetaraan</a:t>
            </a:r>
            <a:r>
              <a:rPr lang="en-US" sz="6000" dirty="0"/>
              <a:t> gender (Yoh 8: 2 – 11)</a:t>
            </a:r>
          </a:p>
          <a:p>
            <a:pPr marL="0" indent="0">
              <a:buNone/>
            </a:pPr>
            <a:endParaRPr lang="en-US" sz="5900" dirty="0"/>
          </a:p>
        </p:txBody>
      </p:sp>
    </p:spTree>
    <p:extLst>
      <p:ext uri="{BB962C8B-B14F-4D97-AF65-F5344CB8AC3E}">
        <p14:creationId xmlns:p14="http://schemas.microsoft.com/office/powerpoint/2010/main" val="14357736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267789" y="1153572"/>
            <a:ext cx="3619445" cy="4461163"/>
          </a:xfrm>
        </p:spPr>
        <p:txBody>
          <a:bodyPr>
            <a:normAutofit/>
          </a:bodyPr>
          <a:lstStyle/>
          <a:p>
            <a:pPr algn="ctr"/>
            <a:r>
              <a:rPr lang="en-US" sz="6000" b="1" dirty="0">
                <a:solidFill>
                  <a:srgbClr val="FFFFFF"/>
                </a:solidFill>
                <a:latin typeface="+mn-lt"/>
              </a:rPr>
              <a:t>…</a:t>
            </a:r>
            <a:r>
              <a:rPr lang="en-US" sz="6000" b="1" dirty="0" err="1">
                <a:solidFill>
                  <a:srgbClr val="FFFFFF"/>
                </a:solidFill>
                <a:latin typeface="+mn-lt"/>
              </a:rPr>
              <a:t>lanjutan</a:t>
            </a:r>
            <a:endParaRPr lang="en-US" sz="6000" b="1" dirty="0">
              <a:solidFill>
                <a:srgbClr val="FFFFFF"/>
              </a:solidFill>
              <a:latin typeface="+mn-l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447308" y="182880"/>
            <a:ext cx="7511738" cy="6426926"/>
          </a:xfrm>
        </p:spPr>
        <p:txBody>
          <a:bodyPr anchor="ctr">
            <a:normAutofit fontScale="70000" lnSpcReduction="20000"/>
          </a:bodyPr>
          <a:lstStyle/>
          <a:p>
            <a:pPr marL="0" indent="0" algn="ctr">
              <a:buNone/>
            </a:pPr>
            <a:r>
              <a:rPr lang="en-ID" sz="5900" dirty="0"/>
              <a:t>“Jadi, </a:t>
            </a:r>
            <a:r>
              <a:rPr lang="en-ID" sz="5900" dirty="0" err="1"/>
              <a:t>walaupun</a:t>
            </a:r>
            <a:r>
              <a:rPr lang="en-ID" sz="5900" dirty="0"/>
              <a:t> </a:t>
            </a:r>
            <a:r>
              <a:rPr lang="en-ID" sz="5900" dirty="0" err="1"/>
              <a:t>laki-laki</a:t>
            </a:r>
            <a:r>
              <a:rPr lang="en-ID" sz="5900" dirty="0"/>
              <a:t> dan </a:t>
            </a:r>
            <a:r>
              <a:rPr lang="en-ID" sz="5900" dirty="0" err="1"/>
              <a:t>perempuan</a:t>
            </a:r>
            <a:r>
              <a:rPr lang="en-ID" sz="5900" dirty="0"/>
              <a:t> </a:t>
            </a:r>
            <a:r>
              <a:rPr lang="en-ID" sz="5900" dirty="0" err="1"/>
              <a:t>diciptakan</a:t>
            </a:r>
            <a:r>
              <a:rPr lang="en-ID" sz="5900" dirty="0"/>
              <a:t> Allah dengan </a:t>
            </a:r>
            <a:r>
              <a:rPr lang="en-ID" sz="5900" dirty="0" err="1"/>
              <a:t>jenis</a:t>
            </a:r>
            <a:r>
              <a:rPr lang="en-ID" sz="5900" dirty="0"/>
              <a:t> yang </a:t>
            </a:r>
            <a:r>
              <a:rPr lang="en-ID" sz="5900" dirty="0" err="1"/>
              <a:t>berbeda</a:t>
            </a:r>
            <a:r>
              <a:rPr lang="en-ID" sz="5900" dirty="0"/>
              <a:t> </a:t>
            </a:r>
            <a:r>
              <a:rPr lang="en-ID" sz="5900" dirty="0" err="1"/>
              <a:t>secara</a:t>
            </a:r>
            <a:r>
              <a:rPr lang="en-ID" sz="5900" dirty="0"/>
              <a:t> </a:t>
            </a:r>
            <a:r>
              <a:rPr lang="en-ID" sz="5900" dirty="0" err="1"/>
              <a:t>biologis</a:t>
            </a:r>
            <a:r>
              <a:rPr lang="en-ID" sz="5900" dirty="0"/>
              <a:t> dan </a:t>
            </a:r>
            <a:r>
              <a:rPr lang="en-ID" sz="5900" dirty="0" err="1"/>
              <a:t>memiliki</a:t>
            </a:r>
            <a:r>
              <a:rPr lang="en-ID" sz="5900" dirty="0"/>
              <a:t> </a:t>
            </a:r>
            <a:r>
              <a:rPr lang="en-ID" sz="5900" dirty="0" err="1"/>
              <a:t>karakteristiknya</a:t>
            </a:r>
            <a:r>
              <a:rPr lang="en-ID" sz="5900" dirty="0"/>
              <a:t> masing-masing, </a:t>
            </a:r>
            <a:r>
              <a:rPr lang="en-ID" sz="5900" dirty="0" err="1"/>
              <a:t>namun</a:t>
            </a:r>
            <a:r>
              <a:rPr lang="en-ID" sz="5900" dirty="0"/>
              <a:t> Allah tidak </a:t>
            </a:r>
            <a:r>
              <a:rPr lang="en-ID" sz="5900" dirty="0" err="1"/>
              <a:t>membuat</a:t>
            </a:r>
            <a:r>
              <a:rPr lang="en-ID" sz="5900" dirty="0"/>
              <a:t> </a:t>
            </a:r>
            <a:r>
              <a:rPr lang="en-ID" sz="5900" dirty="0" err="1"/>
              <a:t>perlakuan</a:t>
            </a:r>
            <a:r>
              <a:rPr lang="en-ID" sz="5900" dirty="0"/>
              <a:t> yang </a:t>
            </a:r>
            <a:r>
              <a:rPr lang="en-ID" sz="5900" dirty="0" err="1"/>
              <a:t>berbeda</a:t>
            </a:r>
            <a:r>
              <a:rPr lang="en-ID" sz="5900" dirty="0"/>
              <a:t> </a:t>
            </a:r>
            <a:r>
              <a:rPr lang="en-ID" sz="5900" dirty="0" err="1"/>
              <a:t>terhadap</a:t>
            </a:r>
            <a:r>
              <a:rPr lang="en-ID" sz="5900" dirty="0"/>
              <a:t> </a:t>
            </a:r>
            <a:r>
              <a:rPr lang="en-ID" sz="5900" dirty="0" err="1"/>
              <a:t>keduanya</a:t>
            </a:r>
            <a:r>
              <a:rPr lang="en-ID" sz="5900" dirty="0"/>
              <a:t>, </a:t>
            </a:r>
            <a:r>
              <a:rPr lang="en-ID" sz="5900" dirty="0" err="1"/>
              <a:t>melainkan</a:t>
            </a:r>
            <a:r>
              <a:rPr lang="en-ID" sz="5900" dirty="0"/>
              <a:t> </a:t>
            </a:r>
            <a:r>
              <a:rPr lang="en-ID" sz="5900" dirty="0" err="1"/>
              <a:t>memberikan</a:t>
            </a:r>
            <a:r>
              <a:rPr lang="en-ID" sz="5900" dirty="0"/>
              <a:t> </a:t>
            </a:r>
            <a:r>
              <a:rPr lang="en-ID" sz="5900" dirty="0" err="1"/>
              <a:t>tugas</a:t>
            </a:r>
            <a:r>
              <a:rPr lang="en-ID" sz="5900" dirty="0"/>
              <a:t> dan </a:t>
            </a:r>
            <a:r>
              <a:rPr lang="en-ID" sz="5900" dirty="0" err="1"/>
              <a:t>tanggungjawab</a:t>
            </a:r>
            <a:r>
              <a:rPr lang="en-ID" sz="5900" dirty="0"/>
              <a:t> yang </a:t>
            </a:r>
            <a:r>
              <a:rPr lang="en-ID" sz="5900" dirty="0" err="1"/>
              <a:t>setara</a:t>
            </a:r>
            <a:r>
              <a:rPr lang="en-ID" sz="5900" dirty="0"/>
              <a:t>/</a:t>
            </a:r>
            <a:r>
              <a:rPr lang="en-ID" sz="5900" dirty="0" err="1"/>
              <a:t>seimbang</a:t>
            </a:r>
            <a:r>
              <a:rPr lang="en-ID" sz="5900" dirty="0"/>
              <a:t>, </a:t>
            </a:r>
            <a:r>
              <a:rPr lang="en-ID" sz="5900" dirty="0" err="1"/>
              <a:t>serta</a:t>
            </a:r>
            <a:r>
              <a:rPr lang="en-ID" sz="5900" dirty="0"/>
              <a:t> </a:t>
            </a:r>
            <a:r>
              <a:rPr lang="en-ID" sz="5900" dirty="0" err="1"/>
              <a:t>memberkati</a:t>
            </a:r>
            <a:r>
              <a:rPr lang="en-ID" sz="5900" dirty="0"/>
              <a:t> </a:t>
            </a:r>
            <a:r>
              <a:rPr lang="en-ID" sz="5900" dirty="0" err="1"/>
              <a:t>kedua</a:t>
            </a:r>
            <a:r>
              <a:rPr lang="en-ID" sz="5900" dirty="0"/>
              <a:t> </a:t>
            </a:r>
            <a:r>
              <a:rPr lang="en-ID" sz="5900" dirty="0" err="1"/>
              <a:t>ciptaanNya</a:t>
            </a:r>
            <a:r>
              <a:rPr lang="en-ID" sz="5900" dirty="0"/>
              <a:t> </a:t>
            </a:r>
            <a:r>
              <a:rPr lang="en-ID" sz="5900" dirty="0" err="1"/>
              <a:t>tersebut</a:t>
            </a:r>
            <a:r>
              <a:rPr lang="en-ID" sz="5900" dirty="0"/>
              <a:t>”</a:t>
            </a:r>
            <a:endParaRPr lang="sv-SE" sz="5900" dirty="0"/>
          </a:p>
        </p:txBody>
      </p:sp>
    </p:spTree>
    <p:extLst>
      <p:ext uri="{BB962C8B-B14F-4D97-AF65-F5344CB8AC3E}">
        <p14:creationId xmlns:p14="http://schemas.microsoft.com/office/powerpoint/2010/main" val="38480656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267789" y="1153572"/>
            <a:ext cx="3619445" cy="4461163"/>
          </a:xfrm>
        </p:spPr>
        <p:txBody>
          <a:bodyPr>
            <a:normAutofit/>
          </a:bodyPr>
          <a:lstStyle/>
          <a:p>
            <a:pPr algn="ctr"/>
            <a:r>
              <a:rPr lang="en-US" b="1" dirty="0" err="1">
                <a:solidFill>
                  <a:srgbClr val="FFFFFF"/>
                </a:solidFill>
                <a:latin typeface="+mn-lt"/>
              </a:rPr>
              <a:t>Contoh</a:t>
            </a:r>
            <a:r>
              <a:rPr lang="en-US" b="1" dirty="0">
                <a:solidFill>
                  <a:srgbClr val="FFFFFF"/>
                </a:solidFill>
                <a:latin typeface="+mn-lt"/>
              </a:rPr>
              <a:t> tulisan </a:t>
            </a:r>
            <a:r>
              <a:rPr lang="en-US" b="1" dirty="0" err="1">
                <a:solidFill>
                  <a:srgbClr val="FFFFFF"/>
                </a:solidFill>
                <a:latin typeface="+mn-lt"/>
              </a:rPr>
              <a:t>ilmiah</a:t>
            </a:r>
            <a:r>
              <a:rPr lang="en-US" b="1" dirty="0">
                <a:solidFill>
                  <a:srgbClr val="FFFFFF"/>
                </a:solidFill>
                <a:latin typeface="+mn-lt"/>
              </a:rPr>
              <a:t>:</a:t>
            </a:r>
            <a:br>
              <a:rPr lang="en-US" b="1" dirty="0">
                <a:solidFill>
                  <a:srgbClr val="FFFFFF"/>
                </a:solidFill>
                <a:latin typeface="+mn-lt"/>
              </a:rPr>
            </a:br>
            <a:r>
              <a:rPr lang="en-US" sz="4000" b="1" dirty="0">
                <a:solidFill>
                  <a:srgbClr val="FFFFFF"/>
                </a:solidFill>
                <a:latin typeface="+mn-lt"/>
              </a:rPr>
              <a:t>Lolo (2020)</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447308" y="182880"/>
            <a:ext cx="7511738" cy="6426926"/>
          </a:xfrm>
        </p:spPr>
        <p:txBody>
          <a:bodyPr anchor="ctr">
            <a:normAutofit fontScale="70000" lnSpcReduction="20000"/>
          </a:bodyPr>
          <a:lstStyle/>
          <a:p>
            <a:pPr>
              <a:buFont typeface="Wingdings" panose="05000000000000000000" pitchFamily="2" charset="2"/>
              <a:buChar char="§"/>
            </a:pPr>
            <a:r>
              <a:rPr lang="en-US" sz="5400" dirty="0"/>
              <a:t> </a:t>
            </a:r>
            <a:r>
              <a:rPr lang="en-US" sz="5100" dirty="0" err="1"/>
              <a:t>Judul</a:t>
            </a:r>
            <a:r>
              <a:rPr lang="en-US" sz="5100" dirty="0"/>
              <a:t>: Dari </a:t>
            </a:r>
            <a:r>
              <a:rPr lang="en-ID" sz="5100" dirty="0" err="1"/>
              <a:t>Liturgi</a:t>
            </a:r>
            <a:r>
              <a:rPr lang="en-ID" sz="5100" dirty="0"/>
              <a:t> </a:t>
            </a:r>
            <a:r>
              <a:rPr lang="en-ID" sz="5100" dirty="0" err="1"/>
              <a:t>Baptisan</a:t>
            </a:r>
            <a:r>
              <a:rPr lang="en-ID" sz="5100" dirty="0"/>
              <a:t> </a:t>
            </a:r>
            <a:r>
              <a:rPr lang="en-ID" sz="5100" dirty="0" err="1"/>
              <a:t>Menuju</a:t>
            </a:r>
            <a:r>
              <a:rPr lang="en-ID" sz="5100" dirty="0"/>
              <a:t> </a:t>
            </a:r>
            <a:r>
              <a:rPr lang="en-ID" sz="5100" dirty="0" err="1"/>
              <a:t>Liturgi</a:t>
            </a:r>
            <a:r>
              <a:rPr lang="en-ID" sz="5100" dirty="0"/>
              <a:t> </a:t>
            </a:r>
            <a:r>
              <a:rPr lang="en-ID" sz="5100" dirty="0" err="1"/>
              <a:t>Kehidupan</a:t>
            </a:r>
            <a:r>
              <a:rPr lang="en-ID" sz="5100" dirty="0"/>
              <a:t>: </a:t>
            </a:r>
            <a:r>
              <a:rPr lang="en-ID" sz="5100" dirty="0" err="1"/>
              <a:t>Menjadi</a:t>
            </a:r>
            <a:r>
              <a:rPr lang="en-ID" sz="5100" dirty="0"/>
              <a:t> </a:t>
            </a:r>
            <a:r>
              <a:rPr lang="en-ID" sz="5100" dirty="0" err="1"/>
              <a:t>Gereja</a:t>
            </a:r>
            <a:r>
              <a:rPr lang="en-ID" sz="5100" dirty="0"/>
              <a:t> </a:t>
            </a:r>
            <a:r>
              <a:rPr lang="en-ID" sz="5100" dirty="0" err="1"/>
              <a:t>bagi</a:t>
            </a:r>
            <a:r>
              <a:rPr lang="en-ID" sz="5100" dirty="0"/>
              <a:t> Perempuan Korban Kawin </a:t>
            </a:r>
            <a:r>
              <a:rPr lang="en-ID" sz="5100" dirty="0" err="1"/>
              <a:t>Tangkap</a:t>
            </a:r>
            <a:endParaRPr lang="en-US" sz="5100" dirty="0"/>
          </a:p>
          <a:p>
            <a:pPr>
              <a:buFont typeface="Wingdings" panose="05000000000000000000" pitchFamily="2" charset="2"/>
              <a:buChar char="§"/>
            </a:pPr>
            <a:r>
              <a:rPr lang="en-US" sz="5100" dirty="0"/>
              <a:t>Masalah </a:t>
            </a:r>
            <a:r>
              <a:rPr lang="en-US" sz="5100" dirty="0" err="1"/>
              <a:t>penelitian</a:t>
            </a:r>
            <a:r>
              <a:rPr lang="en-US" sz="5100" dirty="0"/>
              <a:t> : </a:t>
            </a:r>
            <a:r>
              <a:rPr lang="en-US" sz="5100" dirty="0" err="1"/>
              <a:t>Bagaimanakah</a:t>
            </a:r>
            <a:r>
              <a:rPr lang="en-US" sz="5100" dirty="0"/>
              <a:t> </a:t>
            </a:r>
            <a:r>
              <a:rPr lang="en-US" sz="5100" dirty="0" err="1"/>
              <a:t>gereja</a:t>
            </a:r>
            <a:r>
              <a:rPr lang="en-US" sz="5100" dirty="0"/>
              <a:t> </a:t>
            </a:r>
            <a:r>
              <a:rPr lang="en-US" sz="5100" dirty="0" err="1"/>
              <a:t>menanggapi</a:t>
            </a:r>
            <a:r>
              <a:rPr lang="en-US" sz="5100" dirty="0"/>
              <a:t> </a:t>
            </a:r>
            <a:r>
              <a:rPr lang="en-US" sz="5100" dirty="0" err="1"/>
              <a:t>pengalaman</a:t>
            </a:r>
            <a:r>
              <a:rPr lang="en-US" sz="5100" dirty="0"/>
              <a:t> </a:t>
            </a:r>
            <a:r>
              <a:rPr lang="en-US" sz="5100" dirty="0" err="1"/>
              <a:t>perempuan</a:t>
            </a:r>
            <a:r>
              <a:rPr lang="en-US" sz="5100" dirty="0"/>
              <a:t> Sumba yang </a:t>
            </a:r>
            <a:r>
              <a:rPr lang="en-US" sz="5100" dirty="0" err="1"/>
              <a:t>menjadi</a:t>
            </a:r>
            <a:r>
              <a:rPr lang="en-US" sz="5100" dirty="0"/>
              <a:t> korban </a:t>
            </a:r>
            <a:r>
              <a:rPr lang="en-US" sz="5100" dirty="0" err="1"/>
              <a:t>kawin</a:t>
            </a:r>
            <a:r>
              <a:rPr lang="en-US" sz="5100" dirty="0"/>
              <a:t> </a:t>
            </a:r>
            <a:r>
              <a:rPr lang="en-US" sz="5100" dirty="0" err="1"/>
              <a:t>tangkap</a:t>
            </a:r>
            <a:r>
              <a:rPr lang="en-US" sz="5100" dirty="0"/>
              <a:t>?</a:t>
            </a:r>
          </a:p>
          <a:p>
            <a:pPr>
              <a:buFont typeface="Wingdings" panose="05000000000000000000" pitchFamily="2" charset="2"/>
              <a:buChar char="§"/>
            </a:pPr>
            <a:r>
              <a:rPr lang="en-US" sz="5100" dirty="0" err="1"/>
              <a:t>Tujuan</a:t>
            </a:r>
            <a:r>
              <a:rPr lang="en-US" sz="5100" dirty="0"/>
              <a:t> </a:t>
            </a:r>
            <a:r>
              <a:rPr lang="en-US" sz="5100" dirty="0" err="1"/>
              <a:t>penelitian</a:t>
            </a:r>
            <a:r>
              <a:rPr lang="en-US" sz="5100" dirty="0"/>
              <a:t>: </a:t>
            </a:r>
            <a:r>
              <a:rPr lang="en-US" sz="5100" dirty="0" err="1"/>
              <a:t>Menuangkan</a:t>
            </a:r>
            <a:r>
              <a:rPr lang="en-US" sz="5100" dirty="0"/>
              <a:t> </a:t>
            </a:r>
            <a:r>
              <a:rPr lang="en-US" sz="5100" dirty="0" err="1"/>
              <a:t>imajinasi</a:t>
            </a:r>
            <a:r>
              <a:rPr lang="en-US" sz="5100" dirty="0"/>
              <a:t> </a:t>
            </a:r>
            <a:r>
              <a:rPr lang="en-US" sz="5100" dirty="0" err="1"/>
              <a:t>penulis</a:t>
            </a:r>
            <a:r>
              <a:rPr lang="en-US" sz="5100" dirty="0"/>
              <a:t> </a:t>
            </a:r>
            <a:r>
              <a:rPr lang="en-US" sz="5100" dirty="0" err="1"/>
              <a:t>tentang</a:t>
            </a:r>
            <a:r>
              <a:rPr lang="en-US" sz="5100" dirty="0"/>
              <a:t> ritual </a:t>
            </a:r>
            <a:r>
              <a:rPr lang="en-US" sz="5100" dirty="0" err="1"/>
              <a:t>percik</a:t>
            </a:r>
            <a:r>
              <a:rPr lang="en-US" sz="5100" dirty="0"/>
              <a:t> air yang </a:t>
            </a:r>
            <a:r>
              <a:rPr lang="en-US" sz="5100" dirty="0" err="1"/>
              <a:t>dapat</a:t>
            </a:r>
            <a:r>
              <a:rPr lang="en-US" sz="5100" dirty="0"/>
              <a:t> </a:t>
            </a:r>
            <a:r>
              <a:rPr lang="en-US" sz="5100" dirty="0" err="1"/>
              <a:t>digunakan</a:t>
            </a:r>
            <a:r>
              <a:rPr lang="en-US" sz="5100" dirty="0"/>
              <a:t> </a:t>
            </a:r>
            <a:r>
              <a:rPr lang="en-US" sz="5100" dirty="0" err="1"/>
              <a:t>untuk</a:t>
            </a:r>
            <a:r>
              <a:rPr lang="en-US" sz="5100" dirty="0"/>
              <a:t> </a:t>
            </a:r>
            <a:r>
              <a:rPr lang="en-US" sz="5100" dirty="0" err="1"/>
              <a:t>memulihkan</a:t>
            </a:r>
            <a:r>
              <a:rPr lang="en-US" sz="5100" dirty="0"/>
              <a:t> korban </a:t>
            </a:r>
            <a:r>
              <a:rPr lang="en-US" sz="5100" dirty="0" err="1"/>
              <a:t>kawin</a:t>
            </a:r>
            <a:r>
              <a:rPr lang="en-US" sz="5100" dirty="0"/>
              <a:t> </a:t>
            </a:r>
            <a:r>
              <a:rPr lang="en-US" sz="5100" dirty="0" err="1"/>
              <a:t>tangkap</a:t>
            </a:r>
            <a:r>
              <a:rPr lang="en-US" sz="5100" dirty="0"/>
              <a:t> dalam </a:t>
            </a:r>
            <a:r>
              <a:rPr lang="en-US" sz="5100" dirty="0" err="1"/>
              <a:t>konteks</a:t>
            </a:r>
            <a:r>
              <a:rPr lang="en-US" sz="5100" dirty="0"/>
              <a:t> agama Kristen </a:t>
            </a:r>
            <a:r>
              <a:rPr lang="en-US" sz="5100" dirty="0" err="1"/>
              <a:t>Protestan</a:t>
            </a:r>
            <a:r>
              <a:rPr lang="en-US" sz="5100" dirty="0"/>
              <a:t> </a:t>
            </a:r>
            <a:endParaRPr lang="sv-SE" sz="5100" dirty="0"/>
          </a:p>
        </p:txBody>
      </p:sp>
    </p:spTree>
    <p:extLst>
      <p:ext uri="{BB962C8B-B14F-4D97-AF65-F5344CB8AC3E}">
        <p14:creationId xmlns:p14="http://schemas.microsoft.com/office/powerpoint/2010/main" val="21897354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267789" y="1153572"/>
            <a:ext cx="3619445" cy="4461163"/>
          </a:xfrm>
        </p:spPr>
        <p:txBody>
          <a:bodyPr>
            <a:normAutofit/>
          </a:bodyPr>
          <a:lstStyle/>
          <a:p>
            <a:pPr algn="ctr"/>
            <a:r>
              <a:rPr lang="en-US" sz="3400" b="1" dirty="0" err="1">
                <a:solidFill>
                  <a:srgbClr val="FFFFFF"/>
                </a:solidFill>
                <a:latin typeface="+mn-lt"/>
              </a:rPr>
              <a:t>Contoh</a:t>
            </a:r>
            <a:r>
              <a:rPr lang="en-US" sz="3400" b="1" dirty="0">
                <a:solidFill>
                  <a:srgbClr val="FFFFFF"/>
                </a:solidFill>
                <a:latin typeface="+mn-lt"/>
              </a:rPr>
              <a:t> </a:t>
            </a:r>
            <a:r>
              <a:rPr lang="en-US" sz="3400" b="1" dirty="0" err="1">
                <a:solidFill>
                  <a:srgbClr val="FFFFFF"/>
                </a:solidFill>
                <a:latin typeface="+mn-lt"/>
              </a:rPr>
              <a:t>penelitian</a:t>
            </a:r>
            <a:r>
              <a:rPr lang="en-US" sz="3400" b="1" dirty="0">
                <a:solidFill>
                  <a:srgbClr val="FFFFFF"/>
                </a:solidFill>
                <a:latin typeface="+mn-lt"/>
              </a:rPr>
              <a:t> :</a:t>
            </a:r>
            <a:br>
              <a:rPr lang="en-US" sz="3400" b="1" dirty="0">
                <a:solidFill>
                  <a:srgbClr val="FFFFFF"/>
                </a:solidFill>
                <a:latin typeface="+mn-lt"/>
              </a:rPr>
            </a:br>
            <a:r>
              <a:rPr lang="en-US" sz="3200" b="1" dirty="0" err="1">
                <a:solidFill>
                  <a:srgbClr val="FFFFFF"/>
                </a:solidFill>
                <a:latin typeface="+mn-lt"/>
              </a:rPr>
              <a:t>Mispandi</a:t>
            </a:r>
            <a:r>
              <a:rPr lang="en-US" sz="3200" b="1" dirty="0">
                <a:solidFill>
                  <a:srgbClr val="FFFFFF"/>
                </a:solidFill>
                <a:latin typeface="+mn-lt"/>
              </a:rPr>
              <a:t> &amp; </a:t>
            </a:r>
            <a:r>
              <a:rPr lang="en-US" sz="3200" b="1" dirty="0" err="1">
                <a:solidFill>
                  <a:srgbClr val="FFFFFF"/>
                </a:solidFill>
                <a:latin typeface="+mn-lt"/>
              </a:rPr>
              <a:t>Fahrurozzi</a:t>
            </a:r>
            <a:r>
              <a:rPr lang="en-US" sz="3200" b="1" dirty="0">
                <a:solidFill>
                  <a:srgbClr val="FFFFFF"/>
                </a:solidFill>
                <a:latin typeface="+mn-lt"/>
              </a:rPr>
              <a:t> (2021)</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447308" y="182880"/>
            <a:ext cx="7511738" cy="6426926"/>
          </a:xfrm>
        </p:spPr>
        <p:txBody>
          <a:bodyPr anchor="ctr">
            <a:noAutofit/>
          </a:bodyPr>
          <a:lstStyle/>
          <a:p>
            <a:pPr>
              <a:buFont typeface="Wingdings" panose="05000000000000000000" pitchFamily="2" charset="2"/>
              <a:buChar char="§"/>
            </a:pPr>
            <a:r>
              <a:rPr lang="en-US" sz="2400" dirty="0"/>
              <a:t> </a:t>
            </a:r>
            <a:r>
              <a:rPr lang="en-US" sz="2400" dirty="0" err="1"/>
              <a:t>Judul</a:t>
            </a:r>
            <a:r>
              <a:rPr lang="en-US" sz="2400" dirty="0"/>
              <a:t> : </a:t>
            </a:r>
            <a:r>
              <a:rPr lang="en-ID" sz="2400" dirty="0"/>
              <a:t>Peran Gender Dalam </a:t>
            </a:r>
            <a:r>
              <a:rPr lang="en-ID" sz="2400" dirty="0" err="1"/>
              <a:t>Mempertahankan</a:t>
            </a:r>
            <a:r>
              <a:rPr lang="en-ID" sz="2400" dirty="0"/>
              <a:t> </a:t>
            </a:r>
            <a:r>
              <a:rPr lang="en-ID" sz="2400" dirty="0" err="1"/>
              <a:t>Tradisi</a:t>
            </a:r>
            <a:r>
              <a:rPr lang="en-ID" sz="2400" dirty="0"/>
              <a:t> </a:t>
            </a:r>
            <a:r>
              <a:rPr lang="en-ID" sz="2400" dirty="0" err="1"/>
              <a:t>Merarik</a:t>
            </a:r>
            <a:r>
              <a:rPr lang="en-ID" sz="2400" dirty="0"/>
              <a:t> (Kawin) Adat </a:t>
            </a:r>
            <a:r>
              <a:rPr lang="en-ID" sz="2400" dirty="0" err="1"/>
              <a:t>Suku</a:t>
            </a:r>
            <a:r>
              <a:rPr lang="en-ID" sz="2400" dirty="0"/>
              <a:t> </a:t>
            </a:r>
            <a:r>
              <a:rPr lang="en-ID" sz="2400" dirty="0" err="1"/>
              <a:t>Sasak</a:t>
            </a:r>
            <a:r>
              <a:rPr lang="en-ID" sz="2400" dirty="0"/>
              <a:t> Dusun Sade Nusa Tenggara Barat</a:t>
            </a:r>
            <a:endParaRPr lang="en-US" sz="2400" dirty="0"/>
          </a:p>
          <a:p>
            <a:pPr>
              <a:buFont typeface="Wingdings" panose="05000000000000000000" pitchFamily="2" charset="2"/>
              <a:buChar char="§"/>
            </a:pPr>
            <a:r>
              <a:rPr lang="en-US" sz="2400" dirty="0"/>
              <a:t>Masalah </a:t>
            </a:r>
            <a:r>
              <a:rPr lang="en-US" sz="2400" dirty="0" err="1"/>
              <a:t>penelitian</a:t>
            </a:r>
            <a:r>
              <a:rPr lang="en-US" sz="2400" dirty="0"/>
              <a:t>: </a:t>
            </a:r>
            <a:r>
              <a:rPr lang="en-US" sz="2400" dirty="0" err="1"/>
              <a:t>Bagaimanakah</a:t>
            </a:r>
            <a:r>
              <a:rPr lang="en-US" sz="2400" dirty="0"/>
              <a:t> </a:t>
            </a:r>
            <a:r>
              <a:rPr lang="en-US" sz="2400" dirty="0" err="1"/>
              <a:t>latar</a:t>
            </a:r>
            <a:r>
              <a:rPr lang="en-US" sz="2400" dirty="0"/>
              <a:t> </a:t>
            </a:r>
            <a:r>
              <a:rPr lang="en-US" sz="2400" dirty="0" err="1"/>
              <a:t>belakang</a:t>
            </a:r>
            <a:r>
              <a:rPr lang="en-US" sz="2400" dirty="0"/>
              <a:t> </a:t>
            </a:r>
            <a:r>
              <a:rPr lang="en-US" sz="2400" dirty="0" err="1"/>
              <a:t>tradisi</a:t>
            </a:r>
            <a:r>
              <a:rPr lang="en-US" sz="2400" dirty="0"/>
              <a:t> </a:t>
            </a:r>
            <a:r>
              <a:rPr lang="en-US" sz="2400" i="1" dirty="0" err="1"/>
              <a:t>merarik</a:t>
            </a:r>
            <a:r>
              <a:rPr lang="en-US" sz="2400" i="1" dirty="0"/>
              <a:t> </a:t>
            </a:r>
            <a:r>
              <a:rPr lang="en-US" sz="2400" dirty="0"/>
              <a:t>(</a:t>
            </a:r>
            <a:r>
              <a:rPr lang="en-US" sz="2400" dirty="0" err="1"/>
              <a:t>kawin</a:t>
            </a:r>
            <a:r>
              <a:rPr lang="en-US" sz="2400" dirty="0"/>
              <a:t> </a:t>
            </a:r>
            <a:r>
              <a:rPr lang="en-US" sz="2400" dirty="0" err="1"/>
              <a:t>lari</a:t>
            </a:r>
            <a:r>
              <a:rPr lang="en-US" sz="2400" dirty="0"/>
              <a:t>) dalam </a:t>
            </a:r>
            <a:r>
              <a:rPr lang="en-US" sz="2400" dirty="0" err="1"/>
              <a:t>masyarakat</a:t>
            </a:r>
            <a:r>
              <a:rPr lang="en-US" sz="2400" dirty="0"/>
              <a:t> </a:t>
            </a:r>
            <a:r>
              <a:rPr lang="en-US" sz="2400" dirty="0" err="1"/>
              <a:t>suku</a:t>
            </a:r>
            <a:r>
              <a:rPr lang="en-US" sz="2400" dirty="0"/>
              <a:t> </a:t>
            </a:r>
            <a:r>
              <a:rPr lang="en-US" sz="2400" dirty="0" err="1"/>
              <a:t>Sasak</a:t>
            </a:r>
            <a:r>
              <a:rPr lang="en-US" sz="2400" dirty="0"/>
              <a:t> Sade di Lombok?</a:t>
            </a:r>
            <a:endParaRPr lang="en-US" sz="2400" i="1" dirty="0"/>
          </a:p>
          <a:p>
            <a:pPr>
              <a:buFont typeface="Wingdings" panose="05000000000000000000" pitchFamily="2" charset="2"/>
              <a:buChar char="§"/>
            </a:pPr>
            <a:r>
              <a:rPr lang="en-US" sz="2400" dirty="0" err="1"/>
              <a:t>Tujuan</a:t>
            </a:r>
            <a:r>
              <a:rPr lang="en-US" sz="2400" dirty="0"/>
              <a:t> </a:t>
            </a:r>
            <a:r>
              <a:rPr lang="en-US" sz="2400" dirty="0" err="1"/>
              <a:t>penelitian</a:t>
            </a:r>
            <a:r>
              <a:rPr lang="en-US" sz="2400" dirty="0"/>
              <a:t>: </a:t>
            </a:r>
            <a:r>
              <a:rPr lang="en-US" sz="2400" dirty="0" err="1"/>
              <a:t>memahami</a:t>
            </a:r>
            <a:r>
              <a:rPr lang="en-US" sz="2400" dirty="0"/>
              <a:t> </a:t>
            </a:r>
            <a:r>
              <a:rPr lang="en-US" sz="2400" dirty="0" err="1"/>
              <a:t>makna</a:t>
            </a:r>
            <a:r>
              <a:rPr lang="en-US" sz="2400" dirty="0"/>
              <a:t> </a:t>
            </a:r>
            <a:r>
              <a:rPr lang="en-US" sz="2400" dirty="0" err="1"/>
              <a:t>tradisi</a:t>
            </a:r>
            <a:r>
              <a:rPr lang="en-US" sz="2400" dirty="0"/>
              <a:t> </a:t>
            </a:r>
            <a:r>
              <a:rPr lang="en-US" sz="2400" i="1" dirty="0" err="1"/>
              <a:t>merarik</a:t>
            </a:r>
            <a:r>
              <a:rPr lang="en-US" sz="2400" dirty="0"/>
              <a:t> (</a:t>
            </a:r>
            <a:r>
              <a:rPr lang="en-US" sz="2400" dirty="0" err="1"/>
              <a:t>kawin</a:t>
            </a:r>
            <a:r>
              <a:rPr lang="en-US" sz="2400" dirty="0"/>
              <a:t> </a:t>
            </a:r>
            <a:r>
              <a:rPr lang="en-US" sz="2400" dirty="0" err="1"/>
              <a:t>lari</a:t>
            </a:r>
            <a:r>
              <a:rPr lang="en-US" sz="2400" dirty="0"/>
              <a:t>) dalam </a:t>
            </a:r>
            <a:r>
              <a:rPr lang="en-US" sz="2400" dirty="0" err="1"/>
              <a:t>masyarakat</a:t>
            </a:r>
            <a:r>
              <a:rPr lang="en-US" sz="2400" dirty="0"/>
              <a:t> </a:t>
            </a:r>
            <a:r>
              <a:rPr lang="en-US" sz="2400" dirty="0" err="1"/>
              <a:t>suku</a:t>
            </a:r>
            <a:r>
              <a:rPr lang="en-US" sz="2400" dirty="0"/>
              <a:t> </a:t>
            </a:r>
            <a:r>
              <a:rPr lang="en-US" sz="2400" dirty="0" err="1"/>
              <a:t>Sasak</a:t>
            </a:r>
            <a:r>
              <a:rPr lang="en-US" sz="2400" dirty="0"/>
              <a:t> Sade di Lombok</a:t>
            </a:r>
          </a:p>
          <a:p>
            <a:pPr>
              <a:buFont typeface="Wingdings" panose="05000000000000000000" pitchFamily="2" charset="2"/>
              <a:buChar char="§"/>
            </a:pPr>
            <a:r>
              <a:rPr lang="en-US" sz="2400" dirty="0"/>
              <a:t>Metode </a:t>
            </a:r>
            <a:r>
              <a:rPr lang="en-US" sz="2400" dirty="0" err="1"/>
              <a:t>penelitian</a:t>
            </a:r>
            <a:r>
              <a:rPr lang="en-US" sz="2400" dirty="0"/>
              <a:t>: Pendekatan </a:t>
            </a:r>
            <a:r>
              <a:rPr lang="en-US" sz="2400" dirty="0" err="1"/>
              <a:t>kualitatif</a:t>
            </a:r>
            <a:r>
              <a:rPr lang="en-US" sz="2400" dirty="0"/>
              <a:t> </a:t>
            </a:r>
            <a:r>
              <a:rPr lang="en-US" sz="2400" dirty="0" err="1"/>
              <a:t>deskriptif</a:t>
            </a:r>
            <a:r>
              <a:rPr lang="en-US" sz="2400" dirty="0"/>
              <a:t> dengan </a:t>
            </a:r>
            <a:r>
              <a:rPr lang="en-US" sz="2400" dirty="0" err="1"/>
              <a:t>penentuan</a:t>
            </a:r>
            <a:r>
              <a:rPr lang="en-US" sz="2400" dirty="0"/>
              <a:t> </a:t>
            </a:r>
            <a:r>
              <a:rPr lang="en-US" sz="2400" dirty="0" err="1"/>
              <a:t>narasumber</a:t>
            </a:r>
            <a:r>
              <a:rPr lang="en-US" sz="2400" dirty="0"/>
              <a:t> </a:t>
            </a:r>
            <a:r>
              <a:rPr lang="en-US" sz="2400" dirty="0" err="1"/>
              <a:t>secara</a:t>
            </a:r>
            <a:r>
              <a:rPr lang="en-US" sz="2400" dirty="0"/>
              <a:t> </a:t>
            </a:r>
            <a:r>
              <a:rPr lang="en-US" sz="2400" dirty="0" err="1"/>
              <a:t>terencana</a:t>
            </a:r>
            <a:r>
              <a:rPr lang="en-US" sz="2400" dirty="0"/>
              <a:t> (</a:t>
            </a:r>
            <a:r>
              <a:rPr lang="en-US" sz="2400" i="1" dirty="0"/>
              <a:t>purposive</a:t>
            </a:r>
            <a:r>
              <a:rPr lang="en-US" sz="2400" dirty="0"/>
              <a:t>). Data yang </a:t>
            </a:r>
            <a:r>
              <a:rPr lang="en-US" sz="2400" dirty="0" err="1"/>
              <a:t>dikumpulkan</a:t>
            </a:r>
            <a:r>
              <a:rPr lang="en-US" sz="2400" dirty="0"/>
              <a:t> </a:t>
            </a:r>
            <a:r>
              <a:rPr lang="en-US" sz="2400" dirty="0" err="1"/>
              <a:t>melalui</a:t>
            </a:r>
            <a:r>
              <a:rPr lang="en-US" sz="2400" dirty="0"/>
              <a:t> </a:t>
            </a:r>
            <a:r>
              <a:rPr lang="en-US" sz="2400" dirty="0" err="1"/>
              <a:t>wawancara</a:t>
            </a:r>
            <a:r>
              <a:rPr lang="en-US" sz="2400" dirty="0"/>
              <a:t>, </a:t>
            </a:r>
            <a:r>
              <a:rPr lang="en-US" sz="2400" dirty="0" err="1"/>
              <a:t>observasi</a:t>
            </a:r>
            <a:r>
              <a:rPr lang="en-US" sz="2400" dirty="0"/>
              <a:t>, dan </a:t>
            </a:r>
            <a:r>
              <a:rPr lang="en-US" sz="2400" dirty="0" err="1"/>
              <a:t>dokumentasi</a:t>
            </a:r>
            <a:r>
              <a:rPr lang="en-US" sz="2400" dirty="0"/>
              <a:t> </a:t>
            </a:r>
            <a:r>
              <a:rPr lang="en-US" sz="2400" dirty="0" err="1"/>
              <a:t>dianalisis</a:t>
            </a:r>
            <a:r>
              <a:rPr lang="en-US" sz="2400" dirty="0"/>
              <a:t> </a:t>
            </a:r>
            <a:r>
              <a:rPr lang="en-US" sz="2400" dirty="0" err="1"/>
              <a:t>secara</a:t>
            </a:r>
            <a:r>
              <a:rPr lang="en-US" sz="2400" dirty="0"/>
              <a:t> </a:t>
            </a:r>
            <a:r>
              <a:rPr lang="en-US" sz="2400" dirty="0" err="1"/>
              <a:t>kualitatif</a:t>
            </a:r>
            <a:r>
              <a:rPr lang="en-US" sz="2400" dirty="0"/>
              <a:t> </a:t>
            </a:r>
            <a:r>
              <a:rPr lang="en-US" sz="2400" dirty="0" err="1"/>
              <a:t>deskriptif</a:t>
            </a:r>
            <a:endParaRPr lang="en-US" sz="2400" dirty="0"/>
          </a:p>
          <a:p>
            <a:pPr>
              <a:buFont typeface="Wingdings" panose="05000000000000000000" pitchFamily="2" charset="2"/>
              <a:buChar char="§"/>
            </a:pPr>
            <a:r>
              <a:rPr lang="en-US" sz="2400" dirty="0"/>
              <a:t> Hasil </a:t>
            </a:r>
            <a:r>
              <a:rPr lang="en-US" sz="2400" dirty="0" err="1"/>
              <a:t>penelitian</a:t>
            </a:r>
            <a:r>
              <a:rPr lang="en-US" sz="2400" dirty="0"/>
              <a:t> : </a:t>
            </a:r>
            <a:r>
              <a:rPr lang="en-US" sz="2400" dirty="0" err="1"/>
              <a:t>Latar</a:t>
            </a:r>
            <a:r>
              <a:rPr lang="en-US" sz="2400" dirty="0"/>
              <a:t> </a:t>
            </a:r>
            <a:r>
              <a:rPr lang="en-US" sz="2400" dirty="0" err="1"/>
              <a:t>belakang</a:t>
            </a:r>
            <a:r>
              <a:rPr lang="en-US" sz="2400" dirty="0"/>
              <a:t> </a:t>
            </a:r>
            <a:r>
              <a:rPr lang="en-ID" sz="2400" dirty="0" err="1"/>
              <a:t>kawin</a:t>
            </a:r>
            <a:r>
              <a:rPr lang="en-ID" sz="2400" dirty="0"/>
              <a:t> </a:t>
            </a:r>
            <a:r>
              <a:rPr lang="en-ID" sz="2400" dirty="0" err="1"/>
              <a:t>lari</a:t>
            </a:r>
            <a:r>
              <a:rPr lang="en-ID" sz="2400" dirty="0"/>
              <a:t> (</a:t>
            </a:r>
            <a:r>
              <a:rPr lang="en-ID" sz="2400" dirty="0" err="1"/>
              <a:t>merarik</a:t>
            </a:r>
            <a:r>
              <a:rPr lang="en-ID" sz="2400" dirty="0"/>
              <a:t>) </a:t>
            </a:r>
            <a:r>
              <a:rPr lang="en-ID" sz="2400" dirty="0" err="1"/>
              <a:t>adalah</a:t>
            </a:r>
            <a:r>
              <a:rPr lang="en-ID" sz="2400" dirty="0"/>
              <a:t> Hukum Adat </a:t>
            </a:r>
            <a:r>
              <a:rPr lang="en-ID" sz="2400" dirty="0" err="1"/>
              <a:t>Sasak</a:t>
            </a:r>
            <a:r>
              <a:rPr lang="en-ID" sz="2400" dirty="0"/>
              <a:t> Sade, legenda </a:t>
            </a:r>
            <a:r>
              <a:rPr lang="en-ID" sz="2400" dirty="0" err="1"/>
              <a:t>putri</a:t>
            </a:r>
            <a:r>
              <a:rPr lang="en-ID" sz="2400" dirty="0"/>
              <a:t> </a:t>
            </a:r>
            <a:r>
              <a:rPr lang="en-ID" sz="2400" dirty="0" err="1"/>
              <a:t>mandalika</a:t>
            </a:r>
            <a:r>
              <a:rPr lang="en-ID" sz="2400" dirty="0"/>
              <a:t> (</a:t>
            </a:r>
            <a:r>
              <a:rPr lang="en-ID" sz="2400" dirty="0" err="1"/>
              <a:t>putri</a:t>
            </a:r>
            <a:r>
              <a:rPr lang="en-ID" sz="2400" dirty="0"/>
              <a:t> </a:t>
            </a:r>
            <a:r>
              <a:rPr lang="en-ID" sz="2400" dirty="0" err="1"/>
              <a:t>nyale</a:t>
            </a:r>
            <a:r>
              <a:rPr lang="en-ID" sz="2400" dirty="0"/>
              <a:t>) dan </a:t>
            </a:r>
            <a:r>
              <a:rPr lang="en-ID" sz="2400" dirty="0" err="1"/>
              <a:t>dilakukan</a:t>
            </a:r>
            <a:r>
              <a:rPr lang="en-ID" sz="2400" dirty="0"/>
              <a:t> </a:t>
            </a:r>
            <a:r>
              <a:rPr lang="en-ID" sz="2400" dirty="0" err="1"/>
              <a:t>untuk</a:t>
            </a:r>
            <a:r>
              <a:rPr lang="en-ID" sz="2400" dirty="0"/>
              <a:t> </a:t>
            </a:r>
            <a:r>
              <a:rPr lang="en-ID" sz="2400" dirty="0" err="1"/>
              <a:t>menghormati</a:t>
            </a:r>
            <a:r>
              <a:rPr lang="en-ID" sz="2400" dirty="0"/>
              <a:t> </a:t>
            </a:r>
            <a:r>
              <a:rPr lang="en-ID" sz="2400" dirty="0" err="1"/>
              <a:t>kaum</a:t>
            </a:r>
            <a:r>
              <a:rPr lang="en-ID" sz="2400" dirty="0"/>
              <a:t> </a:t>
            </a:r>
            <a:r>
              <a:rPr lang="en-ID" sz="2400" dirty="0" err="1"/>
              <a:t>perempuan</a:t>
            </a:r>
            <a:endParaRPr lang="sv-SE" sz="2400" dirty="0"/>
          </a:p>
        </p:txBody>
      </p:sp>
    </p:spTree>
    <p:extLst>
      <p:ext uri="{BB962C8B-B14F-4D97-AF65-F5344CB8AC3E}">
        <p14:creationId xmlns:p14="http://schemas.microsoft.com/office/powerpoint/2010/main" val="13057879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161977" y="424543"/>
            <a:ext cx="4684343" cy="2259874"/>
          </a:xfrm>
        </p:spPr>
        <p:txBody>
          <a:bodyPr anchor="t">
            <a:noAutofit/>
          </a:bodyPr>
          <a:lstStyle/>
          <a:p>
            <a:pPr algn="ctr"/>
            <a:r>
              <a:rPr lang="en-US" b="1" dirty="0" err="1">
                <a:solidFill>
                  <a:srgbClr val="FFFFFF"/>
                </a:solidFill>
                <a:latin typeface="+mn-lt"/>
              </a:rPr>
              <a:t>Bagaimana</a:t>
            </a:r>
            <a:r>
              <a:rPr lang="en-US" b="1" dirty="0">
                <a:solidFill>
                  <a:srgbClr val="FFFFFF"/>
                </a:solidFill>
                <a:latin typeface="+mn-lt"/>
              </a:rPr>
              <a:t> </a:t>
            </a:r>
            <a:r>
              <a:rPr lang="en-US" b="1" dirty="0" err="1">
                <a:solidFill>
                  <a:srgbClr val="FFFFFF"/>
                </a:solidFill>
                <a:latin typeface="+mn-lt"/>
              </a:rPr>
              <a:t>Kekristenan</a:t>
            </a:r>
            <a:r>
              <a:rPr lang="en-US" b="1" dirty="0">
                <a:solidFill>
                  <a:srgbClr val="FFFFFF"/>
                </a:solidFill>
                <a:latin typeface="+mn-lt"/>
              </a:rPr>
              <a:t> </a:t>
            </a:r>
            <a:r>
              <a:rPr lang="en-US" b="1" dirty="0" err="1">
                <a:solidFill>
                  <a:srgbClr val="FFFFFF"/>
                </a:solidFill>
                <a:latin typeface="+mn-lt"/>
              </a:rPr>
              <a:t>memandang</a:t>
            </a:r>
            <a:r>
              <a:rPr lang="en-US" b="1" dirty="0">
                <a:solidFill>
                  <a:srgbClr val="FFFFFF"/>
                </a:solidFill>
                <a:latin typeface="+mn-lt"/>
              </a:rPr>
              <a:t> </a:t>
            </a:r>
            <a:r>
              <a:rPr lang="en-US" b="1" dirty="0" err="1">
                <a:solidFill>
                  <a:srgbClr val="FFFFFF"/>
                </a:solidFill>
                <a:latin typeface="+mn-lt"/>
              </a:rPr>
              <a:t>keberadaan</a:t>
            </a:r>
            <a:r>
              <a:rPr lang="en-US" b="1" dirty="0">
                <a:solidFill>
                  <a:srgbClr val="FFFFFF"/>
                </a:solidFill>
                <a:latin typeface="+mn-lt"/>
              </a:rPr>
              <a:t> LGBT ?</a:t>
            </a:r>
            <a:br>
              <a:rPr lang="en-US" b="1" dirty="0">
                <a:solidFill>
                  <a:srgbClr val="FFFFFF"/>
                </a:solidFill>
                <a:latin typeface="+mn-lt"/>
              </a:rPr>
            </a:br>
            <a:r>
              <a:rPr lang="en-US" sz="4000" dirty="0">
                <a:latin typeface="+mn-lt"/>
              </a:rPr>
              <a:t>(PGI, 2016)</a:t>
            </a:r>
            <a:br>
              <a:rPr lang="en-US" sz="4000" b="1" dirty="0">
                <a:solidFill>
                  <a:srgbClr val="FFFFFF"/>
                </a:solidFill>
                <a:latin typeface="+mn-lt"/>
              </a:rPr>
            </a:br>
            <a:endParaRPr lang="en-US" sz="4000" b="1" dirty="0">
              <a:solidFill>
                <a:srgbClr val="FFFFFF"/>
              </a:solidFill>
              <a:latin typeface="+mn-lt"/>
            </a:endParaRPr>
          </a:p>
        </p:txBody>
      </p:sp>
      <p:sp>
        <p:nvSpPr>
          <p:cNvPr id="3" name="Content Placeholder 2"/>
          <p:cNvSpPr>
            <a:spLocks noGrp="1"/>
          </p:cNvSpPr>
          <p:nvPr>
            <p:ph idx="1"/>
          </p:nvPr>
        </p:nvSpPr>
        <p:spPr>
          <a:xfrm>
            <a:off x="5826032" y="199209"/>
            <a:ext cx="6270173" cy="6430192"/>
          </a:xfrm>
        </p:spPr>
        <p:txBody>
          <a:bodyPr>
            <a:noAutofit/>
          </a:bodyPr>
          <a:lstStyle/>
          <a:p>
            <a:pPr marL="0" indent="0" algn="ctr">
              <a:buNone/>
            </a:pPr>
            <a:r>
              <a:rPr lang="en-ID" sz="3200" dirty="0" err="1"/>
              <a:t>Berkenaan</a:t>
            </a:r>
            <a:r>
              <a:rPr lang="en-ID" sz="3200" dirty="0"/>
              <a:t> dengan LGBT, </a:t>
            </a:r>
            <a:r>
              <a:rPr lang="en-ID" sz="3200" dirty="0" err="1"/>
              <a:t>Alkitab</a:t>
            </a:r>
            <a:r>
              <a:rPr lang="en-ID" sz="3200" dirty="0"/>
              <a:t> </a:t>
            </a:r>
            <a:r>
              <a:rPr lang="en-ID" sz="3200" dirty="0" err="1"/>
              <a:t>memang</a:t>
            </a:r>
            <a:r>
              <a:rPr lang="en-ID" sz="3200" dirty="0"/>
              <a:t> </a:t>
            </a:r>
            <a:r>
              <a:rPr lang="en-ID" sz="3200" dirty="0" err="1"/>
              <a:t>menyinggung</a:t>
            </a:r>
            <a:r>
              <a:rPr lang="en-ID" sz="3200" dirty="0"/>
              <a:t> </a:t>
            </a:r>
            <a:r>
              <a:rPr lang="en-ID" sz="3200" dirty="0" err="1"/>
              <a:t>fenomena</a:t>
            </a:r>
            <a:r>
              <a:rPr lang="en-ID" sz="3200" dirty="0"/>
              <a:t> LGBT, </a:t>
            </a:r>
            <a:r>
              <a:rPr lang="en-ID" sz="3200" dirty="0" err="1"/>
              <a:t>tetapi</a:t>
            </a:r>
            <a:r>
              <a:rPr lang="en-ID" sz="3200" dirty="0"/>
              <a:t> </a:t>
            </a:r>
            <a:r>
              <a:rPr lang="en-ID" sz="3200" dirty="0" err="1"/>
              <a:t>Alkitab</a:t>
            </a:r>
            <a:r>
              <a:rPr lang="en-ID" sz="3200" dirty="0"/>
              <a:t> tidak </a:t>
            </a:r>
            <a:r>
              <a:rPr lang="en-ID" sz="3200" dirty="0" err="1"/>
              <a:t>memberikan</a:t>
            </a:r>
            <a:r>
              <a:rPr lang="en-ID" sz="3200" dirty="0"/>
              <a:t> </a:t>
            </a:r>
            <a:r>
              <a:rPr lang="en-ID" sz="3200" dirty="0" err="1"/>
              <a:t>penilaian</a:t>
            </a:r>
            <a:r>
              <a:rPr lang="en-ID" sz="3200" dirty="0"/>
              <a:t> moral-</a:t>
            </a:r>
            <a:r>
              <a:rPr lang="en-ID" sz="3200" dirty="0" err="1"/>
              <a:t>etik</a:t>
            </a:r>
            <a:r>
              <a:rPr lang="en-ID" sz="3200" dirty="0"/>
              <a:t> </a:t>
            </a:r>
            <a:r>
              <a:rPr lang="en-ID" sz="3200" dirty="0" err="1"/>
              <a:t>terhadap</a:t>
            </a:r>
            <a:r>
              <a:rPr lang="en-ID" sz="3200" dirty="0"/>
              <a:t> </a:t>
            </a:r>
            <a:r>
              <a:rPr lang="en-ID" sz="3200" dirty="0" err="1"/>
              <a:t>keberadaan</a:t>
            </a:r>
            <a:r>
              <a:rPr lang="en-ID" sz="3200" dirty="0"/>
              <a:t> </a:t>
            </a:r>
            <a:r>
              <a:rPr lang="en-ID" sz="3200" dirty="0" err="1"/>
              <a:t>atau</a:t>
            </a:r>
            <a:r>
              <a:rPr lang="en-ID" sz="3200" dirty="0"/>
              <a:t> </a:t>
            </a:r>
            <a:r>
              <a:rPr lang="en-ID" sz="3200" dirty="0" err="1"/>
              <a:t>eksistensi</a:t>
            </a:r>
            <a:r>
              <a:rPr lang="en-ID" sz="3200" dirty="0"/>
              <a:t> </a:t>
            </a:r>
            <a:r>
              <a:rPr lang="en-ID" sz="3200" dirty="0" err="1"/>
              <a:t>mereka</a:t>
            </a:r>
            <a:r>
              <a:rPr lang="en-ID" sz="3200" dirty="0"/>
              <a:t>. </a:t>
            </a:r>
            <a:r>
              <a:rPr lang="en-ID" sz="3200" dirty="0" err="1"/>
              <a:t>Alkitab</a:t>
            </a:r>
            <a:r>
              <a:rPr lang="en-ID" sz="3200" dirty="0"/>
              <a:t> tidak </a:t>
            </a:r>
            <a:r>
              <a:rPr lang="en-ID" sz="3200" dirty="0" err="1"/>
              <a:t>mengeritisi</a:t>
            </a:r>
            <a:r>
              <a:rPr lang="en-ID" sz="3200" dirty="0"/>
              <a:t> </a:t>
            </a:r>
            <a:r>
              <a:rPr lang="en-ID" sz="3200" dirty="0" err="1"/>
              <a:t>orientasi</a:t>
            </a:r>
            <a:r>
              <a:rPr lang="en-ID" sz="3200" dirty="0"/>
              <a:t> </a:t>
            </a:r>
            <a:r>
              <a:rPr lang="en-ID" sz="3200" dirty="0" err="1"/>
              <a:t>seksual</a:t>
            </a:r>
            <a:r>
              <a:rPr lang="en-ID" sz="3200" dirty="0"/>
              <a:t> </a:t>
            </a:r>
            <a:r>
              <a:rPr lang="en-ID" sz="3200" dirty="0" err="1"/>
              <a:t>seseorang</a:t>
            </a:r>
            <a:r>
              <a:rPr lang="en-ID" sz="3200" dirty="0"/>
              <a:t>. </a:t>
            </a:r>
            <a:r>
              <a:rPr lang="en-ID" sz="3200" dirty="0" err="1"/>
              <a:t>Apa</a:t>
            </a:r>
            <a:r>
              <a:rPr lang="en-ID" sz="3200" dirty="0"/>
              <a:t> yang </a:t>
            </a:r>
            <a:r>
              <a:rPr lang="en-ID" sz="3200" dirty="0" err="1"/>
              <a:t>Alkitab</a:t>
            </a:r>
            <a:r>
              <a:rPr lang="en-ID" sz="3200" dirty="0"/>
              <a:t> </a:t>
            </a:r>
            <a:r>
              <a:rPr lang="en-ID" sz="3200" dirty="0" err="1"/>
              <a:t>kritisi</a:t>
            </a:r>
            <a:r>
              <a:rPr lang="en-ID" sz="3200" dirty="0"/>
              <a:t> </a:t>
            </a:r>
            <a:r>
              <a:rPr lang="en-ID" sz="3200" dirty="0" err="1"/>
              <a:t>adalah</a:t>
            </a:r>
            <a:r>
              <a:rPr lang="en-ID" sz="3200" dirty="0"/>
              <a:t> </a:t>
            </a:r>
            <a:r>
              <a:rPr lang="en-ID" sz="3200" dirty="0" err="1"/>
              <a:t>perilaku</a:t>
            </a:r>
            <a:r>
              <a:rPr lang="en-ID" sz="3200" dirty="0"/>
              <a:t> </a:t>
            </a:r>
            <a:r>
              <a:rPr lang="en-ID" sz="3200" dirty="0" err="1"/>
              <a:t>seksual</a:t>
            </a:r>
            <a:r>
              <a:rPr lang="en-ID" sz="3200" dirty="0"/>
              <a:t> yang </a:t>
            </a:r>
            <a:r>
              <a:rPr lang="en-ID" sz="3200" dirty="0" err="1"/>
              <a:t>jahat</a:t>
            </a:r>
            <a:r>
              <a:rPr lang="en-ID" sz="3200" dirty="0"/>
              <a:t> dan </a:t>
            </a:r>
            <a:r>
              <a:rPr lang="en-ID" sz="3200" dirty="0" err="1"/>
              <a:t>eksploitatif</a:t>
            </a:r>
            <a:r>
              <a:rPr lang="en-ID" sz="3200" dirty="0"/>
              <a:t> yang </a:t>
            </a:r>
            <a:r>
              <a:rPr lang="en-ID" sz="3200" dirty="0" err="1"/>
              <a:t>dilakukan</a:t>
            </a:r>
            <a:r>
              <a:rPr lang="en-ID" sz="3200" dirty="0"/>
              <a:t> oleh </a:t>
            </a:r>
            <a:r>
              <a:rPr lang="en-ID" sz="3200" dirty="0" err="1"/>
              <a:t>siapa</a:t>
            </a:r>
            <a:r>
              <a:rPr lang="en-ID" sz="3200" dirty="0"/>
              <a:t> pun, </a:t>
            </a:r>
            <a:r>
              <a:rPr lang="en-ID" sz="3200" dirty="0" err="1"/>
              <a:t>termasuk</a:t>
            </a:r>
            <a:r>
              <a:rPr lang="en-ID" sz="3200" dirty="0"/>
              <a:t> yang </a:t>
            </a:r>
            <a:r>
              <a:rPr lang="en-ID" sz="3200" dirty="0" err="1"/>
              <a:t>dilakukan</a:t>
            </a:r>
            <a:r>
              <a:rPr lang="en-ID" sz="3200" dirty="0"/>
              <a:t> </a:t>
            </a:r>
            <a:r>
              <a:rPr lang="en-ID" sz="3200" dirty="0" err="1"/>
              <a:t>kaum</a:t>
            </a:r>
            <a:r>
              <a:rPr lang="en-ID" sz="3200" dirty="0"/>
              <a:t> </a:t>
            </a:r>
            <a:r>
              <a:rPr lang="en-ID" sz="3200" dirty="0" err="1"/>
              <a:t>heteroseksual</a:t>
            </a:r>
            <a:r>
              <a:rPr lang="en-ID" sz="3200" dirty="0"/>
              <a:t>, </a:t>
            </a:r>
            <a:r>
              <a:rPr lang="en-ID" sz="3200" dirty="0" err="1"/>
              <a:t>atau</a:t>
            </a:r>
            <a:r>
              <a:rPr lang="en-ID" sz="3200" dirty="0"/>
              <a:t> yang </a:t>
            </a:r>
            <a:r>
              <a:rPr lang="en-ID" sz="3200" dirty="0" err="1"/>
              <a:t>selama</a:t>
            </a:r>
            <a:r>
              <a:rPr lang="en-ID" sz="3200" dirty="0"/>
              <a:t> ini </a:t>
            </a:r>
            <a:r>
              <a:rPr lang="en-ID" sz="3200" dirty="0" err="1"/>
              <a:t>dianggap</a:t>
            </a:r>
            <a:r>
              <a:rPr lang="en-ID" sz="3200" dirty="0"/>
              <a:t> ‘normal’</a:t>
            </a:r>
          </a:p>
          <a:p>
            <a:pPr marL="0" indent="0" algn="ctr">
              <a:buNone/>
            </a:pPr>
            <a:r>
              <a:rPr lang="en-US" sz="3200" dirty="0"/>
              <a:t> </a:t>
            </a:r>
          </a:p>
        </p:txBody>
      </p:sp>
    </p:spTree>
    <p:extLst>
      <p:ext uri="{BB962C8B-B14F-4D97-AF65-F5344CB8AC3E}">
        <p14:creationId xmlns:p14="http://schemas.microsoft.com/office/powerpoint/2010/main" val="7171446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161977" y="424543"/>
            <a:ext cx="4684343" cy="2259874"/>
          </a:xfrm>
        </p:spPr>
        <p:txBody>
          <a:bodyPr anchor="t">
            <a:noAutofit/>
          </a:bodyPr>
          <a:lstStyle/>
          <a:p>
            <a:pPr algn="ctr"/>
            <a:br>
              <a:rPr lang="en-US" b="1" dirty="0">
                <a:solidFill>
                  <a:srgbClr val="FFFFFF"/>
                </a:solidFill>
                <a:latin typeface="+mn-lt"/>
              </a:rPr>
            </a:br>
            <a:r>
              <a:rPr lang="en-US" b="1" dirty="0">
                <a:solidFill>
                  <a:srgbClr val="FFFFFF"/>
                </a:solidFill>
                <a:latin typeface="+mn-lt"/>
              </a:rPr>
              <a:t>….</a:t>
            </a:r>
            <a:r>
              <a:rPr lang="en-US" b="1" dirty="0" err="1">
                <a:solidFill>
                  <a:srgbClr val="FFFFFF"/>
                </a:solidFill>
                <a:latin typeface="+mn-lt"/>
              </a:rPr>
              <a:t>lanjutan</a:t>
            </a:r>
            <a:endParaRPr lang="en-US" sz="4000" b="1" dirty="0">
              <a:solidFill>
                <a:srgbClr val="FFFFFF"/>
              </a:solidFill>
              <a:latin typeface="+mn-lt"/>
            </a:endParaRPr>
          </a:p>
        </p:txBody>
      </p:sp>
      <p:sp>
        <p:nvSpPr>
          <p:cNvPr id="3" name="Content Placeholder 2"/>
          <p:cNvSpPr>
            <a:spLocks noGrp="1"/>
          </p:cNvSpPr>
          <p:nvPr>
            <p:ph idx="1"/>
          </p:nvPr>
        </p:nvSpPr>
        <p:spPr>
          <a:xfrm>
            <a:off x="5701934" y="649878"/>
            <a:ext cx="6270173" cy="6430192"/>
          </a:xfrm>
        </p:spPr>
        <p:txBody>
          <a:bodyPr>
            <a:noAutofit/>
          </a:bodyPr>
          <a:lstStyle/>
          <a:p>
            <a:pPr marL="0" indent="0" algn="ctr">
              <a:buNone/>
            </a:pPr>
            <a:r>
              <a:rPr lang="en-ID" sz="3600" dirty="0"/>
              <a:t>“Oleh </a:t>
            </a:r>
            <a:r>
              <a:rPr lang="en-ID" sz="3600" dirty="0" err="1"/>
              <a:t>karena</a:t>
            </a:r>
            <a:r>
              <a:rPr lang="en-ID" sz="3600" dirty="0"/>
              <a:t> </a:t>
            </a:r>
            <a:r>
              <a:rPr lang="en-ID" sz="3600" dirty="0" err="1"/>
              <a:t>itu</a:t>
            </a:r>
            <a:r>
              <a:rPr lang="en-ID" sz="3600" dirty="0"/>
              <a:t>, </a:t>
            </a:r>
            <a:r>
              <a:rPr lang="en-ID" sz="3600" dirty="0" err="1"/>
              <a:t>menjadi</a:t>
            </a:r>
            <a:r>
              <a:rPr lang="en-ID" sz="3600" dirty="0"/>
              <a:t> LGBT, </a:t>
            </a:r>
            <a:r>
              <a:rPr lang="en-ID" sz="3600" dirty="0" err="1"/>
              <a:t>apalagi</a:t>
            </a:r>
            <a:r>
              <a:rPr lang="en-ID" sz="3600" dirty="0"/>
              <a:t> yang </a:t>
            </a:r>
            <a:r>
              <a:rPr lang="en-ID" sz="3600" dirty="0" err="1"/>
              <a:t>sudah</a:t>
            </a:r>
            <a:r>
              <a:rPr lang="en-ID" sz="3600" dirty="0"/>
              <a:t> </a:t>
            </a:r>
            <a:r>
              <a:rPr lang="en-ID" sz="3600" dirty="0" err="1"/>
              <a:t>diterima</a:t>
            </a:r>
            <a:r>
              <a:rPr lang="en-ID" sz="3600" dirty="0"/>
              <a:t> </a:t>
            </a:r>
            <a:r>
              <a:rPr lang="en-ID" sz="3600" dirty="0" err="1"/>
              <a:t>sejak</a:t>
            </a:r>
            <a:r>
              <a:rPr lang="en-ID" sz="3600" dirty="0"/>
              <a:t> </a:t>
            </a:r>
            <a:r>
              <a:rPr lang="en-ID" sz="3600" dirty="0" err="1"/>
              <a:t>lahir</a:t>
            </a:r>
            <a:r>
              <a:rPr lang="en-ID" sz="3600" dirty="0"/>
              <a:t>, </a:t>
            </a:r>
            <a:r>
              <a:rPr lang="en-ID" sz="3600" dirty="0" err="1"/>
              <a:t>bukanlah</a:t>
            </a:r>
            <a:r>
              <a:rPr lang="en-ID" sz="3600" dirty="0"/>
              <a:t> </a:t>
            </a:r>
            <a:r>
              <a:rPr lang="en-ID" sz="3600" dirty="0" err="1"/>
              <a:t>suatu</a:t>
            </a:r>
            <a:r>
              <a:rPr lang="en-ID" sz="3600" dirty="0"/>
              <a:t> </a:t>
            </a:r>
            <a:r>
              <a:rPr lang="en-ID" sz="3600" dirty="0" err="1"/>
              <a:t>dosa</a:t>
            </a:r>
            <a:r>
              <a:rPr lang="en-ID" sz="3600" dirty="0"/>
              <a:t>, </a:t>
            </a:r>
            <a:r>
              <a:rPr lang="en-ID" sz="3600" dirty="0" err="1"/>
              <a:t>karena</a:t>
            </a:r>
            <a:r>
              <a:rPr lang="en-ID" sz="3600" dirty="0"/>
              <a:t> </a:t>
            </a:r>
            <a:r>
              <a:rPr lang="en-ID" sz="3600" dirty="0" err="1"/>
              <a:t>itu</a:t>
            </a:r>
            <a:r>
              <a:rPr lang="en-ID" sz="3600" dirty="0"/>
              <a:t> </a:t>
            </a:r>
            <a:r>
              <a:rPr lang="en-ID" sz="3600" dirty="0" err="1"/>
              <a:t>kita</a:t>
            </a:r>
            <a:r>
              <a:rPr lang="en-ID" sz="3600" dirty="0"/>
              <a:t> tidak </a:t>
            </a:r>
            <a:r>
              <a:rPr lang="en-ID" sz="3600" dirty="0" err="1"/>
              <a:t>boleh</a:t>
            </a:r>
            <a:r>
              <a:rPr lang="en-ID" sz="3600" dirty="0"/>
              <a:t> </a:t>
            </a:r>
            <a:r>
              <a:rPr lang="en-ID" sz="3600" dirty="0" err="1"/>
              <a:t>memaksa</a:t>
            </a:r>
            <a:r>
              <a:rPr lang="en-ID" sz="3600" dirty="0"/>
              <a:t> </a:t>
            </a:r>
            <a:r>
              <a:rPr lang="en-ID" sz="3600" dirty="0" err="1"/>
              <a:t>mereka</a:t>
            </a:r>
            <a:r>
              <a:rPr lang="en-ID" sz="3600" dirty="0"/>
              <a:t> </a:t>
            </a:r>
            <a:r>
              <a:rPr lang="en-ID" sz="3600" dirty="0" err="1"/>
              <a:t>bertobat</a:t>
            </a:r>
            <a:r>
              <a:rPr lang="en-ID" sz="3600" dirty="0"/>
              <a:t>. Kita juga tidak </a:t>
            </a:r>
            <a:r>
              <a:rPr lang="en-ID" sz="3600" dirty="0" err="1"/>
              <a:t>boleh</a:t>
            </a:r>
            <a:r>
              <a:rPr lang="en-ID" sz="3600" dirty="0"/>
              <a:t> </a:t>
            </a:r>
            <a:r>
              <a:rPr lang="en-ID" sz="3600" dirty="0" err="1"/>
              <a:t>memaksa</a:t>
            </a:r>
            <a:r>
              <a:rPr lang="en-ID" sz="3600" dirty="0"/>
              <a:t> </a:t>
            </a:r>
            <a:r>
              <a:rPr lang="en-ID" sz="3600" dirty="0" err="1"/>
              <a:t>mereka</a:t>
            </a:r>
            <a:r>
              <a:rPr lang="en-ID" sz="3600" dirty="0"/>
              <a:t> </a:t>
            </a:r>
            <a:r>
              <a:rPr lang="en-ID" sz="3600" dirty="0" err="1"/>
              <a:t>untuk</a:t>
            </a:r>
            <a:r>
              <a:rPr lang="en-ID" sz="3600" dirty="0"/>
              <a:t> </a:t>
            </a:r>
            <a:r>
              <a:rPr lang="en-ID" sz="3600" dirty="0" err="1"/>
              <a:t>berubah</a:t>
            </a:r>
            <a:r>
              <a:rPr lang="en-ID" sz="3600" dirty="0"/>
              <a:t>, </a:t>
            </a:r>
            <a:r>
              <a:rPr lang="en-ID" sz="3600" dirty="0" err="1"/>
              <a:t>melainkan</a:t>
            </a:r>
            <a:r>
              <a:rPr lang="en-ID" sz="3600" dirty="0"/>
              <a:t> </a:t>
            </a:r>
            <a:r>
              <a:rPr lang="en-ID" sz="3600" dirty="0" err="1"/>
              <a:t>sebaliknya</a:t>
            </a:r>
            <a:r>
              <a:rPr lang="en-ID" sz="3600" dirty="0"/>
              <a:t>, </a:t>
            </a:r>
            <a:r>
              <a:rPr lang="en-ID" sz="3600" dirty="0" err="1"/>
              <a:t>kita</a:t>
            </a:r>
            <a:r>
              <a:rPr lang="en-ID" sz="3600" dirty="0"/>
              <a:t> </a:t>
            </a:r>
            <a:r>
              <a:rPr lang="en-ID" sz="3600" dirty="0" err="1"/>
              <a:t>harus</a:t>
            </a:r>
            <a:r>
              <a:rPr lang="en-ID" sz="3600" dirty="0"/>
              <a:t> </a:t>
            </a:r>
            <a:r>
              <a:rPr lang="en-ID" sz="3600" dirty="0" err="1"/>
              <a:t>menolong</a:t>
            </a:r>
            <a:r>
              <a:rPr lang="en-ID" sz="3600" dirty="0"/>
              <a:t> agar </a:t>
            </a:r>
            <a:r>
              <a:rPr lang="en-ID" sz="3600" dirty="0" err="1"/>
              <a:t>mereka</a:t>
            </a:r>
            <a:r>
              <a:rPr lang="en-ID" sz="3600" dirty="0"/>
              <a:t> </a:t>
            </a:r>
            <a:r>
              <a:rPr lang="en-ID" sz="3600" dirty="0" err="1"/>
              <a:t>bisa</a:t>
            </a:r>
            <a:r>
              <a:rPr lang="en-ID" sz="3600" dirty="0"/>
              <a:t> </a:t>
            </a:r>
            <a:r>
              <a:rPr lang="en-ID" sz="3600" dirty="0" err="1"/>
              <a:t>menerima</a:t>
            </a:r>
            <a:r>
              <a:rPr lang="en-ID" sz="3600" dirty="0"/>
              <a:t> </a:t>
            </a:r>
            <a:r>
              <a:rPr lang="en-ID" sz="3600" dirty="0" err="1"/>
              <a:t>dirinya</a:t>
            </a:r>
            <a:r>
              <a:rPr lang="en-ID" sz="3600" dirty="0"/>
              <a:t> </a:t>
            </a:r>
            <a:r>
              <a:rPr lang="en-ID" sz="3600" dirty="0" err="1"/>
              <a:t>sendiri</a:t>
            </a:r>
            <a:r>
              <a:rPr lang="en-ID" sz="3600" dirty="0"/>
              <a:t> </a:t>
            </a:r>
            <a:r>
              <a:rPr lang="en-ID" sz="3600" dirty="0" err="1"/>
              <a:t>sebagai</a:t>
            </a:r>
            <a:r>
              <a:rPr lang="en-ID" sz="3600" dirty="0"/>
              <a:t> </a:t>
            </a:r>
            <a:r>
              <a:rPr lang="en-ID" sz="3600" dirty="0" err="1"/>
              <a:t>pemberian</a:t>
            </a:r>
            <a:r>
              <a:rPr lang="en-ID" sz="3600" dirty="0"/>
              <a:t> Allah”</a:t>
            </a:r>
            <a:r>
              <a:rPr lang="en-US" sz="3600" dirty="0"/>
              <a:t> </a:t>
            </a:r>
          </a:p>
        </p:txBody>
      </p:sp>
    </p:spTree>
    <p:extLst>
      <p:ext uri="{BB962C8B-B14F-4D97-AF65-F5344CB8AC3E}">
        <p14:creationId xmlns:p14="http://schemas.microsoft.com/office/powerpoint/2010/main" val="19395694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161977" y="424543"/>
            <a:ext cx="4684343" cy="2259874"/>
          </a:xfrm>
        </p:spPr>
        <p:txBody>
          <a:bodyPr anchor="t">
            <a:noAutofit/>
          </a:bodyPr>
          <a:lstStyle/>
          <a:p>
            <a:pPr algn="ctr"/>
            <a:br>
              <a:rPr lang="en-US" b="1" dirty="0">
                <a:solidFill>
                  <a:srgbClr val="FFFFFF"/>
                </a:solidFill>
                <a:latin typeface="+mn-lt"/>
              </a:rPr>
            </a:br>
            <a:r>
              <a:rPr lang="en-US" b="1" dirty="0">
                <a:solidFill>
                  <a:srgbClr val="FFFFFF"/>
                </a:solidFill>
                <a:latin typeface="+mn-lt"/>
              </a:rPr>
              <a:t>….</a:t>
            </a:r>
            <a:r>
              <a:rPr lang="en-US" b="1" dirty="0" err="1">
                <a:solidFill>
                  <a:srgbClr val="FFFFFF"/>
                </a:solidFill>
                <a:latin typeface="+mn-lt"/>
              </a:rPr>
              <a:t>lanjutan</a:t>
            </a:r>
            <a:endParaRPr lang="en-US" sz="4000" b="1" dirty="0">
              <a:solidFill>
                <a:srgbClr val="FFFFFF"/>
              </a:solidFill>
              <a:latin typeface="+mn-lt"/>
            </a:endParaRPr>
          </a:p>
        </p:txBody>
      </p:sp>
      <p:sp>
        <p:nvSpPr>
          <p:cNvPr id="3" name="Content Placeholder 2"/>
          <p:cNvSpPr>
            <a:spLocks noGrp="1"/>
          </p:cNvSpPr>
          <p:nvPr>
            <p:ph idx="1"/>
          </p:nvPr>
        </p:nvSpPr>
        <p:spPr>
          <a:xfrm>
            <a:off x="5701934" y="649878"/>
            <a:ext cx="6270173" cy="6430192"/>
          </a:xfrm>
        </p:spPr>
        <p:txBody>
          <a:bodyPr>
            <a:noAutofit/>
          </a:bodyPr>
          <a:lstStyle/>
          <a:p>
            <a:pPr marL="0" indent="0" algn="ctr">
              <a:buNone/>
            </a:pPr>
            <a:r>
              <a:rPr lang="en-ID" sz="3600" dirty="0"/>
              <a:t>“</a:t>
            </a:r>
            <a:r>
              <a:rPr lang="en-ID" sz="3600" dirty="0" err="1"/>
              <a:t>Gereja</a:t>
            </a:r>
            <a:r>
              <a:rPr lang="en-ID" sz="3600" dirty="0"/>
              <a:t>, </a:t>
            </a:r>
            <a:r>
              <a:rPr lang="en-ID" sz="3600" dirty="0" err="1"/>
              <a:t>sebagai</a:t>
            </a:r>
            <a:r>
              <a:rPr lang="en-ID" sz="3600" dirty="0"/>
              <a:t> </a:t>
            </a:r>
            <a:r>
              <a:rPr lang="en-ID" sz="3600" dirty="0" err="1"/>
              <a:t>sebuah</a:t>
            </a:r>
            <a:r>
              <a:rPr lang="en-ID" sz="3600" dirty="0"/>
              <a:t> </a:t>
            </a:r>
            <a:r>
              <a:rPr lang="en-ID" sz="3600" dirty="0" err="1"/>
              <a:t>persekutuan</a:t>
            </a:r>
            <a:r>
              <a:rPr lang="en-ID" sz="3600" dirty="0"/>
              <a:t> yang </a:t>
            </a:r>
            <a:r>
              <a:rPr lang="en-ID" sz="3600" dirty="0" err="1"/>
              <a:t>inklusif</a:t>
            </a:r>
            <a:r>
              <a:rPr lang="en-ID" sz="3600" dirty="0"/>
              <a:t> dan </a:t>
            </a:r>
            <a:r>
              <a:rPr lang="en-ID" sz="3600" dirty="0" err="1"/>
              <a:t>sebagai</a:t>
            </a:r>
            <a:r>
              <a:rPr lang="en-ID" sz="3600" dirty="0"/>
              <a:t> </a:t>
            </a:r>
            <a:r>
              <a:rPr lang="en-ID" sz="3600" dirty="0" err="1"/>
              <a:t>keluarga</a:t>
            </a:r>
            <a:r>
              <a:rPr lang="en-ID" sz="3600" dirty="0"/>
              <a:t> Allah, </a:t>
            </a:r>
            <a:r>
              <a:rPr lang="en-ID" sz="3600" dirty="0" err="1"/>
              <a:t>harus</a:t>
            </a:r>
            <a:r>
              <a:rPr lang="en-ID" sz="3600" dirty="0"/>
              <a:t> </a:t>
            </a:r>
            <a:r>
              <a:rPr lang="en-ID" sz="3600" dirty="0" err="1"/>
              <a:t>belajar</a:t>
            </a:r>
            <a:r>
              <a:rPr lang="en-ID" sz="3600" dirty="0"/>
              <a:t> </a:t>
            </a:r>
            <a:r>
              <a:rPr lang="en-ID" sz="3600" dirty="0" err="1"/>
              <a:t>menerima</a:t>
            </a:r>
            <a:r>
              <a:rPr lang="en-ID" sz="3600" dirty="0"/>
              <a:t> </a:t>
            </a:r>
            <a:r>
              <a:rPr lang="en-ID" sz="3600" dirty="0" err="1"/>
              <a:t>kaum</a:t>
            </a:r>
            <a:r>
              <a:rPr lang="en-ID" sz="3600" dirty="0"/>
              <a:t> LGBT </a:t>
            </a:r>
            <a:r>
              <a:rPr lang="en-ID" sz="3600" dirty="0" err="1"/>
              <a:t>sebagai</a:t>
            </a:r>
            <a:r>
              <a:rPr lang="en-ID" sz="3600" dirty="0"/>
              <a:t> </a:t>
            </a:r>
            <a:r>
              <a:rPr lang="en-ID" sz="3600" dirty="0" err="1"/>
              <a:t>bagian</a:t>
            </a:r>
            <a:r>
              <a:rPr lang="en-ID" sz="3600" dirty="0"/>
              <a:t> yang </a:t>
            </a:r>
            <a:r>
              <a:rPr lang="en-ID" sz="3600" dirty="0" err="1"/>
              <a:t>utuh</a:t>
            </a:r>
            <a:r>
              <a:rPr lang="en-ID" sz="3600" dirty="0"/>
              <a:t> </a:t>
            </a:r>
            <a:r>
              <a:rPr lang="en-ID" sz="3600" dirty="0" err="1"/>
              <a:t>dari</a:t>
            </a:r>
            <a:r>
              <a:rPr lang="en-ID" sz="3600" dirty="0"/>
              <a:t> </a:t>
            </a:r>
            <a:r>
              <a:rPr lang="en-ID" sz="3600" dirty="0" err="1"/>
              <a:t>persekutuan</a:t>
            </a:r>
            <a:r>
              <a:rPr lang="en-ID" sz="3600" dirty="0"/>
              <a:t> </a:t>
            </a:r>
            <a:r>
              <a:rPr lang="en-ID" sz="3600" dirty="0" err="1"/>
              <a:t>kita</a:t>
            </a:r>
            <a:r>
              <a:rPr lang="en-ID" sz="3600" dirty="0"/>
              <a:t> </a:t>
            </a:r>
            <a:r>
              <a:rPr lang="en-ID" sz="3600" dirty="0" err="1"/>
              <a:t>sebagai</a:t>
            </a:r>
            <a:r>
              <a:rPr lang="en-ID" sz="3600" dirty="0"/>
              <a:t> “</a:t>
            </a:r>
            <a:r>
              <a:rPr lang="en-ID" sz="3600" dirty="0" err="1"/>
              <a:t>Tubuh</a:t>
            </a:r>
            <a:r>
              <a:rPr lang="en-ID" sz="3600" dirty="0"/>
              <a:t> </a:t>
            </a:r>
            <a:r>
              <a:rPr lang="en-ID" sz="3600" dirty="0" err="1"/>
              <a:t>Kristus</a:t>
            </a:r>
            <a:r>
              <a:rPr lang="en-ID" sz="3600" dirty="0"/>
              <a:t>”. Kita </a:t>
            </a:r>
            <a:r>
              <a:rPr lang="en-ID" sz="3600" dirty="0" err="1"/>
              <a:t>harus</a:t>
            </a:r>
            <a:r>
              <a:rPr lang="en-ID" sz="3600" dirty="0"/>
              <a:t> </a:t>
            </a:r>
            <a:r>
              <a:rPr lang="en-ID" sz="3600" dirty="0" err="1"/>
              <a:t>memberikan</a:t>
            </a:r>
            <a:r>
              <a:rPr lang="en-ID" sz="3600" dirty="0"/>
              <a:t> </a:t>
            </a:r>
            <a:r>
              <a:rPr lang="en-ID" sz="3600" dirty="0" err="1"/>
              <a:t>kesempatan</a:t>
            </a:r>
            <a:r>
              <a:rPr lang="en-ID" sz="3600" dirty="0"/>
              <a:t> agar </a:t>
            </a:r>
            <a:r>
              <a:rPr lang="en-ID" sz="3600" dirty="0" err="1"/>
              <a:t>mereka</a:t>
            </a:r>
            <a:r>
              <a:rPr lang="en-ID" sz="3600" dirty="0"/>
              <a:t> </a:t>
            </a:r>
            <a:r>
              <a:rPr lang="en-ID" sz="3600" dirty="0" err="1"/>
              <a:t>bisa</a:t>
            </a:r>
            <a:r>
              <a:rPr lang="en-ID" sz="3600" dirty="0"/>
              <a:t> </a:t>
            </a:r>
            <a:r>
              <a:rPr lang="en-ID" sz="3600" dirty="0" err="1"/>
              <a:t>bertumbuh</a:t>
            </a:r>
            <a:r>
              <a:rPr lang="en-ID" sz="3600" dirty="0"/>
              <a:t> </a:t>
            </a:r>
            <a:r>
              <a:rPr lang="en-ID" sz="3600" dirty="0" err="1"/>
              <a:t>sebagai</a:t>
            </a:r>
            <a:r>
              <a:rPr lang="en-ID" sz="3600" dirty="0"/>
              <a:t> </a:t>
            </a:r>
            <a:r>
              <a:rPr lang="en-ID" sz="3600" dirty="0" err="1"/>
              <a:t>manusia</a:t>
            </a:r>
            <a:r>
              <a:rPr lang="en-ID" sz="3600" dirty="0"/>
              <a:t> yang </a:t>
            </a:r>
            <a:r>
              <a:rPr lang="en-ID" sz="3600" dirty="0" err="1"/>
              <a:t>utuh</a:t>
            </a:r>
            <a:r>
              <a:rPr lang="en-ID" sz="3600" dirty="0"/>
              <a:t> </a:t>
            </a:r>
            <a:r>
              <a:rPr lang="en-ID" sz="3600" dirty="0" err="1"/>
              <a:t>secara</a:t>
            </a:r>
            <a:r>
              <a:rPr lang="en-ID" sz="3600" dirty="0"/>
              <a:t> </a:t>
            </a:r>
            <a:r>
              <a:rPr lang="en-ID" sz="3600" dirty="0" err="1"/>
              <a:t>fisik</a:t>
            </a:r>
            <a:r>
              <a:rPr lang="en-ID" sz="3600" dirty="0"/>
              <a:t>, mental, </a:t>
            </a:r>
            <a:r>
              <a:rPr lang="en-ID" sz="3600" dirty="0" err="1"/>
              <a:t>sosial</a:t>
            </a:r>
            <a:r>
              <a:rPr lang="en-ID" sz="3600" dirty="0"/>
              <a:t> dan </a:t>
            </a:r>
            <a:r>
              <a:rPr lang="en-ID" sz="3600" dirty="0" err="1"/>
              <a:t>secara</a:t>
            </a:r>
            <a:r>
              <a:rPr lang="en-ID" sz="3600" dirty="0"/>
              <a:t> spiritual.”</a:t>
            </a:r>
            <a:r>
              <a:rPr lang="en-US" sz="3600" dirty="0"/>
              <a:t> </a:t>
            </a:r>
          </a:p>
        </p:txBody>
      </p:sp>
    </p:spTree>
    <p:extLst>
      <p:ext uri="{BB962C8B-B14F-4D97-AF65-F5344CB8AC3E}">
        <p14:creationId xmlns:p14="http://schemas.microsoft.com/office/powerpoint/2010/main" val="16501321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161977" y="424543"/>
            <a:ext cx="4684343" cy="2259874"/>
          </a:xfrm>
        </p:spPr>
        <p:txBody>
          <a:bodyPr anchor="t">
            <a:noAutofit/>
          </a:bodyPr>
          <a:lstStyle/>
          <a:p>
            <a:pPr algn="ctr"/>
            <a:br>
              <a:rPr lang="en-US" b="1" dirty="0">
                <a:solidFill>
                  <a:srgbClr val="FFFFFF"/>
                </a:solidFill>
                <a:latin typeface="+mn-lt"/>
              </a:rPr>
            </a:br>
            <a:r>
              <a:rPr lang="en-US" b="1" dirty="0">
                <a:solidFill>
                  <a:srgbClr val="FFFFFF"/>
                </a:solidFill>
                <a:latin typeface="+mn-lt"/>
              </a:rPr>
              <a:t>….</a:t>
            </a:r>
            <a:r>
              <a:rPr lang="en-US" b="1" dirty="0" err="1">
                <a:solidFill>
                  <a:srgbClr val="FFFFFF"/>
                </a:solidFill>
                <a:latin typeface="+mn-lt"/>
              </a:rPr>
              <a:t>lanjutan</a:t>
            </a:r>
            <a:endParaRPr lang="en-US" sz="4000" b="1" dirty="0">
              <a:solidFill>
                <a:srgbClr val="FFFFFF"/>
              </a:solidFill>
              <a:latin typeface="+mn-lt"/>
            </a:endParaRPr>
          </a:p>
        </p:txBody>
      </p:sp>
      <p:sp>
        <p:nvSpPr>
          <p:cNvPr id="3" name="Content Placeholder 2"/>
          <p:cNvSpPr>
            <a:spLocks noGrp="1"/>
          </p:cNvSpPr>
          <p:nvPr>
            <p:ph idx="1"/>
          </p:nvPr>
        </p:nvSpPr>
        <p:spPr>
          <a:xfrm>
            <a:off x="5564774" y="199210"/>
            <a:ext cx="6270173" cy="6430192"/>
          </a:xfrm>
        </p:spPr>
        <p:txBody>
          <a:bodyPr>
            <a:noAutofit/>
          </a:bodyPr>
          <a:lstStyle/>
          <a:p>
            <a:pPr marL="0" indent="0" algn="ctr">
              <a:buNone/>
            </a:pPr>
            <a:r>
              <a:rPr lang="en-ID" dirty="0"/>
              <a:t>“PGI </a:t>
            </a:r>
            <a:r>
              <a:rPr lang="en-ID" dirty="0" err="1"/>
              <a:t>menghimbau</a:t>
            </a:r>
            <a:r>
              <a:rPr lang="en-ID" dirty="0"/>
              <a:t> agar </a:t>
            </a:r>
            <a:r>
              <a:rPr lang="en-ID" dirty="0" err="1"/>
              <a:t>gereja-gereja</a:t>
            </a:r>
            <a:r>
              <a:rPr lang="en-ID" dirty="0"/>
              <a:t>, </a:t>
            </a:r>
            <a:r>
              <a:rPr lang="en-ID" dirty="0" err="1"/>
              <a:t>masyarakat</a:t>
            </a:r>
            <a:r>
              <a:rPr lang="en-ID" dirty="0"/>
              <a:t> dan negara </a:t>
            </a:r>
            <a:r>
              <a:rPr lang="en-ID" dirty="0" err="1"/>
              <a:t>menerima</a:t>
            </a:r>
            <a:r>
              <a:rPr lang="en-ID" dirty="0"/>
              <a:t> dan </a:t>
            </a:r>
            <a:r>
              <a:rPr lang="en-ID" dirty="0" err="1"/>
              <a:t>bahkan</a:t>
            </a:r>
            <a:r>
              <a:rPr lang="en-ID" dirty="0"/>
              <a:t> </a:t>
            </a:r>
            <a:r>
              <a:rPr lang="en-ID" dirty="0" err="1"/>
              <a:t>memperjuangkan</a:t>
            </a:r>
            <a:r>
              <a:rPr lang="en-ID" dirty="0"/>
              <a:t> </a:t>
            </a:r>
            <a:r>
              <a:rPr lang="en-ID" dirty="0" err="1"/>
              <a:t>hak-hak</a:t>
            </a:r>
            <a:r>
              <a:rPr lang="en-ID" dirty="0"/>
              <a:t> dan </a:t>
            </a:r>
            <a:r>
              <a:rPr lang="en-ID" dirty="0" err="1"/>
              <a:t>martabat</a:t>
            </a:r>
            <a:r>
              <a:rPr lang="en-ID" dirty="0"/>
              <a:t> </a:t>
            </a:r>
            <a:r>
              <a:rPr lang="en-ID" dirty="0" err="1"/>
              <a:t>kaum</a:t>
            </a:r>
            <a:r>
              <a:rPr lang="en-ID" dirty="0"/>
              <a:t> LGBT. </a:t>
            </a:r>
            <a:r>
              <a:rPr lang="en-ID" dirty="0" err="1"/>
              <a:t>Kebesaran</a:t>
            </a:r>
            <a:r>
              <a:rPr lang="en-ID" dirty="0"/>
              <a:t> </a:t>
            </a:r>
            <a:r>
              <a:rPr lang="en-ID" dirty="0" err="1"/>
              <a:t>kita</a:t>
            </a:r>
            <a:r>
              <a:rPr lang="en-ID" dirty="0"/>
              <a:t> </a:t>
            </a:r>
            <a:r>
              <a:rPr lang="en-ID" dirty="0" err="1"/>
              <a:t>sebagai</a:t>
            </a:r>
            <a:r>
              <a:rPr lang="en-ID" dirty="0"/>
              <a:t> </a:t>
            </a:r>
            <a:r>
              <a:rPr lang="en-ID" dirty="0" err="1"/>
              <a:t>sebuah</a:t>
            </a:r>
            <a:r>
              <a:rPr lang="en-ID" dirty="0"/>
              <a:t> </a:t>
            </a:r>
            <a:r>
              <a:rPr lang="en-ID" dirty="0" err="1"/>
              <a:t>bangsa</a:t>
            </a:r>
            <a:r>
              <a:rPr lang="en-ID" dirty="0"/>
              <a:t> yang </a:t>
            </a:r>
            <a:r>
              <a:rPr lang="en-ID" dirty="0" err="1"/>
              <a:t>beradab</a:t>
            </a:r>
            <a:r>
              <a:rPr lang="en-ID" dirty="0"/>
              <a:t> </a:t>
            </a:r>
            <a:r>
              <a:rPr lang="en-ID" dirty="0" err="1"/>
              <a:t>terlihat</a:t>
            </a:r>
            <a:r>
              <a:rPr lang="en-ID" dirty="0"/>
              <a:t> </a:t>
            </a:r>
            <a:r>
              <a:rPr lang="en-ID" dirty="0" err="1"/>
              <a:t>dari</a:t>
            </a:r>
            <a:r>
              <a:rPr lang="en-ID" dirty="0"/>
              <a:t> </a:t>
            </a:r>
            <a:r>
              <a:rPr lang="en-ID" dirty="0" err="1"/>
              <a:t>kemampuan</a:t>
            </a:r>
            <a:r>
              <a:rPr lang="en-ID" dirty="0"/>
              <a:t> </a:t>
            </a:r>
            <a:r>
              <a:rPr lang="en-ID" dirty="0" err="1"/>
              <a:t>kita</a:t>
            </a:r>
            <a:r>
              <a:rPr lang="en-ID" dirty="0"/>
              <a:t> </a:t>
            </a:r>
            <a:r>
              <a:rPr lang="en-ID" dirty="0" err="1"/>
              <a:t>menerima</a:t>
            </a:r>
            <a:r>
              <a:rPr lang="en-ID" dirty="0"/>
              <a:t> dan </a:t>
            </a:r>
            <a:r>
              <a:rPr lang="en-ID" dirty="0" err="1"/>
              <a:t>menolong</a:t>
            </a:r>
            <a:r>
              <a:rPr lang="en-ID" dirty="0"/>
              <a:t> </a:t>
            </a:r>
            <a:r>
              <a:rPr lang="en-ID" dirty="0" err="1"/>
              <a:t>mereka</a:t>
            </a:r>
            <a:r>
              <a:rPr lang="en-ID" dirty="0"/>
              <a:t> yang </a:t>
            </a:r>
            <a:r>
              <a:rPr lang="en-ID" dirty="0" err="1"/>
              <a:t>justru</a:t>
            </a:r>
            <a:r>
              <a:rPr lang="en-ID" dirty="0"/>
              <a:t> </a:t>
            </a:r>
            <a:r>
              <a:rPr lang="en-ID" dirty="0" err="1"/>
              <a:t>sedang</a:t>
            </a:r>
            <a:r>
              <a:rPr lang="en-ID" dirty="0"/>
              <a:t> </a:t>
            </a:r>
            <a:r>
              <a:rPr lang="en-ID" dirty="0" err="1"/>
              <a:t>mengalami</a:t>
            </a:r>
            <a:r>
              <a:rPr lang="en-ID" dirty="0"/>
              <a:t> </a:t>
            </a:r>
            <a:r>
              <a:rPr lang="en-ID" dirty="0" err="1"/>
              <a:t>diskriminasi</a:t>
            </a:r>
            <a:r>
              <a:rPr lang="en-ID" dirty="0"/>
              <a:t> dan </a:t>
            </a:r>
            <a:r>
              <a:rPr lang="en-ID" dirty="0" err="1"/>
              <a:t>ketidakadilan</a:t>
            </a:r>
            <a:r>
              <a:rPr lang="en-ID" dirty="0"/>
              <a:t>. </a:t>
            </a:r>
            <a:r>
              <a:rPr lang="en-ID" dirty="0" err="1"/>
              <a:t>Meskipun</a:t>
            </a:r>
            <a:r>
              <a:rPr lang="en-ID" dirty="0"/>
              <a:t> </a:t>
            </a:r>
            <a:r>
              <a:rPr lang="en-ID" dirty="0" err="1"/>
              <a:t>demikian</a:t>
            </a:r>
            <a:r>
              <a:rPr lang="en-ID" dirty="0"/>
              <a:t>, PGI </a:t>
            </a:r>
            <a:r>
              <a:rPr lang="en-ID" dirty="0" err="1"/>
              <a:t>sadar</a:t>
            </a:r>
            <a:r>
              <a:rPr lang="en-ID" dirty="0"/>
              <a:t> </a:t>
            </a:r>
            <a:r>
              <a:rPr lang="en-ID" dirty="0" err="1"/>
              <a:t>bahwa</a:t>
            </a:r>
            <a:r>
              <a:rPr lang="en-ID" dirty="0"/>
              <a:t> </a:t>
            </a:r>
            <a:r>
              <a:rPr lang="en-ID" dirty="0" err="1"/>
              <a:t>gereja</a:t>
            </a:r>
            <a:r>
              <a:rPr lang="en-ID" dirty="0"/>
              <a:t> dan </a:t>
            </a:r>
            <a:r>
              <a:rPr lang="en-ID" dirty="0" err="1"/>
              <a:t>masyarakat</a:t>
            </a:r>
            <a:r>
              <a:rPr lang="en-ID" dirty="0"/>
              <a:t> Indonesia </a:t>
            </a:r>
            <a:r>
              <a:rPr lang="en-ID" dirty="0" err="1"/>
              <a:t>belum</a:t>
            </a:r>
            <a:r>
              <a:rPr lang="en-ID" dirty="0"/>
              <a:t> </a:t>
            </a:r>
            <a:r>
              <a:rPr lang="en-ID" dirty="0" err="1"/>
              <a:t>bisa</a:t>
            </a:r>
            <a:r>
              <a:rPr lang="en-ID" dirty="0"/>
              <a:t> </a:t>
            </a:r>
            <a:r>
              <a:rPr lang="en-ID" dirty="0" err="1"/>
              <a:t>menerima</a:t>
            </a:r>
            <a:r>
              <a:rPr lang="en-ID" dirty="0"/>
              <a:t> </a:t>
            </a:r>
            <a:r>
              <a:rPr lang="en-ID" dirty="0" err="1"/>
              <a:t>pernikahan</a:t>
            </a:r>
            <a:r>
              <a:rPr lang="en-ID" dirty="0"/>
              <a:t> </a:t>
            </a:r>
            <a:r>
              <a:rPr lang="en-ID" dirty="0" err="1"/>
              <a:t>sesama</a:t>
            </a:r>
            <a:r>
              <a:rPr lang="en-ID" dirty="0"/>
              <a:t> </a:t>
            </a:r>
            <a:r>
              <a:rPr lang="en-ID" dirty="0" err="1"/>
              <a:t>jenis</a:t>
            </a:r>
            <a:r>
              <a:rPr lang="en-ID" dirty="0"/>
              <a:t>. PGI </a:t>
            </a:r>
            <a:r>
              <a:rPr lang="en-ID" dirty="0" err="1"/>
              <a:t>bersama</a:t>
            </a:r>
            <a:r>
              <a:rPr lang="en-ID" dirty="0"/>
              <a:t> dengan </a:t>
            </a:r>
            <a:r>
              <a:rPr lang="en-ID" dirty="0" err="1"/>
              <a:t>warga</a:t>
            </a:r>
            <a:r>
              <a:rPr lang="en-ID" dirty="0"/>
              <a:t> </a:t>
            </a:r>
            <a:r>
              <a:rPr lang="en-ID" dirty="0" err="1"/>
              <a:t>gereja</a:t>
            </a:r>
            <a:r>
              <a:rPr lang="en-ID" dirty="0"/>
              <a:t> dan </a:t>
            </a:r>
            <a:r>
              <a:rPr lang="en-ID" dirty="0" err="1"/>
              <a:t>segenap</a:t>
            </a:r>
            <a:r>
              <a:rPr lang="en-ID" dirty="0"/>
              <a:t> </a:t>
            </a:r>
            <a:r>
              <a:rPr lang="en-ID" dirty="0" err="1"/>
              <a:t>warga</a:t>
            </a:r>
            <a:r>
              <a:rPr lang="en-ID" dirty="0"/>
              <a:t> </a:t>
            </a:r>
            <a:r>
              <a:rPr lang="en-ID" dirty="0" err="1"/>
              <a:t>masyarakat</a:t>
            </a:r>
            <a:r>
              <a:rPr lang="en-ID" dirty="0"/>
              <a:t> </a:t>
            </a:r>
            <a:r>
              <a:rPr lang="en-ID" dirty="0" err="1"/>
              <a:t>masih</a:t>
            </a:r>
            <a:r>
              <a:rPr lang="en-ID" dirty="0"/>
              <a:t> </a:t>
            </a:r>
            <a:r>
              <a:rPr lang="en-ID" dirty="0" err="1"/>
              <a:t>memerlukan</a:t>
            </a:r>
            <a:r>
              <a:rPr lang="en-ID" dirty="0"/>
              <a:t> dialog dan </a:t>
            </a:r>
            <a:r>
              <a:rPr lang="en-ID" dirty="0" err="1"/>
              <a:t>percakapan</a:t>
            </a:r>
            <a:r>
              <a:rPr lang="en-ID" dirty="0"/>
              <a:t> </a:t>
            </a:r>
            <a:r>
              <a:rPr lang="en-ID" dirty="0" err="1"/>
              <a:t>teologis</a:t>
            </a:r>
            <a:r>
              <a:rPr lang="en-ID" dirty="0"/>
              <a:t> yang </a:t>
            </a:r>
            <a:r>
              <a:rPr lang="en-ID" dirty="0" err="1"/>
              <a:t>mendalam</a:t>
            </a:r>
            <a:r>
              <a:rPr lang="en-ID" dirty="0"/>
              <a:t> </a:t>
            </a:r>
            <a:r>
              <a:rPr lang="en-ID" dirty="0" err="1"/>
              <a:t>menyangkut</a:t>
            </a:r>
            <a:r>
              <a:rPr lang="en-ID" dirty="0"/>
              <a:t> </a:t>
            </a:r>
            <a:r>
              <a:rPr lang="en-ID" dirty="0" err="1"/>
              <a:t>soal</a:t>
            </a:r>
            <a:r>
              <a:rPr lang="en-ID" dirty="0"/>
              <a:t> ini ”</a:t>
            </a:r>
            <a:r>
              <a:rPr lang="en-US" dirty="0"/>
              <a:t> </a:t>
            </a:r>
          </a:p>
        </p:txBody>
      </p:sp>
    </p:spTree>
    <p:extLst>
      <p:ext uri="{BB962C8B-B14F-4D97-AF65-F5344CB8AC3E}">
        <p14:creationId xmlns:p14="http://schemas.microsoft.com/office/powerpoint/2010/main" val="20382027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267789" y="1153572"/>
            <a:ext cx="3619445" cy="4461163"/>
          </a:xfrm>
        </p:spPr>
        <p:txBody>
          <a:bodyPr>
            <a:normAutofit/>
          </a:bodyPr>
          <a:lstStyle/>
          <a:p>
            <a:pPr algn="ctr"/>
            <a:r>
              <a:rPr lang="en-US" sz="3400" b="1" dirty="0">
                <a:solidFill>
                  <a:srgbClr val="FFFFFF"/>
                </a:solidFill>
                <a:latin typeface="+mn-lt"/>
              </a:rPr>
              <a:t>Artikel </a:t>
            </a:r>
            <a:r>
              <a:rPr lang="en-US" sz="3400" b="1" dirty="0" err="1">
                <a:solidFill>
                  <a:srgbClr val="FFFFFF"/>
                </a:solidFill>
                <a:latin typeface="+mn-lt"/>
              </a:rPr>
              <a:t>Ilmiah</a:t>
            </a:r>
            <a:r>
              <a:rPr lang="en-US" sz="3400" b="1" dirty="0">
                <a:solidFill>
                  <a:srgbClr val="FFFFFF"/>
                </a:solidFill>
                <a:latin typeface="+mn-lt"/>
              </a:rPr>
              <a:t>:</a:t>
            </a:r>
            <a:br>
              <a:rPr lang="en-US" sz="3400" b="1" dirty="0">
                <a:solidFill>
                  <a:srgbClr val="FFFFFF"/>
                </a:solidFill>
                <a:latin typeface="+mn-lt"/>
              </a:rPr>
            </a:br>
            <a:r>
              <a:rPr lang="en-US" sz="3200" b="1" dirty="0" err="1">
                <a:solidFill>
                  <a:srgbClr val="FFFFFF"/>
                </a:solidFill>
                <a:latin typeface="+mn-lt"/>
              </a:rPr>
              <a:t>Singgih</a:t>
            </a:r>
            <a:r>
              <a:rPr lang="en-US" sz="3200" b="1" dirty="0">
                <a:solidFill>
                  <a:srgbClr val="FFFFFF"/>
                </a:solidFill>
                <a:latin typeface="+mn-lt"/>
              </a:rPr>
              <a:t> (2020)</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101737" y="182880"/>
            <a:ext cx="7857309" cy="6426926"/>
          </a:xfrm>
        </p:spPr>
        <p:txBody>
          <a:bodyPr anchor="ctr">
            <a:noAutofit/>
          </a:bodyPr>
          <a:lstStyle/>
          <a:p>
            <a:pPr algn="l">
              <a:buFont typeface="Wingdings" panose="05000000000000000000" pitchFamily="2" charset="2"/>
              <a:buChar char="§"/>
            </a:pPr>
            <a:r>
              <a:rPr lang="en-US" sz="2400" dirty="0"/>
              <a:t> </a:t>
            </a:r>
            <a:r>
              <a:rPr lang="en-US" sz="2400" dirty="0" err="1"/>
              <a:t>Judul</a:t>
            </a:r>
            <a:r>
              <a:rPr lang="en-US" sz="2400" dirty="0"/>
              <a:t> : </a:t>
            </a:r>
            <a:r>
              <a:rPr lang="en-US" sz="2400" dirty="0" err="1"/>
              <a:t>Mendamaikan</a:t>
            </a:r>
            <a:r>
              <a:rPr lang="en-US" sz="2400" dirty="0"/>
              <a:t> </a:t>
            </a:r>
            <a:r>
              <a:rPr lang="en-US" sz="2400" dirty="0" err="1"/>
              <a:t>Kekristenan</a:t>
            </a:r>
            <a:r>
              <a:rPr lang="en-US" sz="2400" dirty="0"/>
              <a:t> dan </a:t>
            </a:r>
            <a:r>
              <a:rPr lang="en-US" sz="2400" dirty="0" err="1"/>
              <a:t>LGBT_Sebuah</a:t>
            </a:r>
            <a:r>
              <a:rPr lang="en-US" sz="2400" dirty="0"/>
              <a:t> </a:t>
            </a:r>
            <a:r>
              <a:rPr lang="en-US" sz="2400" dirty="0" err="1"/>
              <a:t>Upaya</a:t>
            </a:r>
            <a:r>
              <a:rPr lang="en-US" sz="2400" dirty="0"/>
              <a:t> </a:t>
            </a:r>
            <a:r>
              <a:rPr lang="en-US" sz="2400" dirty="0" err="1"/>
              <a:t>Hermeneutik</a:t>
            </a:r>
            <a:r>
              <a:rPr lang="en-US" sz="2400" dirty="0"/>
              <a:t> </a:t>
            </a:r>
            <a:r>
              <a:rPr lang="en-US" sz="2400" dirty="0" err="1"/>
              <a:t>Alkitab</a:t>
            </a:r>
            <a:endParaRPr lang="en-US" sz="2400" dirty="0"/>
          </a:p>
          <a:p>
            <a:pPr algn="l">
              <a:buFont typeface="Wingdings" panose="05000000000000000000" pitchFamily="2" charset="2"/>
              <a:buChar char="§"/>
            </a:pPr>
            <a:r>
              <a:rPr lang="en-US" sz="2400" dirty="0"/>
              <a:t>Masalah </a:t>
            </a:r>
            <a:r>
              <a:rPr lang="en-US" sz="2400" dirty="0" err="1"/>
              <a:t>penelitian</a:t>
            </a:r>
            <a:r>
              <a:rPr lang="en-US" sz="2400" dirty="0"/>
              <a:t>: </a:t>
            </a:r>
            <a:r>
              <a:rPr lang="en-US" sz="2400" dirty="0" err="1"/>
              <a:t>Bagaimanakah</a:t>
            </a:r>
            <a:r>
              <a:rPr lang="en-US" sz="2400" dirty="0"/>
              <a:t>  </a:t>
            </a:r>
            <a:r>
              <a:rPr lang="en-US" sz="2400" dirty="0" err="1"/>
              <a:t>Alkitab</a:t>
            </a:r>
            <a:r>
              <a:rPr lang="en-US" sz="2400" dirty="0"/>
              <a:t> </a:t>
            </a:r>
            <a:r>
              <a:rPr lang="en-US" sz="2400" dirty="0" err="1"/>
              <a:t>memandang</a:t>
            </a:r>
            <a:r>
              <a:rPr lang="en-US" sz="2400" dirty="0"/>
              <a:t> </a:t>
            </a:r>
            <a:r>
              <a:rPr lang="en-US" sz="2400" dirty="0" err="1"/>
              <a:t>keberadaan</a:t>
            </a:r>
            <a:r>
              <a:rPr lang="en-US" sz="2400" dirty="0"/>
              <a:t> LGBT?</a:t>
            </a:r>
            <a:endParaRPr lang="en-US" sz="2400" i="1" dirty="0"/>
          </a:p>
          <a:p>
            <a:pPr>
              <a:buFont typeface="Wingdings" panose="05000000000000000000" pitchFamily="2" charset="2"/>
              <a:buChar char="§"/>
            </a:pPr>
            <a:r>
              <a:rPr lang="en-US" sz="2400" dirty="0" err="1"/>
              <a:t>Tujuan</a:t>
            </a:r>
            <a:r>
              <a:rPr lang="en-US" sz="2400" dirty="0"/>
              <a:t> </a:t>
            </a:r>
            <a:r>
              <a:rPr lang="en-US" sz="2400" dirty="0" err="1"/>
              <a:t>penelitian</a:t>
            </a:r>
            <a:r>
              <a:rPr lang="en-US" sz="2400" dirty="0"/>
              <a:t>: </a:t>
            </a:r>
            <a:r>
              <a:rPr lang="en-US" sz="2400" dirty="0" err="1"/>
              <a:t>Memahami</a:t>
            </a:r>
            <a:r>
              <a:rPr lang="en-US" sz="2400" dirty="0"/>
              <a:t> </a:t>
            </a:r>
            <a:r>
              <a:rPr lang="en-US" sz="2400" dirty="0" err="1"/>
              <a:t>apakah</a:t>
            </a:r>
            <a:r>
              <a:rPr lang="en-US" sz="2400" dirty="0"/>
              <a:t> </a:t>
            </a:r>
            <a:r>
              <a:rPr lang="en-US" sz="2400" dirty="0" err="1"/>
              <a:t>Alkitab</a:t>
            </a:r>
            <a:r>
              <a:rPr lang="en-US" sz="2400" dirty="0"/>
              <a:t> “anti LGBT” </a:t>
            </a:r>
            <a:r>
              <a:rPr lang="en-US" sz="2400" dirty="0" err="1"/>
              <a:t>melalui</a:t>
            </a:r>
            <a:r>
              <a:rPr lang="en-US" sz="2400" dirty="0"/>
              <a:t> </a:t>
            </a:r>
            <a:r>
              <a:rPr lang="en-US" sz="2400" dirty="0" err="1"/>
              <a:t>penafsiran</a:t>
            </a:r>
            <a:r>
              <a:rPr lang="en-US" sz="2400" dirty="0"/>
              <a:t> (hermeneutic) </a:t>
            </a:r>
            <a:r>
              <a:rPr lang="en-US" sz="2400" dirty="0" err="1"/>
              <a:t>makna</a:t>
            </a:r>
            <a:r>
              <a:rPr lang="en-US" sz="2400" dirty="0"/>
              <a:t> </a:t>
            </a:r>
            <a:r>
              <a:rPr lang="en-US" sz="2400" dirty="0" err="1"/>
              <a:t>keberadaan</a:t>
            </a:r>
            <a:r>
              <a:rPr lang="en-US" sz="2400" dirty="0"/>
              <a:t> LGBT  dalam </a:t>
            </a:r>
            <a:r>
              <a:rPr lang="en-US" sz="2400" dirty="0" err="1"/>
              <a:t>Alkitab</a:t>
            </a:r>
            <a:endParaRPr lang="en-US" sz="2400" dirty="0"/>
          </a:p>
          <a:p>
            <a:pPr>
              <a:buFont typeface="Wingdings" panose="05000000000000000000" pitchFamily="2" charset="2"/>
              <a:buChar char="§"/>
            </a:pPr>
            <a:r>
              <a:rPr lang="en-US" sz="2400" dirty="0"/>
              <a:t>Metode </a:t>
            </a:r>
            <a:r>
              <a:rPr lang="en-US" sz="2400" dirty="0" err="1"/>
              <a:t>penelitian</a:t>
            </a:r>
            <a:r>
              <a:rPr lang="en-US" sz="2400" dirty="0"/>
              <a:t>: </a:t>
            </a:r>
            <a:r>
              <a:rPr lang="en-US" sz="2400" dirty="0" err="1"/>
              <a:t>studi</a:t>
            </a:r>
            <a:r>
              <a:rPr lang="en-US" sz="2400" dirty="0"/>
              <a:t> </a:t>
            </a:r>
            <a:r>
              <a:rPr lang="en-US" sz="2400" dirty="0" err="1"/>
              <a:t>dokumenter</a:t>
            </a:r>
            <a:r>
              <a:rPr lang="en-US" sz="2400" dirty="0"/>
              <a:t> (</a:t>
            </a:r>
            <a:r>
              <a:rPr lang="en-US" sz="2400" dirty="0" err="1"/>
              <a:t>Alkitab</a:t>
            </a:r>
            <a:r>
              <a:rPr lang="en-US" sz="2400" dirty="0"/>
              <a:t>) dengan </a:t>
            </a:r>
            <a:r>
              <a:rPr lang="en-US" sz="2400" dirty="0" err="1"/>
              <a:t>pendekatan</a:t>
            </a:r>
            <a:r>
              <a:rPr lang="en-US" sz="2400" dirty="0"/>
              <a:t> </a:t>
            </a:r>
            <a:r>
              <a:rPr lang="en-US" sz="2400" dirty="0" err="1"/>
              <a:t>kualitatif</a:t>
            </a:r>
            <a:r>
              <a:rPr lang="en-US" sz="2400" dirty="0"/>
              <a:t> </a:t>
            </a:r>
            <a:r>
              <a:rPr lang="en-US" sz="2400" dirty="0" err="1"/>
              <a:t>deskriptif</a:t>
            </a:r>
            <a:r>
              <a:rPr lang="en-US" sz="2400" dirty="0"/>
              <a:t> dan </a:t>
            </a:r>
            <a:r>
              <a:rPr lang="en-US" sz="2400" dirty="0" err="1"/>
              <a:t>teknik</a:t>
            </a:r>
            <a:r>
              <a:rPr lang="en-US" sz="2400" dirty="0"/>
              <a:t> </a:t>
            </a:r>
            <a:r>
              <a:rPr lang="en-US" sz="2400" dirty="0" err="1"/>
              <a:t>analisis</a:t>
            </a:r>
            <a:r>
              <a:rPr lang="en-US" sz="2400" dirty="0"/>
              <a:t> </a:t>
            </a:r>
            <a:r>
              <a:rPr lang="en-US" sz="2400" dirty="0" err="1"/>
              <a:t>hermeneutik</a:t>
            </a:r>
            <a:endParaRPr lang="en-US" sz="2400" dirty="0"/>
          </a:p>
          <a:p>
            <a:pPr>
              <a:buFont typeface="Wingdings" panose="05000000000000000000" pitchFamily="2" charset="2"/>
              <a:buChar char="§"/>
            </a:pPr>
            <a:r>
              <a:rPr lang="en-US" sz="2400" dirty="0"/>
              <a:t>Hasil </a:t>
            </a:r>
            <a:r>
              <a:rPr lang="en-US" sz="2400" dirty="0" err="1"/>
              <a:t>penelitian</a:t>
            </a:r>
            <a:r>
              <a:rPr lang="en-US" sz="2400" dirty="0"/>
              <a:t> : Berdasarkan </a:t>
            </a:r>
            <a:r>
              <a:rPr lang="en-US" sz="2400" dirty="0" err="1"/>
              <a:t>hermeneutis</a:t>
            </a:r>
            <a:r>
              <a:rPr lang="en-US" sz="2400" dirty="0"/>
              <a:t> </a:t>
            </a:r>
            <a:r>
              <a:rPr lang="en-US" sz="2400" dirty="0" err="1"/>
              <a:t>dari</a:t>
            </a:r>
            <a:r>
              <a:rPr lang="en-US" sz="2400" dirty="0"/>
              <a:t> </a:t>
            </a:r>
            <a:r>
              <a:rPr lang="en-US" sz="2400" dirty="0" err="1"/>
              <a:t>enam</a:t>
            </a:r>
            <a:r>
              <a:rPr lang="en-US" sz="2400" dirty="0"/>
              <a:t> </a:t>
            </a:r>
            <a:r>
              <a:rPr lang="en-US" sz="2400" dirty="0" err="1"/>
              <a:t>ayat</a:t>
            </a:r>
            <a:r>
              <a:rPr lang="en-US" sz="2400" dirty="0"/>
              <a:t> </a:t>
            </a:r>
            <a:r>
              <a:rPr lang="en-US" sz="2400" dirty="0" err="1"/>
              <a:t>Alkitab</a:t>
            </a:r>
            <a:r>
              <a:rPr lang="en-US" sz="2400" dirty="0"/>
              <a:t>, </a:t>
            </a:r>
            <a:r>
              <a:rPr lang="en-US" sz="2400" dirty="0" err="1"/>
              <a:t>dapat</a:t>
            </a:r>
            <a:r>
              <a:rPr lang="en-US" sz="2400" dirty="0"/>
              <a:t> </a:t>
            </a:r>
            <a:r>
              <a:rPr lang="en-US" sz="2400" dirty="0" err="1"/>
              <a:t>ditafsirkan</a:t>
            </a:r>
            <a:r>
              <a:rPr lang="en-US" sz="2400" dirty="0"/>
              <a:t> </a:t>
            </a:r>
            <a:r>
              <a:rPr lang="en-US" sz="2400" dirty="0" err="1"/>
              <a:t>bahwa</a:t>
            </a:r>
            <a:r>
              <a:rPr lang="en-US" sz="2400" dirty="0"/>
              <a:t> </a:t>
            </a:r>
            <a:r>
              <a:rPr lang="en-US" sz="2400" dirty="0" err="1"/>
              <a:t>ada</a:t>
            </a:r>
            <a:r>
              <a:rPr lang="en-US" sz="2400" dirty="0"/>
              <a:t> </a:t>
            </a:r>
            <a:r>
              <a:rPr lang="en-US" sz="2400" dirty="0" err="1"/>
              <a:t>teks</a:t>
            </a:r>
            <a:r>
              <a:rPr lang="en-US" sz="2400" dirty="0"/>
              <a:t> anti-</a:t>
            </a:r>
            <a:r>
              <a:rPr lang="en-US" sz="2400" dirty="0" err="1"/>
              <a:t>LGBTdalam</a:t>
            </a:r>
            <a:r>
              <a:rPr lang="en-US" sz="2400" dirty="0"/>
              <a:t> </a:t>
            </a:r>
            <a:r>
              <a:rPr lang="en-US" sz="2400" dirty="0" err="1"/>
              <a:t>Alkitab</a:t>
            </a:r>
            <a:r>
              <a:rPr lang="en-US" sz="2400" dirty="0"/>
              <a:t>, </a:t>
            </a:r>
            <a:r>
              <a:rPr lang="en-US" sz="2400" dirty="0" err="1"/>
              <a:t>tetapi</a:t>
            </a:r>
            <a:r>
              <a:rPr lang="en-US" sz="2400" dirty="0"/>
              <a:t> </a:t>
            </a:r>
            <a:r>
              <a:rPr lang="en-US" sz="2400" dirty="0" err="1"/>
              <a:t>ada</a:t>
            </a:r>
            <a:r>
              <a:rPr lang="en-US" sz="2400" dirty="0"/>
              <a:t> juga </a:t>
            </a:r>
            <a:r>
              <a:rPr lang="en-US" sz="2400" dirty="0" err="1"/>
              <a:t>teks</a:t>
            </a:r>
            <a:r>
              <a:rPr lang="en-US" sz="2400" dirty="0"/>
              <a:t> pro-LGBT. </a:t>
            </a:r>
            <a:r>
              <a:rPr lang="en-US" sz="2400" dirty="0" err="1"/>
              <a:t>Kisah</a:t>
            </a:r>
            <a:r>
              <a:rPr lang="en-US" sz="2400" dirty="0"/>
              <a:t> Sodom dan Gomora yang </a:t>
            </a:r>
            <a:r>
              <a:rPr lang="en-US" sz="2400" dirty="0" err="1"/>
              <a:t>sering</a:t>
            </a:r>
            <a:r>
              <a:rPr lang="en-US" sz="2400" dirty="0"/>
              <a:t> </a:t>
            </a:r>
            <a:r>
              <a:rPr lang="en-US" sz="2400" dirty="0" err="1"/>
              <a:t>dijadikan</a:t>
            </a:r>
            <a:r>
              <a:rPr lang="en-US" sz="2400" dirty="0"/>
              <a:t> “</a:t>
            </a:r>
            <a:r>
              <a:rPr lang="en-US" sz="2400" dirty="0" err="1"/>
              <a:t>bukti</a:t>
            </a:r>
            <a:r>
              <a:rPr lang="en-US" sz="2400" dirty="0"/>
              <a:t>” </a:t>
            </a:r>
            <a:r>
              <a:rPr lang="en-US" sz="2400" dirty="0" err="1"/>
              <a:t>bahwa</a:t>
            </a:r>
            <a:r>
              <a:rPr lang="en-US" sz="2400" dirty="0"/>
              <a:t> </a:t>
            </a:r>
            <a:r>
              <a:rPr lang="en-US" sz="2400" dirty="0" err="1"/>
              <a:t>Alkitab</a:t>
            </a:r>
            <a:r>
              <a:rPr lang="en-US" sz="2400" dirty="0"/>
              <a:t> anti-LGBT, </a:t>
            </a:r>
            <a:r>
              <a:rPr lang="en-US" sz="2400" dirty="0" err="1"/>
              <a:t>bisa</a:t>
            </a:r>
            <a:r>
              <a:rPr lang="en-US" sz="2400" dirty="0"/>
              <a:t> juga </a:t>
            </a:r>
            <a:r>
              <a:rPr lang="en-US" sz="2400" dirty="0" err="1"/>
              <a:t>ditafsirkan</a:t>
            </a:r>
            <a:r>
              <a:rPr lang="en-US" sz="2400" dirty="0"/>
              <a:t> </a:t>
            </a:r>
            <a:r>
              <a:rPr lang="en-US" sz="2400" dirty="0" err="1"/>
              <a:t>berlawanan</a:t>
            </a:r>
            <a:r>
              <a:rPr lang="en-US" sz="2400" dirty="0"/>
              <a:t> (</a:t>
            </a:r>
            <a:r>
              <a:rPr lang="en-US" sz="2400" dirty="0" err="1"/>
              <a:t>berbeda</a:t>
            </a:r>
            <a:r>
              <a:rPr lang="en-US" sz="2400" dirty="0"/>
              <a:t>). </a:t>
            </a:r>
            <a:r>
              <a:rPr lang="en-US" sz="2400" dirty="0" err="1"/>
              <a:t>Untuk</a:t>
            </a:r>
            <a:r>
              <a:rPr lang="en-US" sz="2400" dirty="0"/>
              <a:t> </a:t>
            </a:r>
            <a:r>
              <a:rPr lang="en-US" sz="2400" dirty="0" err="1"/>
              <a:t>memahami</a:t>
            </a:r>
            <a:r>
              <a:rPr lang="en-US" sz="2400" dirty="0"/>
              <a:t> </a:t>
            </a:r>
            <a:r>
              <a:rPr lang="en-US" sz="2400" dirty="0" err="1"/>
              <a:t>keberadaan</a:t>
            </a:r>
            <a:r>
              <a:rPr lang="en-US" sz="2400" dirty="0"/>
              <a:t> LGBT </a:t>
            </a:r>
            <a:r>
              <a:rPr lang="en-US" sz="2400" dirty="0" err="1"/>
              <a:t>secara</a:t>
            </a:r>
            <a:r>
              <a:rPr lang="en-US" sz="2400" dirty="0"/>
              <a:t> </a:t>
            </a:r>
            <a:r>
              <a:rPr lang="en-US" sz="2400" dirty="0" err="1"/>
              <a:t>Alkitabiah</a:t>
            </a:r>
            <a:r>
              <a:rPr lang="en-US" sz="2400" dirty="0"/>
              <a:t>, </a:t>
            </a:r>
            <a:r>
              <a:rPr lang="en-US" sz="2400" dirty="0" err="1"/>
              <a:t>diperlukan</a:t>
            </a:r>
            <a:r>
              <a:rPr lang="en-US" sz="2400" dirty="0"/>
              <a:t> juga </a:t>
            </a:r>
            <a:r>
              <a:rPr lang="en-US" sz="2400" dirty="0" err="1"/>
              <a:t>diskusi</a:t>
            </a:r>
            <a:r>
              <a:rPr lang="en-US" sz="2400" dirty="0"/>
              <a:t>  </a:t>
            </a:r>
            <a:r>
              <a:rPr lang="en-US" sz="2400" dirty="0" err="1"/>
              <a:t>tentang</a:t>
            </a:r>
            <a:r>
              <a:rPr lang="en-US" sz="2400" dirty="0"/>
              <a:t> </a:t>
            </a:r>
            <a:r>
              <a:rPr lang="en-US" sz="2400" dirty="0" err="1"/>
              <a:t>hubungan</a:t>
            </a:r>
            <a:r>
              <a:rPr lang="en-US" sz="2400" dirty="0"/>
              <a:t> agama dan </a:t>
            </a:r>
            <a:r>
              <a:rPr lang="en-US" sz="2400" dirty="0" err="1"/>
              <a:t>ilmu</a:t>
            </a:r>
            <a:r>
              <a:rPr lang="en-US" sz="2400" dirty="0"/>
              <a:t> </a:t>
            </a:r>
            <a:r>
              <a:rPr lang="en-US" sz="2400" dirty="0" err="1"/>
              <a:t>pengetahuan</a:t>
            </a:r>
            <a:r>
              <a:rPr lang="en-US" sz="2400" dirty="0"/>
              <a:t>, </a:t>
            </a:r>
            <a:r>
              <a:rPr lang="en-US" sz="2400" dirty="0" err="1"/>
              <a:t>budaya</a:t>
            </a:r>
            <a:r>
              <a:rPr lang="en-US" sz="2400" dirty="0"/>
              <a:t> dan </a:t>
            </a:r>
            <a:r>
              <a:rPr lang="en-US" sz="2400" dirty="0" err="1"/>
              <a:t>hak</a:t>
            </a:r>
            <a:r>
              <a:rPr lang="en-US" sz="2400" dirty="0"/>
              <a:t> </a:t>
            </a:r>
            <a:r>
              <a:rPr lang="en-US" sz="2400" dirty="0" err="1"/>
              <a:t>asasi</a:t>
            </a:r>
            <a:r>
              <a:rPr lang="en-US" sz="2400" dirty="0"/>
              <a:t> </a:t>
            </a:r>
            <a:r>
              <a:rPr lang="en-US" sz="2400" dirty="0" err="1"/>
              <a:t>manusia</a:t>
            </a:r>
            <a:endParaRPr lang="sv-SE" sz="2400" dirty="0"/>
          </a:p>
        </p:txBody>
      </p:sp>
    </p:spTree>
    <p:extLst>
      <p:ext uri="{BB962C8B-B14F-4D97-AF65-F5344CB8AC3E}">
        <p14:creationId xmlns:p14="http://schemas.microsoft.com/office/powerpoint/2010/main" val="23970310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267789" y="1153572"/>
            <a:ext cx="3619445" cy="4461163"/>
          </a:xfrm>
        </p:spPr>
        <p:txBody>
          <a:bodyPr>
            <a:normAutofit/>
          </a:bodyPr>
          <a:lstStyle/>
          <a:p>
            <a:pPr algn="ctr"/>
            <a:r>
              <a:rPr lang="en-US" sz="3400" b="1" dirty="0">
                <a:solidFill>
                  <a:srgbClr val="FFFFFF"/>
                </a:solidFill>
                <a:latin typeface="+mn-lt"/>
              </a:rPr>
              <a:t>Artikel </a:t>
            </a:r>
            <a:r>
              <a:rPr lang="en-US" sz="3400" b="1" dirty="0" err="1">
                <a:solidFill>
                  <a:srgbClr val="FFFFFF"/>
                </a:solidFill>
                <a:latin typeface="+mn-lt"/>
              </a:rPr>
              <a:t>Ilmiah</a:t>
            </a:r>
            <a:r>
              <a:rPr lang="en-US" sz="3400" b="1" dirty="0">
                <a:solidFill>
                  <a:srgbClr val="FFFFFF"/>
                </a:solidFill>
                <a:latin typeface="+mn-lt"/>
              </a:rPr>
              <a:t>:</a:t>
            </a:r>
            <a:br>
              <a:rPr lang="en-US" sz="3400" b="1" dirty="0">
                <a:solidFill>
                  <a:srgbClr val="FFFFFF"/>
                </a:solidFill>
                <a:latin typeface="+mn-lt"/>
              </a:rPr>
            </a:br>
            <a:r>
              <a:rPr lang="en-US" sz="3200" b="1" dirty="0" err="1">
                <a:solidFill>
                  <a:srgbClr val="FFFFFF"/>
                </a:solidFill>
                <a:latin typeface="+mn-lt"/>
              </a:rPr>
              <a:t>Prakoso</a:t>
            </a:r>
            <a:r>
              <a:rPr lang="en-US" sz="3200" b="1" dirty="0">
                <a:solidFill>
                  <a:srgbClr val="FFFFFF"/>
                </a:solidFill>
                <a:latin typeface="+mn-lt"/>
              </a:rPr>
              <a:t>, et.al (2021)</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284617" y="182880"/>
            <a:ext cx="7674429" cy="6426926"/>
          </a:xfrm>
        </p:spPr>
        <p:txBody>
          <a:bodyPr anchor="ctr">
            <a:noAutofit/>
          </a:bodyPr>
          <a:lstStyle/>
          <a:p>
            <a:pPr algn="l"/>
            <a:r>
              <a:rPr lang="en-US" sz="2400" dirty="0" err="1"/>
              <a:t>Judul</a:t>
            </a:r>
            <a:r>
              <a:rPr lang="en-US" sz="2400" dirty="0"/>
              <a:t> :</a:t>
            </a:r>
            <a:r>
              <a:rPr lang="en-ID" sz="2400" b="0" i="0" dirty="0">
                <a:effectLst/>
              </a:rPr>
              <a:t>LGBT dalam </a:t>
            </a:r>
            <a:r>
              <a:rPr lang="en-ID" sz="2400" b="0" i="0" dirty="0" err="1">
                <a:effectLst/>
              </a:rPr>
              <a:t>Perspektif</a:t>
            </a:r>
            <a:r>
              <a:rPr lang="en-ID" sz="2400" b="0" i="0" dirty="0">
                <a:effectLst/>
              </a:rPr>
              <a:t> </a:t>
            </a:r>
            <a:r>
              <a:rPr lang="en-ID" sz="2400" b="0" i="0" dirty="0" err="1">
                <a:effectLst/>
              </a:rPr>
              <a:t>Alkitab</a:t>
            </a:r>
            <a:r>
              <a:rPr lang="en-ID" sz="2400" b="0" i="0" dirty="0">
                <a:effectLst/>
              </a:rPr>
              <a:t> </a:t>
            </a:r>
            <a:r>
              <a:rPr lang="en-ID" sz="2400" b="0" i="0" dirty="0" err="1">
                <a:effectLst/>
              </a:rPr>
              <a:t>Sebagai</a:t>
            </a:r>
            <a:r>
              <a:rPr lang="en-ID" sz="2400" b="0" i="0" dirty="0">
                <a:effectLst/>
              </a:rPr>
              <a:t> </a:t>
            </a:r>
            <a:r>
              <a:rPr lang="en-ID" sz="2400" b="0" i="0" dirty="0" err="1">
                <a:effectLst/>
              </a:rPr>
              <a:t>Landasan</a:t>
            </a:r>
            <a:r>
              <a:rPr lang="en-ID" sz="2400" b="0" i="0" dirty="0">
                <a:effectLst/>
              </a:rPr>
              <a:t> </a:t>
            </a:r>
            <a:r>
              <a:rPr lang="en-ID" sz="2400" b="0" i="0" dirty="0" err="1">
                <a:effectLst/>
              </a:rPr>
              <a:t>Membentuk</a:t>
            </a:r>
            <a:r>
              <a:rPr lang="en-ID" sz="2400" dirty="0"/>
              <a:t> </a:t>
            </a:r>
            <a:r>
              <a:rPr lang="en-ID" sz="2400" b="0" i="0" dirty="0" err="1">
                <a:effectLst/>
              </a:rPr>
              <a:t>Paradigma</a:t>
            </a:r>
            <a:r>
              <a:rPr lang="en-ID" sz="2400" b="0" i="0" dirty="0">
                <a:effectLst/>
              </a:rPr>
              <a:t> Etika Kristen </a:t>
            </a:r>
            <a:r>
              <a:rPr lang="en-ID" sz="2400" b="0" i="0" dirty="0" err="1">
                <a:effectLst/>
              </a:rPr>
              <a:t>terhadap</a:t>
            </a:r>
            <a:r>
              <a:rPr lang="en-ID" sz="2400" b="0" i="0" dirty="0">
                <a:effectLst/>
              </a:rPr>
              <a:t> </a:t>
            </a:r>
            <a:r>
              <a:rPr lang="en-ID" sz="2400" b="0" i="0" dirty="0" err="1">
                <a:effectLst/>
              </a:rPr>
              <a:t>Pergaulan</a:t>
            </a:r>
            <a:r>
              <a:rPr lang="en-ID" sz="2400" b="0" i="0" dirty="0">
                <a:effectLst/>
              </a:rPr>
              <a:t> Orang </a:t>
            </a:r>
            <a:r>
              <a:rPr lang="en-ID" sz="2400" b="0" i="0" dirty="0" err="1">
                <a:effectLst/>
              </a:rPr>
              <a:t>Percaya</a:t>
            </a:r>
            <a:endParaRPr lang="en-ID" sz="2400" b="0" i="0" dirty="0">
              <a:effectLst/>
            </a:endParaRPr>
          </a:p>
          <a:p>
            <a:pPr>
              <a:buFont typeface="Wingdings" panose="05000000000000000000" pitchFamily="2" charset="2"/>
              <a:buChar char="§"/>
            </a:pPr>
            <a:r>
              <a:rPr lang="en-US" sz="2400" dirty="0"/>
              <a:t>Masalah </a:t>
            </a:r>
            <a:r>
              <a:rPr lang="en-US" sz="2400" dirty="0" err="1"/>
              <a:t>penelitian</a:t>
            </a:r>
            <a:r>
              <a:rPr lang="en-US" sz="2400" dirty="0"/>
              <a:t>: </a:t>
            </a:r>
            <a:r>
              <a:rPr lang="en-US" sz="2400" dirty="0" err="1"/>
              <a:t>Bagaimanakah</a:t>
            </a:r>
            <a:r>
              <a:rPr lang="en-US" sz="2400" dirty="0"/>
              <a:t>  </a:t>
            </a:r>
            <a:r>
              <a:rPr lang="en-US" sz="2400" dirty="0" err="1"/>
              <a:t>perspektif</a:t>
            </a:r>
            <a:r>
              <a:rPr lang="en-US" sz="2400" dirty="0"/>
              <a:t> </a:t>
            </a:r>
            <a:r>
              <a:rPr lang="en-US" sz="2400" dirty="0" err="1"/>
              <a:t>Alkitab</a:t>
            </a:r>
            <a:r>
              <a:rPr lang="en-US" sz="2400" dirty="0"/>
              <a:t> </a:t>
            </a:r>
            <a:r>
              <a:rPr lang="en-US" sz="2400" dirty="0" err="1"/>
              <a:t>terhadap</a:t>
            </a:r>
            <a:r>
              <a:rPr lang="en-US" sz="2400" dirty="0"/>
              <a:t> </a:t>
            </a:r>
            <a:r>
              <a:rPr lang="en-US" sz="2400" dirty="0" err="1"/>
              <a:t>keberadaan</a:t>
            </a:r>
            <a:r>
              <a:rPr lang="en-US" sz="2400" dirty="0"/>
              <a:t> LGBT?</a:t>
            </a:r>
            <a:endParaRPr lang="en-US" sz="2400" i="1" dirty="0"/>
          </a:p>
          <a:p>
            <a:pPr>
              <a:buFont typeface="Wingdings" panose="05000000000000000000" pitchFamily="2" charset="2"/>
              <a:buChar char="§"/>
            </a:pPr>
            <a:r>
              <a:rPr lang="en-US" sz="2400" dirty="0" err="1"/>
              <a:t>Tujuan</a:t>
            </a:r>
            <a:r>
              <a:rPr lang="en-US" sz="2400" dirty="0"/>
              <a:t> </a:t>
            </a:r>
            <a:r>
              <a:rPr lang="en-US" sz="2400" dirty="0" err="1"/>
              <a:t>penelitian</a:t>
            </a:r>
            <a:r>
              <a:rPr lang="en-US" sz="2400" dirty="0"/>
              <a:t>: </a:t>
            </a:r>
            <a:r>
              <a:rPr lang="en-US" sz="2400" dirty="0" err="1"/>
              <a:t>memahami</a:t>
            </a:r>
            <a:r>
              <a:rPr lang="en-US" sz="2400" dirty="0"/>
              <a:t> </a:t>
            </a:r>
            <a:r>
              <a:rPr lang="en-US" sz="2400" dirty="0" err="1"/>
              <a:t>makna</a:t>
            </a:r>
            <a:r>
              <a:rPr lang="en-US" sz="2400" dirty="0"/>
              <a:t> </a:t>
            </a:r>
            <a:r>
              <a:rPr lang="en-US" sz="2400" dirty="0" err="1"/>
              <a:t>keberadaan</a:t>
            </a:r>
            <a:r>
              <a:rPr lang="en-US" sz="2400" dirty="0"/>
              <a:t> LGBT  dalam </a:t>
            </a:r>
            <a:r>
              <a:rPr lang="en-US" sz="2400" dirty="0" err="1"/>
              <a:t>perspektif</a:t>
            </a:r>
            <a:r>
              <a:rPr lang="en-US" sz="2400" dirty="0"/>
              <a:t> </a:t>
            </a:r>
            <a:r>
              <a:rPr lang="en-US" sz="2400" dirty="0" err="1"/>
              <a:t>Alkitabiah</a:t>
            </a:r>
            <a:endParaRPr lang="en-US" sz="2400" dirty="0"/>
          </a:p>
          <a:p>
            <a:pPr>
              <a:buFont typeface="Wingdings" panose="05000000000000000000" pitchFamily="2" charset="2"/>
              <a:buChar char="§"/>
            </a:pPr>
            <a:r>
              <a:rPr lang="en-US" sz="2400" dirty="0"/>
              <a:t>Metode </a:t>
            </a:r>
            <a:r>
              <a:rPr lang="en-US" sz="2400" dirty="0" err="1"/>
              <a:t>penelitian</a:t>
            </a:r>
            <a:r>
              <a:rPr lang="en-US" sz="2400" dirty="0"/>
              <a:t>: </a:t>
            </a:r>
            <a:r>
              <a:rPr lang="en-US" sz="2400" dirty="0" err="1"/>
              <a:t>studi</a:t>
            </a:r>
            <a:r>
              <a:rPr lang="en-US" sz="2400" dirty="0"/>
              <a:t> </a:t>
            </a:r>
            <a:r>
              <a:rPr lang="en-US" sz="2400" dirty="0" err="1"/>
              <a:t>dokumenter</a:t>
            </a:r>
            <a:r>
              <a:rPr lang="en-US" sz="2400" dirty="0"/>
              <a:t> (</a:t>
            </a:r>
            <a:r>
              <a:rPr lang="en-US" sz="2400" dirty="0" err="1"/>
              <a:t>Alkitab</a:t>
            </a:r>
            <a:r>
              <a:rPr lang="en-US" sz="2400" dirty="0"/>
              <a:t>) </a:t>
            </a:r>
            <a:r>
              <a:rPr lang="en-US" sz="2400" dirty="0" err="1"/>
              <a:t>denggan</a:t>
            </a:r>
            <a:r>
              <a:rPr lang="en-US" sz="2400" dirty="0"/>
              <a:t> </a:t>
            </a:r>
            <a:r>
              <a:rPr lang="en-US" sz="2400" dirty="0" err="1"/>
              <a:t>pendekatan</a:t>
            </a:r>
            <a:r>
              <a:rPr lang="en-US" sz="2400" dirty="0"/>
              <a:t> </a:t>
            </a:r>
            <a:r>
              <a:rPr lang="en-US" sz="2400" dirty="0" err="1"/>
              <a:t>kualitatif</a:t>
            </a:r>
            <a:r>
              <a:rPr lang="en-US" sz="2400" dirty="0"/>
              <a:t> </a:t>
            </a:r>
            <a:r>
              <a:rPr lang="en-US" sz="2400" dirty="0" err="1"/>
              <a:t>deskriptif</a:t>
            </a:r>
            <a:endParaRPr lang="en-US" sz="2400" dirty="0"/>
          </a:p>
          <a:p>
            <a:pPr>
              <a:buFont typeface="Wingdings" panose="05000000000000000000" pitchFamily="2" charset="2"/>
              <a:buChar char="§"/>
            </a:pPr>
            <a:r>
              <a:rPr lang="en-US" sz="2400" dirty="0"/>
              <a:t>Hasil </a:t>
            </a:r>
            <a:r>
              <a:rPr lang="en-US" sz="2400" dirty="0" err="1"/>
              <a:t>penelitian</a:t>
            </a:r>
            <a:r>
              <a:rPr lang="en-US" sz="2400" dirty="0"/>
              <a:t> : Berdasarkan </a:t>
            </a:r>
            <a:r>
              <a:rPr lang="en-US" sz="2400" dirty="0" err="1"/>
              <a:t>penafsiran</a:t>
            </a:r>
            <a:r>
              <a:rPr lang="en-US" sz="2400" dirty="0"/>
              <a:t> </a:t>
            </a:r>
            <a:r>
              <a:rPr lang="en-US" sz="2400" dirty="0" err="1"/>
              <a:t>Alkitab</a:t>
            </a:r>
            <a:r>
              <a:rPr lang="en-US" sz="2400" dirty="0"/>
              <a:t>, </a:t>
            </a:r>
            <a:r>
              <a:rPr lang="en-ID" sz="2400" dirty="0"/>
              <a:t>LGBT </a:t>
            </a:r>
            <a:r>
              <a:rPr lang="en-ID" sz="2400" dirty="0" err="1"/>
              <a:t>adalah</a:t>
            </a:r>
            <a:r>
              <a:rPr lang="en-ID" sz="2400" dirty="0"/>
              <a:t> </a:t>
            </a:r>
            <a:r>
              <a:rPr lang="en-ID" sz="2400" dirty="0" err="1"/>
              <a:t>dosa</a:t>
            </a:r>
            <a:r>
              <a:rPr lang="en-ID" sz="2400" dirty="0"/>
              <a:t> di </a:t>
            </a:r>
            <a:r>
              <a:rPr lang="en-ID" sz="2400" dirty="0" err="1"/>
              <a:t>mata</a:t>
            </a:r>
            <a:r>
              <a:rPr lang="en-ID" sz="2400" dirty="0"/>
              <a:t> Allah. </a:t>
            </a:r>
            <a:r>
              <a:rPr lang="en-ID" sz="2400" dirty="0" err="1"/>
              <a:t>Baik</a:t>
            </a:r>
            <a:r>
              <a:rPr lang="en-ID" sz="2400" dirty="0"/>
              <a:t> dalam </a:t>
            </a:r>
            <a:r>
              <a:rPr lang="en-ID" sz="2400" dirty="0" err="1"/>
              <a:t>Perjanjian</a:t>
            </a:r>
            <a:r>
              <a:rPr lang="en-ID" sz="2400" dirty="0"/>
              <a:t> Lama </a:t>
            </a:r>
            <a:r>
              <a:rPr lang="en-ID" sz="2400" dirty="0" err="1"/>
              <a:t>maupun</a:t>
            </a:r>
            <a:r>
              <a:rPr lang="en-ID" sz="2400" dirty="0"/>
              <a:t> </a:t>
            </a:r>
            <a:r>
              <a:rPr lang="en-ID" sz="2400" dirty="0" err="1"/>
              <a:t>Perjanjian</a:t>
            </a:r>
            <a:r>
              <a:rPr lang="en-ID" sz="2400" dirty="0"/>
              <a:t> </a:t>
            </a:r>
            <a:r>
              <a:rPr lang="en-ID" sz="2400" dirty="0" err="1"/>
              <a:t>Baru</a:t>
            </a:r>
            <a:r>
              <a:rPr lang="en-ID" sz="2400" dirty="0"/>
              <a:t>, </a:t>
            </a:r>
            <a:r>
              <a:rPr lang="en-ID" sz="2400" dirty="0" err="1"/>
              <a:t>Alkitab</a:t>
            </a:r>
            <a:r>
              <a:rPr lang="en-ID" sz="2400" dirty="0"/>
              <a:t> </a:t>
            </a:r>
            <a:r>
              <a:rPr lang="en-ID" sz="2400" dirty="0" err="1"/>
              <a:t>tetap</a:t>
            </a:r>
            <a:r>
              <a:rPr lang="en-ID" sz="2400" dirty="0"/>
              <a:t> </a:t>
            </a:r>
            <a:r>
              <a:rPr lang="en-ID" sz="2400" dirty="0" err="1"/>
              <a:t>teguh</a:t>
            </a:r>
            <a:r>
              <a:rPr lang="en-ID" sz="2400" dirty="0"/>
              <a:t> </a:t>
            </a:r>
            <a:r>
              <a:rPr lang="en-ID" sz="2400" dirty="0" err="1"/>
              <a:t>mengecam</a:t>
            </a:r>
            <a:r>
              <a:rPr lang="en-ID" sz="2400" dirty="0"/>
              <a:t> </a:t>
            </a:r>
            <a:r>
              <a:rPr lang="en-ID" sz="2400" dirty="0" err="1"/>
              <a:t>tindakan</a:t>
            </a:r>
            <a:r>
              <a:rPr lang="en-ID" sz="2400" dirty="0"/>
              <a:t> LGBT. </a:t>
            </a:r>
            <a:r>
              <a:rPr lang="en-ID" sz="2400" dirty="0" err="1"/>
              <a:t>Meskipun</a:t>
            </a:r>
            <a:r>
              <a:rPr lang="en-ID" sz="2400" dirty="0"/>
              <a:t> </a:t>
            </a:r>
            <a:r>
              <a:rPr lang="en-ID" sz="2400" dirty="0" err="1"/>
              <a:t>demikian</a:t>
            </a:r>
            <a:r>
              <a:rPr lang="en-ID" sz="2400" dirty="0"/>
              <a:t>, </a:t>
            </a:r>
            <a:r>
              <a:rPr lang="en-ID" sz="2400" dirty="0" err="1"/>
              <a:t>gereja</a:t>
            </a:r>
            <a:r>
              <a:rPr lang="en-ID" sz="2400" dirty="0"/>
              <a:t> </a:t>
            </a:r>
            <a:r>
              <a:rPr lang="en-ID" sz="2400" dirty="0" err="1"/>
              <a:t>hendaknya</a:t>
            </a:r>
            <a:r>
              <a:rPr lang="en-ID" sz="2400" dirty="0"/>
              <a:t> </a:t>
            </a:r>
            <a:r>
              <a:rPr lang="en-ID" sz="2400" dirty="0" err="1"/>
              <a:t>tetap</a:t>
            </a:r>
            <a:r>
              <a:rPr lang="en-ID" sz="2400" dirty="0"/>
              <a:t> </a:t>
            </a:r>
            <a:r>
              <a:rPr lang="en-ID" sz="2400" dirty="0" err="1"/>
              <a:t>hadir</a:t>
            </a:r>
            <a:r>
              <a:rPr lang="en-ID" sz="2400" dirty="0"/>
              <a:t> dan </a:t>
            </a:r>
            <a:r>
              <a:rPr lang="en-ID" sz="2400" dirty="0" err="1"/>
              <a:t>menyatakan</a:t>
            </a:r>
            <a:r>
              <a:rPr lang="en-ID" sz="2400" dirty="0"/>
              <a:t> </a:t>
            </a:r>
            <a:r>
              <a:rPr lang="en-ID" sz="2400" dirty="0" err="1"/>
              <a:t>kasih</a:t>
            </a:r>
            <a:r>
              <a:rPr lang="en-ID" sz="2400" dirty="0"/>
              <a:t> Allah </a:t>
            </a:r>
            <a:r>
              <a:rPr lang="en-ID" sz="2400" dirty="0" err="1"/>
              <a:t>kepada</a:t>
            </a:r>
            <a:r>
              <a:rPr lang="en-ID" sz="2400" dirty="0"/>
              <a:t> </a:t>
            </a:r>
            <a:r>
              <a:rPr lang="en-ID" sz="2400" dirty="0" err="1"/>
              <a:t>mereka</a:t>
            </a:r>
            <a:r>
              <a:rPr lang="en-ID" sz="2400" dirty="0"/>
              <a:t>. Adapun </a:t>
            </a:r>
            <a:r>
              <a:rPr lang="en-ID" sz="2400" dirty="0" err="1"/>
              <a:t>beberapa</a:t>
            </a:r>
            <a:r>
              <a:rPr lang="en-ID" sz="2400" dirty="0"/>
              <a:t> </a:t>
            </a:r>
            <a:r>
              <a:rPr lang="en-ID" sz="2400" dirty="0" err="1"/>
              <a:t>tindakan</a:t>
            </a:r>
            <a:r>
              <a:rPr lang="en-ID" sz="2400" dirty="0"/>
              <a:t> yang </a:t>
            </a:r>
            <a:r>
              <a:rPr lang="en-ID" sz="2400" dirty="0" err="1"/>
              <a:t>harus</a:t>
            </a:r>
            <a:r>
              <a:rPr lang="en-ID" sz="2400" dirty="0"/>
              <a:t> </a:t>
            </a:r>
            <a:r>
              <a:rPr lang="en-ID" sz="2400" dirty="0" err="1"/>
              <a:t>dilakukan</a:t>
            </a:r>
            <a:r>
              <a:rPr lang="en-ID" sz="2400" dirty="0"/>
              <a:t> oleh </a:t>
            </a:r>
            <a:r>
              <a:rPr lang="en-ID" sz="2400" dirty="0" err="1"/>
              <a:t>gereja</a:t>
            </a:r>
            <a:r>
              <a:rPr lang="en-ID" sz="2400" dirty="0"/>
              <a:t> </a:t>
            </a:r>
            <a:r>
              <a:rPr lang="en-ID" sz="2400" dirty="0" err="1"/>
              <a:t>adalah</a:t>
            </a:r>
            <a:r>
              <a:rPr lang="en-ID" sz="2400" dirty="0"/>
              <a:t> </a:t>
            </a:r>
            <a:r>
              <a:rPr lang="en-ID" sz="2400" dirty="0" err="1"/>
              <a:t>mengasihi</a:t>
            </a:r>
            <a:r>
              <a:rPr lang="en-ID" sz="2400" dirty="0"/>
              <a:t> </a:t>
            </a:r>
            <a:r>
              <a:rPr lang="en-ID" sz="2400" dirty="0" err="1"/>
              <a:t>pribadinya</a:t>
            </a:r>
            <a:r>
              <a:rPr lang="en-ID" sz="2400" dirty="0"/>
              <a:t>, </a:t>
            </a:r>
            <a:r>
              <a:rPr lang="en-ID" sz="2400" dirty="0" err="1"/>
              <a:t>melakukan</a:t>
            </a:r>
            <a:r>
              <a:rPr lang="en-ID" sz="2400" dirty="0"/>
              <a:t> </a:t>
            </a:r>
            <a:r>
              <a:rPr lang="en-ID" sz="2400" dirty="0" err="1"/>
              <a:t>pembinaan</a:t>
            </a:r>
            <a:r>
              <a:rPr lang="en-ID" sz="2400" dirty="0"/>
              <a:t> </a:t>
            </a:r>
            <a:r>
              <a:rPr lang="en-ID" sz="2400" dirty="0" err="1"/>
              <a:t>iman</a:t>
            </a:r>
            <a:r>
              <a:rPr lang="en-ID" sz="2400" dirty="0"/>
              <a:t>, dan </a:t>
            </a:r>
            <a:r>
              <a:rPr lang="en-ID" sz="2400" dirty="0" err="1"/>
              <a:t>mengupayakan</a:t>
            </a:r>
            <a:r>
              <a:rPr lang="en-ID" sz="2400" dirty="0"/>
              <a:t> </a:t>
            </a:r>
            <a:r>
              <a:rPr lang="en-ID" sz="2400" dirty="0" err="1"/>
              <a:t>tindakan</a:t>
            </a:r>
            <a:r>
              <a:rPr lang="en-ID" sz="2400" dirty="0"/>
              <a:t> </a:t>
            </a:r>
            <a:r>
              <a:rPr lang="en-ID" sz="2400" dirty="0" err="1"/>
              <a:t>preventif</a:t>
            </a:r>
            <a:endParaRPr lang="sv-SE" sz="2400" dirty="0"/>
          </a:p>
        </p:txBody>
      </p:sp>
    </p:spTree>
    <p:extLst>
      <p:ext uri="{BB962C8B-B14F-4D97-AF65-F5344CB8AC3E}">
        <p14:creationId xmlns:p14="http://schemas.microsoft.com/office/powerpoint/2010/main" val="30138375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0" y="1404257"/>
            <a:ext cx="4212771" cy="3413643"/>
          </a:xfrm>
        </p:spPr>
        <p:txBody>
          <a:bodyPr>
            <a:normAutofit/>
          </a:bodyPr>
          <a:lstStyle/>
          <a:p>
            <a:pPr algn="ctr"/>
            <a:r>
              <a:rPr lang="en-US" b="1" dirty="0" err="1">
                <a:solidFill>
                  <a:srgbClr val="FFFFFF"/>
                </a:solidFill>
                <a:latin typeface="+mn-lt"/>
              </a:rPr>
              <a:t>Tahukah</a:t>
            </a:r>
            <a:r>
              <a:rPr lang="en-US" b="1" dirty="0">
                <a:solidFill>
                  <a:srgbClr val="FFFFFF"/>
                </a:solidFill>
                <a:latin typeface="+mn-lt"/>
              </a:rPr>
              <a:t> </a:t>
            </a:r>
            <a:r>
              <a:rPr lang="en-US" b="1" dirty="0" err="1">
                <a:solidFill>
                  <a:srgbClr val="FFFFFF"/>
                </a:solidFill>
                <a:latin typeface="+mn-lt"/>
              </a:rPr>
              <a:t>anda</a:t>
            </a:r>
            <a:r>
              <a:rPr lang="en-US" b="1" dirty="0">
                <a:solidFill>
                  <a:srgbClr val="FFFFFF"/>
                </a:solidFill>
                <a:latin typeface="+mn-lt"/>
              </a:rPr>
              <a: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6" name="Content Placeholder 5">
            <a:extLst>
              <a:ext uri="{FF2B5EF4-FFF2-40B4-BE49-F238E27FC236}">
                <a16:creationId xmlns:a16="http://schemas.microsoft.com/office/drawing/2014/main" id="{5B9211D8-A9B9-C7DA-E7D4-A117D5F61AFC}"/>
              </a:ext>
            </a:extLst>
          </p:cNvPr>
          <p:cNvPicPr>
            <a:picLocks noGrp="1" noChangeAspect="1"/>
          </p:cNvPicPr>
          <p:nvPr>
            <p:ph idx="1"/>
          </p:nvPr>
        </p:nvPicPr>
        <p:blipFill>
          <a:blip r:embed="rId2"/>
          <a:stretch>
            <a:fillRect/>
          </a:stretch>
        </p:blipFill>
        <p:spPr>
          <a:xfrm>
            <a:off x="5264646" y="173173"/>
            <a:ext cx="6459267" cy="6459267"/>
          </a:xfrm>
          <a:prstGeom prst="rect">
            <a:avLst/>
          </a:prstGeom>
        </p:spPr>
      </p:pic>
      <p:sp>
        <p:nvSpPr>
          <p:cNvPr id="9" name="TextBox 8">
            <a:extLst>
              <a:ext uri="{FF2B5EF4-FFF2-40B4-BE49-F238E27FC236}">
                <a16:creationId xmlns:a16="http://schemas.microsoft.com/office/drawing/2014/main" id="{FF059807-5E59-EDEC-2B2A-4044505FAB5D}"/>
              </a:ext>
            </a:extLst>
          </p:cNvPr>
          <p:cNvSpPr txBox="1"/>
          <p:nvPr/>
        </p:nvSpPr>
        <p:spPr>
          <a:xfrm>
            <a:off x="5218611" y="6549237"/>
            <a:ext cx="6284867" cy="369332"/>
          </a:xfrm>
          <a:prstGeom prst="rect">
            <a:avLst/>
          </a:prstGeom>
          <a:noFill/>
        </p:spPr>
        <p:txBody>
          <a:bodyPr wrap="square">
            <a:spAutoFit/>
          </a:bodyPr>
          <a:lstStyle/>
          <a:p>
            <a:r>
              <a:rPr lang="en-ID" dirty="0" err="1"/>
              <a:t>Sumber</a:t>
            </a:r>
            <a:r>
              <a:rPr lang="en-ID" dirty="0"/>
              <a:t>: https://akutahu.com/post/kaum-adam-vs-hawa</a:t>
            </a:r>
          </a:p>
        </p:txBody>
      </p:sp>
    </p:spTree>
    <p:extLst>
      <p:ext uri="{BB962C8B-B14F-4D97-AF65-F5344CB8AC3E}">
        <p14:creationId xmlns:p14="http://schemas.microsoft.com/office/powerpoint/2010/main" val="39969378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267789" y="1153572"/>
            <a:ext cx="3619445" cy="4461163"/>
          </a:xfrm>
        </p:spPr>
        <p:txBody>
          <a:bodyPr>
            <a:normAutofit/>
          </a:bodyPr>
          <a:lstStyle/>
          <a:p>
            <a:pPr algn="ctr"/>
            <a:r>
              <a:rPr lang="en-US" sz="3600" b="1" dirty="0" err="1">
                <a:solidFill>
                  <a:srgbClr val="FFFFFF"/>
                </a:solidFill>
                <a:latin typeface="+mn-lt"/>
              </a:rPr>
              <a:t>Referensi</a:t>
            </a:r>
            <a:r>
              <a:rPr lang="en-US" sz="3600" b="1" dirty="0">
                <a:solidFill>
                  <a:srgbClr val="FFFFFF"/>
                </a:solidFill>
                <a:latin typeface="+mn-lt"/>
              </a:rPr>
              <a: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349932" y="320040"/>
            <a:ext cx="7283904" cy="6270171"/>
          </a:xfrm>
        </p:spPr>
        <p:txBody>
          <a:bodyPr anchor="ctr">
            <a:normAutofit fontScale="92500" lnSpcReduction="10000"/>
          </a:bodyPr>
          <a:lstStyle/>
          <a:p>
            <a:pPr>
              <a:buFont typeface="Wingdings" panose="05000000000000000000" pitchFamily="2" charset="2"/>
              <a:buChar char="§"/>
            </a:pPr>
            <a:endParaRPr lang="en-ID" sz="2000" dirty="0"/>
          </a:p>
          <a:p>
            <a:pPr>
              <a:buFont typeface="Wingdings" panose="05000000000000000000" pitchFamily="2" charset="2"/>
              <a:buChar char="§"/>
            </a:pPr>
            <a:r>
              <a:rPr lang="en-ID" sz="2400" dirty="0"/>
              <a:t>Christian </a:t>
            </a:r>
            <a:r>
              <a:rPr lang="en-ID" sz="2400" dirty="0" err="1"/>
              <a:t>Bayu</a:t>
            </a:r>
            <a:r>
              <a:rPr lang="en-ID" sz="2400" dirty="0"/>
              <a:t> </a:t>
            </a:r>
            <a:r>
              <a:rPr lang="en-ID" sz="2400" dirty="0" err="1"/>
              <a:t>Prakoso</a:t>
            </a:r>
            <a:r>
              <a:rPr lang="en-ID" sz="2400" dirty="0"/>
              <a:t>, Yonatan Alex </a:t>
            </a:r>
            <a:r>
              <a:rPr lang="en-ID" sz="2400" dirty="0" err="1"/>
              <a:t>Arifianto</a:t>
            </a:r>
            <a:r>
              <a:rPr lang="en-ID" sz="2400" dirty="0"/>
              <a:t>, and Aji </a:t>
            </a:r>
            <a:r>
              <a:rPr lang="en-ID" sz="2400" dirty="0" err="1"/>
              <a:t>Suseno</a:t>
            </a:r>
            <a:r>
              <a:rPr lang="en-ID" sz="2400" dirty="0"/>
              <a:t>, “LGBT Dalam </a:t>
            </a:r>
            <a:r>
              <a:rPr lang="en-ID" sz="2400" dirty="0" err="1"/>
              <a:t>Perspektif</a:t>
            </a:r>
            <a:r>
              <a:rPr lang="en-ID" sz="2400" dirty="0"/>
              <a:t>  </a:t>
            </a:r>
            <a:r>
              <a:rPr lang="en-ID" sz="2400" dirty="0" err="1"/>
              <a:t>Alkitab</a:t>
            </a:r>
            <a:r>
              <a:rPr lang="en-ID" sz="2400" dirty="0"/>
              <a:t> </a:t>
            </a:r>
            <a:r>
              <a:rPr lang="en-ID" sz="2400" dirty="0" err="1"/>
              <a:t>Sebagai</a:t>
            </a:r>
            <a:r>
              <a:rPr lang="en-ID" sz="2400" dirty="0"/>
              <a:t> </a:t>
            </a:r>
            <a:r>
              <a:rPr lang="en-ID" sz="2400" dirty="0" err="1"/>
              <a:t>Landasan</a:t>
            </a:r>
            <a:r>
              <a:rPr lang="en-ID" sz="2400" dirty="0"/>
              <a:t> </a:t>
            </a:r>
            <a:r>
              <a:rPr lang="en-ID" sz="2400" dirty="0" err="1"/>
              <a:t>Membentuk</a:t>
            </a:r>
            <a:r>
              <a:rPr lang="en-ID" sz="2400" dirty="0"/>
              <a:t> </a:t>
            </a:r>
            <a:r>
              <a:rPr lang="en-ID" sz="2400" dirty="0" err="1"/>
              <a:t>Paradigma</a:t>
            </a:r>
            <a:r>
              <a:rPr lang="en-ID" sz="2400" dirty="0"/>
              <a:t> Etika Kristen </a:t>
            </a:r>
            <a:r>
              <a:rPr lang="en-ID" sz="2400" dirty="0" err="1"/>
              <a:t>Terhadap</a:t>
            </a:r>
            <a:r>
              <a:rPr lang="en-ID" sz="2400" dirty="0"/>
              <a:t> </a:t>
            </a:r>
            <a:r>
              <a:rPr lang="en-ID" sz="2400" dirty="0" err="1"/>
              <a:t>Pergaulan</a:t>
            </a:r>
            <a:r>
              <a:rPr lang="en-ID" sz="2400" dirty="0"/>
              <a:t> Orang  </a:t>
            </a:r>
            <a:r>
              <a:rPr lang="en-ID" sz="2400" dirty="0" err="1"/>
              <a:t>Percaya</a:t>
            </a:r>
            <a:r>
              <a:rPr lang="en-ID" sz="2400" dirty="0"/>
              <a:t>,”  </a:t>
            </a:r>
            <a:r>
              <a:rPr lang="en-ID" sz="2400" dirty="0" err="1"/>
              <a:t>Jurnal</a:t>
            </a:r>
            <a:r>
              <a:rPr lang="en-ID" sz="2400" dirty="0"/>
              <a:t> </a:t>
            </a:r>
            <a:r>
              <a:rPr lang="en-ID" sz="2400" dirty="0" err="1"/>
              <a:t>Teologi</a:t>
            </a:r>
            <a:r>
              <a:rPr lang="en-ID" sz="2400" dirty="0"/>
              <a:t> (JUTEOLOG) 1, no. 1   </a:t>
            </a:r>
            <a:r>
              <a:rPr lang="en-ID" sz="2400" dirty="0">
                <a:hlinkClick r:id="rId3"/>
              </a:rPr>
              <a:t>https://ejurnal.sttkadesiyogyakarta.ac.id/index.php/juteolog/article/view/8</a:t>
            </a:r>
            <a:endParaRPr lang="en-ID" sz="2400" dirty="0"/>
          </a:p>
          <a:p>
            <a:pPr>
              <a:buFont typeface="Wingdings" panose="05000000000000000000" pitchFamily="2" charset="2"/>
              <a:buChar char="§"/>
            </a:pPr>
            <a:r>
              <a:rPr lang="en-US" sz="2200" dirty="0"/>
              <a:t>Lolo, I.U (2020) Dari </a:t>
            </a:r>
            <a:r>
              <a:rPr lang="en-ID" sz="2200" dirty="0" err="1"/>
              <a:t>Liturgi</a:t>
            </a:r>
            <a:r>
              <a:rPr lang="en-ID" sz="2200" dirty="0"/>
              <a:t> </a:t>
            </a:r>
            <a:r>
              <a:rPr lang="en-ID" sz="2200" dirty="0" err="1"/>
              <a:t>Baptisan</a:t>
            </a:r>
            <a:r>
              <a:rPr lang="en-ID" sz="2200" dirty="0"/>
              <a:t> </a:t>
            </a:r>
            <a:r>
              <a:rPr lang="en-ID" sz="2200" dirty="0" err="1"/>
              <a:t>Menuju</a:t>
            </a:r>
            <a:r>
              <a:rPr lang="en-ID" sz="2200" dirty="0"/>
              <a:t> </a:t>
            </a:r>
            <a:r>
              <a:rPr lang="en-ID" sz="2200" dirty="0" err="1"/>
              <a:t>Liturgi</a:t>
            </a:r>
            <a:r>
              <a:rPr lang="en-ID" sz="2200" dirty="0"/>
              <a:t> </a:t>
            </a:r>
            <a:r>
              <a:rPr lang="en-ID" sz="2200" dirty="0" err="1"/>
              <a:t>Kehidupan</a:t>
            </a:r>
            <a:r>
              <a:rPr lang="en-ID" sz="2200" dirty="0"/>
              <a:t>: </a:t>
            </a:r>
            <a:r>
              <a:rPr lang="en-ID" sz="2200" dirty="0" err="1"/>
              <a:t>Menjadi</a:t>
            </a:r>
            <a:r>
              <a:rPr lang="en-ID" sz="2200" dirty="0"/>
              <a:t> </a:t>
            </a:r>
            <a:r>
              <a:rPr lang="en-ID" sz="2200" dirty="0" err="1"/>
              <a:t>Gereja</a:t>
            </a:r>
            <a:r>
              <a:rPr lang="en-ID" sz="2200" dirty="0"/>
              <a:t> </a:t>
            </a:r>
            <a:r>
              <a:rPr lang="en-ID" sz="2200" dirty="0" err="1"/>
              <a:t>bagi</a:t>
            </a:r>
            <a:r>
              <a:rPr lang="en-ID" sz="2200" dirty="0"/>
              <a:t> Perempuan Korban Kawin </a:t>
            </a:r>
            <a:r>
              <a:rPr lang="en-ID" sz="2200" dirty="0" err="1"/>
              <a:t>Tangkap</a:t>
            </a:r>
            <a:r>
              <a:rPr lang="en-ID" sz="2200" dirty="0"/>
              <a:t>, </a:t>
            </a:r>
            <a:r>
              <a:rPr lang="nl-NL" sz="2200" dirty="0"/>
              <a:t>KENOSIS Vol. 6 No. 2</a:t>
            </a:r>
            <a:endParaRPr lang="en-US" sz="2200" dirty="0"/>
          </a:p>
          <a:p>
            <a:pPr>
              <a:buFont typeface="Wingdings" panose="05000000000000000000" pitchFamily="2" charset="2"/>
              <a:buChar char="§"/>
            </a:pPr>
            <a:r>
              <a:rPr lang="en-ID" sz="2400" dirty="0" err="1"/>
              <a:t>Mispandi</a:t>
            </a:r>
            <a:r>
              <a:rPr lang="en-ID" sz="2400" dirty="0"/>
              <a:t>, </a:t>
            </a:r>
            <a:r>
              <a:rPr lang="en-ID" sz="2400" dirty="0" err="1"/>
              <a:t>Muh</a:t>
            </a:r>
            <a:r>
              <a:rPr lang="en-ID" sz="2400" dirty="0"/>
              <a:t>. </a:t>
            </a:r>
            <a:r>
              <a:rPr lang="en-ID" sz="2400" dirty="0" err="1"/>
              <a:t>Fahrurrozi</a:t>
            </a:r>
            <a:r>
              <a:rPr lang="en-ID" sz="2400" dirty="0"/>
              <a:t> (2021) Peran Gender Dalam </a:t>
            </a:r>
            <a:r>
              <a:rPr lang="en-ID" sz="2400" dirty="0" err="1"/>
              <a:t>Mempertahankan</a:t>
            </a:r>
            <a:r>
              <a:rPr lang="en-ID" sz="2400" dirty="0"/>
              <a:t> </a:t>
            </a:r>
            <a:r>
              <a:rPr lang="en-ID" sz="2400" dirty="0" err="1"/>
              <a:t>Tradisi</a:t>
            </a:r>
            <a:r>
              <a:rPr lang="en-ID" sz="2400" dirty="0"/>
              <a:t> </a:t>
            </a:r>
            <a:r>
              <a:rPr lang="en-ID" sz="2400" dirty="0" err="1"/>
              <a:t>Merarik</a:t>
            </a:r>
            <a:r>
              <a:rPr lang="en-ID" sz="2400" dirty="0"/>
              <a:t> (Kawin) Adat </a:t>
            </a:r>
            <a:r>
              <a:rPr lang="en-ID" sz="2400" dirty="0" err="1"/>
              <a:t>Suku</a:t>
            </a:r>
            <a:r>
              <a:rPr lang="en-ID" sz="2400" dirty="0"/>
              <a:t> </a:t>
            </a:r>
            <a:r>
              <a:rPr lang="en-ID" sz="2400" dirty="0" err="1"/>
              <a:t>Sasak</a:t>
            </a:r>
            <a:r>
              <a:rPr lang="en-ID" sz="2400" dirty="0"/>
              <a:t> Dusun Sade Nusa Tenggara Barat, </a:t>
            </a:r>
            <a:r>
              <a:rPr lang="en-ID" sz="2400" dirty="0" err="1"/>
              <a:t>Jurnal</a:t>
            </a:r>
            <a:r>
              <a:rPr lang="en-ID" sz="2400" dirty="0"/>
              <a:t> </a:t>
            </a:r>
            <a:r>
              <a:rPr lang="en-ID" sz="2400" dirty="0" err="1"/>
              <a:t>Sosialisasi</a:t>
            </a:r>
            <a:r>
              <a:rPr lang="en-ID" sz="2400" dirty="0"/>
              <a:t> </a:t>
            </a:r>
            <a:r>
              <a:rPr lang="en-ID" sz="2400" dirty="0" err="1"/>
              <a:t>Jurnal</a:t>
            </a:r>
            <a:r>
              <a:rPr lang="en-ID" sz="2400" dirty="0"/>
              <a:t> Hasil </a:t>
            </a:r>
            <a:r>
              <a:rPr lang="en-ID" sz="2400" dirty="0" err="1"/>
              <a:t>Pemikiran</a:t>
            </a:r>
            <a:r>
              <a:rPr lang="en-ID" sz="2400" dirty="0"/>
              <a:t>, </a:t>
            </a:r>
            <a:r>
              <a:rPr lang="en-ID" sz="2400" dirty="0" err="1"/>
              <a:t>Penelitian</a:t>
            </a:r>
            <a:r>
              <a:rPr lang="en-ID" sz="2400" dirty="0"/>
              <a:t>, dan </a:t>
            </a:r>
            <a:r>
              <a:rPr lang="en-ID" sz="2400" dirty="0" err="1"/>
              <a:t>Pengembangan</a:t>
            </a:r>
            <a:r>
              <a:rPr lang="en-ID" sz="2400" dirty="0"/>
              <a:t> </a:t>
            </a:r>
            <a:r>
              <a:rPr lang="en-ID" sz="2400" dirty="0" err="1"/>
              <a:t>Keilmuan</a:t>
            </a:r>
            <a:r>
              <a:rPr lang="en-ID" sz="2400" dirty="0"/>
              <a:t> </a:t>
            </a:r>
            <a:r>
              <a:rPr lang="en-ID" sz="2400" dirty="0" err="1"/>
              <a:t>Sosiologi</a:t>
            </a:r>
            <a:r>
              <a:rPr lang="en-ID" sz="2400" dirty="0"/>
              <a:t> Pendidikan Vol. 8, </a:t>
            </a:r>
            <a:r>
              <a:rPr lang="en-ID" sz="2400" dirty="0" err="1"/>
              <a:t>Nomor</a:t>
            </a:r>
            <a:r>
              <a:rPr lang="en-ID" sz="2400" dirty="0"/>
              <a:t> 2, </a:t>
            </a:r>
            <a:r>
              <a:rPr lang="en-ID" sz="2400" dirty="0" err="1"/>
              <a:t>hal</a:t>
            </a:r>
            <a:r>
              <a:rPr lang="en-ID" sz="2400" dirty="0"/>
              <a:t>: 45 – 53</a:t>
            </a:r>
          </a:p>
          <a:p>
            <a:pPr>
              <a:buFont typeface="Wingdings" panose="05000000000000000000" pitchFamily="2" charset="2"/>
              <a:buChar char="§"/>
            </a:pPr>
            <a:r>
              <a:rPr lang="en-US" sz="2400" dirty="0"/>
              <a:t>Persekutuan </a:t>
            </a:r>
            <a:r>
              <a:rPr lang="en-US" sz="2400" dirty="0" err="1"/>
              <a:t>Gereja-gereja</a:t>
            </a:r>
            <a:r>
              <a:rPr lang="en-US" sz="2400" dirty="0"/>
              <a:t> di Indonesia (2016) </a:t>
            </a:r>
            <a:r>
              <a:rPr lang="en-US" sz="2400" dirty="0" err="1"/>
              <a:t>Pernyataan</a:t>
            </a:r>
            <a:r>
              <a:rPr lang="en-US" sz="2400" dirty="0"/>
              <a:t> Pastoral PGI </a:t>
            </a:r>
            <a:r>
              <a:rPr lang="en-US" sz="2400" dirty="0" err="1"/>
              <a:t>tentang</a:t>
            </a:r>
            <a:r>
              <a:rPr lang="en-US" sz="2400" dirty="0"/>
              <a:t> LGBT.</a:t>
            </a:r>
          </a:p>
          <a:p>
            <a:pPr>
              <a:buFont typeface="Wingdings" panose="05000000000000000000" pitchFamily="2" charset="2"/>
              <a:buChar char="§"/>
            </a:pPr>
            <a:r>
              <a:rPr lang="en-US" sz="2400" dirty="0" err="1"/>
              <a:t>Singgih</a:t>
            </a:r>
            <a:r>
              <a:rPr lang="en-US" sz="2400" dirty="0"/>
              <a:t>, E.G (2020 ) </a:t>
            </a:r>
            <a:r>
              <a:rPr lang="en-ID" sz="2400" dirty="0"/>
              <a:t>MENDAMAIKAN KEKRISTENAN DAN LGBT: SEBUAH UPAYA HERMENEUTIK ALKITAB</a:t>
            </a:r>
            <a:r>
              <a:rPr lang="en-US" sz="2400" dirty="0"/>
              <a:t>, </a:t>
            </a:r>
            <a:r>
              <a:rPr lang="en-ID" sz="2400" dirty="0"/>
              <a:t>JURNAL LEDALERO, Vol. 19, No. 1</a:t>
            </a:r>
            <a:r>
              <a:rPr lang="en-US" sz="2400" dirty="0"/>
              <a:t>, </a:t>
            </a:r>
            <a:r>
              <a:rPr lang="en-US" sz="2400" dirty="0" err="1"/>
              <a:t>hal</a:t>
            </a:r>
            <a:r>
              <a:rPr lang="en-US" sz="2400" dirty="0"/>
              <a:t> : 34 - 54</a:t>
            </a:r>
          </a:p>
          <a:p>
            <a:pPr marL="0" indent="0">
              <a:buNone/>
            </a:pPr>
            <a:endParaRPr lang="en-US" sz="2400" dirty="0"/>
          </a:p>
        </p:txBody>
      </p:sp>
    </p:spTree>
    <p:extLst>
      <p:ext uri="{BB962C8B-B14F-4D97-AF65-F5344CB8AC3E}">
        <p14:creationId xmlns:p14="http://schemas.microsoft.com/office/powerpoint/2010/main" val="41367786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267789" y="1153572"/>
            <a:ext cx="3619445" cy="4461163"/>
          </a:xfrm>
        </p:spPr>
        <p:txBody>
          <a:bodyPr>
            <a:normAutofit/>
          </a:bodyPr>
          <a:lstStyle/>
          <a:p>
            <a:pPr algn="ctr"/>
            <a:r>
              <a:rPr lang="en-US" sz="3600" b="1" dirty="0" err="1">
                <a:solidFill>
                  <a:srgbClr val="FFFFFF"/>
                </a:solidFill>
                <a:latin typeface="+mn-lt"/>
              </a:rPr>
              <a:t>Referensi</a:t>
            </a:r>
            <a:r>
              <a:rPr lang="en-US" sz="3600" b="1" dirty="0">
                <a:solidFill>
                  <a:srgbClr val="FFFFFF"/>
                </a:solidFill>
                <a:latin typeface="+mn-lt"/>
              </a:rPr>
              <a: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447308" y="320040"/>
            <a:ext cx="7186527" cy="6270171"/>
          </a:xfrm>
        </p:spPr>
        <p:txBody>
          <a:bodyPr anchor="ctr">
            <a:normAutofit fontScale="92500"/>
          </a:bodyPr>
          <a:lstStyle/>
          <a:p>
            <a:pPr>
              <a:buFont typeface="Wingdings" panose="05000000000000000000" pitchFamily="2" charset="2"/>
              <a:buChar char="§"/>
            </a:pPr>
            <a:r>
              <a:rPr lang="en-US" sz="2000" dirty="0">
                <a:hlinkClick r:id="rId3">
                  <a:extLst>
                    <a:ext uri="{A12FA001-AC4F-418D-AE19-62706E023703}">
                      <ahyp:hlinkClr xmlns:ahyp="http://schemas.microsoft.com/office/drawing/2018/hyperlinkcolor" val="tx"/>
                    </a:ext>
                  </a:extLst>
                </a:hlinkClick>
              </a:rPr>
              <a:t>https://www.alodokter.com/memahami-istilah-lgbt-lebih-dalam</a:t>
            </a:r>
            <a:endParaRPr lang="en-ID" sz="2000" dirty="0">
              <a:hlinkClick r:id="rId4"/>
            </a:endParaRPr>
          </a:p>
          <a:p>
            <a:pPr>
              <a:buFont typeface="Wingdings" panose="05000000000000000000" pitchFamily="2" charset="2"/>
              <a:buChar char="§"/>
            </a:pPr>
            <a:r>
              <a:rPr lang="en-ID" sz="2000" dirty="0">
                <a:hlinkClick r:id="rId4"/>
              </a:rPr>
              <a:t>https://edukasi.okezone.com/detail/775916/6-negara-paling-menghargai-wanita</a:t>
            </a:r>
            <a:endParaRPr lang="en-ID" sz="2000" dirty="0"/>
          </a:p>
          <a:p>
            <a:pPr>
              <a:buFont typeface="Wingdings" panose="05000000000000000000" pitchFamily="2" charset="2"/>
              <a:buChar char="§"/>
            </a:pPr>
            <a:r>
              <a:rPr lang="en-ID" sz="2000" dirty="0">
                <a:hlinkClick r:id="rId5"/>
              </a:rPr>
              <a:t>https://twitter.com/aruspelangi/status/1234372707292086273</a:t>
            </a:r>
            <a:endParaRPr lang="en-ID" sz="2000" dirty="0"/>
          </a:p>
          <a:p>
            <a:pPr>
              <a:buFont typeface="Wingdings" panose="05000000000000000000" pitchFamily="2" charset="2"/>
              <a:buChar char="§"/>
            </a:pPr>
            <a:r>
              <a:rPr lang="en-ID" sz="2000" dirty="0">
                <a:hlinkClick r:id="rId6"/>
              </a:rPr>
              <a:t>https://infografis.sindonews.com/photo/7984/nonbiner-tak-sama-dengan-interseks-ini-faktanya-1621536106</a:t>
            </a:r>
            <a:endParaRPr lang="en-ID" sz="2000" dirty="0"/>
          </a:p>
          <a:p>
            <a:pPr>
              <a:buFont typeface="Wingdings" panose="05000000000000000000" pitchFamily="2" charset="2"/>
              <a:buChar char="§"/>
            </a:pPr>
            <a:r>
              <a:rPr lang="en-ID" sz="2000" dirty="0">
                <a:hlinkClick r:id="rId7"/>
              </a:rPr>
              <a:t>https://indonesiainside.id/infografis/2020/02/18/dysphoria-gender</a:t>
            </a:r>
            <a:endParaRPr lang="en-ID" sz="2000" dirty="0"/>
          </a:p>
          <a:p>
            <a:pPr>
              <a:buFont typeface="Wingdings" panose="05000000000000000000" pitchFamily="2" charset="2"/>
              <a:buChar char="§"/>
            </a:pPr>
            <a:r>
              <a:rPr lang="en-ID" sz="2000" dirty="0">
                <a:hlinkClick r:id="rId8"/>
              </a:rPr>
              <a:t>https://tirto.id/interseks-tidak-langka-dan-operasi-dini-bukan-solusinya-cFrr</a:t>
            </a:r>
            <a:endParaRPr lang="en-ID" sz="2000" dirty="0"/>
          </a:p>
          <a:p>
            <a:pPr>
              <a:buFont typeface="Wingdings" panose="05000000000000000000" pitchFamily="2" charset="2"/>
              <a:buChar char="§"/>
            </a:pPr>
            <a:r>
              <a:rPr lang="en-ID" sz="2000" dirty="0">
                <a:hlinkClick r:id="rId9"/>
              </a:rPr>
              <a:t>https://tirto.id/mendengar-langsung-cerita-seorang-interseks-dhMo</a:t>
            </a:r>
            <a:endParaRPr lang="en-ID" sz="2000" dirty="0"/>
          </a:p>
          <a:p>
            <a:pPr>
              <a:buFont typeface="Wingdings" panose="05000000000000000000" pitchFamily="2" charset="2"/>
              <a:buChar char="§"/>
            </a:pPr>
            <a:r>
              <a:rPr lang="en-ID" sz="2000" dirty="0">
                <a:hlinkClick r:id="rId10"/>
              </a:rPr>
              <a:t>https://suakaonline.com/hari-interseks-internasional-mengenal-interseks-si-jenis-kelamin-ketiga-pada-manusia/</a:t>
            </a:r>
            <a:endParaRPr lang="en-ID" sz="2000" dirty="0"/>
          </a:p>
          <a:p>
            <a:pPr>
              <a:buFont typeface="Wingdings" panose="05000000000000000000" pitchFamily="2" charset="2"/>
              <a:buChar char="§"/>
            </a:pPr>
            <a:r>
              <a:rPr lang="en-ID" sz="2000" dirty="0">
                <a:hlinkClick r:id="rId11"/>
              </a:rPr>
              <a:t>https://lifestyle.kompas.com/read/2020/01/08/104459120/berkenalan-dengan-definisi-orientasi-seksual-dan-jenis-jenisnya?page=all</a:t>
            </a:r>
            <a:endParaRPr lang="en-ID" sz="2000" dirty="0"/>
          </a:p>
          <a:p>
            <a:pPr>
              <a:buFont typeface="Wingdings" panose="05000000000000000000" pitchFamily="2" charset="2"/>
              <a:buChar char="§"/>
            </a:pPr>
            <a:r>
              <a:rPr lang="en-ID" sz="2000" dirty="0">
                <a:hlinkClick r:id="rId12"/>
              </a:rPr>
              <a:t>https://koropak.co.id/726/pro-kontra-isu-lgbt</a:t>
            </a:r>
            <a:endParaRPr lang="en-ID" sz="2000" dirty="0"/>
          </a:p>
          <a:p>
            <a:pPr>
              <a:buFont typeface="Wingdings" panose="05000000000000000000" pitchFamily="2" charset="2"/>
              <a:buChar char="§"/>
            </a:pPr>
            <a:r>
              <a:rPr lang="en-US" sz="2000" dirty="0">
                <a:hlinkClick r:id="rId13"/>
              </a:rPr>
              <a:t>https://tirto.id/lgbt-indonesia-hidup-kami-seperti-tidak-ada-cNLA</a:t>
            </a:r>
            <a:endParaRPr lang="en-US" sz="2000" dirty="0"/>
          </a:p>
          <a:p>
            <a:pPr>
              <a:buFont typeface="Wingdings" panose="05000000000000000000" pitchFamily="2" charset="2"/>
              <a:buChar char="§"/>
            </a:pPr>
            <a:r>
              <a:rPr lang="en-US" sz="2000" dirty="0"/>
              <a:t>https://akutahu.com/post/kaum-adam-vs-hawa</a:t>
            </a:r>
          </a:p>
        </p:txBody>
      </p:sp>
    </p:spTree>
    <p:extLst>
      <p:ext uri="{BB962C8B-B14F-4D97-AF65-F5344CB8AC3E}">
        <p14:creationId xmlns:p14="http://schemas.microsoft.com/office/powerpoint/2010/main" val="983081282"/>
      </p:ext>
    </p:extLst>
  </p:cSld>
  <p:clrMapOvr>
    <a:masterClrMapping/>
  </p:clrMapOvr>
</p:sld>
</file>

<file path=ppt/theme/theme1.xml><?xml version="1.0" encoding="utf-8"?>
<a:theme xmlns:a="http://schemas.openxmlformats.org/drawingml/2006/main" name="1_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1203</TotalTime>
  <Words>2210</Words>
  <Application>Microsoft Office PowerPoint</Application>
  <PresentationFormat>Widescreen</PresentationFormat>
  <Paragraphs>118</Paragraphs>
  <Slides>34</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Aharoni</vt:lpstr>
      <vt:lpstr>Arial</vt:lpstr>
      <vt:lpstr>Calibri</vt:lpstr>
      <vt:lpstr>Calibri Light</vt:lpstr>
      <vt:lpstr>LatoWeb</vt:lpstr>
      <vt:lpstr>Wingdings</vt:lpstr>
      <vt:lpstr>1_Office Theme</vt:lpstr>
      <vt:lpstr>Gender  dalam  Pembangunan (Gender in Development) </vt:lpstr>
      <vt:lpstr>Mengapa isu gender, tradisi, dan agama penting untuk pembangunan?</vt:lpstr>
      <vt:lpstr>…lanjutan</vt:lpstr>
      <vt:lpstr>Negara -negara yang punya tradisi dan budaya menghargai perempuan : </vt:lpstr>
      <vt:lpstr> Patriarki sebagai budaya? </vt:lpstr>
      <vt:lpstr>Gender dalam tradisi dan budaya lokal</vt:lpstr>
      <vt:lpstr> Identitas Gender  </vt:lpstr>
      <vt:lpstr>(Identitas) Gender dalam masyarakat Bugis,  Sulawesi</vt:lpstr>
      <vt:lpstr>Gender biner   vs   Gender non-biner  </vt:lpstr>
      <vt:lpstr>Dysphoria Gender ?</vt:lpstr>
      <vt:lpstr>Interseks = Jenis kelamin ketiga?</vt:lpstr>
      <vt:lpstr> Orientasi seksual</vt:lpstr>
      <vt:lpstr>…lanjutan</vt:lpstr>
      <vt:lpstr>Ingat !</vt:lpstr>
      <vt:lpstr>…lanjutan</vt:lpstr>
      <vt:lpstr>LGBT/ LGBTQIA/ LGBTQ+</vt:lpstr>
      <vt:lpstr>Isu LGBTQA+</vt:lpstr>
      <vt:lpstr>LGBTQIA+ &amp; Kesehatan mental</vt:lpstr>
      <vt:lpstr>…lanjutan (PGI, 2016)</vt:lpstr>
      <vt:lpstr>Catatan:</vt:lpstr>
      <vt:lpstr>Gender  &amp;  Agama </vt:lpstr>
      <vt:lpstr>Gender dalam Agama Kristen</vt:lpstr>
      <vt:lpstr>…lanjutan</vt:lpstr>
      <vt:lpstr>Contoh tulisan ilmiah: Lolo (2020)</vt:lpstr>
      <vt:lpstr>Contoh penelitian : Mispandi &amp; Fahrurozzi (2021)</vt:lpstr>
      <vt:lpstr>Bagaimana Kekristenan memandang keberadaan LGBT ? (PGI, 2016) </vt:lpstr>
      <vt:lpstr> ….lanjutan</vt:lpstr>
      <vt:lpstr> ….lanjutan</vt:lpstr>
      <vt:lpstr> ….lanjutan</vt:lpstr>
      <vt:lpstr>Artikel Ilmiah: Singgih (2020)</vt:lpstr>
      <vt:lpstr>Artikel Ilmiah: Prakoso, et.al (2021)</vt:lpstr>
      <vt:lpstr>Tahukah anda?</vt:lpstr>
      <vt:lpstr>Referensi:</vt:lpstr>
      <vt:lpstr>Referensi: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Dhani</dc:creator>
  <cp:lastModifiedBy>Dhani</cp:lastModifiedBy>
  <cp:revision>29</cp:revision>
  <dcterms:created xsi:type="dcterms:W3CDTF">2022-03-16T10:21:38Z</dcterms:created>
  <dcterms:modified xsi:type="dcterms:W3CDTF">2022-06-10T16:45:04Z</dcterms:modified>
</cp:coreProperties>
</file>