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4"/>
  </p:notesMasterIdLst>
  <p:sldIdLst>
    <p:sldId id="276" r:id="rId2"/>
    <p:sldId id="349" r:id="rId3"/>
    <p:sldId id="356" r:id="rId4"/>
    <p:sldId id="357" r:id="rId5"/>
    <p:sldId id="350" r:id="rId6"/>
    <p:sldId id="351" r:id="rId7"/>
    <p:sldId id="348" r:id="rId8"/>
    <p:sldId id="352" r:id="rId9"/>
    <p:sldId id="353" r:id="rId10"/>
    <p:sldId id="354" r:id="rId11"/>
    <p:sldId id="355" r:id="rId12"/>
    <p:sldId id="264" r:id="rId13"/>
    <p:sldId id="265" r:id="rId14"/>
    <p:sldId id="358" r:id="rId15"/>
    <p:sldId id="266" r:id="rId16"/>
    <p:sldId id="288" r:id="rId17"/>
    <p:sldId id="268" r:id="rId18"/>
    <p:sldId id="269" r:id="rId19"/>
    <p:sldId id="290" r:id="rId20"/>
    <p:sldId id="292" r:id="rId21"/>
    <p:sldId id="270" r:id="rId22"/>
    <p:sldId id="271" r:id="rId23"/>
    <p:sldId id="272" r:id="rId24"/>
    <p:sldId id="273" r:id="rId25"/>
    <p:sldId id="274" r:id="rId26"/>
    <p:sldId id="275" r:id="rId27"/>
    <p:sldId id="293" r:id="rId28"/>
    <p:sldId id="359" r:id="rId29"/>
    <p:sldId id="360" r:id="rId30"/>
    <p:sldId id="361" r:id="rId31"/>
    <p:sldId id="362" r:id="rId32"/>
    <p:sldId id="336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81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B90910-54D2-4544-AC52-84CC76055433}" type="datetimeFigureOut">
              <a:rPr lang="en-ID" smtClean="0"/>
              <a:t>08/06/2022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E5AAD9-B02C-4118-BA31-C2023338D55D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81117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30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9413727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31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951583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32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7073397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27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77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970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206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156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812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485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400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571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727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6311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2240F-658D-4157-8C12-37C14D5AE11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4415566"/>
      </p:ext>
    </p:extLst>
  </p:cSld>
  <p:clrMapOvr>
    <a:masterClrMapping/>
  </p:clrMapOvr>
  <p:transition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21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829" y="1396686"/>
            <a:ext cx="4521298" cy="4064628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Gender 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 err="1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dalam</a:t>
            </a:r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Pembangunan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2400" i="1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(Gender in Development)</a:t>
            </a:r>
            <a:br>
              <a:rPr lang="en-US" sz="2400" i="1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sz="2400" i="1" dirty="0">
              <a:solidFill>
                <a:srgbClr val="FFFFFF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55327" y="1682788"/>
            <a:ext cx="6847154" cy="437837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b="1" dirty="0" err="1"/>
              <a:t>Pertemuan</a:t>
            </a:r>
            <a:r>
              <a:rPr lang="en-US" sz="3200" b="1" dirty="0"/>
              <a:t> 14</a:t>
            </a:r>
          </a:p>
          <a:p>
            <a:pPr marL="0" indent="0" algn="ctr">
              <a:buNone/>
            </a:pPr>
            <a:r>
              <a:rPr lang="en-US" sz="3200" i="1" dirty="0"/>
              <a:t>(14</a:t>
            </a:r>
            <a:r>
              <a:rPr lang="en-US" sz="3200" i="1" baseline="30000" dirty="0"/>
              <a:t>th</a:t>
            </a:r>
            <a:r>
              <a:rPr lang="en-US" sz="3200" i="1" dirty="0"/>
              <a:t>  meeting)</a:t>
            </a:r>
          </a:p>
          <a:p>
            <a:pPr marL="0" indent="0" algn="ctr">
              <a:buNone/>
            </a:pPr>
            <a:r>
              <a:rPr lang="en-US" sz="3200" b="1" dirty="0"/>
              <a:t>Teknik </a:t>
            </a:r>
            <a:r>
              <a:rPr lang="en-US" sz="3200" b="1" dirty="0" err="1"/>
              <a:t>Analisis</a:t>
            </a:r>
            <a:r>
              <a:rPr lang="en-US" sz="3200" b="1" dirty="0"/>
              <a:t> Gender :                   Model Harvard</a:t>
            </a:r>
          </a:p>
          <a:p>
            <a:pPr marL="0" indent="0" algn="ctr">
              <a:buNone/>
            </a:pPr>
            <a:r>
              <a:rPr lang="en-US" i="1" dirty="0"/>
              <a:t>(Gender Analysis Technique : Harvard Model)</a:t>
            </a:r>
            <a:endParaRPr lang="en-US" dirty="0"/>
          </a:p>
          <a:p>
            <a:pPr marL="0" indent="0" algn="ctr">
              <a:buNone/>
            </a:pPr>
            <a:r>
              <a:rPr lang="en-US" sz="2200" dirty="0"/>
              <a:t>Lecturer:</a:t>
            </a:r>
          </a:p>
          <a:p>
            <a:pPr marL="0" indent="0" algn="ctr">
              <a:buNone/>
            </a:pPr>
            <a:r>
              <a:rPr lang="en-US" sz="2200" dirty="0"/>
              <a:t>Dr. </a:t>
            </a:r>
            <a:r>
              <a:rPr lang="en-US" sz="2200" dirty="0" err="1"/>
              <a:t>Rambu</a:t>
            </a:r>
            <a:r>
              <a:rPr lang="en-US" sz="2200" dirty="0"/>
              <a:t> Luba Kata </a:t>
            </a:r>
            <a:r>
              <a:rPr lang="en-US" sz="2200" dirty="0" err="1"/>
              <a:t>Respati</a:t>
            </a:r>
            <a:r>
              <a:rPr lang="en-US" sz="2200" dirty="0"/>
              <a:t> </a:t>
            </a:r>
            <a:r>
              <a:rPr lang="en-US" sz="2200" dirty="0" err="1"/>
              <a:t>Nugrohowardhani</a:t>
            </a:r>
            <a:r>
              <a:rPr lang="en-US" sz="2200" dirty="0"/>
              <a:t>, S.E.,M.A</a:t>
            </a:r>
          </a:p>
          <a:p>
            <a:pPr marL="0" indent="0" algn="ctr">
              <a:buNone/>
            </a:pPr>
            <a:r>
              <a:rPr lang="en-US" sz="2200" dirty="0"/>
              <a:t>Universitas Kristen </a:t>
            </a:r>
            <a:r>
              <a:rPr lang="en-US" sz="2200" dirty="0" err="1"/>
              <a:t>Wira</a:t>
            </a:r>
            <a:r>
              <a:rPr lang="en-US" sz="2200" dirty="0"/>
              <a:t> </a:t>
            </a:r>
            <a:r>
              <a:rPr lang="en-US" sz="2200" dirty="0" err="1"/>
              <a:t>Wacana</a:t>
            </a:r>
            <a:r>
              <a:rPr lang="en-US" sz="2200" dirty="0"/>
              <a:t> Sumba</a:t>
            </a:r>
          </a:p>
          <a:p>
            <a:pPr marL="0" indent="0" algn="ctr">
              <a:buNone/>
            </a:pPr>
            <a:r>
              <a:rPr lang="en-US" sz="2200" dirty="0"/>
              <a:t>Indonesia</a:t>
            </a:r>
          </a:p>
          <a:p>
            <a:pPr marL="0" indent="0" algn="ctr">
              <a:buNone/>
            </a:pP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299897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 fontScale="90000"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Analisis</a:t>
            </a:r>
            <a:r>
              <a:rPr lang="en-US" sz="6600" b="1" dirty="0">
                <a:solidFill>
                  <a:srgbClr val="FFFFFF"/>
                </a:solidFill>
                <a:latin typeface="+mn-lt"/>
              </a:rPr>
              <a:t> Gender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73336" y="1276894"/>
            <a:ext cx="6257109" cy="430421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dirty="0"/>
              <a:t>“Salah </a:t>
            </a:r>
            <a:r>
              <a:rPr lang="en-US" sz="3600" dirty="0" err="1"/>
              <a:t>satu</a:t>
            </a:r>
            <a:r>
              <a:rPr lang="en-US" sz="3600" dirty="0"/>
              <a:t> </a:t>
            </a:r>
            <a:r>
              <a:rPr lang="en-US" sz="3600" dirty="0" err="1"/>
              <a:t>jenis</a:t>
            </a:r>
            <a:r>
              <a:rPr lang="en-US" sz="3600" dirty="0"/>
              <a:t> </a:t>
            </a:r>
            <a:r>
              <a:rPr lang="id-ID" sz="3600" dirty="0"/>
              <a:t>analisis sosial yang </a:t>
            </a:r>
            <a:r>
              <a:rPr lang="en-US" sz="3600" dirty="0" err="1"/>
              <a:t>bertujuan</a:t>
            </a:r>
            <a:r>
              <a:rPr lang="en-US" sz="3600" dirty="0"/>
              <a:t> </a:t>
            </a:r>
            <a:r>
              <a:rPr lang="en-US" sz="3600" dirty="0" err="1"/>
              <a:t>melihat</a:t>
            </a:r>
            <a:r>
              <a:rPr lang="en-US" sz="3600" dirty="0"/>
              <a:t> </a:t>
            </a:r>
            <a:r>
              <a:rPr lang="id-ID" sz="3600" dirty="0"/>
              <a:t>perbedaan laki-laki dan perempuan</a:t>
            </a:r>
            <a:r>
              <a:rPr lang="en-US" sz="3600" dirty="0"/>
              <a:t> </a:t>
            </a:r>
            <a:r>
              <a:rPr lang="id-ID" sz="3600" dirty="0"/>
              <a:t>dari segi</a:t>
            </a:r>
            <a:r>
              <a:rPr lang="en-US" sz="3600" dirty="0"/>
              <a:t> </a:t>
            </a:r>
            <a:r>
              <a:rPr lang="en-US" sz="3600" dirty="0" err="1"/>
              <a:t>pembagian</a:t>
            </a:r>
            <a:r>
              <a:rPr lang="en-US" sz="3600" dirty="0"/>
              <a:t> </a:t>
            </a:r>
            <a:r>
              <a:rPr lang="en-US" sz="3600" dirty="0" err="1"/>
              <a:t>kerja</a:t>
            </a:r>
            <a:r>
              <a:rPr lang="en-US" sz="3600" dirty="0"/>
              <a:t> gender </a:t>
            </a:r>
            <a:r>
              <a:rPr lang="en-US" sz="3600" dirty="0" err="1"/>
              <a:t>melalui</a:t>
            </a:r>
            <a:r>
              <a:rPr lang="en-US" sz="3600" dirty="0"/>
              <a:t> k</a:t>
            </a:r>
            <a:r>
              <a:rPr lang="id-ID" sz="3600" dirty="0"/>
              <a:t>ondisi (situasi</a:t>
            </a:r>
            <a:r>
              <a:rPr lang="en-US" sz="3600" dirty="0"/>
              <a:t>) dan k</a:t>
            </a:r>
            <a:r>
              <a:rPr lang="id-ID" sz="3600" dirty="0"/>
              <a:t>edudukan (posisi) di dalam  keluarga</a:t>
            </a:r>
            <a:r>
              <a:rPr lang="en-US" sz="3600" dirty="0"/>
              <a:t>, </a:t>
            </a:r>
            <a:r>
              <a:rPr lang="en-US" sz="3600" dirty="0" err="1"/>
              <a:t>usaha</a:t>
            </a:r>
            <a:r>
              <a:rPr lang="en-US" sz="3600" dirty="0"/>
              <a:t> </a:t>
            </a:r>
            <a:r>
              <a:rPr lang="en-US" sz="3600" dirty="0" err="1"/>
              <a:t>produktif</a:t>
            </a:r>
            <a:r>
              <a:rPr lang="en-US" sz="3600" dirty="0"/>
              <a:t> (</a:t>
            </a:r>
            <a:r>
              <a:rPr lang="en-US" sz="3600" dirty="0" err="1"/>
              <a:t>nafkah</a:t>
            </a:r>
            <a:r>
              <a:rPr lang="en-US" sz="3600" dirty="0"/>
              <a:t>), </a:t>
            </a:r>
            <a:r>
              <a:rPr lang="id-ID" sz="3600" dirty="0"/>
              <a:t>da</a:t>
            </a:r>
            <a:r>
              <a:rPr lang="en-US" sz="3600" dirty="0"/>
              <a:t>n </a:t>
            </a:r>
            <a:r>
              <a:rPr lang="id-ID" sz="3600" dirty="0"/>
              <a:t>komunitas atau masyarakat</a:t>
            </a:r>
            <a:r>
              <a:rPr lang="en-US" sz="36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775773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>
                <a:solidFill>
                  <a:srgbClr val="FFFFFF"/>
                </a:solidFill>
                <a:latin typeface="+mn-lt"/>
              </a:rPr>
              <a:t>Fokus  </a:t>
            </a:r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Analisis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 Gender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6070713"/>
          </a:xfrm>
        </p:spPr>
        <p:txBody>
          <a:bodyPr anchor="ctr">
            <a:normAutofit fontScale="850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5400" dirty="0"/>
              <a:t>P</a:t>
            </a:r>
            <a:r>
              <a:rPr lang="id-ID" sz="5400" dirty="0"/>
              <a:t>embagian kerja/ peran </a:t>
            </a:r>
            <a:endParaRPr lang="en-US" sz="5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5400" dirty="0"/>
              <a:t>A</a:t>
            </a:r>
            <a:r>
              <a:rPr lang="id-ID" sz="5400" dirty="0"/>
              <a:t>kses dan kontrol (peluang dan penguasaan terhadap</a:t>
            </a:r>
            <a:r>
              <a:rPr lang="en-US" sz="5400" dirty="0"/>
              <a:t> </a:t>
            </a:r>
            <a:r>
              <a:rPr lang="id-ID" sz="5400" dirty="0"/>
              <a:t>sumberdaya serta manfaat program pembangunan</a:t>
            </a:r>
            <a:endParaRPr lang="en-US" sz="5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5400" dirty="0"/>
              <a:t>P</a:t>
            </a:r>
            <a:r>
              <a:rPr lang="id-ID" sz="5400" dirty="0"/>
              <a:t>artisipasi dala</a:t>
            </a:r>
            <a:r>
              <a:rPr lang="en-US" sz="5400" dirty="0"/>
              <a:t>m </a:t>
            </a:r>
            <a:r>
              <a:rPr lang="id-ID" sz="5400" dirty="0"/>
              <a:t>kelembagaan dan pengambilan keputusan di dalam keluarga</a:t>
            </a:r>
            <a:r>
              <a:rPr lang="id-ID" sz="4800" dirty="0"/>
              <a:t>.</a:t>
            </a:r>
            <a:endParaRPr lang="en-US" sz="4800" dirty="0"/>
          </a:p>
          <a:p>
            <a:pPr>
              <a:buFont typeface="Wingdings" panose="05000000000000000000" pitchFamily="2" charset="2"/>
              <a:buChar char="§"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7885621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Apa</a:t>
            </a:r>
            <a:r>
              <a:rPr lang="en-US" sz="66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hasil</a:t>
            </a:r>
            <a:r>
              <a:rPr lang="en-US" sz="66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dari</a:t>
            </a:r>
            <a:r>
              <a:rPr lang="en-US" sz="66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analisis</a:t>
            </a:r>
            <a:r>
              <a:rPr lang="en-US" sz="6600" b="1" dirty="0">
                <a:solidFill>
                  <a:srgbClr val="FFFFFF"/>
                </a:solidFill>
                <a:latin typeface="+mn-lt"/>
              </a:rPr>
              <a:t> gender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69279" y="780505"/>
            <a:ext cx="6257109" cy="4304211"/>
          </a:xfrm>
        </p:spPr>
        <p:txBody>
          <a:bodyPr>
            <a:noAutofit/>
          </a:bodyPr>
          <a:lstStyle/>
          <a:p>
            <a:pPr marL="609600" indent="-609600">
              <a:buFontTx/>
              <a:buAutoNum type="arabicParenBoth"/>
            </a:pPr>
            <a:r>
              <a:rPr lang="en-US" sz="3600" dirty="0"/>
              <a:t>I</a:t>
            </a:r>
            <a:r>
              <a:rPr lang="id-ID" sz="3600" dirty="0"/>
              <a:t>dentifikasi kepentingan praktis yaitu: </a:t>
            </a:r>
            <a:r>
              <a:rPr lang="en-US" sz="3600" dirty="0"/>
              <a:t> </a:t>
            </a:r>
            <a:r>
              <a:rPr lang="id-ID" sz="3600" dirty="0"/>
              <a:t>kepentingan perempuan</a:t>
            </a:r>
            <a:r>
              <a:rPr lang="en-US" sz="3600" dirty="0"/>
              <a:t> dan </a:t>
            </a:r>
            <a:r>
              <a:rPr lang="en-US" sz="3600" dirty="0" err="1"/>
              <a:t>laki-laki</a:t>
            </a:r>
            <a:r>
              <a:rPr lang="id-ID" sz="3600" dirty="0"/>
              <a:t> yang perlu diperhatikan dalam pengembangan program  pembangunan </a:t>
            </a:r>
            <a:endParaRPr lang="en-US" sz="3600" dirty="0"/>
          </a:p>
          <a:p>
            <a:pPr marL="609600" indent="-609600">
              <a:buFontTx/>
              <a:buAutoNum type="arabicParenBoth"/>
            </a:pPr>
            <a:r>
              <a:rPr lang="en-US" sz="3600" dirty="0"/>
              <a:t>K</a:t>
            </a:r>
            <a:r>
              <a:rPr lang="id-ID" sz="3600" dirty="0"/>
              <a:t>epentingan strategis yaitu: penyetaraan status, peran, akses dan kontrol antara laki-laki dan perempuan </a:t>
            </a:r>
            <a:endParaRPr lang="en-US" sz="3600" dirty="0"/>
          </a:p>
          <a:p>
            <a:pPr marL="0" indent="0">
              <a:buNone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195865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Manfaat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  </a:t>
            </a:r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Analisis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 Gender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550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5400" dirty="0" err="1"/>
              <a:t>Membuka</a:t>
            </a:r>
            <a:r>
              <a:rPr lang="en-US" sz="5400" dirty="0"/>
              <a:t> </a:t>
            </a:r>
            <a:r>
              <a:rPr lang="en-US" sz="5400" dirty="0" err="1"/>
              <a:t>wawasan</a:t>
            </a:r>
            <a:r>
              <a:rPr lang="en-US" sz="5400" dirty="0"/>
              <a:t> </a:t>
            </a:r>
            <a:r>
              <a:rPr lang="en-US" sz="5400" dirty="0" err="1"/>
              <a:t>untuk</a:t>
            </a:r>
            <a:r>
              <a:rPr lang="en-US" sz="5400" dirty="0"/>
              <a:t> </a:t>
            </a:r>
            <a:r>
              <a:rPr lang="en-US" sz="5400" dirty="0" err="1"/>
              <a:t>memahami</a:t>
            </a:r>
            <a:r>
              <a:rPr lang="en-US" sz="5400" dirty="0"/>
              <a:t> </a:t>
            </a:r>
            <a:r>
              <a:rPr lang="en-US" sz="5400" dirty="0" err="1"/>
              <a:t>adanya</a:t>
            </a:r>
            <a:r>
              <a:rPr lang="en-US" sz="5400" dirty="0"/>
              <a:t> </a:t>
            </a:r>
            <a:r>
              <a:rPr lang="en-US" sz="5400" dirty="0" err="1"/>
              <a:t>kesenjangan</a:t>
            </a:r>
            <a:r>
              <a:rPr lang="en-US" sz="5400" dirty="0"/>
              <a:t> gender pada </a:t>
            </a:r>
            <a:r>
              <a:rPr lang="en-US" sz="5400" dirty="0" err="1"/>
              <a:t>berbagai</a:t>
            </a:r>
            <a:r>
              <a:rPr lang="en-US" sz="5400" dirty="0"/>
              <a:t>  </a:t>
            </a:r>
            <a:r>
              <a:rPr lang="en-US" sz="5400" dirty="0" err="1"/>
              <a:t>bidang</a:t>
            </a:r>
            <a:r>
              <a:rPr lang="en-US" sz="5400" dirty="0"/>
              <a:t>, dengan </a:t>
            </a:r>
            <a:r>
              <a:rPr lang="en-US" sz="5400" dirty="0" err="1"/>
              <a:t>menggunakan</a:t>
            </a:r>
            <a:r>
              <a:rPr lang="en-US" sz="5400" dirty="0"/>
              <a:t> </a:t>
            </a:r>
            <a:r>
              <a:rPr lang="en-US" sz="5400" dirty="0" err="1"/>
              <a:t>analisis</a:t>
            </a:r>
            <a:r>
              <a:rPr lang="en-US" sz="5400" dirty="0"/>
              <a:t> </a:t>
            </a:r>
            <a:r>
              <a:rPr lang="en-US" sz="5400" dirty="0" err="1"/>
              <a:t>baik</a:t>
            </a:r>
            <a:r>
              <a:rPr lang="en-US" sz="5400" dirty="0"/>
              <a:t> </a:t>
            </a:r>
            <a:r>
              <a:rPr lang="en-US" sz="5400" dirty="0" err="1"/>
              <a:t>secara</a:t>
            </a:r>
            <a:r>
              <a:rPr lang="en-US" sz="5400" dirty="0"/>
              <a:t> </a:t>
            </a:r>
            <a:r>
              <a:rPr lang="en-US" sz="5400" dirty="0" err="1"/>
              <a:t>kuantitatif</a:t>
            </a:r>
            <a:r>
              <a:rPr lang="en-US" sz="5400" dirty="0"/>
              <a:t> </a:t>
            </a:r>
            <a:r>
              <a:rPr lang="en-US" sz="5400" dirty="0" err="1"/>
              <a:t>maupun</a:t>
            </a:r>
            <a:r>
              <a:rPr lang="en-US" sz="5400" dirty="0"/>
              <a:t> </a:t>
            </a:r>
            <a:r>
              <a:rPr lang="en-US" sz="5400" dirty="0" err="1"/>
              <a:t>kualitatif</a:t>
            </a:r>
            <a:r>
              <a:rPr lang="en-US" sz="54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5400" dirty="0" err="1"/>
              <a:t>Mendapat</a:t>
            </a:r>
            <a:r>
              <a:rPr lang="en-US" sz="5400" dirty="0"/>
              <a:t> </a:t>
            </a:r>
            <a:r>
              <a:rPr lang="en-US" sz="5400" dirty="0" err="1"/>
              <a:t>gambaran</a:t>
            </a:r>
            <a:r>
              <a:rPr lang="en-US" sz="5400" dirty="0"/>
              <a:t> </a:t>
            </a:r>
            <a:r>
              <a:rPr lang="en-US" sz="5400" dirty="0" err="1"/>
              <a:t>secara</a:t>
            </a:r>
            <a:r>
              <a:rPr lang="en-US" sz="5400" dirty="0"/>
              <a:t> garis  </a:t>
            </a:r>
            <a:r>
              <a:rPr lang="en-US" sz="5400" dirty="0" err="1"/>
              <a:t>besar</a:t>
            </a:r>
            <a:r>
              <a:rPr lang="en-US" sz="5400" dirty="0"/>
              <a:t> </a:t>
            </a:r>
            <a:r>
              <a:rPr lang="en-US" sz="5400" dirty="0" err="1"/>
              <a:t>atau</a:t>
            </a:r>
            <a:r>
              <a:rPr lang="en-US" sz="5400" dirty="0"/>
              <a:t> </a:t>
            </a:r>
            <a:r>
              <a:rPr lang="en-US" sz="5400" dirty="0" err="1"/>
              <a:t>bahkan</a:t>
            </a:r>
            <a:r>
              <a:rPr lang="en-US" sz="5400" dirty="0"/>
              <a:t> </a:t>
            </a:r>
            <a:r>
              <a:rPr lang="en-US" sz="5400" dirty="0" err="1"/>
              <a:t>secara</a:t>
            </a:r>
            <a:r>
              <a:rPr lang="en-US" sz="5400" dirty="0"/>
              <a:t> </a:t>
            </a:r>
            <a:r>
              <a:rPr lang="en-US" sz="5400" dirty="0" err="1"/>
              <a:t>detil</a:t>
            </a:r>
            <a:r>
              <a:rPr lang="en-US" sz="5400" dirty="0"/>
              <a:t> </a:t>
            </a:r>
            <a:r>
              <a:rPr lang="en-US" sz="5400" dirty="0" err="1"/>
              <a:t>keadaan</a:t>
            </a:r>
            <a:r>
              <a:rPr lang="en-US" sz="5400" dirty="0"/>
              <a:t> </a:t>
            </a:r>
            <a:r>
              <a:rPr lang="en-US" sz="5400" dirty="0" err="1"/>
              <a:t>obyektif</a:t>
            </a:r>
            <a:r>
              <a:rPr lang="en-US" sz="5400" dirty="0"/>
              <a:t> dan </a:t>
            </a:r>
            <a:r>
              <a:rPr lang="en-US" sz="5400" dirty="0" err="1"/>
              <a:t>sesuai</a:t>
            </a:r>
            <a:r>
              <a:rPr lang="en-US" sz="5400" dirty="0"/>
              <a:t> dengan </a:t>
            </a:r>
            <a:r>
              <a:rPr lang="en-US" sz="5400" dirty="0" err="1"/>
              <a:t>kebenaran</a:t>
            </a:r>
            <a:r>
              <a:rPr lang="en-US" sz="5400" dirty="0"/>
              <a:t>  yang </a:t>
            </a:r>
            <a:r>
              <a:rPr lang="en-US" sz="5400" dirty="0" err="1"/>
              <a:t>ada</a:t>
            </a:r>
            <a:r>
              <a:rPr lang="en-US" sz="5400" dirty="0"/>
              <a:t> </a:t>
            </a:r>
            <a:r>
              <a:rPr lang="en-US" sz="5400" dirty="0" err="1"/>
              <a:t>serta</a:t>
            </a:r>
            <a:r>
              <a:rPr lang="en-US" sz="5400" dirty="0"/>
              <a:t> </a:t>
            </a:r>
            <a:r>
              <a:rPr lang="en-US" sz="5400" dirty="0" err="1"/>
              <a:t>dapat</a:t>
            </a:r>
            <a:r>
              <a:rPr lang="en-US" sz="5400" dirty="0"/>
              <a:t> </a:t>
            </a:r>
            <a:r>
              <a:rPr lang="en-US" sz="5400" dirty="0" err="1"/>
              <a:t>dimengerti</a:t>
            </a:r>
            <a:r>
              <a:rPr lang="en-US" sz="5400" dirty="0"/>
              <a:t> </a:t>
            </a:r>
            <a:r>
              <a:rPr lang="en-US" sz="5400" dirty="0" err="1"/>
              <a:t>secara</a:t>
            </a:r>
            <a:r>
              <a:rPr lang="en-US" sz="5400" dirty="0"/>
              <a:t> universal oleh </a:t>
            </a:r>
            <a:r>
              <a:rPr lang="en-US" sz="5400" dirty="0" err="1"/>
              <a:t>berbagai</a:t>
            </a:r>
            <a:r>
              <a:rPr lang="en-US" sz="5400" dirty="0"/>
              <a:t> </a:t>
            </a:r>
            <a:r>
              <a:rPr lang="en-US" sz="5400" dirty="0" err="1"/>
              <a:t>pihak</a:t>
            </a:r>
            <a:r>
              <a:rPr lang="en-US" sz="54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5400" dirty="0" err="1"/>
              <a:t>Menemukenali</a:t>
            </a:r>
            <a:r>
              <a:rPr lang="en-US" sz="5400" dirty="0"/>
              <a:t> </a:t>
            </a:r>
            <a:r>
              <a:rPr lang="en-US" sz="5400" dirty="0" err="1"/>
              <a:t>akar</a:t>
            </a:r>
            <a:r>
              <a:rPr lang="en-US" sz="5400" dirty="0"/>
              <a:t> </a:t>
            </a:r>
            <a:r>
              <a:rPr lang="en-US" sz="5400" dirty="0" err="1"/>
              <a:t>permasalahan</a:t>
            </a:r>
            <a:r>
              <a:rPr lang="en-US" sz="5400" dirty="0"/>
              <a:t> yang </a:t>
            </a:r>
            <a:r>
              <a:rPr lang="en-US" sz="5400" dirty="0" err="1"/>
              <a:t>melatarbelakangi</a:t>
            </a:r>
            <a:r>
              <a:rPr lang="en-US" sz="5400" dirty="0"/>
              <a:t> </a:t>
            </a:r>
            <a:r>
              <a:rPr lang="en-US" sz="5400" dirty="0" err="1"/>
              <a:t>masalah</a:t>
            </a:r>
            <a:r>
              <a:rPr lang="en-US" sz="5400" dirty="0"/>
              <a:t> </a:t>
            </a:r>
            <a:r>
              <a:rPr lang="en-US" sz="5400" dirty="0" err="1"/>
              <a:t>kesenjangan</a:t>
            </a:r>
            <a:r>
              <a:rPr lang="en-US" sz="5400" dirty="0"/>
              <a:t> gender dan </a:t>
            </a:r>
            <a:r>
              <a:rPr lang="en-US" sz="5400" dirty="0" err="1"/>
              <a:t>sekaligus</a:t>
            </a:r>
            <a:r>
              <a:rPr lang="en-US" sz="5400" dirty="0"/>
              <a:t> </a:t>
            </a:r>
            <a:r>
              <a:rPr lang="en-US" sz="5400" dirty="0" err="1"/>
              <a:t>dapat</a:t>
            </a:r>
            <a:r>
              <a:rPr lang="en-US" sz="5400" dirty="0"/>
              <a:t> </a:t>
            </a:r>
            <a:r>
              <a:rPr lang="en-US" sz="5400" dirty="0" err="1"/>
              <a:t>menemukan</a:t>
            </a:r>
            <a:r>
              <a:rPr lang="en-US" sz="5400" dirty="0"/>
              <a:t> </a:t>
            </a:r>
            <a:r>
              <a:rPr lang="en-US" sz="5400" dirty="0" err="1"/>
              <a:t>solusi</a:t>
            </a:r>
            <a:r>
              <a:rPr lang="en-US" sz="5400" dirty="0"/>
              <a:t> yang </a:t>
            </a:r>
            <a:r>
              <a:rPr lang="en-US" sz="5400" dirty="0" err="1"/>
              <a:t>tepat</a:t>
            </a:r>
            <a:r>
              <a:rPr lang="en-US" sz="5400" dirty="0"/>
              <a:t> </a:t>
            </a:r>
            <a:r>
              <a:rPr lang="en-US" sz="5400" dirty="0" err="1"/>
              <a:t>sasaran</a:t>
            </a:r>
            <a:r>
              <a:rPr lang="en-US" sz="5400" dirty="0"/>
              <a:t> </a:t>
            </a:r>
            <a:r>
              <a:rPr lang="en-US" sz="5400" dirty="0" err="1"/>
              <a:t>sesuai</a:t>
            </a:r>
            <a:r>
              <a:rPr lang="en-US" sz="5400" dirty="0"/>
              <a:t> dengan </a:t>
            </a:r>
            <a:r>
              <a:rPr lang="en-US" sz="5400" dirty="0" err="1"/>
              <a:t>tingkat</a:t>
            </a:r>
            <a:r>
              <a:rPr lang="en-US" sz="5400" dirty="0"/>
              <a:t> </a:t>
            </a:r>
            <a:r>
              <a:rPr lang="en-US" sz="5400" dirty="0" err="1"/>
              <a:t>permasalahannya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29098136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Beberapa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 Teknik </a:t>
            </a:r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Analisis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 Gender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900896"/>
          </a:xfrm>
        </p:spPr>
        <p:txBody>
          <a:bodyPr anchor="ctr"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endParaRPr lang="en-ID" sz="4000" dirty="0"/>
          </a:p>
          <a:p>
            <a:pPr>
              <a:buFont typeface="Wingdings" panose="05000000000000000000" pitchFamily="2" charset="2"/>
              <a:buChar char="§"/>
            </a:pPr>
            <a:r>
              <a:rPr lang="en-ID" sz="4000" b="1" dirty="0"/>
              <a:t>Model Harvard.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sz="4000" b="1" dirty="0"/>
              <a:t>Model Moser.</a:t>
            </a:r>
            <a:r>
              <a:rPr lang="en-ID" sz="4000" dirty="0"/>
              <a:t>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sz="4000" dirty="0"/>
              <a:t> Model </a:t>
            </a:r>
            <a:r>
              <a:rPr lang="en-ID" sz="4000" dirty="0" err="1"/>
              <a:t>Longway</a:t>
            </a:r>
            <a:endParaRPr lang="en-ID" sz="4000" dirty="0"/>
          </a:p>
          <a:p>
            <a:pPr>
              <a:buFont typeface="Wingdings" panose="05000000000000000000" pitchFamily="2" charset="2"/>
              <a:buChar char="§"/>
            </a:pPr>
            <a:r>
              <a:rPr lang="en-ID" sz="4000" dirty="0"/>
              <a:t>Model </a:t>
            </a:r>
            <a:r>
              <a:rPr lang="en-ID" sz="4000" dirty="0" err="1"/>
              <a:t>Kerangka</a:t>
            </a:r>
            <a:r>
              <a:rPr lang="en-ID" sz="4000" dirty="0"/>
              <a:t> </a:t>
            </a:r>
            <a:r>
              <a:rPr lang="en-ID" sz="4000" dirty="0" err="1"/>
              <a:t>Relasi</a:t>
            </a:r>
            <a:r>
              <a:rPr lang="en-ID" sz="4000" dirty="0"/>
              <a:t> Sosial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sz="4000" dirty="0"/>
              <a:t>Model GAP (Gender Analysis Pathway)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sz="4000" dirty="0"/>
              <a:t>Model SWOT (Strength, Weakness, Opportunity and Threat)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sz="4000" dirty="0"/>
              <a:t>Model </a:t>
            </a:r>
            <a:r>
              <a:rPr lang="en-ID" sz="4000" dirty="0" err="1"/>
              <a:t>ProBA</a:t>
            </a:r>
            <a:r>
              <a:rPr lang="en-ID" sz="4000" dirty="0"/>
              <a:t> (Problem Based Approach)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454906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 fontScale="90000"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4900" b="1" dirty="0">
                <a:solidFill>
                  <a:srgbClr val="FFFFFF"/>
                </a:solidFill>
                <a:latin typeface="+mn-lt"/>
              </a:rPr>
              <a:t>Model</a:t>
            </a:r>
            <a:br>
              <a:rPr lang="en-US" sz="4900" b="1" dirty="0">
                <a:solidFill>
                  <a:srgbClr val="FFFFFF"/>
                </a:solidFill>
                <a:latin typeface="+mn-lt"/>
              </a:rPr>
            </a:br>
            <a:r>
              <a:rPr lang="en-US" sz="4900" b="1" dirty="0">
                <a:solidFill>
                  <a:srgbClr val="FFFFFF"/>
                </a:solidFill>
                <a:latin typeface="+mn-lt"/>
              </a:rPr>
              <a:t>Harvard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64776" y="333102"/>
            <a:ext cx="6257109" cy="455567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400" dirty="0"/>
              <a:t>“</a:t>
            </a:r>
            <a:r>
              <a:rPr lang="en-US" sz="4400" dirty="0" err="1"/>
              <a:t>Kerangka</a:t>
            </a:r>
            <a:r>
              <a:rPr lang="en-US" sz="4400" dirty="0"/>
              <a:t> </a:t>
            </a:r>
            <a:r>
              <a:rPr lang="en-US" sz="4400" dirty="0" err="1"/>
              <a:t>analisis</a:t>
            </a:r>
            <a:r>
              <a:rPr lang="en-US" sz="4400" dirty="0"/>
              <a:t> gender dengan </a:t>
            </a:r>
            <a:r>
              <a:rPr lang="en-US" sz="4400" dirty="0" err="1"/>
              <a:t>fokus</a:t>
            </a:r>
            <a:r>
              <a:rPr lang="en-US" sz="4400" dirty="0"/>
              <a:t> pada </a:t>
            </a:r>
            <a:r>
              <a:rPr lang="en-US" sz="4400" dirty="0" err="1"/>
              <a:t>menemukenali</a:t>
            </a:r>
            <a:r>
              <a:rPr lang="en-US" sz="4400" dirty="0"/>
              <a:t> </a:t>
            </a:r>
            <a:r>
              <a:rPr lang="en-US" sz="4400" dirty="0" err="1"/>
              <a:t>pembagian</a:t>
            </a:r>
            <a:r>
              <a:rPr lang="en-US" sz="4400" dirty="0"/>
              <a:t> </a:t>
            </a:r>
            <a:r>
              <a:rPr lang="en-US" sz="4400" dirty="0" err="1"/>
              <a:t>kerja</a:t>
            </a:r>
            <a:r>
              <a:rPr lang="en-US" sz="4400" dirty="0"/>
              <a:t> gender (</a:t>
            </a:r>
            <a:r>
              <a:rPr lang="en-US" sz="4400" i="1" dirty="0"/>
              <a:t>gender</a:t>
            </a:r>
            <a:r>
              <a:rPr lang="en-US" sz="4400" dirty="0"/>
              <a:t> </a:t>
            </a:r>
            <a:r>
              <a:rPr lang="en-US" sz="4400" i="1" dirty="0"/>
              <a:t>division of </a:t>
            </a:r>
            <a:r>
              <a:rPr lang="en-US" sz="4400" i="1" dirty="0" err="1"/>
              <a:t>labour</a:t>
            </a:r>
            <a:r>
              <a:rPr lang="en-US" sz="4400" dirty="0"/>
              <a:t>), </a:t>
            </a:r>
            <a:r>
              <a:rPr lang="en-US" sz="4400" dirty="0" err="1"/>
              <a:t>peran</a:t>
            </a:r>
            <a:r>
              <a:rPr lang="en-US" sz="4400" dirty="0"/>
              <a:t> dalam </a:t>
            </a:r>
            <a:r>
              <a:rPr lang="en-US" sz="4400" dirty="0" err="1"/>
              <a:t>pengambilan</a:t>
            </a:r>
            <a:r>
              <a:rPr lang="en-US" sz="4400" dirty="0"/>
              <a:t> </a:t>
            </a:r>
            <a:r>
              <a:rPr lang="en-US" sz="4400" dirty="0" err="1"/>
              <a:t>keputusan</a:t>
            </a:r>
            <a:r>
              <a:rPr lang="en-US" sz="4400" dirty="0"/>
              <a:t>, dan </a:t>
            </a:r>
            <a:r>
              <a:rPr lang="en-US" sz="4400" dirty="0" err="1"/>
              <a:t>tingkat</a:t>
            </a:r>
            <a:r>
              <a:rPr lang="en-US" sz="4400" dirty="0"/>
              <a:t> </a:t>
            </a:r>
            <a:r>
              <a:rPr lang="en-US" sz="4400" dirty="0" err="1"/>
              <a:t>penguasaan</a:t>
            </a:r>
            <a:r>
              <a:rPr lang="en-US" sz="4400" dirty="0"/>
              <a:t> (</a:t>
            </a:r>
            <a:r>
              <a:rPr lang="en-US" sz="4400" dirty="0" err="1"/>
              <a:t>kontrol</a:t>
            </a:r>
            <a:r>
              <a:rPr lang="en-US" sz="4400" dirty="0"/>
              <a:t>) </a:t>
            </a:r>
            <a:r>
              <a:rPr lang="en-US" sz="4400" dirty="0" err="1"/>
              <a:t>atas</a:t>
            </a:r>
            <a:r>
              <a:rPr lang="en-US" sz="4400" dirty="0"/>
              <a:t> </a:t>
            </a:r>
            <a:r>
              <a:rPr lang="en-US" sz="4400" dirty="0" err="1"/>
              <a:t>sumberdaya</a:t>
            </a:r>
            <a:r>
              <a:rPr lang="en-US" sz="4400" dirty="0"/>
              <a:t> yang </a:t>
            </a:r>
            <a:r>
              <a:rPr lang="en-US" sz="4400" dirty="0" err="1"/>
              <a:t>dimiliki</a:t>
            </a:r>
            <a:r>
              <a:rPr lang="en-US" sz="4400" dirty="0"/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34084495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 fontScale="90000"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lanjutan</a:t>
            </a:r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endParaRPr lang="en-US" sz="66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54188" y="212272"/>
            <a:ext cx="6015447" cy="615587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ID" sz="3600" dirty="0"/>
              <a:t>“Model Harvard </a:t>
            </a:r>
            <a:r>
              <a:rPr lang="en-ID" sz="3600" dirty="0" err="1"/>
              <a:t>atau</a:t>
            </a:r>
            <a:r>
              <a:rPr lang="en-ID" sz="3600" dirty="0"/>
              <a:t> </a:t>
            </a:r>
            <a:r>
              <a:rPr lang="en-ID" sz="3600" dirty="0" err="1"/>
              <a:t>Kerangka</a:t>
            </a:r>
            <a:r>
              <a:rPr lang="en-ID" sz="3600" dirty="0"/>
              <a:t> Analisis Harvard, </a:t>
            </a:r>
            <a:r>
              <a:rPr lang="en-ID" sz="3600" dirty="0" err="1"/>
              <a:t>dikembangkan</a:t>
            </a:r>
            <a:r>
              <a:rPr lang="en-ID" sz="3600" dirty="0"/>
              <a:t> oleh Harvard Institute for International Development, </a:t>
            </a:r>
            <a:r>
              <a:rPr lang="en-ID" sz="3600" dirty="0" err="1"/>
              <a:t>bekerja</a:t>
            </a:r>
            <a:r>
              <a:rPr lang="en-ID" sz="3600" dirty="0"/>
              <a:t> </a:t>
            </a:r>
            <a:r>
              <a:rPr lang="en-ID" sz="3600" dirty="0" err="1"/>
              <a:t>sama</a:t>
            </a:r>
            <a:r>
              <a:rPr lang="en-ID" sz="3600" dirty="0"/>
              <a:t> </a:t>
            </a:r>
            <a:r>
              <a:rPr lang="en-ID" sz="3600" dirty="0" err="1"/>
              <a:t>denganKantor</a:t>
            </a:r>
            <a:r>
              <a:rPr lang="en-ID" sz="3600" dirty="0"/>
              <a:t> Women In Development (WID)-USAID. Model Harvard ini </a:t>
            </a:r>
            <a:r>
              <a:rPr lang="en-ID" sz="3600" dirty="0" err="1"/>
              <a:t>didasarkan</a:t>
            </a:r>
            <a:r>
              <a:rPr lang="en-ID" sz="3600" dirty="0"/>
              <a:t> pada </a:t>
            </a:r>
            <a:r>
              <a:rPr lang="en-ID" sz="3600" dirty="0" err="1"/>
              <a:t>pendekatan</a:t>
            </a:r>
            <a:r>
              <a:rPr lang="en-ID" sz="3600" dirty="0"/>
              <a:t> </a:t>
            </a:r>
            <a:r>
              <a:rPr lang="en-ID" sz="3600" dirty="0" err="1"/>
              <a:t>efisiensi</a:t>
            </a:r>
            <a:r>
              <a:rPr lang="en-ID" sz="3600" dirty="0"/>
              <a:t> WID yang </a:t>
            </a:r>
            <a:r>
              <a:rPr lang="en-ID" sz="3600" dirty="0" err="1"/>
              <a:t>merupakan</a:t>
            </a:r>
            <a:r>
              <a:rPr lang="en-ID" sz="3600" dirty="0"/>
              <a:t> </a:t>
            </a:r>
            <a:r>
              <a:rPr lang="en-ID" sz="3600" dirty="0" err="1"/>
              <a:t>kerangka</a:t>
            </a:r>
            <a:r>
              <a:rPr lang="en-ID" sz="3600" dirty="0"/>
              <a:t> </a:t>
            </a:r>
            <a:r>
              <a:rPr lang="en-ID" sz="3600" dirty="0" err="1"/>
              <a:t>analisis</a:t>
            </a:r>
            <a:r>
              <a:rPr lang="en-ID" sz="3600" dirty="0"/>
              <a:t> gender dan </a:t>
            </a:r>
            <a:r>
              <a:rPr lang="en-ID" sz="3600" dirty="0" err="1"/>
              <a:t>perencanaan</a:t>
            </a:r>
            <a:r>
              <a:rPr lang="en-ID" sz="3600" dirty="0"/>
              <a:t> gender yang paling </a:t>
            </a:r>
            <a:r>
              <a:rPr lang="en-ID" sz="3600" dirty="0" err="1"/>
              <a:t>awal</a:t>
            </a:r>
            <a:r>
              <a:rPr lang="en-ID" sz="3600" dirty="0"/>
              <a:t>”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9473812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53572"/>
            <a:ext cx="4173583" cy="44611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Tujuan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 Model Harvard</a:t>
            </a:r>
            <a:br>
              <a:rPr lang="en-US" sz="6000" b="1" dirty="0">
                <a:solidFill>
                  <a:srgbClr val="FFFFFF"/>
                </a:solidFill>
                <a:latin typeface="+mn-lt"/>
              </a:rPr>
            </a:br>
            <a:r>
              <a:rPr lang="en-US" sz="3100" dirty="0">
                <a:latin typeface="+mn-lt"/>
              </a:rPr>
              <a:t>(Faraz, 2012; Lassa, </a:t>
            </a:r>
            <a:r>
              <a:rPr lang="en-US" sz="3100" dirty="0" err="1">
                <a:latin typeface="+mn-lt"/>
              </a:rPr>
              <a:t>n.a</a:t>
            </a:r>
            <a:r>
              <a:rPr lang="en-US" sz="3100" dirty="0">
                <a:latin typeface="+mn-lt"/>
              </a:rPr>
              <a:t>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62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5400" dirty="0" err="1"/>
              <a:t>Menunjukkan</a:t>
            </a:r>
            <a:r>
              <a:rPr lang="en-US" sz="5400" dirty="0"/>
              <a:t> </a:t>
            </a:r>
            <a:r>
              <a:rPr lang="en-US" sz="5400" dirty="0" err="1"/>
              <a:t>bahwa</a:t>
            </a:r>
            <a:r>
              <a:rPr lang="en-US" sz="5400" dirty="0"/>
              <a:t> </a:t>
            </a:r>
            <a:r>
              <a:rPr lang="en-US" sz="5400" dirty="0" err="1"/>
              <a:t>ada</a:t>
            </a:r>
            <a:r>
              <a:rPr lang="en-US" sz="5400" dirty="0"/>
              <a:t> </a:t>
            </a:r>
            <a:r>
              <a:rPr lang="en-US" sz="5400" dirty="0" err="1"/>
              <a:t>kegiatan</a:t>
            </a:r>
            <a:r>
              <a:rPr lang="en-US" sz="5400" dirty="0"/>
              <a:t> </a:t>
            </a:r>
            <a:r>
              <a:rPr lang="en-US" sz="5400" dirty="0" err="1"/>
              <a:t>investasi</a:t>
            </a:r>
            <a:r>
              <a:rPr lang="en-US" sz="5400" dirty="0"/>
              <a:t> </a:t>
            </a:r>
            <a:r>
              <a:rPr lang="en-US" sz="5400" dirty="0" err="1"/>
              <a:t>secara</a:t>
            </a:r>
            <a:r>
              <a:rPr lang="en-US" sz="5400" dirty="0"/>
              <a:t> </a:t>
            </a:r>
            <a:r>
              <a:rPr lang="en-US" sz="5400" dirty="0" err="1"/>
              <a:t>ekonomi</a:t>
            </a:r>
            <a:r>
              <a:rPr lang="en-US" sz="5400" dirty="0"/>
              <a:t> yang </a:t>
            </a:r>
            <a:r>
              <a:rPr lang="en-US" sz="5400" dirty="0" err="1"/>
              <a:t>dilakukan</a:t>
            </a:r>
            <a:r>
              <a:rPr lang="en-US" sz="5400" dirty="0"/>
              <a:t> oleh </a:t>
            </a:r>
            <a:r>
              <a:rPr lang="en-US" sz="5400" dirty="0" err="1"/>
              <a:t>perempuan</a:t>
            </a:r>
            <a:r>
              <a:rPr lang="en-US" sz="5400" dirty="0"/>
              <a:t> </a:t>
            </a:r>
            <a:r>
              <a:rPr lang="en-US" sz="5400" dirty="0" err="1"/>
              <a:t>maupun</a:t>
            </a:r>
            <a:r>
              <a:rPr lang="en-US" sz="5400" dirty="0"/>
              <a:t> </a:t>
            </a:r>
            <a:r>
              <a:rPr lang="en-US" sz="5400" dirty="0" err="1"/>
              <a:t>laki-laki</a:t>
            </a:r>
            <a:r>
              <a:rPr lang="en-US" sz="5400" dirty="0"/>
              <a:t> </a:t>
            </a:r>
            <a:r>
              <a:rPr lang="en-US" sz="5400" dirty="0" err="1"/>
              <a:t>secara</a:t>
            </a:r>
            <a:r>
              <a:rPr lang="en-US" sz="5400" dirty="0"/>
              <a:t> </a:t>
            </a:r>
            <a:r>
              <a:rPr lang="en-US" sz="5400" dirty="0" err="1"/>
              <a:t>rasional</a:t>
            </a:r>
            <a:r>
              <a:rPr lang="en-US" sz="54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5400" dirty="0" err="1"/>
              <a:t>Mencari</a:t>
            </a:r>
            <a:r>
              <a:rPr lang="en-US" sz="5400" dirty="0"/>
              <a:t> </a:t>
            </a:r>
            <a:r>
              <a:rPr lang="en-US" sz="5400" dirty="0" err="1"/>
              <a:t>informasi</a:t>
            </a:r>
            <a:r>
              <a:rPr lang="en-US" sz="5400" dirty="0"/>
              <a:t> yang </a:t>
            </a:r>
            <a:r>
              <a:rPr lang="en-US" sz="5400" dirty="0" err="1"/>
              <a:t>lebih</a:t>
            </a:r>
            <a:r>
              <a:rPr lang="en-US" sz="5400" dirty="0"/>
              <a:t> </a:t>
            </a:r>
            <a:r>
              <a:rPr lang="en-US" sz="5400" dirty="0" err="1"/>
              <a:t>rinci</a:t>
            </a:r>
            <a:r>
              <a:rPr lang="en-US" sz="5400" dirty="0"/>
              <a:t> </a:t>
            </a:r>
            <a:r>
              <a:rPr lang="en-US" sz="5400" dirty="0" err="1"/>
              <a:t>sebagai</a:t>
            </a:r>
            <a:r>
              <a:rPr lang="en-US" sz="5400" dirty="0"/>
              <a:t> </a:t>
            </a:r>
            <a:r>
              <a:rPr lang="en-US" sz="5400" dirty="0" err="1"/>
              <a:t>dasar</a:t>
            </a:r>
            <a:r>
              <a:rPr lang="en-US" sz="5400" dirty="0"/>
              <a:t> </a:t>
            </a:r>
            <a:r>
              <a:rPr lang="en-US" sz="5400" dirty="0" err="1"/>
              <a:t>untuk</a:t>
            </a:r>
            <a:r>
              <a:rPr lang="en-US" sz="5400" dirty="0"/>
              <a:t> </a:t>
            </a:r>
            <a:r>
              <a:rPr lang="en-US" sz="5400" dirty="0" err="1"/>
              <a:t>mencapai</a:t>
            </a:r>
            <a:r>
              <a:rPr lang="en-US" sz="5400" dirty="0"/>
              <a:t> </a:t>
            </a:r>
            <a:r>
              <a:rPr lang="en-US" sz="5400" dirty="0" err="1"/>
              <a:t>tujuan</a:t>
            </a:r>
            <a:r>
              <a:rPr lang="en-US" sz="5400" dirty="0"/>
              <a:t> </a:t>
            </a:r>
            <a:r>
              <a:rPr lang="en-US" sz="5400" dirty="0" err="1"/>
              <a:t>efisiensi</a:t>
            </a:r>
            <a:r>
              <a:rPr lang="en-US" sz="5400" dirty="0"/>
              <a:t> dengan </a:t>
            </a:r>
            <a:r>
              <a:rPr lang="en-US" sz="5400" dirty="0" err="1"/>
              <a:t>tingkat</a:t>
            </a:r>
            <a:r>
              <a:rPr lang="en-US" sz="5400" dirty="0"/>
              <a:t> </a:t>
            </a:r>
            <a:r>
              <a:rPr lang="en-US" sz="5400" dirty="0" err="1"/>
              <a:t>keadilan</a:t>
            </a:r>
            <a:r>
              <a:rPr lang="en-US" sz="5400" dirty="0"/>
              <a:t> gender yang optimal.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5400" dirty="0" err="1"/>
              <a:t>Memetakan</a:t>
            </a:r>
            <a:r>
              <a:rPr lang="en-US" sz="5400" dirty="0"/>
              <a:t> </a:t>
            </a:r>
            <a:r>
              <a:rPr lang="en-US" sz="5400" dirty="0" err="1"/>
              <a:t>pekerjaan</a:t>
            </a:r>
            <a:r>
              <a:rPr lang="en-US" sz="5400" dirty="0"/>
              <a:t> </a:t>
            </a:r>
            <a:r>
              <a:rPr lang="en-US" sz="5400" dirty="0" err="1"/>
              <a:t>laki-laki</a:t>
            </a:r>
            <a:r>
              <a:rPr lang="en-US" sz="5400" dirty="0"/>
              <a:t> dan </a:t>
            </a:r>
            <a:r>
              <a:rPr lang="en-US" sz="5400" dirty="0" err="1"/>
              <a:t>perempuan</a:t>
            </a:r>
            <a:r>
              <a:rPr lang="en-US" sz="5400" dirty="0"/>
              <a:t> dalam </a:t>
            </a:r>
            <a:r>
              <a:rPr lang="en-US" sz="5400" dirty="0" err="1"/>
              <a:t>masyarakat</a:t>
            </a:r>
            <a:r>
              <a:rPr lang="en-US" sz="5400" dirty="0"/>
              <a:t> dan </a:t>
            </a:r>
            <a:r>
              <a:rPr lang="en-US" sz="5400" dirty="0" err="1"/>
              <a:t>melihat</a:t>
            </a:r>
            <a:r>
              <a:rPr lang="en-US" sz="5400" dirty="0"/>
              <a:t> </a:t>
            </a:r>
            <a:r>
              <a:rPr lang="en-US" sz="5400" dirty="0" err="1"/>
              <a:t>faktor</a:t>
            </a:r>
            <a:r>
              <a:rPr lang="en-US" sz="5400" dirty="0"/>
              <a:t> </a:t>
            </a:r>
            <a:r>
              <a:rPr lang="en-US" sz="5400" dirty="0" err="1"/>
              <a:t>penyebab</a:t>
            </a:r>
            <a:r>
              <a:rPr lang="en-US" sz="5400" dirty="0"/>
              <a:t> </a:t>
            </a:r>
            <a:r>
              <a:rPr lang="en-US" sz="5400" dirty="0" err="1"/>
              <a:t>perbedaan</a:t>
            </a:r>
            <a:r>
              <a:rPr lang="en-US" sz="5400" dirty="0"/>
              <a:t> dan </a:t>
            </a:r>
            <a:r>
              <a:rPr lang="en-US" sz="5400" dirty="0" err="1"/>
              <a:t>kesenjangan</a:t>
            </a:r>
            <a:r>
              <a:rPr lang="en-US" sz="5400" dirty="0"/>
              <a:t> gender.</a:t>
            </a:r>
          </a:p>
          <a:p>
            <a:pPr marL="0" indent="0" algn="ctr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4403479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/>
          </a:bodyPr>
          <a:lstStyle/>
          <a:p>
            <a:pPr algn="ctr"/>
            <a:r>
              <a:rPr lang="en-US" sz="4900" b="1" dirty="0">
                <a:solidFill>
                  <a:srgbClr val="FFFFFF"/>
                </a:solidFill>
                <a:latin typeface="+mn-lt"/>
              </a:rPr>
              <a:t>Kapan </a:t>
            </a:r>
            <a:br>
              <a:rPr lang="en-US" sz="4900" b="1" dirty="0">
                <a:solidFill>
                  <a:srgbClr val="FFFFFF"/>
                </a:solidFill>
                <a:latin typeface="+mn-lt"/>
              </a:rPr>
            </a:br>
            <a:r>
              <a:rPr lang="en-US" sz="4900" b="1" dirty="0">
                <a:solidFill>
                  <a:srgbClr val="FFFFFF"/>
                </a:solidFill>
                <a:latin typeface="+mn-lt"/>
              </a:rPr>
              <a:t>Model Harvard 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digunakan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41124" y="336368"/>
            <a:ext cx="6257109" cy="4304211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ID" sz="3200" dirty="0"/>
              <a:t> </a:t>
            </a:r>
            <a:r>
              <a:rPr lang="en-ID" sz="3200" dirty="0" err="1"/>
              <a:t>Saat</a:t>
            </a:r>
            <a:r>
              <a:rPr lang="en-ID" sz="3200" dirty="0"/>
              <a:t> </a:t>
            </a:r>
            <a:r>
              <a:rPr lang="en-ID" sz="3200" dirty="0" err="1"/>
              <a:t>memperkenalkan</a:t>
            </a:r>
            <a:r>
              <a:rPr lang="en-ID" sz="3200" dirty="0"/>
              <a:t> </a:t>
            </a:r>
            <a:r>
              <a:rPr lang="en-ID" sz="3200" dirty="0" err="1"/>
              <a:t>isu</a:t>
            </a:r>
            <a:r>
              <a:rPr lang="en-ID" sz="3200" dirty="0"/>
              <a:t> gender, </a:t>
            </a:r>
            <a:r>
              <a:rPr lang="en-ID" sz="3200" dirty="0" err="1"/>
              <a:t>khususnya</a:t>
            </a:r>
            <a:r>
              <a:rPr lang="en-ID" sz="3200" dirty="0"/>
              <a:t> </a:t>
            </a:r>
            <a:r>
              <a:rPr lang="en-ID" sz="3200" dirty="0" err="1"/>
              <a:t>menunjukkan</a:t>
            </a:r>
            <a:r>
              <a:rPr lang="en-ID" sz="3200" dirty="0"/>
              <a:t> </a:t>
            </a:r>
            <a:r>
              <a:rPr lang="en-ID" sz="3200" dirty="0" err="1"/>
              <a:t>adanya</a:t>
            </a:r>
            <a:r>
              <a:rPr lang="en-ID" sz="3200" dirty="0"/>
              <a:t> </a:t>
            </a:r>
            <a:r>
              <a:rPr lang="en-ID" sz="3200" dirty="0" err="1"/>
              <a:t>ketimpangan</a:t>
            </a:r>
            <a:r>
              <a:rPr lang="en-ID" sz="3200" dirty="0"/>
              <a:t> </a:t>
            </a:r>
            <a:r>
              <a:rPr lang="en-ID" sz="3200" dirty="0" err="1"/>
              <a:t>atau</a:t>
            </a:r>
            <a:r>
              <a:rPr lang="en-ID" sz="3200" dirty="0"/>
              <a:t> </a:t>
            </a:r>
            <a:r>
              <a:rPr lang="en-ID" sz="3200" dirty="0" err="1"/>
              <a:t>kesenjangan</a:t>
            </a:r>
            <a:r>
              <a:rPr lang="en-ID" sz="3200" dirty="0"/>
              <a:t> gender dalam </a:t>
            </a:r>
            <a:r>
              <a:rPr lang="en-ID" sz="3200" dirty="0" err="1"/>
              <a:t>relasi</a:t>
            </a:r>
            <a:r>
              <a:rPr lang="en-ID" sz="3200" dirty="0"/>
              <a:t> </a:t>
            </a:r>
            <a:r>
              <a:rPr lang="en-ID" sz="3200" dirty="0" err="1"/>
              <a:t>antara</a:t>
            </a:r>
            <a:r>
              <a:rPr lang="en-ID" sz="3200" dirty="0"/>
              <a:t> </a:t>
            </a:r>
            <a:r>
              <a:rPr lang="en-ID" sz="3200" dirty="0" err="1"/>
              <a:t>perempuan</a:t>
            </a:r>
            <a:r>
              <a:rPr lang="en-ID" sz="3200" dirty="0"/>
              <a:t> dan </a:t>
            </a:r>
            <a:r>
              <a:rPr lang="en-ID" sz="3200" dirty="0" err="1"/>
              <a:t>laki-laki</a:t>
            </a:r>
            <a:endParaRPr lang="en-ID" sz="3200" dirty="0"/>
          </a:p>
          <a:p>
            <a:pPr>
              <a:buFont typeface="Wingdings" panose="05000000000000000000" pitchFamily="2" charset="2"/>
              <a:buChar char="§"/>
            </a:pPr>
            <a:r>
              <a:rPr lang="en-ID" sz="3200" dirty="0"/>
              <a:t> </a:t>
            </a:r>
            <a:r>
              <a:rPr lang="en-ID" sz="3200" dirty="0" err="1"/>
              <a:t>Saat</a:t>
            </a:r>
            <a:r>
              <a:rPr lang="en-ID" sz="3200" dirty="0"/>
              <a:t> </a:t>
            </a:r>
            <a:r>
              <a:rPr lang="en-ID" sz="3200" dirty="0" err="1"/>
              <a:t>membutuhkan</a:t>
            </a:r>
            <a:r>
              <a:rPr lang="en-ID" sz="3200" dirty="0"/>
              <a:t> data basis </a:t>
            </a:r>
            <a:r>
              <a:rPr lang="en-ID" sz="3200" dirty="0" err="1"/>
              <a:t>atau</a:t>
            </a:r>
            <a:r>
              <a:rPr lang="en-ID" sz="3200" dirty="0"/>
              <a:t> data </a:t>
            </a:r>
            <a:r>
              <a:rPr lang="en-ID" sz="3200" dirty="0" err="1"/>
              <a:t>dasar</a:t>
            </a:r>
            <a:r>
              <a:rPr lang="en-ID" sz="3200" dirty="0"/>
              <a:t> </a:t>
            </a:r>
            <a:r>
              <a:rPr lang="en-ID" sz="3200" dirty="0" err="1"/>
              <a:t>untuk</a:t>
            </a:r>
            <a:r>
              <a:rPr lang="en-ID" sz="3200" dirty="0"/>
              <a:t> </a:t>
            </a:r>
            <a:r>
              <a:rPr lang="en-ID" sz="3200" dirty="0" err="1"/>
              <a:t>kajian</a:t>
            </a:r>
            <a:r>
              <a:rPr lang="en-ID" sz="3200" dirty="0"/>
              <a:t> </a:t>
            </a:r>
            <a:r>
              <a:rPr lang="en-ID" sz="3200" dirty="0" err="1"/>
              <a:t>tentang</a:t>
            </a:r>
            <a:r>
              <a:rPr lang="en-ID" sz="3200" dirty="0"/>
              <a:t> gender </a:t>
            </a:r>
            <a:r>
              <a:rPr lang="en-ID" sz="3200" dirty="0" err="1"/>
              <a:t>bagi</a:t>
            </a:r>
            <a:r>
              <a:rPr lang="en-ID" sz="3200" dirty="0"/>
              <a:t> </a:t>
            </a:r>
            <a:r>
              <a:rPr lang="en-ID" sz="3200" dirty="0" err="1"/>
              <a:t>pemula</a:t>
            </a:r>
            <a:endParaRPr lang="en-ID" sz="3200" dirty="0"/>
          </a:p>
          <a:p>
            <a:pPr>
              <a:buFont typeface="Wingdings" panose="05000000000000000000" pitchFamily="2" charset="2"/>
              <a:buChar char="§"/>
            </a:pPr>
            <a:r>
              <a:rPr lang="en-ID" sz="3200" dirty="0" err="1"/>
              <a:t>Saat</a:t>
            </a:r>
            <a:r>
              <a:rPr lang="en-ID" sz="3200" dirty="0"/>
              <a:t> </a:t>
            </a:r>
            <a:r>
              <a:rPr lang="en-ID" sz="3200" dirty="0" err="1"/>
              <a:t>mencari</a:t>
            </a:r>
            <a:r>
              <a:rPr lang="en-ID" sz="3200" dirty="0"/>
              <a:t> </a:t>
            </a:r>
            <a:r>
              <a:rPr lang="en-ID" sz="3200" dirty="0" err="1"/>
              <a:t>gagasan</a:t>
            </a:r>
            <a:r>
              <a:rPr lang="en-ID" sz="3200" dirty="0"/>
              <a:t> dalam </a:t>
            </a:r>
            <a:r>
              <a:rPr lang="en-ID" sz="3200" dirty="0" err="1"/>
              <a:t>menentukan</a:t>
            </a:r>
            <a:r>
              <a:rPr lang="en-ID" sz="3200" dirty="0"/>
              <a:t> </a:t>
            </a:r>
            <a:r>
              <a:rPr lang="en-ID" sz="3200" dirty="0" err="1"/>
              <a:t>kebutuhan</a:t>
            </a:r>
            <a:r>
              <a:rPr lang="en-ID" sz="3200" dirty="0"/>
              <a:t> strategi </a:t>
            </a:r>
            <a:r>
              <a:rPr lang="en-ID" sz="3200" dirty="0" err="1"/>
              <a:t>mencapai</a:t>
            </a:r>
            <a:r>
              <a:rPr lang="en-ID" sz="3200" dirty="0"/>
              <a:t> </a:t>
            </a:r>
            <a:r>
              <a:rPr lang="en-ID" sz="3200" dirty="0" err="1"/>
              <a:t>kesetaraan</a:t>
            </a:r>
            <a:r>
              <a:rPr lang="en-ID" sz="3200" dirty="0"/>
              <a:t> gender dengan </a:t>
            </a:r>
            <a:r>
              <a:rPr lang="en-ID" sz="3200" dirty="0" err="1"/>
              <a:t>mengkombinasikannya</a:t>
            </a:r>
            <a:r>
              <a:rPr lang="en-ID" sz="3200" dirty="0"/>
              <a:t> dengan model Moser</a:t>
            </a:r>
          </a:p>
          <a:p>
            <a:pPr marL="0" indent="0">
              <a:buNone/>
            </a:pPr>
            <a:endParaRPr lang="en-ID" sz="3600" dirty="0"/>
          </a:p>
        </p:txBody>
      </p:sp>
    </p:spTree>
    <p:extLst>
      <p:ext uri="{BB962C8B-B14F-4D97-AF65-F5344CB8AC3E}">
        <p14:creationId xmlns:p14="http://schemas.microsoft.com/office/powerpoint/2010/main" val="36664917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>
                <a:solidFill>
                  <a:srgbClr val="FFFFFF"/>
                </a:solidFill>
                <a:latin typeface="+mn-lt"/>
              </a:rPr>
              <a:t>Data </a:t>
            </a:r>
            <a:r>
              <a:rPr lang="en-US" sz="5400" b="1" dirty="0" err="1">
                <a:solidFill>
                  <a:srgbClr val="FFFFFF"/>
                </a:solidFill>
                <a:latin typeface="+mn-lt"/>
              </a:rPr>
              <a:t>apa</a:t>
            </a:r>
            <a:r>
              <a:rPr lang="en-US" sz="5400" b="1" dirty="0">
                <a:solidFill>
                  <a:srgbClr val="FFFFFF"/>
                </a:solidFill>
                <a:latin typeface="+mn-lt"/>
              </a:rPr>
              <a:t> yang </a:t>
            </a:r>
            <a:r>
              <a:rPr lang="en-US" sz="5400" b="1" dirty="0" err="1">
                <a:solidFill>
                  <a:srgbClr val="FFFFFF"/>
                </a:solidFill>
                <a:latin typeface="+mn-lt"/>
              </a:rPr>
              <a:t>diperlukan</a:t>
            </a:r>
            <a:r>
              <a:rPr lang="en-US" sz="5400" b="1" dirty="0">
                <a:solidFill>
                  <a:srgbClr val="FFFFFF"/>
                </a:solidFill>
                <a:latin typeface="+mn-lt"/>
              </a:rPr>
              <a:t>?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71554" y="378824"/>
            <a:ext cx="7778932" cy="6302828"/>
          </a:xfrm>
        </p:spPr>
        <p:txBody>
          <a:bodyPr anchor="ctr">
            <a:normAutofit/>
          </a:bodyPr>
          <a:lstStyle/>
          <a:p>
            <a:r>
              <a:rPr lang="it-IT" sz="2900" dirty="0">
                <a:effectLst/>
                <a:ea typeface="Times New Roman" panose="02020603050405020304" pitchFamily="18" charset="0"/>
              </a:rPr>
              <a:t>Tiga kategori data utama (profil) yang diperlukan:</a:t>
            </a:r>
            <a:endParaRPr lang="en-ID" sz="2900" dirty="0">
              <a:effectLst/>
              <a:ea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  <a:tabLst>
                <a:tab pos="457200" algn="l"/>
              </a:tabLst>
            </a:pPr>
            <a:r>
              <a:rPr lang="it-IT" sz="2900" dirty="0">
                <a:ea typeface="Times New Roman" panose="02020603050405020304" pitchFamily="18" charset="0"/>
              </a:rPr>
              <a:t>Profil Aktifitas (pembagian kerja): Siapa </a:t>
            </a:r>
            <a:r>
              <a:rPr lang="it-IT" sz="2900" dirty="0">
                <a:effectLst/>
                <a:ea typeface="Times New Roman" panose="02020603050405020304" pitchFamily="18" charset="0"/>
              </a:rPr>
              <a:t>melakukan apa, kapan, di mana, dan berapa banyak alokasi waktu yang diperlukan untuk melakukan aktifitas tersebut. </a:t>
            </a:r>
            <a:endParaRPr lang="en-ID" sz="2900" dirty="0">
              <a:effectLst/>
              <a:ea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  <a:tabLst>
                <a:tab pos="457200" algn="l"/>
              </a:tabLst>
            </a:pPr>
            <a:r>
              <a:rPr lang="it-IT" sz="2900" dirty="0">
                <a:ea typeface="Times New Roman" panose="02020603050405020304" pitchFamily="18" charset="0"/>
              </a:rPr>
              <a:t>Profil Akses dan Kontrol: Siapa </a:t>
            </a:r>
            <a:r>
              <a:rPr lang="it-IT" sz="2900" dirty="0">
                <a:effectLst/>
                <a:ea typeface="Times New Roman" panose="02020603050405020304" pitchFamily="18" charset="0"/>
              </a:rPr>
              <a:t>yang memiliki akses dan kontrol atas sumber daya tertentu? Siapa yang memiliki akses dan kontrol atas pangan, uang, tanah, dll?</a:t>
            </a:r>
            <a:endParaRPr lang="en-ID" sz="2900" dirty="0">
              <a:effectLst/>
              <a:ea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  <a:tabLst>
                <a:tab pos="457200" algn="l"/>
              </a:tabLst>
            </a:pPr>
            <a:r>
              <a:rPr lang="it-IT" sz="2900" dirty="0">
                <a:effectLst/>
                <a:ea typeface="Times New Roman" panose="02020603050405020304" pitchFamily="18" charset="0"/>
              </a:rPr>
              <a:t>Faktor yang mempengaruhi perbedaan dalam pembagian kerja berbasis gender, serta akses dan kontrol yang ada pada “profil aktifitas” dan “profil akses dan kontrol”. </a:t>
            </a:r>
            <a:endParaRPr lang="en-ID" sz="2900" dirty="0">
              <a:effectLst/>
              <a:ea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6136818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2135188" y="260351"/>
            <a:ext cx="8280400" cy="792163"/>
          </a:xfrm>
        </p:spPr>
        <p:txBody>
          <a:bodyPr/>
          <a:lstStyle/>
          <a:p>
            <a:pPr eaLnBrk="1" hangingPunct="1"/>
            <a:r>
              <a:rPr lang="en-US" b="1" dirty="0"/>
              <a:t>		</a:t>
            </a:r>
            <a:r>
              <a:rPr lang="id-ID" b="1" dirty="0">
                <a:latin typeface="+mn-lt"/>
              </a:rPr>
              <a:t>Pembagian Kerja</a:t>
            </a:r>
            <a:endParaRPr lang="en-US" b="1" dirty="0">
              <a:latin typeface="+mn-lt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8489" y="1052514"/>
            <a:ext cx="11559653" cy="5400675"/>
          </a:xfrm>
        </p:spPr>
        <p:txBody>
          <a:bodyPr>
            <a:noAutofit/>
          </a:bodyPr>
          <a:lstStyle/>
          <a:p>
            <a:pPr marL="533400" indent="-533400"/>
            <a:r>
              <a:rPr lang="id-ID" sz="3200" dirty="0"/>
              <a:t>Pembagian </a:t>
            </a:r>
            <a:r>
              <a:rPr lang="en-US" sz="3200" dirty="0"/>
              <a:t>k</a:t>
            </a:r>
            <a:r>
              <a:rPr lang="id-ID" sz="3200" dirty="0"/>
              <a:t>erja dalam keluarga maupun komunitas (masyarakat) pada umumnya dapat dilihat dari </a:t>
            </a:r>
            <a:r>
              <a:rPr lang="en-US" sz="3200" b="1" dirty="0"/>
              <a:t>p</a:t>
            </a:r>
            <a:r>
              <a:rPr lang="id-ID" sz="3200" b="1" dirty="0"/>
              <a:t>rofil </a:t>
            </a:r>
            <a:r>
              <a:rPr lang="en-US" sz="3200" b="1" dirty="0" err="1"/>
              <a:t>aktivitas</a:t>
            </a:r>
            <a:r>
              <a:rPr lang="en-US" sz="3200" b="1" dirty="0"/>
              <a:t>/k</a:t>
            </a:r>
            <a:r>
              <a:rPr lang="id-ID" sz="3200" b="1" dirty="0"/>
              <a:t>egiatan</a:t>
            </a:r>
            <a:r>
              <a:rPr lang="id-ID" sz="3200" dirty="0"/>
              <a:t>  </a:t>
            </a:r>
            <a:endParaRPr lang="en-US" sz="3200" dirty="0"/>
          </a:p>
          <a:p>
            <a:pPr marL="533400" indent="-533400">
              <a:buNone/>
            </a:pPr>
            <a:r>
              <a:rPr lang="en-US" sz="3200" dirty="0">
                <a:sym typeface="Wingdings" pitchFamily="2" charset="2"/>
              </a:rPr>
              <a:t>   </a:t>
            </a:r>
            <a:r>
              <a:rPr lang="id-ID" sz="3200" dirty="0"/>
              <a:t>Profil </a:t>
            </a:r>
            <a:r>
              <a:rPr lang="en-US" sz="3200" dirty="0" err="1"/>
              <a:t>aktivitas</a:t>
            </a:r>
            <a:r>
              <a:rPr lang="en-US" sz="3200" dirty="0"/>
              <a:t>/</a:t>
            </a:r>
            <a:r>
              <a:rPr lang="id-ID" sz="3200" dirty="0"/>
              <a:t>kegiatan mencakup informasi:  </a:t>
            </a:r>
            <a:endParaRPr lang="en-US" sz="3200" dirty="0"/>
          </a:p>
          <a:p>
            <a:pPr marL="533400" indent="-533400">
              <a:buFontTx/>
              <a:buAutoNum type="arabicPeriod"/>
            </a:pPr>
            <a:r>
              <a:rPr lang="en-US" sz="3200" dirty="0"/>
              <a:t>S</a:t>
            </a:r>
            <a:r>
              <a:rPr lang="id-ID" sz="3200" dirty="0"/>
              <a:t>iapa yang melakukan </a:t>
            </a:r>
            <a:r>
              <a:rPr lang="en-US" sz="3200" dirty="0" err="1"/>
              <a:t>pekerjaan</a:t>
            </a:r>
            <a:r>
              <a:rPr lang="en-US" sz="3200" dirty="0"/>
              <a:t>/</a:t>
            </a:r>
            <a:r>
              <a:rPr lang="en-US" sz="3200" dirty="0" err="1"/>
              <a:t>aktivitas</a:t>
            </a:r>
            <a:r>
              <a:rPr lang="en-US" sz="3200" dirty="0"/>
              <a:t>/</a:t>
            </a:r>
            <a:r>
              <a:rPr lang="id-ID" sz="3200" dirty="0"/>
              <a:t>kegiatan</a:t>
            </a:r>
            <a:r>
              <a:rPr lang="en-US" sz="3200" dirty="0"/>
              <a:t>?</a:t>
            </a:r>
            <a:r>
              <a:rPr lang="id-ID" sz="3200" dirty="0"/>
              <a:t> laki-laki, perempuan atau bersama</a:t>
            </a:r>
            <a:r>
              <a:rPr lang="en-US" sz="3200" dirty="0"/>
              <a:t>?</a:t>
            </a:r>
          </a:p>
          <a:p>
            <a:pPr marL="533400" indent="-533400">
              <a:buFontTx/>
              <a:buAutoNum type="arabicPeriod"/>
            </a:pPr>
            <a:r>
              <a:rPr lang="en-US" sz="3200" dirty="0"/>
              <a:t>K</a:t>
            </a:r>
            <a:r>
              <a:rPr lang="id-ID" sz="3200" dirty="0"/>
              <a:t>apan dan dimana  kegiatan dilaksanakan serta berapa frekuensi dan  waktu dibutuhkan untuk melakukan kegiatan tersebut</a:t>
            </a:r>
            <a:r>
              <a:rPr lang="en-US" sz="3200" dirty="0"/>
              <a:t>?</a:t>
            </a:r>
            <a:r>
              <a:rPr lang="id-ID" sz="3200" dirty="0"/>
              <a:t> </a:t>
            </a:r>
            <a:endParaRPr lang="en-US" sz="3200" dirty="0"/>
          </a:p>
          <a:p>
            <a:pPr marL="533400" indent="-533400">
              <a:buFontTx/>
              <a:buAutoNum type="arabicPeriod"/>
            </a:pPr>
            <a:r>
              <a:rPr lang="en-US" sz="3200" dirty="0"/>
              <a:t>B</a:t>
            </a:r>
            <a:r>
              <a:rPr lang="id-ID" sz="3200" dirty="0"/>
              <a:t>erapa pendapatan yang dihasilkan melalui kegiatan tersebut</a:t>
            </a:r>
            <a:r>
              <a:rPr lang="en-US" sz="3200" dirty="0"/>
              <a:t>?</a:t>
            </a:r>
          </a:p>
          <a:p>
            <a:pPr marL="533400" indent="-533400">
              <a:buNone/>
            </a:pPr>
            <a:r>
              <a:rPr lang="en-US" sz="3200" dirty="0">
                <a:sym typeface="Wingdings" pitchFamily="2" charset="2"/>
              </a:rPr>
              <a:t>   </a:t>
            </a:r>
            <a:r>
              <a:rPr lang="id-ID" sz="3200" dirty="0"/>
              <a:t>Kegiatan yang dimaksudkan di sini mencakup kegiatan</a:t>
            </a:r>
            <a:r>
              <a:rPr lang="en-US" sz="3200" dirty="0"/>
              <a:t> </a:t>
            </a:r>
            <a:r>
              <a:rPr lang="id-ID" sz="3200" dirty="0"/>
              <a:t>produktif, reproduktif dan sosial.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202508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997076" y="347663"/>
            <a:ext cx="8213725" cy="62706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dirty="0"/>
              <a:t>     </a:t>
            </a:r>
            <a:r>
              <a:rPr lang="id-ID" sz="3600" b="1" dirty="0">
                <a:latin typeface="+mn-lt"/>
              </a:rPr>
              <a:t>Kegiatan Produktif, Reproduktif, Sosial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2137" y="1285876"/>
            <a:ext cx="11409529" cy="557212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id-ID" sz="3200" b="1" dirty="0"/>
              <a:t>Kegiatan produktif</a:t>
            </a:r>
            <a:r>
              <a:rPr lang="id-ID" sz="3200" dirty="0"/>
              <a:t> adalah kegiatan yang menyumbang pendapatan keluarga dalam bentuk uang atau barang, misalnya:  bertani, berkebun, beternak, berdagang, kerajinan tangan dsb.  </a:t>
            </a:r>
            <a:endParaRPr lang="en-US" sz="3200" dirty="0"/>
          </a:p>
          <a:p>
            <a:pPr>
              <a:lnSpc>
                <a:spcPct val="80000"/>
              </a:lnSpc>
            </a:pPr>
            <a:r>
              <a:rPr lang="id-ID" sz="3200" b="1" dirty="0"/>
              <a:t>Kegiatan reproduktif</a:t>
            </a:r>
            <a:r>
              <a:rPr lang="id-ID" sz="3200" dirty="0"/>
              <a:t> adalah kegiatan yang menjamin kelangsungan hidup manusia dan keluarga, misalnya: melahirkan dan mengasuh anak, pekerjaan rumahtangga, memasak, mencuci, mengambil air, mencari bahan bakar, me</a:t>
            </a:r>
            <a:r>
              <a:rPr lang="en-US" sz="3200" dirty="0" err="1"/>
              <a:t>njahit</a:t>
            </a:r>
            <a:r>
              <a:rPr lang="en-US" sz="3200" dirty="0"/>
              <a:t>/</a:t>
            </a:r>
            <a:r>
              <a:rPr lang="en-US" sz="3200" dirty="0" err="1"/>
              <a:t>membetulkan</a:t>
            </a:r>
            <a:r>
              <a:rPr lang="id-ID" sz="3200" dirty="0"/>
              <a:t> baju dsb. </a:t>
            </a:r>
            <a:endParaRPr lang="en-US" sz="3200" dirty="0"/>
          </a:p>
          <a:p>
            <a:pPr>
              <a:lnSpc>
                <a:spcPct val="80000"/>
              </a:lnSpc>
            </a:pPr>
            <a:r>
              <a:rPr lang="en-US" sz="3200" b="1" dirty="0"/>
              <a:t>K</a:t>
            </a:r>
            <a:r>
              <a:rPr lang="id-ID" sz="3200" b="1" dirty="0"/>
              <a:t>egiatan sosial</a:t>
            </a:r>
            <a:r>
              <a:rPr lang="id-ID" sz="3200" dirty="0"/>
              <a:t> adalah kegiatan yang tidak terbatas pada pengaturan rumahtangga, tetapi yang menyangkut kegiatan masyarakat, misalnya: berorganisasi dalam kelompok tani, koperasi, PKK, LKMD, kelompok simpan pinjam dan partisipasi dalam kelompok agama dan sosial budaya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490913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76821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>
                <a:latin typeface="+mn-lt"/>
              </a:rPr>
              <a:t>Bentuk</a:t>
            </a:r>
            <a:r>
              <a:rPr lang="en-US" b="1" dirty="0">
                <a:latin typeface="+mn-lt"/>
              </a:rPr>
              <a:t> </a:t>
            </a:r>
            <a:r>
              <a:rPr lang="en-US" b="1" dirty="0" err="1">
                <a:latin typeface="+mn-lt"/>
              </a:rPr>
              <a:t>Matriks</a:t>
            </a:r>
            <a:r>
              <a:rPr lang="en-US" b="1" dirty="0">
                <a:latin typeface="+mn-lt"/>
              </a:rPr>
              <a:t> 1: </a:t>
            </a:r>
            <a:r>
              <a:rPr lang="en-US" b="1" dirty="0" err="1">
                <a:latin typeface="+mn-lt"/>
              </a:rPr>
              <a:t>Profil</a:t>
            </a:r>
            <a:r>
              <a:rPr lang="en-US" b="1" dirty="0">
                <a:latin typeface="+mn-lt"/>
              </a:rPr>
              <a:t> </a:t>
            </a:r>
            <a:r>
              <a:rPr lang="en-US" b="1" dirty="0" err="1">
                <a:latin typeface="+mn-lt"/>
              </a:rPr>
              <a:t>Aktivitas</a:t>
            </a:r>
            <a:r>
              <a:rPr lang="en-US" b="1" dirty="0">
                <a:latin typeface="+mn-lt"/>
              </a:rPr>
              <a:t>/</a:t>
            </a:r>
            <a:r>
              <a:rPr lang="en-US" b="1" dirty="0" err="1">
                <a:latin typeface="+mn-lt"/>
              </a:rPr>
              <a:t>Kegiatan</a:t>
            </a:r>
            <a:endParaRPr lang="en-US" b="1" dirty="0">
              <a:latin typeface="+mn-lt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6530404"/>
              </p:ext>
            </p:extLst>
          </p:nvPr>
        </p:nvGraphicFramePr>
        <p:xfrm>
          <a:off x="1214846" y="1241946"/>
          <a:ext cx="9823269" cy="495300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22468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020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81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462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275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>
                          <a:solidFill>
                            <a:schemeClr val="tx1"/>
                          </a:solidFill>
                        </a:rPr>
                        <a:t>Kelompok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</a:rPr>
                        <a:t>aktivitas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>
                          <a:solidFill>
                            <a:schemeClr val="tx1"/>
                          </a:solidFill>
                        </a:rPr>
                        <a:t>Bentuk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</a:rPr>
                        <a:t>aktivitas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</a:rPr>
                        <a:t>kegiatan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>
                          <a:solidFill>
                            <a:schemeClr val="tx1"/>
                          </a:solidFill>
                        </a:rPr>
                        <a:t>Perempuan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>
                          <a:solidFill>
                            <a:schemeClr val="tx1"/>
                          </a:solidFill>
                        </a:rPr>
                        <a:t>Laki-laki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750">
                <a:tc>
                  <a:txBody>
                    <a:bodyPr/>
                    <a:lstStyle/>
                    <a:p>
                      <a:r>
                        <a:rPr lang="en-US" b="1" dirty="0" err="1"/>
                        <a:t>Produksi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Buka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kios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75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Tanam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jagung</a:t>
                      </a:r>
                      <a:r>
                        <a:rPr lang="en-US" baseline="0" dirty="0"/>
                        <a:t> (</a:t>
                      </a:r>
                      <a:r>
                        <a:rPr lang="en-US" baseline="0" dirty="0" err="1"/>
                        <a:t>pertanian</a:t>
                      </a:r>
                      <a:r>
                        <a:rPr lang="en-US" baseline="0" dirty="0"/>
                        <a:t>/</a:t>
                      </a:r>
                      <a:r>
                        <a:rPr lang="en-US" baseline="0" dirty="0" err="1"/>
                        <a:t>peternakan,dll</a:t>
                      </a:r>
                      <a:r>
                        <a:rPr lang="en-US" baseline="0" dirty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275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Anyam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tikar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275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Tenun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ikat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2750">
                <a:tc>
                  <a:txBody>
                    <a:bodyPr/>
                    <a:lstStyle/>
                    <a:p>
                      <a:r>
                        <a:rPr lang="en-US" b="1" dirty="0" err="1"/>
                        <a:t>Reproduksi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Menjaga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anak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275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Membersihkan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rumah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275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Mencari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kayu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api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275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Mencuci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baju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2750">
                <a:tc>
                  <a:txBody>
                    <a:bodyPr/>
                    <a:lstStyle/>
                    <a:p>
                      <a:r>
                        <a:rPr lang="en-US" b="1" dirty="0" err="1"/>
                        <a:t>Sosial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Kerja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kelompok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1275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Arisan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1275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Melayat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55148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269242" y="274639"/>
            <a:ext cx="9676262" cy="844477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dirty="0"/>
              <a:t>	</a:t>
            </a:r>
            <a:r>
              <a:rPr lang="id-ID" sz="3600" b="1" dirty="0">
                <a:latin typeface="+mn-lt"/>
              </a:rPr>
              <a:t>Kegunaan Analisis Pembagian Kerja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5660" y="1341439"/>
            <a:ext cx="11723427" cy="4784725"/>
          </a:xfrm>
        </p:spPr>
        <p:txBody>
          <a:bodyPr>
            <a:noAutofit/>
          </a:bodyPr>
          <a:lstStyle/>
          <a:p>
            <a:pPr marL="533400" indent="-533400">
              <a:lnSpc>
                <a:spcPct val="80000"/>
              </a:lnSpc>
              <a:buNone/>
            </a:pPr>
            <a:r>
              <a:rPr lang="id-ID" sz="3600" dirty="0"/>
              <a:t>Analisis pembagian kerja </a:t>
            </a:r>
            <a:r>
              <a:rPr lang="en-US" sz="3600" dirty="0"/>
              <a:t>di</a:t>
            </a:r>
            <a:r>
              <a:rPr lang="id-ID" sz="3600" dirty="0"/>
              <a:t>perlu</a:t>
            </a:r>
            <a:r>
              <a:rPr lang="en-US" sz="3600" dirty="0" err="1"/>
              <a:t>kan</a:t>
            </a:r>
            <a:r>
              <a:rPr lang="id-ID" sz="3600" dirty="0"/>
              <a:t> untuk</a:t>
            </a:r>
            <a:r>
              <a:rPr lang="en-US" sz="3600" dirty="0"/>
              <a:t> </a:t>
            </a:r>
            <a:r>
              <a:rPr lang="id-ID" sz="3600" dirty="0"/>
              <a:t>mengidentifi</a:t>
            </a:r>
            <a:r>
              <a:rPr lang="en-US" sz="3600" dirty="0" err="1"/>
              <a:t>kasi</a:t>
            </a:r>
            <a:r>
              <a:rPr lang="id-ID" sz="3600" dirty="0"/>
              <a:t>: </a:t>
            </a:r>
            <a:endParaRPr lang="en-US" sz="3600" dirty="0"/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sz="3600" dirty="0"/>
              <a:t>K</a:t>
            </a:r>
            <a:r>
              <a:rPr lang="id-ID" sz="3600" dirty="0"/>
              <a:t>egiatan </a:t>
            </a:r>
            <a:r>
              <a:rPr lang="en-US" sz="3600" dirty="0" err="1"/>
              <a:t>apa</a:t>
            </a:r>
            <a:r>
              <a:rPr lang="en-US" sz="3600" dirty="0"/>
              <a:t> </a:t>
            </a:r>
            <a:r>
              <a:rPr lang="en-US" sz="3600" dirty="0" err="1"/>
              <a:t>saja</a:t>
            </a:r>
            <a:r>
              <a:rPr lang="en-US" sz="3600" dirty="0"/>
              <a:t> yang </a:t>
            </a:r>
            <a:r>
              <a:rPr lang="en-US" sz="3600" dirty="0" err="1"/>
              <a:t>dilakukan</a:t>
            </a:r>
            <a:r>
              <a:rPr lang="en-US" sz="3600" dirty="0"/>
              <a:t> oleh </a:t>
            </a:r>
            <a:r>
              <a:rPr lang="en-US" sz="3600" dirty="0" err="1"/>
              <a:t>perempuan</a:t>
            </a:r>
            <a:r>
              <a:rPr lang="en-US" sz="3600" dirty="0"/>
              <a:t> dan </a:t>
            </a:r>
            <a:r>
              <a:rPr lang="en-US" sz="3600" dirty="0" err="1"/>
              <a:t>laki-laki</a:t>
            </a:r>
            <a:endParaRPr lang="en-US" sz="3600" dirty="0"/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sz="3600" dirty="0"/>
              <a:t>W</a:t>
            </a:r>
            <a:r>
              <a:rPr lang="id-ID" sz="3600" dirty="0"/>
              <a:t>aktu </a:t>
            </a:r>
            <a:r>
              <a:rPr lang="en-US" sz="3600" dirty="0"/>
              <a:t>yang </a:t>
            </a:r>
            <a:r>
              <a:rPr lang="en-US" sz="3600" dirty="0" err="1"/>
              <a:t>digunakan</a:t>
            </a:r>
            <a:r>
              <a:rPr lang="en-US" sz="3600" dirty="0"/>
              <a:t> </a:t>
            </a:r>
            <a:r>
              <a:rPr lang="en-US" sz="3600" dirty="0" err="1"/>
              <a:t>perempuan</a:t>
            </a:r>
            <a:r>
              <a:rPr lang="en-US" sz="3600" dirty="0"/>
              <a:t> dan </a:t>
            </a:r>
            <a:r>
              <a:rPr lang="id-ID" sz="3600" dirty="0"/>
              <a:t>laki-laki</a:t>
            </a:r>
            <a:r>
              <a:rPr lang="en-US" sz="3600" dirty="0"/>
              <a:t> dalam </a:t>
            </a:r>
            <a:r>
              <a:rPr lang="en-US" sz="3600" dirty="0" err="1"/>
              <a:t>setiap</a:t>
            </a:r>
            <a:r>
              <a:rPr lang="en-US" sz="3600" dirty="0"/>
              <a:t> </a:t>
            </a:r>
            <a:r>
              <a:rPr lang="en-US" sz="3600" dirty="0" err="1"/>
              <a:t>aktivitas</a:t>
            </a:r>
            <a:r>
              <a:rPr lang="en-US" sz="3600" dirty="0"/>
              <a:t>/</a:t>
            </a:r>
            <a:r>
              <a:rPr lang="en-US" sz="3600" dirty="0" err="1"/>
              <a:t>kegiatan</a:t>
            </a:r>
            <a:endParaRPr lang="en-US" sz="3600" dirty="0"/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sz="3600" dirty="0"/>
              <a:t>K</a:t>
            </a:r>
            <a:r>
              <a:rPr lang="id-ID" sz="3600" dirty="0"/>
              <a:t>etidak seimbangan beban kerja antara </a:t>
            </a:r>
            <a:r>
              <a:rPr lang="en-US" sz="3600" dirty="0" err="1"/>
              <a:t>perempuan</a:t>
            </a:r>
            <a:r>
              <a:rPr lang="en-US" sz="3600" dirty="0"/>
              <a:t> dan </a:t>
            </a:r>
            <a:r>
              <a:rPr lang="id-ID" sz="3600" dirty="0"/>
              <a:t>laki-laki</a:t>
            </a:r>
            <a:endParaRPr lang="en-US" sz="3600" dirty="0"/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sz="3600" dirty="0"/>
              <a:t>K</a:t>
            </a:r>
            <a:r>
              <a:rPr lang="id-ID" sz="3600" dirty="0"/>
              <a:t>etidakseimbangan pendapatan yang dihasilkan melalui pekerjaan laki-laki dan pekerjaan perempuan</a:t>
            </a:r>
            <a:r>
              <a:rPr lang="en-US" sz="3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862252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35878"/>
          </a:xfrm>
        </p:spPr>
        <p:txBody>
          <a:bodyPr/>
          <a:lstStyle/>
          <a:p>
            <a:pPr algn="ctr"/>
            <a:r>
              <a:rPr lang="en-US" b="1" dirty="0" err="1">
                <a:latin typeface="+mn-lt"/>
              </a:rPr>
              <a:t>Akses</a:t>
            </a:r>
            <a:r>
              <a:rPr lang="en-US" b="1" dirty="0">
                <a:latin typeface="+mn-lt"/>
              </a:rPr>
              <a:t> </a:t>
            </a:r>
            <a:r>
              <a:rPr lang="en-US" b="1" dirty="0" err="1">
                <a:latin typeface="+mn-lt"/>
              </a:rPr>
              <a:t>dan</a:t>
            </a:r>
            <a:r>
              <a:rPr lang="en-US" b="1" dirty="0">
                <a:latin typeface="+mn-lt"/>
              </a:rPr>
              <a:t> </a:t>
            </a:r>
            <a:r>
              <a:rPr lang="en-US" b="1" dirty="0" err="1">
                <a:latin typeface="+mn-lt"/>
              </a:rPr>
              <a:t>Kontrol</a:t>
            </a:r>
            <a:r>
              <a:rPr lang="en-US" b="1" dirty="0">
                <a:latin typeface="+mn-lt"/>
              </a:rPr>
              <a:t> </a:t>
            </a:r>
            <a:r>
              <a:rPr lang="en-US" b="1" dirty="0" err="1">
                <a:latin typeface="+mn-lt"/>
              </a:rPr>
              <a:t>terhadap</a:t>
            </a:r>
            <a:r>
              <a:rPr lang="en-US" b="1" dirty="0">
                <a:latin typeface="+mn-lt"/>
              </a:rPr>
              <a:t> SD </a:t>
            </a:r>
            <a:r>
              <a:rPr lang="en-US" b="1" dirty="0" err="1">
                <a:latin typeface="+mn-lt"/>
              </a:rPr>
              <a:t>dan</a:t>
            </a:r>
            <a:r>
              <a:rPr lang="en-US" b="1" dirty="0">
                <a:latin typeface="+mn-lt"/>
              </a:rPr>
              <a:t> </a:t>
            </a:r>
            <a:r>
              <a:rPr lang="en-US" sz="4000" b="1" dirty="0" err="1">
                <a:latin typeface="+mn-lt"/>
              </a:rPr>
              <a:t>Manfaat</a:t>
            </a:r>
            <a:endParaRPr lang="en-US" sz="40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4842" y="1323833"/>
            <a:ext cx="11423176" cy="5227092"/>
          </a:xfrm>
        </p:spPr>
        <p:txBody>
          <a:bodyPr>
            <a:normAutofit/>
          </a:bodyPr>
          <a:lstStyle/>
          <a:p>
            <a:r>
              <a:rPr lang="en-US" dirty="0" err="1"/>
              <a:t>Akses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kontrol</a:t>
            </a:r>
            <a:r>
              <a:rPr lang="en-US" dirty="0"/>
              <a:t>  (</a:t>
            </a:r>
            <a:r>
              <a:rPr lang="en-US" dirty="0" err="1"/>
              <a:t>peluang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penguasaan</a:t>
            </a:r>
            <a:r>
              <a:rPr lang="en-US" dirty="0"/>
              <a:t>)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sumberdaya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keluarga</a:t>
            </a:r>
            <a:r>
              <a:rPr lang="en-US" dirty="0"/>
              <a:t>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komunitas</a:t>
            </a:r>
            <a:r>
              <a:rPr lang="en-US" dirty="0"/>
              <a:t> (</a:t>
            </a:r>
            <a:r>
              <a:rPr lang="en-US" dirty="0" err="1"/>
              <a:t>masyarakat</a:t>
            </a:r>
            <a:r>
              <a:rPr lang="en-US" dirty="0"/>
              <a:t>)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umumnya</a:t>
            </a:r>
            <a:r>
              <a:rPr lang="en-US" dirty="0"/>
              <a:t>,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dilihat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Profil</a:t>
            </a:r>
            <a:r>
              <a:rPr lang="en-US" dirty="0"/>
              <a:t> </a:t>
            </a:r>
            <a:r>
              <a:rPr lang="en-US" dirty="0" err="1"/>
              <a:t>peluang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penguasaan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sumber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manfaat</a:t>
            </a:r>
            <a:r>
              <a:rPr lang="en-US" dirty="0"/>
              <a:t>.</a:t>
            </a:r>
          </a:p>
          <a:p>
            <a:r>
              <a:rPr lang="en-US" dirty="0" err="1"/>
              <a:t>Profil</a:t>
            </a:r>
            <a:r>
              <a:rPr lang="en-US" dirty="0"/>
              <a:t> </a:t>
            </a:r>
            <a:r>
              <a:rPr lang="en-US" dirty="0" err="1"/>
              <a:t>peluang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penguasaan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sumberdaya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mencakup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siapa</a:t>
            </a:r>
            <a:r>
              <a:rPr lang="en-US" dirty="0"/>
              <a:t> yang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peluang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penguasaan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: </a:t>
            </a:r>
          </a:p>
          <a:p>
            <a:pPr marL="0" indent="0">
              <a:buNone/>
            </a:pPr>
            <a:r>
              <a:rPr lang="en-US" dirty="0"/>
              <a:t> (1)  </a:t>
            </a:r>
            <a:r>
              <a:rPr lang="en-US" dirty="0" err="1"/>
              <a:t>Sumberdaya</a:t>
            </a:r>
            <a:r>
              <a:rPr lang="en-US" dirty="0"/>
              <a:t> </a:t>
            </a:r>
            <a:r>
              <a:rPr lang="en-US" dirty="0" err="1"/>
              <a:t>fisik</a:t>
            </a:r>
            <a:r>
              <a:rPr lang="en-US" dirty="0"/>
              <a:t>/ material,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tanah</a:t>
            </a:r>
            <a:r>
              <a:rPr lang="en-US" dirty="0"/>
              <a:t>, modal,  </a:t>
            </a:r>
            <a:r>
              <a:rPr lang="en-US" dirty="0" err="1"/>
              <a:t>peralatan</a:t>
            </a:r>
            <a:r>
              <a:rPr lang="en-US" dirty="0"/>
              <a:t>, </a:t>
            </a:r>
            <a:r>
              <a:rPr lang="en-US" dirty="0" err="1"/>
              <a:t>dsb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 (2)  </a:t>
            </a:r>
            <a:r>
              <a:rPr lang="en-US" dirty="0" err="1"/>
              <a:t>Pasar</a:t>
            </a:r>
            <a:r>
              <a:rPr lang="en-US" dirty="0"/>
              <a:t> </a:t>
            </a:r>
            <a:r>
              <a:rPr lang="en-US" dirty="0" err="1"/>
              <a:t>komoditi</a:t>
            </a:r>
            <a:r>
              <a:rPr lang="en-US" dirty="0"/>
              <a:t>. (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membeli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menjual</a:t>
            </a:r>
            <a:r>
              <a:rPr lang="en-US" dirty="0"/>
              <a:t> </a:t>
            </a:r>
            <a:r>
              <a:rPr lang="en-US" dirty="0" err="1"/>
              <a:t>barang</a:t>
            </a:r>
            <a:r>
              <a:rPr lang="en-US" dirty="0"/>
              <a:t>)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pasar</a:t>
            </a:r>
            <a:r>
              <a:rPr lang="en-US" dirty="0"/>
              <a:t> </a:t>
            </a:r>
            <a:r>
              <a:rPr lang="en-US" dirty="0" err="1"/>
              <a:t>kerja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(3)  </a:t>
            </a:r>
            <a:r>
              <a:rPr lang="en-US" dirty="0" err="1"/>
              <a:t>Sumberdaya</a:t>
            </a:r>
            <a:r>
              <a:rPr lang="en-US" dirty="0"/>
              <a:t> </a:t>
            </a:r>
            <a:r>
              <a:rPr lang="en-US" dirty="0" err="1"/>
              <a:t>sosial-budaya</a:t>
            </a:r>
            <a:r>
              <a:rPr lang="en-US" dirty="0"/>
              <a:t>,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, </a:t>
            </a:r>
            <a:r>
              <a:rPr lang="en-US" dirty="0" err="1"/>
              <a:t>pendidikan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latihan</a:t>
            </a:r>
            <a:r>
              <a:rPr lang="en-US" dirty="0"/>
              <a:t>, </a:t>
            </a:r>
            <a:r>
              <a:rPr lang="en-US" dirty="0" err="1"/>
              <a:t>tenaga</a:t>
            </a:r>
            <a:r>
              <a:rPr lang="en-US" dirty="0"/>
              <a:t> </a:t>
            </a:r>
            <a:r>
              <a:rPr lang="en-US" dirty="0" err="1"/>
              <a:t>kerja</a:t>
            </a:r>
            <a:r>
              <a:rPr lang="en-US" dirty="0"/>
              <a:t> </a:t>
            </a:r>
            <a:r>
              <a:rPr lang="en-US" dirty="0" err="1"/>
              <a:t>dll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singkatnya</a:t>
            </a:r>
            <a:r>
              <a:rPr lang="en-US" dirty="0"/>
              <a:t> </a:t>
            </a:r>
            <a:r>
              <a:rPr lang="en-US" dirty="0" err="1"/>
              <a:t>dpt</a:t>
            </a:r>
            <a:r>
              <a:rPr lang="en-US" dirty="0"/>
              <a:t> </a:t>
            </a:r>
            <a:r>
              <a:rPr lang="en-US" dirty="0" err="1"/>
              <a:t>dikategorikan</a:t>
            </a:r>
            <a:r>
              <a:rPr lang="en-US" dirty="0"/>
              <a:t> </a:t>
            </a:r>
            <a:r>
              <a:rPr lang="en-US" dirty="0" err="1"/>
              <a:t>sbg</a:t>
            </a:r>
            <a:r>
              <a:rPr lang="en-US" dirty="0"/>
              <a:t> </a:t>
            </a:r>
            <a:r>
              <a:rPr lang="en-US" dirty="0" err="1"/>
              <a:t>sumberdaya</a:t>
            </a:r>
            <a:r>
              <a:rPr lang="en-US" dirty="0"/>
              <a:t> </a:t>
            </a:r>
            <a:r>
              <a:rPr lang="en-US" dirty="0" err="1"/>
              <a:t>politis</a:t>
            </a:r>
            <a:r>
              <a:rPr lang="en-US" dirty="0"/>
              <a:t>, </a:t>
            </a:r>
            <a:r>
              <a:rPr lang="en-US" dirty="0" err="1"/>
              <a:t>ekonomi</a:t>
            </a:r>
            <a:r>
              <a:rPr lang="en-US" dirty="0"/>
              <a:t>,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dll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9931529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750627" y="274639"/>
            <a:ext cx="9460173" cy="490537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id-ID" sz="2000" b="1" dirty="0">
                <a:ea typeface="+mj-ea"/>
              </a:rPr>
              <a:t>Lanjutan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7797" y="765176"/>
            <a:ext cx="11122925" cy="5935875"/>
          </a:xfrm>
        </p:spPr>
        <p:txBody>
          <a:bodyPr>
            <a:noAutofit/>
          </a:bodyPr>
          <a:lstStyle/>
          <a:p>
            <a:pPr eaLnBrk="1" hangingPunct="1"/>
            <a:r>
              <a:rPr lang="en-US" sz="3600" dirty="0"/>
              <a:t>P</a:t>
            </a:r>
            <a:r>
              <a:rPr lang="id-ID" sz="3600" dirty="0"/>
              <a:t>rofil peluang dan penguasaan terhadap </a:t>
            </a:r>
            <a:r>
              <a:rPr lang="id-ID" sz="3600" b="1" dirty="0"/>
              <a:t>manfaat</a:t>
            </a:r>
            <a:r>
              <a:rPr lang="id-ID" sz="3600" dirty="0"/>
              <a:t> mencakup informasi siapa yang mempunyai peluang dan penguasaan atas hasil</a:t>
            </a:r>
            <a:r>
              <a:rPr lang="en-US" sz="3600" dirty="0"/>
              <a:t>:</a:t>
            </a:r>
            <a:r>
              <a:rPr lang="id-ID" sz="3600" dirty="0"/>
              <a:t> </a:t>
            </a:r>
            <a:endParaRPr lang="en-US" sz="3600" dirty="0"/>
          </a:p>
          <a:p>
            <a:pPr eaLnBrk="1" hangingPunct="1">
              <a:buFont typeface="Wingdings" pitchFamily="2" charset="2"/>
              <a:buNone/>
            </a:pPr>
            <a:r>
              <a:rPr lang="en-US" sz="3600" dirty="0"/>
              <a:t>   </a:t>
            </a:r>
            <a:r>
              <a:rPr lang="id-ID" sz="3600" dirty="0"/>
              <a:t>(a) </a:t>
            </a:r>
            <a:r>
              <a:rPr lang="en-US" sz="3600" dirty="0"/>
              <a:t>P</a:t>
            </a:r>
            <a:r>
              <a:rPr lang="id-ID" sz="3600" dirty="0"/>
              <a:t>endapatan</a:t>
            </a:r>
            <a:r>
              <a:rPr lang="en-US" sz="3600" dirty="0"/>
              <a:t>.</a:t>
            </a:r>
            <a:r>
              <a:rPr lang="id-ID" sz="3600" dirty="0"/>
              <a:t> </a:t>
            </a:r>
            <a:endParaRPr lang="en-US" sz="3600" dirty="0"/>
          </a:p>
          <a:p>
            <a:pPr eaLnBrk="1" hangingPunct="1">
              <a:buFont typeface="Wingdings" pitchFamily="2" charset="2"/>
              <a:buNone/>
            </a:pPr>
            <a:r>
              <a:rPr lang="en-US" sz="3600" dirty="0"/>
              <a:t>   </a:t>
            </a:r>
            <a:r>
              <a:rPr lang="id-ID" sz="3600" dirty="0"/>
              <a:t>(b) </a:t>
            </a:r>
            <a:r>
              <a:rPr lang="en-US" sz="3600" dirty="0"/>
              <a:t>K</a:t>
            </a:r>
            <a:r>
              <a:rPr lang="id-ID" sz="3600" dirty="0"/>
              <a:t>ekayaan bersama</a:t>
            </a:r>
            <a:r>
              <a:rPr lang="en-US" sz="3600" dirty="0"/>
              <a:t>.</a:t>
            </a:r>
            <a:r>
              <a:rPr lang="id-ID" sz="3600" dirty="0"/>
              <a:t> </a:t>
            </a:r>
            <a:endParaRPr lang="en-US" sz="3600" dirty="0"/>
          </a:p>
          <a:p>
            <a:pPr eaLnBrk="1" hangingPunct="1">
              <a:buFont typeface="Wingdings" pitchFamily="2" charset="2"/>
              <a:buNone/>
            </a:pPr>
            <a:r>
              <a:rPr lang="en-US" sz="3600" dirty="0"/>
              <a:t>   </a:t>
            </a:r>
            <a:r>
              <a:rPr lang="id-ID" sz="3600" dirty="0"/>
              <a:t>(c) </a:t>
            </a:r>
            <a:r>
              <a:rPr lang="en-US" sz="3600" dirty="0"/>
              <a:t>K</a:t>
            </a:r>
            <a:r>
              <a:rPr lang="id-ID" sz="3600" dirty="0"/>
              <a:t>ebutuhan dasar: makanan, pakaian,perumahan dll</a:t>
            </a:r>
            <a:r>
              <a:rPr lang="en-US" sz="3600" dirty="0"/>
              <a:t>.</a:t>
            </a:r>
            <a:r>
              <a:rPr lang="id-ID" sz="3600" dirty="0"/>
              <a:t> </a:t>
            </a:r>
            <a:endParaRPr lang="en-US" sz="3600" dirty="0"/>
          </a:p>
          <a:p>
            <a:pPr eaLnBrk="1" hangingPunct="1">
              <a:buFont typeface="Wingdings" pitchFamily="2" charset="2"/>
              <a:buNone/>
            </a:pPr>
            <a:r>
              <a:rPr lang="en-US" sz="3600" dirty="0"/>
              <a:t>   </a:t>
            </a:r>
            <a:r>
              <a:rPr lang="id-ID" sz="3600" dirty="0"/>
              <a:t>(d) </a:t>
            </a:r>
            <a:r>
              <a:rPr lang="en-US" sz="3600" dirty="0"/>
              <a:t>P</a:t>
            </a:r>
            <a:r>
              <a:rPr lang="id-ID" sz="3600" dirty="0"/>
              <a:t>endidikan</a:t>
            </a:r>
            <a:r>
              <a:rPr lang="en-US" sz="3600" dirty="0"/>
              <a:t>.</a:t>
            </a:r>
            <a:r>
              <a:rPr lang="id-ID" sz="3600" dirty="0"/>
              <a:t> </a:t>
            </a:r>
            <a:endParaRPr lang="en-US" sz="3600" dirty="0"/>
          </a:p>
          <a:p>
            <a:pPr eaLnBrk="1" hangingPunct="1">
              <a:buFont typeface="Wingdings" pitchFamily="2" charset="2"/>
              <a:buNone/>
            </a:pPr>
            <a:r>
              <a:rPr lang="en-US" sz="3600" dirty="0"/>
              <a:t>   </a:t>
            </a:r>
            <a:r>
              <a:rPr lang="id-ID" sz="3600" dirty="0"/>
              <a:t>(e) </a:t>
            </a:r>
            <a:r>
              <a:rPr lang="en-US" sz="3600" dirty="0"/>
              <a:t>P</a:t>
            </a:r>
            <a:r>
              <a:rPr lang="id-ID" sz="3600" dirty="0"/>
              <a:t>restise</a:t>
            </a:r>
            <a:r>
              <a:rPr lang="id-ID" sz="3600" i="1" dirty="0"/>
              <a:t>/political power</a:t>
            </a:r>
            <a:r>
              <a:rPr lang="id-ID" sz="3600" dirty="0"/>
              <a:t>, </a:t>
            </a:r>
            <a:endParaRPr lang="en-US" sz="3600" dirty="0"/>
          </a:p>
          <a:p>
            <a:pPr eaLnBrk="1" hangingPunct="1">
              <a:buFont typeface="Wingdings" pitchFamily="2" charset="2"/>
              <a:buNone/>
            </a:pPr>
            <a:r>
              <a:rPr lang="en-US" sz="3600" dirty="0"/>
              <a:t>   </a:t>
            </a:r>
            <a:r>
              <a:rPr lang="id-ID" sz="3600" dirty="0"/>
              <a:t>(f</a:t>
            </a:r>
            <a:r>
              <a:rPr lang="en-US" sz="3600" dirty="0"/>
              <a:t> </a:t>
            </a:r>
            <a:r>
              <a:rPr lang="id-ID" sz="3600" dirty="0"/>
              <a:t>) </a:t>
            </a:r>
            <a:r>
              <a:rPr lang="en-US" sz="3600" dirty="0" err="1"/>
              <a:t>dll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3458785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726696"/>
          </a:xfrm>
        </p:spPr>
        <p:txBody>
          <a:bodyPr/>
          <a:lstStyle/>
          <a:p>
            <a:pPr algn="ctr"/>
            <a:r>
              <a:rPr lang="en-US" dirty="0"/>
              <a:t>	</a:t>
            </a:r>
            <a:r>
              <a:rPr lang="id-ID" b="1" dirty="0">
                <a:latin typeface="+mn-lt"/>
              </a:rPr>
              <a:t>Akses </a:t>
            </a:r>
            <a:r>
              <a:rPr lang="en-US" sz="4000" b="1" i="1" dirty="0">
                <a:latin typeface="+mn-lt"/>
              </a:rPr>
              <a:t>vs</a:t>
            </a:r>
            <a:r>
              <a:rPr lang="en-US" b="1" dirty="0">
                <a:latin typeface="+mn-lt"/>
              </a:rPr>
              <a:t> </a:t>
            </a:r>
            <a:r>
              <a:rPr lang="id-ID" b="1" dirty="0">
                <a:latin typeface="+mn-lt"/>
              </a:rPr>
              <a:t>Kontrol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091822"/>
            <a:ext cx="10515600" cy="5459103"/>
          </a:xfrm>
        </p:spPr>
        <p:txBody>
          <a:bodyPr>
            <a:normAutofit/>
          </a:bodyPr>
          <a:lstStyle/>
          <a:p>
            <a:r>
              <a:rPr lang="id-ID" sz="3200" dirty="0"/>
              <a:t>Akses (peluang) yang dimaksud di sini adalah kesempatan untuk</a:t>
            </a:r>
            <a:r>
              <a:rPr lang="en-US" sz="3200" dirty="0"/>
              <a:t> </a:t>
            </a:r>
            <a:r>
              <a:rPr lang="id-ID" sz="3200" dirty="0"/>
              <a:t>menggunakan sumber</a:t>
            </a:r>
            <a:r>
              <a:rPr lang="en-US" sz="3200" dirty="0"/>
              <a:t>-</a:t>
            </a:r>
            <a:r>
              <a:rPr lang="id-ID" sz="3200" dirty="0"/>
              <a:t>daya ataupun hasilnya tanpa memiliki wewenang</a:t>
            </a:r>
            <a:r>
              <a:rPr lang="en-US" sz="3200" dirty="0"/>
              <a:t> </a:t>
            </a:r>
            <a:r>
              <a:rPr lang="id-ID" sz="3200" dirty="0"/>
              <a:t>untuk mengambil keputusan terhadap cara penggunaan dan hasil sumber</a:t>
            </a:r>
            <a:r>
              <a:rPr lang="en-US" sz="3200" dirty="0"/>
              <a:t>-</a:t>
            </a:r>
            <a:r>
              <a:rPr lang="id-ID" sz="3200" dirty="0"/>
              <a:t>daya tersebut. Artinya seseorang mempunyai akses belum tentu selalu</a:t>
            </a:r>
            <a:r>
              <a:rPr lang="en-US" sz="3200" dirty="0"/>
              <a:t> </a:t>
            </a:r>
            <a:r>
              <a:rPr lang="id-ID" sz="3200" dirty="0"/>
              <a:t>mempunyai kontrol, dan sebaliknya. Dalam hal ini kita perlu hati-hati dalam</a:t>
            </a:r>
            <a:r>
              <a:rPr lang="en-US" sz="3200" dirty="0"/>
              <a:t> </a:t>
            </a:r>
            <a:r>
              <a:rPr lang="id-ID" sz="3200" dirty="0"/>
              <a:t>penggunaan alat ukut untuk kedua konsep tersebut disaat kita mencari</a:t>
            </a:r>
            <a:r>
              <a:rPr lang="en-US" sz="3200" dirty="0"/>
              <a:t> </a:t>
            </a:r>
            <a:r>
              <a:rPr lang="id-ID" sz="3200" dirty="0"/>
              <a:t>data penelitian</a:t>
            </a:r>
            <a:r>
              <a:rPr lang="en-US" sz="3200" dirty="0"/>
              <a:t>. </a:t>
            </a:r>
          </a:p>
          <a:p>
            <a:r>
              <a:rPr lang="id-ID" sz="3200" dirty="0"/>
              <a:t>Contohnya : seorang buruh yang menggarap tanah milik</a:t>
            </a:r>
            <a:r>
              <a:rPr lang="en-US" sz="3200" dirty="0"/>
              <a:t> </a:t>
            </a:r>
            <a:r>
              <a:rPr lang="id-ID" sz="3200" dirty="0"/>
              <a:t>orang lain atau seorang anak yang disekolahkan orangtuanya di sekolah</a:t>
            </a:r>
            <a:r>
              <a:rPr lang="en-US" sz="3200" dirty="0"/>
              <a:t> </a:t>
            </a:r>
            <a:r>
              <a:rPr lang="id-ID" sz="3200" dirty="0"/>
              <a:t>unggulan.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487400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53741"/>
          </a:xfrm>
        </p:spPr>
        <p:txBody>
          <a:bodyPr>
            <a:normAutofit/>
          </a:bodyPr>
          <a:lstStyle/>
          <a:p>
            <a:r>
              <a:rPr lang="en-US" sz="2000" dirty="0" err="1"/>
              <a:t>Lanjutan</a:t>
            </a:r>
            <a:r>
              <a:rPr lang="en-US" sz="2000" dirty="0"/>
              <a:t>…..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68991"/>
            <a:ext cx="10515600" cy="5207972"/>
          </a:xfrm>
        </p:spPr>
        <p:txBody>
          <a:bodyPr>
            <a:normAutofit lnSpcReduction="10000"/>
          </a:bodyPr>
          <a:lstStyle/>
          <a:p>
            <a:r>
              <a:rPr lang="en-US" sz="4000" dirty="0" err="1"/>
              <a:t>Sedangkan</a:t>
            </a:r>
            <a:r>
              <a:rPr lang="en-US" sz="4000" dirty="0"/>
              <a:t> </a:t>
            </a:r>
            <a:r>
              <a:rPr lang="en-US" sz="4000" dirty="0" err="1"/>
              <a:t>kontrol</a:t>
            </a:r>
            <a:r>
              <a:rPr lang="en-US" sz="4000" dirty="0"/>
              <a:t> (</a:t>
            </a:r>
            <a:r>
              <a:rPr lang="en-US" sz="4000" dirty="0" err="1"/>
              <a:t>penguasaan</a:t>
            </a:r>
            <a:r>
              <a:rPr lang="en-US" sz="4000" dirty="0"/>
              <a:t>) yang </a:t>
            </a:r>
            <a:r>
              <a:rPr lang="en-US" sz="4000" dirty="0" err="1"/>
              <a:t>dimaksudkan</a:t>
            </a:r>
            <a:r>
              <a:rPr lang="en-US" sz="4000" dirty="0"/>
              <a:t> di </a:t>
            </a:r>
            <a:r>
              <a:rPr lang="en-US" sz="4000" dirty="0" err="1"/>
              <a:t>sini</a:t>
            </a:r>
            <a:r>
              <a:rPr lang="en-US" sz="4000" dirty="0"/>
              <a:t> </a:t>
            </a:r>
            <a:r>
              <a:rPr lang="en-US" sz="4000" dirty="0" err="1"/>
              <a:t>adalah</a:t>
            </a:r>
            <a:r>
              <a:rPr lang="en-US" sz="4000" dirty="0"/>
              <a:t> </a:t>
            </a:r>
            <a:r>
              <a:rPr lang="en-US" sz="4000" dirty="0" err="1"/>
              <a:t>kewenangan</a:t>
            </a:r>
            <a:r>
              <a:rPr lang="en-US" sz="4000" dirty="0"/>
              <a:t> </a:t>
            </a:r>
            <a:r>
              <a:rPr lang="en-US" sz="4000" dirty="0" err="1"/>
              <a:t>penuh</a:t>
            </a:r>
            <a:r>
              <a:rPr lang="en-US" sz="4000" dirty="0"/>
              <a:t> </a:t>
            </a:r>
            <a:r>
              <a:rPr lang="en-US" sz="4000" dirty="0" err="1"/>
              <a:t>untuk</a:t>
            </a:r>
            <a:r>
              <a:rPr lang="en-US" sz="4000" dirty="0"/>
              <a:t> </a:t>
            </a:r>
            <a:r>
              <a:rPr lang="en-US" sz="4000" dirty="0" err="1"/>
              <a:t>mengambil</a:t>
            </a:r>
            <a:r>
              <a:rPr lang="en-US" sz="4000" dirty="0"/>
              <a:t> </a:t>
            </a:r>
            <a:r>
              <a:rPr lang="en-US" sz="4000" dirty="0" err="1"/>
              <a:t>keputusan</a:t>
            </a:r>
            <a:r>
              <a:rPr lang="en-US" sz="4000" dirty="0"/>
              <a:t> </a:t>
            </a:r>
            <a:r>
              <a:rPr lang="en-US" sz="4000" dirty="0" err="1"/>
              <a:t>atas</a:t>
            </a:r>
            <a:r>
              <a:rPr lang="en-US" sz="4000" dirty="0"/>
              <a:t> </a:t>
            </a:r>
            <a:r>
              <a:rPr lang="en-US" sz="4000" dirty="0" err="1"/>
              <a:t>penggunaan</a:t>
            </a:r>
            <a:r>
              <a:rPr lang="en-US" sz="4000" dirty="0"/>
              <a:t> </a:t>
            </a:r>
            <a:r>
              <a:rPr lang="en-US" sz="4000" dirty="0" err="1"/>
              <a:t>dan</a:t>
            </a:r>
            <a:r>
              <a:rPr lang="en-US" sz="4000" dirty="0"/>
              <a:t> </a:t>
            </a:r>
            <a:r>
              <a:rPr lang="en-US" sz="4000" dirty="0" err="1"/>
              <a:t>hasil</a:t>
            </a:r>
            <a:r>
              <a:rPr lang="en-US" sz="4000" dirty="0"/>
              <a:t> </a:t>
            </a:r>
            <a:r>
              <a:rPr lang="en-US" sz="4000" dirty="0" err="1"/>
              <a:t>sumberdaya</a:t>
            </a:r>
            <a:r>
              <a:rPr lang="en-US" sz="4000" dirty="0"/>
              <a:t>.  </a:t>
            </a:r>
          </a:p>
          <a:p>
            <a:r>
              <a:rPr lang="en-US" sz="4000" dirty="0" err="1"/>
              <a:t>Contoh</a:t>
            </a:r>
            <a:r>
              <a:rPr lang="en-US" sz="4000" dirty="0"/>
              <a:t>:  </a:t>
            </a:r>
            <a:r>
              <a:rPr lang="en-US" sz="4000" dirty="0" err="1"/>
              <a:t>seorang</a:t>
            </a:r>
            <a:r>
              <a:rPr lang="en-US" sz="4000" dirty="0"/>
              <a:t> tuan </a:t>
            </a:r>
            <a:r>
              <a:rPr lang="en-US" sz="4000" dirty="0" err="1"/>
              <a:t>tanah</a:t>
            </a:r>
            <a:r>
              <a:rPr lang="en-US" sz="4000" dirty="0"/>
              <a:t> yang </a:t>
            </a:r>
            <a:r>
              <a:rPr lang="en-US" sz="4000" dirty="0" err="1"/>
              <a:t>memanfaatkan</a:t>
            </a:r>
            <a:r>
              <a:rPr lang="en-US" sz="4000" dirty="0"/>
              <a:t> </a:t>
            </a:r>
            <a:r>
              <a:rPr lang="en-US" sz="4000" dirty="0" err="1"/>
              <a:t>tanahnya</a:t>
            </a:r>
            <a:r>
              <a:rPr lang="en-US" sz="4000" dirty="0"/>
              <a:t>, </a:t>
            </a:r>
            <a:r>
              <a:rPr lang="en-US" sz="4000" dirty="0" err="1"/>
              <a:t>atau</a:t>
            </a:r>
            <a:r>
              <a:rPr lang="en-US" sz="4000" dirty="0"/>
              <a:t> </a:t>
            </a:r>
            <a:r>
              <a:rPr lang="en-US" sz="4000" dirty="0" err="1"/>
              <a:t>seorang</a:t>
            </a:r>
            <a:r>
              <a:rPr lang="en-US" sz="4000" dirty="0"/>
              <a:t> ayah yang </a:t>
            </a:r>
            <a:r>
              <a:rPr lang="en-US" sz="4000" dirty="0" err="1"/>
              <a:t>memutuskan</a:t>
            </a:r>
            <a:r>
              <a:rPr lang="en-US" sz="4000" dirty="0"/>
              <a:t> </a:t>
            </a:r>
            <a:r>
              <a:rPr lang="en-US" sz="4000" dirty="0" err="1"/>
              <a:t>sekolah</a:t>
            </a:r>
            <a:r>
              <a:rPr lang="en-US" sz="4000" dirty="0"/>
              <a:t> mana yang </a:t>
            </a:r>
            <a:r>
              <a:rPr lang="en-US" sz="4000" dirty="0" err="1"/>
              <a:t>akan</a:t>
            </a:r>
            <a:r>
              <a:rPr lang="en-US" sz="4000" dirty="0"/>
              <a:t> </a:t>
            </a:r>
            <a:r>
              <a:rPr lang="en-US" sz="4000" dirty="0" err="1"/>
              <a:t>dimasuki</a:t>
            </a:r>
            <a:r>
              <a:rPr lang="en-US" sz="4000" dirty="0"/>
              <a:t> </a:t>
            </a:r>
            <a:r>
              <a:rPr lang="en-US" sz="4000" dirty="0" err="1"/>
              <a:t>anaknya</a:t>
            </a:r>
            <a:r>
              <a:rPr lang="en-US" sz="4000" dirty="0"/>
              <a:t>, </a:t>
            </a:r>
            <a:r>
              <a:rPr lang="en-US" sz="4000" dirty="0" err="1"/>
              <a:t>ataupun</a:t>
            </a:r>
            <a:r>
              <a:rPr lang="en-US" sz="4000" dirty="0"/>
              <a:t> </a:t>
            </a:r>
            <a:r>
              <a:rPr lang="en-US" sz="4000" dirty="0" err="1"/>
              <a:t>seorang</a:t>
            </a:r>
            <a:r>
              <a:rPr lang="en-US" sz="4000" dirty="0"/>
              <a:t> </a:t>
            </a:r>
            <a:r>
              <a:rPr lang="en-US" sz="4000" dirty="0" err="1"/>
              <a:t>ibu</a:t>
            </a:r>
            <a:r>
              <a:rPr lang="en-US" sz="4000" dirty="0"/>
              <a:t> yang </a:t>
            </a:r>
            <a:r>
              <a:rPr lang="en-US" sz="4000" dirty="0" err="1"/>
              <a:t>memutuskan</a:t>
            </a:r>
            <a:r>
              <a:rPr lang="en-US" sz="4000" dirty="0"/>
              <a:t> </a:t>
            </a:r>
            <a:r>
              <a:rPr lang="en-US" sz="4000" dirty="0" err="1"/>
              <a:t>apa</a:t>
            </a:r>
            <a:r>
              <a:rPr lang="en-US" sz="4000" dirty="0"/>
              <a:t> </a:t>
            </a:r>
            <a:r>
              <a:rPr lang="en-US" sz="4000" dirty="0" err="1"/>
              <a:t>saja</a:t>
            </a:r>
            <a:r>
              <a:rPr lang="en-US" sz="4000" dirty="0"/>
              <a:t> yang </a:t>
            </a:r>
            <a:r>
              <a:rPr lang="en-US" sz="4000" dirty="0" err="1"/>
              <a:t>boleh</a:t>
            </a:r>
            <a:r>
              <a:rPr lang="en-US" sz="4000" dirty="0"/>
              <a:t> </a:t>
            </a:r>
            <a:r>
              <a:rPr lang="en-US" sz="4000" dirty="0" err="1"/>
              <a:t>dimakan</a:t>
            </a:r>
            <a:r>
              <a:rPr lang="en-US" sz="4000" dirty="0"/>
              <a:t> oleh </a:t>
            </a:r>
            <a:r>
              <a:rPr lang="en-US" sz="4000" dirty="0" err="1"/>
              <a:t>anggota</a:t>
            </a:r>
            <a:r>
              <a:rPr lang="en-US" sz="4000" dirty="0"/>
              <a:t> </a:t>
            </a:r>
            <a:r>
              <a:rPr lang="en-US" sz="4000" dirty="0" err="1"/>
              <a:t>keluarganya</a:t>
            </a:r>
            <a:r>
              <a:rPr lang="en-US" sz="4000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85095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err="1">
                <a:latin typeface="+mn-lt"/>
              </a:rPr>
              <a:t>Bentuk</a:t>
            </a:r>
            <a:r>
              <a:rPr lang="en-US" b="1" dirty="0">
                <a:latin typeface="+mn-lt"/>
              </a:rPr>
              <a:t> </a:t>
            </a:r>
            <a:r>
              <a:rPr lang="en-US" b="1" dirty="0" err="1">
                <a:latin typeface="+mn-lt"/>
              </a:rPr>
              <a:t>Matriks</a:t>
            </a:r>
            <a:r>
              <a:rPr lang="en-US" b="1" dirty="0">
                <a:latin typeface="+mn-lt"/>
              </a:rPr>
              <a:t> 2: </a:t>
            </a:r>
            <a:r>
              <a:rPr lang="en-US" b="1" dirty="0" err="1">
                <a:latin typeface="+mn-lt"/>
              </a:rPr>
              <a:t>Akses</a:t>
            </a:r>
            <a:r>
              <a:rPr lang="en-US" b="1" dirty="0">
                <a:latin typeface="+mn-lt"/>
              </a:rPr>
              <a:t> </a:t>
            </a:r>
            <a:r>
              <a:rPr lang="en-US" b="1" dirty="0" err="1">
                <a:latin typeface="+mn-lt"/>
              </a:rPr>
              <a:t>dan</a:t>
            </a:r>
            <a:r>
              <a:rPr lang="en-US" b="1" dirty="0">
                <a:latin typeface="+mn-lt"/>
              </a:rPr>
              <a:t> </a:t>
            </a:r>
            <a:r>
              <a:rPr lang="en-US" b="1" dirty="0" err="1">
                <a:latin typeface="+mn-lt"/>
              </a:rPr>
              <a:t>Kontrol</a:t>
            </a:r>
            <a:endParaRPr lang="en-US" b="1" dirty="0">
              <a:latin typeface="+mn-lt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5358632"/>
              </p:ext>
            </p:extLst>
          </p:nvPr>
        </p:nvGraphicFramePr>
        <p:xfrm>
          <a:off x="1116873" y="1600200"/>
          <a:ext cx="10077996" cy="487680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5459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63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63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729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8635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>
                          <a:solidFill>
                            <a:schemeClr val="tx1"/>
                          </a:solidFill>
                        </a:rPr>
                        <a:t>Sumber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</a:rPr>
                        <a:t>daya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 &amp;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</a:rPr>
                        <a:t>Manfaat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err="1">
                          <a:solidFill>
                            <a:schemeClr val="tx1"/>
                          </a:solidFill>
                        </a:rPr>
                        <a:t>Akses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err="1">
                          <a:solidFill>
                            <a:schemeClr val="tx1"/>
                          </a:solidFill>
                        </a:rPr>
                        <a:t>Kontrol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/>
                        <a:t>Perempuan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/>
                        <a:t>Laki-laki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/>
                        <a:t>Perempuan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/>
                        <a:t>Laki-laki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err="1"/>
                        <a:t>Sumber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Daya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1.</a:t>
                      </a:r>
                      <a:r>
                        <a:rPr lang="en-US" baseline="0" dirty="0"/>
                        <a:t> T</a:t>
                      </a:r>
                      <a:r>
                        <a:rPr lang="en-US" dirty="0"/>
                        <a:t>anah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2. </a:t>
                      </a:r>
                      <a:r>
                        <a:rPr lang="en-US" dirty="0" err="1"/>
                        <a:t>Ternak</a:t>
                      </a:r>
                      <a:r>
                        <a:rPr lang="en-US" dirty="0"/>
                        <a:t> (</a:t>
                      </a:r>
                      <a:r>
                        <a:rPr lang="en-US" dirty="0" err="1"/>
                        <a:t>babi</a:t>
                      </a:r>
                      <a:r>
                        <a:rPr lang="en-US" dirty="0"/>
                        <a:t>/</a:t>
                      </a:r>
                      <a:r>
                        <a:rPr lang="en-US" dirty="0" err="1"/>
                        <a:t>ayam</a:t>
                      </a:r>
                      <a:r>
                        <a:rPr lang="en-US" dirty="0"/>
                        <a:t>/</a:t>
                      </a:r>
                      <a:r>
                        <a:rPr lang="en-US" dirty="0" err="1"/>
                        <a:t>kuda</a:t>
                      </a:r>
                      <a:r>
                        <a:rPr lang="en-US" dirty="0"/>
                        <a:t>/</a:t>
                      </a:r>
                      <a:r>
                        <a:rPr lang="en-US" dirty="0" err="1"/>
                        <a:t>kerbau</a:t>
                      </a:r>
                      <a:r>
                        <a:rPr lang="en-US" dirty="0"/>
                        <a:t>/</a:t>
                      </a:r>
                      <a:r>
                        <a:rPr lang="en-US" dirty="0" err="1"/>
                        <a:t>sapi</a:t>
                      </a:r>
                      <a:r>
                        <a:rPr lang="en-US" dirty="0"/>
                        <a:t>/</a:t>
                      </a:r>
                      <a:r>
                        <a:rPr lang="en-US" dirty="0" err="1"/>
                        <a:t>kambing</a:t>
                      </a:r>
                      <a:r>
                        <a:rPr lang="en-US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3. </a:t>
                      </a:r>
                      <a:r>
                        <a:rPr lang="en-US" dirty="0" err="1"/>
                        <a:t>Uang</a:t>
                      </a:r>
                      <a:r>
                        <a:rPr lang="en-US" dirty="0"/>
                        <a:t> (</a:t>
                      </a:r>
                      <a:r>
                        <a:rPr lang="en-US" dirty="0" err="1"/>
                        <a:t>gaji</a:t>
                      </a:r>
                      <a:r>
                        <a:rPr lang="en-US" dirty="0"/>
                        <a:t>/</a:t>
                      </a:r>
                      <a:r>
                        <a:rPr lang="en-US" dirty="0" err="1"/>
                        <a:t>upah</a:t>
                      </a:r>
                      <a:r>
                        <a:rPr lang="en-US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err="1"/>
                        <a:t>Manfaat</a:t>
                      </a:r>
                      <a:r>
                        <a:rPr lang="en-US" b="1" baseline="0" dirty="0"/>
                        <a:t> (benefit)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1.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Kebutuhan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dasar</a:t>
                      </a:r>
                      <a:r>
                        <a:rPr lang="en-US" baseline="0" dirty="0"/>
                        <a:t> (</a:t>
                      </a:r>
                      <a:r>
                        <a:rPr lang="en-US" baseline="0" dirty="0" err="1"/>
                        <a:t>makanan</a:t>
                      </a:r>
                      <a:r>
                        <a:rPr lang="en-US" baseline="0" dirty="0"/>
                        <a:t>, </a:t>
                      </a:r>
                      <a:r>
                        <a:rPr lang="en-US" baseline="0" dirty="0" err="1"/>
                        <a:t>pakaian</a:t>
                      </a:r>
                      <a:r>
                        <a:rPr lang="en-US" baseline="0" dirty="0"/>
                        <a:t>, </a:t>
                      </a:r>
                      <a:r>
                        <a:rPr lang="en-US" baseline="0" dirty="0" err="1"/>
                        <a:t>tempat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tinggal</a:t>
                      </a:r>
                      <a:r>
                        <a:rPr lang="en-US" baseline="0" dirty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2. </a:t>
                      </a:r>
                      <a:r>
                        <a:rPr lang="en-US" dirty="0" err="1"/>
                        <a:t>Pendidikan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3. </a:t>
                      </a:r>
                      <a:r>
                        <a:rPr lang="en-US" dirty="0" err="1"/>
                        <a:t>Kekuasaan</a:t>
                      </a:r>
                      <a:r>
                        <a:rPr lang="en-US" dirty="0"/>
                        <a:t> (</a:t>
                      </a:r>
                      <a:r>
                        <a:rPr lang="en-US" dirty="0" err="1"/>
                        <a:t>politik</a:t>
                      </a:r>
                      <a:r>
                        <a:rPr lang="en-US" dirty="0"/>
                        <a:t>/</a:t>
                      </a:r>
                      <a:r>
                        <a:rPr lang="en-US" dirty="0" err="1"/>
                        <a:t>budaya</a:t>
                      </a:r>
                      <a:r>
                        <a:rPr lang="en-US" dirty="0"/>
                        <a:t>/</a:t>
                      </a:r>
                      <a:r>
                        <a:rPr lang="en-US" dirty="0" err="1"/>
                        <a:t>prestise</a:t>
                      </a:r>
                      <a:r>
                        <a:rPr lang="en-US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34780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218364" y="365125"/>
            <a:ext cx="11696132" cy="753991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id-ID" sz="3600" b="1" dirty="0">
                <a:latin typeface="+mn-lt"/>
              </a:rPr>
              <a:t>Kegunaan Analisis Akses (peluang) dan Kontrol (penguasaan)</a:t>
            </a:r>
            <a:r>
              <a:rPr lang="en-US" b="1" dirty="0">
                <a:latin typeface="+mn-lt"/>
              </a:rPr>
              <a:t> 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7545" y="1214651"/>
            <a:ext cx="11491415" cy="4962312"/>
          </a:xfrm>
        </p:spPr>
        <p:txBody>
          <a:bodyPr>
            <a:noAutofit/>
          </a:bodyPr>
          <a:lstStyle/>
          <a:p>
            <a:r>
              <a:rPr lang="id-ID" sz="3200" dirty="0"/>
              <a:t>Analisis peluang dan penguasaan terhadap sumberdaya</a:t>
            </a:r>
            <a:r>
              <a:rPr lang="en-US" sz="3200" dirty="0"/>
              <a:t> </a:t>
            </a:r>
            <a:r>
              <a:rPr lang="id-ID" sz="3200" dirty="0"/>
              <a:t>dan manfaat  membantu untuk mengidentifikasi: </a:t>
            </a:r>
            <a:endParaRPr lang="en-US" sz="3200" dirty="0"/>
          </a:p>
          <a:p>
            <a:pPr marL="457200" indent="-457200">
              <a:buFontTx/>
              <a:buAutoNum type="arabicPeriod"/>
            </a:pPr>
            <a:r>
              <a:rPr lang="en-US" sz="3200" dirty="0"/>
              <a:t>K</a:t>
            </a:r>
            <a:r>
              <a:rPr lang="id-ID" sz="3200" dirty="0"/>
              <a:t>ekurangan sumberdaya yang dapat diatasi/ditanggulangi melalui kegiatan program pembangunan</a:t>
            </a:r>
            <a:r>
              <a:rPr lang="en-US" sz="3200" dirty="0"/>
              <a:t>.</a:t>
            </a:r>
          </a:p>
          <a:p>
            <a:pPr marL="457200" indent="-457200">
              <a:buFontTx/>
              <a:buAutoNum type="arabicPeriod"/>
            </a:pPr>
            <a:r>
              <a:rPr lang="en-US" sz="3200" dirty="0"/>
              <a:t>K</a:t>
            </a:r>
            <a:r>
              <a:rPr lang="id-ID" sz="3200" dirty="0"/>
              <a:t>etidakseimbangan peluang dan penguasaan antara laki-laki dan perempuan</a:t>
            </a:r>
            <a:r>
              <a:rPr lang="en-US" sz="3200" dirty="0"/>
              <a:t>.</a:t>
            </a:r>
            <a:r>
              <a:rPr lang="id-ID" sz="3200" dirty="0"/>
              <a:t> </a:t>
            </a:r>
            <a:endParaRPr lang="en-US" sz="3200" dirty="0"/>
          </a:p>
          <a:p>
            <a:pPr marL="457200" indent="-457200">
              <a:buFontTx/>
              <a:buAutoNum type="arabicPeriod"/>
            </a:pPr>
            <a:r>
              <a:rPr lang="en-US" sz="3200" dirty="0"/>
              <a:t>S</a:t>
            </a:r>
            <a:r>
              <a:rPr lang="id-ID" sz="3200" dirty="0"/>
              <a:t>iapa memperoleh manfaat dari penggunaan sumberdaya yang ada</a:t>
            </a:r>
            <a:r>
              <a:rPr lang="en-US" sz="3200" dirty="0"/>
              <a:t>.</a:t>
            </a:r>
            <a:r>
              <a:rPr lang="id-ID" sz="3200" dirty="0"/>
              <a:t> </a:t>
            </a:r>
            <a:endParaRPr lang="en-US" sz="3200" dirty="0"/>
          </a:p>
          <a:p>
            <a:pPr marL="457200" indent="-457200">
              <a:buFontTx/>
              <a:buAutoNum type="arabicPeriod"/>
            </a:pPr>
            <a:r>
              <a:rPr lang="en-US" sz="3200" dirty="0"/>
              <a:t>P</a:t>
            </a:r>
            <a:r>
              <a:rPr lang="id-ID" sz="3200" dirty="0"/>
              <a:t>otensi apa yang dapat digunakan dan ditingkatkan melalui kegiatan program pembangunan.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805550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4640"/>
            <a:ext cx="8229600" cy="32586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id-ID" sz="3600" b="1" dirty="0">
                <a:latin typeface="+mn-lt"/>
                <a:ea typeface="+mj-ea"/>
              </a:rPr>
              <a:t>Partisipasi Dalam Lembaga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3899" y="859809"/>
            <a:ext cx="11382232" cy="5737841"/>
          </a:xfrm>
        </p:spPr>
        <p:txBody>
          <a:bodyPr>
            <a:normAutofit lnSpcReduction="10000"/>
          </a:bodyPr>
          <a:lstStyle/>
          <a:p>
            <a:pPr marL="533400" indent="-533400">
              <a:spcBef>
                <a:spcPts val="580"/>
              </a:spcBef>
              <a:buFont typeface="Wingdings 2"/>
              <a:buChar char=""/>
              <a:defRPr/>
            </a:pPr>
            <a:r>
              <a:rPr lang="id-ID" dirty="0"/>
              <a:t>Akses dan kontrol terhadap sumberdaya dan</a:t>
            </a:r>
            <a:r>
              <a:rPr lang="en-US" dirty="0"/>
              <a:t> </a:t>
            </a:r>
            <a:r>
              <a:rPr lang="id-ID" dirty="0"/>
              <a:t>manfaat yang ada dalam masyarakat</a:t>
            </a:r>
            <a:r>
              <a:rPr lang="en-US" dirty="0"/>
              <a:t>, </a:t>
            </a:r>
            <a:r>
              <a:rPr lang="id-ID" dirty="0"/>
              <a:t>juga dapat</a:t>
            </a:r>
            <a:r>
              <a:rPr lang="en-US" dirty="0"/>
              <a:t> </a:t>
            </a:r>
            <a:r>
              <a:rPr lang="id-ID" dirty="0"/>
              <a:t>dilihat dari tinggi-rendahnya tingkat</a:t>
            </a:r>
            <a:r>
              <a:rPr lang="en-US" dirty="0"/>
              <a:t> </a:t>
            </a:r>
            <a:r>
              <a:rPr lang="id-ID" dirty="0"/>
              <a:t>partisipasi.</a:t>
            </a:r>
            <a:endParaRPr lang="en-US" dirty="0"/>
          </a:p>
          <a:p>
            <a:pPr marL="533400" indent="-533400">
              <a:spcBef>
                <a:spcPts val="580"/>
              </a:spcBef>
              <a:buNone/>
              <a:defRPr/>
            </a:pPr>
            <a:r>
              <a:rPr lang="en-US" dirty="0">
                <a:sym typeface="Wingdings" pitchFamily="2" charset="2"/>
              </a:rPr>
              <a:t>   </a:t>
            </a:r>
            <a:r>
              <a:rPr lang="id-ID" dirty="0"/>
              <a:t>Partisipasi dalam hal ini dapat berupa</a:t>
            </a:r>
            <a:r>
              <a:rPr lang="en-US" dirty="0"/>
              <a:t>:</a:t>
            </a:r>
          </a:p>
          <a:p>
            <a:pPr marL="533400" indent="-533400">
              <a:spcBef>
                <a:spcPts val="580"/>
              </a:spcBef>
              <a:buFontTx/>
              <a:buAutoNum type="alphaLcParenBoth"/>
              <a:defRPr/>
            </a:pPr>
            <a:r>
              <a:rPr lang="en-US" dirty="0"/>
              <a:t>P</a:t>
            </a:r>
            <a:r>
              <a:rPr lang="id-ID" dirty="0"/>
              <a:t>artisipasi kuantitatif (mengukur aksesibilitas) yaitu berapa laki-laki dan perempuan berperanserta dalam lembaga tertentu dengan kedudukan dan tugas apa</a:t>
            </a:r>
            <a:r>
              <a:rPr lang="en-US" dirty="0"/>
              <a:t>.</a:t>
            </a:r>
          </a:p>
          <a:p>
            <a:pPr marL="533400" indent="-533400">
              <a:spcBef>
                <a:spcPts val="580"/>
              </a:spcBef>
              <a:buFontTx/>
              <a:buAutoNum type="alphaLcParenBoth"/>
              <a:defRPr/>
            </a:pPr>
            <a:r>
              <a:rPr lang="en-US" dirty="0"/>
              <a:t>P</a:t>
            </a:r>
            <a:r>
              <a:rPr lang="id-ID" dirty="0"/>
              <a:t>artisipasi kualitatif (mengukur kontrol) yaitu bagaimana peranan laki-laki dan perempuan dalam pengambilan keputusan tentang kebijakan lembaga tersebut.</a:t>
            </a:r>
            <a:endParaRPr lang="en-US" dirty="0"/>
          </a:p>
          <a:p>
            <a:pPr marL="533400" indent="-533400">
              <a:spcBef>
                <a:spcPts val="580"/>
              </a:spcBef>
              <a:buFont typeface="Wingdings 2"/>
              <a:buChar char=""/>
              <a:defRPr/>
            </a:pPr>
            <a:r>
              <a:rPr lang="id-ID" dirty="0"/>
              <a:t>Analisis partisipasi dilakukan untuk lembaga formal dan informal yang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id-ID" dirty="0"/>
              <a:t>di desa/ dusun (komunitas) yang relevan untuk dikaitkan dengan atau dimanfaatkan untuk kegiatan program pembangunan, misalnya: kelompok tani, koperasi, kelompok simpan pinjam, kelompok agama, arisan, LKMD, dll</a:t>
            </a:r>
            <a:endParaRPr lang="en-US" dirty="0"/>
          </a:p>
          <a:p>
            <a:pPr marL="533400" indent="-533400">
              <a:spcBef>
                <a:spcPts val="580"/>
              </a:spcBef>
              <a:buNone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38758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4639"/>
            <a:ext cx="8229600" cy="77628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id-ID" sz="3600" b="1" dirty="0">
                <a:latin typeface="+mn-lt"/>
              </a:rPr>
              <a:t>Kegunaan Analisis Pola Partisipasi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050926"/>
            <a:ext cx="10515600" cy="5126037"/>
          </a:xfrm>
        </p:spPr>
        <p:txBody>
          <a:bodyPr>
            <a:normAutofit/>
          </a:bodyPr>
          <a:lstStyle/>
          <a:p>
            <a:pPr marL="533400" indent="-533400">
              <a:lnSpc>
                <a:spcPct val="80000"/>
              </a:lnSpc>
            </a:pPr>
            <a:r>
              <a:rPr lang="id-ID" sz="3200" dirty="0"/>
              <a:t>Analisis pola partisipasi berguna untuk memperlihatkan:</a:t>
            </a:r>
            <a:endParaRPr lang="en-US" sz="3200" dirty="0"/>
          </a:p>
          <a:p>
            <a:pPr marL="533400" indent="-533400">
              <a:lnSpc>
                <a:spcPct val="80000"/>
              </a:lnSpc>
              <a:buFontTx/>
              <a:buAutoNum type="alphaLcParenBoth"/>
            </a:pPr>
            <a:r>
              <a:rPr lang="en-US" sz="3200" dirty="0"/>
              <a:t>H</a:t>
            </a:r>
            <a:r>
              <a:rPr lang="id-ID" sz="3200" dirty="0"/>
              <a:t>irarki wewenang yang ada di suatu dusun/</a:t>
            </a:r>
            <a:r>
              <a:rPr lang="en-US" sz="3200" dirty="0"/>
              <a:t> </a:t>
            </a:r>
            <a:r>
              <a:rPr lang="id-ID" sz="3200" dirty="0"/>
              <a:t>desa/komunitas</a:t>
            </a:r>
            <a:r>
              <a:rPr lang="en-US" sz="3200" dirty="0"/>
              <a:t>.</a:t>
            </a:r>
          </a:p>
          <a:p>
            <a:pPr marL="533400" indent="-533400">
              <a:lnSpc>
                <a:spcPct val="80000"/>
              </a:lnSpc>
              <a:buFontTx/>
              <a:buAutoNum type="alphaLcParenBoth"/>
            </a:pPr>
            <a:r>
              <a:rPr lang="en-US" sz="3200" dirty="0"/>
              <a:t>K</a:t>
            </a:r>
            <a:r>
              <a:rPr lang="id-ID" sz="3200" dirty="0"/>
              <a:t>etidakseimbangan antara perempuan dan laki-laki dalam pengambilan keputusan di lembaga-lembaga yang ada</a:t>
            </a:r>
            <a:r>
              <a:rPr lang="en-US" sz="3200" dirty="0"/>
              <a:t>.</a:t>
            </a:r>
          </a:p>
          <a:p>
            <a:pPr marL="533400" indent="-533400">
              <a:lnSpc>
                <a:spcPct val="80000"/>
              </a:lnSpc>
              <a:buFontTx/>
              <a:buAutoNum type="alphaLcParenBoth"/>
            </a:pPr>
            <a:r>
              <a:rPr lang="en-US" sz="3200" dirty="0"/>
              <a:t>P</a:t>
            </a:r>
            <a:r>
              <a:rPr lang="id-ID" sz="3200" dirty="0"/>
              <a:t>ada lembaga mana peranserta perempuan perlu diperkuat</a:t>
            </a:r>
            <a:r>
              <a:rPr lang="en-US" sz="3200" dirty="0"/>
              <a:t>.</a:t>
            </a:r>
          </a:p>
          <a:p>
            <a:pPr marL="533400" indent="-533400">
              <a:lnSpc>
                <a:spcPct val="80000"/>
              </a:lnSpc>
              <a:buFontTx/>
              <a:buAutoNum type="alphaLcParenBoth"/>
            </a:pPr>
            <a:r>
              <a:rPr lang="en-US" sz="3200" dirty="0"/>
              <a:t>A</a:t>
            </a:r>
            <a:r>
              <a:rPr lang="id-ID" sz="3200" dirty="0"/>
              <a:t>lasan keterbatasan peranserta perempuan yang dapat dilihat dari analisis faktor-faktor yang mempengaruhi seperti kondisi ekonomi, pembagian kerja, norma sosial budaya, dsb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431325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1992313" y="188914"/>
            <a:ext cx="8229600" cy="936625"/>
          </a:xfrm>
        </p:spPr>
        <p:txBody>
          <a:bodyPr/>
          <a:lstStyle/>
          <a:p>
            <a:pPr algn="ctr" eaLnBrk="1" hangingPunct="1"/>
            <a:r>
              <a:rPr lang="id-ID" sz="3200" b="1" dirty="0">
                <a:latin typeface="+mn-lt"/>
              </a:rPr>
              <a:t>Pengambilan Keputusan Dalam Keluarga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8229" y="1265950"/>
            <a:ext cx="11477767" cy="5184775"/>
          </a:xfrm>
        </p:spPr>
        <p:txBody>
          <a:bodyPr>
            <a:noAutofit/>
          </a:bodyPr>
          <a:lstStyle/>
          <a:p>
            <a:pPr marL="609600" indent="-609600"/>
            <a:r>
              <a:rPr lang="en-US" sz="3400" dirty="0"/>
              <a:t>P</a:t>
            </a:r>
            <a:r>
              <a:rPr lang="id-ID" sz="3400" dirty="0"/>
              <a:t>ola Kontrol </a:t>
            </a:r>
            <a:r>
              <a:rPr lang="en-US" sz="3400" dirty="0"/>
              <a:t>(</a:t>
            </a:r>
            <a:r>
              <a:rPr lang="id-ID" sz="3400" dirty="0"/>
              <a:t>penguasaan</a:t>
            </a:r>
            <a:r>
              <a:rPr lang="en-US" sz="3400" dirty="0"/>
              <a:t>)</a:t>
            </a:r>
            <a:r>
              <a:rPr lang="id-ID" sz="3400" dirty="0"/>
              <a:t> yang ada dalam</a:t>
            </a:r>
            <a:r>
              <a:rPr lang="en-US" sz="3400" dirty="0"/>
              <a:t> </a:t>
            </a:r>
            <a:r>
              <a:rPr lang="id-ID" sz="3400" dirty="0"/>
              <a:t>masyarakat dapat  dikaji dari analisis pola</a:t>
            </a:r>
            <a:r>
              <a:rPr lang="en-US" sz="3400" dirty="0"/>
              <a:t> </a:t>
            </a:r>
            <a:r>
              <a:rPr lang="id-ID" sz="3400" dirty="0"/>
              <a:t>pengambilan keputusan dalam kelu</a:t>
            </a:r>
            <a:r>
              <a:rPr lang="en-US" sz="3400" dirty="0"/>
              <a:t>a</a:t>
            </a:r>
            <a:r>
              <a:rPr lang="id-ID" sz="3400" dirty="0"/>
              <a:t>rga.</a:t>
            </a:r>
            <a:endParaRPr lang="en-US" sz="3400" dirty="0"/>
          </a:p>
          <a:p>
            <a:pPr marL="609600" indent="-609600">
              <a:buNone/>
            </a:pPr>
            <a:r>
              <a:rPr lang="en-US" sz="3400" dirty="0">
                <a:sym typeface="Wingdings" pitchFamily="2" charset="2"/>
              </a:rPr>
              <a:t>  </a:t>
            </a:r>
            <a:r>
              <a:rPr lang="id-ID" sz="3400" dirty="0"/>
              <a:t>Analisa pola pengambilan keputusan dalam</a:t>
            </a:r>
            <a:r>
              <a:rPr lang="en-US" sz="3400" dirty="0"/>
              <a:t> </a:t>
            </a:r>
            <a:r>
              <a:rPr lang="id-ID" sz="3400" dirty="0"/>
              <a:t>keluarga dilakukan untuk melihat: </a:t>
            </a:r>
            <a:endParaRPr lang="en-US" sz="3400" dirty="0"/>
          </a:p>
          <a:p>
            <a:pPr marL="609600" indent="-609600">
              <a:buFontTx/>
              <a:buAutoNum type="alphaLcParenBoth"/>
            </a:pPr>
            <a:r>
              <a:rPr lang="en-US" sz="3400" dirty="0"/>
              <a:t>S</a:t>
            </a:r>
            <a:r>
              <a:rPr lang="id-ID" sz="3400" dirty="0"/>
              <a:t>iapa bertanggung jawab untuk apa</a:t>
            </a:r>
            <a:r>
              <a:rPr lang="en-US" sz="3400" dirty="0"/>
              <a:t>.</a:t>
            </a:r>
            <a:r>
              <a:rPr lang="id-ID" sz="3400" dirty="0"/>
              <a:t> </a:t>
            </a:r>
            <a:endParaRPr lang="en-US" sz="3400" dirty="0"/>
          </a:p>
          <a:p>
            <a:pPr marL="609600" indent="-609600">
              <a:buFontTx/>
              <a:buAutoNum type="alphaLcParenBoth"/>
            </a:pPr>
            <a:r>
              <a:rPr lang="en-US" sz="3400" dirty="0"/>
              <a:t>S</a:t>
            </a:r>
            <a:r>
              <a:rPr lang="id-ID" sz="3400" dirty="0"/>
              <a:t>iapa memperoleh manfaat apa</a:t>
            </a:r>
            <a:r>
              <a:rPr lang="en-US" sz="3400" dirty="0"/>
              <a:t>.</a:t>
            </a:r>
            <a:r>
              <a:rPr lang="id-ID" sz="3400" dirty="0"/>
              <a:t> </a:t>
            </a:r>
            <a:endParaRPr lang="en-US" sz="3400" dirty="0"/>
          </a:p>
          <a:p>
            <a:pPr marL="609600" indent="-609600">
              <a:buFontTx/>
              <a:buAutoNum type="alphaLcParenBoth"/>
            </a:pPr>
            <a:r>
              <a:rPr lang="en-US" sz="3400" dirty="0"/>
              <a:t>S</a:t>
            </a:r>
            <a:r>
              <a:rPr lang="id-ID" sz="3400" dirty="0"/>
              <a:t>iapa bisa dijadikan mitra untuk kegiatan program pembangunan yang menyangkut perubahan sikap dan perilaku</a:t>
            </a:r>
          </a:p>
        </p:txBody>
      </p:sp>
    </p:spTree>
    <p:extLst>
      <p:ext uri="{BB962C8B-B14F-4D97-AF65-F5344CB8AC3E}">
        <p14:creationId xmlns:p14="http://schemas.microsoft.com/office/powerpoint/2010/main" val="28053272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4639"/>
            <a:ext cx="8229600" cy="706437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id-ID" sz="3600" b="1" dirty="0">
                <a:latin typeface="+mn-lt"/>
              </a:rPr>
              <a:t>Faktor- Faktor yang Mempengaruhi</a:t>
            </a:r>
            <a:r>
              <a:rPr lang="id-ID" b="1" dirty="0">
                <a:latin typeface="+mn-lt"/>
              </a:rPr>
              <a:t> 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5660" y="1224271"/>
            <a:ext cx="11505062" cy="5432425"/>
          </a:xfrm>
        </p:spPr>
        <p:txBody>
          <a:bodyPr>
            <a:normAutofit/>
          </a:bodyPr>
          <a:lstStyle/>
          <a:p>
            <a:pPr eaLnBrk="1" hangingPunct="1"/>
            <a:r>
              <a:rPr lang="id-ID" sz="3600" dirty="0"/>
              <a:t>Untuk memecahkan permasalahan yg menyangkut hubungan gender, perlu dicari dan dikaji faktor</a:t>
            </a:r>
            <a:r>
              <a:rPr lang="en-US" sz="3600" dirty="0"/>
              <a:t>-</a:t>
            </a:r>
            <a:r>
              <a:rPr lang="en-US" sz="3600" dirty="0" err="1"/>
              <a:t>faktor</a:t>
            </a:r>
            <a:r>
              <a:rPr lang="id-ID" sz="3600" dirty="0"/>
              <a:t> yg mempengaruhi pola berkegiatan (pembagian kerja), akses dan kontrol terhadap sumberdaya dan manfaat, partisipasi d</a:t>
            </a:r>
            <a:r>
              <a:rPr lang="en-US" sz="3600" dirty="0" err="1"/>
              <a:t>alam</a:t>
            </a:r>
            <a:r>
              <a:rPr lang="en-US" sz="3600" dirty="0"/>
              <a:t> </a:t>
            </a:r>
            <a:r>
              <a:rPr lang="id-ID" sz="3600" dirty="0"/>
              <a:t>lembaga, dan pengambilan keputusa</a:t>
            </a:r>
            <a:r>
              <a:rPr lang="en-US" sz="3600" dirty="0"/>
              <a:t>n</a:t>
            </a:r>
            <a:r>
              <a:rPr lang="id-ID" sz="3600" dirty="0"/>
              <a:t> dalam keluarga</a:t>
            </a:r>
            <a:r>
              <a:rPr lang="en-US" sz="3600" dirty="0"/>
              <a:t>.</a:t>
            </a:r>
          </a:p>
          <a:p>
            <a:pPr eaLnBrk="1" hangingPunct="1"/>
            <a:r>
              <a:rPr lang="id-ID" sz="3600" dirty="0"/>
              <a:t>Faktor faktor yang mempengaruhi kondisi dan kedudukan laki-laki maupun perempuan dalam kelompok masyarakat (komunitas)  perlu diperhatikan, sekalipun mungkin tidak bisa dirubah secara langsung oleh kegiatan program .  </a:t>
            </a:r>
          </a:p>
        </p:txBody>
      </p:sp>
    </p:spTree>
    <p:extLst>
      <p:ext uri="{BB962C8B-B14F-4D97-AF65-F5344CB8AC3E}">
        <p14:creationId xmlns:p14="http://schemas.microsoft.com/office/powerpoint/2010/main" val="21753997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313899" y="274639"/>
            <a:ext cx="9896901" cy="490537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id-ID" sz="2000" b="1" dirty="0">
                <a:ea typeface="+mj-ea"/>
              </a:rPr>
              <a:t>Lanjutan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3899" y="1000125"/>
            <a:ext cx="11627892" cy="5429250"/>
          </a:xfrm>
        </p:spPr>
        <p:txBody>
          <a:bodyPr>
            <a:normAutofit lnSpcReduction="10000"/>
          </a:bodyPr>
          <a:lstStyle/>
          <a:p>
            <a:pPr marL="381000" indent="-381000">
              <a:lnSpc>
                <a:spcPct val="80000"/>
              </a:lnSpc>
              <a:buNone/>
            </a:pPr>
            <a:r>
              <a:rPr lang="id-ID" sz="2400" dirty="0"/>
              <a:t>Faktor-faktor tersebut antara lain</a:t>
            </a:r>
            <a:r>
              <a:rPr lang="en-US" sz="2400" dirty="0"/>
              <a:t>: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sz="2400" dirty="0"/>
              <a:t>S</a:t>
            </a:r>
            <a:r>
              <a:rPr lang="id-ID" sz="2400" dirty="0"/>
              <a:t>truktur kependudukan (misalnya: migrasi pria,</a:t>
            </a:r>
            <a:r>
              <a:rPr lang="en-US" sz="2400" dirty="0"/>
              <a:t> </a:t>
            </a:r>
            <a:r>
              <a:rPr lang="id-ID" sz="2400" dirty="0"/>
              <a:t>urbanisasi,</a:t>
            </a:r>
            <a:r>
              <a:rPr lang="en-US" sz="2400" dirty="0"/>
              <a:t> </a:t>
            </a:r>
            <a:r>
              <a:rPr lang="id-ID" sz="2400" dirty="0"/>
              <a:t>penurunan jumlah penduduk di pedesaan)</a:t>
            </a:r>
            <a:r>
              <a:rPr lang="en-US" sz="2400" dirty="0"/>
              <a:t>.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sz="2400" dirty="0"/>
              <a:t>K</a:t>
            </a:r>
            <a:r>
              <a:rPr lang="id-ID" sz="2400" dirty="0"/>
              <a:t>ondisi ekonomi (misalnya:  kebijakan penyesuaian struktural)</a:t>
            </a:r>
            <a:r>
              <a:rPr lang="en-US" sz="2400" dirty="0"/>
              <a:t>.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sz="2400" dirty="0"/>
              <a:t>K</a:t>
            </a:r>
            <a:r>
              <a:rPr lang="id-ID" sz="2400" dirty="0"/>
              <a:t>ondisi politik (misalnya: kebijakan baru, perubahan dalam pemerintahan, perang, konflik dsb)</a:t>
            </a:r>
            <a:r>
              <a:rPr lang="en-US" sz="2400" dirty="0"/>
              <a:t>.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sz="2400" dirty="0"/>
              <a:t>P</a:t>
            </a:r>
            <a:r>
              <a:rPr lang="id-ID" sz="2400" dirty="0"/>
              <a:t>ola-pola sosial budaya (misalnya: perubahan gaya hidup tradisional)</a:t>
            </a:r>
            <a:r>
              <a:rPr lang="en-US" sz="2400" dirty="0"/>
              <a:t>.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sz="2400" dirty="0"/>
              <a:t>S</a:t>
            </a:r>
            <a:r>
              <a:rPr lang="id-ID" sz="2400" dirty="0"/>
              <a:t>istem norma yang berlaku</a:t>
            </a:r>
            <a:r>
              <a:rPr lang="en-US" sz="2400" dirty="0"/>
              <a:t>.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sz="2400" dirty="0"/>
              <a:t>P</a:t>
            </a:r>
            <a:r>
              <a:rPr lang="id-ID" sz="2400" dirty="0"/>
              <a:t>erundang-undangan yang ada</a:t>
            </a:r>
            <a:r>
              <a:rPr lang="en-US" sz="2400" dirty="0"/>
              <a:t>.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sz="2400" dirty="0"/>
              <a:t>S</a:t>
            </a:r>
            <a:r>
              <a:rPr lang="id-ID" sz="2400" dirty="0"/>
              <a:t>istem pendidikan (misalnya: perubahan harapan wanita berpendidikan)</a:t>
            </a:r>
            <a:r>
              <a:rPr lang="en-US" sz="2400" dirty="0"/>
              <a:t>.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sz="2400" dirty="0"/>
              <a:t>L</a:t>
            </a:r>
            <a:r>
              <a:rPr lang="id-ID" sz="2400" dirty="0"/>
              <a:t>ingkungan  (misalnya: kekeringan)</a:t>
            </a:r>
            <a:r>
              <a:rPr lang="en-US" sz="2400" dirty="0"/>
              <a:t>.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sz="2400" dirty="0"/>
              <a:t>I</a:t>
            </a:r>
            <a:r>
              <a:rPr lang="id-ID" sz="2400" dirty="0"/>
              <a:t>nternasional (misalnya: pengaruh budaya barat)</a:t>
            </a:r>
            <a:r>
              <a:rPr lang="en-US" sz="2400" dirty="0"/>
              <a:t>.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sz="2400" dirty="0"/>
              <a:t>R</a:t>
            </a:r>
            <a:r>
              <a:rPr lang="id-ID" sz="2400" dirty="0"/>
              <a:t>eligi (misalnya: munculnya fundamentalisme)</a:t>
            </a:r>
            <a:r>
              <a:rPr lang="en-US" sz="2400" dirty="0"/>
              <a:t>.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sz="2400" dirty="0" err="1"/>
              <a:t>dll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2842794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7545" y="365125"/>
            <a:ext cx="11491415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latin typeface="+mn-lt"/>
              </a:rPr>
              <a:t>Bentuk</a:t>
            </a:r>
            <a:r>
              <a:rPr lang="en-US" sz="4000" b="1" dirty="0">
                <a:latin typeface="+mn-lt"/>
              </a:rPr>
              <a:t> </a:t>
            </a:r>
            <a:r>
              <a:rPr lang="en-US" sz="4000" b="1" dirty="0" err="1">
                <a:latin typeface="+mn-lt"/>
              </a:rPr>
              <a:t>Matriks</a:t>
            </a:r>
            <a:r>
              <a:rPr lang="en-US" sz="4000" b="1" dirty="0">
                <a:latin typeface="+mn-lt"/>
              </a:rPr>
              <a:t> 3:Faktor-faktor yang </a:t>
            </a:r>
            <a:r>
              <a:rPr lang="en-US" sz="4000" b="1" dirty="0" err="1">
                <a:latin typeface="+mn-lt"/>
              </a:rPr>
              <a:t>Mempengaruhi</a:t>
            </a:r>
            <a:endParaRPr lang="en-US" sz="4000" b="1" dirty="0">
              <a:latin typeface="+mn-lt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0914675"/>
              </p:ext>
            </p:extLst>
          </p:nvPr>
        </p:nvGraphicFramePr>
        <p:xfrm>
          <a:off x="1058091" y="1600201"/>
          <a:ext cx="10084527" cy="401188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7359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870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15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8846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>
                          <a:solidFill>
                            <a:schemeClr val="tx1"/>
                          </a:solidFill>
                        </a:rPr>
                        <a:t>Faktor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 yang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</a:rPr>
                        <a:t>mempengaruhi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>
                          <a:solidFill>
                            <a:schemeClr val="tx1"/>
                          </a:solidFill>
                        </a:rPr>
                        <a:t>Hambatan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(constraints)</a:t>
                      </a:r>
                      <a:endParaRPr lang="en-US" sz="2400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>
                          <a:solidFill>
                            <a:schemeClr val="tx1"/>
                          </a:solidFill>
                        </a:rPr>
                        <a:t>Kesempatan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 (opportunities)</a:t>
                      </a:r>
                      <a:endParaRPr lang="en-US" sz="2400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8444">
                <a:tc>
                  <a:txBody>
                    <a:bodyPr/>
                    <a:lstStyle/>
                    <a:p>
                      <a:r>
                        <a:rPr lang="en-US" dirty="0"/>
                        <a:t>Norma-</a:t>
                      </a:r>
                      <a:r>
                        <a:rPr lang="en-US" dirty="0" err="1"/>
                        <a:t>norma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sosial</a:t>
                      </a:r>
                      <a:r>
                        <a:rPr lang="en-US" dirty="0"/>
                        <a:t> (</a:t>
                      </a:r>
                      <a:r>
                        <a:rPr lang="en-US" dirty="0" err="1"/>
                        <a:t>hirarki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sosial</a:t>
                      </a:r>
                      <a:r>
                        <a:rPr lang="en-US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5983">
                <a:tc>
                  <a:txBody>
                    <a:bodyPr/>
                    <a:lstStyle/>
                    <a:p>
                      <a:r>
                        <a:rPr lang="en-US" dirty="0" err="1"/>
                        <a:t>Struktur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kelembagaan</a:t>
                      </a:r>
                      <a:r>
                        <a:rPr lang="en-US" dirty="0"/>
                        <a:t> (aturan2)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4748">
                <a:tc>
                  <a:txBody>
                    <a:bodyPr/>
                    <a:lstStyle/>
                    <a:p>
                      <a:r>
                        <a:rPr lang="en-US" dirty="0" err="1"/>
                        <a:t>Faktor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ekonomi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4748">
                <a:tc>
                  <a:txBody>
                    <a:bodyPr/>
                    <a:lstStyle/>
                    <a:p>
                      <a:r>
                        <a:rPr lang="en-US" dirty="0" err="1"/>
                        <a:t>Faktor</a:t>
                      </a:r>
                      <a:r>
                        <a:rPr lang="en-US" dirty="0"/>
                        <a:t>  </a:t>
                      </a:r>
                      <a:r>
                        <a:rPr lang="en-US" dirty="0" err="1"/>
                        <a:t>politik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4748">
                <a:tc>
                  <a:txBody>
                    <a:bodyPr/>
                    <a:lstStyle/>
                    <a:p>
                      <a:r>
                        <a:rPr lang="en-US" dirty="0" err="1"/>
                        <a:t>Faktor</a:t>
                      </a:r>
                      <a:r>
                        <a:rPr lang="en-US" dirty="0"/>
                        <a:t> agama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4748">
                <a:tc>
                  <a:txBody>
                    <a:bodyPr/>
                    <a:lstStyle/>
                    <a:p>
                      <a:r>
                        <a:rPr lang="en-US" dirty="0" err="1"/>
                        <a:t>Faktor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pendidikan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68015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defRPr/>
            </a:pPr>
            <a:r>
              <a:rPr lang="id-ID" sz="3600" b="1" dirty="0">
                <a:latin typeface="+mn-lt"/>
              </a:rPr>
              <a:t>Kegunaan Analisis Faktor-faktor yang Mempengaruhi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4967" y="1555845"/>
            <a:ext cx="11382233" cy="353368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id-ID" sz="4800" dirty="0"/>
              <a:t>Analisis terhadap faktor-faktor </a:t>
            </a:r>
            <a:r>
              <a:rPr lang="en-US" sz="4800" dirty="0"/>
              <a:t>yang </a:t>
            </a:r>
            <a:r>
              <a:rPr lang="en-US" sz="4800" dirty="0" err="1"/>
              <a:t>mempengaruhi</a:t>
            </a:r>
            <a:r>
              <a:rPr lang="en-US" sz="4800" dirty="0"/>
              <a:t> </a:t>
            </a:r>
            <a:r>
              <a:rPr lang="id-ID" sz="4800" dirty="0"/>
              <a:t> berguna untuk mengkaji apa dampak, kesempatan dan kendala  </a:t>
            </a:r>
            <a:r>
              <a:rPr lang="en-US" sz="4800" dirty="0" err="1"/>
              <a:t>setiap</a:t>
            </a:r>
            <a:r>
              <a:rPr lang="en-US" sz="4800" dirty="0"/>
              <a:t> </a:t>
            </a:r>
            <a:r>
              <a:rPr lang="en-US" sz="4800" dirty="0" err="1"/>
              <a:t>faktor</a:t>
            </a:r>
            <a:r>
              <a:rPr lang="en-US" sz="4800" dirty="0"/>
              <a:t> </a:t>
            </a:r>
            <a:r>
              <a:rPr lang="en-US" sz="4800" dirty="0" err="1"/>
              <a:t>dan</a:t>
            </a:r>
            <a:r>
              <a:rPr lang="en-US" sz="4800" dirty="0"/>
              <a:t> </a:t>
            </a:r>
            <a:r>
              <a:rPr lang="en-US" sz="4800" dirty="0" err="1"/>
              <a:t>atau</a:t>
            </a:r>
            <a:r>
              <a:rPr lang="en-US" sz="4800" dirty="0"/>
              <a:t> </a:t>
            </a:r>
            <a:r>
              <a:rPr lang="id-ID" sz="4800" dirty="0"/>
              <a:t>faktor-faktor </a:t>
            </a:r>
            <a:r>
              <a:rPr lang="en-US" sz="4800" dirty="0" err="1"/>
              <a:t>tersebut</a:t>
            </a:r>
            <a:r>
              <a:rPr lang="id-ID" sz="4800" dirty="0"/>
              <a:t> dalam mengupayakan kesetaraan gender dan pemberdayaan perempuan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1736643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AA13B9-DD25-71B4-A8C2-88EB968B6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36211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err="1">
                <a:latin typeface="+mn-lt"/>
              </a:rPr>
              <a:t>Kelemahan</a:t>
            </a:r>
            <a:r>
              <a:rPr lang="en-US" b="1" dirty="0">
                <a:latin typeface="+mn-lt"/>
              </a:rPr>
              <a:t> Model Harvard</a:t>
            </a:r>
            <a:endParaRPr lang="en-ID" b="1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25A031-EF62-EBB9-973F-96AF5F7B95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71153"/>
            <a:ext cx="10515600" cy="5427617"/>
          </a:xfrm>
        </p:spPr>
        <p:txBody>
          <a:bodyPr>
            <a:normAutofit lnSpcReduction="10000"/>
          </a:bodyPr>
          <a:lstStyle/>
          <a:p>
            <a:r>
              <a:rPr lang="en-US" sz="2800" dirty="0" err="1"/>
              <a:t>Relasi</a:t>
            </a:r>
            <a:r>
              <a:rPr lang="en-US" sz="2800" dirty="0"/>
              <a:t> gender </a:t>
            </a:r>
            <a:r>
              <a:rPr lang="en-US" sz="2800" dirty="0" err="1"/>
              <a:t>diasumsikan</a:t>
            </a:r>
            <a:r>
              <a:rPr lang="en-US" sz="2800" dirty="0"/>
              <a:t> </a:t>
            </a:r>
            <a:r>
              <a:rPr lang="en-US" sz="2800" dirty="0" err="1"/>
              <a:t>bersifat</a:t>
            </a:r>
            <a:r>
              <a:rPr lang="en-US" sz="2800" dirty="0"/>
              <a:t> statis/tidak </a:t>
            </a:r>
            <a:r>
              <a:rPr lang="en-US" sz="2800" dirty="0" err="1"/>
              <a:t>menunjukkan</a:t>
            </a:r>
            <a:r>
              <a:rPr lang="en-US" sz="2800" dirty="0"/>
              <a:t> </a:t>
            </a:r>
            <a:r>
              <a:rPr lang="en-US" sz="2800" dirty="0" err="1"/>
              <a:t>dinamika</a:t>
            </a:r>
            <a:r>
              <a:rPr lang="en-US" sz="2800" dirty="0"/>
              <a:t> </a:t>
            </a:r>
            <a:r>
              <a:rPr lang="en-US" sz="2800" dirty="0" err="1"/>
              <a:t>relasi</a:t>
            </a:r>
            <a:r>
              <a:rPr lang="en-US" sz="2800" dirty="0"/>
              <a:t> (</a:t>
            </a:r>
            <a:r>
              <a:rPr lang="en-US" sz="2800" dirty="0" err="1"/>
              <a:t>kolaborasi</a:t>
            </a:r>
            <a:r>
              <a:rPr lang="en-US" sz="2800" dirty="0"/>
              <a:t>, </a:t>
            </a:r>
            <a:r>
              <a:rPr lang="en-US" sz="2800" dirty="0" err="1"/>
              <a:t>persaingan</a:t>
            </a:r>
            <a:r>
              <a:rPr lang="en-US" sz="2800" dirty="0"/>
              <a:t>, </a:t>
            </a:r>
            <a:r>
              <a:rPr lang="en-US" sz="2800" dirty="0" err="1"/>
              <a:t>negosiasi</a:t>
            </a:r>
            <a:r>
              <a:rPr lang="en-US" sz="2800" dirty="0"/>
              <a:t>, </a:t>
            </a:r>
            <a:r>
              <a:rPr lang="en-US" sz="2800" dirty="0" err="1"/>
              <a:t>dst</a:t>
            </a:r>
            <a:r>
              <a:rPr lang="en-US" sz="2800" dirty="0"/>
              <a:t>); tidak </a:t>
            </a:r>
            <a:r>
              <a:rPr lang="en-US" sz="2800" dirty="0" err="1"/>
              <a:t>memperhitungkan</a:t>
            </a:r>
            <a:r>
              <a:rPr lang="en-US" sz="2800" dirty="0"/>
              <a:t> </a:t>
            </a:r>
            <a:r>
              <a:rPr lang="en-US" sz="2800" dirty="0" err="1"/>
              <a:t>relasi</a:t>
            </a:r>
            <a:r>
              <a:rPr lang="en-US" sz="2800" dirty="0"/>
              <a:t> yang tidak </a:t>
            </a:r>
            <a:r>
              <a:rPr lang="en-US" sz="2800" dirty="0" err="1"/>
              <a:t>setara</a:t>
            </a:r>
            <a:r>
              <a:rPr lang="en-US" sz="2800" dirty="0"/>
              <a:t> </a:t>
            </a:r>
            <a:r>
              <a:rPr lang="en-US" sz="2800" dirty="0" err="1"/>
              <a:t>antara</a:t>
            </a:r>
            <a:r>
              <a:rPr lang="en-US" sz="2800" dirty="0"/>
              <a:t> </a:t>
            </a:r>
            <a:r>
              <a:rPr lang="en-US" sz="2800" dirty="0" err="1"/>
              <a:t>perempuan</a:t>
            </a:r>
            <a:r>
              <a:rPr lang="en-US" sz="2800" dirty="0"/>
              <a:t> dan </a:t>
            </a:r>
            <a:r>
              <a:rPr lang="en-US" sz="2800" dirty="0" err="1"/>
              <a:t>laki-lakisehingga</a:t>
            </a:r>
            <a:r>
              <a:rPr lang="en-US" sz="2800" dirty="0"/>
              <a:t> </a:t>
            </a:r>
            <a:r>
              <a:rPr lang="en-US" sz="2800" dirty="0" err="1"/>
              <a:t>proyek</a:t>
            </a:r>
            <a:r>
              <a:rPr lang="en-US" sz="2800" dirty="0"/>
              <a:t> </a:t>
            </a:r>
            <a:r>
              <a:rPr lang="en-US" sz="2800" dirty="0" err="1"/>
              <a:t>lebih</a:t>
            </a:r>
            <a:r>
              <a:rPr lang="en-US" sz="2800" dirty="0"/>
              <a:t> </a:t>
            </a:r>
            <a:r>
              <a:rPr lang="en-US" sz="2800" dirty="0" err="1"/>
              <a:t>menekankan</a:t>
            </a:r>
            <a:r>
              <a:rPr lang="en-US" sz="2800" dirty="0"/>
              <a:t> </a:t>
            </a:r>
            <a:r>
              <a:rPr lang="en-US" sz="2800" dirty="0" err="1"/>
              <a:t>kegiatan</a:t>
            </a:r>
            <a:r>
              <a:rPr lang="en-US" sz="2800" dirty="0"/>
              <a:t> yang </a:t>
            </a:r>
            <a:r>
              <a:rPr lang="en-US" sz="2800" dirty="0" err="1"/>
              <a:t>terpisah</a:t>
            </a:r>
            <a:r>
              <a:rPr lang="en-US" sz="2800" dirty="0"/>
              <a:t> </a:t>
            </a:r>
            <a:r>
              <a:rPr lang="en-US" sz="2800" dirty="0" err="1"/>
              <a:t>antara</a:t>
            </a:r>
            <a:r>
              <a:rPr lang="en-US" sz="2800" dirty="0"/>
              <a:t> </a:t>
            </a:r>
            <a:r>
              <a:rPr lang="en-US" sz="2800" dirty="0" err="1"/>
              <a:t>laki-laki</a:t>
            </a:r>
            <a:r>
              <a:rPr lang="en-US" sz="2800" dirty="0"/>
              <a:t> dan </a:t>
            </a:r>
            <a:r>
              <a:rPr lang="en-US" sz="2800" dirty="0" err="1"/>
              <a:t>perempuan</a:t>
            </a:r>
            <a:r>
              <a:rPr lang="en-US" sz="2800" dirty="0"/>
              <a:t>.</a:t>
            </a:r>
          </a:p>
          <a:p>
            <a:r>
              <a:rPr lang="en-US" sz="2800" dirty="0"/>
              <a:t>Tidak </a:t>
            </a:r>
            <a:r>
              <a:rPr lang="en-US" sz="2800" dirty="0" err="1"/>
              <a:t>memperhitungkan</a:t>
            </a:r>
            <a:r>
              <a:rPr lang="en-US" sz="2800" dirty="0"/>
              <a:t> </a:t>
            </a:r>
            <a:r>
              <a:rPr lang="en-US" sz="2800" dirty="0" err="1"/>
              <a:t>perubahan</a:t>
            </a:r>
            <a:r>
              <a:rPr lang="en-US" sz="2800" dirty="0"/>
              <a:t> </a:t>
            </a:r>
            <a:r>
              <a:rPr lang="en-US" sz="2800" dirty="0" err="1"/>
              <a:t>waktu</a:t>
            </a:r>
            <a:r>
              <a:rPr lang="en-US" sz="2800" dirty="0"/>
              <a:t> 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musim</a:t>
            </a:r>
            <a:endParaRPr lang="en-US" sz="2800" dirty="0"/>
          </a:p>
          <a:p>
            <a:r>
              <a:rPr lang="en-US" sz="2800" dirty="0"/>
              <a:t>Tidak </a:t>
            </a:r>
            <a:r>
              <a:rPr lang="en-US" sz="2800" dirty="0" err="1"/>
              <a:t>sensitif</a:t>
            </a:r>
            <a:r>
              <a:rPr lang="en-US" sz="2800" dirty="0"/>
              <a:t> </a:t>
            </a:r>
            <a:r>
              <a:rPr lang="en-US" sz="2800" dirty="0" err="1"/>
              <a:t>terhadap</a:t>
            </a:r>
            <a:r>
              <a:rPr lang="en-US" sz="2800" dirty="0"/>
              <a:t> </a:t>
            </a:r>
            <a:r>
              <a:rPr lang="en-US" sz="2800" dirty="0" err="1"/>
              <a:t>perbedaan</a:t>
            </a:r>
            <a:r>
              <a:rPr lang="en-US" sz="2800" dirty="0"/>
              <a:t> </a:t>
            </a:r>
            <a:r>
              <a:rPr lang="en-US" sz="2800" dirty="0" err="1"/>
              <a:t>budaya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konteks</a:t>
            </a:r>
            <a:r>
              <a:rPr lang="en-US" sz="2800" dirty="0"/>
              <a:t> yang </a:t>
            </a:r>
            <a:r>
              <a:rPr lang="en-US" sz="2800" dirty="0" err="1"/>
              <a:t>menentukan</a:t>
            </a:r>
            <a:r>
              <a:rPr lang="en-US" sz="2800" dirty="0"/>
              <a:t> </a:t>
            </a:r>
            <a:r>
              <a:rPr lang="en-US" sz="2800" dirty="0" err="1"/>
              <a:t>alokasi</a:t>
            </a:r>
            <a:r>
              <a:rPr lang="en-US" sz="2800" dirty="0"/>
              <a:t> </a:t>
            </a:r>
            <a:r>
              <a:rPr lang="en-US" sz="2800" dirty="0" err="1"/>
              <a:t>sumberdaya</a:t>
            </a:r>
            <a:r>
              <a:rPr lang="en-US" sz="2800" dirty="0"/>
              <a:t> </a:t>
            </a:r>
            <a:r>
              <a:rPr lang="en-US" sz="2800" dirty="0" err="1"/>
              <a:t>bagi</a:t>
            </a:r>
            <a:r>
              <a:rPr lang="en-US" sz="2800" dirty="0"/>
              <a:t> </a:t>
            </a:r>
            <a:r>
              <a:rPr lang="en-US" sz="2800" dirty="0" err="1"/>
              <a:t>penerima</a:t>
            </a:r>
            <a:r>
              <a:rPr lang="en-US" sz="2800" dirty="0"/>
              <a:t> </a:t>
            </a:r>
            <a:r>
              <a:rPr lang="en-US" sz="2800" dirty="0" err="1"/>
              <a:t>manfaat</a:t>
            </a:r>
            <a:endParaRPr lang="en-US" sz="2800" dirty="0"/>
          </a:p>
          <a:p>
            <a:r>
              <a:rPr lang="en-US" sz="2800" dirty="0" err="1"/>
              <a:t>Lebih</a:t>
            </a:r>
            <a:r>
              <a:rPr lang="en-US" sz="2800" dirty="0"/>
              <a:t> </a:t>
            </a:r>
            <a:r>
              <a:rPr lang="en-US" sz="2800" dirty="0" err="1"/>
              <a:t>berfokus</a:t>
            </a:r>
            <a:r>
              <a:rPr lang="en-US" sz="2800" dirty="0"/>
              <a:t> pada </a:t>
            </a:r>
            <a:r>
              <a:rPr lang="en-US" sz="2800" dirty="0" err="1"/>
              <a:t>efisiensi</a:t>
            </a:r>
            <a:r>
              <a:rPr lang="en-US" sz="2800" dirty="0"/>
              <a:t> </a:t>
            </a:r>
            <a:r>
              <a:rPr lang="en-US" sz="2800" dirty="0" err="1"/>
              <a:t>daripada</a:t>
            </a:r>
            <a:r>
              <a:rPr lang="en-US" sz="2800" dirty="0"/>
              <a:t> </a:t>
            </a:r>
            <a:r>
              <a:rPr lang="en-US" sz="2800" dirty="0" err="1"/>
              <a:t>kesetaraan</a:t>
            </a:r>
            <a:endParaRPr lang="en-US" sz="2800" dirty="0"/>
          </a:p>
          <a:p>
            <a:r>
              <a:rPr lang="en-US" sz="2800" dirty="0"/>
              <a:t>Tidak </a:t>
            </a:r>
            <a:r>
              <a:rPr lang="en-US" sz="2800" dirty="0" err="1"/>
              <a:t>memperhitungkan</a:t>
            </a:r>
            <a:r>
              <a:rPr lang="en-US" sz="2800" dirty="0"/>
              <a:t> </a:t>
            </a:r>
            <a:r>
              <a:rPr lang="en-US" sz="2800" dirty="0" err="1"/>
              <a:t>sumberdaya</a:t>
            </a:r>
            <a:r>
              <a:rPr lang="en-US" sz="2800" dirty="0"/>
              <a:t> yang </a:t>
            </a:r>
            <a:r>
              <a:rPr lang="en-US" sz="2800" dirty="0" err="1"/>
              <a:t>terlihat</a:t>
            </a:r>
            <a:r>
              <a:rPr lang="en-US" sz="2800" dirty="0"/>
              <a:t> </a:t>
            </a:r>
            <a:r>
              <a:rPr lang="en-US" sz="2800" dirty="0" err="1"/>
              <a:t>secara</a:t>
            </a:r>
            <a:r>
              <a:rPr lang="en-US" sz="2800" dirty="0"/>
              <a:t> </a:t>
            </a:r>
            <a:r>
              <a:rPr lang="en-US" sz="2800" dirty="0" err="1"/>
              <a:t>kasatmata</a:t>
            </a:r>
            <a:r>
              <a:rPr lang="en-US" sz="2800" dirty="0"/>
              <a:t> </a:t>
            </a:r>
            <a:r>
              <a:rPr lang="en-US" sz="2800" dirty="0" err="1"/>
              <a:t>seperti</a:t>
            </a:r>
            <a:r>
              <a:rPr lang="en-US" sz="2800" dirty="0"/>
              <a:t>  </a:t>
            </a:r>
            <a:r>
              <a:rPr lang="en-US" sz="2800" dirty="0" err="1"/>
              <a:t>sumberdaya</a:t>
            </a:r>
            <a:r>
              <a:rPr lang="en-US" sz="2800" dirty="0"/>
              <a:t> </a:t>
            </a:r>
            <a:r>
              <a:rPr lang="en-US" sz="2800" dirty="0" err="1"/>
              <a:t>manusia</a:t>
            </a:r>
            <a:r>
              <a:rPr lang="en-US" sz="2800" dirty="0"/>
              <a:t> (</a:t>
            </a:r>
            <a:r>
              <a:rPr lang="en-US" sz="2800" i="1" dirty="0"/>
              <a:t>human capital</a:t>
            </a:r>
            <a:r>
              <a:rPr lang="en-US" sz="2800" dirty="0"/>
              <a:t>) </a:t>
            </a:r>
            <a:r>
              <a:rPr lang="en-US" sz="2800" dirty="0" err="1"/>
              <a:t>seperti</a:t>
            </a:r>
            <a:r>
              <a:rPr lang="en-US" sz="2800" dirty="0"/>
              <a:t>: </a:t>
            </a:r>
            <a:r>
              <a:rPr lang="en-US" sz="2800" dirty="0" err="1"/>
              <a:t>keterampilan</a:t>
            </a:r>
            <a:r>
              <a:rPr lang="en-US" sz="2800" dirty="0"/>
              <a:t>, </a:t>
            </a:r>
            <a:r>
              <a:rPr lang="en-US" sz="2800" dirty="0" err="1"/>
              <a:t>pengetahuan</a:t>
            </a:r>
            <a:r>
              <a:rPr lang="en-US" sz="2800" dirty="0"/>
              <a:t>, </a:t>
            </a:r>
            <a:r>
              <a:rPr lang="en-US" sz="2800" dirty="0" err="1"/>
              <a:t>kapasitas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bekerja</a:t>
            </a:r>
            <a:r>
              <a:rPr lang="en-US" sz="2800" dirty="0"/>
              <a:t> dan </a:t>
            </a:r>
            <a:r>
              <a:rPr lang="en-US" sz="2800" dirty="0" err="1"/>
              <a:t>kesehatan</a:t>
            </a:r>
            <a:r>
              <a:rPr lang="en-US" sz="2800" dirty="0"/>
              <a:t> dan modal </a:t>
            </a:r>
            <a:r>
              <a:rPr lang="en-US" sz="2800" dirty="0" err="1"/>
              <a:t>sosial</a:t>
            </a:r>
            <a:r>
              <a:rPr lang="en-US" sz="2800" dirty="0"/>
              <a:t> (</a:t>
            </a:r>
            <a:r>
              <a:rPr lang="en-US" sz="2800" i="1" dirty="0"/>
              <a:t>social capital</a:t>
            </a:r>
            <a:r>
              <a:rPr lang="en-US" sz="2800" dirty="0"/>
              <a:t>) </a:t>
            </a:r>
            <a:r>
              <a:rPr lang="en-US" sz="2800" dirty="0" err="1"/>
              <a:t>seperti</a:t>
            </a:r>
            <a:r>
              <a:rPr lang="en-US" sz="2800" dirty="0"/>
              <a:t> </a:t>
            </a:r>
            <a:r>
              <a:rPr lang="en-US" sz="2800" dirty="0" err="1"/>
              <a:t>jaringan</a:t>
            </a:r>
            <a:r>
              <a:rPr lang="en-US" sz="2800" dirty="0"/>
              <a:t> </a:t>
            </a:r>
            <a:r>
              <a:rPr lang="en-US" sz="2800" dirty="0" err="1"/>
              <a:t>sosial</a:t>
            </a:r>
            <a:r>
              <a:rPr lang="en-US" sz="2800" dirty="0"/>
              <a:t>, </a:t>
            </a:r>
            <a:r>
              <a:rPr lang="en-US" sz="2800" dirty="0" err="1"/>
              <a:t>hubungan</a:t>
            </a:r>
            <a:r>
              <a:rPr lang="en-US" sz="2800" dirty="0"/>
              <a:t> </a:t>
            </a:r>
            <a:r>
              <a:rPr lang="en-US" sz="2800" dirty="0" err="1"/>
              <a:t>kekerabatan</a:t>
            </a:r>
            <a:r>
              <a:rPr lang="en-US" sz="2800" dirty="0"/>
              <a:t>, </a:t>
            </a:r>
            <a:r>
              <a:rPr lang="en-US" sz="2800" dirty="0" err="1"/>
              <a:t>dll</a:t>
            </a:r>
            <a:r>
              <a:rPr lang="en-US" sz="2800" dirty="0"/>
              <a:t>.</a:t>
            </a:r>
          </a:p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5148559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820885" cy="44611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Contoh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Penelitian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:</a:t>
            </a:r>
            <a:br>
              <a:rPr lang="en-US" sz="3600" b="1" dirty="0">
                <a:solidFill>
                  <a:srgbClr val="FFFFFF"/>
                </a:solidFill>
                <a:latin typeface="+mn-lt"/>
              </a:rPr>
            </a:br>
            <a:r>
              <a:rPr lang="en-US" sz="3600" b="1" dirty="0">
                <a:solidFill>
                  <a:srgbClr val="FFFFFF"/>
                </a:solidFill>
                <a:latin typeface="+mn-lt"/>
              </a:rPr>
              <a:t>Maulana </a:t>
            </a:r>
            <a:br>
              <a:rPr lang="en-US" sz="3600" b="1" dirty="0">
                <a:solidFill>
                  <a:srgbClr val="FFFFFF"/>
                </a:solidFill>
                <a:latin typeface="+mn-lt"/>
              </a:rPr>
            </a:br>
            <a:r>
              <a:rPr lang="en-US" sz="3600" b="1" dirty="0">
                <a:solidFill>
                  <a:srgbClr val="FFFFFF"/>
                </a:solidFill>
                <a:latin typeface="+mn-lt"/>
              </a:rPr>
              <a:t>&amp; 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Rokhani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 (2022)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365760"/>
            <a:ext cx="7544395" cy="6257109"/>
          </a:xfrm>
        </p:spPr>
        <p:txBody>
          <a:bodyPr anchor="ctr"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Judul</a:t>
            </a:r>
            <a:r>
              <a:rPr lang="en-US" dirty="0"/>
              <a:t> :</a:t>
            </a:r>
            <a:r>
              <a:rPr lang="sv-SE" dirty="0"/>
              <a:t> Relasi Gender pada Keluarga Pengrajin Gula Kelapa di Desa Lojejer, Kecamatan Wuluhan, Kabupaten Jember, Provinsi Jawa Timur</a:t>
            </a: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Masalah </a:t>
            </a:r>
            <a:r>
              <a:rPr lang="en-US" dirty="0" err="1"/>
              <a:t>penelitian</a:t>
            </a:r>
            <a:r>
              <a:rPr lang="en-US" dirty="0"/>
              <a:t>: </a:t>
            </a:r>
            <a:r>
              <a:rPr lang="en-US" dirty="0" err="1"/>
              <a:t>Bagaimanakah</a:t>
            </a:r>
            <a:r>
              <a:rPr lang="en-US" dirty="0"/>
              <a:t> </a:t>
            </a:r>
            <a:r>
              <a:rPr lang="en-US" dirty="0" err="1"/>
              <a:t>relasi</a:t>
            </a:r>
            <a:r>
              <a:rPr lang="en-US" dirty="0"/>
              <a:t> gender dalam </a:t>
            </a:r>
            <a:r>
              <a:rPr lang="en-US" dirty="0" err="1"/>
              <a:t>keluarga</a:t>
            </a:r>
            <a:r>
              <a:rPr lang="en-US" dirty="0"/>
              <a:t> </a:t>
            </a:r>
            <a:r>
              <a:rPr lang="en-US" dirty="0" err="1"/>
              <a:t>petani</a:t>
            </a:r>
            <a:r>
              <a:rPr lang="en-US" dirty="0"/>
              <a:t> </a:t>
            </a:r>
            <a:r>
              <a:rPr lang="en-US" dirty="0" err="1"/>
              <a:t>pengusaha</a:t>
            </a:r>
            <a:r>
              <a:rPr lang="en-US" dirty="0"/>
              <a:t> gula </a:t>
            </a:r>
            <a:r>
              <a:rPr lang="en-US" dirty="0" err="1"/>
              <a:t>kelapa</a:t>
            </a:r>
            <a:r>
              <a:rPr lang="en-US" dirty="0"/>
              <a:t>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Tujuan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:  </a:t>
            </a:r>
            <a:r>
              <a:rPr lang="en-US" dirty="0" err="1"/>
              <a:t>memahami</a:t>
            </a:r>
            <a:r>
              <a:rPr lang="en-US" dirty="0"/>
              <a:t> </a:t>
            </a:r>
            <a:r>
              <a:rPr lang="en-US" dirty="0" err="1"/>
              <a:t>relasi</a:t>
            </a:r>
            <a:r>
              <a:rPr lang="en-US" dirty="0"/>
              <a:t> gender dan </a:t>
            </a:r>
            <a:r>
              <a:rPr lang="en-US" dirty="0" err="1"/>
              <a:t>menemukan</a:t>
            </a:r>
            <a:r>
              <a:rPr lang="en-US" dirty="0"/>
              <a:t> </a:t>
            </a:r>
            <a:r>
              <a:rPr lang="en-US" dirty="0" err="1"/>
              <a:t>isu</a:t>
            </a:r>
            <a:r>
              <a:rPr lang="en-US" dirty="0"/>
              <a:t> gender yang </a:t>
            </a:r>
            <a:r>
              <a:rPr lang="en-US" dirty="0" err="1"/>
              <a:t>muncul</a:t>
            </a:r>
            <a:r>
              <a:rPr lang="en-US" dirty="0"/>
              <a:t> dalam </a:t>
            </a:r>
            <a:r>
              <a:rPr lang="en-US" dirty="0" err="1"/>
              <a:t>keluarga</a:t>
            </a:r>
            <a:r>
              <a:rPr lang="en-US" dirty="0"/>
              <a:t> </a:t>
            </a:r>
            <a:r>
              <a:rPr lang="en-US" dirty="0" err="1"/>
              <a:t>petani</a:t>
            </a:r>
            <a:r>
              <a:rPr lang="en-US" dirty="0"/>
              <a:t> </a:t>
            </a:r>
            <a:r>
              <a:rPr lang="en-US" dirty="0" err="1"/>
              <a:t>pengusaha</a:t>
            </a:r>
            <a:r>
              <a:rPr lang="en-US" dirty="0"/>
              <a:t> gula </a:t>
            </a:r>
            <a:r>
              <a:rPr lang="en-US" dirty="0" err="1"/>
              <a:t>kelapa</a:t>
            </a:r>
            <a:r>
              <a:rPr lang="en-US" dirty="0"/>
              <a:t> di </a:t>
            </a:r>
            <a:r>
              <a:rPr lang="en-US" dirty="0" err="1"/>
              <a:t>Desa</a:t>
            </a:r>
            <a:r>
              <a:rPr lang="en-US" dirty="0"/>
              <a:t> </a:t>
            </a:r>
            <a:r>
              <a:rPr lang="en-US" dirty="0" err="1"/>
              <a:t>Lojejer</a:t>
            </a: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Metode </a:t>
            </a:r>
            <a:r>
              <a:rPr lang="en-US" dirty="0" err="1"/>
              <a:t>penelitian</a:t>
            </a:r>
            <a:r>
              <a:rPr lang="en-US" dirty="0"/>
              <a:t> :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pendekatan</a:t>
            </a:r>
            <a:r>
              <a:rPr lang="en-US" dirty="0"/>
              <a:t> </a:t>
            </a:r>
            <a:r>
              <a:rPr lang="en-US" dirty="0" err="1"/>
              <a:t>kualitatif</a:t>
            </a:r>
            <a:r>
              <a:rPr lang="en-US" dirty="0"/>
              <a:t> dengan </a:t>
            </a:r>
            <a:r>
              <a:rPr lang="en-US" dirty="0" err="1"/>
              <a:t>memilih</a:t>
            </a:r>
            <a:r>
              <a:rPr lang="en-US" dirty="0"/>
              <a:t> </a:t>
            </a:r>
            <a:r>
              <a:rPr lang="en-US" dirty="0" err="1"/>
              <a:t>narasumber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terencana</a:t>
            </a:r>
            <a:r>
              <a:rPr lang="en-US" dirty="0"/>
              <a:t> dan </a:t>
            </a:r>
            <a:r>
              <a:rPr lang="en-US" dirty="0" err="1"/>
              <a:t>pengumpulan</a:t>
            </a:r>
            <a:r>
              <a:rPr lang="en-US" dirty="0"/>
              <a:t> data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wawancara</a:t>
            </a:r>
            <a:r>
              <a:rPr lang="en-US" dirty="0"/>
              <a:t>, </a:t>
            </a:r>
            <a:r>
              <a:rPr lang="en-US" dirty="0" err="1"/>
              <a:t>observasi</a:t>
            </a:r>
            <a:r>
              <a:rPr lang="en-US" dirty="0"/>
              <a:t>,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dokumentasi</a:t>
            </a:r>
            <a:r>
              <a:rPr lang="en-US" dirty="0"/>
              <a:t>. Analisis gender </a:t>
            </a:r>
            <a:r>
              <a:rPr lang="en-US" dirty="0" err="1"/>
              <a:t>dilakukan</a:t>
            </a:r>
            <a:r>
              <a:rPr lang="en-US" dirty="0"/>
              <a:t> dengan </a:t>
            </a:r>
            <a:r>
              <a:rPr lang="en-US" dirty="0" err="1"/>
              <a:t>kerangka</a:t>
            </a:r>
            <a:r>
              <a:rPr lang="en-US" dirty="0"/>
              <a:t> model Harvard dan model Miles &amp; Huberman.</a:t>
            </a:r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684011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820885" cy="44611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FFFF"/>
                </a:solidFill>
                <a:latin typeface="+mn-lt"/>
              </a:rPr>
              <a:t>…. 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36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280852"/>
            <a:ext cx="7186527" cy="6311018"/>
          </a:xfrm>
        </p:spPr>
        <p:txBody>
          <a:bodyPr anchor="ctr"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Hasil </a:t>
            </a:r>
            <a:r>
              <a:rPr lang="en-US" sz="2400" dirty="0" err="1"/>
              <a:t>penelitian</a:t>
            </a:r>
            <a:r>
              <a:rPr lang="en-US" sz="2400" dirty="0"/>
              <a:t>: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Peran </a:t>
            </a:r>
            <a:r>
              <a:rPr lang="en-US" sz="2400" dirty="0" err="1"/>
              <a:t>produktif</a:t>
            </a:r>
            <a:r>
              <a:rPr lang="en-US" sz="2400" dirty="0"/>
              <a:t> </a:t>
            </a:r>
            <a:r>
              <a:rPr lang="en-US" sz="2400" dirty="0" err="1"/>
              <a:t>antara</a:t>
            </a:r>
            <a:r>
              <a:rPr lang="en-US" sz="2400" dirty="0"/>
              <a:t> </a:t>
            </a:r>
            <a:r>
              <a:rPr lang="en-US" sz="2400" dirty="0" err="1"/>
              <a:t>suami</a:t>
            </a:r>
            <a:r>
              <a:rPr lang="en-US" sz="2400" dirty="0"/>
              <a:t> dan </a:t>
            </a:r>
            <a:r>
              <a:rPr lang="en-US" sz="2400" dirty="0" err="1"/>
              <a:t>istri</a:t>
            </a:r>
            <a:r>
              <a:rPr lang="en-US" sz="2400" dirty="0"/>
              <a:t> </a:t>
            </a:r>
            <a:r>
              <a:rPr lang="en-US" sz="2400" dirty="0" err="1"/>
              <a:t>saling</a:t>
            </a:r>
            <a:r>
              <a:rPr lang="en-US" sz="2400" dirty="0"/>
              <a:t> </a:t>
            </a:r>
            <a:r>
              <a:rPr lang="en-US" sz="2400" dirty="0" err="1"/>
              <a:t>mendominasi</a:t>
            </a:r>
            <a:r>
              <a:rPr lang="en-US" sz="2400" dirty="0"/>
              <a:t>, </a:t>
            </a:r>
            <a:r>
              <a:rPr lang="en-US" sz="2400" dirty="0" err="1"/>
              <a:t>peran</a:t>
            </a:r>
            <a:r>
              <a:rPr lang="en-US" sz="2400" dirty="0"/>
              <a:t> </a:t>
            </a:r>
            <a:r>
              <a:rPr lang="en-US" sz="2400" dirty="0" err="1"/>
              <a:t>reproduktif</a:t>
            </a:r>
            <a:r>
              <a:rPr lang="en-US" sz="2400" dirty="0"/>
              <a:t> </a:t>
            </a:r>
            <a:r>
              <a:rPr lang="en-US" sz="2400" dirty="0" err="1"/>
              <a:t>didominasi</a:t>
            </a:r>
            <a:r>
              <a:rPr lang="en-US" sz="2400" dirty="0"/>
              <a:t> </a:t>
            </a:r>
            <a:r>
              <a:rPr lang="en-US" sz="2400" dirty="0" err="1"/>
              <a:t>istri</a:t>
            </a:r>
            <a:r>
              <a:rPr lang="en-US" sz="2400" dirty="0"/>
              <a:t>, dan </a:t>
            </a:r>
            <a:r>
              <a:rPr lang="en-US" sz="2400" dirty="0" err="1"/>
              <a:t>peran</a:t>
            </a:r>
            <a:r>
              <a:rPr lang="en-US" sz="2400" dirty="0"/>
              <a:t> </a:t>
            </a:r>
            <a:r>
              <a:rPr lang="en-US" sz="2400" dirty="0" err="1"/>
              <a:t>sosial</a:t>
            </a:r>
            <a:r>
              <a:rPr lang="en-US" sz="2400" dirty="0"/>
              <a:t> </a:t>
            </a:r>
            <a:r>
              <a:rPr lang="en-US" sz="2400" dirty="0" err="1"/>
              <a:t>suami</a:t>
            </a:r>
            <a:r>
              <a:rPr lang="en-US" sz="2400" dirty="0"/>
              <a:t> dan </a:t>
            </a:r>
            <a:r>
              <a:rPr lang="en-US" sz="2400" dirty="0" err="1"/>
              <a:t>istri</a:t>
            </a:r>
            <a:r>
              <a:rPr lang="en-US" sz="2400" dirty="0"/>
              <a:t> </a:t>
            </a:r>
            <a:r>
              <a:rPr lang="en-US" sz="2400" dirty="0" err="1"/>
              <a:t>memiliki</a:t>
            </a:r>
            <a:r>
              <a:rPr lang="en-US" sz="2400" dirty="0"/>
              <a:t> </a:t>
            </a:r>
            <a:r>
              <a:rPr lang="en-US" sz="2400" dirty="0" err="1"/>
              <a:t>peran</a:t>
            </a:r>
            <a:r>
              <a:rPr lang="en-US" sz="2400" dirty="0"/>
              <a:t> yang </a:t>
            </a:r>
            <a:r>
              <a:rPr lang="en-US" sz="2400" dirty="0" err="1"/>
              <a:t>sama</a:t>
            </a:r>
            <a:r>
              <a:rPr lang="en-US" sz="2400" dirty="0"/>
              <a:t>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 err="1"/>
              <a:t>Suami</a:t>
            </a:r>
            <a:r>
              <a:rPr lang="en-US" sz="2400" dirty="0"/>
              <a:t> dan </a:t>
            </a:r>
            <a:r>
              <a:rPr lang="en-US" sz="2400" dirty="0" err="1"/>
              <a:t>istri</a:t>
            </a:r>
            <a:r>
              <a:rPr lang="en-US" sz="2400" dirty="0"/>
              <a:t> </a:t>
            </a:r>
            <a:r>
              <a:rPr lang="en-US" sz="2400" dirty="0" err="1"/>
              <a:t>menjalankan</a:t>
            </a:r>
            <a:r>
              <a:rPr lang="en-US" sz="2400" dirty="0"/>
              <a:t> </a:t>
            </a:r>
            <a:r>
              <a:rPr lang="en-US" sz="2400" dirty="0" err="1"/>
              <a:t>akses</a:t>
            </a:r>
            <a:r>
              <a:rPr lang="en-US" sz="2400" dirty="0"/>
              <a:t> dan </a:t>
            </a:r>
            <a:r>
              <a:rPr lang="en-US" sz="2400" dirty="0" err="1"/>
              <a:t>kontrol</a:t>
            </a:r>
            <a:r>
              <a:rPr lang="en-US" sz="2400" dirty="0"/>
              <a:t> </a:t>
            </a:r>
            <a:r>
              <a:rPr lang="en-US" sz="2400" dirty="0" err="1"/>
              <a:t>terhadap</a:t>
            </a:r>
            <a:r>
              <a:rPr lang="en-US" sz="2400" dirty="0"/>
              <a:t> </a:t>
            </a:r>
            <a:r>
              <a:rPr lang="en-US" sz="2400" dirty="0" err="1"/>
              <a:t>sumber</a:t>
            </a:r>
            <a:r>
              <a:rPr lang="en-US" sz="2400" dirty="0"/>
              <a:t> </a:t>
            </a:r>
            <a:r>
              <a:rPr lang="en-US" sz="2400" dirty="0" err="1"/>
              <a:t>daya</a:t>
            </a:r>
            <a:r>
              <a:rPr lang="en-US" sz="2400" dirty="0"/>
              <a:t>, </a:t>
            </a:r>
            <a:r>
              <a:rPr lang="en-US" sz="2400" dirty="0" err="1"/>
              <a:t>sedangkan</a:t>
            </a:r>
            <a:r>
              <a:rPr lang="en-US" sz="2400" dirty="0"/>
              <a:t> </a:t>
            </a:r>
            <a:r>
              <a:rPr lang="en-US" sz="2400" dirty="0" err="1"/>
              <a:t>akses</a:t>
            </a:r>
            <a:r>
              <a:rPr lang="en-US" sz="2400" dirty="0"/>
              <a:t> dan </a:t>
            </a:r>
            <a:r>
              <a:rPr lang="en-US" sz="2400" dirty="0" err="1"/>
              <a:t>penguasaan</a:t>
            </a:r>
            <a:r>
              <a:rPr lang="en-US" sz="2400" dirty="0"/>
              <a:t> </a:t>
            </a:r>
            <a:r>
              <a:rPr lang="en-US" sz="2400" dirty="0" err="1"/>
              <a:t>atas</a:t>
            </a:r>
            <a:r>
              <a:rPr lang="en-US" sz="2400" dirty="0"/>
              <a:t> </a:t>
            </a:r>
            <a:r>
              <a:rPr lang="en-US" sz="2400" dirty="0" err="1"/>
              <a:t>keuntungan</a:t>
            </a:r>
            <a:r>
              <a:rPr lang="en-US" sz="2400" dirty="0"/>
              <a:t> yang </a:t>
            </a:r>
            <a:r>
              <a:rPr lang="en-US" sz="2400" dirty="0" err="1"/>
              <a:t>diperoleh</a:t>
            </a:r>
            <a:r>
              <a:rPr lang="en-US" sz="2400" dirty="0"/>
              <a:t> </a:t>
            </a:r>
            <a:r>
              <a:rPr lang="en-US" sz="2400" dirty="0" err="1"/>
              <a:t>didominasi</a:t>
            </a:r>
            <a:r>
              <a:rPr lang="en-US" sz="2400" dirty="0"/>
              <a:t> oleh </a:t>
            </a:r>
            <a:r>
              <a:rPr lang="en-US" sz="2400" dirty="0" err="1"/>
              <a:t>istri</a:t>
            </a:r>
            <a:r>
              <a:rPr lang="en-US" sz="2400" dirty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</a:t>
            </a:r>
            <a:r>
              <a:rPr lang="en-US" sz="2400" dirty="0" err="1"/>
              <a:t>Isu</a:t>
            </a:r>
            <a:r>
              <a:rPr lang="en-US" sz="2400" dirty="0"/>
              <a:t> gender yang </a:t>
            </a:r>
            <a:r>
              <a:rPr lang="en-US" sz="2400" dirty="0" err="1"/>
              <a:t>terjadi</a:t>
            </a:r>
            <a:r>
              <a:rPr lang="en-US" sz="2400" dirty="0"/>
              <a:t> dalam </a:t>
            </a:r>
            <a:r>
              <a:rPr lang="en-US" sz="2400" dirty="0" err="1"/>
              <a:t>keluarga</a:t>
            </a:r>
            <a:r>
              <a:rPr lang="en-US" sz="2400" dirty="0"/>
              <a:t> </a:t>
            </a:r>
            <a:r>
              <a:rPr lang="en-US" sz="2400" dirty="0" err="1"/>
              <a:t>pengrajin</a:t>
            </a:r>
            <a:r>
              <a:rPr lang="en-US" sz="2400" dirty="0"/>
              <a:t> gula </a:t>
            </a:r>
            <a:r>
              <a:rPr lang="en-US" sz="2400" dirty="0" err="1"/>
              <a:t>kelapa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peran</a:t>
            </a:r>
            <a:r>
              <a:rPr lang="en-US" sz="2400" dirty="0"/>
              <a:t> </a:t>
            </a:r>
            <a:r>
              <a:rPr lang="en-US" sz="2400" dirty="0" err="1"/>
              <a:t>ganda</a:t>
            </a:r>
            <a:r>
              <a:rPr lang="en-US" sz="2400" dirty="0"/>
              <a:t> yang </a:t>
            </a:r>
            <a:r>
              <a:rPr lang="en-US" sz="2400" dirty="0" err="1"/>
              <a:t>dimainkan</a:t>
            </a:r>
            <a:r>
              <a:rPr lang="en-US" sz="2400" dirty="0"/>
              <a:t> oleh </a:t>
            </a:r>
            <a:r>
              <a:rPr lang="en-US" sz="2400" dirty="0" err="1"/>
              <a:t>istri</a:t>
            </a:r>
            <a:r>
              <a:rPr lang="en-US" sz="2400" dirty="0"/>
              <a:t>, </a:t>
            </a:r>
            <a:r>
              <a:rPr lang="en-US" sz="2400" dirty="0" err="1"/>
              <a:t>namun</a:t>
            </a:r>
            <a:r>
              <a:rPr lang="en-US" sz="2400" dirty="0"/>
              <a:t> </a:t>
            </a:r>
            <a:r>
              <a:rPr lang="en-US" sz="2400" dirty="0" err="1"/>
              <a:t>hal</a:t>
            </a:r>
            <a:r>
              <a:rPr lang="en-US" sz="2400" dirty="0"/>
              <a:t> ini </a:t>
            </a:r>
            <a:r>
              <a:rPr lang="en-US" sz="2400" dirty="0" err="1"/>
              <a:t>sudah</a:t>
            </a:r>
            <a:r>
              <a:rPr lang="en-US" sz="2400" dirty="0"/>
              <a:t> </a:t>
            </a:r>
            <a:r>
              <a:rPr lang="en-US" sz="2400" dirty="0" err="1"/>
              <a:t>dinormalisasi</a:t>
            </a:r>
            <a:r>
              <a:rPr lang="en-US" sz="2400" dirty="0"/>
              <a:t> oleh </a:t>
            </a:r>
            <a:r>
              <a:rPr lang="en-US" sz="2400" dirty="0" err="1"/>
              <a:t>masyarakat</a:t>
            </a:r>
            <a:r>
              <a:rPr lang="en-US" sz="2400" dirty="0"/>
              <a:t> </a:t>
            </a:r>
            <a:r>
              <a:rPr lang="en-US" sz="2400" dirty="0" err="1"/>
              <a:t>setempat</a:t>
            </a:r>
            <a:r>
              <a:rPr lang="en-US" sz="2400" dirty="0"/>
              <a:t> (</a:t>
            </a:r>
            <a:r>
              <a:rPr lang="en-US" sz="2400" dirty="0" err="1"/>
              <a:t>budaya</a:t>
            </a:r>
            <a:r>
              <a:rPr lang="en-US" sz="2400" dirty="0"/>
              <a:t>), </a:t>
            </a:r>
            <a:r>
              <a:rPr lang="en-US" sz="2400" dirty="0" err="1"/>
              <a:t>sehingga</a:t>
            </a:r>
            <a:r>
              <a:rPr lang="en-US" sz="2400" dirty="0"/>
              <a:t> tidak </a:t>
            </a:r>
            <a:r>
              <a:rPr lang="en-US" sz="2400" dirty="0" err="1"/>
              <a:t>ada</a:t>
            </a:r>
            <a:r>
              <a:rPr lang="en-US" sz="2400" dirty="0"/>
              <a:t> </a:t>
            </a:r>
            <a:r>
              <a:rPr lang="en-US" sz="2400" dirty="0" err="1"/>
              <a:t>paksaan</a:t>
            </a:r>
            <a:r>
              <a:rPr lang="en-US" sz="2400" dirty="0"/>
              <a:t> yang </a:t>
            </a:r>
            <a:r>
              <a:rPr lang="en-US" sz="2400" dirty="0" err="1"/>
              <a:t>dirasakan</a:t>
            </a:r>
            <a:r>
              <a:rPr lang="en-US" sz="2400" dirty="0"/>
              <a:t> oleh </a:t>
            </a:r>
            <a:r>
              <a:rPr lang="en-US" sz="2400" dirty="0" err="1"/>
              <a:t>perempuan</a:t>
            </a:r>
            <a:r>
              <a:rPr lang="en-US" sz="2400" dirty="0"/>
              <a:t>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 err="1"/>
              <a:t>Upaya</a:t>
            </a:r>
            <a:r>
              <a:rPr lang="en-US" sz="2400" dirty="0"/>
              <a:t> yang </a:t>
            </a:r>
            <a:r>
              <a:rPr lang="en-US" sz="2400" dirty="0" err="1"/>
              <a:t>dilakukan</a:t>
            </a:r>
            <a:r>
              <a:rPr lang="en-US" sz="2400" dirty="0"/>
              <a:t> oleh </a:t>
            </a:r>
            <a:r>
              <a:rPr lang="en-US" sz="2400" dirty="0" err="1"/>
              <a:t>keluarga</a:t>
            </a:r>
            <a:r>
              <a:rPr lang="en-US" sz="2400" dirty="0"/>
              <a:t> </a:t>
            </a:r>
            <a:r>
              <a:rPr lang="en-US" sz="2400" dirty="0" err="1"/>
              <a:t>pengrajin</a:t>
            </a:r>
            <a:r>
              <a:rPr lang="en-US" sz="2400" dirty="0"/>
              <a:t> gula </a:t>
            </a:r>
            <a:r>
              <a:rPr lang="en-US" sz="2400" dirty="0" err="1"/>
              <a:t>kelapa</a:t>
            </a:r>
            <a:r>
              <a:rPr lang="en-US" sz="2400" dirty="0"/>
              <a:t> dalam </a:t>
            </a:r>
            <a:r>
              <a:rPr lang="en-US" sz="2400" dirty="0" err="1"/>
              <a:t>meminimalisasi</a:t>
            </a:r>
            <a:r>
              <a:rPr lang="en-US" sz="2400" dirty="0"/>
              <a:t> </a:t>
            </a:r>
            <a:r>
              <a:rPr lang="en-US" sz="2400" dirty="0" err="1"/>
              <a:t>bentuk</a:t>
            </a:r>
            <a:r>
              <a:rPr lang="en-US" sz="2400" dirty="0"/>
              <a:t> </a:t>
            </a:r>
            <a:r>
              <a:rPr lang="en-US" sz="2400" dirty="0" err="1"/>
              <a:t>ketidaksetaraan</a:t>
            </a:r>
            <a:r>
              <a:rPr lang="en-US" sz="2400" dirty="0"/>
              <a:t> gender </a:t>
            </a:r>
            <a:r>
              <a:rPr lang="en-US" sz="2400" dirty="0" err="1"/>
              <a:t>yaitu</a:t>
            </a:r>
            <a:r>
              <a:rPr lang="en-US" sz="2400" dirty="0"/>
              <a:t> dengan </a:t>
            </a:r>
            <a:r>
              <a:rPr lang="en-US" sz="2400" dirty="0" err="1"/>
              <a:t>kerjasama</a:t>
            </a:r>
            <a:r>
              <a:rPr lang="en-US" sz="2400" dirty="0"/>
              <a:t> yang </a:t>
            </a:r>
            <a:r>
              <a:rPr lang="en-US" sz="2400" dirty="0" err="1"/>
              <a:t>baik</a:t>
            </a:r>
            <a:r>
              <a:rPr lang="en-US" sz="2400" dirty="0"/>
              <a:t>, </a:t>
            </a:r>
            <a:r>
              <a:rPr lang="en-US" sz="2400" dirty="0" err="1"/>
              <a:t>sadar</a:t>
            </a:r>
            <a:r>
              <a:rPr lang="en-US" sz="2400" dirty="0"/>
              <a:t>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kewajiban</a:t>
            </a:r>
            <a:r>
              <a:rPr lang="en-US" sz="2400" dirty="0"/>
              <a:t> masing-masing dan </a:t>
            </a:r>
            <a:r>
              <a:rPr lang="en-US" sz="2400" dirty="0" err="1"/>
              <a:t>saling</a:t>
            </a:r>
            <a:r>
              <a:rPr lang="en-US" sz="2400" dirty="0"/>
              <a:t> </a:t>
            </a:r>
            <a:r>
              <a:rPr lang="en-US" sz="2400" dirty="0" err="1"/>
              <a:t>memahami</a:t>
            </a:r>
            <a:r>
              <a:rPr lang="en-US" sz="2400" dirty="0"/>
              <a:t> dalam </a:t>
            </a:r>
            <a:r>
              <a:rPr lang="en-US" sz="2400" dirty="0" err="1"/>
              <a:t>memecahkan</a:t>
            </a:r>
            <a:r>
              <a:rPr lang="en-US" sz="2400" dirty="0"/>
              <a:t> </a:t>
            </a:r>
            <a:r>
              <a:rPr lang="en-US" sz="2400" dirty="0" err="1"/>
              <a:t>masalah</a:t>
            </a:r>
            <a:r>
              <a:rPr lang="en-US" sz="2400" dirty="0"/>
              <a:t> </a:t>
            </a:r>
            <a:r>
              <a:rPr lang="en-US" sz="2400" dirty="0" err="1"/>
              <a:t>keluarga</a:t>
            </a:r>
            <a:endParaRPr lang="en-US" sz="2400" dirty="0"/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4725172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Referensi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: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7186527" cy="6000525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000" dirty="0"/>
              <a:t>Faraz, N.J (2012) Teknik Analisis Gender, </a:t>
            </a:r>
            <a:r>
              <a:rPr lang="en-US" sz="2000" dirty="0" err="1"/>
              <a:t>Fakultas</a:t>
            </a:r>
            <a:r>
              <a:rPr lang="en-US" sz="2000" dirty="0"/>
              <a:t> Ekonomi, Universitas Negeri Yogyakarta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000" dirty="0"/>
              <a:t>Lassa, J.A. (</a:t>
            </a:r>
            <a:r>
              <a:rPr lang="en-US" sz="2000" dirty="0" err="1"/>
              <a:t>n.a</a:t>
            </a:r>
            <a:r>
              <a:rPr lang="en-US" sz="2000" dirty="0"/>
              <a:t>) </a:t>
            </a:r>
            <a:r>
              <a:rPr lang="en-US" sz="2000" dirty="0" err="1">
                <a:ea typeface="Times New Roman" panose="02020603050405020304" pitchFamily="18" charset="0"/>
              </a:rPr>
              <a:t>Kerangka</a:t>
            </a:r>
            <a:r>
              <a:rPr lang="en-US" sz="2000" dirty="0">
                <a:ea typeface="Times New Roman" panose="02020603050405020304" pitchFamily="18" charset="0"/>
              </a:rPr>
              <a:t> Analisis </a:t>
            </a:r>
            <a:r>
              <a:rPr lang="en-US" sz="2000" dirty="0" err="1">
                <a:ea typeface="Times New Roman" panose="02020603050405020304" pitchFamily="18" charset="0"/>
              </a:rPr>
              <a:t>Perencanaan</a:t>
            </a:r>
            <a:r>
              <a:rPr lang="en-US" sz="2000" dirty="0">
                <a:ea typeface="Times New Roman" panose="02020603050405020304" pitchFamily="18" charset="0"/>
              </a:rPr>
              <a:t> Gender </a:t>
            </a:r>
            <a:r>
              <a:rPr lang="en-US" sz="2000" i="1" dirty="0">
                <a:ea typeface="Times New Roman" panose="02020603050405020304" pitchFamily="18" charset="0"/>
              </a:rPr>
              <a:t>(Gender Planning Frameworks</a:t>
            </a:r>
            <a:endParaRPr lang="en-US" sz="2000" i="1" dirty="0"/>
          </a:p>
          <a:p>
            <a:pPr>
              <a:buFont typeface="Wingdings" panose="05000000000000000000" pitchFamily="2" charset="2"/>
              <a:buChar char="§"/>
            </a:pPr>
            <a:r>
              <a:rPr lang="en-ID" sz="2000" dirty="0"/>
              <a:t>Maulana, M.P.,</a:t>
            </a:r>
            <a:r>
              <a:rPr lang="en-ID" sz="2000" dirty="0" err="1"/>
              <a:t>Rokhani</a:t>
            </a:r>
            <a:r>
              <a:rPr lang="en-ID" sz="2000" dirty="0"/>
              <a:t> (2022) </a:t>
            </a:r>
            <a:r>
              <a:rPr lang="sv-SE" sz="2000" dirty="0"/>
              <a:t>Relasi Gender pada Keluarga Pengrajin Gula Kelapa di Desa Lojejer Kecamatan Wuluhan Kabupaten Jember, </a:t>
            </a:r>
            <a:r>
              <a:rPr lang="en-ID" sz="2000" dirty="0"/>
              <a:t>Journal of Feminism and Gender Studies Volume (2) </a:t>
            </a:r>
            <a:r>
              <a:rPr lang="en-ID" sz="2000" dirty="0" err="1"/>
              <a:t>Nomor</a:t>
            </a:r>
            <a:r>
              <a:rPr lang="en-ID" sz="2000" dirty="0"/>
              <a:t> 1, </a:t>
            </a:r>
            <a:r>
              <a:rPr lang="en-ID" sz="2000" dirty="0" err="1"/>
              <a:t>Januari</a:t>
            </a:r>
            <a:r>
              <a:rPr lang="en-ID" sz="2000" dirty="0"/>
              <a:t> – </a:t>
            </a:r>
            <a:r>
              <a:rPr lang="en-ID" sz="2000" dirty="0" err="1"/>
              <a:t>Juni</a:t>
            </a:r>
            <a:r>
              <a:rPr lang="en-ID" sz="2000" dirty="0"/>
              <a:t> 2022 Halaman 1-12 URL: https://jurnal.unej.ac.id/index.php/FGS/index</a:t>
            </a:r>
            <a:endParaRPr lang="en-US" sz="20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000" dirty="0" err="1"/>
              <a:t>Puspitawati</a:t>
            </a:r>
            <a:r>
              <a:rPr lang="en-US" sz="2000" dirty="0"/>
              <a:t>, H. (2010) </a:t>
            </a:r>
            <a:r>
              <a:rPr lang="en-US" sz="2000" dirty="0" err="1"/>
              <a:t>Tehnik</a:t>
            </a:r>
            <a:r>
              <a:rPr lang="en-US" sz="2000" dirty="0"/>
              <a:t> Analisis Gender dalam </a:t>
            </a:r>
            <a:r>
              <a:rPr lang="en-US" sz="2000" dirty="0" err="1"/>
              <a:t>Penelitian</a:t>
            </a:r>
            <a:r>
              <a:rPr lang="en-US" sz="2000" dirty="0"/>
              <a:t> </a:t>
            </a:r>
            <a:r>
              <a:rPr lang="en-US" sz="2000" dirty="0" err="1"/>
              <a:t>Bidang</a:t>
            </a:r>
            <a:r>
              <a:rPr lang="en-US" sz="2000" dirty="0"/>
              <a:t> </a:t>
            </a:r>
            <a:r>
              <a:rPr lang="en-US" sz="2000" dirty="0" err="1"/>
              <a:t>Ilmu</a:t>
            </a:r>
            <a:r>
              <a:rPr lang="en-US" sz="2000" dirty="0"/>
              <a:t> </a:t>
            </a:r>
            <a:r>
              <a:rPr lang="en-US" sz="2000" dirty="0" err="1"/>
              <a:t>Keluarga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Masukan</a:t>
            </a:r>
            <a:r>
              <a:rPr lang="en-US" sz="2000" dirty="0"/>
              <a:t> </a:t>
            </a:r>
            <a:r>
              <a:rPr lang="en-US" sz="2000" dirty="0" err="1"/>
              <a:t>bagi</a:t>
            </a:r>
            <a:r>
              <a:rPr lang="en-US" sz="2000" dirty="0"/>
              <a:t> </a:t>
            </a:r>
            <a:r>
              <a:rPr lang="en-US" sz="2000" dirty="0" err="1"/>
              <a:t>Kebijakan</a:t>
            </a:r>
            <a:r>
              <a:rPr lang="en-US" sz="2000" dirty="0"/>
              <a:t> Daerah </a:t>
            </a:r>
            <a:r>
              <a:rPr lang="en-US" sz="2000" dirty="0" err="1"/>
              <a:t>Responsif</a:t>
            </a:r>
            <a:r>
              <a:rPr lang="en-US" sz="2000" dirty="0"/>
              <a:t> Gender, </a:t>
            </a:r>
            <a:r>
              <a:rPr lang="en-US" sz="2000" dirty="0" err="1"/>
              <a:t>Disampaikan</a:t>
            </a:r>
            <a:r>
              <a:rPr lang="en-US" sz="2000" dirty="0"/>
              <a:t> pada </a:t>
            </a:r>
            <a:r>
              <a:rPr lang="en-US" sz="2000" dirty="0" err="1"/>
              <a:t>Pelatihan</a:t>
            </a:r>
            <a:r>
              <a:rPr lang="en-US" sz="2000" dirty="0"/>
              <a:t> Analisis Gender, </a:t>
            </a:r>
            <a:r>
              <a:rPr lang="en-US" sz="2000" dirty="0" err="1"/>
              <a:t>Oktober</a:t>
            </a:r>
            <a:r>
              <a:rPr lang="en-US" sz="2000" dirty="0"/>
              <a:t> 2010, </a:t>
            </a:r>
            <a:r>
              <a:rPr lang="en-ID" sz="2000" dirty="0"/>
              <a:t>PROGRAM STUDI WANITA, GENDER DAN PEMBANGUNAN PSW-PSP3 LPPM-IPB KAMPUS BARANANGSIANG, IPB, BOGOR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000" dirty="0" err="1"/>
              <a:t>Riniwati</a:t>
            </a:r>
            <a:r>
              <a:rPr lang="en-US" sz="2000" dirty="0"/>
              <a:t>, H. (</a:t>
            </a:r>
            <a:r>
              <a:rPr lang="en-US" sz="2000" dirty="0" err="1"/>
              <a:t>n.a</a:t>
            </a:r>
            <a:r>
              <a:rPr lang="en-US" sz="2000" dirty="0"/>
              <a:t>) </a:t>
            </a:r>
            <a:r>
              <a:rPr lang="en-US" sz="2000" dirty="0" err="1"/>
              <a:t>Aplikasi</a:t>
            </a:r>
            <a:r>
              <a:rPr lang="en-US" sz="2000" dirty="0"/>
              <a:t> Metode </a:t>
            </a:r>
            <a:r>
              <a:rPr lang="en-US" sz="2000" dirty="0" err="1"/>
              <a:t>Penelitian</a:t>
            </a:r>
            <a:r>
              <a:rPr lang="en-US" sz="2000" dirty="0"/>
              <a:t> </a:t>
            </a:r>
            <a:r>
              <a:rPr lang="en-US" sz="2000" dirty="0" err="1"/>
              <a:t>Berperspektif</a:t>
            </a:r>
            <a:r>
              <a:rPr lang="en-US" sz="2000" dirty="0"/>
              <a:t> Gender dalam </a:t>
            </a:r>
            <a:r>
              <a:rPr lang="en-US" sz="2000" dirty="0" err="1"/>
              <a:t>Buku</a:t>
            </a:r>
            <a:r>
              <a:rPr lang="en-US" sz="2000" dirty="0"/>
              <a:t> Ajar Kajian Gender, </a:t>
            </a:r>
            <a:r>
              <a:rPr lang="en-US" sz="2000" dirty="0" err="1"/>
              <a:t>Fakultas</a:t>
            </a:r>
            <a:r>
              <a:rPr lang="en-US" sz="2000" dirty="0"/>
              <a:t> </a:t>
            </a:r>
            <a:r>
              <a:rPr lang="en-US" sz="2000" dirty="0" err="1"/>
              <a:t>Perikanan</a:t>
            </a:r>
            <a:r>
              <a:rPr lang="en-US" sz="2000" dirty="0"/>
              <a:t>, Universitas </a:t>
            </a:r>
            <a:r>
              <a:rPr lang="en-US" sz="2000" dirty="0" err="1"/>
              <a:t>Brawijaya</a:t>
            </a:r>
            <a:r>
              <a:rPr lang="en-US" sz="2000" dirty="0"/>
              <a:t> – Malang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12029489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830</TotalTime>
  <Words>2430</Words>
  <Application>Microsoft Office PowerPoint</Application>
  <PresentationFormat>Widescreen</PresentationFormat>
  <Paragraphs>200</Paragraphs>
  <Slides>32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9" baseType="lpstr">
      <vt:lpstr>Aharoni</vt:lpstr>
      <vt:lpstr>Arial</vt:lpstr>
      <vt:lpstr>Calibri</vt:lpstr>
      <vt:lpstr>Calibri Light</vt:lpstr>
      <vt:lpstr>Wingdings</vt:lpstr>
      <vt:lpstr>Wingdings 2</vt:lpstr>
      <vt:lpstr>1_Office Theme</vt:lpstr>
      <vt:lpstr>Gender  dalam  Pembangunan (Gender in Development) </vt:lpstr>
      <vt:lpstr> Analisis Gender ?</vt:lpstr>
      <vt:lpstr>Fokus  Analisis Gender</vt:lpstr>
      <vt:lpstr>Apa hasil dari analisis gender ?</vt:lpstr>
      <vt:lpstr>Manfaat  Analisis Gender</vt:lpstr>
      <vt:lpstr>Beberapa Teknik Analisis Gender</vt:lpstr>
      <vt:lpstr> Model Harvard ?</vt:lpstr>
      <vt:lpstr> …lanjutan </vt:lpstr>
      <vt:lpstr>Tujuan Model Harvard (Faraz, 2012; Lassa, n.a)</vt:lpstr>
      <vt:lpstr>Kapan  Model Harvard digunakan?</vt:lpstr>
      <vt:lpstr>Data apa yang diperlukan?</vt:lpstr>
      <vt:lpstr>  Pembagian Kerja</vt:lpstr>
      <vt:lpstr>     Kegiatan Produktif, Reproduktif, Sosial</vt:lpstr>
      <vt:lpstr>Bentuk Matriks 1: Profil Aktivitas/Kegiatan</vt:lpstr>
      <vt:lpstr> Kegunaan Analisis Pembagian Kerja</vt:lpstr>
      <vt:lpstr>Akses dan Kontrol terhadap SD dan Manfaat</vt:lpstr>
      <vt:lpstr>Lanjutan</vt:lpstr>
      <vt:lpstr> Akses vs Kontrol</vt:lpstr>
      <vt:lpstr>Lanjutan…..</vt:lpstr>
      <vt:lpstr>Bentuk Matriks 2: Akses dan Kontrol</vt:lpstr>
      <vt:lpstr>Kegunaan Analisis Akses (peluang) dan Kontrol (penguasaan) </vt:lpstr>
      <vt:lpstr>Partisipasi Dalam Lembaga</vt:lpstr>
      <vt:lpstr>Kegunaan Analisis Pola Partisipasi</vt:lpstr>
      <vt:lpstr>Pengambilan Keputusan Dalam Keluarga</vt:lpstr>
      <vt:lpstr>Faktor- Faktor yang Mempengaruhi </vt:lpstr>
      <vt:lpstr>Lanjutan</vt:lpstr>
      <vt:lpstr>Bentuk Matriks 3:Faktor-faktor yang Mempengaruhi</vt:lpstr>
      <vt:lpstr>Kegunaan Analisis Faktor-faktor yang Mempengaruhi</vt:lpstr>
      <vt:lpstr>Kelemahan Model Harvard</vt:lpstr>
      <vt:lpstr> Contoh Penelitian: Maulana  &amp; Rokhani (2022)</vt:lpstr>
      <vt:lpstr>…. lanjutan</vt:lpstr>
      <vt:lpstr>Referensi: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Dhani</dc:creator>
  <cp:lastModifiedBy>Dhani</cp:lastModifiedBy>
  <cp:revision>24</cp:revision>
  <dcterms:created xsi:type="dcterms:W3CDTF">2022-03-16T10:21:38Z</dcterms:created>
  <dcterms:modified xsi:type="dcterms:W3CDTF">2022-06-08T13:31:24Z</dcterms:modified>
</cp:coreProperties>
</file>