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76" r:id="rId2"/>
    <p:sldId id="375" r:id="rId3"/>
    <p:sldId id="376" r:id="rId4"/>
    <p:sldId id="291" r:id="rId5"/>
    <p:sldId id="347" r:id="rId6"/>
    <p:sldId id="348" r:id="rId7"/>
    <p:sldId id="349" r:id="rId8"/>
    <p:sldId id="350" r:id="rId9"/>
    <p:sldId id="265" r:id="rId10"/>
    <p:sldId id="355" r:id="rId11"/>
    <p:sldId id="356" r:id="rId12"/>
    <p:sldId id="363" r:id="rId13"/>
    <p:sldId id="361" r:id="rId14"/>
    <p:sldId id="357" r:id="rId15"/>
    <p:sldId id="364" r:id="rId16"/>
    <p:sldId id="359" r:id="rId17"/>
    <p:sldId id="360" r:id="rId18"/>
    <p:sldId id="358" r:id="rId19"/>
    <p:sldId id="362" r:id="rId20"/>
    <p:sldId id="351" r:id="rId21"/>
    <p:sldId id="352" r:id="rId22"/>
    <p:sldId id="365" r:id="rId23"/>
    <p:sldId id="374" r:id="rId24"/>
    <p:sldId id="366" r:id="rId25"/>
    <p:sldId id="373" r:id="rId26"/>
    <p:sldId id="367" r:id="rId27"/>
    <p:sldId id="368" r:id="rId28"/>
    <p:sldId id="369" r:id="rId29"/>
    <p:sldId id="370" r:id="rId30"/>
    <p:sldId id="371" r:id="rId31"/>
    <p:sldId id="336" r:id="rId32"/>
    <p:sldId id="372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1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90910-54D2-4544-AC52-84CC76055433}" type="datetimeFigureOut">
              <a:rPr lang="en-ID" smtClean="0"/>
              <a:t>08/06/2022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5AAD9-B02C-4118-BA31-C2023338D55D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81117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31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073397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32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777773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27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7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970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206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156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12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8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400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57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727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31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2240F-658D-4157-8C12-37C14D5AE11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4415566"/>
      </p:ext>
    </p:extLst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21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829" y="1396686"/>
            <a:ext cx="4521298" cy="4064628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Gender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 err="1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dalam</a:t>
            </a: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Pembangunan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(Gender in Development)</a:t>
            </a:r>
            <a:b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2400" i="1" dirty="0">
              <a:solidFill>
                <a:srgbClr val="FFFFF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7767" y="1682788"/>
            <a:ext cx="6694713" cy="437837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 err="1"/>
              <a:t>Pertemuan</a:t>
            </a:r>
            <a:r>
              <a:rPr lang="en-US" sz="3200" b="1" dirty="0"/>
              <a:t> 15</a:t>
            </a:r>
          </a:p>
          <a:p>
            <a:pPr marL="0" indent="0" algn="ctr">
              <a:buNone/>
            </a:pPr>
            <a:r>
              <a:rPr lang="en-US" sz="3200" i="1" dirty="0"/>
              <a:t>(15</a:t>
            </a:r>
            <a:r>
              <a:rPr lang="en-US" sz="3200" i="1" baseline="30000" dirty="0"/>
              <a:t>th</a:t>
            </a:r>
            <a:r>
              <a:rPr lang="en-US" sz="3200" i="1" dirty="0"/>
              <a:t> meeting)</a:t>
            </a:r>
          </a:p>
          <a:p>
            <a:pPr marL="0" indent="0" algn="ctr">
              <a:buNone/>
            </a:pPr>
            <a:r>
              <a:rPr lang="en-US" sz="3200" b="1" dirty="0"/>
              <a:t>Teknik Analisis Gender :                      Model Moser</a:t>
            </a:r>
          </a:p>
          <a:p>
            <a:pPr marL="0" indent="0" algn="ctr">
              <a:buNone/>
            </a:pPr>
            <a:r>
              <a:rPr lang="en-US" i="1" dirty="0"/>
              <a:t>(Gender Analysis Technique : Moser Model)</a:t>
            </a:r>
            <a:endParaRPr lang="en-US" dirty="0"/>
          </a:p>
          <a:p>
            <a:pPr marL="0" indent="0" algn="ctr">
              <a:buNone/>
            </a:pPr>
            <a:r>
              <a:rPr lang="en-US" sz="2200" dirty="0"/>
              <a:t>Lecturer:</a:t>
            </a:r>
          </a:p>
          <a:p>
            <a:pPr marL="0" indent="0" algn="ctr">
              <a:buNone/>
            </a:pPr>
            <a:r>
              <a:rPr lang="en-US" sz="2200" dirty="0"/>
              <a:t>Dr. </a:t>
            </a:r>
            <a:r>
              <a:rPr lang="en-US" sz="2200" dirty="0" err="1"/>
              <a:t>Rambu</a:t>
            </a:r>
            <a:r>
              <a:rPr lang="en-US" sz="2200" dirty="0"/>
              <a:t> Luba Kata </a:t>
            </a:r>
            <a:r>
              <a:rPr lang="en-US" sz="2200" dirty="0" err="1"/>
              <a:t>Respati</a:t>
            </a:r>
            <a:r>
              <a:rPr lang="en-US" sz="2200" dirty="0"/>
              <a:t> </a:t>
            </a:r>
            <a:r>
              <a:rPr lang="en-US" sz="2200" dirty="0" err="1"/>
              <a:t>Nugrohowardhani</a:t>
            </a:r>
            <a:r>
              <a:rPr lang="en-US" sz="2200" dirty="0"/>
              <a:t>, S.E.,M.A</a:t>
            </a:r>
          </a:p>
          <a:p>
            <a:pPr marL="0" indent="0" algn="ctr">
              <a:buNone/>
            </a:pPr>
            <a:r>
              <a:rPr lang="en-US" sz="2200" dirty="0"/>
              <a:t>Universitas Kristen </a:t>
            </a:r>
            <a:r>
              <a:rPr lang="en-US" sz="2200" dirty="0" err="1"/>
              <a:t>Wira</a:t>
            </a:r>
            <a:r>
              <a:rPr lang="en-US" sz="2200" dirty="0"/>
              <a:t> </a:t>
            </a:r>
            <a:r>
              <a:rPr lang="en-US" sz="2200" dirty="0" err="1"/>
              <a:t>Wacana</a:t>
            </a:r>
            <a:r>
              <a:rPr lang="en-US" sz="2200" dirty="0"/>
              <a:t> Sumba</a:t>
            </a:r>
          </a:p>
          <a:p>
            <a:pPr marL="0" indent="0" algn="ctr">
              <a:buNone/>
            </a:pPr>
            <a:r>
              <a:rPr lang="en-US" sz="2200" dirty="0"/>
              <a:t>Indonesia</a:t>
            </a:r>
          </a:p>
          <a:p>
            <a:pPr marL="0" indent="0" algn="ctr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29989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  <a:latin typeface="+mn-lt"/>
              </a:rPr>
              <a:t>Analisis gender ?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359229"/>
            <a:ext cx="7315795" cy="6283233"/>
          </a:xfrm>
        </p:spPr>
        <p:txBody>
          <a:bodyPr anchor="ctr"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5400" dirty="0"/>
              <a:t>“Analisis </a:t>
            </a:r>
            <a:r>
              <a:rPr lang="en-US" sz="5400" dirty="0" err="1"/>
              <a:t>untuk</a:t>
            </a:r>
            <a:r>
              <a:rPr lang="en-US" sz="5400" dirty="0"/>
              <a:t> </a:t>
            </a:r>
            <a:r>
              <a:rPr lang="en-US" sz="5400" dirty="0" err="1"/>
              <a:t>menemukenali</a:t>
            </a:r>
            <a:r>
              <a:rPr lang="en-US" sz="5400" dirty="0"/>
              <a:t> </a:t>
            </a:r>
            <a:r>
              <a:rPr lang="en-US" sz="5400" dirty="0" err="1"/>
              <a:t>relasi</a:t>
            </a:r>
            <a:r>
              <a:rPr lang="en-US" sz="5400" dirty="0"/>
              <a:t> </a:t>
            </a:r>
            <a:r>
              <a:rPr lang="en-US" sz="5400" dirty="0" err="1"/>
              <a:t>sosial</a:t>
            </a:r>
            <a:r>
              <a:rPr lang="en-US" sz="5400" dirty="0"/>
              <a:t> </a:t>
            </a:r>
            <a:r>
              <a:rPr lang="en-US" sz="5400" dirty="0" err="1"/>
              <a:t>antara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dan </a:t>
            </a:r>
            <a:r>
              <a:rPr lang="en-US" sz="5400" dirty="0" err="1"/>
              <a:t>laki-laki</a:t>
            </a:r>
            <a:r>
              <a:rPr lang="en-US" sz="5400" dirty="0"/>
              <a:t>, </a:t>
            </a:r>
            <a:r>
              <a:rPr lang="en-US" sz="5400" dirty="0" err="1"/>
              <a:t>terutama</a:t>
            </a:r>
            <a:r>
              <a:rPr lang="en-US" sz="5400" dirty="0"/>
              <a:t> </a:t>
            </a:r>
            <a:r>
              <a:rPr lang="en-US" sz="5400" dirty="0" err="1"/>
              <a:t>ketidakadilan</a:t>
            </a:r>
            <a:r>
              <a:rPr lang="en-US" sz="5400" dirty="0"/>
              <a:t> </a:t>
            </a:r>
            <a:r>
              <a:rPr lang="en-US" sz="5400" dirty="0" err="1"/>
              <a:t>struktur</a:t>
            </a:r>
            <a:r>
              <a:rPr lang="en-US" sz="5400" dirty="0"/>
              <a:t> dan </a:t>
            </a:r>
            <a:r>
              <a:rPr lang="en-US" sz="5400" dirty="0" err="1"/>
              <a:t>sistem</a:t>
            </a:r>
            <a:r>
              <a:rPr lang="en-US" sz="5400" dirty="0"/>
              <a:t> dalam </a:t>
            </a:r>
            <a:r>
              <a:rPr lang="en-US" sz="5400" dirty="0" err="1"/>
              <a:t>masyarakat</a:t>
            </a:r>
            <a:r>
              <a:rPr lang="en-US" sz="5400" dirty="0"/>
              <a:t> yang </a:t>
            </a:r>
            <a:r>
              <a:rPr lang="en-US" sz="5400" dirty="0" err="1"/>
              <a:t>disebabkan</a:t>
            </a:r>
            <a:r>
              <a:rPr lang="en-US" sz="5400" dirty="0"/>
              <a:t> oleh gender. Hasil </a:t>
            </a:r>
            <a:r>
              <a:rPr lang="en-US" sz="5400" dirty="0" err="1"/>
              <a:t>analisis</a:t>
            </a:r>
            <a:r>
              <a:rPr lang="en-US" sz="5400" dirty="0"/>
              <a:t> </a:t>
            </a:r>
            <a:r>
              <a:rPr lang="en-US" sz="5400" dirty="0" err="1"/>
              <a:t>dapat</a:t>
            </a:r>
            <a:r>
              <a:rPr lang="en-US" sz="5400" dirty="0"/>
              <a:t> </a:t>
            </a:r>
            <a:r>
              <a:rPr lang="en-US" sz="5400" dirty="0" err="1"/>
              <a:t>menunjukkan</a:t>
            </a:r>
            <a:r>
              <a:rPr lang="en-US" sz="5400" dirty="0"/>
              <a:t> </a:t>
            </a:r>
            <a:r>
              <a:rPr lang="en-US" sz="5400" dirty="0" err="1"/>
              <a:t>ketidakadilan</a:t>
            </a:r>
            <a:r>
              <a:rPr lang="en-US" sz="5400" dirty="0"/>
              <a:t> gender dalam </a:t>
            </a:r>
            <a:r>
              <a:rPr lang="en-US" sz="5400" dirty="0" err="1"/>
              <a:t>relasi</a:t>
            </a:r>
            <a:r>
              <a:rPr lang="en-US" sz="5400" dirty="0"/>
              <a:t> </a:t>
            </a:r>
            <a:r>
              <a:rPr lang="en-US" sz="5400" dirty="0" err="1"/>
              <a:t>sosial</a:t>
            </a:r>
            <a:r>
              <a:rPr lang="en-US" sz="5400" dirty="0"/>
              <a:t> </a:t>
            </a:r>
            <a:r>
              <a:rPr lang="en-US" sz="5400" dirty="0" err="1"/>
              <a:t>antara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dan </a:t>
            </a:r>
            <a:r>
              <a:rPr lang="en-US" sz="5400" dirty="0" err="1"/>
              <a:t>laki-laki</a:t>
            </a:r>
            <a:r>
              <a:rPr lang="en-US" sz="5400" dirty="0"/>
              <a:t>.” </a:t>
            </a:r>
          </a:p>
        </p:txBody>
      </p:sp>
    </p:spTree>
    <p:extLst>
      <p:ext uri="{BB962C8B-B14F-4D97-AF65-F5344CB8AC3E}">
        <p14:creationId xmlns:p14="http://schemas.microsoft.com/office/powerpoint/2010/main" val="1660427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Apa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manfaat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analisis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gender ?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359229"/>
            <a:ext cx="7315795" cy="6283233"/>
          </a:xfrm>
        </p:spPr>
        <p:txBody>
          <a:bodyPr anchor="ctr"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sz="5400" dirty="0"/>
              <a:t>“</a:t>
            </a:r>
            <a:r>
              <a:rPr lang="en-US" sz="5400" dirty="0" err="1"/>
              <a:t>Memberi</a:t>
            </a:r>
            <a:r>
              <a:rPr lang="en-US" sz="5400" dirty="0"/>
              <a:t> </a:t>
            </a:r>
            <a:r>
              <a:rPr lang="en-US" sz="5400" dirty="0" err="1"/>
              <a:t>makna</a:t>
            </a:r>
            <a:r>
              <a:rPr lang="en-US" sz="5400" dirty="0"/>
              <a:t>, </a:t>
            </a:r>
            <a:r>
              <a:rPr lang="en-US" sz="5400" dirty="0" err="1"/>
              <a:t>konsep</a:t>
            </a:r>
            <a:r>
              <a:rPr lang="en-US" sz="5400" dirty="0"/>
              <a:t>, dan </a:t>
            </a:r>
            <a:r>
              <a:rPr lang="en-US" sz="5400" dirty="0" err="1"/>
              <a:t>asumsi</a:t>
            </a:r>
            <a:r>
              <a:rPr lang="en-US" sz="5400" dirty="0"/>
              <a:t> pada </a:t>
            </a:r>
            <a:r>
              <a:rPr lang="en-US" sz="5400" dirty="0" err="1"/>
              <a:t>praktek</a:t>
            </a:r>
            <a:r>
              <a:rPr lang="en-US" sz="5400" dirty="0"/>
              <a:t> </a:t>
            </a:r>
            <a:r>
              <a:rPr lang="en-US" sz="5400" dirty="0" err="1"/>
              <a:t>relasi</a:t>
            </a:r>
            <a:r>
              <a:rPr lang="en-US" sz="5400" dirty="0"/>
              <a:t> </a:t>
            </a:r>
            <a:r>
              <a:rPr lang="en-US" sz="5400" dirty="0" err="1"/>
              <a:t>antara</a:t>
            </a:r>
            <a:r>
              <a:rPr lang="en-US" sz="5400" dirty="0"/>
              <a:t> </a:t>
            </a:r>
            <a:r>
              <a:rPr lang="en-US" sz="5400" dirty="0" err="1"/>
              <a:t>peempuan</a:t>
            </a:r>
            <a:r>
              <a:rPr lang="en-US" sz="5400" dirty="0"/>
              <a:t> dan </a:t>
            </a:r>
            <a:r>
              <a:rPr lang="en-US" sz="5400" dirty="0" err="1"/>
              <a:t>laki-laki</a:t>
            </a:r>
            <a:r>
              <a:rPr lang="en-US" sz="5400" dirty="0"/>
              <a:t> </a:t>
            </a:r>
            <a:r>
              <a:rPr lang="en-US" sz="5400" dirty="0" err="1"/>
              <a:t>serta</a:t>
            </a:r>
            <a:r>
              <a:rPr lang="en-US" sz="5400" dirty="0"/>
              <a:t> </a:t>
            </a:r>
            <a:r>
              <a:rPr lang="en-US" sz="5400" dirty="0" err="1"/>
              <a:t>implikasinya</a:t>
            </a:r>
            <a:r>
              <a:rPr lang="en-US" sz="5400" dirty="0"/>
              <a:t> pada </a:t>
            </a:r>
            <a:r>
              <a:rPr lang="en-US" sz="5400" dirty="0" err="1"/>
              <a:t>kehidupan</a:t>
            </a:r>
            <a:r>
              <a:rPr lang="en-US" sz="5400" dirty="0"/>
              <a:t> </a:t>
            </a:r>
            <a:r>
              <a:rPr lang="en-US" sz="5400" dirty="0" err="1"/>
              <a:t>sosial</a:t>
            </a:r>
            <a:r>
              <a:rPr lang="en-US" sz="5400" dirty="0"/>
              <a:t> yang </a:t>
            </a:r>
            <a:r>
              <a:rPr lang="en-US" sz="5400" dirty="0" err="1"/>
              <a:t>lebih</a:t>
            </a:r>
            <a:r>
              <a:rPr lang="en-US" sz="5400" dirty="0"/>
              <a:t> </a:t>
            </a:r>
            <a:r>
              <a:rPr lang="en-US" sz="5400" dirty="0" err="1"/>
              <a:t>luas</a:t>
            </a:r>
            <a:r>
              <a:rPr lang="en-US" sz="5400" dirty="0"/>
              <a:t> yang tidak </a:t>
            </a:r>
            <a:r>
              <a:rPr lang="en-US" sz="5400" dirty="0" err="1"/>
              <a:t>tertangkap</a:t>
            </a:r>
            <a:r>
              <a:rPr lang="en-US" sz="5400" dirty="0"/>
              <a:t> oleh </a:t>
            </a:r>
            <a:r>
              <a:rPr lang="en-US" sz="5400" dirty="0" err="1"/>
              <a:t>analisis</a:t>
            </a:r>
            <a:r>
              <a:rPr lang="en-US" sz="5400" dirty="0"/>
              <a:t> </a:t>
            </a:r>
            <a:r>
              <a:rPr lang="en-US" sz="5400" dirty="0" err="1"/>
              <a:t>sosial</a:t>
            </a:r>
            <a:r>
              <a:rPr lang="en-US" sz="5400" dirty="0"/>
              <a:t> </a:t>
            </a:r>
            <a:r>
              <a:rPr lang="en-US" sz="5400" dirty="0" err="1"/>
              <a:t>lainnya</a:t>
            </a:r>
            <a:r>
              <a:rPr lang="en-US" sz="5400" dirty="0"/>
              <a:t>. </a:t>
            </a:r>
            <a:r>
              <a:rPr lang="en-US" sz="5400" dirty="0" err="1"/>
              <a:t>Selain</a:t>
            </a:r>
            <a:r>
              <a:rPr lang="en-US" sz="5400" dirty="0"/>
              <a:t> </a:t>
            </a:r>
            <a:r>
              <a:rPr lang="en-US" sz="5400" dirty="0" err="1"/>
              <a:t>itu</a:t>
            </a:r>
            <a:r>
              <a:rPr lang="en-US" sz="5400" dirty="0"/>
              <a:t>, </a:t>
            </a:r>
            <a:r>
              <a:rPr lang="en-US" sz="5400" dirty="0" err="1"/>
              <a:t>analisis</a:t>
            </a:r>
            <a:r>
              <a:rPr lang="en-US" sz="5400" dirty="0"/>
              <a:t> gender juga </a:t>
            </a:r>
            <a:r>
              <a:rPr lang="en-US" sz="5400" dirty="0" err="1"/>
              <a:t>bermanfaat</a:t>
            </a:r>
            <a:r>
              <a:rPr lang="en-US" sz="5400" dirty="0"/>
              <a:t> </a:t>
            </a:r>
            <a:r>
              <a:rPr lang="en-US" sz="5400" dirty="0" err="1"/>
              <a:t>untuk</a:t>
            </a:r>
            <a:r>
              <a:rPr lang="en-US" sz="5400" dirty="0"/>
              <a:t> </a:t>
            </a:r>
            <a:r>
              <a:rPr lang="en-US" sz="5400" dirty="0" err="1"/>
              <a:t>menjadi</a:t>
            </a:r>
            <a:r>
              <a:rPr lang="en-US" sz="5400" dirty="0"/>
              <a:t> </a:t>
            </a:r>
            <a:r>
              <a:rPr lang="en-US" sz="5400" dirty="0" err="1"/>
              <a:t>dasar</a:t>
            </a:r>
            <a:r>
              <a:rPr lang="en-US" sz="5400" dirty="0"/>
              <a:t> dalam </a:t>
            </a:r>
            <a:r>
              <a:rPr lang="en-US" sz="5400" dirty="0" err="1"/>
              <a:t>melakukan</a:t>
            </a:r>
            <a:r>
              <a:rPr lang="en-US" sz="5400" dirty="0"/>
              <a:t> </a:t>
            </a:r>
            <a:r>
              <a:rPr lang="en-US" sz="5400" dirty="0" err="1"/>
              <a:t>transformasi</a:t>
            </a:r>
            <a:r>
              <a:rPr lang="en-US" sz="5400" dirty="0"/>
              <a:t> </a:t>
            </a:r>
            <a:r>
              <a:rPr lang="en-US" sz="5400" dirty="0" err="1"/>
              <a:t>sosial</a:t>
            </a:r>
            <a:r>
              <a:rPr lang="en-US" sz="5400" dirty="0"/>
              <a:t> </a:t>
            </a:r>
            <a:r>
              <a:rPr lang="en-US" sz="5400" dirty="0" err="1"/>
              <a:t>untuk</a:t>
            </a:r>
            <a:r>
              <a:rPr lang="en-US" sz="5400" dirty="0"/>
              <a:t> </a:t>
            </a:r>
            <a:r>
              <a:rPr lang="en-US" sz="5400" dirty="0" err="1"/>
              <a:t>mencapai</a:t>
            </a:r>
            <a:r>
              <a:rPr lang="en-US" sz="5400" dirty="0"/>
              <a:t> </a:t>
            </a:r>
            <a:r>
              <a:rPr lang="en-US" sz="5400" dirty="0" err="1"/>
              <a:t>kesetaraan</a:t>
            </a:r>
            <a:r>
              <a:rPr lang="en-US" sz="5400" dirty="0"/>
              <a:t> dan </a:t>
            </a:r>
            <a:r>
              <a:rPr lang="en-US" sz="5400" dirty="0" err="1"/>
              <a:t>keadilan</a:t>
            </a:r>
            <a:r>
              <a:rPr lang="en-US" sz="5400" dirty="0"/>
              <a:t> gender” </a:t>
            </a:r>
          </a:p>
        </p:txBody>
      </p:sp>
    </p:spTree>
    <p:extLst>
      <p:ext uri="{BB962C8B-B14F-4D97-AF65-F5344CB8AC3E}">
        <p14:creationId xmlns:p14="http://schemas.microsoft.com/office/powerpoint/2010/main" val="28792909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2"/>
            <a:ext cx="4527588" cy="2684417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>
                <a:solidFill>
                  <a:srgbClr val="FFFFFF"/>
                </a:solidFill>
                <a:latin typeface="+mn-lt"/>
              </a:rPr>
              <a:t>Model Moser</a:t>
            </a:r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3100" dirty="0">
                <a:latin typeface="+mn-lt"/>
              </a:rPr>
              <a:t>(</a:t>
            </a:r>
            <a:r>
              <a:rPr lang="en-US" sz="3100" dirty="0" err="1">
                <a:latin typeface="+mn-lt"/>
              </a:rPr>
              <a:t>Riniwati</a:t>
            </a:r>
            <a:r>
              <a:rPr lang="en-US" sz="3100" dirty="0">
                <a:latin typeface="+mn-lt"/>
              </a:rPr>
              <a:t>, </a:t>
            </a:r>
            <a:r>
              <a:rPr lang="en-US" sz="3100" dirty="0" err="1">
                <a:latin typeface="+mn-lt"/>
              </a:rPr>
              <a:t>n.a</a:t>
            </a:r>
            <a:r>
              <a:rPr lang="en-US" sz="3100" dirty="0">
                <a:latin typeface="+mn-lt"/>
              </a:rPr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66360" y="336369"/>
            <a:ext cx="6884125" cy="614280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dirty="0"/>
              <a:t>“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Alat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analisis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gender yang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membantu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peneliti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atau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perencana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dalam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mengkaji</a:t>
            </a:r>
            <a:r>
              <a:rPr lang="en-US" sz="3200" dirty="0"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menilai</a:t>
            </a:r>
            <a:r>
              <a:rPr lang="en-US" sz="3200" dirty="0"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mengevaluasi,atau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merumuskan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usulan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dalam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tingkat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kebijaksanaan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program dan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proyek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yang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lebih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peka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gender. Metode Moser ini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menggunakan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pendekatan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terhadap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persoalan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perempuan</a:t>
            </a:r>
            <a:r>
              <a:rPr lang="en-US" sz="3200" dirty="0"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a typeface="Times New Roman" panose="02020603050405020304" pitchFamily="18" charset="0"/>
              </a:rPr>
              <a:t>yaitu</a:t>
            </a:r>
            <a:r>
              <a:rPr lang="en-US" sz="3200" dirty="0">
                <a:ea typeface="Times New Roman" panose="02020603050405020304" pitchFamily="18" charset="0"/>
              </a:rPr>
              <a:t>;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kesetaraan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keadilan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, anti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kemiskinan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efisiensi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penguatan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atau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pemberdayaan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identifikasi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terhadap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peranan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majemuk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perempuan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(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reproduksi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produksi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sosial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kemasyarakatan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),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serta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identifikasi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kebutuhan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gender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praktis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dan strategis”</a:t>
            </a:r>
            <a:endParaRPr lang="en-ID" sz="3200" dirty="0">
              <a:effectLst/>
              <a:ea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114792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2"/>
            <a:ext cx="4285926" cy="2684417"/>
          </a:xfrm>
        </p:spPr>
        <p:txBody>
          <a:bodyPr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66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8651" y="564969"/>
            <a:ext cx="6257109" cy="430421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000" dirty="0"/>
              <a:t>“Model Moser </a:t>
            </a:r>
            <a:r>
              <a:rPr lang="en-US" sz="3000" dirty="0" err="1"/>
              <a:t>dikembangkan</a:t>
            </a:r>
            <a:r>
              <a:rPr lang="en-US" sz="3000" dirty="0"/>
              <a:t>  oleh Caroline Moser, </a:t>
            </a:r>
            <a:r>
              <a:rPr lang="en-US" sz="3000" dirty="0" err="1"/>
              <a:t>seorang</a:t>
            </a:r>
            <a:r>
              <a:rPr lang="en-US" sz="3000" dirty="0"/>
              <a:t> </a:t>
            </a:r>
            <a:r>
              <a:rPr lang="en-US" sz="3000" dirty="0" err="1"/>
              <a:t>peneliti</a:t>
            </a:r>
            <a:r>
              <a:rPr lang="en-US" sz="3000" dirty="0"/>
              <a:t> senior dengan </a:t>
            </a:r>
            <a:r>
              <a:rPr lang="en-US" sz="3000" dirty="0" err="1"/>
              <a:t>pengalaman</a:t>
            </a:r>
            <a:r>
              <a:rPr lang="en-US" sz="3000" dirty="0"/>
              <a:t> </a:t>
            </a:r>
            <a:r>
              <a:rPr lang="en-US" sz="3000" dirty="0" err="1"/>
              <a:t>luas</a:t>
            </a:r>
            <a:r>
              <a:rPr lang="en-US" sz="3000" dirty="0"/>
              <a:t> dalam </a:t>
            </a:r>
            <a:r>
              <a:rPr lang="en-US" sz="3000" dirty="0" err="1"/>
              <a:t>perencanaan</a:t>
            </a:r>
            <a:r>
              <a:rPr lang="en-US" sz="3000" dirty="0"/>
              <a:t> gender. </a:t>
            </a:r>
            <a:r>
              <a:rPr lang="en-US" sz="3000" dirty="0" err="1"/>
              <a:t>Kerangka</a:t>
            </a:r>
            <a:r>
              <a:rPr lang="en-US" sz="3000" dirty="0"/>
              <a:t> ini </a:t>
            </a:r>
            <a:r>
              <a:rPr lang="en-US" sz="3000" dirty="0" err="1"/>
              <a:t>didasarkan</a:t>
            </a:r>
            <a:r>
              <a:rPr lang="en-US" sz="3000" dirty="0"/>
              <a:t> pada </a:t>
            </a:r>
            <a:r>
              <a:rPr lang="en-US" sz="3000" dirty="0" err="1"/>
              <a:t>pendekatan</a:t>
            </a:r>
            <a:r>
              <a:rPr lang="en-US" sz="3000" dirty="0"/>
              <a:t> Pembangunan dan Gender (Gender and Development/ GAD) yang </a:t>
            </a:r>
            <a:r>
              <a:rPr lang="en-US" sz="3000" dirty="0" err="1"/>
              <a:t>dibangun</a:t>
            </a:r>
            <a:r>
              <a:rPr lang="en-US" sz="3000" dirty="0"/>
              <a:t> pada </a:t>
            </a:r>
            <a:r>
              <a:rPr lang="en-US" sz="3000" dirty="0" err="1"/>
              <a:t>pendekatan</a:t>
            </a:r>
            <a:r>
              <a:rPr lang="en-US" sz="3000" dirty="0"/>
              <a:t> Perempuan dalam Pembangunan (Women in Development/ WID) yang </a:t>
            </a:r>
            <a:r>
              <a:rPr lang="en-US" sz="3000" dirty="0" err="1"/>
              <a:t>lebih</a:t>
            </a:r>
            <a:r>
              <a:rPr lang="en-US" sz="3000" dirty="0"/>
              <a:t> </a:t>
            </a:r>
            <a:r>
              <a:rPr lang="en-US" sz="3000" dirty="0" err="1"/>
              <a:t>awal</a:t>
            </a:r>
            <a:r>
              <a:rPr lang="en-US" sz="3000" dirty="0"/>
              <a:t> dan pada </a:t>
            </a:r>
            <a:r>
              <a:rPr lang="en-US" sz="3000" dirty="0" err="1"/>
              <a:t>teori-teori</a:t>
            </a:r>
            <a:r>
              <a:rPr lang="en-US" sz="3000" dirty="0"/>
              <a:t> </a:t>
            </a:r>
            <a:r>
              <a:rPr lang="en-US" sz="3000" dirty="0" err="1"/>
              <a:t>feminisme</a:t>
            </a:r>
            <a:r>
              <a:rPr lang="en-US" sz="3000" dirty="0"/>
              <a:t>. </a:t>
            </a:r>
            <a:r>
              <a:rPr lang="en-US" sz="3000" dirty="0" err="1"/>
              <a:t>Kerangka</a:t>
            </a:r>
            <a:r>
              <a:rPr lang="en-US" sz="3000" dirty="0"/>
              <a:t> ini juga </a:t>
            </a:r>
            <a:r>
              <a:rPr lang="en-US" sz="3000" dirty="0" err="1"/>
              <a:t>kadang-kadang</a:t>
            </a:r>
            <a:r>
              <a:rPr lang="en-US" sz="3000" dirty="0"/>
              <a:t> </a:t>
            </a:r>
            <a:r>
              <a:rPr lang="en-US" sz="3000" dirty="0" err="1"/>
              <a:t>diacu</a:t>
            </a:r>
            <a:r>
              <a:rPr lang="en-US" sz="3000" dirty="0"/>
              <a:t> </a:t>
            </a:r>
            <a:r>
              <a:rPr lang="en-US" sz="3000" dirty="0" err="1"/>
              <a:t>sebagai</a:t>
            </a:r>
            <a:r>
              <a:rPr lang="en-US" sz="3000" dirty="0"/>
              <a:t> ”Model </a:t>
            </a:r>
            <a:r>
              <a:rPr lang="en-US" sz="3000" dirty="0" err="1"/>
              <a:t>Tiga</a:t>
            </a:r>
            <a:r>
              <a:rPr lang="en-US" sz="3000" dirty="0"/>
              <a:t> </a:t>
            </a:r>
            <a:r>
              <a:rPr lang="en-US" sz="3000" dirty="0" err="1"/>
              <a:t>Peranan</a:t>
            </a:r>
            <a:r>
              <a:rPr lang="en-US" sz="3000" dirty="0"/>
              <a:t> (Triple Roles Model)”</a:t>
            </a:r>
          </a:p>
        </p:txBody>
      </p:sp>
    </p:spTree>
    <p:extLst>
      <p:ext uri="{BB962C8B-B14F-4D97-AF65-F5344CB8AC3E}">
        <p14:creationId xmlns:p14="http://schemas.microsoft.com/office/powerpoint/2010/main" val="3404602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Tujuan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Model Moser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359229"/>
            <a:ext cx="7315795" cy="6283233"/>
          </a:xfrm>
        </p:spPr>
        <p:txBody>
          <a:bodyPr anchor="ctr">
            <a:normAutofit fontScale="55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5400" dirty="0" err="1"/>
              <a:t>Menemukenali</a:t>
            </a:r>
            <a:r>
              <a:rPr lang="en-US" sz="5400" dirty="0"/>
              <a:t> </a:t>
            </a:r>
            <a:r>
              <a:rPr lang="en-US" sz="5400" dirty="0" err="1"/>
              <a:t>pembagian</a:t>
            </a:r>
            <a:r>
              <a:rPr lang="en-US" sz="5400" dirty="0"/>
              <a:t> </a:t>
            </a:r>
            <a:r>
              <a:rPr lang="en-US" sz="5400" dirty="0" err="1"/>
              <a:t>pekerjaan</a:t>
            </a:r>
            <a:r>
              <a:rPr lang="en-US" sz="5400" dirty="0"/>
              <a:t> </a:t>
            </a:r>
            <a:r>
              <a:rPr lang="en-US" sz="5400" dirty="0" err="1"/>
              <a:t>berdasarkan</a:t>
            </a:r>
            <a:r>
              <a:rPr lang="en-US" sz="5400" dirty="0"/>
              <a:t> gender </a:t>
            </a:r>
            <a:r>
              <a:rPr lang="en-US" sz="5400" dirty="0" err="1"/>
              <a:t>mempengaruhi</a:t>
            </a:r>
            <a:r>
              <a:rPr lang="en-US" sz="5400" dirty="0"/>
              <a:t> </a:t>
            </a:r>
            <a:r>
              <a:rPr lang="en-US" sz="5400" dirty="0" err="1"/>
              <a:t>kemampuan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</a:t>
            </a:r>
            <a:r>
              <a:rPr lang="en-US" sz="5400" dirty="0" err="1"/>
              <a:t>untuk</a:t>
            </a:r>
            <a:r>
              <a:rPr lang="en-US" sz="5400" dirty="0"/>
              <a:t> </a:t>
            </a:r>
            <a:r>
              <a:rPr lang="en-US" sz="5400" dirty="0" err="1"/>
              <a:t>berpartisipasi</a:t>
            </a:r>
            <a:r>
              <a:rPr lang="en-US" sz="5400" dirty="0"/>
              <a:t> dalam </a:t>
            </a:r>
            <a:r>
              <a:rPr lang="en-US" sz="5400" dirty="0" err="1"/>
              <a:t>pembangunan</a:t>
            </a:r>
            <a:endParaRPr lang="en-US" sz="5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5400" dirty="0" err="1"/>
              <a:t>Menemukenali</a:t>
            </a:r>
            <a:r>
              <a:rPr lang="en-US" sz="5400" dirty="0"/>
              <a:t> </a:t>
            </a:r>
            <a:r>
              <a:rPr lang="en-US" sz="5400" dirty="0" err="1"/>
              <a:t>bahwa</a:t>
            </a:r>
            <a:r>
              <a:rPr lang="en-US" sz="5400" dirty="0"/>
              <a:t> </a:t>
            </a:r>
            <a:r>
              <a:rPr lang="en-US" sz="5400" dirty="0" err="1"/>
              <a:t>kebutuhan-kebutuhan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</a:t>
            </a:r>
            <a:r>
              <a:rPr lang="en-US" sz="5400" dirty="0" err="1"/>
              <a:t>seringkali</a:t>
            </a:r>
            <a:r>
              <a:rPr lang="en-US" sz="5400" dirty="0"/>
              <a:t> </a:t>
            </a:r>
            <a:r>
              <a:rPr lang="en-US" sz="5400" dirty="0" err="1"/>
              <a:t>berbeda</a:t>
            </a:r>
            <a:r>
              <a:rPr lang="en-US" sz="5400" dirty="0"/>
              <a:t> dengan </a:t>
            </a:r>
            <a:r>
              <a:rPr lang="en-US" sz="5400" dirty="0" err="1"/>
              <a:t>kebutuhan-kebutuhan</a:t>
            </a:r>
            <a:r>
              <a:rPr lang="en-US" sz="5400" dirty="0"/>
              <a:t> </a:t>
            </a:r>
            <a:r>
              <a:rPr lang="en-US" sz="5400" dirty="0" err="1"/>
              <a:t>laki-laki</a:t>
            </a:r>
            <a:r>
              <a:rPr lang="en-US" sz="54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5400" dirty="0" err="1"/>
              <a:t>Memahami</a:t>
            </a:r>
            <a:r>
              <a:rPr lang="en-US" sz="5400" dirty="0"/>
              <a:t> </a:t>
            </a:r>
            <a:r>
              <a:rPr lang="en-US" sz="5400" dirty="0" err="1"/>
              <a:t>kesetaraan</a:t>
            </a:r>
            <a:r>
              <a:rPr lang="en-US" sz="5400" dirty="0"/>
              <a:t> gender dan </a:t>
            </a:r>
            <a:r>
              <a:rPr lang="en-US" sz="5400" dirty="0" err="1"/>
              <a:t>pemberdayaan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</a:t>
            </a:r>
            <a:r>
              <a:rPr lang="en-US" sz="5400" dirty="0" err="1"/>
              <a:t>melalui</a:t>
            </a:r>
            <a:r>
              <a:rPr lang="en-US" sz="5400" dirty="0"/>
              <a:t> </a:t>
            </a:r>
            <a:r>
              <a:rPr lang="en-US" sz="5400" dirty="0" err="1"/>
              <a:t>perhatian</a:t>
            </a:r>
            <a:r>
              <a:rPr lang="en-US" sz="5400" dirty="0"/>
              <a:t>  </a:t>
            </a:r>
            <a:r>
              <a:rPr lang="en-US" sz="5400" dirty="0" err="1"/>
              <a:t>kepada</a:t>
            </a:r>
            <a:r>
              <a:rPr lang="en-US" sz="5400" dirty="0"/>
              <a:t> </a:t>
            </a:r>
            <a:r>
              <a:rPr lang="en-US" sz="5400" dirty="0" err="1"/>
              <a:t>kebutuhan-kebutuhan</a:t>
            </a:r>
            <a:r>
              <a:rPr lang="en-US" sz="5400" dirty="0"/>
              <a:t> </a:t>
            </a:r>
            <a:r>
              <a:rPr lang="en-US" sz="5400" dirty="0" err="1"/>
              <a:t>praktis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dan </a:t>
            </a:r>
            <a:r>
              <a:rPr lang="en-US" sz="5400" dirty="0" err="1"/>
              <a:t>kebutuhan-kebutuhan</a:t>
            </a:r>
            <a:r>
              <a:rPr lang="en-US" sz="5400" dirty="0"/>
              <a:t>  gender strategis.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5400" dirty="0" err="1"/>
              <a:t>Mengenali</a:t>
            </a:r>
            <a:r>
              <a:rPr lang="en-US" sz="5400" dirty="0"/>
              <a:t> </a:t>
            </a:r>
            <a:r>
              <a:rPr lang="en-US" sz="5400" dirty="0" err="1"/>
              <a:t>dinamika</a:t>
            </a:r>
            <a:r>
              <a:rPr lang="en-US" sz="5400" dirty="0"/>
              <a:t> </a:t>
            </a:r>
            <a:r>
              <a:rPr lang="en-US" sz="5400" dirty="0" err="1"/>
              <a:t>akses</a:t>
            </a:r>
            <a:r>
              <a:rPr lang="en-US" sz="5400" dirty="0"/>
              <a:t> </a:t>
            </a:r>
            <a:r>
              <a:rPr lang="en-US" sz="5400" dirty="0" err="1"/>
              <a:t>kepada</a:t>
            </a:r>
            <a:r>
              <a:rPr lang="en-US" sz="5400" dirty="0"/>
              <a:t> dan </a:t>
            </a:r>
            <a:r>
              <a:rPr lang="en-US" sz="5400" dirty="0" err="1"/>
              <a:t>kontrol</a:t>
            </a:r>
            <a:r>
              <a:rPr lang="en-US" sz="5400" dirty="0"/>
              <a:t> pada </a:t>
            </a:r>
            <a:r>
              <a:rPr lang="en-US" sz="5400" dirty="0" err="1"/>
              <a:t>penggunaan</a:t>
            </a:r>
            <a:r>
              <a:rPr lang="en-US" sz="5400" dirty="0"/>
              <a:t> </a:t>
            </a:r>
            <a:r>
              <a:rPr lang="en-US" sz="5400" dirty="0" err="1"/>
              <a:t>sumberdaya</a:t>
            </a:r>
            <a:r>
              <a:rPr lang="en-US" sz="5400" dirty="0"/>
              <a:t>  </a:t>
            </a:r>
            <a:r>
              <a:rPr lang="en-US" sz="5400" dirty="0" err="1"/>
              <a:t>antara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dan </a:t>
            </a:r>
            <a:r>
              <a:rPr lang="en-US" sz="5400" dirty="0" err="1"/>
              <a:t>laki-laki</a:t>
            </a:r>
            <a:r>
              <a:rPr lang="en-US" sz="5400" dirty="0"/>
              <a:t> dalam </a:t>
            </a:r>
            <a:r>
              <a:rPr lang="en-US" sz="5400" dirty="0" err="1"/>
              <a:t>berbagai</a:t>
            </a:r>
            <a:r>
              <a:rPr lang="en-US" sz="5400" dirty="0"/>
              <a:t> </a:t>
            </a:r>
            <a:r>
              <a:rPr lang="en-US" sz="5400" dirty="0" err="1"/>
              <a:t>konteks</a:t>
            </a:r>
            <a:r>
              <a:rPr lang="en-US" sz="5400" dirty="0"/>
              <a:t> </a:t>
            </a:r>
            <a:r>
              <a:rPr lang="en-US" sz="5400" dirty="0" err="1"/>
              <a:t>ekonomi</a:t>
            </a:r>
            <a:r>
              <a:rPr lang="en-US" sz="5400" dirty="0"/>
              <a:t> dan </a:t>
            </a:r>
            <a:r>
              <a:rPr lang="en-US" sz="5400" dirty="0" err="1"/>
              <a:t>budaya</a:t>
            </a:r>
            <a:r>
              <a:rPr lang="en-US" sz="5400" dirty="0"/>
              <a:t> yang </a:t>
            </a:r>
            <a:r>
              <a:rPr lang="en-US" sz="5400" dirty="0" err="1"/>
              <a:t>berbeda-beda</a:t>
            </a:r>
            <a:r>
              <a:rPr lang="en-US" sz="5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749578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768634" cy="4461163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solidFill>
                  <a:srgbClr val="FFFFFF"/>
                </a:solidFill>
                <a:latin typeface="+mn-lt"/>
              </a:rPr>
              <a:t>Tiga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konsep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utama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dalam Model Moser 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sz="3200" dirty="0">
                <a:latin typeface="+mn-lt"/>
              </a:rPr>
              <a:t>(Lassa, </a:t>
            </a:r>
            <a:r>
              <a:rPr lang="en-US" sz="3200" dirty="0" err="1">
                <a:latin typeface="+mn-lt"/>
              </a:rPr>
              <a:t>n.a</a:t>
            </a:r>
            <a:r>
              <a:rPr lang="en-US" sz="3200" dirty="0">
                <a:latin typeface="+mn-lt"/>
              </a:rPr>
              <a:t>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472549" cy="6096839"/>
          </a:xfrm>
        </p:spPr>
        <p:txBody>
          <a:bodyPr anchor="ctr">
            <a:normAutofit fontScale="92500" lnSpcReduction="10000"/>
          </a:bodyPr>
          <a:lstStyle/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fi-FI" sz="3000" dirty="0">
                <a:effectLst/>
                <a:ea typeface="Times New Roman" panose="02020603050405020304" pitchFamily="18" charset="0"/>
              </a:rPr>
              <a:t>Peran lipat tiga (</a:t>
            </a:r>
            <a:r>
              <a:rPr lang="fi-FI" sz="3000" i="1" dirty="0">
                <a:effectLst/>
                <a:ea typeface="Times New Roman" panose="02020603050405020304" pitchFamily="18" charset="0"/>
              </a:rPr>
              <a:t>triple roles</a:t>
            </a:r>
            <a:r>
              <a:rPr lang="fi-FI" sz="3000" dirty="0">
                <a:effectLst/>
                <a:ea typeface="Times New Roman" panose="02020603050405020304" pitchFamily="18" charset="0"/>
              </a:rPr>
              <a:t>) perempuan pada tiga aras: kerja reproduksi, kerja produktif dan kerja komunitas. Ini berguna untuk pemetaan pembagian kerja gender dan alokasi kerja</a:t>
            </a:r>
            <a:endParaRPr lang="en-ID" sz="3000" dirty="0">
              <a:effectLst/>
              <a:ea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fi-FI" sz="3000" dirty="0">
                <a:effectLst/>
                <a:ea typeface="Times New Roman" panose="02020603050405020304" pitchFamily="18" charset="0"/>
              </a:rPr>
              <a:t>Pengukuran kebutuhan gender (</a:t>
            </a:r>
            <a:r>
              <a:rPr lang="fi-FI" sz="3000" i="1" dirty="0">
                <a:effectLst/>
                <a:ea typeface="Times New Roman" panose="02020603050405020304" pitchFamily="18" charset="0"/>
              </a:rPr>
              <a:t>gender need asessment</a:t>
            </a:r>
            <a:r>
              <a:rPr lang="fi-FI" sz="3000" dirty="0">
                <a:effectLst/>
                <a:ea typeface="Times New Roman" panose="02020603050405020304" pitchFamily="18" charset="0"/>
              </a:rPr>
              <a:t>) : berupaya untuk membedakan antara kebutuhan yang bersifat praktis dan strategis bagi perempuan dan laki-laki. Kebutuhan strategis berelasi dengan kebutuhan transformasi status dan posisi perempuan (spt subordinasi). </a:t>
            </a:r>
            <a:endParaRPr lang="en-ID" sz="3000" dirty="0">
              <a:effectLst/>
              <a:ea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  <a:tabLst>
                <a:tab pos="457200" algn="l"/>
              </a:tabLst>
            </a:pPr>
            <a:r>
              <a:rPr lang="fi-FI" sz="3000" dirty="0">
                <a:effectLst/>
                <a:ea typeface="Times New Roman" panose="02020603050405020304" pitchFamily="18" charset="0"/>
              </a:rPr>
              <a:t>Pendekatan analisis kebijakan – dari fokus pada kesejahteraan (</a:t>
            </a:r>
            <a:r>
              <a:rPr lang="fi-FI" sz="3000" i="1" dirty="0">
                <a:effectLst/>
                <a:ea typeface="Times New Roman" panose="02020603050405020304" pitchFamily="18" charset="0"/>
              </a:rPr>
              <a:t>welfare</a:t>
            </a:r>
            <a:r>
              <a:rPr lang="fi-FI" sz="3000" dirty="0">
                <a:effectLst/>
                <a:ea typeface="Times New Roman" panose="02020603050405020304" pitchFamily="18" charset="0"/>
              </a:rPr>
              <a:t>), Kesamaan (</a:t>
            </a:r>
            <a:r>
              <a:rPr lang="fi-FI" sz="3000" i="1" dirty="0">
                <a:effectLst/>
                <a:ea typeface="Times New Roman" panose="02020603050405020304" pitchFamily="18" charset="0"/>
              </a:rPr>
              <a:t>equity</a:t>
            </a:r>
            <a:r>
              <a:rPr lang="fi-FI" sz="3000" dirty="0">
                <a:effectLst/>
                <a:ea typeface="Times New Roman" panose="02020603050405020304" pitchFamily="18" charset="0"/>
              </a:rPr>
              <a:t>), anti kemiskinan, efisiensi dan pemberdayaan atau dari WID ke GAD. </a:t>
            </a:r>
            <a:endParaRPr lang="en-ID" sz="3000" dirty="0">
              <a:effectLst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219883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2"/>
            <a:ext cx="4285926" cy="2684417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4900" b="1" dirty="0">
                <a:solidFill>
                  <a:srgbClr val="FFFFFF"/>
                </a:solidFill>
                <a:latin typeface="+mn-lt"/>
              </a:rPr>
              <a:t>Data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apa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yang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dibutuhkan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dalam Model Moser?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8245" y="244928"/>
            <a:ext cx="6439989" cy="6319158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UcPeriod"/>
            </a:pPr>
            <a:r>
              <a:rPr lang="en-US" sz="3200" dirty="0" err="1"/>
              <a:t>Tiga</a:t>
            </a:r>
            <a:r>
              <a:rPr lang="en-US" sz="3200" dirty="0"/>
              <a:t> </a:t>
            </a:r>
            <a:r>
              <a:rPr lang="en-US" sz="3200" dirty="0" err="1"/>
              <a:t>peran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(</a:t>
            </a:r>
            <a:r>
              <a:rPr lang="en-US" sz="3200" i="1" dirty="0"/>
              <a:t>triple roles</a:t>
            </a:r>
            <a:r>
              <a:rPr lang="en-US" sz="3200" dirty="0"/>
              <a:t>); </a:t>
            </a:r>
            <a:r>
              <a:rPr lang="en-US" sz="3200" dirty="0" err="1"/>
              <a:t>produksi,reproduksi</a:t>
            </a:r>
            <a:r>
              <a:rPr lang="en-US" sz="3200" dirty="0"/>
              <a:t>, </a:t>
            </a:r>
            <a:r>
              <a:rPr lang="en-US" sz="3200" dirty="0" err="1"/>
              <a:t>komunitas</a:t>
            </a:r>
            <a:r>
              <a:rPr lang="en-US" sz="3200" dirty="0"/>
              <a:t> yang </a:t>
            </a:r>
            <a:r>
              <a:rPr lang="en-US" sz="3200" dirty="0" err="1"/>
              <a:t>dilakukan</a:t>
            </a:r>
            <a:r>
              <a:rPr lang="en-US" sz="3200" dirty="0"/>
              <a:t> </a:t>
            </a:r>
            <a:r>
              <a:rPr lang="en-US" sz="3200" dirty="0" err="1"/>
              <a:t>baik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</a:t>
            </a:r>
            <a:r>
              <a:rPr lang="en-US" sz="3200" dirty="0" err="1"/>
              <a:t>maupun</a:t>
            </a:r>
            <a:r>
              <a:rPr lang="en-US" sz="3200" dirty="0"/>
              <a:t> </a:t>
            </a:r>
            <a:r>
              <a:rPr lang="en-US" sz="3200" dirty="0" err="1"/>
              <a:t>laki-laki</a:t>
            </a:r>
            <a:endParaRPr lang="en-US" sz="3200" dirty="0"/>
          </a:p>
          <a:p>
            <a:pPr marL="514350" indent="-514350">
              <a:buFont typeface="+mj-lt"/>
              <a:buAutoNum type="alphaUcPeriod"/>
            </a:pPr>
            <a:r>
              <a:rPr lang="en-US" sz="3200" dirty="0" err="1"/>
              <a:t>Pengukuran</a:t>
            </a:r>
            <a:r>
              <a:rPr lang="en-US" sz="3200" dirty="0"/>
              <a:t> </a:t>
            </a:r>
            <a:r>
              <a:rPr lang="en-US" sz="3200" dirty="0" err="1"/>
              <a:t>kebutuhan</a:t>
            </a:r>
            <a:r>
              <a:rPr lang="en-US" sz="3200" dirty="0"/>
              <a:t> gender; </a:t>
            </a:r>
            <a:r>
              <a:rPr lang="en-US" sz="3200" dirty="0" err="1"/>
              <a:t>kebutuhan</a:t>
            </a:r>
            <a:r>
              <a:rPr lang="en-US" sz="3200" dirty="0"/>
              <a:t>/</a:t>
            </a:r>
            <a:r>
              <a:rPr lang="en-US" sz="3200" dirty="0" err="1"/>
              <a:t>kepentingan</a:t>
            </a:r>
            <a:r>
              <a:rPr lang="en-US" sz="3200" dirty="0"/>
              <a:t> </a:t>
            </a:r>
            <a:r>
              <a:rPr lang="en-US" sz="3200" dirty="0" err="1"/>
              <a:t>praktis</a:t>
            </a:r>
            <a:r>
              <a:rPr lang="en-US" sz="3200" dirty="0"/>
              <a:t>, </a:t>
            </a:r>
            <a:r>
              <a:rPr lang="en-US" sz="3200" dirty="0" err="1"/>
              <a:t>kebutuhan</a:t>
            </a:r>
            <a:r>
              <a:rPr lang="en-US" sz="3200" dirty="0"/>
              <a:t>/</a:t>
            </a:r>
            <a:r>
              <a:rPr lang="en-US" sz="3200" dirty="0" err="1"/>
              <a:t>kepentingan</a:t>
            </a:r>
            <a:r>
              <a:rPr lang="en-US" sz="3200" dirty="0"/>
              <a:t> strategis </a:t>
            </a:r>
            <a:r>
              <a:rPr lang="en-US" sz="3200" dirty="0" err="1"/>
              <a:t>baik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</a:t>
            </a:r>
            <a:r>
              <a:rPr lang="en-US" sz="3200" dirty="0" err="1"/>
              <a:t>maupun</a:t>
            </a:r>
            <a:r>
              <a:rPr lang="en-US" sz="3200" dirty="0"/>
              <a:t> </a:t>
            </a:r>
            <a:r>
              <a:rPr lang="en-US" sz="3200" dirty="0" err="1"/>
              <a:t>laki-laki</a:t>
            </a:r>
            <a:endParaRPr lang="en-US" sz="3200" dirty="0"/>
          </a:p>
          <a:p>
            <a:pPr marL="514350" indent="-514350">
              <a:buFont typeface="+mj-lt"/>
              <a:buAutoNum type="alphaUcPeriod"/>
            </a:pPr>
            <a:r>
              <a:rPr lang="en-US" sz="3200" dirty="0"/>
              <a:t>Data </a:t>
            </a:r>
            <a:r>
              <a:rPr lang="en-US" sz="3200" dirty="0" err="1"/>
              <a:t>pilah</a:t>
            </a:r>
            <a:r>
              <a:rPr lang="en-US" sz="3200" dirty="0"/>
              <a:t> gender </a:t>
            </a:r>
            <a:r>
              <a:rPr lang="en-ID" sz="3200" dirty="0" err="1"/>
              <a:t>tentang</a:t>
            </a:r>
            <a:r>
              <a:rPr lang="en-ID" sz="3200" dirty="0"/>
              <a:t>  </a:t>
            </a:r>
            <a:r>
              <a:rPr lang="en-ID" sz="3200" dirty="0" err="1"/>
              <a:t>kontrol</a:t>
            </a:r>
            <a:r>
              <a:rPr lang="en-ID" sz="3200" dirty="0"/>
              <a:t> </a:t>
            </a:r>
            <a:r>
              <a:rPr lang="en-ID" sz="3200" dirty="0" err="1"/>
              <a:t>sumber</a:t>
            </a:r>
            <a:r>
              <a:rPr lang="en-ID" sz="3200" dirty="0"/>
              <a:t> </a:t>
            </a:r>
            <a:r>
              <a:rPr lang="en-ID" sz="3200" dirty="0" err="1"/>
              <a:t>daya</a:t>
            </a:r>
            <a:r>
              <a:rPr lang="en-ID" sz="3200" dirty="0"/>
              <a:t> dan </a:t>
            </a:r>
            <a:r>
              <a:rPr lang="en-ID" sz="3200" dirty="0" err="1"/>
              <a:t>pengambilan</a:t>
            </a:r>
            <a:r>
              <a:rPr lang="en-ID" sz="3200" dirty="0"/>
              <a:t> </a:t>
            </a:r>
            <a:r>
              <a:rPr lang="en-ID" sz="3200" dirty="0" err="1"/>
              <a:t>keputusan</a:t>
            </a:r>
            <a:r>
              <a:rPr lang="en-ID" sz="3200" dirty="0"/>
              <a:t> dalam </a:t>
            </a:r>
            <a:r>
              <a:rPr lang="en-ID" sz="3200" dirty="0" err="1"/>
              <a:t>rumah</a:t>
            </a:r>
            <a:r>
              <a:rPr lang="en-ID" sz="3200" dirty="0"/>
              <a:t> </a:t>
            </a:r>
            <a:r>
              <a:rPr lang="en-ID" sz="3200" dirty="0" err="1"/>
              <a:t>tangga</a:t>
            </a:r>
            <a:r>
              <a:rPr lang="en-ID" sz="3200" dirty="0"/>
              <a:t> </a:t>
            </a:r>
            <a:r>
              <a:rPr lang="en-US" sz="3200" dirty="0"/>
              <a:t>: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Siapa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mengontrol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apa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dan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siapa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yang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memiliki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kekuasaan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atas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pengambilan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ea typeface="Times New Roman" panose="02020603050405020304" pitchFamily="18" charset="0"/>
              </a:rPr>
              <a:t>keputusan</a:t>
            </a:r>
            <a:r>
              <a:rPr lang="en-US" sz="3200" dirty="0">
                <a:effectLst/>
                <a:ea typeface="Times New Roman" panose="02020603050405020304" pitchFamily="18" charset="0"/>
              </a:rPr>
              <a:t>?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0364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97076" y="347663"/>
            <a:ext cx="8213725" cy="62706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latin typeface="+mn-lt"/>
              </a:rPr>
              <a:t>     A. </a:t>
            </a:r>
            <a:r>
              <a:rPr lang="en-US" sz="3600" b="1" dirty="0" err="1">
                <a:latin typeface="+mn-lt"/>
              </a:rPr>
              <a:t>Tiga</a:t>
            </a:r>
            <a:r>
              <a:rPr lang="en-US" sz="3600" b="1" dirty="0">
                <a:latin typeface="+mn-lt"/>
              </a:rPr>
              <a:t> Peran Perempuan (</a:t>
            </a:r>
            <a:r>
              <a:rPr lang="en-US" sz="3600" b="1" i="1" dirty="0">
                <a:latin typeface="+mn-lt"/>
              </a:rPr>
              <a:t>Triple roles</a:t>
            </a:r>
            <a:r>
              <a:rPr lang="en-US" sz="3600" b="1" dirty="0">
                <a:latin typeface="+mn-lt"/>
              </a:rPr>
              <a:t>)</a:t>
            </a:r>
            <a:r>
              <a:rPr lang="id-ID" sz="3600" b="1" dirty="0">
                <a:latin typeface="+mn-lt"/>
              </a:rPr>
              <a:t>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2137" y="1285876"/>
            <a:ext cx="11409529" cy="5572125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n-US" sz="3200" b="1" dirty="0"/>
              <a:t>Peran </a:t>
            </a:r>
            <a:r>
              <a:rPr lang="id-ID" sz="3200" b="1" dirty="0"/>
              <a:t>produktif</a:t>
            </a:r>
            <a:r>
              <a:rPr lang="id-ID" sz="3200" dirty="0"/>
              <a:t> adalah </a:t>
            </a:r>
            <a:r>
              <a:rPr lang="en-US" sz="3200" dirty="0" err="1"/>
              <a:t>peran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id-ID" sz="3200" dirty="0"/>
              <a:t> </a:t>
            </a:r>
            <a:r>
              <a:rPr lang="en-US" sz="3200" dirty="0"/>
              <a:t>dalam </a:t>
            </a:r>
            <a:r>
              <a:rPr lang="id-ID" sz="3200" dirty="0"/>
              <a:t>menyumbang pendapatan keluarga dalam bentuk uang atau barang, misalnya:  bertani, berkebun, beternak, berdagang, kerajinan tangan dsb.  </a:t>
            </a:r>
            <a:endParaRPr lang="en-US" sz="3200" dirty="0"/>
          </a:p>
          <a:p>
            <a:pPr>
              <a:lnSpc>
                <a:spcPct val="80000"/>
              </a:lnSpc>
            </a:pPr>
            <a:r>
              <a:rPr lang="en-US" sz="3200" b="1" dirty="0"/>
              <a:t>Peran </a:t>
            </a:r>
            <a:r>
              <a:rPr lang="id-ID" sz="3200" b="1" dirty="0"/>
              <a:t>reproduktif</a:t>
            </a:r>
            <a:r>
              <a:rPr lang="id-ID" sz="3200" dirty="0"/>
              <a:t> adalah </a:t>
            </a:r>
            <a:r>
              <a:rPr lang="en-US" sz="3200" dirty="0" err="1"/>
              <a:t>peran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dalam </a:t>
            </a:r>
            <a:r>
              <a:rPr lang="id-ID" sz="3200" dirty="0"/>
              <a:t>menjamin kelangsungan hidup manusia dan keluarga, misalnya: melahirkan dan mengasuh anak, pekerjaan rumahtangga, memasak, mencuci, mengambil air, mencari bahan bakar, me</a:t>
            </a:r>
            <a:r>
              <a:rPr lang="en-US" sz="3200" dirty="0" err="1"/>
              <a:t>njahit</a:t>
            </a:r>
            <a:r>
              <a:rPr lang="en-US" sz="3200" dirty="0"/>
              <a:t>/</a:t>
            </a:r>
            <a:r>
              <a:rPr lang="en-US" sz="3200" dirty="0" err="1"/>
              <a:t>membetulkan</a:t>
            </a:r>
            <a:r>
              <a:rPr lang="id-ID" sz="3200" dirty="0"/>
              <a:t> baju dsb. </a:t>
            </a:r>
            <a:endParaRPr lang="en-US" sz="3200" dirty="0"/>
          </a:p>
          <a:p>
            <a:pPr>
              <a:lnSpc>
                <a:spcPct val="80000"/>
              </a:lnSpc>
            </a:pPr>
            <a:r>
              <a:rPr lang="en-US" sz="3200" b="1" dirty="0"/>
              <a:t>Peran </a:t>
            </a:r>
            <a:r>
              <a:rPr lang="en-US" sz="3200" b="1" dirty="0" err="1"/>
              <a:t>komunitas</a:t>
            </a:r>
            <a:r>
              <a:rPr lang="en-US" sz="3200" b="1" dirty="0"/>
              <a:t>/s</a:t>
            </a:r>
            <a:r>
              <a:rPr lang="id-ID" sz="3200" b="1" dirty="0"/>
              <a:t>osial</a:t>
            </a:r>
            <a:r>
              <a:rPr lang="id-ID" sz="3200" dirty="0"/>
              <a:t> adalah </a:t>
            </a:r>
            <a:r>
              <a:rPr lang="en-US" sz="3200" dirty="0" err="1"/>
              <a:t>peran</a:t>
            </a:r>
            <a:r>
              <a:rPr lang="en-US" sz="3200" dirty="0"/>
              <a:t> </a:t>
            </a:r>
            <a:r>
              <a:rPr lang="en-US" sz="3200" dirty="0" err="1"/>
              <a:t>sosial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dalam </a:t>
            </a:r>
            <a:r>
              <a:rPr lang="en-US" sz="3200" dirty="0" err="1"/>
              <a:t>masyarakat</a:t>
            </a:r>
            <a:r>
              <a:rPr lang="en-US" sz="3200" dirty="0"/>
              <a:t> yang</a:t>
            </a:r>
            <a:r>
              <a:rPr lang="id-ID" sz="3200" dirty="0"/>
              <a:t> tidak terbatas pada pengaturan rumahtangga, tetapi yang menyangkut kegiatan masyarakat, misalnya: berorganisasi dalam kelompok tani, koperasi, PKK, LKMD, kelompok simpan pinjam dan partisipasi dalam kelompok agama dan sosial budaya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49091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2"/>
            <a:ext cx="4285926" cy="2684417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4900" b="1" dirty="0">
                <a:solidFill>
                  <a:srgbClr val="FFFFFF"/>
                </a:solidFill>
                <a:latin typeface="+mn-lt"/>
              </a:rPr>
              <a:t>B. Analisis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kebutuhan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gender?</a:t>
            </a:r>
            <a:br>
              <a:rPr lang="en-US" sz="4900" b="1" dirty="0">
                <a:solidFill>
                  <a:srgbClr val="FFFFFF"/>
                </a:solidFill>
                <a:latin typeface="+mn-lt"/>
              </a:rPr>
            </a:br>
            <a:endParaRPr lang="en-US" sz="49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8245" y="244928"/>
            <a:ext cx="6439989" cy="631915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800" dirty="0"/>
              <a:t>“ Analisis yang </a:t>
            </a:r>
            <a:r>
              <a:rPr lang="en-US" sz="4800" dirty="0" err="1"/>
              <a:t>digunakan</a:t>
            </a:r>
            <a:r>
              <a:rPr lang="en-US" sz="4800" dirty="0"/>
              <a:t> </a:t>
            </a:r>
            <a:r>
              <a:rPr lang="en-US" sz="4800" dirty="0" err="1"/>
              <a:t>untuk</a:t>
            </a:r>
            <a:r>
              <a:rPr lang="en-US" sz="4800" dirty="0"/>
              <a:t> </a:t>
            </a:r>
            <a:r>
              <a:rPr lang="en-US" sz="4800" dirty="0" err="1"/>
              <a:t>menemukenali</a:t>
            </a:r>
            <a:r>
              <a:rPr lang="en-US" sz="4800" dirty="0"/>
              <a:t> </a:t>
            </a:r>
            <a:r>
              <a:rPr lang="en-US" sz="4800" dirty="0" err="1"/>
              <a:t>kebutuhan</a:t>
            </a:r>
            <a:r>
              <a:rPr lang="en-US" sz="4800" dirty="0"/>
              <a:t> </a:t>
            </a:r>
            <a:r>
              <a:rPr lang="en-US" sz="4800" dirty="0" err="1"/>
              <a:t>komunitas</a:t>
            </a:r>
            <a:r>
              <a:rPr lang="en-US" sz="4800" dirty="0"/>
              <a:t> yang </a:t>
            </a:r>
            <a:r>
              <a:rPr lang="en-US" sz="4800" dirty="0" err="1"/>
              <a:t>dibedakan</a:t>
            </a:r>
            <a:r>
              <a:rPr lang="en-US" sz="4800" dirty="0"/>
              <a:t> </a:t>
            </a:r>
            <a:r>
              <a:rPr lang="en-US" sz="4800" dirty="0" err="1"/>
              <a:t>menjadi</a:t>
            </a:r>
            <a:r>
              <a:rPr lang="en-US" sz="4800" dirty="0"/>
              <a:t> </a:t>
            </a:r>
            <a:r>
              <a:rPr lang="id-ID" sz="4800" dirty="0"/>
              <a:t>kebutuhan laki-laki </a:t>
            </a:r>
            <a:r>
              <a:rPr lang="en-US" sz="4800" dirty="0"/>
              <a:t>dan </a:t>
            </a:r>
            <a:r>
              <a:rPr lang="en-US" sz="4800" dirty="0" err="1"/>
              <a:t>kebutuhan</a:t>
            </a:r>
            <a:r>
              <a:rPr lang="en-US" sz="4800" dirty="0"/>
              <a:t> </a:t>
            </a:r>
            <a:r>
              <a:rPr lang="id-ID" sz="4800" dirty="0"/>
              <a:t>perempuan</a:t>
            </a:r>
            <a:r>
              <a:rPr lang="en-US" sz="4800" dirty="0"/>
              <a:t>,</a:t>
            </a:r>
            <a:r>
              <a:rPr lang="id-ID" sz="4800" dirty="0"/>
              <a:t> baik yang bersifat praktis maupun strategis</a:t>
            </a:r>
            <a:r>
              <a:rPr lang="en-US" sz="4800" dirty="0"/>
              <a:t>”</a:t>
            </a:r>
          </a:p>
          <a:p>
            <a:pPr marL="0" indent="0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6987439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Kebutuhan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praktis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948" y="271303"/>
            <a:ext cx="7988533" cy="6482194"/>
          </a:xfrm>
        </p:spPr>
        <p:txBody>
          <a:bodyPr anchor="ctr">
            <a:normAutofit fontScale="625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None/>
              <a:tabLst/>
            </a:pPr>
            <a:endParaRPr lang="en-US" sz="5400" dirty="0"/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None/>
              <a:tabLst/>
            </a:pPr>
            <a:r>
              <a:rPr lang="en-US" sz="5800" dirty="0"/>
              <a:t>“</a:t>
            </a:r>
            <a:r>
              <a:rPr lang="en-US" sz="5800" dirty="0" err="1"/>
              <a:t>Kebutuhan</a:t>
            </a:r>
            <a:r>
              <a:rPr lang="en-US" sz="5800" dirty="0"/>
              <a:t> </a:t>
            </a:r>
            <a:r>
              <a:rPr lang="en-US" sz="5800" dirty="0" err="1"/>
              <a:t>praktis</a:t>
            </a:r>
            <a:r>
              <a:rPr lang="en-US" sz="5800" dirty="0"/>
              <a:t>  (KP) </a:t>
            </a:r>
            <a:r>
              <a:rPr lang="en-US" sz="5800" dirty="0" err="1"/>
              <a:t>berkaitan</a:t>
            </a:r>
            <a:r>
              <a:rPr lang="en-US" sz="5800" dirty="0"/>
              <a:t> dengan </a:t>
            </a:r>
            <a:r>
              <a:rPr lang="en-US" sz="5800" dirty="0" err="1"/>
              <a:t>kondisi</a:t>
            </a:r>
            <a:r>
              <a:rPr lang="en-US" sz="5800" dirty="0"/>
              <a:t> </a:t>
            </a:r>
            <a:r>
              <a:rPr lang="en-US" sz="5800" dirty="0" err="1"/>
              <a:t>hidup</a:t>
            </a:r>
            <a:r>
              <a:rPr lang="en-US" sz="5800" dirty="0"/>
              <a:t> </a:t>
            </a:r>
            <a:r>
              <a:rPr lang="en-US" sz="5800" dirty="0" err="1"/>
              <a:t>seperti</a:t>
            </a:r>
            <a:r>
              <a:rPr lang="en-US" sz="5800" dirty="0"/>
              <a:t> </a:t>
            </a:r>
            <a:r>
              <a:rPr lang="en-US" sz="5800" dirty="0" err="1"/>
              <a:t>misalnya</a:t>
            </a:r>
            <a:r>
              <a:rPr lang="en-US" sz="5800" dirty="0"/>
              <a:t>: </a:t>
            </a:r>
            <a:r>
              <a:rPr lang="en-US" sz="5800" dirty="0" err="1"/>
              <a:t>kondisi</a:t>
            </a:r>
            <a:r>
              <a:rPr lang="en-US" sz="5800" dirty="0"/>
              <a:t> </a:t>
            </a:r>
            <a:r>
              <a:rPr lang="en-US" sz="5800" dirty="0" err="1"/>
              <a:t>hidup</a:t>
            </a:r>
            <a:r>
              <a:rPr lang="en-US" sz="5800" dirty="0"/>
              <a:t> yang tidak </a:t>
            </a:r>
            <a:r>
              <a:rPr lang="en-US" sz="5800" dirty="0" err="1"/>
              <a:t>memadai</a:t>
            </a:r>
            <a:r>
              <a:rPr lang="en-US" sz="5800" dirty="0"/>
              <a:t>, </a:t>
            </a:r>
            <a:r>
              <a:rPr lang="en-US" sz="5800" dirty="0" err="1"/>
              <a:t>kurangnya</a:t>
            </a:r>
            <a:r>
              <a:rPr lang="en-US" sz="5800" dirty="0"/>
              <a:t> </a:t>
            </a:r>
            <a:r>
              <a:rPr lang="en-US" sz="5800" dirty="0" err="1"/>
              <a:t>sumberdaya</a:t>
            </a:r>
            <a:r>
              <a:rPr lang="en-US" sz="5800" dirty="0"/>
              <a:t> </a:t>
            </a:r>
            <a:r>
              <a:rPr lang="en-US" sz="5800" dirty="0" err="1"/>
              <a:t>seperti</a:t>
            </a:r>
            <a:r>
              <a:rPr lang="en-US" sz="5800" dirty="0"/>
              <a:t> </a:t>
            </a:r>
            <a:r>
              <a:rPr lang="en-US" sz="5800" dirty="0" err="1"/>
              <a:t>pangan</a:t>
            </a:r>
            <a:r>
              <a:rPr lang="en-US" sz="5800" dirty="0"/>
              <a:t>, air, </a:t>
            </a:r>
            <a:r>
              <a:rPr lang="en-US" sz="5800" dirty="0" err="1"/>
              <a:t>kesehatan</a:t>
            </a:r>
            <a:r>
              <a:rPr lang="en-US" sz="5800" dirty="0"/>
              <a:t>, </a:t>
            </a:r>
            <a:r>
              <a:rPr lang="en-US" sz="5800" dirty="0" err="1"/>
              <a:t>pendidikan</a:t>
            </a:r>
            <a:r>
              <a:rPr lang="en-US" sz="5800" dirty="0"/>
              <a:t> </a:t>
            </a:r>
            <a:r>
              <a:rPr lang="en-US" sz="5800" dirty="0" err="1"/>
              <a:t>anak</a:t>
            </a:r>
            <a:r>
              <a:rPr lang="en-US" sz="5800" dirty="0"/>
              <a:t>, </a:t>
            </a:r>
            <a:r>
              <a:rPr lang="en-US" sz="5800" dirty="0" err="1"/>
              <a:t>pendapatan</a:t>
            </a:r>
            <a:r>
              <a:rPr lang="en-US" sz="5800" dirty="0"/>
              <a:t> </a:t>
            </a:r>
            <a:r>
              <a:rPr lang="en-US" sz="5800" dirty="0" err="1"/>
              <a:t>dll</a:t>
            </a:r>
            <a:r>
              <a:rPr lang="en-US" sz="5800" dirty="0"/>
              <a:t>. </a:t>
            </a:r>
            <a:r>
              <a:rPr lang="en-US" sz="5800" dirty="0" err="1"/>
              <a:t>Kebutuhan</a:t>
            </a:r>
            <a:r>
              <a:rPr lang="en-US" sz="5800" dirty="0"/>
              <a:t> ini </a:t>
            </a:r>
            <a:r>
              <a:rPr lang="en-US" sz="5800" dirty="0" err="1"/>
              <a:t>relatif</a:t>
            </a:r>
            <a:r>
              <a:rPr lang="en-US" sz="5800" dirty="0"/>
              <a:t> </a:t>
            </a:r>
            <a:r>
              <a:rPr lang="en-US" sz="5800" dirty="0" err="1"/>
              <a:t>dapat</a:t>
            </a:r>
            <a:r>
              <a:rPr lang="en-US" sz="5800" dirty="0"/>
              <a:t> </a:t>
            </a:r>
            <a:r>
              <a:rPr lang="en-US" sz="5800" dirty="0" err="1"/>
              <a:t>segera</a:t>
            </a:r>
            <a:r>
              <a:rPr lang="en-US" sz="5800" dirty="0"/>
              <a:t> </a:t>
            </a:r>
            <a:r>
              <a:rPr lang="en-US" sz="5800" dirty="0" err="1"/>
              <a:t>diidentifikasi</a:t>
            </a:r>
            <a:r>
              <a:rPr lang="en-US" sz="5800" dirty="0"/>
              <a:t> </a:t>
            </a:r>
            <a:r>
              <a:rPr lang="en-US" sz="5800" dirty="0" err="1"/>
              <a:t>karena</a:t>
            </a:r>
            <a:r>
              <a:rPr lang="en-US" sz="5800" dirty="0"/>
              <a:t> </a:t>
            </a:r>
            <a:r>
              <a:rPr lang="en-US" sz="5800" dirty="0" err="1"/>
              <a:t>langsung</a:t>
            </a:r>
            <a:r>
              <a:rPr lang="en-US" sz="5800" dirty="0"/>
              <a:t> </a:t>
            </a:r>
            <a:r>
              <a:rPr lang="en-US" sz="5800" dirty="0" err="1"/>
              <a:t>dirasakan</a:t>
            </a:r>
            <a:r>
              <a:rPr lang="en-US" sz="5800" dirty="0"/>
              <a:t>. KP </a:t>
            </a:r>
            <a:r>
              <a:rPr lang="en-US" sz="5800" dirty="0" err="1"/>
              <a:t>d</a:t>
            </a:r>
            <a:r>
              <a:rPr kumimoji="0" lang="en-US" sz="58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</a:rPr>
              <a:t>apat</a:t>
            </a:r>
            <a:r>
              <a:rPr kumimoji="0" lang="en-US" sz="5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</a:rPr>
              <a:t> </a:t>
            </a:r>
            <a:r>
              <a:rPr kumimoji="0" lang="en-US" sz="58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</a:rPr>
              <a:t>dipenuhi</a:t>
            </a:r>
            <a:r>
              <a:rPr kumimoji="0" lang="en-US" sz="5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</a:rPr>
              <a:t> dalam </a:t>
            </a:r>
            <a:r>
              <a:rPr kumimoji="0" lang="en-US" sz="58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</a:rPr>
              <a:t>waktu</a:t>
            </a:r>
            <a:r>
              <a:rPr kumimoji="0" lang="en-US" sz="5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</a:rPr>
              <a:t> </a:t>
            </a:r>
            <a:r>
              <a:rPr kumimoji="0" lang="en-US" sz="58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</a:rPr>
              <a:t>relatif</a:t>
            </a:r>
            <a:r>
              <a:rPr kumimoji="0" lang="en-US" sz="5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</a:rPr>
              <a:t> </a:t>
            </a:r>
            <a:r>
              <a:rPr kumimoji="0" lang="en-US" sz="58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</a:rPr>
              <a:t>pendek</a:t>
            </a:r>
            <a:r>
              <a:rPr kumimoji="0" lang="en-US" sz="5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</a:rPr>
              <a:t> </a:t>
            </a:r>
            <a:r>
              <a:rPr kumimoji="0" lang="en-US" sz="58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</a:rPr>
              <a:t>melalui</a:t>
            </a:r>
            <a:r>
              <a:rPr kumimoji="0" lang="en-US" sz="5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</a:rPr>
              <a:t> </a:t>
            </a:r>
            <a:r>
              <a:rPr kumimoji="0" lang="en-US" sz="58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</a:rPr>
              <a:t>intervensi</a:t>
            </a:r>
            <a:r>
              <a:rPr kumimoji="0" lang="en-US" sz="5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</a:rPr>
              <a:t> </a:t>
            </a:r>
            <a:r>
              <a:rPr kumimoji="0" lang="en-US" sz="58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</a:rPr>
              <a:t>tertentu</a:t>
            </a:r>
            <a:r>
              <a:rPr kumimoji="0" lang="en-US" sz="5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</a:rPr>
              <a:t>, </a:t>
            </a:r>
            <a:r>
              <a:rPr kumimoji="0" lang="en-US" sz="58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</a:rPr>
              <a:t>misalnya</a:t>
            </a:r>
            <a:r>
              <a:rPr kumimoji="0" lang="en-US" sz="5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</a:rPr>
              <a:t> </a:t>
            </a:r>
            <a:r>
              <a:rPr kumimoji="0" lang="en-US" sz="58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</a:rPr>
              <a:t>membangun</a:t>
            </a:r>
            <a:r>
              <a:rPr kumimoji="0" lang="en-US" sz="5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</a:rPr>
              <a:t> </a:t>
            </a:r>
            <a:r>
              <a:rPr kumimoji="0" lang="en-US" sz="58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</a:rPr>
              <a:t>sumur</a:t>
            </a:r>
            <a:r>
              <a:rPr kumimoji="0" lang="en-US" sz="5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</a:rPr>
              <a:t>, </a:t>
            </a:r>
            <a:r>
              <a:rPr kumimoji="0" lang="en-US" sz="58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</a:rPr>
              <a:t>menjalankan</a:t>
            </a:r>
            <a:r>
              <a:rPr kumimoji="0" lang="en-US" sz="5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</a:rPr>
              <a:t> </a:t>
            </a:r>
            <a:r>
              <a:rPr kumimoji="0" lang="en-US" sz="58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</a:rPr>
              <a:t>Posyandu</a:t>
            </a:r>
            <a:r>
              <a:rPr lang="en-US" sz="5800" dirty="0"/>
              <a:t>, </a:t>
            </a:r>
            <a:r>
              <a:rPr lang="en-US" sz="5800" dirty="0" err="1"/>
              <a:t>dll</a:t>
            </a:r>
            <a:r>
              <a:rPr lang="en-US" sz="5800" dirty="0"/>
              <a:t>.”</a:t>
            </a:r>
            <a:endParaRPr kumimoji="0" lang="en-GB" sz="5800" i="0" u="none" strike="noStrike" cap="none" normalizeH="0" baseline="0" dirty="0">
              <a:ln>
                <a:noFill/>
              </a:ln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5400" dirty="0"/>
          </a:p>
          <a:p>
            <a:pPr marL="0" indent="0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0581992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2" y="424542"/>
            <a:ext cx="4475337" cy="2684417"/>
          </a:xfrm>
        </p:spPr>
        <p:txBody>
          <a:bodyPr anchor="t">
            <a:normAutofit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Kebutuhan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praktis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:</a:t>
            </a:r>
            <a:br>
              <a:rPr lang="en-US" sz="6000" b="1" dirty="0">
                <a:solidFill>
                  <a:srgbClr val="FFFFFF"/>
                </a:solidFill>
                <a:latin typeface="+mn-lt"/>
              </a:rPr>
            </a:br>
            <a:br>
              <a:rPr lang="en-US" sz="1000" b="1" dirty="0">
                <a:solidFill>
                  <a:srgbClr val="FFFFFF"/>
                </a:solidFill>
                <a:latin typeface="+mn-lt"/>
              </a:rPr>
            </a:br>
            <a:r>
              <a:rPr lang="en-US" sz="2800" dirty="0">
                <a:latin typeface="+mn-lt"/>
              </a:rPr>
              <a:t>(</a:t>
            </a:r>
            <a:r>
              <a:rPr lang="en-US" sz="2800" dirty="0" err="1">
                <a:latin typeface="+mn-lt"/>
              </a:rPr>
              <a:t>Chotim</a:t>
            </a:r>
            <a:r>
              <a:rPr lang="en-US" sz="2800" dirty="0">
                <a:latin typeface="+mn-lt"/>
              </a:rPr>
              <a:t> &amp; Jannah, 2021)</a:t>
            </a:r>
            <a:endParaRPr lang="en-US" sz="2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7801" y="244928"/>
            <a:ext cx="6740434" cy="623424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800" dirty="0"/>
              <a:t>“</a:t>
            </a:r>
            <a:r>
              <a:rPr lang="en-US" sz="3800" dirty="0" err="1"/>
              <a:t>Kebutuhan</a:t>
            </a:r>
            <a:r>
              <a:rPr lang="en-US" sz="3800" dirty="0"/>
              <a:t> </a:t>
            </a:r>
            <a:r>
              <a:rPr lang="en-US" sz="3800" dirty="0" err="1"/>
              <a:t>praktis</a:t>
            </a:r>
            <a:r>
              <a:rPr lang="en-US" sz="3800" dirty="0"/>
              <a:t> </a:t>
            </a:r>
            <a:r>
              <a:rPr lang="en-US" sz="3800" dirty="0" err="1"/>
              <a:t>merujuk</a:t>
            </a:r>
            <a:r>
              <a:rPr lang="en-US" sz="3800" dirty="0"/>
              <a:t> pada </a:t>
            </a:r>
            <a:r>
              <a:rPr lang="en-US" sz="3800" dirty="0" err="1"/>
              <a:t>kebutuhan</a:t>
            </a:r>
            <a:r>
              <a:rPr lang="en-US" sz="3800" dirty="0"/>
              <a:t> </a:t>
            </a:r>
            <a:r>
              <a:rPr lang="en-US" sz="3800" dirty="0" err="1"/>
              <a:t>seperti</a:t>
            </a:r>
            <a:r>
              <a:rPr lang="en-US" sz="3800" dirty="0"/>
              <a:t> </a:t>
            </a:r>
            <a:r>
              <a:rPr lang="en-US" sz="3800" dirty="0" err="1"/>
              <a:t>penyediaan</a:t>
            </a:r>
            <a:r>
              <a:rPr lang="en-US" sz="3800" dirty="0"/>
              <a:t> </a:t>
            </a:r>
            <a:r>
              <a:rPr lang="en-US" sz="3800" dirty="0" err="1"/>
              <a:t>pendidikan</a:t>
            </a:r>
            <a:r>
              <a:rPr lang="en-US" sz="3800" dirty="0"/>
              <a:t>, </a:t>
            </a:r>
            <a:r>
              <a:rPr lang="en-US" sz="3800" dirty="0" err="1"/>
              <a:t>penyediaan</a:t>
            </a:r>
            <a:r>
              <a:rPr lang="en-US" sz="3800" dirty="0"/>
              <a:t> </a:t>
            </a:r>
            <a:r>
              <a:rPr lang="en-US" sz="3800" dirty="0" err="1"/>
              <a:t>pelayanan</a:t>
            </a:r>
            <a:r>
              <a:rPr lang="en-US" sz="3800" dirty="0"/>
              <a:t> </a:t>
            </a:r>
            <a:r>
              <a:rPr lang="en-US" sz="3800" dirty="0" err="1"/>
              <a:t>kesehatan</a:t>
            </a:r>
            <a:r>
              <a:rPr lang="en-US" sz="3800" dirty="0"/>
              <a:t>, </a:t>
            </a:r>
            <a:r>
              <a:rPr lang="en-US" sz="3800" dirty="0" err="1"/>
              <a:t>peningkatan</a:t>
            </a:r>
            <a:r>
              <a:rPr lang="en-US" sz="3800" dirty="0"/>
              <a:t> </a:t>
            </a:r>
            <a:r>
              <a:rPr lang="en-US" sz="3800" dirty="0" err="1"/>
              <a:t>pendapatan</a:t>
            </a:r>
            <a:r>
              <a:rPr lang="en-US" sz="3800" dirty="0"/>
              <a:t> dalam </a:t>
            </a:r>
            <a:r>
              <a:rPr lang="en-US" sz="3800" dirty="0" err="1"/>
              <a:t>rumah</a:t>
            </a:r>
            <a:r>
              <a:rPr lang="en-US" sz="3800" dirty="0"/>
              <a:t> </a:t>
            </a:r>
            <a:r>
              <a:rPr lang="en-US" sz="3800" dirty="0" err="1"/>
              <a:t>tangga</a:t>
            </a:r>
            <a:r>
              <a:rPr lang="en-US" sz="3800" dirty="0"/>
              <a:t>, </a:t>
            </a:r>
            <a:r>
              <a:rPr lang="en-US" sz="3800" dirty="0" err="1"/>
              <a:t>peluang</a:t>
            </a:r>
            <a:r>
              <a:rPr lang="en-US" sz="3800" dirty="0"/>
              <a:t> </a:t>
            </a:r>
            <a:r>
              <a:rPr lang="en-US" sz="3800" dirty="0" err="1"/>
              <a:t>untuk</a:t>
            </a:r>
            <a:endParaRPr lang="en-US" sz="3800" dirty="0"/>
          </a:p>
          <a:p>
            <a:pPr marL="0" indent="0" algn="ctr">
              <a:buNone/>
            </a:pPr>
            <a:r>
              <a:rPr lang="en-US" sz="3800" dirty="0" err="1"/>
              <a:t>mendapatkan</a:t>
            </a:r>
            <a:r>
              <a:rPr lang="en-US" sz="3800" dirty="0"/>
              <a:t> </a:t>
            </a:r>
            <a:r>
              <a:rPr lang="en-US" sz="3800" dirty="0" err="1"/>
              <a:t>penghasilan</a:t>
            </a:r>
            <a:r>
              <a:rPr lang="en-US" sz="3800" dirty="0"/>
              <a:t> dalam </a:t>
            </a:r>
            <a:r>
              <a:rPr lang="en-US" sz="3800" dirty="0" err="1"/>
              <a:t>mencukupi</a:t>
            </a:r>
            <a:r>
              <a:rPr lang="en-US" sz="3800" dirty="0"/>
              <a:t> </a:t>
            </a:r>
            <a:r>
              <a:rPr lang="en-US" sz="3800" dirty="0" err="1"/>
              <a:t>kebutuhan</a:t>
            </a:r>
            <a:r>
              <a:rPr lang="en-US" sz="3800" dirty="0"/>
              <a:t> </a:t>
            </a:r>
            <a:r>
              <a:rPr lang="en-US" sz="3800" dirty="0" err="1"/>
              <a:t>rumah</a:t>
            </a:r>
            <a:r>
              <a:rPr lang="en-US" sz="3800" dirty="0"/>
              <a:t> </a:t>
            </a:r>
            <a:r>
              <a:rPr lang="en-US" sz="3800" dirty="0" err="1"/>
              <a:t>tangga</a:t>
            </a:r>
            <a:r>
              <a:rPr lang="en-US" sz="3800" dirty="0"/>
              <a:t> dan </a:t>
            </a:r>
            <a:r>
              <a:rPr lang="en-US" sz="3800" dirty="0" err="1"/>
              <a:t>penyediaan</a:t>
            </a:r>
            <a:endParaRPr lang="en-US" sz="3800" dirty="0"/>
          </a:p>
          <a:p>
            <a:pPr marL="0" indent="0" algn="ctr">
              <a:buNone/>
            </a:pPr>
            <a:r>
              <a:rPr lang="en-US" sz="3800" dirty="0" err="1"/>
              <a:t>kebutuhan</a:t>
            </a:r>
            <a:r>
              <a:rPr lang="en-US" sz="3800" dirty="0"/>
              <a:t> </a:t>
            </a:r>
            <a:r>
              <a:rPr lang="en-US" sz="3800" dirty="0" err="1"/>
              <a:t>rumah</a:t>
            </a:r>
            <a:r>
              <a:rPr lang="en-US" sz="3800" dirty="0"/>
              <a:t>”</a:t>
            </a:r>
          </a:p>
          <a:p>
            <a:pPr marL="0" indent="0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9372947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Solusi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untuk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kebutuhan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praktis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perempuan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77500" lnSpcReduction="20000"/>
          </a:bodyPr>
          <a:lstStyle/>
          <a:p>
            <a:pPr marL="95250" marR="0" lvl="0" indent="-952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tabLst/>
            </a:pP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Melibatkan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perempuan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sebagai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pemanfaat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dan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mungkin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sebagai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peserta</a:t>
            </a:r>
            <a:endParaRPr kumimoji="0" lang="en-US" sz="5400" i="0" u="none" strike="noStrike" cap="none" normalizeH="0" baseline="0" dirty="0">
              <a:ln>
                <a:noFill/>
              </a:ln>
              <a:solidFill>
                <a:schemeClr val="tx1"/>
              </a:solidFill>
              <a:latin typeface="+mn-lt"/>
            </a:endParaRPr>
          </a:p>
          <a:p>
            <a:pPr marL="95250" marR="0" lvl="0" indent="-952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tabLst/>
            </a:pP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Memperbaikin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kondisi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hidup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perempuan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melalui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kegiatan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dengan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suatu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hasil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yang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langsung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dan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cepat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dirasakan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</a:t>
            </a:r>
          </a:p>
          <a:p>
            <a:pPr marL="95250" marR="0" lvl="0" indent="-952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tabLst/>
            </a:pP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Tidak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merubah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peranan-peranan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dan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hubungan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sosial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budaya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 yang </a:t>
            </a:r>
            <a:r>
              <a:rPr kumimoji="0" lang="en-US" sz="54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latin typeface="+mn-lt"/>
              </a:rPr>
              <a:t>ada</a:t>
            </a:r>
            <a:r>
              <a:rPr kumimoji="0" lang="en-US" sz="5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+mn-lt"/>
              </a:rPr>
              <a:t>.</a:t>
            </a:r>
          </a:p>
          <a:p>
            <a:pPr marL="0" indent="0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5727348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Kebutuhan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strategis?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5652" y="346166"/>
            <a:ext cx="7269480" cy="6361611"/>
          </a:xfrm>
        </p:spPr>
        <p:txBody>
          <a:bodyPr anchor="ctr">
            <a:normAutofit fontScale="62500" lnSpcReduction="20000"/>
          </a:bodyPr>
          <a:lstStyle/>
          <a:p>
            <a:pPr marL="0" indent="0" algn="ctr">
              <a:buNone/>
            </a:pPr>
            <a:r>
              <a:rPr lang="en-US" sz="5400" dirty="0"/>
              <a:t>“Ke</a:t>
            </a:r>
            <a:r>
              <a:rPr lang="id-ID" sz="5400" dirty="0"/>
              <a:t>butuhan strategis </a:t>
            </a:r>
            <a:r>
              <a:rPr lang="en-US" sz="5400" dirty="0"/>
              <a:t>(KS) </a:t>
            </a:r>
            <a:r>
              <a:rPr lang="id-ID" sz="5400" dirty="0"/>
              <a:t>berkaitan </a:t>
            </a:r>
            <a:r>
              <a:rPr lang="en-ID" sz="5400" dirty="0" err="1"/>
              <a:t>peranan</a:t>
            </a:r>
            <a:r>
              <a:rPr lang="en-ID" sz="5400" dirty="0"/>
              <a:t> dan </a:t>
            </a:r>
            <a:r>
              <a:rPr lang="en-ID" sz="5400" dirty="0" err="1"/>
              <a:t>kedudukan</a:t>
            </a:r>
            <a:r>
              <a:rPr lang="en-ID" sz="5400" dirty="0"/>
              <a:t> </a:t>
            </a:r>
            <a:r>
              <a:rPr lang="en-ID" sz="5400" dirty="0" err="1"/>
              <a:t>perempuan</a:t>
            </a:r>
            <a:r>
              <a:rPr lang="en-ID" sz="5400" dirty="0"/>
              <a:t> dalam </a:t>
            </a:r>
            <a:r>
              <a:rPr lang="en-ID" sz="5400" dirty="0" err="1"/>
              <a:t>masyarakat</a:t>
            </a:r>
            <a:r>
              <a:rPr lang="en-ID" sz="5400" dirty="0"/>
              <a:t> yang </a:t>
            </a:r>
            <a:r>
              <a:rPr lang="en-ID" sz="5400" dirty="0" err="1"/>
              <a:t>dipengaruhi</a:t>
            </a:r>
            <a:r>
              <a:rPr lang="en-ID" sz="5400" dirty="0"/>
              <a:t> oleh </a:t>
            </a:r>
            <a:r>
              <a:rPr lang="en-ID" sz="5400" dirty="0" err="1"/>
              <a:t>faktor</a:t>
            </a:r>
            <a:r>
              <a:rPr lang="en-ID" sz="5400" dirty="0"/>
              <a:t> </a:t>
            </a:r>
            <a:r>
              <a:rPr lang="en-ID" sz="5400" dirty="0" err="1"/>
              <a:t>struktural</a:t>
            </a:r>
            <a:r>
              <a:rPr lang="en-ID" sz="5400" dirty="0"/>
              <a:t> </a:t>
            </a:r>
            <a:r>
              <a:rPr lang="en-ID" sz="5400" dirty="0" err="1"/>
              <a:t>seperti</a:t>
            </a:r>
            <a:r>
              <a:rPr lang="en-ID" sz="5400" dirty="0"/>
              <a:t> </a:t>
            </a:r>
            <a:r>
              <a:rPr lang="en-ID" sz="5400" dirty="0" err="1"/>
              <a:t>ekonomi</a:t>
            </a:r>
            <a:r>
              <a:rPr lang="en-ID" sz="5400" dirty="0"/>
              <a:t>, </a:t>
            </a:r>
            <a:r>
              <a:rPr lang="en-ID" sz="5400" dirty="0" err="1"/>
              <a:t>sistem</a:t>
            </a:r>
            <a:r>
              <a:rPr lang="en-ID" sz="5400" dirty="0"/>
              <a:t> </a:t>
            </a:r>
            <a:r>
              <a:rPr lang="en-ID" sz="5400" dirty="0" err="1"/>
              <a:t>politik</a:t>
            </a:r>
            <a:r>
              <a:rPr lang="en-ID" sz="5400" dirty="0"/>
              <a:t>, </a:t>
            </a:r>
            <a:r>
              <a:rPr lang="en-ID" sz="5400" dirty="0" err="1"/>
              <a:t>perundangan</a:t>
            </a:r>
            <a:r>
              <a:rPr lang="en-ID" sz="5400" dirty="0"/>
              <a:t>, </a:t>
            </a:r>
            <a:r>
              <a:rPr lang="en-ID" sz="5400" dirty="0" err="1"/>
              <a:t>kebijakan</a:t>
            </a:r>
            <a:r>
              <a:rPr lang="en-ID" sz="5400" dirty="0"/>
              <a:t>, </a:t>
            </a:r>
            <a:r>
              <a:rPr lang="en-ID" sz="5400" dirty="0" err="1"/>
              <a:t>norma</a:t>
            </a:r>
            <a:r>
              <a:rPr lang="en-ID" sz="5400" dirty="0"/>
              <a:t> </a:t>
            </a:r>
            <a:r>
              <a:rPr lang="en-ID" sz="5400" dirty="0" err="1"/>
              <a:t>sosial</a:t>
            </a:r>
            <a:r>
              <a:rPr lang="en-ID" sz="5400" dirty="0"/>
              <a:t>. </a:t>
            </a:r>
            <a:r>
              <a:rPr lang="en-ID" sz="5400" dirty="0" err="1"/>
              <a:t>Kebutuhan</a:t>
            </a:r>
            <a:r>
              <a:rPr lang="en-ID" sz="5400" dirty="0"/>
              <a:t> ini </a:t>
            </a:r>
            <a:r>
              <a:rPr lang="en-ID" sz="5400" dirty="0" err="1"/>
              <a:t>menyangkut</a:t>
            </a:r>
            <a:r>
              <a:rPr lang="en-ID" sz="5400" dirty="0"/>
              <a:t> </a:t>
            </a:r>
            <a:r>
              <a:rPr lang="en-ID" sz="5400" dirty="0" err="1"/>
              <a:t>peluang</a:t>
            </a:r>
            <a:r>
              <a:rPr lang="en-ID" sz="5400" dirty="0"/>
              <a:t> dan </a:t>
            </a:r>
            <a:r>
              <a:rPr lang="en-ID" sz="5400" dirty="0" err="1"/>
              <a:t>kekuasaan</a:t>
            </a:r>
            <a:r>
              <a:rPr lang="en-ID" sz="5400" dirty="0"/>
              <a:t> (</a:t>
            </a:r>
            <a:r>
              <a:rPr lang="en-ID" sz="5400" dirty="0" err="1"/>
              <a:t>akses</a:t>
            </a:r>
            <a:r>
              <a:rPr lang="en-ID" sz="5400" dirty="0"/>
              <a:t> dan </a:t>
            </a:r>
            <a:r>
              <a:rPr lang="en-ID" sz="5400" dirty="0" err="1"/>
              <a:t>kontrol</a:t>
            </a:r>
            <a:r>
              <a:rPr lang="en-ID" sz="5400" dirty="0"/>
              <a:t>) </a:t>
            </a:r>
            <a:r>
              <a:rPr lang="en-ID" sz="5400" dirty="0" err="1"/>
              <a:t>terhadap</a:t>
            </a:r>
            <a:r>
              <a:rPr lang="en-ID" sz="5400" dirty="0"/>
              <a:t> </a:t>
            </a:r>
            <a:r>
              <a:rPr lang="en-ID" sz="5400" dirty="0" err="1"/>
              <a:t>sumberdaya</a:t>
            </a:r>
            <a:r>
              <a:rPr lang="en-ID" sz="5400" dirty="0"/>
              <a:t> dan </a:t>
            </a:r>
            <a:r>
              <a:rPr lang="en-ID" sz="5400" dirty="0" err="1"/>
              <a:t>kesempatan</a:t>
            </a:r>
            <a:r>
              <a:rPr lang="en-ID" sz="5400" dirty="0"/>
              <a:t> </a:t>
            </a:r>
            <a:r>
              <a:rPr lang="en-ID" sz="5400" dirty="0" err="1"/>
              <a:t>untuk</a:t>
            </a:r>
            <a:r>
              <a:rPr lang="en-ID" sz="5400" dirty="0"/>
              <a:t> </a:t>
            </a:r>
            <a:r>
              <a:rPr lang="en-ID" sz="5400" dirty="0" err="1"/>
              <a:t>memilih</a:t>
            </a:r>
            <a:r>
              <a:rPr lang="en-ID" sz="5400" dirty="0"/>
              <a:t> dan </a:t>
            </a:r>
            <a:r>
              <a:rPr lang="en-ID" sz="5400" dirty="0" err="1"/>
              <a:t>menentukan</a:t>
            </a:r>
            <a:r>
              <a:rPr lang="en-ID" sz="5400" dirty="0"/>
              <a:t> </a:t>
            </a:r>
            <a:r>
              <a:rPr lang="en-ID" sz="5400" dirty="0" err="1"/>
              <a:t>cara</a:t>
            </a:r>
            <a:r>
              <a:rPr lang="en-ID" sz="5400" dirty="0"/>
              <a:t> </a:t>
            </a:r>
            <a:r>
              <a:rPr lang="en-ID" sz="5400" dirty="0" err="1"/>
              <a:t>hidup</a:t>
            </a:r>
            <a:r>
              <a:rPr lang="en-ID" sz="5400" dirty="0"/>
              <a:t>.  KS </a:t>
            </a:r>
            <a:r>
              <a:rPr lang="en-ID" sz="5400" dirty="0" err="1"/>
              <a:t>biasanya</a:t>
            </a:r>
            <a:r>
              <a:rPr lang="en-ID" sz="5400" dirty="0"/>
              <a:t> </a:t>
            </a:r>
            <a:r>
              <a:rPr lang="en-ID" sz="5400" dirty="0" err="1"/>
              <a:t>menyangkut</a:t>
            </a:r>
            <a:r>
              <a:rPr lang="en-ID" sz="5400" dirty="0"/>
              <a:t> </a:t>
            </a:r>
            <a:r>
              <a:rPr lang="en-ID" sz="5400" dirty="0" err="1"/>
              <a:t>kepentingan</a:t>
            </a:r>
            <a:r>
              <a:rPr lang="en-ID" sz="5400" dirty="0"/>
              <a:t> </a:t>
            </a:r>
            <a:r>
              <a:rPr lang="en-ID" sz="5400" dirty="0" err="1"/>
              <a:t>hampir</a:t>
            </a:r>
            <a:r>
              <a:rPr lang="en-ID" sz="5400" dirty="0"/>
              <a:t> </a:t>
            </a:r>
            <a:r>
              <a:rPr lang="en-ID" sz="5400" dirty="0" err="1"/>
              <a:t>semua</a:t>
            </a:r>
            <a:r>
              <a:rPr lang="en-ID" sz="5400" dirty="0"/>
              <a:t> </a:t>
            </a:r>
            <a:r>
              <a:rPr lang="en-ID" sz="5400" dirty="0" err="1"/>
              <a:t>perempuan</a:t>
            </a:r>
            <a:r>
              <a:rPr lang="en-ID" sz="5400" dirty="0"/>
              <a:t>, yang tidak </a:t>
            </a:r>
            <a:r>
              <a:rPr lang="en-ID" sz="5400" dirty="0" err="1"/>
              <a:t>dapat</a:t>
            </a:r>
            <a:r>
              <a:rPr lang="en-ID" sz="5400" dirty="0"/>
              <a:t> </a:t>
            </a:r>
            <a:r>
              <a:rPr lang="en-ID" sz="5400" dirty="0" err="1"/>
              <a:t>langsung</a:t>
            </a:r>
            <a:r>
              <a:rPr lang="en-ID" sz="5400" dirty="0"/>
              <a:t> </a:t>
            </a:r>
            <a:r>
              <a:rPr lang="en-ID" sz="5400" dirty="0" err="1"/>
              <a:t>diidentifikasi</a:t>
            </a:r>
            <a:r>
              <a:rPr lang="en-ID" sz="5400" dirty="0"/>
              <a:t> dan </a:t>
            </a:r>
            <a:r>
              <a:rPr lang="en-ID" sz="5400" dirty="0" err="1"/>
              <a:t>baru</a:t>
            </a:r>
            <a:r>
              <a:rPr lang="en-ID" sz="5400" dirty="0"/>
              <a:t> </a:t>
            </a:r>
            <a:r>
              <a:rPr lang="en-ID" sz="5400" dirty="0" err="1"/>
              <a:t>dapat</a:t>
            </a:r>
            <a:r>
              <a:rPr lang="en-ID" sz="5400" dirty="0"/>
              <a:t> </a:t>
            </a:r>
            <a:r>
              <a:rPr lang="en-ID" sz="5400" dirty="0" err="1"/>
              <a:t>dipenuhi</a:t>
            </a:r>
            <a:r>
              <a:rPr lang="en-ID" sz="5400" dirty="0"/>
              <a:t> </a:t>
            </a:r>
            <a:r>
              <a:rPr lang="en-ID" sz="5400" dirty="0" err="1"/>
              <a:t>melalui</a:t>
            </a:r>
            <a:r>
              <a:rPr lang="en-ID" sz="5400" dirty="0"/>
              <a:t> </a:t>
            </a:r>
            <a:r>
              <a:rPr lang="en-ID" sz="5400" dirty="0" err="1"/>
              <a:t>suatu</a:t>
            </a:r>
            <a:r>
              <a:rPr lang="en-ID" sz="5400" dirty="0"/>
              <a:t> proses (</a:t>
            </a:r>
            <a:r>
              <a:rPr lang="en-ID" sz="5400" dirty="0" err="1"/>
              <a:t>jangka</a:t>
            </a:r>
            <a:r>
              <a:rPr lang="en-ID" sz="5400" dirty="0"/>
              <a:t> </a:t>
            </a:r>
            <a:r>
              <a:rPr lang="en-ID" sz="5400" dirty="0" err="1"/>
              <a:t>waktu</a:t>
            </a:r>
            <a:r>
              <a:rPr lang="en-ID" sz="5400" dirty="0"/>
              <a:t> </a:t>
            </a:r>
            <a:r>
              <a:rPr lang="en-ID" sz="5400" dirty="0" err="1"/>
              <a:t>panjang</a:t>
            </a:r>
            <a:r>
              <a:rPr lang="en-ID" sz="5400" dirty="0"/>
              <a:t>)” </a:t>
            </a:r>
          </a:p>
          <a:p>
            <a:pPr marL="0" indent="0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025216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599" y="679268"/>
            <a:ext cx="4723531" cy="2684417"/>
          </a:xfrm>
        </p:spPr>
        <p:txBody>
          <a:bodyPr anchor="t">
            <a:normAutofit/>
          </a:bodyPr>
          <a:lstStyle/>
          <a:p>
            <a:pPr algn="ctr"/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Kebutuhan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praktis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:</a:t>
            </a:r>
            <a:br>
              <a:rPr lang="en-US" sz="4900" b="1" dirty="0">
                <a:solidFill>
                  <a:srgbClr val="FFFFFF"/>
                </a:solidFill>
                <a:latin typeface="+mn-lt"/>
              </a:rPr>
            </a:br>
            <a:r>
              <a:rPr lang="en-US" sz="3200" dirty="0">
                <a:latin typeface="+mn-lt"/>
              </a:rPr>
              <a:t>(</a:t>
            </a:r>
            <a:r>
              <a:rPr lang="en-US" sz="3200" dirty="0" err="1">
                <a:latin typeface="+mn-lt"/>
              </a:rPr>
              <a:t>Chotim</a:t>
            </a:r>
            <a:r>
              <a:rPr lang="en-US" sz="3200" dirty="0">
                <a:latin typeface="+mn-lt"/>
              </a:rPr>
              <a:t> &amp; Jannah, 2021)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8245" y="244928"/>
            <a:ext cx="6439989" cy="631915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</a:t>
            </a:r>
            <a:r>
              <a:rPr lang="en-ID" sz="3600" dirty="0" err="1"/>
              <a:t>Kebutuhan</a:t>
            </a:r>
            <a:r>
              <a:rPr lang="en-ID" sz="3600" dirty="0"/>
              <a:t> strategis gender </a:t>
            </a:r>
            <a:r>
              <a:rPr lang="en-ID" sz="3600" dirty="0" err="1"/>
              <a:t>merujuk</a:t>
            </a:r>
            <a:r>
              <a:rPr lang="en-ID" sz="3600" dirty="0"/>
              <a:t> pada </a:t>
            </a:r>
            <a:r>
              <a:rPr lang="en-ID" sz="3600" dirty="0" err="1"/>
              <a:t>posisi</a:t>
            </a:r>
            <a:r>
              <a:rPr lang="en-ID" sz="3600" dirty="0"/>
              <a:t> dan </a:t>
            </a:r>
            <a:r>
              <a:rPr lang="en-ID" sz="3600" dirty="0" err="1"/>
              <a:t>peran</a:t>
            </a:r>
            <a:r>
              <a:rPr lang="en-ID" sz="3600" dirty="0"/>
              <a:t> </a:t>
            </a:r>
            <a:r>
              <a:rPr lang="en-ID" sz="3600" dirty="0" err="1"/>
              <a:t>perempuan</a:t>
            </a:r>
            <a:r>
              <a:rPr lang="en-ID" sz="3600" dirty="0"/>
              <a:t> dan </a:t>
            </a:r>
            <a:r>
              <a:rPr lang="en-ID" sz="3600" dirty="0" err="1"/>
              <a:t>laki-laki</a:t>
            </a:r>
            <a:r>
              <a:rPr lang="en-ID" sz="3600" dirty="0"/>
              <a:t> dalam </a:t>
            </a:r>
            <a:r>
              <a:rPr lang="en-ID" sz="3600" dirty="0" err="1"/>
              <a:t>masyarakat</a:t>
            </a:r>
            <a:r>
              <a:rPr lang="en-ID" sz="3600" dirty="0"/>
              <a:t>. </a:t>
            </a:r>
            <a:r>
              <a:rPr lang="en-ID" sz="3600" dirty="0" err="1"/>
              <a:t>Selain</a:t>
            </a:r>
            <a:r>
              <a:rPr lang="en-ID" sz="3600" dirty="0"/>
              <a:t> </a:t>
            </a:r>
            <a:r>
              <a:rPr lang="en-ID" sz="3600" dirty="0" err="1"/>
              <a:t>itu</a:t>
            </a:r>
            <a:r>
              <a:rPr lang="en-ID" sz="3600" dirty="0"/>
              <a:t>  </a:t>
            </a:r>
            <a:r>
              <a:rPr lang="en-ID" sz="3600" dirty="0" err="1"/>
              <a:t>terkait</a:t>
            </a:r>
            <a:r>
              <a:rPr lang="en-ID" sz="3600" dirty="0"/>
              <a:t> juga dengan </a:t>
            </a:r>
            <a:r>
              <a:rPr lang="en-ID" sz="3600" dirty="0" err="1"/>
              <a:t>perubahan</a:t>
            </a:r>
            <a:r>
              <a:rPr lang="en-ID" sz="3600" dirty="0"/>
              <a:t> </a:t>
            </a:r>
            <a:r>
              <a:rPr lang="en-ID" sz="3600" dirty="0" err="1"/>
              <a:t>subordinasi</a:t>
            </a:r>
            <a:r>
              <a:rPr lang="en-ID" sz="3600" dirty="0"/>
              <a:t> </a:t>
            </a:r>
            <a:r>
              <a:rPr lang="en-ID" sz="3600" dirty="0" err="1"/>
              <a:t>perempuan</a:t>
            </a:r>
            <a:r>
              <a:rPr lang="en-ID" sz="3600" dirty="0"/>
              <a:t> </a:t>
            </a:r>
            <a:r>
              <a:rPr lang="en-ID" sz="3600" dirty="0" err="1"/>
              <a:t>terhadap</a:t>
            </a:r>
            <a:r>
              <a:rPr lang="en-ID" sz="3600" dirty="0"/>
              <a:t> </a:t>
            </a:r>
            <a:r>
              <a:rPr lang="en-ID" sz="3600" dirty="0" err="1"/>
              <a:t>laki-laki</a:t>
            </a:r>
            <a:r>
              <a:rPr lang="en-ID" sz="3600" dirty="0"/>
              <a:t> </a:t>
            </a:r>
            <a:r>
              <a:rPr lang="en-ID" sz="3600" dirty="0" err="1"/>
              <a:t>seperti</a:t>
            </a:r>
            <a:r>
              <a:rPr lang="en-ID" sz="3600" dirty="0"/>
              <a:t> </a:t>
            </a:r>
            <a:r>
              <a:rPr lang="en-ID" sz="3600" dirty="0" err="1"/>
              <a:t>pembagian</a:t>
            </a:r>
            <a:r>
              <a:rPr lang="en-ID" sz="3600" dirty="0"/>
              <a:t> </a:t>
            </a:r>
            <a:r>
              <a:rPr lang="en-ID" sz="3600" dirty="0" err="1"/>
              <a:t>kerja</a:t>
            </a:r>
            <a:r>
              <a:rPr lang="en-ID" sz="3600" dirty="0"/>
              <a:t>, </a:t>
            </a:r>
            <a:r>
              <a:rPr lang="en-ID" sz="3600" dirty="0" err="1"/>
              <a:t>kekuasaaan</a:t>
            </a:r>
            <a:r>
              <a:rPr lang="en-ID" sz="3600" dirty="0"/>
              <a:t> dan </a:t>
            </a:r>
            <a:r>
              <a:rPr lang="en-ID" sz="3600" dirty="0" err="1"/>
              <a:t>kontrol</a:t>
            </a:r>
            <a:r>
              <a:rPr lang="en-ID" sz="3600" dirty="0"/>
              <a:t> </a:t>
            </a:r>
            <a:r>
              <a:rPr lang="en-ID" sz="3600" dirty="0" err="1"/>
              <a:t>terhadap</a:t>
            </a:r>
            <a:r>
              <a:rPr lang="en-ID" sz="3600" dirty="0"/>
              <a:t> </a:t>
            </a:r>
            <a:r>
              <a:rPr lang="en-ID" sz="3600" dirty="0" err="1"/>
              <a:t>sumberdaya</a:t>
            </a:r>
            <a:r>
              <a:rPr lang="en-ID" sz="3600" dirty="0"/>
              <a:t>, </a:t>
            </a:r>
            <a:r>
              <a:rPr lang="en-ID" sz="3600" dirty="0" err="1"/>
              <a:t>termasuk</a:t>
            </a:r>
            <a:r>
              <a:rPr lang="en-ID" sz="3600" dirty="0"/>
              <a:t> di </a:t>
            </a:r>
            <a:r>
              <a:rPr lang="en-ID" sz="3600" dirty="0" err="1"/>
              <a:t>dalamnya</a:t>
            </a:r>
            <a:r>
              <a:rPr lang="en-ID" sz="3600" dirty="0"/>
              <a:t> </a:t>
            </a:r>
            <a:r>
              <a:rPr lang="en-ID" sz="3600" dirty="0" err="1"/>
              <a:t>adalah</a:t>
            </a:r>
            <a:r>
              <a:rPr lang="en-ID" sz="3600" dirty="0"/>
              <a:t> </a:t>
            </a:r>
            <a:r>
              <a:rPr lang="en-ID" sz="3600" dirty="0" err="1"/>
              <a:t>penghapusan</a:t>
            </a:r>
            <a:r>
              <a:rPr lang="en-ID" sz="3600" dirty="0"/>
              <a:t> </a:t>
            </a:r>
            <a:r>
              <a:rPr lang="en-ID" sz="3600" dirty="0" err="1"/>
              <a:t>kekerasan</a:t>
            </a:r>
            <a:r>
              <a:rPr lang="en-ID" sz="3600" dirty="0"/>
              <a:t> dan </a:t>
            </a:r>
            <a:r>
              <a:rPr lang="en-ID" sz="3600" dirty="0" err="1"/>
              <a:t>diskriminasi</a:t>
            </a:r>
            <a:r>
              <a:rPr lang="en-ID" sz="3600" dirty="0"/>
              <a:t> </a:t>
            </a:r>
            <a:r>
              <a:rPr lang="en-ID" sz="3600" dirty="0" err="1"/>
              <a:t>terhadap</a:t>
            </a:r>
            <a:r>
              <a:rPr lang="en-ID" sz="3600" dirty="0"/>
              <a:t> </a:t>
            </a:r>
            <a:r>
              <a:rPr lang="en-ID" sz="3600" dirty="0" err="1"/>
              <a:t>perempuan</a:t>
            </a:r>
            <a:r>
              <a:rPr lang="en-ID" sz="3600" dirty="0"/>
              <a:t>”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1342724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Contoh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kebutuhan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strategis 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perempuan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55000" lnSpcReduction="20000"/>
          </a:bodyPr>
          <a:lstStyle/>
          <a:p>
            <a:pPr marL="457200" indent="-457200">
              <a:lnSpc>
                <a:spcPct val="80000"/>
              </a:lnSpc>
              <a:buFontTx/>
              <a:buAutoNum type="arabicParenBoth"/>
            </a:pPr>
            <a:r>
              <a:rPr lang="en-US" sz="5400" dirty="0"/>
              <a:t>M</a:t>
            </a:r>
            <a:r>
              <a:rPr lang="id-ID" sz="5400" dirty="0"/>
              <a:t>engurangi kerentanan thdp kekerasan dan eksploitasi</a:t>
            </a:r>
            <a:r>
              <a:rPr lang="en-US" sz="5400" dirty="0"/>
              <a:t>,</a:t>
            </a:r>
            <a:r>
              <a:rPr lang="id-ID" sz="5400" dirty="0"/>
              <a:t> </a:t>
            </a:r>
            <a:endParaRPr lang="en-US" sz="5400" dirty="0"/>
          </a:p>
          <a:p>
            <a:pPr marL="457200" indent="-457200">
              <a:lnSpc>
                <a:spcPct val="80000"/>
              </a:lnSpc>
              <a:buFontTx/>
              <a:buAutoNum type="arabicParenBoth"/>
            </a:pPr>
            <a:r>
              <a:rPr lang="en-US" sz="5400" dirty="0"/>
              <a:t>L</a:t>
            </a:r>
            <a:r>
              <a:rPr lang="id-ID" sz="5400" dirty="0"/>
              <a:t>ebih memiliki jaminan ekonomi, ketidaktergantungan, </a:t>
            </a:r>
            <a:r>
              <a:rPr lang="en-US" sz="5400" dirty="0" err="1"/>
              <a:t>memiliki</a:t>
            </a:r>
            <a:r>
              <a:rPr lang="en-US" sz="5400" dirty="0"/>
              <a:t> </a:t>
            </a:r>
            <a:r>
              <a:rPr lang="id-ID" sz="5400" dirty="0"/>
              <a:t>pilihan dan kesempatan</a:t>
            </a:r>
            <a:r>
              <a:rPr lang="en-US" sz="5400" dirty="0"/>
              <a:t>.</a:t>
            </a:r>
            <a:r>
              <a:rPr lang="id-ID" sz="5400" dirty="0"/>
              <a:t> </a:t>
            </a:r>
            <a:endParaRPr lang="en-US" sz="5400" dirty="0"/>
          </a:p>
          <a:p>
            <a:pPr marL="457200" indent="-457200">
              <a:lnSpc>
                <a:spcPct val="80000"/>
              </a:lnSpc>
              <a:buFontTx/>
              <a:buAutoNum type="arabicParenBoth"/>
            </a:pPr>
            <a:r>
              <a:rPr lang="en-US" sz="5400" dirty="0"/>
              <a:t>B</a:t>
            </a:r>
            <a:r>
              <a:rPr lang="id-ID" sz="5400" dirty="0"/>
              <a:t>erbagi tanggung jawab untuk kegiatan reproduktif dengan laki-laki atau lembaga-lembaga masyarakat</a:t>
            </a:r>
            <a:r>
              <a:rPr lang="en-US" sz="5400" dirty="0"/>
              <a:t>.</a:t>
            </a:r>
            <a:r>
              <a:rPr lang="id-ID" sz="5400" dirty="0"/>
              <a:t> </a:t>
            </a:r>
            <a:endParaRPr lang="en-US" sz="5400" dirty="0"/>
          </a:p>
          <a:p>
            <a:pPr marL="457200" indent="-457200">
              <a:lnSpc>
                <a:spcPct val="80000"/>
              </a:lnSpc>
              <a:buFontTx/>
              <a:buAutoNum type="arabicParenBoth"/>
            </a:pPr>
            <a:r>
              <a:rPr lang="id-ID" sz="5400" dirty="0"/>
              <a:t>Mengorganisasi diri dengan perempuan lain untuk menggalang kekuatan, solidaritas dan aksi</a:t>
            </a:r>
            <a:r>
              <a:rPr lang="en-US" sz="5400" dirty="0"/>
              <a:t>.</a:t>
            </a:r>
            <a:r>
              <a:rPr lang="id-ID" sz="5400" dirty="0"/>
              <a:t> </a:t>
            </a:r>
            <a:endParaRPr lang="en-US" sz="5400" dirty="0"/>
          </a:p>
          <a:p>
            <a:pPr marL="457200" indent="-457200">
              <a:lnSpc>
                <a:spcPct val="80000"/>
              </a:lnSpc>
              <a:buFontTx/>
              <a:buAutoNum type="arabicParenBoth"/>
            </a:pPr>
            <a:r>
              <a:rPr lang="en-US" sz="5400" dirty="0"/>
              <a:t>M</a:t>
            </a:r>
            <a:r>
              <a:rPr lang="id-ID" sz="5400" dirty="0"/>
              <a:t>eningkatkan kekuatan politik</a:t>
            </a:r>
            <a:r>
              <a:rPr lang="en-US" sz="5400" dirty="0"/>
              <a:t>.</a:t>
            </a:r>
            <a:r>
              <a:rPr lang="id-ID" sz="5400" dirty="0"/>
              <a:t> </a:t>
            </a:r>
            <a:endParaRPr lang="en-US" sz="5400" dirty="0"/>
          </a:p>
          <a:p>
            <a:pPr marL="457200" indent="-457200">
              <a:lnSpc>
                <a:spcPct val="80000"/>
              </a:lnSpc>
              <a:buFontTx/>
              <a:buAutoNum type="arabicParenBoth"/>
            </a:pPr>
            <a:r>
              <a:rPr lang="en-US" sz="5400" dirty="0"/>
              <a:t>M</a:t>
            </a:r>
            <a:r>
              <a:rPr lang="id-ID" sz="5400" dirty="0"/>
              <a:t>eningkatkan kemampuan untuk memperbaiki kualitas hidup dan masa depan anak-anaknya</a:t>
            </a:r>
            <a:r>
              <a:rPr lang="en-US" sz="5400" dirty="0"/>
              <a:t>.</a:t>
            </a:r>
            <a:r>
              <a:rPr lang="id-ID" sz="5400" dirty="0"/>
              <a:t> </a:t>
            </a:r>
            <a:endParaRPr lang="en-US" sz="5400" dirty="0"/>
          </a:p>
          <a:p>
            <a:pPr marL="457200" indent="-457200">
              <a:lnSpc>
                <a:spcPct val="80000"/>
              </a:lnSpc>
              <a:buFontTx/>
              <a:buAutoNum type="arabicParenBoth"/>
            </a:pPr>
            <a:r>
              <a:rPr lang="en-US" sz="5400" dirty="0"/>
              <a:t>L</a:t>
            </a:r>
            <a:r>
              <a:rPr lang="id-ID" sz="5400" dirty="0"/>
              <a:t>ebih manusiawi dan berkeadilan dalam proses pembangunan</a:t>
            </a:r>
            <a:r>
              <a:rPr lang="en-US" sz="5400" dirty="0"/>
              <a:t> </a:t>
            </a:r>
          </a:p>
          <a:p>
            <a:pPr marL="0" indent="0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9529611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Solusi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untuk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kebutuhan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strategis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perempuan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62500" lnSpcReduction="20000"/>
          </a:bodyPr>
          <a:lstStyle/>
          <a:p>
            <a:pPr marL="95250" marR="0" lvl="0" indent="-952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tabLst/>
            </a:pP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Melibatkan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perempuan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sebagai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pelaku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atau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memfasilitasi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perempuan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untuk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menjadi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pelaku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dan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penentu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kegiatan</a:t>
            </a:r>
            <a:endParaRPr kumimoji="0" lang="en-US" sz="5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</a:endParaRPr>
          </a:p>
          <a:p>
            <a:pPr marL="95250" marR="0" lvl="0" indent="-952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tabLst/>
            </a:pP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Dilakukan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melalui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penyadaran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,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perkuatan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rasa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percaya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diri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,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pendidikan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,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pengembangan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organisasi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perempuan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</a:p>
          <a:p>
            <a:pPr marL="95250" marR="0" lvl="0" indent="-952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tabLst/>
            </a:pP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Memperkuat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perempuan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untuk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memperoleh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kesempatan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yang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lebih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banyak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dalam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pengambilan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keputusan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di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semua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bidang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dan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tingkat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masyarakat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,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memperjuangkan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akses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dan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kontrol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terhadap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sumberdaya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yang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lebih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kumimoji="0" lang="en-US" sz="5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besar</a:t>
            </a:r>
            <a:r>
              <a:rPr kumimoji="0" 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.  </a:t>
            </a:r>
            <a:endParaRPr kumimoji="0" lang="en-GB" sz="5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</a:endParaRPr>
          </a:p>
          <a:p>
            <a:pPr marL="0" indent="0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1733387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2"/>
            <a:ext cx="4285926" cy="2684417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C.Pemisahan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kontrol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sumber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daya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dan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pengambil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keputusan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8245" y="244928"/>
            <a:ext cx="6439989" cy="631915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“Analisis </a:t>
            </a:r>
            <a:r>
              <a:rPr lang="en-US" sz="3600" dirty="0" err="1"/>
              <a:t>tentang</a:t>
            </a:r>
            <a:r>
              <a:rPr lang="en-US" sz="3600" dirty="0"/>
              <a:t> </a:t>
            </a:r>
            <a:r>
              <a:rPr lang="en-ID" sz="3600" dirty="0" err="1"/>
              <a:t>penguasaan</a:t>
            </a:r>
            <a:r>
              <a:rPr lang="en-ID" sz="3600" dirty="0"/>
              <a:t> </a:t>
            </a:r>
            <a:r>
              <a:rPr lang="en-ID" sz="3600" dirty="0" err="1"/>
              <a:t>sumber</a:t>
            </a:r>
            <a:r>
              <a:rPr lang="en-ID" sz="3600" dirty="0"/>
              <a:t> </a:t>
            </a:r>
            <a:r>
              <a:rPr lang="en-ID" sz="3600" dirty="0" err="1"/>
              <a:t>daya</a:t>
            </a:r>
            <a:r>
              <a:rPr lang="en-ID" sz="3600" dirty="0"/>
              <a:t> dan </a:t>
            </a:r>
            <a:r>
              <a:rPr lang="en-ID" sz="3600" dirty="0" err="1"/>
              <a:t>pengambilan</a:t>
            </a:r>
            <a:r>
              <a:rPr lang="en-ID" sz="3600" dirty="0"/>
              <a:t> </a:t>
            </a:r>
            <a:r>
              <a:rPr lang="en-ID" sz="3600" dirty="0" err="1"/>
              <a:t>keputusan</a:t>
            </a:r>
            <a:r>
              <a:rPr lang="en-ID" sz="3600" dirty="0"/>
              <a:t> dalam </a:t>
            </a:r>
            <a:r>
              <a:rPr lang="en-ID" sz="3600" dirty="0" err="1"/>
              <a:t>rumah</a:t>
            </a:r>
            <a:r>
              <a:rPr lang="en-ID" sz="3600" dirty="0"/>
              <a:t> </a:t>
            </a:r>
            <a:r>
              <a:rPr lang="en-ID" sz="3600" dirty="0" err="1"/>
              <a:t>tangga</a:t>
            </a:r>
            <a:r>
              <a:rPr lang="en-ID" sz="3600" dirty="0"/>
              <a:t> yang </a:t>
            </a:r>
            <a:r>
              <a:rPr lang="en-ID" sz="3600" dirty="0" err="1"/>
              <a:t>dibedakan</a:t>
            </a:r>
            <a:r>
              <a:rPr lang="en-ID" sz="3600" dirty="0"/>
              <a:t> </a:t>
            </a:r>
            <a:r>
              <a:rPr lang="en-ID" sz="3600" dirty="0" err="1"/>
              <a:t>antara</a:t>
            </a:r>
            <a:r>
              <a:rPr lang="en-ID" sz="3600" dirty="0"/>
              <a:t> </a:t>
            </a:r>
            <a:r>
              <a:rPr lang="en-ID" sz="3600" dirty="0" err="1"/>
              <a:t>perempuan</a:t>
            </a:r>
            <a:r>
              <a:rPr lang="en-ID" sz="3600" dirty="0"/>
              <a:t> dan </a:t>
            </a:r>
            <a:r>
              <a:rPr lang="en-ID" sz="3600" dirty="0" err="1"/>
              <a:t>laki-laki</a:t>
            </a:r>
            <a:r>
              <a:rPr lang="en-ID" sz="3600" dirty="0"/>
              <a:t>. Hal </a:t>
            </a:r>
            <a:r>
              <a:rPr lang="en-ID" sz="3600" dirty="0" err="1"/>
              <a:t>tersebut</a:t>
            </a:r>
            <a:r>
              <a:rPr lang="en-ID" sz="3600" dirty="0"/>
              <a:t> </a:t>
            </a:r>
            <a:r>
              <a:rPr lang="en-ID" sz="3600" dirty="0" err="1"/>
              <a:t>ditujukan</a:t>
            </a:r>
            <a:r>
              <a:rPr lang="en-ID" sz="3600" dirty="0"/>
              <a:t> </a:t>
            </a:r>
            <a:r>
              <a:rPr lang="en-ID" sz="3600" dirty="0" err="1"/>
              <a:t>untuk</a:t>
            </a:r>
            <a:r>
              <a:rPr lang="en-ID" sz="3600" dirty="0"/>
              <a:t> </a:t>
            </a:r>
            <a:r>
              <a:rPr lang="en-ID" sz="3600" dirty="0" err="1"/>
              <a:t>melihat</a:t>
            </a:r>
            <a:r>
              <a:rPr lang="en-ID" sz="3600" dirty="0"/>
              <a:t> </a:t>
            </a:r>
            <a:r>
              <a:rPr lang="en-ID" sz="3600" dirty="0" err="1"/>
              <a:t>alokasi</a:t>
            </a:r>
            <a:r>
              <a:rPr lang="en-ID" sz="3600" dirty="0"/>
              <a:t> </a:t>
            </a:r>
            <a:r>
              <a:rPr lang="en-ID" sz="3600" dirty="0" err="1"/>
              <a:t>sumberdaya</a:t>
            </a:r>
            <a:r>
              <a:rPr lang="en-ID" sz="3600" dirty="0"/>
              <a:t> dalam </a:t>
            </a:r>
            <a:r>
              <a:rPr lang="en-ID" sz="3600" dirty="0" err="1"/>
              <a:t>rumah</a:t>
            </a:r>
            <a:r>
              <a:rPr lang="en-ID" sz="3600" dirty="0"/>
              <a:t> </a:t>
            </a:r>
            <a:r>
              <a:rPr lang="en-ID" sz="3600" dirty="0" err="1"/>
              <a:t>tangga</a:t>
            </a:r>
            <a:r>
              <a:rPr lang="en-ID" sz="3600" dirty="0"/>
              <a:t>, </a:t>
            </a:r>
            <a:r>
              <a:rPr lang="en-ID" sz="3600" dirty="0" err="1"/>
              <a:t>misalnya</a:t>
            </a:r>
            <a:r>
              <a:rPr lang="en-ID" sz="3600" dirty="0"/>
              <a:t> </a:t>
            </a:r>
            <a:r>
              <a:rPr lang="en-ID" sz="3600" dirty="0" err="1"/>
              <a:t>siapa</a:t>
            </a:r>
            <a:r>
              <a:rPr lang="en-ID" sz="3600" dirty="0"/>
              <a:t> yang </a:t>
            </a:r>
            <a:r>
              <a:rPr lang="en-ID" sz="3600" dirty="0" err="1"/>
              <a:t>bertanggungjawab</a:t>
            </a:r>
            <a:r>
              <a:rPr lang="en-ID" sz="3600" dirty="0"/>
              <a:t> </a:t>
            </a:r>
            <a:r>
              <a:rPr lang="en-ID" sz="3600" dirty="0" err="1"/>
              <a:t>untuk</a:t>
            </a:r>
            <a:r>
              <a:rPr lang="en-ID" sz="3600" dirty="0"/>
              <a:t> </a:t>
            </a:r>
            <a:r>
              <a:rPr lang="en-ID" sz="3600" dirty="0" err="1"/>
              <a:t>mengambil</a:t>
            </a:r>
            <a:r>
              <a:rPr lang="en-ID" sz="3600" dirty="0"/>
              <a:t> </a:t>
            </a:r>
            <a:r>
              <a:rPr lang="en-ID" sz="3600" dirty="0" err="1"/>
              <a:t>keputusan</a:t>
            </a:r>
            <a:r>
              <a:rPr lang="en-ID" sz="3600" dirty="0"/>
              <a:t> </a:t>
            </a:r>
            <a:r>
              <a:rPr lang="en-ID" sz="3600" dirty="0" err="1"/>
              <a:t>atau</a:t>
            </a:r>
            <a:r>
              <a:rPr lang="en-ID" sz="3600" dirty="0"/>
              <a:t> </a:t>
            </a:r>
            <a:r>
              <a:rPr lang="en-ID" sz="3600" dirty="0" err="1"/>
              <a:t>kontrol</a:t>
            </a:r>
            <a:r>
              <a:rPr lang="en-ID" sz="3600" dirty="0"/>
              <a:t> </a:t>
            </a:r>
            <a:r>
              <a:rPr lang="en-ID" sz="3600" dirty="0" err="1"/>
              <a:t>atas</a:t>
            </a:r>
            <a:r>
              <a:rPr lang="en-ID" sz="3600" dirty="0"/>
              <a:t> </a:t>
            </a:r>
            <a:r>
              <a:rPr lang="en-ID" sz="3600" dirty="0" err="1"/>
              <a:t>sumberdaya</a:t>
            </a:r>
            <a:r>
              <a:rPr lang="en-ID" sz="3600" dirty="0"/>
              <a:t>.”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8600086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36969-8610-59F7-B9A0-359E96163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+mn-lt"/>
              </a:rPr>
              <a:t>Matriks</a:t>
            </a:r>
            <a:r>
              <a:rPr lang="en-US" b="1" dirty="0">
                <a:latin typeface="+mn-lt"/>
              </a:rPr>
              <a:t> Moser</a:t>
            </a:r>
            <a:endParaRPr lang="en-ID" b="1" dirty="0">
              <a:latin typeface="+mn-lt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148131C9-9A91-48FE-1C30-27D35E8B8F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0119083"/>
              </p:ext>
            </p:extLst>
          </p:nvPr>
        </p:nvGraphicFramePr>
        <p:xfrm>
          <a:off x="805543" y="1597025"/>
          <a:ext cx="10983684" cy="445008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486988">
                  <a:extLst>
                    <a:ext uri="{9D8B030D-6E8A-4147-A177-3AD203B41FA5}">
                      <a16:colId xmlns:a16="http://schemas.microsoft.com/office/drawing/2014/main" val="2411165313"/>
                    </a:ext>
                  </a:extLst>
                </a:gridCol>
                <a:gridCol w="1554480">
                  <a:extLst>
                    <a:ext uri="{9D8B030D-6E8A-4147-A177-3AD203B41FA5}">
                      <a16:colId xmlns:a16="http://schemas.microsoft.com/office/drawing/2014/main" val="1212433942"/>
                    </a:ext>
                  </a:extLst>
                </a:gridCol>
                <a:gridCol w="1417320">
                  <a:extLst>
                    <a:ext uri="{9D8B030D-6E8A-4147-A177-3AD203B41FA5}">
                      <a16:colId xmlns:a16="http://schemas.microsoft.com/office/drawing/2014/main" val="1625069239"/>
                    </a:ext>
                  </a:extLst>
                </a:gridCol>
                <a:gridCol w="1913709">
                  <a:extLst>
                    <a:ext uri="{9D8B030D-6E8A-4147-A177-3AD203B41FA5}">
                      <a16:colId xmlns:a16="http://schemas.microsoft.com/office/drawing/2014/main" val="2078175304"/>
                    </a:ext>
                  </a:extLst>
                </a:gridCol>
                <a:gridCol w="1959429">
                  <a:extLst>
                    <a:ext uri="{9D8B030D-6E8A-4147-A177-3AD203B41FA5}">
                      <a16:colId xmlns:a16="http://schemas.microsoft.com/office/drawing/2014/main" val="2526491047"/>
                    </a:ext>
                  </a:extLst>
                </a:gridCol>
                <a:gridCol w="2651758">
                  <a:extLst>
                    <a:ext uri="{9D8B030D-6E8A-4147-A177-3AD203B41FA5}">
                      <a16:colId xmlns:a16="http://schemas.microsoft.com/office/drawing/2014/main" val="1420508148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Peran gender</a:t>
                      </a:r>
                      <a:endParaRPr lang="en-ID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</a:rPr>
                        <a:t>Kebutuhan</a:t>
                      </a:r>
                      <a:endParaRPr lang="en-ID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solidFill>
                            <a:schemeClr val="tx1"/>
                          </a:solidFill>
                        </a:rPr>
                        <a:t>Kontrol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</a:rPr>
                        <a:t>sumber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</a:rPr>
                        <a:t>daya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&amp;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</a:rPr>
                        <a:t>pengambil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</a:rPr>
                        <a:t>keputusan</a:t>
                      </a:r>
                      <a:endParaRPr lang="en-ID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92183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Reproduksi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Produksi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Sosial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Praktis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Strategis</a:t>
                      </a:r>
                      <a:endParaRPr lang="en-ID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29764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23646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4319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76435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07321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3118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28734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04182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50790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8127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1715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9754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Keunggulan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Model Moser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r>
              <a:rPr lang="en-US" sz="3200" dirty="0">
                <a:latin typeface="+mn-lt"/>
              </a:rPr>
              <a:t>(Lassa, </a:t>
            </a:r>
            <a:r>
              <a:rPr lang="en-US" sz="3200" dirty="0" err="1">
                <a:latin typeface="+mn-lt"/>
              </a:rPr>
              <a:t>n.a</a:t>
            </a:r>
            <a:r>
              <a:rPr lang="en-US" sz="3200" dirty="0">
                <a:latin typeface="+mn-lt"/>
              </a:rPr>
              <a:t>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5400" dirty="0"/>
              <a:t>Mampu </a:t>
            </a:r>
            <a:r>
              <a:rPr lang="en-US" sz="5400" dirty="0" err="1"/>
              <a:t>melihat</a:t>
            </a:r>
            <a:r>
              <a:rPr lang="en-US" sz="5400" dirty="0"/>
              <a:t> </a:t>
            </a:r>
            <a:r>
              <a:rPr lang="en-US" sz="5400" dirty="0" err="1"/>
              <a:t>kesenjangan</a:t>
            </a:r>
            <a:r>
              <a:rPr lang="en-US" sz="5400" dirty="0"/>
              <a:t> </a:t>
            </a:r>
            <a:r>
              <a:rPr lang="en-US" sz="5400" dirty="0" err="1"/>
              <a:t>antara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dan </a:t>
            </a:r>
            <a:r>
              <a:rPr lang="en-US" sz="5400" dirty="0" err="1"/>
              <a:t>laki-laki</a:t>
            </a:r>
            <a:endParaRPr lang="en-US" sz="5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5400" dirty="0" err="1"/>
              <a:t>Penekanan</a:t>
            </a:r>
            <a:r>
              <a:rPr lang="en-US" sz="5400" dirty="0"/>
              <a:t> pada </a:t>
            </a:r>
            <a:r>
              <a:rPr lang="en-US" sz="5400" dirty="0" err="1"/>
              <a:t>seluruh</a:t>
            </a:r>
            <a:r>
              <a:rPr lang="en-US" sz="5400" dirty="0"/>
              <a:t> </a:t>
            </a:r>
            <a:r>
              <a:rPr lang="en-US" sz="5400" dirty="0" err="1"/>
              <a:t>aspek</a:t>
            </a:r>
            <a:r>
              <a:rPr lang="en-US" sz="5400" dirty="0"/>
              <a:t> </a:t>
            </a:r>
            <a:r>
              <a:rPr lang="en-US" sz="5400" dirty="0" err="1"/>
              <a:t>kerja</a:t>
            </a:r>
            <a:r>
              <a:rPr lang="en-US" sz="5400" dirty="0"/>
              <a:t> di mana </a:t>
            </a:r>
            <a:r>
              <a:rPr lang="en-US" sz="5400" dirty="0" err="1"/>
              <a:t>membuat</a:t>
            </a:r>
            <a:r>
              <a:rPr lang="en-US" sz="5400" dirty="0"/>
              <a:t> </a:t>
            </a:r>
            <a:r>
              <a:rPr lang="en-US" sz="5400" dirty="0" err="1"/>
              <a:t>peranan</a:t>
            </a:r>
            <a:r>
              <a:rPr lang="en-US" sz="5400" dirty="0"/>
              <a:t> </a:t>
            </a:r>
            <a:r>
              <a:rPr lang="en-US" sz="5400" dirty="0" err="1"/>
              <a:t>ganda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Nampak </a:t>
            </a:r>
            <a:r>
              <a:rPr lang="en-US" sz="5400" dirty="0" err="1"/>
              <a:t>jelas</a:t>
            </a:r>
            <a:endParaRPr lang="en-US" sz="5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5400" dirty="0" err="1"/>
              <a:t>Menekankan</a:t>
            </a:r>
            <a:r>
              <a:rPr lang="en-US" sz="5400" dirty="0"/>
              <a:t> dan </a:t>
            </a:r>
            <a:r>
              <a:rPr lang="en-US" sz="5400" dirty="0" err="1"/>
              <a:t>mempertanyakan</a:t>
            </a:r>
            <a:r>
              <a:rPr lang="en-US" sz="5400" dirty="0"/>
              <a:t> </a:t>
            </a:r>
            <a:r>
              <a:rPr lang="en-US" sz="5400" dirty="0" err="1"/>
              <a:t>asumsi</a:t>
            </a:r>
            <a:r>
              <a:rPr lang="en-US" sz="5400" dirty="0"/>
              <a:t> </a:t>
            </a:r>
            <a:r>
              <a:rPr lang="en-US" sz="5400" dirty="0" err="1"/>
              <a:t>dibalik</a:t>
            </a:r>
            <a:r>
              <a:rPr lang="en-US" sz="5400" dirty="0"/>
              <a:t>  </a:t>
            </a:r>
            <a:r>
              <a:rPr lang="en-US" sz="5400" dirty="0" err="1"/>
              <a:t>intervensi</a:t>
            </a:r>
            <a:r>
              <a:rPr lang="en-US" sz="5400" dirty="0"/>
              <a:t> </a:t>
            </a:r>
            <a:r>
              <a:rPr lang="en-US" sz="5400" dirty="0" err="1"/>
              <a:t>kebijakan</a:t>
            </a:r>
            <a:r>
              <a:rPr lang="en-US" sz="5400" dirty="0"/>
              <a:t> </a:t>
            </a:r>
            <a:r>
              <a:rPr lang="en-US" sz="5400" dirty="0" err="1"/>
              <a:t>melalui</a:t>
            </a:r>
            <a:r>
              <a:rPr lang="en-US" sz="5400" dirty="0"/>
              <a:t> </a:t>
            </a:r>
            <a:r>
              <a:rPr lang="en-US" sz="5400" dirty="0" err="1"/>
              <a:t>proyek-proyek</a:t>
            </a:r>
            <a:r>
              <a:rPr lang="en-US" sz="5400" dirty="0"/>
              <a:t> </a:t>
            </a:r>
            <a:r>
              <a:rPr lang="en-US" sz="5400" dirty="0" err="1"/>
              <a:t>pembangunan</a:t>
            </a:r>
            <a:endParaRPr lang="en-US" sz="5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5400" dirty="0" err="1"/>
              <a:t>Penekanan</a:t>
            </a:r>
            <a:r>
              <a:rPr lang="en-US" sz="5400" dirty="0"/>
              <a:t> pada </a:t>
            </a:r>
            <a:r>
              <a:rPr lang="en-US" sz="5400" dirty="0" err="1"/>
              <a:t>perbedaan</a:t>
            </a:r>
            <a:r>
              <a:rPr lang="en-US" sz="5400" dirty="0"/>
              <a:t> </a:t>
            </a:r>
            <a:r>
              <a:rPr lang="en-US" sz="5400" dirty="0" err="1"/>
              <a:t>antara</a:t>
            </a:r>
            <a:r>
              <a:rPr lang="en-US" sz="5400" dirty="0"/>
              <a:t> </a:t>
            </a:r>
            <a:r>
              <a:rPr lang="en-US" sz="5400" dirty="0" err="1"/>
              <a:t>memenuhi</a:t>
            </a:r>
            <a:r>
              <a:rPr lang="en-US" sz="5400" dirty="0"/>
              <a:t> </a:t>
            </a:r>
            <a:r>
              <a:rPr lang="en-US" sz="5400" dirty="0" err="1"/>
              <a:t>kebutuhan</a:t>
            </a:r>
            <a:r>
              <a:rPr lang="en-US" sz="5400" dirty="0"/>
              <a:t> </a:t>
            </a:r>
            <a:r>
              <a:rPr lang="en-US" sz="5400" dirty="0" err="1"/>
              <a:t>praktis</a:t>
            </a:r>
            <a:r>
              <a:rPr lang="en-US" sz="5400" dirty="0"/>
              <a:t>(</a:t>
            </a:r>
            <a:r>
              <a:rPr lang="en-US" sz="5400" dirty="0" err="1"/>
              <a:t>dasar</a:t>
            </a:r>
            <a:r>
              <a:rPr lang="en-US" sz="5400" dirty="0"/>
              <a:t>) dengan </a:t>
            </a:r>
            <a:r>
              <a:rPr lang="en-US" sz="5400" dirty="0" err="1"/>
              <a:t>kebutuhan</a:t>
            </a:r>
            <a:r>
              <a:rPr lang="en-US" sz="5400" dirty="0"/>
              <a:t> strategis</a:t>
            </a:r>
          </a:p>
          <a:p>
            <a:pPr marL="0" indent="0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6918547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Kelemahan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Model Moser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r>
              <a:rPr lang="en-US" sz="3200" dirty="0">
                <a:latin typeface="+mn-lt"/>
              </a:rPr>
              <a:t>(Lassa, </a:t>
            </a:r>
            <a:r>
              <a:rPr lang="en-US" sz="3200" dirty="0" err="1">
                <a:latin typeface="+mn-lt"/>
              </a:rPr>
              <a:t>n.a</a:t>
            </a:r>
            <a:r>
              <a:rPr lang="en-US" sz="3200" dirty="0">
                <a:latin typeface="+mn-lt"/>
              </a:rPr>
              <a:t>)</a:t>
            </a:r>
            <a:endParaRPr lang="en-US" sz="32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313510"/>
            <a:ext cx="7426829" cy="6263640"/>
          </a:xfrm>
        </p:spPr>
        <p:txBody>
          <a:bodyPr anchor="ctr">
            <a:normAutofit fontScale="40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7500" dirty="0"/>
              <a:t>Tidak </a:t>
            </a:r>
            <a:r>
              <a:rPr lang="en-US" sz="7500" dirty="0" err="1"/>
              <a:t>memberikan</a:t>
            </a:r>
            <a:r>
              <a:rPr lang="en-US" sz="7500" dirty="0"/>
              <a:t> </a:t>
            </a:r>
            <a:r>
              <a:rPr lang="en-US" sz="7500" dirty="0" err="1"/>
              <a:t>fokus</a:t>
            </a:r>
            <a:r>
              <a:rPr lang="en-US" sz="7500" dirty="0"/>
              <a:t> pada </a:t>
            </a:r>
            <a:r>
              <a:rPr lang="en-US" sz="7500" dirty="0" err="1"/>
              <a:t>relasi</a:t>
            </a:r>
            <a:r>
              <a:rPr lang="en-US" sz="7500" dirty="0"/>
              <a:t> </a:t>
            </a:r>
            <a:r>
              <a:rPr lang="en-US" sz="7500" dirty="0" err="1"/>
              <a:t>sosial</a:t>
            </a:r>
            <a:r>
              <a:rPr lang="en-US" sz="7500" dirty="0"/>
              <a:t> </a:t>
            </a:r>
            <a:r>
              <a:rPr lang="en-US" sz="7500" dirty="0" err="1"/>
              <a:t>karena</a:t>
            </a:r>
            <a:r>
              <a:rPr lang="en-US" sz="7500" dirty="0"/>
              <a:t> </a:t>
            </a:r>
            <a:r>
              <a:rPr lang="en-US" sz="7500" dirty="0" err="1"/>
              <a:t>hanya</a:t>
            </a:r>
            <a:r>
              <a:rPr lang="en-US" sz="7500" dirty="0"/>
              <a:t> </a:t>
            </a:r>
            <a:r>
              <a:rPr lang="en-US" sz="7500" dirty="0" err="1"/>
              <a:t>berfokus</a:t>
            </a:r>
            <a:r>
              <a:rPr lang="en-US" sz="7500" dirty="0"/>
              <a:t> pada </a:t>
            </a:r>
            <a:r>
              <a:rPr lang="en-US" sz="7500" dirty="0" err="1"/>
              <a:t>perempuan</a:t>
            </a:r>
            <a:r>
              <a:rPr lang="en-US" sz="7500" dirty="0"/>
              <a:t> dan </a:t>
            </a:r>
            <a:r>
              <a:rPr lang="en-US" sz="7500" dirty="0" err="1"/>
              <a:t>laki-laki</a:t>
            </a:r>
            <a:endParaRPr lang="en-US" sz="75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7500" dirty="0"/>
              <a:t>Tidak </a:t>
            </a:r>
            <a:r>
              <a:rPr lang="en-US" sz="7500" dirty="0" err="1"/>
              <a:t>menekanakan</a:t>
            </a:r>
            <a:r>
              <a:rPr lang="en-US" sz="7500" dirty="0"/>
              <a:t> </a:t>
            </a:r>
            <a:r>
              <a:rPr lang="en-US" sz="7500" dirty="0" err="1"/>
              <a:t>aspek</a:t>
            </a:r>
            <a:r>
              <a:rPr lang="en-US" sz="7500" dirty="0"/>
              <a:t> lain </a:t>
            </a:r>
            <a:r>
              <a:rPr lang="en-US" sz="7500" dirty="0" err="1"/>
              <a:t>dari</a:t>
            </a:r>
            <a:r>
              <a:rPr lang="en-US" sz="7500" dirty="0"/>
              <a:t> </a:t>
            </a:r>
            <a:r>
              <a:rPr lang="en-US" sz="7500" dirty="0" err="1"/>
              <a:t>kesenjangan</a:t>
            </a:r>
            <a:r>
              <a:rPr lang="en-US" sz="7500" dirty="0"/>
              <a:t> </a:t>
            </a:r>
            <a:r>
              <a:rPr lang="en-US" sz="7500" dirty="0" err="1"/>
              <a:t>seperti</a:t>
            </a:r>
            <a:r>
              <a:rPr lang="en-US" sz="7500" dirty="0"/>
              <a:t> </a:t>
            </a:r>
            <a:r>
              <a:rPr lang="en-US" sz="7500" dirty="0" err="1"/>
              <a:t>akses</a:t>
            </a:r>
            <a:r>
              <a:rPr lang="en-US" sz="7500" dirty="0"/>
              <a:t> </a:t>
            </a:r>
            <a:r>
              <a:rPr lang="en-US" sz="7500" dirty="0" err="1"/>
              <a:t>atas</a:t>
            </a:r>
            <a:r>
              <a:rPr lang="en-US" sz="7500" dirty="0"/>
              <a:t> </a:t>
            </a:r>
            <a:r>
              <a:rPr lang="en-US" sz="7500" dirty="0" err="1"/>
              <a:t>sumber</a:t>
            </a:r>
            <a:r>
              <a:rPr lang="en-US" sz="7500" dirty="0"/>
              <a:t> </a:t>
            </a:r>
            <a:r>
              <a:rPr lang="en-US" sz="7500" dirty="0" err="1"/>
              <a:t>daya</a:t>
            </a:r>
            <a:endParaRPr lang="en-US" sz="75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7500" dirty="0" err="1"/>
              <a:t>Sulit</a:t>
            </a:r>
            <a:r>
              <a:rPr lang="en-US" sz="7500" dirty="0"/>
              <a:t> </a:t>
            </a:r>
            <a:r>
              <a:rPr lang="en-US" sz="7500" dirty="0" err="1"/>
              <a:t>mengidentifikasi</a:t>
            </a:r>
            <a:r>
              <a:rPr lang="en-US" sz="7500" dirty="0"/>
              <a:t> </a:t>
            </a:r>
            <a:r>
              <a:rPr lang="en-US" sz="7500" dirty="0" err="1"/>
              <a:t>kebutuhan</a:t>
            </a:r>
            <a:r>
              <a:rPr lang="en-US" sz="7500" dirty="0"/>
              <a:t> strategis </a:t>
            </a:r>
            <a:r>
              <a:rPr lang="en-US" sz="7500" dirty="0" err="1"/>
              <a:t>bila</a:t>
            </a:r>
            <a:r>
              <a:rPr lang="en-US" sz="7500" dirty="0"/>
              <a:t> </a:t>
            </a:r>
            <a:r>
              <a:rPr lang="en-US" sz="7500" dirty="0" err="1"/>
              <a:t>dibandingkan</a:t>
            </a:r>
            <a:r>
              <a:rPr lang="en-US" sz="7500" dirty="0"/>
              <a:t> dengan </a:t>
            </a:r>
            <a:r>
              <a:rPr lang="en-US" sz="7500" dirty="0" err="1"/>
              <a:t>kebutuhan</a:t>
            </a:r>
            <a:r>
              <a:rPr lang="en-US" sz="7500" dirty="0"/>
              <a:t> </a:t>
            </a:r>
            <a:r>
              <a:rPr lang="en-US" sz="7500" dirty="0" err="1"/>
              <a:t>praktis</a:t>
            </a:r>
            <a:r>
              <a:rPr lang="en-US" sz="7500" dirty="0"/>
              <a:t> </a:t>
            </a:r>
            <a:r>
              <a:rPr lang="en-US" sz="7500" dirty="0" err="1"/>
              <a:t>karena</a:t>
            </a:r>
            <a:r>
              <a:rPr lang="en-US" sz="7500" dirty="0"/>
              <a:t> </a:t>
            </a:r>
            <a:r>
              <a:rPr lang="en-US" sz="7500" dirty="0" err="1"/>
              <a:t>perubahan</a:t>
            </a:r>
            <a:r>
              <a:rPr lang="en-US" sz="7500" dirty="0"/>
              <a:t> strategis </a:t>
            </a:r>
            <a:r>
              <a:rPr lang="en-US" sz="7500" dirty="0" err="1"/>
              <a:t>adalah</a:t>
            </a:r>
            <a:r>
              <a:rPr lang="en-US" sz="7500" dirty="0"/>
              <a:t> </a:t>
            </a:r>
            <a:r>
              <a:rPr lang="en-US" sz="7500" dirty="0" err="1"/>
              <a:t>sebuah</a:t>
            </a:r>
            <a:r>
              <a:rPr lang="en-US" sz="7500" dirty="0"/>
              <a:t> proses yang </a:t>
            </a:r>
            <a:r>
              <a:rPr lang="en-US" sz="7500" dirty="0" err="1"/>
              <a:t>kompleks</a:t>
            </a:r>
            <a:r>
              <a:rPr lang="en-US" sz="7500" dirty="0"/>
              <a:t> dan </a:t>
            </a:r>
            <a:r>
              <a:rPr lang="en-US" sz="7500" dirty="0" err="1"/>
              <a:t>kontradiktif</a:t>
            </a:r>
            <a:r>
              <a:rPr lang="en-US" sz="7500" dirty="0"/>
              <a:t>. Dalam </a:t>
            </a:r>
            <a:r>
              <a:rPr lang="en-US" sz="7500" dirty="0" err="1"/>
              <a:t>prakteknya</a:t>
            </a:r>
            <a:r>
              <a:rPr lang="en-US" sz="7500" dirty="0"/>
              <a:t>, </a:t>
            </a:r>
            <a:r>
              <a:rPr lang="en-US" sz="7500" dirty="0" err="1"/>
              <a:t>sesuatu</a:t>
            </a:r>
            <a:r>
              <a:rPr lang="en-US" sz="7500" dirty="0"/>
              <a:t> yang </a:t>
            </a:r>
            <a:r>
              <a:rPr lang="en-US" sz="7500" dirty="0" err="1"/>
              <a:t>praktis</a:t>
            </a:r>
            <a:r>
              <a:rPr lang="en-US" sz="7500" dirty="0"/>
              <a:t> dan strategis </a:t>
            </a:r>
            <a:r>
              <a:rPr lang="en-US" sz="7500" dirty="0" err="1"/>
              <a:t>berkaitan</a:t>
            </a:r>
            <a:r>
              <a:rPr lang="en-US" sz="7500" dirty="0"/>
              <a:t> </a:t>
            </a:r>
            <a:r>
              <a:rPr lang="en-US" sz="7500" dirty="0" err="1"/>
              <a:t>erat</a:t>
            </a:r>
            <a:r>
              <a:rPr lang="en-US" sz="7500" dirty="0"/>
              <a:t>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7500" dirty="0"/>
              <a:t>Dalam </a:t>
            </a:r>
            <a:r>
              <a:rPr lang="en-US" sz="7500" dirty="0" err="1"/>
              <a:t>kenyataan</a:t>
            </a:r>
            <a:r>
              <a:rPr lang="en-US" sz="7500" dirty="0"/>
              <a:t>, </a:t>
            </a:r>
            <a:r>
              <a:rPr lang="en-US" sz="7500" dirty="0" err="1"/>
              <a:t>pendekatan</a:t>
            </a:r>
            <a:r>
              <a:rPr lang="en-US" sz="7500" dirty="0"/>
              <a:t> </a:t>
            </a:r>
            <a:r>
              <a:rPr lang="en-US" sz="7500" dirty="0" err="1"/>
              <a:t>kebijakan</a:t>
            </a:r>
            <a:r>
              <a:rPr lang="en-US" sz="7500" dirty="0"/>
              <a:t> yang </a:t>
            </a:r>
            <a:r>
              <a:rPr lang="en-US" sz="7500" dirty="0" err="1"/>
              <a:t>berbeda-beda</a:t>
            </a:r>
            <a:r>
              <a:rPr lang="en-US" sz="7500" dirty="0"/>
              <a:t> </a:t>
            </a:r>
            <a:r>
              <a:rPr lang="en-US" sz="7500" dirty="0" err="1"/>
              <a:t>bercampur</a:t>
            </a:r>
            <a:r>
              <a:rPr lang="en-US" sz="7500" dirty="0"/>
              <a:t> dengan </a:t>
            </a:r>
            <a:r>
              <a:rPr lang="en-US" sz="7500" dirty="0" err="1"/>
              <a:t>prakteknya</a:t>
            </a:r>
            <a:endParaRPr lang="en-US" sz="75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7500" dirty="0" err="1"/>
              <a:t>Kerja</a:t>
            </a:r>
            <a:r>
              <a:rPr lang="en-US" sz="7500" dirty="0"/>
              <a:t> </a:t>
            </a:r>
            <a:r>
              <a:rPr lang="en-US" sz="7500" dirty="0" err="1"/>
              <a:t>secara</a:t>
            </a:r>
            <a:r>
              <a:rPr lang="en-US" sz="7500" dirty="0"/>
              <a:t> </a:t>
            </a:r>
            <a:r>
              <a:rPr lang="en-US" sz="7500" dirty="0" err="1"/>
              <a:t>efektif</a:t>
            </a:r>
            <a:r>
              <a:rPr lang="en-US" sz="7500" dirty="0"/>
              <a:t> </a:t>
            </a:r>
            <a:r>
              <a:rPr lang="en-US" sz="7500" dirty="0" err="1"/>
              <a:t>lebih</a:t>
            </a:r>
            <a:r>
              <a:rPr lang="en-US" sz="7500" dirty="0"/>
              <a:t> </a:t>
            </a:r>
            <a:r>
              <a:rPr lang="en-US" sz="7500" dirty="0" err="1"/>
              <a:t>berfungsi</a:t>
            </a:r>
            <a:r>
              <a:rPr lang="en-US" sz="7500" dirty="0"/>
              <a:t> </a:t>
            </a:r>
            <a:r>
              <a:rPr lang="en-US" sz="7500" dirty="0" err="1"/>
              <a:t>sebagai</a:t>
            </a:r>
            <a:r>
              <a:rPr lang="en-US" sz="7500" dirty="0"/>
              <a:t> </a:t>
            </a:r>
            <a:r>
              <a:rPr lang="en-US" sz="7500" dirty="0" err="1"/>
              <a:t>alat</a:t>
            </a:r>
            <a:r>
              <a:rPr lang="en-US" sz="7500" dirty="0"/>
              <a:t> </a:t>
            </a:r>
            <a:r>
              <a:rPr lang="en-US" sz="7500" dirty="0" err="1"/>
              <a:t>analisis</a:t>
            </a:r>
            <a:r>
              <a:rPr lang="en-US" sz="7500" dirty="0"/>
              <a:t> </a:t>
            </a:r>
            <a:r>
              <a:rPr lang="en-US" sz="7500" dirty="0" err="1"/>
              <a:t>intervensi</a:t>
            </a:r>
            <a:r>
              <a:rPr lang="en-US" sz="7500" dirty="0"/>
              <a:t> </a:t>
            </a:r>
            <a:r>
              <a:rPr lang="en-US" sz="7500" dirty="0" err="1"/>
              <a:t>ketimbang</a:t>
            </a:r>
            <a:r>
              <a:rPr lang="en-US" sz="7500" dirty="0"/>
              <a:t> </a:t>
            </a:r>
            <a:r>
              <a:rPr lang="en-US" sz="7500" dirty="0" err="1"/>
              <a:t>perencanaan</a:t>
            </a:r>
            <a:r>
              <a:rPr lang="en-US" sz="7500" dirty="0"/>
              <a:t>. </a:t>
            </a:r>
          </a:p>
          <a:p>
            <a:pPr marL="0" indent="0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8871535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833948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Contoh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penelitian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:</a:t>
            </a:r>
            <a:br>
              <a:rPr lang="en-US" sz="3600" b="1" dirty="0">
                <a:solidFill>
                  <a:srgbClr val="FFFFFF"/>
                </a:solidFill>
                <a:latin typeface="+mn-lt"/>
              </a:rPr>
            </a:b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Faturrohman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</a:t>
            </a:r>
            <a:br>
              <a:rPr lang="en-US" sz="3600" b="1" dirty="0">
                <a:solidFill>
                  <a:srgbClr val="FFFFFF"/>
                </a:solidFill>
                <a:latin typeface="+mn-lt"/>
              </a:rPr>
            </a:br>
            <a:r>
              <a:rPr lang="en-US" sz="3600" b="1" dirty="0">
                <a:solidFill>
                  <a:srgbClr val="FFFFFF"/>
                </a:solidFill>
                <a:latin typeface="+mn-lt"/>
              </a:rPr>
              <a:t>dan </a:t>
            </a:r>
            <a:br>
              <a:rPr lang="en-US" sz="3600" b="1" dirty="0">
                <a:solidFill>
                  <a:srgbClr val="FFFFFF"/>
                </a:solidFill>
                <a:latin typeface="+mn-lt"/>
              </a:rPr>
            </a:b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Nurdinawati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(2021)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313510"/>
            <a:ext cx="7426829" cy="6263640"/>
          </a:xfrm>
        </p:spPr>
        <p:txBody>
          <a:bodyPr anchor="ctr"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000" dirty="0" err="1"/>
              <a:t>Judul</a:t>
            </a:r>
            <a:r>
              <a:rPr lang="en-US" sz="3000" dirty="0"/>
              <a:t> : Tingkat </a:t>
            </a:r>
            <a:r>
              <a:rPr lang="en-US" sz="3000" dirty="0" err="1"/>
              <a:t>Keaktifan</a:t>
            </a:r>
            <a:r>
              <a:rPr lang="en-US" sz="3000" dirty="0"/>
              <a:t> dan Tingkat </a:t>
            </a:r>
            <a:r>
              <a:rPr lang="en-US" sz="3000" dirty="0" err="1"/>
              <a:t>Pemenuhan</a:t>
            </a:r>
            <a:r>
              <a:rPr lang="en-US" sz="3000" dirty="0"/>
              <a:t> </a:t>
            </a:r>
            <a:r>
              <a:rPr lang="en-US" sz="3000" dirty="0" err="1"/>
              <a:t>Kebutuhan</a:t>
            </a:r>
            <a:r>
              <a:rPr lang="en-US" sz="3000" dirty="0"/>
              <a:t> Perempuan </a:t>
            </a:r>
            <a:r>
              <a:rPr lang="en-US" sz="3000" dirty="0" err="1"/>
              <a:t>Aktivis</a:t>
            </a:r>
            <a:r>
              <a:rPr lang="en-US" sz="3000" dirty="0"/>
              <a:t> </a:t>
            </a:r>
            <a:r>
              <a:rPr lang="en-US" sz="3000" dirty="0" err="1"/>
              <a:t>Organisasi</a:t>
            </a:r>
            <a:r>
              <a:rPr lang="en-US" sz="3000" dirty="0"/>
              <a:t> </a:t>
            </a:r>
            <a:r>
              <a:rPr lang="en-ID" sz="3000" dirty="0"/>
              <a:t>(</a:t>
            </a:r>
            <a:r>
              <a:rPr lang="en-ID" sz="3000" dirty="0" err="1"/>
              <a:t>Kasus</a:t>
            </a:r>
            <a:r>
              <a:rPr lang="en-ID" sz="3000" dirty="0"/>
              <a:t>: </a:t>
            </a:r>
            <a:r>
              <a:rPr lang="en-ID" sz="3000" dirty="0" err="1"/>
              <a:t>Kelompok</a:t>
            </a:r>
            <a:r>
              <a:rPr lang="en-ID" sz="3000" dirty="0"/>
              <a:t> Wanita </a:t>
            </a:r>
            <a:r>
              <a:rPr lang="en-ID" sz="3000" dirty="0" err="1"/>
              <a:t>Tani</a:t>
            </a:r>
            <a:r>
              <a:rPr lang="en-ID" sz="3000" dirty="0"/>
              <a:t> </a:t>
            </a:r>
            <a:r>
              <a:rPr lang="en-ID" sz="3000" dirty="0" err="1"/>
              <a:t>Ciharashas</a:t>
            </a:r>
            <a:r>
              <a:rPr lang="en-ID" sz="3000" dirty="0"/>
              <a:t>, </a:t>
            </a:r>
            <a:r>
              <a:rPr lang="en-ID" sz="3000" dirty="0" err="1"/>
              <a:t>Kelurahan</a:t>
            </a:r>
            <a:r>
              <a:rPr lang="en-ID" sz="3000" dirty="0"/>
              <a:t> </a:t>
            </a:r>
            <a:r>
              <a:rPr lang="en-ID" sz="3000" dirty="0" err="1"/>
              <a:t>Mulyaharja</a:t>
            </a:r>
            <a:r>
              <a:rPr lang="en-ID" sz="3000" dirty="0"/>
              <a:t>, </a:t>
            </a:r>
            <a:r>
              <a:rPr lang="en-ID" sz="3000" dirty="0" err="1"/>
              <a:t>Kecamatan</a:t>
            </a:r>
            <a:r>
              <a:rPr lang="en-ID" sz="3000" dirty="0"/>
              <a:t> Bogor Selatan, Kota Bogor, </a:t>
            </a:r>
            <a:r>
              <a:rPr lang="en-ID" sz="3000" dirty="0" err="1"/>
              <a:t>Jawa</a:t>
            </a:r>
            <a:r>
              <a:rPr lang="en-ID" sz="3000" dirty="0"/>
              <a:t> Barat) </a:t>
            </a:r>
            <a:r>
              <a:rPr lang="en-US" sz="3000" dirty="0"/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3000" dirty="0"/>
              <a:t>Masalah </a:t>
            </a:r>
            <a:r>
              <a:rPr lang="en-ID" sz="3000" dirty="0" err="1"/>
              <a:t>penelitian</a:t>
            </a:r>
            <a:r>
              <a:rPr lang="en-ID" sz="3000" dirty="0"/>
              <a:t> : </a:t>
            </a:r>
            <a:r>
              <a:rPr lang="en-ID" sz="3000" dirty="0" err="1"/>
              <a:t>Bagaimanakah</a:t>
            </a:r>
            <a:r>
              <a:rPr lang="en-ID" sz="3000" dirty="0"/>
              <a:t> </a:t>
            </a:r>
            <a:r>
              <a:rPr lang="en-ID" sz="3000" dirty="0" err="1"/>
              <a:t>tingkat</a:t>
            </a:r>
            <a:r>
              <a:rPr lang="en-ID" sz="3000" dirty="0"/>
              <a:t> </a:t>
            </a:r>
            <a:r>
              <a:rPr lang="en-ID" sz="3000" dirty="0" err="1"/>
              <a:t>keaktifan</a:t>
            </a:r>
            <a:r>
              <a:rPr lang="en-ID" sz="3000" dirty="0"/>
              <a:t> dan </a:t>
            </a:r>
            <a:r>
              <a:rPr lang="en-ID" sz="3000" dirty="0" err="1"/>
              <a:t>tingkat</a:t>
            </a:r>
            <a:r>
              <a:rPr lang="en-ID" sz="3000" dirty="0"/>
              <a:t> </a:t>
            </a:r>
            <a:r>
              <a:rPr lang="en-ID" sz="3000" dirty="0" err="1"/>
              <a:t>pemenuhan</a:t>
            </a:r>
            <a:r>
              <a:rPr lang="en-ID" sz="3000" dirty="0"/>
              <a:t> </a:t>
            </a:r>
            <a:r>
              <a:rPr lang="en-ID" sz="3000" dirty="0" err="1"/>
              <a:t>kebutuhan</a:t>
            </a:r>
            <a:r>
              <a:rPr lang="en-ID" sz="3000" dirty="0"/>
              <a:t> </a:t>
            </a:r>
            <a:r>
              <a:rPr lang="en-ID" sz="3000" dirty="0" err="1"/>
              <a:t>perempuan</a:t>
            </a:r>
            <a:r>
              <a:rPr lang="en-ID" sz="3000" dirty="0"/>
              <a:t> </a:t>
            </a:r>
            <a:r>
              <a:rPr lang="en-ID" sz="3000" dirty="0" err="1"/>
              <a:t>aktivis</a:t>
            </a:r>
            <a:r>
              <a:rPr lang="en-ID" sz="3000" dirty="0"/>
              <a:t> </a:t>
            </a:r>
            <a:r>
              <a:rPr lang="en-ID" sz="3000" dirty="0" err="1"/>
              <a:t>organisasi</a:t>
            </a:r>
            <a:r>
              <a:rPr lang="en-ID" sz="3000" dirty="0"/>
              <a:t> </a:t>
            </a:r>
            <a:r>
              <a:rPr lang="en-ID" sz="3000" dirty="0" err="1"/>
              <a:t>setelah</a:t>
            </a:r>
            <a:r>
              <a:rPr lang="en-ID" sz="3000" dirty="0"/>
              <a:t> </a:t>
            </a:r>
            <a:r>
              <a:rPr lang="en-ID" sz="3000" dirty="0" err="1"/>
              <a:t>penerapan</a:t>
            </a:r>
            <a:r>
              <a:rPr lang="en-ID" sz="3000" dirty="0"/>
              <a:t> </a:t>
            </a:r>
            <a:r>
              <a:rPr lang="en-ID" sz="3000" dirty="0" err="1"/>
              <a:t>Instruksi</a:t>
            </a:r>
            <a:r>
              <a:rPr lang="en-ID" sz="3000" dirty="0"/>
              <a:t> </a:t>
            </a:r>
            <a:r>
              <a:rPr lang="en-ID" sz="3000" dirty="0" err="1"/>
              <a:t>Presiden</a:t>
            </a:r>
            <a:r>
              <a:rPr lang="en-ID" sz="3000" dirty="0"/>
              <a:t> </a:t>
            </a:r>
            <a:r>
              <a:rPr lang="en-ID" sz="3000" dirty="0" err="1"/>
              <a:t>Nomor</a:t>
            </a:r>
            <a:r>
              <a:rPr lang="en-ID" sz="3000" dirty="0"/>
              <a:t> 9 </a:t>
            </a:r>
            <a:r>
              <a:rPr lang="en-ID" sz="3000" dirty="0" err="1"/>
              <a:t>tahun</a:t>
            </a:r>
            <a:r>
              <a:rPr lang="en-ID" sz="3000" dirty="0"/>
              <a:t> 2000 </a:t>
            </a:r>
            <a:r>
              <a:rPr lang="en-ID" sz="3000" dirty="0" err="1"/>
              <a:t>tentang</a:t>
            </a:r>
            <a:r>
              <a:rPr lang="en-ID" sz="3000" dirty="0"/>
              <a:t> </a:t>
            </a:r>
            <a:r>
              <a:rPr lang="en-ID" sz="3000" dirty="0" err="1"/>
              <a:t>Pengarusutamaan</a:t>
            </a:r>
            <a:r>
              <a:rPr lang="en-ID" sz="3000" dirty="0"/>
              <a:t> Gender (PUG)?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3000" dirty="0" err="1"/>
              <a:t>Tujuan</a:t>
            </a:r>
            <a:r>
              <a:rPr lang="en-ID" sz="3000" dirty="0"/>
              <a:t> </a:t>
            </a:r>
            <a:r>
              <a:rPr lang="en-ID" sz="3000" dirty="0" err="1"/>
              <a:t>penelitian:mengidentifikasi</a:t>
            </a:r>
            <a:r>
              <a:rPr lang="en-ID" sz="3000" dirty="0"/>
              <a:t> </a:t>
            </a:r>
            <a:r>
              <a:rPr lang="en-ID" sz="3000" dirty="0" err="1"/>
              <a:t>tingkat</a:t>
            </a:r>
            <a:r>
              <a:rPr lang="en-ID" sz="3000" dirty="0"/>
              <a:t> </a:t>
            </a:r>
            <a:r>
              <a:rPr lang="en-ID" sz="3000" dirty="0" err="1"/>
              <a:t>keaktifan</a:t>
            </a:r>
            <a:r>
              <a:rPr lang="en-ID" sz="3000" dirty="0"/>
              <a:t> dan </a:t>
            </a:r>
            <a:r>
              <a:rPr lang="en-ID" sz="3000" dirty="0" err="1"/>
              <a:t>tingkat</a:t>
            </a:r>
            <a:r>
              <a:rPr lang="en-ID" sz="3000" dirty="0"/>
              <a:t> </a:t>
            </a:r>
            <a:r>
              <a:rPr lang="en-ID" sz="3000" dirty="0" err="1"/>
              <a:t>pemenuhan</a:t>
            </a:r>
            <a:r>
              <a:rPr lang="en-ID" sz="3000" dirty="0"/>
              <a:t> </a:t>
            </a:r>
            <a:r>
              <a:rPr lang="en-ID" sz="3000" dirty="0" err="1"/>
              <a:t>kebutuhan</a:t>
            </a:r>
            <a:r>
              <a:rPr lang="en-ID" sz="3000" dirty="0"/>
              <a:t> </a:t>
            </a:r>
            <a:r>
              <a:rPr lang="en-ID" sz="3000" dirty="0" err="1"/>
              <a:t>perempuan</a:t>
            </a:r>
            <a:r>
              <a:rPr lang="en-ID" sz="3000" dirty="0"/>
              <a:t> </a:t>
            </a:r>
            <a:r>
              <a:rPr lang="en-ID" sz="3000" dirty="0" err="1"/>
              <a:t>aktivis</a:t>
            </a:r>
            <a:r>
              <a:rPr lang="en-ID" sz="3000" dirty="0"/>
              <a:t> </a:t>
            </a:r>
            <a:r>
              <a:rPr lang="en-ID" sz="3000" dirty="0" err="1"/>
              <a:t>organisasi</a:t>
            </a:r>
            <a:r>
              <a:rPr lang="en-ID" sz="3000" dirty="0"/>
              <a:t>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4123306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46" y="411480"/>
            <a:ext cx="7837714" cy="6165670"/>
          </a:xfrm>
        </p:spPr>
        <p:txBody>
          <a:bodyPr anchor="ctr"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300" dirty="0"/>
              <a:t>Metode </a:t>
            </a:r>
            <a:r>
              <a:rPr lang="en-US" sz="2300" dirty="0" err="1"/>
              <a:t>penelitian</a:t>
            </a:r>
            <a:r>
              <a:rPr lang="en-US" sz="2300" dirty="0"/>
              <a:t> : </a:t>
            </a:r>
            <a:r>
              <a:rPr lang="en-ID" sz="2300" dirty="0" err="1"/>
              <a:t>Penelitian</a:t>
            </a:r>
            <a:r>
              <a:rPr lang="en-ID" sz="2300" dirty="0"/>
              <a:t> ini </a:t>
            </a:r>
            <a:r>
              <a:rPr lang="en-ID" sz="2300" dirty="0" err="1"/>
              <a:t>menggunakan</a:t>
            </a:r>
            <a:r>
              <a:rPr lang="en-ID" sz="2300" dirty="0"/>
              <a:t> </a:t>
            </a:r>
            <a:r>
              <a:rPr lang="en-ID" sz="2300" dirty="0" err="1"/>
              <a:t>pendekatan</a:t>
            </a:r>
            <a:r>
              <a:rPr lang="en-ID" sz="2300" dirty="0"/>
              <a:t> </a:t>
            </a:r>
            <a:r>
              <a:rPr lang="en-ID" sz="2300" dirty="0" err="1"/>
              <a:t>kuantitatif</a:t>
            </a:r>
            <a:r>
              <a:rPr lang="en-ID" sz="2300" dirty="0"/>
              <a:t> dengan </a:t>
            </a:r>
            <a:r>
              <a:rPr lang="en-ID" sz="2300" dirty="0" err="1"/>
              <a:t>metode</a:t>
            </a:r>
            <a:r>
              <a:rPr lang="en-ID" sz="2300" dirty="0"/>
              <a:t> </a:t>
            </a:r>
            <a:r>
              <a:rPr lang="en-ID" sz="2300" dirty="0" err="1"/>
              <a:t>sensus</a:t>
            </a:r>
            <a:r>
              <a:rPr lang="en-ID" sz="2300" dirty="0"/>
              <a:t> yang </a:t>
            </a:r>
            <a:r>
              <a:rPr lang="en-ID" sz="2300" dirty="0" err="1"/>
              <a:t>didukung</a:t>
            </a:r>
            <a:r>
              <a:rPr lang="en-ID" sz="2300" dirty="0"/>
              <a:t> oleh data </a:t>
            </a:r>
            <a:r>
              <a:rPr lang="en-ID" sz="2300" dirty="0" err="1"/>
              <a:t>kualitatif</a:t>
            </a:r>
            <a:r>
              <a:rPr lang="en-ID" sz="2300" dirty="0"/>
              <a:t>  yang </a:t>
            </a:r>
            <a:r>
              <a:rPr lang="en-ID" sz="2300" dirty="0" err="1"/>
              <a:t>dikumpulkan</a:t>
            </a:r>
            <a:r>
              <a:rPr lang="en-ID" sz="2300" dirty="0"/>
              <a:t> </a:t>
            </a:r>
            <a:r>
              <a:rPr lang="en-ID" sz="2300" dirty="0" err="1"/>
              <a:t>melalui</a:t>
            </a:r>
            <a:r>
              <a:rPr lang="en-ID" sz="2300" dirty="0"/>
              <a:t> </a:t>
            </a:r>
            <a:r>
              <a:rPr lang="en-ID" sz="2300" dirty="0" err="1"/>
              <a:t>wawancara</a:t>
            </a:r>
            <a:r>
              <a:rPr lang="en-ID" sz="2300" dirty="0"/>
              <a:t> </a:t>
            </a:r>
            <a:r>
              <a:rPr lang="en-ID" sz="2300" dirty="0" err="1"/>
              <a:t>mendalam</a:t>
            </a:r>
            <a:r>
              <a:rPr lang="en-ID" sz="2300" dirty="0"/>
              <a:t>. </a:t>
            </a:r>
            <a:r>
              <a:rPr lang="en-ID" sz="2300" dirty="0" err="1"/>
              <a:t>Responden</a:t>
            </a:r>
            <a:r>
              <a:rPr lang="en-ID" sz="2300" dirty="0"/>
              <a:t> pada </a:t>
            </a:r>
            <a:r>
              <a:rPr lang="en-ID" sz="2300" dirty="0" err="1"/>
              <a:t>penelitian</a:t>
            </a:r>
            <a:r>
              <a:rPr lang="en-ID" sz="2300" dirty="0"/>
              <a:t> ini </a:t>
            </a:r>
            <a:r>
              <a:rPr lang="en-ID" sz="2300" dirty="0" err="1"/>
              <a:t>adalah</a:t>
            </a:r>
            <a:r>
              <a:rPr lang="en-ID" sz="2300" dirty="0"/>
              <a:t> </a:t>
            </a:r>
            <a:r>
              <a:rPr lang="en-ID" sz="2300" dirty="0" err="1"/>
              <a:t>pengurus</a:t>
            </a:r>
            <a:r>
              <a:rPr lang="en-ID" sz="2300" dirty="0"/>
              <a:t> dan </a:t>
            </a:r>
            <a:r>
              <a:rPr lang="en-ID" sz="2300" dirty="0" err="1"/>
              <a:t>anggota</a:t>
            </a:r>
            <a:r>
              <a:rPr lang="en-ID" sz="2300" dirty="0"/>
              <a:t> </a:t>
            </a:r>
            <a:r>
              <a:rPr lang="en-ID" sz="2300" dirty="0" err="1"/>
              <a:t>Kelompok</a:t>
            </a:r>
            <a:r>
              <a:rPr lang="en-ID" sz="2300" dirty="0"/>
              <a:t> Wanita </a:t>
            </a:r>
            <a:r>
              <a:rPr lang="en-ID" sz="2300" dirty="0" err="1"/>
              <a:t>Tani</a:t>
            </a:r>
            <a:r>
              <a:rPr lang="en-ID" sz="2300" dirty="0"/>
              <a:t> (KWT) </a:t>
            </a:r>
            <a:r>
              <a:rPr lang="en-ID" sz="2300" dirty="0" err="1"/>
              <a:t>Ciharashas</a:t>
            </a:r>
            <a:r>
              <a:rPr lang="en-ID" sz="2300" dirty="0"/>
              <a:t> yang </a:t>
            </a:r>
            <a:r>
              <a:rPr lang="en-ID" sz="2300" dirty="0" err="1"/>
              <a:t>berjumlah</a:t>
            </a:r>
            <a:r>
              <a:rPr lang="en-ID" sz="2300" dirty="0"/>
              <a:t> 30 orang. Data </a:t>
            </a:r>
            <a:r>
              <a:rPr lang="en-ID" sz="2300" dirty="0" err="1"/>
              <a:t>dianalisis</a:t>
            </a:r>
            <a:r>
              <a:rPr lang="en-ID" sz="2300" dirty="0"/>
              <a:t> </a:t>
            </a:r>
            <a:r>
              <a:rPr lang="en-ID" sz="2300" dirty="0" err="1"/>
              <a:t>secara</a:t>
            </a:r>
            <a:r>
              <a:rPr lang="en-ID" sz="2300" dirty="0"/>
              <a:t> </a:t>
            </a:r>
            <a:r>
              <a:rPr lang="en-ID" sz="2300" dirty="0" err="1"/>
              <a:t>kuantitatif</a:t>
            </a:r>
            <a:r>
              <a:rPr lang="en-ID" sz="2300" dirty="0"/>
              <a:t> dengan </a:t>
            </a:r>
            <a:r>
              <a:rPr lang="en-ID" sz="2300" dirty="0" err="1"/>
              <a:t>menggunakan</a:t>
            </a:r>
            <a:r>
              <a:rPr lang="en-ID" sz="2300" dirty="0"/>
              <a:t> </a:t>
            </a:r>
            <a:r>
              <a:rPr lang="en-ID" sz="2300" dirty="0" err="1"/>
              <a:t>alat</a:t>
            </a:r>
            <a:r>
              <a:rPr lang="en-ID" sz="2300" dirty="0"/>
              <a:t> </a:t>
            </a:r>
            <a:r>
              <a:rPr lang="en-ID" sz="2300" dirty="0" err="1"/>
              <a:t>analisis</a:t>
            </a:r>
            <a:r>
              <a:rPr lang="en-ID" sz="2300" dirty="0"/>
              <a:t> gender Model Moser. </a:t>
            </a:r>
            <a:r>
              <a:rPr lang="en-ID" sz="2300" dirty="0" err="1"/>
              <a:t>Penelitian</a:t>
            </a:r>
            <a:r>
              <a:rPr lang="en-ID" sz="2300" dirty="0"/>
              <a:t> ini </a:t>
            </a:r>
            <a:r>
              <a:rPr lang="en-ID" sz="2300" dirty="0" err="1"/>
              <a:t>bersifat</a:t>
            </a:r>
            <a:r>
              <a:rPr lang="en-ID" sz="2300" dirty="0"/>
              <a:t> </a:t>
            </a:r>
            <a:r>
              <a:rPr lang="en-ID" sz="2300" i="1" dirty="0"/>
              <a:t>explanatory research </a:t>
            </a:r>
            <a:r>
              <a:rPr lang="en-ID" sz="2300" dirty="0" err="1"/>
              <a:t>karena</a:t>
            </a:r>
            <a:r>
              <a:rPr lang="en-ID" sz="2300" dirty="0"/>
              <a:t> </a:t>
            </a:r>
            <a:r>
              <a:rPr lang="en-ID" sz="2300" dirty="0" err="1"/>
              <a:t>menjelaskan</a:t>
            </a:r>
            <a:r>
              <a:rPr lang="en-ID" sz="2300" dirty="0"/>
              <a:t> </a:t>
            </a:r>
            <a:r>
              <a:rPr lang="en-ID" sz="2300" dirty="0" err="1"/>
              <a:t>hubungan</a:t>
            </a:r>
            <a:r>
              <a:rPr lang="en-ID" sz="2300" dirty="0"/>
              <a:t> </a:t>
            </a:r>
            <a:r>
              <a:rPr lang="en-ID" sz="2300" dirty="0" err="1"/>
              <a:t>kausal</a:t>
            </a:r>
            <a:r>
              <a:rPr lang="en-ID" sz="2300" dirty="0"/>
              <a:t> </a:t>
            </a:r>
            <a:r>
              <a:rPr lang="en-ID" sz="2300" dirty="0" err="1"/>
              <a:t>antarvariabel</a:t>
            </a:r>
            <a:r>
              <a:rPr lang="en-ID" sz="2300" dirty="0"/>
              <a:t> </a:t>
            </a:r>
            <a:r>
              <a:rPr lang="en-ID" sz="2300" dirty="0" err="1"/>
              <a:t>melalui</a:t>
            </a:r>
            <a:r>
              <a:rPr lang="en-ID" sz="2300" dirty="0"/>
              <a:t> </a:t>
            </a:r>
            <a:r>
              <a:rPr lang="en-ID" sz="2300" dirty="0" err="1"/>
              <a:t>pengujian</a:t>
            </a:r>
            <a:r>
              <a:rPr lang="en-ID" sz="2300" dirty="0"/>
              <a:t> </a:t>
            </a:r>
            <a:r>
              <a:rPr lang="en-ID" sz="2300" dirty="0" err="1"/>
              <a:t>hipotesis</a:t>
            </a:r>
            <a:endParaRPr lang="en-US" sz="23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/>
              <a:t>Hasil </a:t>
            </a:r>
            <a:r>
              <a:rPr lang="en-US" sz="2300" dirty="0" err="1"/>
              <a:t>penelitian</a:t>
            </a:r>
            <a:r>
              <a:rPr lang="en-US" sz="2300" dirty="0"/>
              <a:t> : </a:t>
            </a:r>
            <a:r>
              <a:rPr lang="en-ID" sz="2300" dirty="0"/>
              <a:t>Tingkat </a:t>
            </a:r>
            <a:r>
              <a:rPr lang="en-ID" sz="2300" dirty="0" err="1"/>
              <a:t>keaktifan</a:t>
            </a:r>
            <a:r>
              <a:rPr lang="en-ID" sz="2300" dirty="0"/>
              <a:t> dan </a:t>
            </a:r>
            <a:r>
              <a:rPr lang="en-ID" sz="2300" dirty="0" err="1"/>
              <a:t>tingkat</a:t>
            </a:r>
            <a:r>
              <a:rPr lang="en-ID" sz="2300" dirty="0"/>
              <a:t> </a:t>
            </a:r>
            <a:r>
              <a:rPr lang="en-ID" sz="2300" dirty="0" err="1"/>
              <a:t>pemenuhan</a:t>
            </a:r>
            <a:r>
              <a:rPr lang="en-ID" sz="2300" dirty="0"/>
              <a:t> </a:t>
            </a:r>
            <a:r>
              <a:rPr lang="en-ID" sz="2300" dirty="0" err="1"/>
              <a:t>kebutuhan</a:t>
            </a:r>
            <a:r>
              <a:rPr lang="en-ID" sz="2300" dirty="0"/>
              <a:t> </a:t>
            </a:r>
            <a:r>
              <a:rPr lang="en-ID" sz="2300" dirty="0" err="1"/>
              <a:t>praktis</a:t>
            </a:r>
            <a:r>
              <a:rPr lang="en-ID" sz="2300" dirty="0"/>
              <a:t> </a:t>
            </a:r>
            <a:r>
              <a:rPr lang="en-ID" sz="2300" dirty="0" err="1"/>
              <a:t>berada</a:t>
            </a:r>
            <a:r>
              <a:rPr lang="en-ID" sz="2300" dirty="0"/>
              <a:t> pada </a:t>
            </a:r>
            <a:r>
              <a:rPr lang="en-ID" sz="2300" dirty="0" err="1"/>
              <a:t>kategori</a:t>
            </a:r>
            <a:r>
              <a:rPr lang="en-ID" sz="2300" dirty="0"/>
              <a:t> </a:t>
            </a:r>
            <a:r>
              <a:rPr lang="en-ID" sz="2300" dirty="0" err="1"/>
              <a:t>tinggi</a:t>
            </a:r>
            <a:r>
              <a:rPr lang="en-ID" sz="2300" dirty="0"/>
              <a:t>, </a:t>
            </a:r>
            <a:r>
              <a:rPr lang="en-ID" sz="2300" dirty="0" err="1"/>
              <a:t>serta</a:t>
            </a:r>
            <a:r>
              <a:rPr lang="en-ID" sz="2300" dirty="0"/>
              <a:t> </a:t>
            </a:r>
            <a:r>
              <a:rPr lang="en-ID" sz="2300" dirty="0" err="1"/>
              <a:t>tingkat</a:t>
            </a:r>
            <a:r>
              <a:rPr lang="en-ID" sz="2300" dirty="0"/>
              <a:t> </a:t>
            </a:r>
            <a:r>
              <a:rPr lang="en-ID" sz="2300" dirty="0" err="1"/>
              <a:t>pemenuhan</a:t>
            </a:r>
            <a:r>
              <a:rPr lang="en-ID" sz="2300" dirty="0"/>
              <a:t> </a:t>
            </a:r>
            <a:r>
              <a:rPr lang="en-ID" sz="2300" dirty="0" err="1"/>
              <a:t>kebutuhan</a:t>
            </a:r>
            <a:r>
              <a:rPr lang="en-ID" sz="2300" dirty="0"/>
              <a:t> strategis </a:t>
            </a:r>
            <a:r>
              <a:rPr lang="en-ID" sz="2300" dirty="0" err="1"/>
              <a:t>perempuan</a:t>
            </a:r>
            <a:r>
              <a:rPr lang="en-ID" sz="2300" dirty="0"/>
              <a:t> </a:t>
            </a:r>
            <a:r>
              <a:rPr lang="en-ID" sz="2300" dirty="0" err="1"/>
              <a:t>aktivis</a:t>
            </a:r>
            <a:r>
              <a:rPr lang="en-ID" sz="2300" dirty="0"/>
              <a:t> dalam </a:t>
            </a:r>
            <a:r>
              <a:rPr lang="en-ID" sz="2300" dirty="0" err="1"/>
              <a:t>organisasi</a:t>
            </a:r>
            <a:r>
              <a:rPr lang="en-ID" sz="2300" dirty="0"/>
              <a:t> </a:t>
            </a:r>
            <a:r>
              <a:rPr lang="en-ID" sz="2300" dirty="0" err="1"/>
              <a:t>berada</a:t>
            </a:r>
            <a:r>
              <a:rPr lang="en-ID" sz="2300" dirty="0"/>
              <a:t> pada </a:t>
            </a:r>
            <a:r>
              <a:rPr lang="en-ID" sz="2300" dirty="0" err="1"/>
              <a:t>kategori</a:t>
            </a:r>
            <a:r>
              <a:rPr lang="en-ID" sz="2300" dirty="0"/>
              <a:t> </a:t>
            </a:r>
            <a:r>
              <a:rPr lang="en-ID" sz="2300" dirty="0" err="1"/>
              <a:t>rendah</a:t>
            </a:r>
            <a:r>
              <a:rPr lang="en-ID" sz="2300" dirty="0"/>
              <a:t>. </a:t>
            </a:r>
            <a:r>
              <a:rPr lang="en-ID" sz="2300" dirty="0" err="1"/>
              <a:t>Selain</a:t>
            </a:r>
            <a:r>
              <a:rPr lang="en-ID" sz="2300" dirty="0"/>
              <a:t> </a:t>
            </a:r>
            <a:r>
              <a:rPr lang="en-ID" sz="2300" dirty="0" err="1"/>
              <a:t>itu</a:t>
            </a:r>
            <a:r>
              <a:rPr lang="en-ID" sz="2300" dirty="0"/>
              <a:t>, </a:t>
            </a:r>
            <a:r>
              <a:rPr lang="en-ID" sz="2300" dirty="0" err="1"/>
              <a:t>terdapat</a:t>
            </a:r>
            <a:r>
              <a:rPr lang="en-ID" sz="2300" dirty="0"/>
              <a:t> </a:t>
            </a:r>
            <a:r>
              <a:rPr lang="en-ID" sz="2300" dirty="0" err="1"/>
              <a:t>hubungan</a:t>
            </a:r>
            <a:r>
              <a:rPr lang="en-ID" sz="2300" dirty="0"/>
              <a:t> </a:t>
            </a:r>
            <a:r>
              <a:rPr lang="en-ID" sz="2300" dirty="0" err="1"/>
              <a:t>antara</a:t>
            </a:r>
            <a:r>
              <a:rPr lang="en-ID" sz="2300" dirty="0"/>
              <a:t> </a:t>
            </a:r>
            <a:r>
              <a:rPr lang="en-ID" sz="2300" dirty="0" err="1"/>
              <a:t>karakteristik</a:t>
            </a:r>
            <a:r>
              <a:rPr lang="en-ID" sz="2300" dirty="0"/>
              <a:t> </a:t>
            </a:r>
            <a:r>
              <a:rPr lang="en-ID" sz="2300" dirty="0" err="1"/>
              <a:t>ekonomi</a:t>
            </a:r>
            <a:r>
              <a:rPr lang="en-ID" sz="2300" dirty="0"/>
              <a:t> dengan </a:t>
            </a:r>
            <a:r>
              <a:rPr lang="en-ID" sz="2300" dirty="0" err="1"/>
              <a:t>tingkat</a:t>
            </a:r>
            <a:r>
              <a:rPr lang="en-ID" sz="2300" dirty="0"/>
              <a:t> </a:t>
            </a:r>
            <a:r>
              <a:rPr lang="en-ID" sz="2300" dirty="0" err="1"/>
              <a:t>keaktifan</a:t>
            </a:r>
            <a:r>
              <a:rPr lang="en-ID" sz="2300" dirty="0"/>
              <a:t> </a:t>
            </a:r>
            <a:r>
              <a:rPr lang="en-ID" sz="2300" dirty="0" err="1"/>
              <a:t>perempuan</a:t>
            </a:r>
            <a:r>
              <a:rPr lang="en-ID" sz="2300" dirty="0"/>
              <a:t> </a:t>
            </a:r>
            <a:r>
              <a:rPr lang="en-ID" sz="2300" dirty="0" err="1"/>
              <a:t>aktivis</a:t>
            </a:r>
            <a:r>
              <a:rPr lang="en-ID" sz="2300" dirty="0"/>
              <a:t> dalam </a:t>
            </a:r>
            <a:r>
              <a:rPr lang="en-ID" sz="2300" dirty="0" err="1"/>
              <a:t>organisasi</a:t>
            </a:r>
            <a:r>
              <a:rPr lang="en-ID" sz="2300" dirty="0"/>
              <a:t>, </a:t>
            </a:r>
            <a:r>
              <a:rPr lang="en-ID" sz="2300" dirty="0" err="1"/>
              <a:t>serta</a:t>
            </a:r>
            <a:r>
              <a:rPr lang="en-ID" sz="2300" dirty="0"/>
              <a:t> </a:t>
            </a:r>
            <a:r>
              <a:rPr lang="en-ID" sz="2300" dirty="0" err="1"/>
              <a:t>terdapat</a:t>
            </a:r>
            <a:r>
              <a:rPr lang="en-ID" sz="2300" dirty="0"/>
              <a:t> pula </a:t>
            </a:r>
            <a:r>
              <a:rPr lang="en-ID" sz="2300" dirty="0" err="1"/>
              <a:t>hubungan</a:t>
            </a:r>
            <a:r>
              <a:rPr lang="en-ID" sz="2300" dirty="0"/>
              <a:t> </a:t>
            </a:r>
            <a:r>
              <a:rPr lang="en-ID" sz="2300" dirty="0" err="1"/>
              <a:t>antara</a:t>
            </a:r>
            <a:r>
              <a:rPr lang="en-ID" sz="2300" dirty="0"/>
              <a:t> </a:t>
            </a:r>
            <a:r>
              <a:rPr lang="en-ID" sz="2300" dirty="0" err="1"/>
              <a:t>tingkat</a:t>
            </a:r>
            <a:r>
              <a:rPr lang="en-ID" sz="2300" dirty="0"/>
              <a:t> </a:t>
            </a:r>
            <a:r>
              <a:rPr lang="en-ID" sz="2300" dirty="0" err="1"/>
              <a:t>keaktifan</a:t>
            </a:r>
            <a:r>
              <a:rPr lang="en-ID" sz="2300" dirty="0"/>
              <a:t> </a:t>
            </a:r>
            <a:r>
              <a:rPr lang="en-ID" sz="2300" dirty="0" err="1"/>
              <a:t>perempuan</a:t>
            </a:r>
            <a:r>
              <a:rPr lang="en-ID" sz="2300" dirty="0"/>
              <a:t> </a:t>
            </a:r>
            <a:r>
              <a:rPr lang="en-ID" sz="2300" dirty="0" err="1"/>
              <a:t>aktivis</a:t>
            </a:r>
            <a:r>
              <a:rPr lang="en-ID" sz="2300" dirty="0"/>
              <a:t> dalam </a:t>
            </a:r>
            <a:r>
              <a:rPr lang="en-ID" sz="2300" dirty="0" err="1"/>
              <a:t>organisasi</a:t>
            </a:r>
            <a:r>
              <a:rPr lang="en-ID" sz="2300" dirty="0"/>
              <a:t> dengan </a:t>
            </a:r>
            <a:r>
              <a:rPr lang="en-ID" sz="2300" dirty="0" err="1"/>
              <a:t>tingkat</a:t>
            </a:r>
            <a:r>
              <a:rPr lang="en-ID" sz="2300" dirty="0"/>
              <a:t> </a:t>
            </a:r>
            <a:r>
              <a:rPr lang="en-ID" sz="2300" dirty="0" err="1"/>
              <a:t>pemenuhan</a:t>
            </a:r>
            <a:r>
              <a:rPr lang="en-ID" sz="2300" dirty="0"/>
              <a:t> </a:t>
            </a:r>
            <a:r>
              <a:rPr lang="en-ID" sz="2300" dirty="0" err="1"/>
              <a:t>kebutuhannya</a:t>
            </a:r>
            <a:r>
              <a:rPr lang="en-ID" sz="2300" dirty="0"/>
              <a:t> di dalam </a:t>
            </a:r>
            <a:r>
              <a:rPr lang="en-ID" sz="2300" dirty="0" err="1"/>
              <a:t>organisasi</a:t>
            </a:r>
            <a:r>
              <a:rPr lang="en-ID" sz="2300" dirty="0"/>
              <a:t> </a:t>
            </a:r>
            <a:r>
              <a:rPr lang="en-ID" sz="2300" dirty="0" err="1"/>
              <a:t>tersebut</a:t>
            </a:r>
            <a:r>
              <a:rPr lang="en-ID" sz="2300" dirty="0"/>
              <a:t>.</a:t>
            </a:r>
            <a:endParaRPr lang="en-US" sz="2300" dirty="0"/>
          </a:p>
        </p:txBody>
      </p:sp>
    </p:spTree>
    <p:extLst>
      <p:ext uri="{BB962C8B-B14F-4D97-AF65-F5344CB8AC3E}">
        <p14:creationId xmlns:p14="http://schemas.microsoft.com/office/powerpoint/2010/main" val="33346223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827417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Contoh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penelitian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:</a:t>
            </a:r>
            <a:br>
              <a:rPr lang="en-US" sz="3600" b="1" dirty="0">
                <a:solidFill>
                  <a:srgbClr val="FFFFFF"/>
                </a:solidFill>
                <a:latin typeface="+mn-lt"/>
              </a:rPr>
            </a:b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Chotim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&amp; Jannah (2021)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313510"/>
            <a:ext cx="7426829" cy="6263640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Judul</a:t>
            </a:r>
            <a:r>
              <a:rPr lang="en-US" dirty="0"/>
              <a:t> : </a:t>
            </a:r>
            <a:r>
              <a:rPr lang="en-ID" dirty="0" err="1"/>
              <a:t>Pengaruh</a:t>
            </a:r>
            <a:r>
              <a:rPr lang="en-ID" dirty="0"/>
              <a:t> Program </a:t>
            </a:r>
            <a:r>
              <a:rPr lang="en-ID" dirty="0" err="1"/>
              <a:t>Keluarga</a:t>
            </a:r>
            <a:r>
              <a:rPr lang="en-ID" dirty="0"/>
              <a:t> Harapan </a:t>
            </a:r>
            <a:r>
              <a:rPr lang="en-ID" dirty="0" err="1"/>
              <a:t>terhadap</a:t>
            </a:r>
            <a:r>
              <a:rPr lang="en-ID" dirty="0"/>
              <a:t> </a:t>
            </a:r>
            <a:r>
              <a:rPr lang="en-ID" dirty="0" err="1"/>
              <a:t>Pemenuhan</a:t>
            </a:r>
            <a:r>
              <a:rPr lang="en-ID" dirty="0"/>
              <a:t> </a:t>
            </a:r>
            <a:r>
              <a:rPr lang="en-ID" dirty="0" err="1"/>
              <a:t>Kebutuhan</a:t>
            </a:r>
            <a:r>
              <a:rPr lang="en-ID" dirty="0"/>
              <a:t> </a:t>
            </a:r>
            <a:r>
              <a:rPr lang="en-ID" dirty="0" err="1"/>
              <a:t>Praktis</a:t>
            </a:r>
            <a:r>
              <a:rPr lang="en-ID" dirty="0"/>
              <a:t> dan Strategis Gender dalam </a:t>
            </a:r>
            <a:r>
              <a:rPr lang="en-ID" dirty="0" err="1"/>
              <a:t>Perspektif</a:t>
            </a:r>
            <a:r>
              <a:rPr lang="en-ID" dirty="0"/>
              <a:t> Moser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Masalah </a:t>
            </a:r>
            <a:r>
              <a:rPr lang="en-US" dirty="0" err="1"/>
              <a:t>penelitian:memahami</a:t>
            </a:r>
            <a:r>
              <a:rPr lang="en-US" dirty="0"/>
              <a:t> </a:t>
            </a:r>
            <a:r>
              <a:rPr lang="en-US" dirty="0" err="1"/>
              <a:t>dampak</a:t>
            </a:r>
            <a:r>
              <a:rPr lang="en-US" dirty="0"/>
              <a:t> Program </a:t>
            </a:r>
            <a:r>
              <a:rPr lang="en-US" dirty="0" err="1"/>
              <a:t>Keluarga</a:t>
            </a:r>
            <a:r>
              <a:rPr lang="en-US" dirty="0"/>
              <a:t> Harapan pada </a:t>
            </a:r>
            <a:r>
              <a:rPr lang="en-US" dirty="0" err="1"/>
              <a:t>pembagian</a:t>
            </a:r>
            <a:r>
              <a:rPr lang="en-US" dirty="0"/>
              <a:t> </a:t>
            </a:r>
            <a:r>
              <a:rPr lang="en-US" dirty="0" err="1"/>
              <a:t>peran</a:t>
            </a:r>
            <a:r>
              <a:rPr lang="en-US" dirty="0"/>
              <a:t> gender dalam </a:t>
            </a:r>
            <a:r>
              <a:rPr lang="en-US" dirty="0" err="1"/>
              <a:t>rumah</a:t>
            </a:r>
            <a:r>
              <a:rPr lang="en-US" dirty="0"/>
              <a:t>  </a:t>
            </a:r>
            <a:r>
              <a:rPr lang="en-US" dirty="0" err="1"/>
              <a:t>tangga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:</a:t>
            </a:r>
            <a:r>
              <a:rPr lang="en-ID" dirty="0" err="1"/>
              <a:t>mengetahui</a:t>
            </a:r>
            <a:r>
              <a:rPr lang="en-ID" dirty="0"/>
              <a:t> </a:t>
            </a:r>
            <a:r>
              <a:rPr lang="en-ID" dirty="0" err="1"/>
              <a:t>pengaruh</a:t>
            </a:r>
            <a:r>
              <a:rPr lang="en-ID" dirty="0"/>
              <a:t> Program </a:t>
            </a:r>
            <a:r>
              <a:rPr lang="en-ID" dirty="0" err="1"/>
              <a:t>Keluarga</a:t>
            </a:r>
            <a:r>
              <a:rPr lang="en-ID" dirty="0"/>
              <a:t> Harapan dengan </a:t>
            </a:r>
            <a:r>
              <a:rPr lang="en-ID" dirty="0" err="1"/>
              <a:t>menggunakan</a:t>
            </a:r>
            <a:r>
              <a:rPr lang="en-ID" dirty="0"/>
              <a:t> </a:t>
            </a:r>
            <a:r>
              <a:rPr lang="en-ID" dirty="0" err="1"/>
              <a:t>perspektif</a:t>
            </a:r>
            <a:r>
              <a:rPr lang="en-ID" dirty="0"/>
              <a:t> gender </a:t>
            </a:r>
            <a:r>
              <a:rPr lang="en-ID" dirty="0" err="1"/>
              <a:t>terhadap</a:t>
            </a:r>
            <a:r>
              <a:rPr lang="en-ID" dirty="0"/>
              <a:t> </a:t>
            </a:r>
            <a:r>
              <a:rPr lang="en-ID" dirty="0" err="1"/>
              <a:t>pembagian</a:t>
            </a:r>
            <a:r>
              <a:rPr lang="en-ID" dirty="0"/>
              <a:t> </a:t>
            </a:r>
            <a:r>
              <a:rPr lang="en-ID" dirty="0" err="1"/>
              <a:t>peran</a:t>
            </a:r>
            <a:r>
              <a:rPr lang="en-ID" dirty="0"/>
              <a:t> gender di </a:t>
            </a:r>
            <a:r>
              <a:rPr lang="en-ID" dirty="0" err="1"/>
              <a:t>rumah</a:t>
            </a:r>
            <a:r>
              <a:rPr lang="en-ID" dirty="0"/>
              <a:t> </a:t>
            </a:r>
            <a:r>
              <a:rPr lang="en-ID" dirty="0" err="1"/>
              <a:t>tangga</a:t>
            </a:r>
            <a:r>
              <a:rPr lang="en-ID" dirty="0"/>
              <a:t>, </a:t>
            </a:r>
            <a:r>
              <a:rPr lang="en-ID" dirty="0" err="1"/>
              <a:t>pemenuhan</a:t>
            </a:r>
            <a:r>
              <a:rPr lang="en-ID" dirty="0"/>
              <a:t> </a:t>
            </a:r>
            <a:r>
              <a:rPr lang="en-ID" dirty="0" err="1"/>
              <a:t>kebutuhan</a:t>
            </a:r>
            <a:r>
              <a:rPr lang="en-ID" dirty="0"/>
              <a:t> </a:t>
            </a:r>
            <a:r>
              <a:rPr lang="en-ID" dirty="0" err="1"/>
              <a:t>praktis</a:t>
            </a:r>
            <a:r>
              <a:rPr lang="en-ID" dirty="0"/>
              <a:t> dan strategis (</a:t>
            </a:r>
            <a:r>
              <a:rPr lang="en-ID" dirty="0" err="1"/>
              <a:t>akses</a:t>
            </a:r>
            <a:r>
              <a:rPr lang="en-ID" dirty="0"/>
              <a:t>, </a:t>
            </a:r>
            <a:r>
              <a:rPr lang="en-ID" dirty="0" err="1"/>
              <a:t>kontrol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mendapatkan</a:t>
            </a:r>
            <a:r>
              <a:rPr lang="en-ID" dirty="0"/>
              <a:t> </a:t>
            </a:r>
            <a:r>
              <a:rPr lang="en-ID" dirty="0" err="1"/>
              <a:t>sumberdaya</a:t>
            </a:r>
            <a:r>
              <a:rPr lang="en-ID" dirty="0"/>
              <a:t> dan </a:t>
            </a:r>
            <a:r>
              <a:rPr lang="en-ID" dirty="0" err="1"/>
              <a:t>manfaat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peserta</a:t>
            </a:r>
            <a:r>
              <a:rPr lang="en-ID" dirty="0"/>
              <a:t> PKH).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69002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46" y="411480"/>
            <a:ext cx="7837714" cy="6165670"/>
          </a:xfrm>
        </p:spPr>
        <p:txBody>
          <a:bodyPr anchor="ctr"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300" dirty="0"/>
              <a:t>Metode </a:t>
            </a:r>
            <a:r>
              <a:rPr lang="en-US" sz="2300" dirty="0" err="1"/>
              <a:t>penelitian</a:t>
            </a:r>
            <a:r>
              <a:rPr lang="en-US" sz="2300" dirty="0"/>
              <a:t> : </a:t>
            </a:r>
            <a:r>
              <a:rPr lang="en-ID" sz="2300" dirty="0" err="1"/>
              <a:t>Penelitian</a:t>
            </a:r>
            <a:r>
              <a:rPr lang="en-ID" sz="2300" dirty="0"/>
              <a:t> </a:t>
            </a:r>
            <a:r>
              <a:rPr lang="en-ID" sz="2300" dirty="0" err="1"/>
              <a:t>dilakukan</a:t>
            </a:r>
            <a:r>
              <a:rPr lang="en-ID" sz="2300" dirty="0"/>
              <a:t> dengan </a:t>
            </a:r>
            <a:r>
              <a:rPr lang="en-ID" sz="2300" dirty="0" err="1"/>
              <a:t>pendekatan</a:t>
            </a:r>
            <a:r>
              <a:rPr lang="en-ID" sz="2300" dirty="0"/>
              <a:t> </a:t>
            </a:r>
            <a:r>
              <a:rPr lang="en-ID" sz="2300" dirty="0" err="1"/>
              <a:t>kualitatif</a:t>
            </a:r>
            <a:r>
              <a:rPr lang="en-ID" sz="2300" dirty="0"/>
              <a:t>. Data </a:t>
            </a:r>
            <a:r>
              <a:rPr lang="en-ID" sz="2300" dirty="0" err="1"/>
              <a:t>dikumpulkan</a:t>
            </a:r>
            <a:r>
              <a:rPr lang="en-ID" sz="2300" dirty="0"/>
              <a:t> </a:t>
            </a:r>
            <a:r>
              <a:rPr lang="en-ID" sz="2300" dirty="0" err="1"/>
              <a:t>melalui</a:t>
            </a:r>
            <a:r>
              <a:rPr lang="en-ID" sz="2300" dirty="0"/>
              <a:t> </a:t>
            </a:r>
            <a:r>
              <a:rPr lang="en-ID" sz="2300" dirty="0" err="1"/>
              <a:t>observasi</a:t>
            </a:r>
            <a:r>
              <a:rPr lang="en-ID" sz="2300" dirty="0"/>
              <a:t>, </a:t>
            </a:r>
            <a:r>
              <a:rPr lang="en-ID" sz="2300" dirty="0" err="1"/>
              <a:t>wawancara</a:t>
            </a:r>
            <a:r>
              <a:rPr lang="en-ID" sz="2300" dirty="0"/>
              <a:t> dan </a:t>
            </a:r>
            <a:r>
              <a:rPr lang="en-ID" sz="2300" dirty="0" err="1"/>
              <a:t>dokumentasi</a:t>
            </a:r>
            <a:r>
              <a:rPr lang="en-ID" sz="2300" dirty="0"/>
              <a:t>. Data </a:t>
            </a:r>
            <a:r>
              <a:rPr lang="en-ID" sz="2300" dirty="0" err="1"/>
              <a:t>dianalisis</a:t>
            </a:r>
            <a:r>
              <a:rPr lang="en-ID" sz="2300" dirty="0"/>
              <a:t> </a:t>
            </a:r>
            <a:r>
              <a:rPr lang="en-ID" sz="2300" dirty="0" err="1"/>
              <a:t>secara</a:t>
            </a:r>
            <a:r>
              <a:rPr lang="en-ID" sz="2300" dirty="0"/>
              <a:t> </a:t>
            </a:r>
            <a:r>
              <a:rPr lang="en-ID" sz="2300" dirty="0" err="1"/>
              <a:t>deskriptif</a:t>
            </a:r>
            <a:r>
              <a:rPr lang="en-ID" sz="2300" dirty="0"/>
              <a:t> </a:t>
            </a:r>
            <a:r>
              <a:rPr lang="en-ID" sz="2300" dirty="0" err="1"/>
              <a:t>kualitatif</a:t>
            </a:r>
            <a:r>
              <a:rPr lang="en-ID" sz="2300" dirty="0"/>
              <a:t> dengan </a:t>
            </a:r>
            <a:r>
              <a:rPr lang="en-ID" sz="2300" dirty="0" err="1"/>
              <a:t>menggunakan</a:t>
            </a:r>
            <a:r>
              <a:rPr lang="en-ID" sz="2300" dirty="0"/>
              <a:t> </a:t>
            </a:r>
            <a:r>
              <a:rPr lang="en-ID" sz="2300" dirty="0" err="1"/>
              <a:t>alat</a:t>
            </a:r>
            <a:r>
              <a:rPr lang="en-ID" sz="2300" dirty="0"/>
              <a:t> </a:t>
            </a:r>
            <a:r>
              <a:rPr lang="en-ID" sz="2300" dirty="0" err="1"/>
              <a:t>analisis</a:t>
            </a:r>
            <a:r>
              <a:rPr lang="en-ID" sz="2300" dirty="0"/>
              <a:t> gender Model Moser</a:t>
            </a:r>
            <a:endParaRPr lang="en-US" sz="23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/>
              <a:t>Hasil </a:t>
            </a:r>
            <a:r>
              <a:rPr lang="en-US" sz="2300" dirty="0" err="1"/>
              <a:t>penelitian</a:t>
            </a:r>
            <a:r>
              <a:rPr lang="en-US" sz="2300" dirty="0"/>
              <a:t> :</a:t>
            </a:r>
          </a:p>
          <a:p>
            <a:pPr marL="457200" indent="-457200">
              <a:buFont typeface="+mj-lt"/>
              <a:buAutoNum type="arabicPeriod"/>
            </a:pPr>
            <a:r>
              <a:rPr lang="en-ID" sz="2300" dirty="0"/>
              <a:t>Pada </a:t>
            </a:r>
            <a:r>
              <a:rPr lang="en-ID" sz="2300" dirty="0" err="1"/>
              <a:t>pembagian</a:t>
            </a:r>
            <a:r>
              <a:rPr lang="en-ID" sz="2300" dirty="0"/>
              <a:t> </a:t>
            </a:r>
            <a:r>
              <a:rPr lang="en-ID" sz="2300" dirty="0" err="1"/>
              <a:t>kerja</a:t>
            </a:r>
            <a:r>
              <a:rPr lang="en-ID" sz="2300" dirty="0"/>
              <a:t> gender, </a:t>
            </a:r>
            <a:r>
              <a:rPr lang="en-ID" sz="2300" dirty="0" err="1"/>
              <a:t>perempuan</a:t>
            </a:r>
            <a:r>
              <a:rPr lang="en-ID" sz="2300" dirty="0"/>
              <a:t> </a:t>
            </a:r>
            <a:r>
              <a:rPr lang="en-ID" sz="2300" dirty="0" err="1"/>
              <a:t>masih</a:t>
            </a:r>
            <a:r>
              <a:rPr lang="en-ID" sz="2300" dirty="0"/>
              <a:t> </a:t>
            </a:r>
            <a:r>
              <a:rPr lang="en-ID" sz="2300" dirty="0" err="1"/>
              <a:t>mengalami</a:t>
            </a:r>
            <a:r>
              <a:rPr lang="en-ID" sz="2300" dirty="0"/>
              <a:t> </a:t>
            </a:r>
            <a:r>
              <a:rPr lang="en-ID" sz="2300" dirty="0" err="1"/>
              <a:t>beban</a:t>
            </a:r>
            <a:r>
              <a:rPr lang="en-ID" sz="2300" dirty="0"/>
              <a:t> yang </a:t>
            </a:r>
            <a:r>
              <a:rPr lang="en-ID" sz="2300" dirty="0" err="1"/>
              <a:t>berlebih</a:t>
            </a:r>
            <a:r>
              <a:rPr lang="en-ID" sz="2300" dirty="0"/>
              <a:t> </a:t>
            </a:r>
            <a:r>
              <a:rPr lang="en-ID" sz="2300" dirty="0" err="1"/>
              <a:t>dibandingkan</a:t>
            </a:r>
            <a:r>
              <a:rPr lang="en-ID" sz="2300" dirty="0"/>
              <a:t> dengan </a:t>
            </a:r>
            <a:r>
              <a:rPr lang="en-ID" sz="2300" dirty="0" err="1"/>
              <a:t>laki-laki</a:t>
            </a:r>
            <a:r>
              <a:rPr lang="en-ID" sz="2300" dirty="0"/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en-ID" sz="2300" dirty="0"/>
              <a:t>Program </a:t>
            </a:r>
            <a:r>
              <a:rPr lang="en-ID" sz="2300" dirty="0" err="1"/>
              <a:t>Keluarga</a:t>
            </a:r>
            <a:r>
              <a:rPr lang="en-ID" sz="2300" dirty="0"/>
              <a:t> Harapan </a:t>
            </a:r>
            <a:r>
              <a:rPr lang="en-ID" sz="2300" dirty="0" err="1"/>
              <a:t>telah</a:t>
            </a:r>
            <a:r>
              <a:rPr lang="en-ID" sz="2300" dirty="0"/>
              <a:t> </a:t>
            </a:r>
            <a:r>
              <a:rPr lang="en-ID" sz="2300" dirty="0" err="1"/>
              <a:t>mampu</a:t>
            </a:r>
            <a:r>
              <a:rPr lang="en-ID" sz="2300" dirty="0"/>
              <a:t> </a:t>
            </a:r>
            <a:r>
              <a:rPr lang="en-ID" sz="2300" dirty="0" err="1"/>
              <a:t>memenuhi</a:t>
            </a:r>
            <a:r>
              <a:rPr lang="en-ID" sz="2300" dirty="0"/>
              <a:t> </a:t>
            </a:r>
            <a:r>
              <a:rPr lang="en-ID" sz="2300" dirty="0" err="1"/>
              <a:t>kebutuhan</a:t>
            </a:r>
            <a:r>
              <a:rPr lang="en-ID" sz="2300" dirty="0"/>
              <a:t> </a:t>
            </a:r>
            <a:r>
              <a:rPr lang="en-ID" sz="2300" dirty="0" err="1"/>
              <a:t>praktis</a:t>
            </a:r>
            <a:r>
              <a:rPr lang="en-ID" sz="2300" dirty="0"/>
              <a:t> yang </a:t>
            </a:r>
            <a:r>
              <a:rPr lang="en-ID" sz="2300" dirty="0" err="1"/>
              <a:t>mencakup</a:t>
            </a:r>
            <a:r>
              <a:rPr lang="en-ID" sz="2300" dirty="0"/>
              <a:t> pada </a:t>
            </a:r>
            <a:r>
              <a:rPr lang="en-ID" sz="2300" dirty="0" err="1"/>
              <a:t>aspek</a:t>
            </a:r>
            <a:r>
              <a:rPr lang="en-ID" sz="2300" dirty="0"/>
              <a:t> </a:t>
            </a:r>
            <a:r>
              <a:rPr lang="en-ID" sz="2300" dirty="0" err="1"/>
              <a:t>pendidikan</a:t>
            </a:r>
            <a:r>
              <a:rPr lang="en-ID" sz="2300" dirty="0"/>
              <a:t> dan </a:t>
            </a:r>
            <a:r>
              <a:rPr lang="en-ID" sz="2300" dirty="0" err="1"/>
              <a:t>kesehatan</a:t>
            </a:r>
            <a:r>
              <a:rPr lang="en-ID" sz="2300" dirty="0"/>
              <a:t>, </a:t>
            </a:r>
            <a:r>
              <a:rPr lang="en-ID" sz="2300" dirty="0" err="1"/>
              <a:t>tapi</a:t>
            </a:r>
            <a:r>
              <a:rPr lang="en-ID" sz="2300" dirty="0"/>
              <a:t> </a:t>
            </a:r>
            <a:r>
              <a:rPr lang="en-ID" sz="2300" dirty="0" err="1"/>
              <a:t>belum</a:t>
            </a:r>
            <a:r>
              <a:rPr lang="en-ID" sz="2300" dirty="0"/>
              <a:t> pada </a:t>
            </a:r>
            <a:r>
              <a:rPr lang="en-ID" sz="2300" dirty="0" err="1"/>
              <a:t>peningkatan</a:t>
            </a:r>
            <a:r>
              <a:rPr lang="en-ID" sz="2300" dirty="0"/>
              <a:t> </a:t>
            </a:r>
            <a:r>
              <a:rPr lang="en-ID" sz="2300" dirty="0" err="1"/>
              <a:t>pendapatan</a:t>
            </a:r>
            <a:r>
              <a:rPr lang="en-ID" sz="2300" dirty="0"/>
              <a:t> </a:t>
            </a:r>
            <a:r>
              <a:rPr lang="en-ID" sz="2300" dirty="0" err="1"/>
              <a:t>rumah</a:t>
            </a:r>
            <a:r>
              <a:rPr lang="en-ID" sz="2300" dirty="0"/>
              <a:t> </a:t>
            </a:r>
            <a:r>
              <a:rPr lang="en-ID" sz="2300" dirty="0" err="1"/>
              <a:t>tangga</a:t>
            </a:r>
            <a:r>
              <a:rPr lang="en-ID" sz="2300" dirty="0"/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en-ID" sz="2300" dirty="0"/>
              <a:t>Pada </a:t>
            </a:r>
            <a:r>
              <a:rPr lang="en-ID" sz="2300" dirty="0" err="1"/>
              <a:t>kebutuhan</a:t>
            </a:r>
            <a:r>
              <a:rPr lang="en-ID" sz="2300" dirty="0"/>
              <a:t> strategis, </a:t>
            </a:r>
            <a:r>
              <a:rPr lang="en-ID" sz="2300" dirty="0" err="1"/>
              <a:t>akses</a:t>
            </a:r>
            <a:r>
              <a:rPr lang="en-ID" sz="2300" dirty="0"/>
              <a:t> dan </a:t>
            </a:r>
            <a:r>
              <a:rPr lang="en-ID" sz="2300" dirty="0" err="1"/>
              <a:t>kontrol</a:t>
            </a:r>
            <a:r>
              <a:rPr lang="en-ID" sz="2300" dirty="0"/>
              <a:t> dalam </a:t>
            </a:r>
            <a:r>
              <a:rPr lang="en-ID" sz="2300" dirty="0" err="1"/>
              <a:t>mengelola</a:t>
            </a:r>
            <a:r>
              <a:rPr lang="en-ID" sz="2300" dirty="0"/>
              <a:t> dalam </a:t>
            </a:r>
            <a:r>
              <a:rPr lang="en-ID" sz="2300" dirty="0" err="1"/>
              <a:t>sumberdaya</a:t>
            </a:r>
            <a:r>
              <a:rPr lang="en-ID" sz="2300" dirty="0"/>
              <a:t> </a:t>
            </a:r>
            <a:r>
              <a:rPr lang="en-ID" sz="2300" dirty="0" err="1"/>
              <a:t>sudah</a:t>
            </a:r>
            <a:r>
              <a:rPr lang="en-ID" sz="2300" dirty="0"/>
              <a:t> </a:t>
            </a:r>
            <a:r>
              <a:rPr lang="en-ID" sz="2300" dirty="0" err="1"/>
              <a:t>cukup</a:t>
            </a:r>
            <a:r>
              <a:rPr lang="en-ID" sz="2300" dirty="0"/>
              <a:t> </a:t>
            </a:r>
            <a:r>
              <a:rPr lang="en-ID" sz="2300" dirty="0" err="1"/>
              <a:t>setara</a:t>
            </a:r>
            <a:r>
              <a:rPr lang="en-ID" sz="2300" dirty="0"/>
              <a:t>. </a:t>
            </a:r>
            <a:r>
              <a:rPr lang="en-ID" sz="2300" dirty="0" err="1"/>
              <a:t>Namun</a:t>
            </a:r>
            <a:r>
              <a:rPr lang="en-ID" sz="2300" dirty="0"/>
              <a:t> </a:t>
            </a:r>
            <a:r>
              <a:rPr lang="en-ID" sz="2300" dirty="0" err="1"/>
              <a:t>untuk</a:t>
            </a:r>
            <a:r>
              <a:rPr lang="en-ID" sz="2300" dirty="0"/>
              <a:t> </a:t>
            </a:r>
            <a:r>
              <a:rPr lang="en-ID" sz="2300" dirty="0" err="1"/>
              <a:t>peningkatan</a:t>
            </a:r>
            <a:r>
              <a:rPr lang="en-ID" sz="2300" dirty="0"/>
              <a:t> </a:t>
            </a:r>
            <a:r>
              <a:rPr lang="en-ID" sz="2300" dirty="0" err="1"/>
              <a:t>kapasitas</a:t>
            </a:r>
            <a:r>
              <a:rPr lang="en-ID" sz="2300" dirty="0"/>
              <a:t> </a:t>
            </a:r>
            <a:r>
              <a:rPr lang="en-ID" sz="2300" dirty="0" err="1"/>
              <a:t>perempuan</a:t>
            </a:r>
            <a:r>
              <a:rPr lang="en-ID" sz="2300" dirty="0"/>
              <a:t> </a:t>
            </a:r>
            <a:r>
              <a:rPr lang="en-ID" sz="2300" dirty="0" err="1"/>
              <a:t>belum</a:t>
            </a:r>
            <a:r>
              <a:rPr lang="en-ID" sz="2300" dirty="0"/>
              <a:t> </a:t>
            </a:r>
            <a:r>
              <a:rPr lang="en-ID" sz="2300" dirty="0" err="1"/>
              <a:t>mencapai</a:t>
            </a:r>
            <a:r>
              <a:rPr lang="en-ID" sz="2300" dirty="0"/>
              <a:t> pada </a:t>
            </a:r>
            <a:r>
              <a:rPr lang="en-ID" sz="2300" dirty="0" err="1"/>
              <a:t>kesadaran</a:t>
            </a:r>
            <a:r>
              <a:rPr lang="en-ID" sz="2300" dirty="0"/>
              <a:t> dan </a:t>
            </a:r>
            <a:r>
              <a:rPr lang="en-ID" sz="2300" dirty="0" err="1"/>
              <a:t>kesempatan</a:t>
            </a:r>
            <a:r>
              <a:rPr lang="en-ID" sz="2300" dirty="0"/>
              <a:t> </a:t>
            </a:r>
            <a:r>
              <a:rPr lang="en-ID" sz="2300" dirty="0" err="1"/>
              <a:t>untuk</a:t>
            </a:r>
            <a:r>
              <a:rPr lang="en-ID" sz="2300" dirty="0"/>
              <a:t> </a:t>
            </a:r>
            <a:r>
              <a:rPr lang="en-ID" sz="2300" dirty="0" err="1"/>
              <a:t>memiliki</a:t>
            </a:r>
            <a:r>
              <a:rPr lang="en-ID" sz="2300" dirty="0"/>
              <a:t> </a:t>
            </a:r>
            <a:r>
              <a:rPr lang="en-ID" sz="2300" dirty="0" err="1"/>
              <a:t>akses</a:t>
            </a:r>
            <a:r>
              <a:rPr lang="en-ID" sz="2300" dirty="0"/>
              <a:t> dalam </a:t>
            </a:r>
            <a:r>
              <a:rPr lang="en-ID" sz="2300" dirty="0" err="1"/>
              <a:t>peningkatan</a:t>
            </a:r>
            <a:r>
              <a:rPr lang="en-ID" sz="2300" dirty="0"/>
              <a:t> </a:t>
            </a:r>
            <a:r>
              <a:rPr lang="en-ID" sz="2300" dirty="0" err="1"/>
              <a:t>kemampuan</a:t>
            </a:r>
            <a:r>
              <a:rPr lang="en-ID" sz="2300" dirty="0"/>
              <a:t> di </a:t>
            </a:r>
            <a:r>
              <a:rPr lang="en-ID" sz="2300" dirty="0" err="1"/>
              <a:t>bidang</a:t>
            </a:r>
            <a:r>
              <a:rPr lang="en-ID" sz="2300" dirty="0"/>
              <a:t> </a:t>
            </a:r>
            <a:r>
              <a:rPr lang="en-ID" sz="2300" dirty="0" err="1"/>
              <a:t>ekonomi</a:t>
            </a:r>
            <a:r>
              <a:rPr lang="en-ID" sz="2300" dirty="0"/>
              <a:t> dan </a:t>
            </a:r>
            <a:r>
              <a:rPr lang="en-ID" sz="2300" dirty="0" err="1"/>
              <a:t>politik</a:t>
            </a:r>
            <a:r>
              <a:rPr lang="en-ID" sz="2300" dirty="0"/>
              <a:t>.</a:t>
            </a:r>
            <a:endParaRPr lang="en-US" sz="2300" dirty="0"/>
          </a:p>
        </p:txBody>
      </p:sp>
    </p:spTree>
    <p:extLst>
      <p:ext uri="{BB962C8B-B14F-4D97-AF65-F5344CB8AC3E}">
        <p14:creationId xmlns:p14="http://schemas.microsoft.com/office/powerpoint/2010/main" val="16620747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2" y="424542"/>
            <a:ext cx="4684343" cy="2684417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Kombinasi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</a:t>
            </a:r>
            <a:br>
              <a:rPr lang="en-US" sz="4900" b="1" dirty="0">
                <a:solidFill>
                  <a:srgbClr val="FFFFFF"/>
                </a:solidFill>
                <a:latin typeface="+mn-lt"/>
              </a:rPr>
            </a:br>
            <a:r>
              <a:rPr lang="en-US" sz="4900" b="1" dirty="0">
                <a:solidFill>
                  <a:srgbClr val="FFFFFF"/>
                </a:solidFill>
                <a:latin typeface="+mn-lt"/>
              </a:rPr>
              <a:t>Model Harvard </a:t>
            </a:r>
            <a:br>
              <a:rPr lang="en-US" sz="4900" b="1" dirty="0">
                <a:solidFill>
                  <a:srgbClr val="FFFFFF"/>
                </a:solidFill>
                <a:latin typeface="+mn-lt"/>
              </a:rPr>
            </a:br>
            <a:r>
              <a:rPr lang="en-US" sz="4900" b="1" dirty="0">
                <a:solidFill>
                  <a:srgbClr val="FFFFFF"/>
                </a:solidFill>
                <a:latin typeface="+mn-lt"/>
              </a:rPr>
              <a:t>dan </a:t>
            </a:r>
            <a:br>
              <a:rPr lang="en-US" sz="4900" b="1" dirty="0">
                <a:solidFill>
                  <a:srgbClr val="FFFFFF"/>
                </a:solidFill>
                <a:latin typeface="+mn-lt"/>
              </a:rPr>
            </a:br>
            <a:r>
              <a:rPr lang="en-US" sz="4900" b="1" dirty="0">
                <a:solidFill>
                  <a:srgbClr val="FFFFFF"/>
                </a:solidFill>
                <a:latin typeface="+mn-lt"/>
              </a:rPr>
              <a:t>Model Moser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7171" y="244928"/>
            <a:ext cx="6871063" cy="631262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dirty="0"/>
              <a:t>“ Dalam </a:t>
            </a:r>
            <a:r>
              <a:rPr lang="en-US" sz="4000" dirty="0" err="1"/>
              <a:t>perkembangan</a:t>
            </a:r>
            <a:r>
              <a:rPr lang="en-US" sz="4000" dirty="0"/>
              <a:t>, </a:t>
            </a:r>
            <a:r>
              <a:rPr lang="en-US" sz="4000" dirty="0" err="1"/>
              <a:t>kerangka</a:t>
            </a:r>
            <a:r>
              <a:rPr lang="en-US" sz="4000" dirty="0"/>
              <a:t> </a:t>
            </a:r>
            <a:r>
              <a:rPr lang="en-US" sz="4000" dirty="0" err="1"/>
              <a:t>analisis</a:t>
            </a:r>
            <a:r>
              <a:rPr lang="en-US" sz="4000" dirty="0"/>
              <a:t> model Harvard dan model Moser </a:t>
            </a:r>
            <a:r>
              <a:rPr lang="en-US" sz="4000" dirty="0" err="1"/>
              <a:t>sering</a:t>
            </a:r>
            <a:r>
              <a:rPr lang="en-US" sz="4000" dirty="0"/>
              <a:t> </a:t>
            </a:r>
            <a:r>
              <a:rPr lang="en-US" sz="4000" dirty="0" err="1"/>
              <a:t>digunakan</a:t>
            </a:r>
            <a:r>
              <a:rPr lang="en-US" sz="4000" dirty="0"/>
              <a:t> </a:t>
            </a:r>
            <a:r>
              <a:rPr lang="en-US" sz="4000" dirty="0" err="1"/>
              <a:t>bersama-sama</a:t>
            </a:r>
            <a:r>
              <a:rPr lang="en-US" sz="4000" dirty="0"/>
              <a:t> </a:t>
            </a:r>
            <a:r>
              <a:rPr lang="en-US" sz="4000" dirty="0" err="1"/>
              <a:t>untuk</a:t>
            </a:r>
            <a:r>
              <a:rPr lang="en-US" sz="4000" dirty="0"/>
              <a:t> </a:t>
            </a:r>
            <a:r>
              <a:rPr lang="en-US" sz="4000" dirty="0" err="1"/>
              <a:t>melakukan</a:t>
            </a:r>
            <a:r>
              <a:rPr lang="en-US" sz="4000" dirty="0"/>
              <a:t> </a:t>
            </a:r>
            <a:r>
              <a:rPr lang="en-US" sz="4000" dirty="0" err="1"/>
              <a:t>kajian</a:t>
            </a:r>
            <a:r>
              <a:rPr lang="en-US" sz="4000" dirty="0"/>
              <a:t> gender, </a:t>
            </a:r>
            <a:r>
              <a:rPr lang="en-US" sz="4000" dirty="0" err="1"/>
              <a:t>baik</a:t>
            </a:r>
            <a:r>
              <a:rPr lang="en-US" sz="4000" dirty="0"/>
              <a:t> </a:t>
            </a:r>
            <a:r>
              <a:rPr lang="en-US" sz="4000" dirty="0" err="1"/>
              <a:t>untuk</a:t>
            </a:r>
            <a:r>
              <a:rPr lang="en-US" sz="4000" dirty="0"/>
              <a:t> </a:t>
            </a:r>
            <a:r>
              <a:rPr lang="en-US" sz="4000" dirty="0" err="1"/>
              <a:t>pendekatan</a:t>
            </a:r>
            <a:r>
              <a:rPr lang="en-US" sz="4000" dirty="0"/>
              <a:t> </a:t>
            </a:r>
            <a:r>
              <a:rPr lang="en-US" sz="4000" dirty="0" err="1"/>
              <a:t>kualitatif</a:t>
            </a:r>
            <a:r>
              <a:rPr lang="en-US" sz="4000" dirty="0"/>
              <a:t> </a:t>
            </a:r>
            <a:r>
              <a:rPr lang="en-US" sz="4000" dirty="0" err="1"/>
              <a:t>maupun</a:t>
            </a:r>
            <a:r>
              <a:rPr lang="en-US" sz="4000" dirty="0"/>
              <a:t> </a:t>
            </a:r>
            <a:r>
              <a:rPr lang="en-US" sz="4000" dirty="0" err="1"/>
              <a:t>kuantitatif</a:t>
            </a:r>
            <a:r>
              <a:rPr lang="en-US" sz="4000" dirty="0"/>
              <a:t>. </a:t>
            </a:r>
            <a:r>
              <a:rPr lang="en-US" sz="4000" dirty="0" err="1"/>
              <a:t>Kombinasi</a:t>
            </a:r>
            <a:r>
              <a:rPr lang="en-US" sz="4000" dirty="0"/>
              <a:t> </a:t>
            </a:r>
            <a:r>
              <a:rPr lang="en-US" sz="4000" dirty="0" err="1"/>
              <a:t>kedua</a:t>
            </a:r>
            <a:r>
              <a:rPr lang="en-US" sz="4000" dirty="0"/>
              <a:t> </a:t>
            </a:r>
            <a:r>
              <a:rPr lang="en-US" sz="4000" dirty="0" err="1"/>
              <a:t>alat</a:t>
            </a:r>
            <a:r>
              <a:rPr lang="en-US" sz="4000" dirty="0"/>
              <a:t> </a:t>
            </a:r>
            <a:r>
              <a:rPr lang="en-US" sz="4000" dirty="0" err="1"/>
              <a:t>analisis</a:t>
            </a:r>
            <a:r>
              <a:rPr lang="en-US" sz="4000" dirty="0"/>
              <a:t> </a:t>
            </a:r>
            <a:r>
              <a:rPr lang="en-US" sz="4000" dirty="0" err="1"/>
              <a:t>tersebut</a:t>
            </a:r>
            <a:r>
              <a:rPr lang="en-US" sz="4000" dirty="0"/>
              <a:t> </a:t>
            </a:r>
            <a:r>
              <a:rPr lang="en-US" sz="4000" dirty="0" err="1"/>
              <a:t>menghasilkan</a:t>
            </a:r>
            <a:r>
              <a:rPr lang="en-US" sz="4000" dirty="0"/>
              <a:t> </a:t>
            </a:r>
            <a:r>
              <a:rPr lang="en-US" sz="4000" dirty="0" err="1"/>
              <a:t>analisis</a:t>
            </a:r>
            <a:r>
              <a:rPr lang="en-US" sz="4000" dirty="0"/>
              <a:t> gender yang </a:t>
            </a:r>
            <a:r>
              <a:rPr lang="en-US" sz="4000" dirty="0" err="1"/>
              <a:t>lebih</a:t>
            </a:r>
            <a:r>
              <a:rPr lang="en-US" sz="4000" dirty="0"/>
              <a:t> </a:t>
            </a:r>
            <a:r>
              <a:rPr lang="en-US" sz="4000" dirty="0" err="1"/>
              <a:t>tajam</a:t>
            </a:r>
            <a:r>
              <a:rPr lang="en-US" sz="4000" dirty="0"/>
              <a:t> </a:t>
            </a:r>
            <a:r>
              <a:rPr lang="en-US" sz="4000" dirty="0" err="1"/>
              <a:t>karena</a:t>
            </a:r>
            <a:r>
              <a:rPr lang="en-US" sz="4000" dirty="0"/>
              <a:t> </a:t>
            </a:r>
            <a:r>
              <a:rPr lang="en-US" sz="4000" dirty="0" err="1"/>
              <a:t>kedua</a:t>
            </a:r>
            <a:r>
              <a:rPr lang="en-US" sz="4000" dirty="0"/>
              <a:t> model </a:t>
            </a:r>
            <a:r>
              <a:rPr lang="en-US" sz="4000" dirty="0" err="1"/>
              <a:t>dapat</a:t>
            </a:r>
            <a:r>
              <a:rPr lang="en-US" sz="4000" dirty="0"/>
              <a:t> </a:t>
            </a:r>
            <a:r>
              <a:rPr lang="en-US" sz="4000" dirty="0" err="1"/>
              <a:t>saling</a:t>
            </a:r>
            <a:r>
              <a:rPr lang="en-US" sz="4000" dirty="0"/>
              <a:t> </a:t>
            </a:r>
            <a:r>
              <a:rPr lang="en-US" sz="4000" dirty="0" err="1"/>
              <a:t>melengkapi</a:t>
            </a:r>
            <a:r>
              <a:rPr lang="en-US" sz="40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567299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53572"/>
            <a:ext cx="4160519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chemeClr val="bg1"/>
                </a:solidFill>
                <a:latin typeface="+mn-lt"/>
              </a:rPr>
              <a:t>Contoh</a:t>
            </a:r>
            <a:r>
              <a:rPr lang="en-US" sz="4000" b="1" dirty="0">
                <a:solidFill>
                  <a:schemeClr val="bg1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+mn-lt"/>
              </a:rPr>
              <a:t>penelitian</a:t>
            </a:r>
            <a:r>
              <a:rPr lang="en-US" sz="4000" b="1" dirty="0">
                <a:solidFill>
                  <a:schemeClr val="bg1"/>
                </a:solidFill>
                <a:latin typeface="+mn-lt"/>
              </a:rPr>
              <a:t>:</a:t>
            </a:r>
            <a:br>
              <a:rPr lang="en-US" sz="4000" b="1" dirty="0">
                <a:solidFill>
                  <a:schemeClr val="bg1"/>
                </a:solidFill>
                <a:latin typeface="+mn-lt"/>
              </a:rPr>
            </a:br>
            <a:r>
              <a:rPr lang="en-US" sz="4000" b="1" dirty="0" err="1">
                <a:solidFill>
                  <a:schemeClr val="bg1"/>
                </a:solidFill>
                <a:latin typeface="+mn-lt"/>
              </a:rPr>
              <a:t>Megantara</a:t>
            </a:r>
            <a:r>
              <a:rPr lang="en-US" sz="4000" b="1" dirty="0">
                <a:solidFill>
                  <a:schemeClr val="bg1"/>
                </a:solidFill>
                <a:latin typeface="+mn-lt"/>
              </a:rPr>
              <a:t> &amp; </a:t>
            </a:r>
            <a:r>
              <a:rPr lang="en-US" sz="4000" b="1" dirty="0" err="1">
                <a:solidFill>
                  <a:schemeClr val="bg1"/>
                </a:solidFill>
                <a:latin typeface="+mn-lt"/>
              </a:rPr>
              <a:t>Prasodjo</a:t>
            </a:r>
            <a:r>
              <a:rPr lang="en-US" sz="4000" b="1" dirty="0">
                <a:solidFill>
                  <a:schemeClr val="bg1"/>
                </a:solidFill>
                <a:latin typeface="+mn-lt"/>
              </a:rPr>
              <a:t> (2021)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1331" y="313510"/>
            <a:ext cx="7870371" cy="6342016"/>
          </a:xfrm>
        </p:spPr>
        <p:txBody>
          <a:bodyPr anchor="ctr"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 </a:t>
            </a:r>
            <a:r>
              <a:rPr lang="en-US" dirty="0" err="1"/>
              <a:t>Judul</a:t>
            </a:r>
            <a:r>
              <a:rPr lang="en-US" dirty="0"/>
              <a:t> : </a:t>
            </a:r>
            <a:r>
              <a:rPr lang="en-ID" dirty="0"/>
              <a:t>Analisis Gender pada </a:t>
            </a:r>
            <a:r>
              <a:rPr lang="en-ID" dirty="0" err="1"/>
              <a:t>Ketahanan</a:t>
            </a:r>
            <a:r>
              <a:rPr lang="en-ID" dirty="0"/>
              <a:t> </a:t>
            </a:r>
            <a:r>
              <a:rPr lang="en-ID" dirty="0" err="1"/>
              <a:t>Pangan</a:t>
            </a:r>
            <a:r>
              <a:rPr lang="en-ID" dirty="0"/>
              <a:t> </a:t>
            </a:r>
            <a:r>
              <a:rPr lang="en-ID" dirty="0" err="1"/>
              <a:t>Rumah</a:t>
            </a:r>
            <a:r>
              <a:rPr lang="en-ID" dirty="0"/>
              <a:t> </a:t>
            </a:r>
            <a:r>
              <a:rPr lang="en-ID" dirty="0" err="1"/>
              <a:t>Tangga</a:t>
            </a:r>
            <a:r>
              <a:rPr lang="en-ID" dirty="0"/>
              <a:t> </a:t>
            </a:r>
            <a:r>
              <a:rPr lang="en-ID" dirty="0" err="1"/>
              <a:t>Petani</a:t>
            </a:r>
            <a:r>
              <a:rPr lang="en-ID" dirty="0"/>
              <a:t> </a:t>
            </a:r>
            <a:r>
              <a:rPr lang="en-ID" dirty="0" err="1"/>
              <a:t>Agroforestri</a:t>
            </a:r>
            <a:r>
              <a:rPr lang="en-ID" dirty="0"/>
              <a:t> (</a:t>
            </a:r>
            <a:r>
              <a:rPr lang="en-ID" dirty="0" err="1"/>
              <a:t>Kasus</a:t>
            </a:r>
            <a:r>
              <a:rPr lang="en-ID" dirty="0"/>
              <a:t>: </a:t>
            </a:r>
            <a:r>
              <a:rPr lang="en-ID" dirty="0" err="1"/>
              <a:t>Desa</a:t>
            </a:r>
            <a:r>
              <a:rPr lang="en-ID" dirty="0"/>
              <a:t> </a:t>
            </a:r>
            <a:r>
              <a:rPr lang="en-ID" dirty="0" err="1"/>
              <a:t>Sukaluyu</a:t>
            </a:r>
            <a:r>
              <a:rPr lang="en-ID" dirty="0"/>
              <a:t>, </a:t>
            </a:r>
            <a:r>
              <a:rPr lang="en-ID" dirty="0" err="1"/>
              <a:t>Kecamatan</a:t>
            </a:r>
            <a:r>
              <a:rPr lang="en-ID" dirty="0"/>
              <a:t> </a:t>
            </a:r>
            <a:r>
              <a:rPr lang="en-ID" dirty="0" err="1"/>
              <a:t>Nanggung</a:t>
            </a:r>
            <a:r>
              <a:rPr lang="en-ID" dirty="0"/>
              <a:t>, </a:t>
            </a:r>
            <a:r>
              <a:rPr lang="en-ID" dirty="0" err="1"/>
              <a:t>Kabupaten</a:t>
            </a:r>
            <a:r>
              <a:rPr lang="en-ID" dirty="0"/>
              <a:t> Bogor, </a:t>
            </a:r>
            <a:r>
              <a:rPr lang="en-ID" dirty="0" err="1"/>
              <a:t>Jawa</a:t>
            </a:r>
            <a:r>
              <a:rPr lang="en-ID" dirty="0"/>
              <a:t> Barat)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dirty="0"/>
              <a:t>Masalah </a:t>
            </a:r>
            <a:r>
              <a:rPr lang="en-ID" dirty="0" err="1"/>
              <a:t>penelitian</a:t>
            </a:r>
            <a:r>
              <a:rPr lang="en-ID" dirty="0"/>
              <a:t> : </a:t>
            </a:r>
            <a:r>
              <a:rPr lang="en-ID" dirty="0" err="1"/>
              <a:t>Walaupun</a:t>
            </a:r>
            <a:r>
              <a:rPr lang="en-ID" dirty="0"/>
              <a:t> </a:t>
            </a:r>
            <a:r>
              <a:rPr lang="en-ID" dirty="0" err="1"/>
              <a:t>sistem</a:t>
            </a:r>
            <a:r>
              <a:rPr lang="en-ID" dirty="0"/>
              <a:t> </a:t>
            </a:r>
            <a:r>
              <a:rPr lang="en-ID" dirty="0" err="1"/>
              <a:t>agroforestri</a:t>
            </a:r>
            <a:r>
              <a:rPr lang="en-ID" dirty="0"/>
              <a:t>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ditawarkan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mengatasi</a:t>
            </a:r>
            <a:r>
              <a:rPr lang="en-ID" dirty="0"/>
              <a:t> </a:t>
            </a:r>
            <a:r>
              <a:rPr lang="en-ID" dirty="0" err="1"/>
              <a:t>masalah</a:t>
            </a:r>
            <a:r>
              <a:rPr lang="en-ID" dirty="0"/>
              <a:t> </a:t>
            </a:r>
            <a:r>
              <a:rPr lang="en-ID" dirty="0" err="1"/>
              <a:t>pangan</a:t>
            </a:r>
            <a:r>
              <a:rPr lang="en-ID" dirty="0"/>
              <a:t>, </a:t>
            </a:r>
            <a:r>
              <a:rPr lang="en-ID" dirty="0" err="1"/>
              <a:t>namun</a:t>
            </a:r>
            <a:r>
              <a:rPr lang="en-ID" dirty="0"/>
              <a:t> </a:t>
            </a:r>
            <a:r>
              <a:rPr lang="en-ID" dirty="0" err="1"/>
              <a:t>permasalahan</a:t>
            </a:r>
            <a:r>
              <a:rPr lang="en-ID" dirty="0"/>
              <a:t> </a:t>
            </a:r>
            <a:r>
              <a:rPr lang="en-ID" dirty="0" err="1"/>
              <a:t>ketidaksetaraan</a:t>
            </a:r>
            <a:r>
              <a:rPr lang="en-ID" dirty="0"/>
              <a:t> gender </a:t>
            </a:r>
            <a:r>
              <a:rPr lang="en-ID" dirty="0" err="1"/>
              <a:t>dinilai</a:t>
            </a:r>
            <a:r>
              <a:rPr lang="en-ID" dirty="0"/>
              <a:t>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menjadi</a:t>
            </a:r>
            <a:r>
              <a:rPr lang="en-ID" dirty="0"/>
              <a:t> </a:t>
            </a:r>
            <a:r>
              <a:rPr lang="en-ID" dirty="0" err="1"/>
              <a:t>penyebab</a:t>
            </a:r>
            <a:r>
              <a:rPr lang="en-ID" dirty="0"/>
              <a:t> </a:t>
            </a:r>
            <a:r>
              <a:rPr lang="en-ID" dirty="0" err="1"/>
              <a:t>masalah</a:t>
            </a:r>
            <a:r>
              <a:rPr lang="en-ID" dirty="0"/>
              <a:t> </a:t>
            </a:r>
            <a:r>
              <a:rPr lang="en-ID" dirty="0" err="1"/>
              <a:t>kerawanan</a:t>
            </a:r>
            <a:r>
              <a:rPr lang="en-ID" dirty="0"/>
              <a:t> </a:t>
            </a:r>
            <a:r>
              <a:rPr lang="en-ID" dirty="0" err="1"/>
              <a:t>pangan</a:t>
            </a:r>
            <a:endParaRPr lang="en-ID" dirty="0"/>
          </a:p>
          <a:p>
            <a:pPr>
              <a:buFont typeface="Wingdings" panose="05000000000000000000" pitchFamily="2" charset="2"/>
              <a:buChar char="§"/>
            </a:pPr>
            <a:r>
              <a:rPr lang="en-ID" dirty="0" err="1"/>
              <a:t>Tujuan</a:t>
            </a:r>
            <a:r>
              <a:rPr lang="en-ID" dirty="0"/>
              <a:t> </a:t>
            </a:r>
            <a:r>
              <a:rPr lang="en-ID" dirty="0" err="1"/>
              <a:t>penelitian</a:t>
            </a:r>
            <a:r>
              <a:rPr lang="en-ID" dirty="0"/>
              <a:t>: </a:t>
            </a:r>
            <a:r>
              <a:rPr lang="en-ID" dirty="0" err="1"/>
              <a:t>Memetakan</a:t>
            </a:r>
            <a:r>
              <a:rPr lang="en-ID" dirty="0"/>
              <a:t> </a:t>
            </a:r>
            <a:r>
              <a:rPr lang="en-ID" dirty="0" err="1"/>
              <a:t>ketahanan</a:t>
            </a:r>
            <a:r>
              <a:rPr lang="en-ID" dirty="0"/>
              <a:t> </a:t>
            </a:r>
            <a:r>
              <a:rPr lang="en-ID" dirty="0" err="1"/>
              <a:t>pangan</a:t>
            </a:r>
            <a:r>
              <a:rPr lang="en-ID" dirty="0"/>
              <a:t> </a:t>
            </a:r>
            <a:r>
              <a:rPr lang="en-ID" dirty="0" err="1"/>
              <a:t>rumah</a:t>
            </a:r>
            <a:r>
              <a:rPr lang="en-ID" dirty="0"/>
              <a:t> </a:t>
            </a:r>
            <a:r>
              <a:rPr lang="en-ID" dirty="0" err="1"/>
              <a:t>tangga</a:t>
            </a:r>
            <a:r>
              <a:rPr lang="en-ID" dirty="0"/>
              <a:t> </a:t>
            </a:r>
            <a:r>
              <a:rPr lang="en-ID" dirty="0" err="1"/>
              <a:t>petani</a:t>
            </a:r>
            <a:r>
              <a:rPr lang="en-ID" dirty="0"/>
              <a:t> </a:t>
            </a:r>
            <a:r>
              <a:rPr lang="en-ID" dirty="0" err="1"/>
              <a:t>agroforestri</a:t>
            </a:r>
            <a:r>
              <a:rPr lang="en-ID" dirty="0"/>
              <a:t> dan </a:t>
            </a:r>
            <a:r>
              <a:rPr lang="en-ID" dirty="0" err="1"/>
              <a:t>kaitannya</a:t>
            </a:r>
            <a:r>
              <a:rPr lang="en-ID" dirty="0"/>
              <a:t> dengan </a:t>
            </a:r>
            <a:r>
              <a:rPr lang="en-ID" dirty="0" err="1"/>
              <a:t>pengambilan</a:t>
            </a:r>
            <a:r>
              <a:rPr lang="en-ID" dirty="0"/>
              <a:t> </a:t>
            </a:r>
            <a:r>
              <a:rPr lang="en-ID" dirty="0" err="1"/>
              <a:t>keputusan</a:t>
            </a:r>
            <a:r>
              <a:rPr lang="en-ID" dirty="0"/>
              <a:t> </a:t>
            </a:r>
            <a:r>
              <a:rPr lang="en-ID" dirty="0" err="1"/>
              <a:t>rumah</a:t>
            </a:r>
            <a:r>
              <a:rPr lang="en-ID" dirty="0"/>
              <a:t> </a:t>
            </a:r>
            <a:r>
              <a:rPr lang="en-ID" dirty="0" err="1"/>
              <a:t>tangga</a:t>
            </a:r>
            <a:r>
              <a:rPr lang="en-ID" dirty="0"/>
              <a:t> </a:t>
            </a:r>
            <a:r>
              <a:rPr lang="en-ID" dirty="0" err="1"/>
              <a:t>serta</a:t>
            </a:r>
            <a:r>
              <a:rPr lang="en-ID" dirty="0"/>
              <a:t> </a:t>
            </a:r>
            <a:r>
              <a:rPr lang="en-ID" dirty="0" err="1"/>
              <a:t>peran</a:t>
            </a:r>
            <a:r>
              <a:rPr lang="en-ID" dirty="0"/>
              <a:t> </a:t>
            </a:r>
            <a:r>
              <a:rPr lang="en-ID" dirty="0" err="1"/>
              <a:t>pembagian</a:t>
            </a:r>
            <a:r>
              <a:rPr lang="en-ID" dirty="0"/>
              <a:t> </a:t>
            </a:r>
            <a:r>
              <a:rPr lang="en-ID" dirty="0" err="1"/>
              <a:t>peran</a:t>
            </a:r>
            <a:r>
              <a:rPr lang="en-ID" dirty="0"/>
              <a:t> dalam </a:t>
            </a:r>
            <a:r>
              <a:rPr lang="en-ID" dirty="0" err="1"/>
              <a:t>pengelolaan</a:t>
            </a:r>
            <a:r>
              <a:rPr lang="en-ID" dirty="0"/>
              <a:t> </a:t>
            </a:r>
            <a:r>
              <a:rPr lang="en-ID" dirty="0" err="1"/>
              <a:t>pangan</a:t>
            </a:r>
            <a:r>
              <a:rPr lang="en-ID" dirty="0"/>
              <a:t> </a:t>
            </a:r>
            <a:r>
              <a:rPr lang="en-ID" dirty="0" err="1"/>
              <a:t>rumah</a:t>
            </a:r>
            <a:r>
              <a:rPr lang="en-ID" dirty="0"/>
              <a:t> </a:t>
            </a:r>
            <a:r>
              <a:rPr lang="en-ID" dirty="0" err="1"/>
              <a:t>tangga</a:t>
            </a:r>
            <a:r>
              <a:rPr lang="en-ID" dirty="0"/>
              <a:t> </a:t>
            </a:r>
            <a:r>
              <a:rPr lang="en-ID" dirty="0" err="1"/>
              <a:t>petani</a:t>
            </a:r>
            <a:r>
              <a:rPr lang="en-ID" dirty="0"/>
              <a:t> </a:t>
            </a:r>
            <a:r>
              <a:rPr lang="en-ID" dirty="0" err="1"/>
              <a:t>agroforestri</a:t>
            </a:r>
            <a:r>
              <a:rPr lang="en-ID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44811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53572"/>
            <a:ext cx="4160519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+mn-lt"/>
              </a:rPr>
              <a:t>…</a:t>
            </a:r>
            <a:r>
              <a:rPr lang="en-US" sz="4000" b="1" dirty="0" err="1">
                <a:solidFill>
                  <a:schemeClr val="bg1"/>
                </a:solidFill>
                <a:latin typeface="+mn-lt"/>
              </a:rPr>
              <a:t>lanjutan</a:t>
            </a:r>
            <a:endParaRPr lang="en-US" sz="4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05796" y="182882"/>
            <a:ext cx="8033656" cy="6342016"/>
          </a:xfrm>
        </p:spPr>
        <p:txBody>
          <a:bodyPr anchor="ctr"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ID" dirty="0"/>
              <a:t>Metode </a:t>
            </a:r>
            <a:r>
              <a:rPr lang="en-ID" dirty="0" err="1"/>
              <a:t>penelitian</a:t>
            </a:r>
            <a:r>
              <a:rPr lang="en-ID" dirty="0"/>
              <a:t> : </a:t>
            </a:r>
            <a:r>
              <a:rPr lang="en-ID" dirty="0" err="1"/>
              <a:t>metode</a:t>
            </a:r>
            <a:r>
              <a:rPr lang="en-ID" dirty="0"/>
              <a:t> </a:t>
            </a:r>
            <a:r>
              <a:rPr lang="en-ID" dirty="0" err="1"/>
              <a:t>survei</a:t>
            </a:r>
            <a:r>
              <a:rPr lang="en-ID" dirty="0"/>
              <a:t> dengan </a:t>
            </a:r>
            <a:r>
              <a:rPr lang="en-ID" dirty="0" err="1"/>
              <a:t>jumlah</a:t>
            </a:r>
            <a:r>
              <a:rPr lang="en-ID" dirty="0"/>
              <a:t> </a:t>
            </a:r>
            <a:r>
              <a:rPr lang="en-ID" dirty="0" err="1"/>
              <a:t>sampel</a:t>
            </a:r>
            <a:r>
              <a:rPr lang="en-ID" dirty="0"/>
              <a:t> 60 </a:t>
            </a:r>
            <a:r>
              <a:rPr lang="en-ID" dirty="0" err="1"/>
              <a:t>rumah</a:t>
            </a:r>
            <a:r>
              <a:rPr lang="en-ID" dirty="0"/>
              <a:t> </a:t>
            </a:r>
            <a:r>
              <a:rPr lang="en-ID" dirty="0" err="1"/>
              <a:t>tangga</a:t>
            </a:r>
            <a:r>
              <a:rPr lang="en-ID" dirty="0"/>
              <a:t> </a:t>
            </a:r>
            <a:r>
              <a:rPr lang="en-ID" dirty="0" err="1"/>
              <a:t>petani</a:t>
            </a:r>
            <a:r>
              <a:rPr lang="en-ID" dirty="0"/>
              <a:t> </a:t>
            </a:r>
            <a:r>
              <a:rPr lang="en-ID" dirty="0" err="1"/>
              <a:t>agroforestri</a:t>
            </a:r>
            <a:r>
              <a:rPr lang="en-ID" dirty="0"/>
              <a:t> di </a:t>
            </a:r>
            <a:r>
              <a:rPr lang="en-ID" dirty="0" err="1"/>
              <a:t>Desa</a:t>
            </a:r>
            <a:r>
              <a:rPr lang="en-ID" dirty="0"/>
              <a:t> </a:t>
            </a:r>
            <a:r>
              <a:rPr lang="en-ID" dirty="0" err="1"/>
              <a:t>Sukaluyu</a:t>
            </a:r>
            <a:r>
              <a:rPr lang="en-ID" dirty="0"/>
              <a:t>, </a:t>
            </a:r>
            <a:r>
              <a:rPr lang="en-ID" dirty="0" err="1"/>
              <a:t>Kecamatan</a:t>
            </a:r>
            <a:r>
              <a:rPr lang="en-ID" dirty="0"/>
              <a:t> </a:t>
            </a:r>
            <a:r>
              <a:rPr lang="en-ID" dirty="0" err="1"/>
              <a:t>Nanggung</a:t>
            </a:r>
            <a:r>
              <a:rPr lang="en-ID" dirty="0"/>
              <a:t>, </a:t>
            </a:r>
            <a:r>
              <a:rPr lang="en-ID" dirty="0" err="1"/>
              <a:t>Kabupaten</a:t>
            </a:r>
            <a:r>
              <a:rPr lang="en-ID" dirty="0"/>
              <a:t> Bogor, </a:t>
            </a:r>
            <a:r>
              <a:rPr lang="en-ID" dirty="0" err="1"/>
              <a:t>Jawa</a:t>
            </a:r>
            <a:r>
              <a:rPr lang="en-ID" dirty="0"/>
              <a:t> Barat. Data </a:t>
            </a:r>
            <a:r>
              <a:rPr lang="en-ID" dirty="0" err="1"/>
              <a:t>kuantitatif</a:t>
            </a:r>
            <a:r>
              <a:rPr lang="en-ID" dirty="0"/>
              <a:t> </a:t>
            </a:r>
            <a:r>
              <a:rPr lang="en-ID" dirty="0" err="1"/>
              <a:t>dikumpulkan</a:t>
            </a:r>
            <a:r>
              <a:rPr lang="en-ID" dirty="0"/>
              <a:t> dengan </a:t>
            </a:r>
            <a:r>
              <a:rPr lang="en-ID" dirty="0" err="1"/>
              <a:t>instrumen</a:t>
            </a:r>
            <a:r>
              <a:rPr lang="en-ID" dirty="0"/>
              <a:t> </a:t>
            </a:r>
            <a:r>
              <a:rPr lang="en-ID" dirty="0" err="1"/>
              <a:t>kuesioner</a:t>
            </a:r>
            <a:r>
              <a:rPr lang="en-ID" dirty="0"/>
              <a:t> dan </a:t>
            </a:r>
            <a:r>
              <a:rPr lang="en-ID" dirty="0" err="1"/>
              <a:t>didukung</a:t>
            </a:r>
            <a:r>
              <a:rPr lang="en-ID" dirty="0"/>
              <a:t> dengan data </a:t>
            </a:r>
            <a:r>
              <a:rPr lang="en-ID" dirty="0" err="1"/>
              <a:t>kualitatif</a:t>
            </a:r>
            <a:r>
              <a:rPr lang="en-ID" dirty="0"/>
              <a:t> </a:t>
            </a:r>
            <a:r>
              <a:rPr lang="en-ID" dirty="0" err="1"/>
              <a:t>melalui</a:t>
            </a:r>
            <a:r>
              <a:rPr lang="en-ID" dirty="0"/>
              <a:t> </a:t>
            </a:r>
            <a:r>
              <a:rPr lang="en-ID" dirty="0" err="1"/>
              <a:t>panduan</a:t>
            </a:r>
            <a:r>
              <a:rPr lang="en-ID" dirty="0"/>
              <a:t> </a:t>
            </a:r>
            <a:r>
              <a:rPr lang="en-ID" dirty="0" err="1"/>
              <a:t>wawancara</a:t>
            </a:r>
            <a:r>
              <a:rPr lang="en-ID" dirty="0"/>
              <a:t> </a:t>
            </a:r>
            <a:r>
              <a:rPr lang="en-ID" dirty="0" err="1"/>
              <a:t>mendalam</a:t>
            </a:r>
            <a:r>
              <a:rPr lang="en-ID" dirty="0"/>
              <a:t>. Alat </a:t>
            </a:r>
            <a:r>
              <a:rPr lang="en-ID" dirty="0" err="1"/>
              <a:t>analisis</a:t>
            </a:r>
            <a:r>
              <a:rPr lang="en-ID" dirty="0"/>
              <a:t> gender yang </a:t>
            </a:r>
            <a:r>
              <a:rPr lang="en-ID" dirty="0" err="1"/>
              <a:t>digunakan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kombinasi</a:t>
            </a:r>
            <a:r>
              <a:rPr lang="en-ID" dirty="0"/>
              <a:t> </a:t>
            </a:r>
            <a:r>
              <a:rPr lang="en-ID" dirty="0" err="1"/>
              <a:t>antara</a:t>
            </a:r>
            <a:r>
              <a:rPr lang="en-ID" dirty="0"/>
              <a:t> Model Harvard dan Model Moser.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dirty="0"/>
              <a:t>Hasil </a:t>
            </a:r>
            <a:r>
              <a:rPr lang="en-ID" dirty="0" err="1"/>
              <a:t>penelitian</a:t>
            </a:r>
            <a:r>
              <a:rPr lang="en-ID" dirty="0"/>
              <a:t>: </a:t>
            </a:r>
            <a:r>
              <a:rPr lang="en-ID" dirty="0" err="1"/>
              <a:t>Terdapat</a:t>
            </a:r>
            <a:r>
              <a:rPr lang="en-ID" dirty="0"/>
              <a:t> </a:t>
            </a:r>
            <a:r>
              <a:rPr lang="en-ID" dirty="0" err="1"/>
              <a:t>hubungan</a:t>
            </a:r>
            <a:r>
              <a:rPr lang="en-ID" dirty="0"/>
              <a:t> </a:t>
            </a:r>
            <a:r>
              <a:rPr lang="en-ID" dirty="0" err="1"/>
              <a:t>positif</a:t>
            </a:r>
            <a:r>
              <a:rPr lang="en-ID" dirty="0"/>
              <a:t> </a:t>
            </a:r>
            <a:r>
              <a:rPr lang="en-ID" dirty="0" err="1"/>
              <a:t>antara</a:t>
            </a:r>
            <a:r>
              <a:rPr lang="en-ID" dirty="0"/>
              <a:t> </a:t>
            </a:r>
            <a:r>
              <a:rPr lang="en-ID" dirty="0" err="1"/>
              <a:t>pembagian</a:t>
            </a:r>
            <a:r>
              <a:rPr lang="en-ID" dirty="0"/>
              <a:t> </a:t>
            </a:r>
            <a:r>
              <a:rPr lang="en-ID" dirty="0" err="1"/>
              <a:t>peran</a:t>
            </a:r>
            <a:r>
              <a:rPr lang="en-ID" dirty="0"/>
              <a:t> gender dengan </a:t>
            </a:r>
            <a:r>
              <a:rPr lang="en-ID" dirty="0" err="1"/>
              <a:t>tipe</a:t>
            </a:r>
            <a:r>
              <a:rPr lang="en-ID" dirty="0"/>
              <a:t> </a:t>
            </a:r>
            <a:r>
              <a:rPr lang="en-ID" dirty="0" err="1"/>
              <a:t>pengambilan</a:t>
            </a:r>
            <a:r>
              <a:rPr lang="en-ID" dirty="0"/>
              <a:t> </a:t>
            </a:r>
            <a:r>
              <a:rPr lang="en-ID" dirty="0" err="1"/>
              <a:t>keputusan</a:t>
            </a:r>
            <a:r>
              <a:rPr lang="en-ID" dirty="0"/>
              <a:t> </a:t>
            </a:r>
            <a:r>
              <a:rPr lang="en-ID" dirty="0" err="1"/>
              <a:t>rumah</a:t>
            </a:r>
            <a:r>
              <a:rPr lang="en-ID" dirty="0"/>
              <a:t> </a:t>
            </a:r>
            <a:r>
              <a:rPr lang="en-ID" dirty="0" err="1"/>
              <a:t>tangga</a:t>
            </a:r>
            <a:r>
              <a:rPr lang="en-ID" dirty="0"/>
              <a:t> </a:t>
            </a:r>
            <a:r>
              <a:rPr lang="en-ID" dirty="0" err="1"/>
              <a:t>petani</a:t>
            </a:r>
            <a:r>
              <a:rPr lang="en-ID" dirty="0"/>
              <a:t> </a:t>
            </a:r>
            <a:r>
              <a:rPr lang="en-ID" dirty="0" err="1"/>
              <a:t>agroforestri</a:t>
            </a:r>
            <a:r>
              <a:rPr lang="en-ID" dirty="0"/>
              <a:t>. </a:t>
            </a:r>
            <a:r>
              <a:rPr lang="en-ID" dirty="0" err="1"/>
              <a:t>Hubungan</a:t>
            </a:r>
            <a:r>
              <a:rPr lang="en-ID" dirty="0"/>
              <a:t> </a:t>
            </a:r>
            <a:r>
              <a:rPr lang="en-ID" dirty="0" err="1"/>
              <a:t>positif</a:t>
            </a:r>
            <a:r>
              <a:rPr lang="en-ID" dirty="0"/>
              <a:t> juga </a:t>
            </a:r>
            <a:r>
              <a:rPr lang="en-ID" dirty="0" err="1"/>
              <a:t>ditemukan</a:t>
            </a:r>
            <a:r>
              <a:rPr lang="en-ID" dirty="0"/>
              <a:t> </a:t>
            </a:r>
            <a:r>
              <a:rPr lang="en-ID" dirty="0" err="1"/>
              <a:t>antara</a:t>
            </a:r>
            <a:r>
              <a:rPr lang="en-ID" dirty="0"/>
              <a:t> </a:t>
            </a:r>
            <a:r>
              <a:rPr lang="en-ID" dirty="0" err="1"/>
              <a:t>tipe</a:t>
            </a:r>
            <a:r>
              <a:rPr lang="en-ID" dirty="0"/>
              <a:t> </a:t>
            </a:r>
            <a:r>
              <a:rPr lang="en-ID" dirty="0" err="1"/>
              <a:t>pengambilan</a:t>
            </a:r>
            <a:r>
              <a:rPr lang="en-ID" dirty="0"/>
              <a:t> </a:t>
            </a:r>
            <a:r>
              <a:rPr lang="en-ID" dirty="0" err="1"/>
              <a:t>keputusan</a:t>
            </a:r>
            <a:r>
              <a:rPr lang="en-ID" dirty="0"/>
              <a:t> </a:t>
            </a:r>
            <a:r>
              <a:rPr lang="en-ID" dirty="0" err="1"/>
              <a:t>rumah</a:t>
            </a:r>
            <a:r>
              <a:rPr lang="en-ID" dirty="0"/>
              <a:t> </a:t>
            </a:r>
            <a:r>
              <a:rPr lang="en-ID" dirty="0" err="1"/>
              <a:t>tangga</a:t>
            </a:r>
            <a:r>
              <a:rPr lang="en-ID" dirty="0"/>
              <a:t> dalam </a:t>
            </a:r>
            <a:r>
              <a:rPr lang="en-ID" dirty="0" err="1"/>
              <a:t>menentukan</a:t>
            </a:r>
            <a:r>
              <a:rPr lang="en-ID" dirty="0"/>
              <a:t> </a:t>
            </a:r>
            <a:r>
              <a:rPr lang="en-ID" dirty="0" err="1"/>
              <a:t>alokasi</a:t>
            </a:r>
            <a:r>
              <a:rPr lang="en-ID" dirty="0"/>
              <a:t> </a:t>
            </a:r>
            <a:r>
              <a:rPr lang="en-ID" dirty="0" err="1"/>
              <a:t>lahan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budidaya</a:t>
            </a:r>
            <a:r>
              <a:rPr lang="en-ID" dirty="0"/>
              <a:t> dengan </a:t>
            </a:r>
            <a:r>
              <a:rPr lang="en-ID" dirty="0" err="1"/>
              <a:t>ketahanan</a:t>
            </a:r>
            <a:r>
              <a:rPr lang="en-ID" dirty="0"/>
              <a:t> </a:t>
            </a:r>
            <a:r>
              <a:rPr lang="en-ID" dirty="0" err="1"/>
              <a:t>pangan</a:t>
            </a:r>
            <a:r>
              <a:rPr lang="en-ID" dirty="0"/>
              <a:t> </a:t>
            </a:r>
            <a:r>
              <a:rPr lang="en-ID" dirty="0" err="1"/>
              <a:t>rumah</a:t>
            </a:r>
            <a:r>
              <a:rPr lang="en-ID" dirty="0"/>
              <a:t> </a:t>
            </a:r>
            <a:r>
              <a:rPr lang="en-ID" dirty="0" err="1"/>
              <a:t>tangga</a:t>
            </a:r>
            <a:r>
              <a:rPr lang="en-ID" dirty="0"/>
              <a:t> </a:t>
            </a:r>
            <a:r>
              <a:rPr lang="en-ID" dirty="0" err="1"/>
              <a:t>petani</a:t>
            </a:r>
            <a:r>
              <a:rPr lang="en-ID" dirty="0"/>
              <a:t> </a:t>
            </a:r>
            <a:r>
              <a:rPr lang="en-ID" dirty="0" err="1"/>
              <a:t>agroforestri</a:t>
            </a:r>
            <a:r>
              <a:rPr lang="en-ID" sz="2400" dirty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141836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53572"/>
            <a:ext cx="4160519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chemeClr val="bg1"/>
                </a:solidFill>
                <a:latin typeface="+mn-lt"/>
              </a:rPr>
              <a:t>Contoh</a:t>
            </a:r>
            <a:r>
              <a:rPr lang="en-US" sz="4000" b="1" dirty="0">
                <a:solidFill>
                  <a:schemeClr val="bg1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+mn-lt"/>
              </a:rPr>
              <a:t>penelitian</a:t>
            </a:r>
            <a:r>
              <a:rPr lang="en-US" sz="4000" b="1" dirty="0">
                <a:solidFill>
                  <a:schemeClr val="bg1"/>
                </a:solidFill>
                <a:latin typeface="+mn-lt"/>
              </a:rPr>
              <a:t>:</a:t>
            </a:r>
            <a:br>
              <a:rPr lang="en-US" sz="4000" b="1" dirty="0">
                <a:solidFill>
                  <a:schemeClr val="bg1"/>
                </a:solidFill>
                <a:latin typeface="+mn-lt"/>
              </a:rPr>
            </a:br>
            <a:r>
              <a:rPr lang="en-US" sz="4000" b="1" dirty="0" err="1">
                <a:solidFill>
                  <a:schemeClr val="bg1"/>
                </a:solidFill>
                <a:latin typeface="+mn-lt"/>
              </a:rPr>
              <a:t>Liandra</a:t>
            </a:r>
            <a:r>
              <a:rPr lang="en-US" sz="4000" b="1" dirty="0">
                <a:solidFill>
                  <a:schemeClr val="bg1"/>
                </a:solidFill>
                <a:latin typeface="+mn-lt"/>
              </a:rPr>
              <a:t> &amp; </a:t>
            </a:r>
            <a:r>
              <a:rPr lang="en-US" sz="4000" b="1" dirty="0" err="1">
                <a:solidFill>
                  <a:schemeClr val="bg1"/>
                </a:solidFill>
                <a:latin typeface="+mn-lt"/>
              </a:rPr>
              <a:t>Virianita</a:t>
            </a:r>
            <a:r>
              <a:rPr lang="en-US" sz="4000" b="1" dirty="0">
                <a:solidFill>
                  <a:schemeClr val="bg1"/>
                </a:solidFill>
                <a:latin typeface="+mn-lt"/>
              </a:rPr>
              <a:t> (2021)</a:t>
            </a:r>
            <a:br>
              <a:rPr lang="en-US" sz="4000" b="1" dirty="0">
                <a:solidFill>
                  <a:schemeClr val="bg1"/>
                </a:solidFill>
                <a:latin typeface="+mn-lt"/>
              </a:rPr>
            </a:br>
            <a:endParaRPr lang="en-US" sz="4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1331" y="313510"/>
            <a:ext cx="7870371" cy="6342016"/>
          </a:xfrm>
        </p:spPr>
        <p:txBody>
          <a:bodyPr anchor="ctr"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 </a:t>
            </a:r>
            <a:r>
              <a:rPr lang="en-US" sz="2400" dirty="0" err="1"/>
              <a:t>Judul</a:t>
            </a:r>
            <a:r>
              <a:rPr lang="en-US" sz="2400" dirty="0"/>
              <a:t> : Analisis Gender pada </a:t>
            </a:r>
            <a:r>
              <a:rPr lang="en-US" sz="2400" dirty="0" err="1"/>
              <a:t>Keberhasilan</a:t>
            </a:r>
            <a:r>
              <a:rPr lang="en-US" sz="2400" dirty="0"/>
              <a:t> Program Kampung </a:t>
            </a:r>
            <a:r>
              <a:rPr lang="en-US" sz="2400" dirty="0" err="1"/>
              <a:t>Keluarga</a:t>
            </a:r>
            <a:r>
              <a:rPr lang="en-US" sz="2400" dirty="0"/>
              <a:t> </a:t>
            </a:r>
            <a:r>
              <a:rPr lang="en-US" sz="2400" dirty="0" err="1"/>
              <a:t>Berencana</a:t>
            </a:r>
            <a:r>
              <a:rPr lang="en-US" sz="2400" dirty="0"/>
              <a:t> (KB)</a:t>
            </a:r>
            <a:r>
              <a:rPr lang="en-ID" sz="2400" dirty="0"/>
              <a:t> (</a:t>
            </a:r>
            <a:r>
              <a:rPr lang="en-ID" sz="2400" dirty="0" err="1"/>
              <a:t>Kasus</a:t>
            </a:r>
            <a:r>
              <a:rPr lang="en-ID" sz="2400" dirty="0"/>
              <a:t>: Kampung KB </a:t>
            </a:r>
            <a:r>
              <a:rPr lang="en-ID" sz="2400" dirty="0" err="1"/>
              <a:t>Jasem</a:t>
            </a:r>
            <a:r>
              <a:rPr lang="en-ID" sz="2400" dirty="0"/>
              <a:t>, </a:t>
            </a:r>
            <a:r>
              <a:rPr lang="en-ID" sz="2400" dirty="0" err="1"/>
              <a:t>Desa</a:t>
            </a:r>
            <a:r>
              <a:rPr lang="en-ID" sz="2400" dirty="0"/>
              <a:t> </a:t>
            </a:r>
            <a:r>
              <a:rPr lang="en-ID" sz="2400" dirty="0" err="1"/>
              <a:t>Srimulyo</a:t>
            </a:r>
            <a:r>
              <a:rPr lang="en-ID" sz="2400" dirty="0"/>
              <a:t>, </a:t>
            </a:r>
            <a:r>
              <a:rPr lang="en-ID" sz="2400" dirty="0" err="1"/>
              <a:t>Kabupaten</a:t>
            </a:r>
            <a:r>
              <a:rPr lang="en-ID" sz="2400" dirty="0"/>
              <a:t> Bantul) 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ID" sz="2400" dirty="0"/>
              <a:t>Masalah </a:t>
            </a:r>
            <a:r>
              <a:rPr lang="en-ID" sz="2400" dirty="0" err="1"/>
              <a:t>penelitian</a:t>
            </a:r>
            <a:r>
              <a:rPr lang="en-ID" sz="2400" dirty="0"/>
              <a:t> : </a:t>
            </a:r>
            <a:r>
              <a:rPr lang="en-ID" sz="2400" dirty="0" err="1"/>
              <a:t>Bagaimanakah</a:t>
            </a:r>
            <a:r>
              <a:rPr lang="en-ID" sz="2400" dirty="0"/>
              <a:t> </a:t>
            </a:r>
            <a:r>
              <a:rPr lang="en-ID" sz="2400" dirty="0" err="1"/>
              <a:t>isu</a:t>
            </a:r>
            <a:r>
              <a:rPr lang="en-ID" sz="2400" dirty="0"/>
              <a:t> gender dalam </a:t>
            </a:r>
            <a:r>
              <a:rPr lang="en-ID" sz="2400" dirty="0" err="1"/>
              <a:t>keluarga</a:t>
            </a:r>
            <a:r>
              <a:rPr lang="en-ID" sz="2400" dirty="0"/>
              <a:t> </a:t>
            </a:r>
            <a:r>
              <a:rPr lang="en-ID" sz="2400" dirty="0" err="1"/>
              <a:t>peserta</a:t>
            </a:r>
            <a:r>
              <a:rPr lang="en-ID" sz="2400" dirty="0"/>
              <a:t> program Kampung KB?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2400" dirty="0" err="1"/>
              <a:t>Tujuan</a:t>
            </a:r>
            <a:r>
              <a:rPr lang="en-ID" sz="2400" dirty="0"/>
              <a:t> </a:t>
            </a:r>
            <a:r>
              <a:rPr lang="en-ID" sz="2400" dirty="0" err="1"/>
              <a:t>penelitian</a:t>
            </a:r>
            <a:r>
              <a:rPr lang="en-ID" sz="2400" dirty="0"/>
              <a:t>:</a:t>
            </a:r>
          </a:p>
          <a:p>
            <a:pPr marL="342900" indent="-342900">
              <a:buFont typeface="+mj-lt"/>
              <a:buAutoNum type="arabicPeriod"/>
            </a:pPr>
            <a:r>
              <a:rPr lang="en-ID" sz="2400" dirty="0" err="1"/>
              <a:t>Menggambarkan</a:t>
            </a:r>
            <a:r>
              <a:rPr lang="en-ID" sz="2400" dirty="0"/>
              <a:t> </a:t>
            </a:r>
            <a:r>
              <a:rPr lang="en-ID" sz="2400" dirty="0" err="1"/>
              <a:t>tingkat</a:t>
            </a:r>
            <a:r>
              <a:rPr lang="en-ID" sz="2400" dirty="0"/>
              <a:t> </a:t>
            </a:r>
            <a:r>
              <a:rPr lang="en-ID" sz="2400" dirty="0" err="1"/>
              <a:t>pembagian</a:t>
            </a:r>
            <a:r>
              <a:rPr lang="en-ID" sz="2400" dirty="0"/>
              <a:t> </a:t>
            </a:r>
            <a:r>
              <a:rPr lang="en-ID" sz="2400" dirty="0" err="1"/>
              <a:t>kerja</a:t>
            </a:r>
            <a:r>
              <a:rPr lang="en-ID" sz="2400" dirty="0"/>
              <a:t> pada </a:t>
            </a:r>
            <a:r>
              <a:rPr lang="en-ID" sz="2400" dirty="0" err="1"/>
              <a:t>rumahtangga</a:t>
            </a:r>
            <a:r>
              <a:rPr lang="en-ID" sz="2400" dirty="0"/>
              <a:t> </a:t>
            </a:r>
            <a:r>
              <a:rPr lang="en-ID" sz="2400" dirty="0" err="1"/>
              <a:t>peserta</a:t>
            </a:r>
            <a:r>
              <a:rPr lang="en-ID" sz="2400" dirty="0"/>
              <a:t> program Kampung KB</a:t>
            </a:r>
          </a:p>
          <a:p>
            <a:pPr marL="342900" indent="-342900">
              <a:buFont typeface="+mj-lt"/>
              <a:buAutoNum type="arabicPeriod"/>
            </a:pPr>
            <a:r>
              <a:rPr lang="en-ID" sz="2400" dirty="0" err="1"/>
              <a:t>Melihat</a:t>
            </a:r>
            <a:r>
              <a:rPr lang="en-ID" sz="2400" dirty="0"/>
              <a:t> </a:t>
            </a:r>
            <a:r>
              <a:rPr lang="en-ID" sz="2400" dirty="0" err="1"/>
              <a:t>wujud</a:t>
            </a:r>
            <a:r>
              <a:rPr lang="en-ID" sz="2400" dirty="0"/>
              <a:t> </a:t>
            </a:r>
            <a:r>
              <a:rPr lang="en-ID" sz="2400" dirty="0" err="1"/>
              <a:t>kesetaraan</a:t>
            </a:r>
            <a:r>
              <a:rPr lang="en-ID" sz="2400" dirty="0"/>
              <a:t> dan </a:t>
            </a:r>
            <a:r>
              <a:rPr lang="en-ID" sz="2400" dirty="0" err="1"/>
              <a:t>keadilan</a:t>
            </a:r>
            <a:r>
              <a:rPr lang="en-ID" sz="2400" dirty="0"/>
              <a:t> gender pada program Kampung KB, </a:t>
            </a:r>
            <a:r>
              <a:rPr lang="en-ID" sz="2400" dirty="0" err="1"/>
              <a:t>khususnya</a:t>
            </a:r>
            <a:r>
              <a:rPr lang="en-ID" sz="2400" dirty="0"/>
              <a:t> Kampung KB </a:t>
            </a:r>
            <a:r>
              <a:rPr lang="en-ID" sz="2400" dirty="0" err="1"/>
              <a:t>Jasem</a:t>
            </a:r>
            <a:endParaRPr lang="en-ID" sz="2400" dirty="0"/>
          </a:p>
          <a:p>
            <a:pPr marL="342900" indent="-342900">
              <a:buFont typeface="+mj-lt"/>
              <a:buAutoNum type="arabicPeriod"/>
            </a:pPr>
            <a:r>
              <a:rPr lang="en-ID" sz="2400" dirty="0" err="1"/>
              <a:t>Menganalisis</a:t>
            </a:r>
            <a:r>
              <a:rPr lang="en-ID" sz="2400" dirty="0"/>
              <a:t> </a:t>
            </a:r>
            <a:r>
              <a:rPr lang="en-ID" sz="2400" dirty="0" err="1"/>
              <a:t>hubungan</a:t>
            </a:r>
            <a:r>
              <a:rPr lang="en-ID" sz="2400" dirty="0"/>
              <a:t> </a:t>
            </a:r>
            <a:r>
              <a:rPr lang="en-ID" sz="2400" dirty="0" err="1"/>
              <a:t>antara</a:t>
            </a:r>
            <a:r>
              <a:rPr lang="en-ID" sz="2400" dirty="0"/>
              <a:t> </a:t>
            </a:r>
            <a:r>
              <a:rPr lang="en-ID" sz="2400" dirty="0" err="1"/>
              <a:t>tingkat</a:t>
            </a:r>
            <a:r>
              <a:rPr lang="en-ID" sz="2400" dirty="0"/>
              <a:t> </a:t>
            </a:r>
            <a:r>
              <a:rPr lang="en-ID" sz="2400" dirty="0" err="1"/>
              <a:t>pembagian</a:t>
            </a:r>
            <a:r>
              <a:rPr lang="en-ID" sz="2400" dirty="0"/>
              <a:t> </a:t>
            </a:r>
            <a:r>
              <a:rPr lang="en-ID" sz="2400" dirty="0" err="1"/>
              <a:t>kerja</a:t>
            </a:r>
            <a:r>
              <a:rPr lang="en-ID" sz="2400" dirty="0"/>
              <a:t> pada </a:t>
            </a:r>
            <a:r>
              <a:rPr lang="en-ID" sz="2400" dirty="0" err="1"/>
              <a:t>rumahtangga</a:t>
            </a:r>
            <a:r>
              <a:rPr lang="en-ID" sz="2400" dirty="0"/>
              <a:t> </a:t>
            </a:r>
            <a:r>
              <a:rPr lang="en-ID" sz="2400" dirty="0" err="1"/>
              <a:t>peserta</a:t>
            </a:r>
            <a:r>
              <a:rPr lang="en-ID" sz="2400" dirty="0"/>
              <a:t> program Kampung KB dengan </a:t>
            </a:r>
            <a:r>
              <a:rPr lang="en-ID" sz="2400" dirty="0" err="1"/>
              <a:t>tingkat</a:t>
            </a:r>
            <a:r>
              <a:rPr lang="en-ID" sz="2400" dirty="0"/>
              <a:t> </a:t>
            </a:r>
            <a:r>
              <a:rPr lang="en-ID" sz="2400" dirty="0" err="1"/>
              <a:t>kesetaraan</a:t>
            </a:r>
            <a:r>
              <a:rPr lang="en-ID" sz="2400" dirty="0"/>
              <a:t> dan </a:t>
            </a:r>
            <a:r>
              <a:rPr lang="en-ID" sz="2400" dirty="0" err="1"/>
              <a:t>keadilan</a:t>
            </a:r>
            <a:r>
              <a:rPr lang="en-ID" sz="2400" dirty="0"/>
              <a:t> gender pada program </a:t>
            </a:r>
            <a:r>
              <a:rPr lang="en-ID" sz="2400" dirty="0" err="1"/>
              <a:t>tersebut</a:t>
            </a:r>
            <a:endParaRPr lang="en-ID" sz="2400" dirty="0"/>
          </a:p>
          <a:p>
            <a:pPr marL="342900" indent="-342900">
              <a:buFont typeface="+mj-lt"/>
              <a:buAutoNum type="arabicPeriod"/>
            </a:pPr>
            <a:r>
              <a:rPr lang="en-ID" sz="2400" dirty="0" err="1"/>
              <a:t>Menganalisis</a:t>
            </a:r>
            <a:r>
              <a:rPr lang="en-ID" sz="2400" dirty="0"/>
              <a:t> </a:t>
            </a:r>
            <a:r>
              <a:rPr lang="en-ID" sz="2400" dirty="0" err="1"/>
              <a:t>hubungan</a:t>
            </a:r>
            <a:r>
              <a:rPr lang="en-ID" sz="2400" dirty="0"/>
              <a:t> </a:t>
            </a:r>
            <a:r>
              <a:rPr lang="en-ID" sz="2400" dirty="0" err="1"/>
              <a:t>antara</a:t>
            </a:r>
            <a:r>
              <a:rPr lang="en-ID" sz="2400" dirty="0"/>
              <a:t> </a:t>
            </a:r>
            <a:r>
              <a:rPr lang="en-ID" sz="2400" dirty="0" err="1"/>
              <a:t>tingkat</a:t>
            </a:r>
            <a:r>
              <a:rPr lang="en-ID" sz="2400" dirty="0"/>
              <a:t> </a:t>
            </a:r>
            <a:r>
              <a:rPr lang="en-ID" sz="2400" dirty="0" err="1"/>
              <a:t>kesetaraan</a:t>
            </a:r>
            <a:r>
              <a:rPr lang="en-ID" sz="2400" dirty="0"/>
              <a:t> dan </a:t>
            </a:r>
            <a:r>
              <a:rPr lang="en-ID" sz="2400" dirty="0" err="1"/>
              <a:t>keadilan</a:t>
            </a:r>
            <a:r>
              <a:rPr lang="en-ID" sz="2400" dirty="0"/>
              <a:t> gender pada program Kampung KB dengan </a:t>
            </a:r>
            <a:r>
              <a:rPr lang="en-ID" sz="2400" dirty="0" err="1"/>
              <a:t>tingkat</a:t>
            </a:r>
            <a:r>
              <a:rPr lang="en-ID" sz="2400" dirty="0"/>
              <a:t> </a:t>
            </a:r>
            <a:r>
              <a:rPr lang="en-ID" sz="2400" dirty="0" err="1"/>
              <a:t>keberhasilannya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387690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53572"/>
            <a:ext cx="4160519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+mn-lt"/>
              </a:rPr>
              <a:t>…</a:t>
            </a:r>
            <a:r>
              <a:rPr lang="en-US" sz="4000" b="1" dirty="0" err="1">
                <a:solidFill>
                  <a:schemeClr val="bg1"/>
                </a:solidFill>
                <a:latin typeface="+mn-lt"/>
              </a:rPr>
              <a:t>lanjutan</a:t>
            </a:r>
            <a:endParaRPr lang="en-US" sz="4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1331" y="313510"/>
            <a:ext cx="7870371" cy="6342016"/>
          </a:xfrm>
        </p:spPr>
        <p:txBody>
          <a:bodyPr anchor="ctr"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ID" dirty="0"/>
              <a:t>Metode </a:t>
            </a:r>
            <a:r>
              <a:rPr lang="en-ID" dirty="0" err="1"/>
              <a:t>penelitian</a:t>
            </a:r>
            <a:r>
              <a:rPr lang="en-ID" dirty="0"/>
              <a:t> : </a:t>
            </a:r>
            <a:r>
              <a:rPr lang="en-ID" dirty="0" err="1"/>
              <a:t>Penelitian</a:t>
            </a:r>
            <a:r>
              <a:rPr lang="en-ID" dirty="0"/>
              <a:t> ini </a:t>
            </a:r>
            <a:r>
              <a:rPr lang="en-ID" dirty="0" err="1"/>
              <a:t>dilaksanakan</a:t>
            </a:r>
            <a:r>
              <a:rPr lang="en-ID" dirty="0"/>
              <a:t> di Kampung KB </a:t>
            </a:r>
            <a:r>
              <a:rPr lang="en-ID" dirty="0" err="1"/>
              <a:t>Jasem</a:t>
            </a:r>
            <a:r>
              <a:rPr lang="en-ID" dirty="0"/>
              <a:t>, DI Yogyakarta dengan unit </a:t>
            </a:r>
            <a:r>
              <a:rPr lang="en-ID" dirty="0" err="1"/>
              <a:t>analisis</a:t>
            </a:r>
            <a:r>
              <a:rPr lang="en-ID" dirty="0"/>
              <a:t> </a:t>
            </a:r>
            <a:r>
              <a:rPr lang="en-ID" dirty="0" err="1"/>
              <a:t>rumahtangga</a:t>
            </a:r>
            <a:r>
              <a:rPr lang="en-ID" dirty="0"/>
              <a:t> </a:t>
            </a:r>
            <a:r>
              <a:rPr lang="en-ID" dirty="0" err="1"/>
              <a:t>Pasangan</a:t>
            </a:r>
            <a:r>
              <a:rPr lang="en-ID" dirty="0"/>
              <a:t> </a:t>
            </a:r>
            <a:r>
              <a:rPr lang="en-ID" dirty="0" err="1"/>
              <a:t>Usia</a:t>
            </a:r>
            <a:r>
              <a:rPr lang="en-ID" dirty="0"/>
              <a:t> </a:t>
            </a:r>
            <a:r>
              <a:rPr lang="en-ID" dirty="0" err="1"/>
              <a:t>Subur</a:t>
            </a:r>
            <a:r>
              <a:rPr lang="en-ID" dirty="0"/>
              <a:t> </a:t>
            </a:r>
            <a:r>
              <a:rPr lang="en-ID" dirty="0" err="1"/>
              <a:t>sebanyak</a:t>
            </a:r>
            <a:r>
              <a:rPr lang="en-ID" dirty="0"/>
              <a:t> 50 </a:t>
            </a:r>
            <a:r>
              <a:rPr lang="en-ID" dirty="0" err="1"/>
              <a:t>rumahtangga</a:t>
            </a:r>
            <a:r>
              <a:rPr lang="en-ID" dirty="0"/>
              <a:t> yang </a:t>
            </a:r>
            <a:r>
              <a:rPr lang="en-ID" dirty="0" err="1"/>
              <a:t>dipilih</a:t>
            </a:r>
            <a:r>
              <a:rPr lang="en-ID" dirty="0"/>
              <a:t> </a:t>
            </a:r>
            <a:r>
              <a:rPr lang="en-ID" dirty="0" err="1"/>
              <a:t>menggunakan</a:t>
            </a:r>
            <a:r>
              <a:rPr lang="en-ID" dirty="0"/>
              <a:t> </a:t>
            </a:r>
            <a:r>
              <a:rPr lang="en-ID" dirty="0" err="1"/>
              <a:t>teknik</a:t>
            </a:r>
            <a:r>
              <a:rPr lang="en-ID" dirty="0"/>
              <a:t> simple random sampling dan uji </a:t>
            </a:r>
            <a:r>
              <a:rPr lang="en-ID" dirty="0" err="1"/>
              <a:t>korelasi</a:t>
            </a:r>
            <a:r>
              <a:rPr lang="en-ID" dirty="0"/>
              <a:t> </a:t>
            </a:r>
            <a:r>
              <a:rPr lang="en-ID" dirty="0" err="1"/>
              <a:t>menggunakan</a:t>
            </a:r>
            <a:r>
              <a:rPr lang="en-ID" dirty="0"/>
              <a:t> Rank Spearman. Alat </a:t>
            </a:r>
            <a:r>
              <a:rPr lang="en-ID" dirty="0" err="1"/>
              <a:t>analisis</a:t>
            </a:r>
            <a:r>
              <a:rPr lang="en-ID" dirty="0"/>
              <a:t> gender yang </a:t>
            </a:r>
            <a:r>
              <a:rPr lang="en-ID" dirty="0" err="1"/>
              <a:t>digunakan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kombinasi</a:t>
            </a:r>
            <a:r>
              <a:rPr lang="en-ID" dirty="0"/>
              <a:t> </a:t>
            </a:r>
            <a:r>
              <a:rPr lang="en-ID" dirty="0" err="1"/>
              <a:t>antara</a:t>
            </a:r>
            <a:r>
              <a:rPr lang="en-ID" dirty="0"/>
              <a:t> Model Harvard dan Model Moser.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dirty="0" err="1"/>
              <a:t>Temuan</a:t>
            </a:r>
            <a:r>
              <a:rPr lang="en-ID" dirty="0"/>
              <a:t>: Hasil </a:t>
            </a:r>
            <a:r>
              <a:rPr lang="en-ID" dirty="0" err="1"/>
              <a:t>penelitian</a:t>
            </a:r>
            <a:r>
              <a:rPr lang="en-ID" dirty="0"/>
              <a:t> </a:t>
            </a:r>
            <a:r>
              <a:rPr lang="en-ID" dirty="0" err="1"/>
              <a:t>menunjukkan</a:t>
            </a:r>
            <a:r>
              <a:rPr lang="en-ID" dirty="0"/>
              <a:t>  </a:t>
            </a:r>
            <a:r>
              <a:rPr lang="en-ID" dirty="0" err="1"/>
              <a:t>terdapat</a:t>
            </a:r>
            <a:r>
              <a:rPr lang="en-ID" dirty="0"/>
              <a:t> </a:t>
            </a:r>
            <a:r>
              <a:rPr lang="en-ID" dirty="0" err="1"/>
              <a:t>hubungan</a:t>
            </a:r>
            <a:r>
              <a:rPr lang="en-ID" dirty="0"/>
              <a:t> </a:t>
            </a:r>
            <a:r>
              <a:rPr lang="en-ID" dirty="0" err="1"/>
              <a:t>antara</a:t>
            </a:r>
            <a:r>
              <a:rPr lang="en-ID" dirty="0"/>
              <a:t> </a:t>
            </a:r>
            <a:r>
              <a:rPr lang="en-ID" dirty="0" err="1"/>
              <a:t>tingkat</a:t>
            </a:r>
            <a:r>
              <a:rPr lang="en-ID" dirty="0"/>
              <a:t> </a:t>
            </a:r>
            <a:r>
              <a:rPr lang="en-ID" dirty="0" err="1"/>
              <a:t>pembagian</a:t>
            </a:r>
            <a:r>
              <a:rPr lang="en-ID" dirty="0"/>
              <a:t> </a:t>
            </a:r>
            <a:r>
              <a:rPr lang="en-ID" dirty="0" err="1"/>
              <a:t>kerja</a:t>
            </a:r>
            <a:r>
              <a:rPr lang="en-ID" dirty="0"/>
              <a:t> pada </a:t>
            </a:r>
            <a:r>
              <a:rPr lang="en-ID" dirty="0" err="1"/>
              <a:t>rumahtangga</a:t>
            </a:r>
            <a:r>
              <a:rPr lang="en-ID" dirty="0"/>
              <a:t> </a:t>
            </a:r>
            <a:r>
              <a:rPr lang="en-ID" dirty="0" err="1"/>
              <a:t>peserta</a:t>
            </a:r>
            <a:r>
              <a:rPr lang="en-ID" dirty="0"/>
              <a:t> program Kampung KB dengan </a:t>
            </a:r>
            <a:r>
              <a:rPr lang="en-ID" dirty="0" err="1"/>
              <a:t>tingkat</a:t>
            </a:r>
            <a:r>
              <a:rPr lang="en-ID" dirty="0"/>
              <a:t> </a:t>
            </a:r>
            <a:r>
              <a:rPr lang="en-ID" dirty="0" err="1"/>
              <a:t>kesetaraan</a:t>
            </a:r>
            <a:r>
              <a:rPr lang="en-ID" dirty="0"/>
              <a:t> dan </a:t>
            </a:r>
            <a:r>
              <a:rPr lang="en-ID" dirty="0" err="1"/>
              <a:t>keadilan</a:t>
            </a:r>
            <a:r>
              <a:rPr lang="en-ID" dirty="0"/>
              <a:t> gender pada program </a:t>
            </a:r>
            <a:r>
              <a:rPr lang="en-ID" dirty="0" err="1"/>
              <a:t>tersebut</a:t>
            </a:r>
            <a:r>
              <a:rPr lang="en-ID" dirty="0"/>
              <a:t>, </a:t>
            </a:r>
            <a:r>
              <a:rPr lang="en-ID" dirty="0" err="1"/>
              <a:t>namun</a:t>
            </a:r>
            <a:r>
              <a:rPr lang="en-ID" dirty="0"/>
              <a:t> tidak </a:t>
            </a:r>
            <a:r>
              <a:rPr lang="en-ID" dirty="0" err="1"/>
              <a:t>ada</a:t>
            </a:r>
            <a:r>
              <a:rPr lang="en-ID" dirty="0"/>
              <a:t> </a:t>
            </a:r>
            <a:r>
              <a:rPr lang="en-ID" dirty="0" err="1"/>
              <a:t>hubungan</a:t>
            </a:r>
            <a:r>
              <a:rPr lang="en-ID" dirty="0"/>
              <a:t> </a:t>
            </a:r>
            <a:r>
              <a:rPr lang="en-ID" dirty="0" err="1"/>
              <a:t>antara</a:t>
            </a:r>
            <a:r>
              <a:rPr lang="en-ID" dirty="0"/>
              <a:t> </a:t>
            </a:r>
            <a:r>
              <a:rPr lang="en-ID" dirty="0" err="1"/>
              <a:t>tingkat</a:t>
            </a:r>
            <a:r>
              <a:rPr lang="en-ID" dirty="0"/>
              <a:t> </a:t>
            </a:r>
            <a:r>
              <a:rPr lang="en-ID" dirty="0" err="1"/>
              <a:t>kesetaraan</a:t>
            </a:r>
            <a:r>
              <a:rPr lang="en-ID" dirty="0"/>
              <a:t> dan </a:t>
            </a:r>
            <a:r>
              <a:rPr lang="en-ID" dirty="0" err="1"/>
              <a:t>keadilan</a:t>
            </a:r>
            <a:r>
              <a:rPr lang="en-ID" dirty="0"/>
              <a:t> gender pada program Kampung KB dengan </a:t>
            </a:r>
            <a:r>
              <a:rPr lang="en-ID" dirty="0" err="1"/>
              <a:t>tingkat</a:t>
            </a:r>
            <a:r>
              <a:rPr lang="en-ID" dirty="0"/>
              <a:t> </a:t>
            </a:r>
            <a:r>
              <a:rPr lang="en-ID" dirty="0" err="1"/>
              <a:t>keberhasilannya</a:t>
            </a:r>
            <a:r>
              <a:rPr lang="en-ID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9870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86229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Referensi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346166"/>
            <a:ext cx="7186527" cy="6511834"/>
          </a:xfrm>
        </p:spPr>
        <p:txBody>
          <a:bodyPr anchor="ctr"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endParaRPr lang="en-US" sz="19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1900" dirty="0" err="1"/>
              <a:t>Chotim</a:t>
            </a:r>
            <a:r>
              <a:rPr lang="en-US" sz="1900" dirty="0"/>
              <a:t>, E.E., Jannah, N.A.A., (2021) </a:t>
            </a:r>
            <a:r>
              <a:rPr lang="en-US" sz="1900" dirty="0" err="1"/>
              <a:t>Pengaruh</a:t>
            </a:r>
            <a:r>
              <a:rPr lang="en-US" sz="1900" dirty="0"/>
              <a:t> Program </a:t>
            </a:r>
            <a:r>
              <a:rPr lang="en-US" sz="1900" dirty="0" err="1"/>
              <a:t>Keluarga</a:t>
            </a:r>
            <a:r>
              <a:rPr lang="en-US" sz="1900" dirty="0"/>
              <a:t> Harapan </a:t>
            </a:r>
            <a:r>
              <a:rPr lang="en-US" sz="1900" dirty="0" err="1"/>
              <a:t>Terhadap</a:t>
            </a:r>
            <a:r>
              <a:rPr lang="en-US" sz="1900" dirty="0"/>
              <a:t> </a:t>
            </a:r>
            <a:r>
              <a:rPr lang="en-US" sz="1900" dirty="0" err="1"/>
              <a:t>Pemenuhan</a:t>
            </a:r>
            <a:r>
              <a:rPr lang="en-US" sz="1900" dirty="0"/>
              <a:t> </a:t>
            </a:r>
            <a:r>
              <a:rPr lang="en-US" sz="1900" dirty="0" err="1"/>
              <a:t>Kebutuhan</a:t>
            </a:r>
            <a:r>
              <a:rPr lang="en-US" sz="1900" dirty="0"/>
              <a:t> </a:t>
            </a:r>
            <a:r>
              <a:rPr lang="en-US" sz="1900" dirty="0" err="1"/>
              <a:t>Praktis</a:t>
            </a:r>
            <a:r>
              <a:rPr lang="en-US" sz="1900" dirty="0"/>
              <a:t> dan Strategis Gender dalam </a:t>
            </a:r>
            <a:r>
              <a:rPr lang="en-US" sz="1900" dirty="0" err="1"/>
              <a:t>Perspektif</a:t>
            </a:r>
            <a:r>
              <a:rPr lang="en-US" sz="1900" dirty="0"/>
              <a:t> Moser </a:t>
            </a:r>
            <a:r>
              <a:rPr lang="en-US" sz="1900" i="1" dirty="0"/>
              <a:t>(The Influence of Program </a:t>
            </a:r>
            <a:r>
              <a:rPr lang="en-US" sz="1900" i="1" dirty="0" err="1"/>
              <a:t>Keluarga</a:t>
            </a:r>
            <a:r>
              <a:rPr lang="en-US" sz="1900" i="1" dirty="0"/>
              <a:t> Harapan on Meeting Practical and Strategic Gender Needs with the Moser Perspective : Case Study: Subdistrict of </a:t>
            </a:r>
            <a:r>
              <a:rPr lang="en-US" sz="1900" i="1" dirty="0" err="1"/>
              <a:t>Margahayu</a:t>
            </a:r>
            <a:r>
              <a:rPr lang="en-US" sz="1900" i="1" dirty="0"/>
              <a:t>, District of East Bekasi)</a:t>
            </a:r>
            <a:r>
              <a:rPr lang="en-US" sz="1900" dirty="0"/>
              <a:t> , JIMEA (</a:t>
            </a:r>
            <a:r>
              <a:rPr lang="en-US" sz="1900" dirty="0" err="1"/>
              <a:t>Jurnal</a:t>
            </a:r>
            <a:r>
              <a:rPr lang="en-US" sz="1900" dirty="0"/>
              <a:t> </a:t>
            </a:r>
            <a:r>
              <a:rPr lang="en-US" sz="1900" dirty="0" err="1"/>
              <a:t>Ilmiah</a:t>
            </a:r>
            <a:r>
              <a:rPr lang="en-US" sz="1900" dirty="0"/>
              <a:t> </a:t>
            </a:r>
            <a:r>
              <a:rPr lang="en-US" sz="1900" dirty="0" err="1"/>
              <a:t>Manajemen</a:t>
            </a:r>
            <a:r>
              <a:rPr lang="en-US" sz="1900" dirty="0"/>
              <a:t>, Ekonomi, dan </a:t>
            </a:r>
            <a:r>
              <a:rPr lang="en-US" sz="1900" dirty="0" err="1"/>
              <a:t>Akuntansi</a:t>
            </a:r>
            <a:r>
              <a:rPr lang="en-US" sz="1900" dirty="0"/>
              <a:t>), Vol. 5, No. 1, </a:t>
            </a:r>
            <a:r>
              <a:rPr lang="en-US" sz="1900" dirty="0" err="1"/>
              <a:t>hal</a:t>
            </a:r>
            <a:r>
              <a:rPr lang="en-US" sz="1900" dirty="0"/>
              <a:t> : 921 – 937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900" dirty="0" err="1"/>
              <a:t>Fathurrohman</a:t>
            </a:r>
            <a:r>
              <a:rPr lang="en-US" sz="1900" dirty="0"/>
              <a:t>, F. dan </a:t>
            </a:r>
            <a:r>
              <a:rPr lang="en-US" sz="1900" dirty="0" err="1"/>
              <a:t>Nurdinawati</a:t>
            </a:r>
            <a:r>
              <a:rPr lang="en-US" sz="1900" dirty="0"/>
              <a:t>, D (2021) </a:t>
            </a:r>
            <a:r>
              <a:rPr lang="en-ID" sz="1900" dirty="0"/>
              <a:t>TINGKAT KEAKTIFAN DAN TINGKAT PEMENUHAN KEBUTUHAN PEREMPUAN AKTIVIS ORGANISASI (</a:t>
            </a:r>
            <a:r>
              <a:rPr lang="en-ID" sz="1900" dirty="0" err="1"/>
              <a:t>Kasus</a:t>
            </a:r>
            <a:r>
              <a:rPr lang="en-ID" sz="1900" dirty="0"/>
              <a:t>: </a:t>
            </a:r>
            <a:r>
              <a:rPr lang="en-ID" sz="1900" dirty="0" err="1"/>
              <a:t>Kelompok</a:t>
            </a:r>
            <a:r>
              <a:rPr lang="en-ID" sz="1900" dirty="0"/>
              <a:t> Wanita </a:t>
            </a:r>
            <a:r>
              <a:rPr lang="en-ID" sz="1900" dirty="0" err="1"/>
              <a:t>Tani</a:t>
            </a:r>
            <a:r>
              <a:rPr lang="en-ID" sz="1900" dirty="0"/>
              <a:t> </a:t>
            </a:r>
            <a:r>
              <a:rPr lang="en-ID" sz="1900" dirty="0" err="1"/>
              <a:t>Ciharashas</a:t>
            </a:r>
            <a:r>
              <a:rPr lang="en-ID" sz="1900" dirty="0"/>
              <a:t>, </a:t>
            </a:r>
            <a:r>
              <a:rPr lang="en-ID" sz="1900" dirty="0" err="1"/>
              <a:t>Kelurahan</a:t>
            </a:r>
            <a:r>
              <a:rPr lang="en-ID" sz="1900" dirty="0"/>
              <a:t> </a:t>
            </a:r>
            <a:r>
              <a:rPr lang="en-ID" sz="1900" dirty="0" err="1"/>
              <a:t>Mulyaharja</a:t>
            </a:r>
            <a:r>
              <a:rPr lang="en-ID" sz="1900" dirty="0"/>
              <a:t>, </a:t>
            </a:r>
            <a:r>
              <a:rPr lang="en-ID" sz="1900" dirty="0" err="1"/>
              <a:t>Kecamatan</a:t>
            </a:r>
            <a:r>
              <a:rPr lang="en-ID" sz="1900" dirty="0"/>
              <a:t> Bogor Selatan, Kota Bogor, </a:t>
            </a:r>
            <a:r>
              <a:rPr lang="en-ID" sz="1900" dirty="0" err="1"/>
              <a:t>Jawa</a:t>
            </a:r>
            <a:r>
              <a:rPr lang="en-ID" sz="1900" dirty="0"/>
              <a:t> Barat) Level of Activity and Level of Gender Needs </a:t>
            </a:r>
            <a:r>
              <a:rPr lang="en-ID" sz="1900" dirty="0" err="1"/>
              <a:t>Fulfillment</a:t>
            </a:r>
            <a:r>
              <a:rPr lang="en-ID" sz="1900" dirty="0"/>
              <a:t> of Women Activist Organizations (</a:t>
            </a:r>
            <a:r>
              <a:rPr lang="en-ID" sz="1900" dirty="0" err="1"/>
              <a:t>Ciharashas</a:t>
            </a:r>
            <a:r>
              <a:rPr lang="en-ID" sz="1900" dirty="0"/>
              <a:t> Women's Farmers Group, </a:t>
            </a:r>
            <a:r>
              <a:rPr lang="en-ID" sz="1900" dirty="0" err="1"/>
              <a:t>Mulyaharja</a:t>
            </a:r>
            <a:r>
              <a:rPr lang="en-ID" sz="1900" dirty="0"/>
              <a:t> Village, South Bogor Subdistrict, Bogor District, West Java) </a:t>
            </a:r>
            <a:r>
              <a:rPr lang="en-ID" sz="1900" dirty="0" err="1"/>
              <a:t>Jurnal</a:t>
            </a:r>
            <a:r>
              <a:rPr lang="en-ID" sz="1900" dirty="0"/>
              <a:t> Sains </a:t>
            </a:r>
            <a:r>
              <a:rPr lang="en-ID" sz="1900" dirty="0" err="1"/>
              <a:t>Komunikasi</a:t>
            </a:r>
            <a:r>
              <a:rPr lang="en-ID" sz="1900" dirty="0"/>
              <a:t> dan </a:t>
            </a:r>
            <a:r>
              <a:rPr lang="en-ID" sz="1900" dirty="0" err="1"/>
              <a:t>Pengembangan</a:t>
            </a:r>
            <a:r>
              <a:rPr lang="en-ID" sz="1900" dirty="0"/>
              <a:t> Masyarakat Vol. 05 (04), </a:t>
            </a:r>
            <a:r>
              <a:rPr lang="en-ID" sz="1900" dirty="0" err="1"/>
              <a:t>hal</a:t>
            </a:r>
            <a:r>
              <a:rPr lang="en-ID" sz="1900" dirty="0"/>
              <a:t>: 473-483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900" dirty="0"/>
              <a:t>Lassa, J.A. (</a:t>
            </a:r>
            <a:r>
              <a:rPr lang="en-US" sz="1900" dirty="0" err="1"/>
              <a:t>n.a</a:t>
            </a:r>
            <a:r>
              <a:rPr lang="en-US" sz="1900" dirty="0"/>
              <a:t>) </a:t>
            </a:r>
            <a:r>
              <a:rPr lang="en-US" sz="1800" dirty="0" err="1">
                <a:effectLst/>
                <a:ea typeface="Times New Roman" panose="02020603050405020304" pitchFamily="18" charset="0"/>
              </a:rPr>
              <a:t>Kerangka</a:t>
            </a:r>
            <a:r>
              <a:rPr lang="en-US" sz="1800" dirty="0">
                <a:effectLst/>
                <a:ea typeface="Times New Roman" panose="02020603050405020304" pitchFamily="18" charset="0"/>
              </a:rPr>
              <a:t> Analisis </a:t>
            </a:r>
            <a:r>
              <a:rPr lang="en-US" sz="1800" dirty="0" err="1">
                <a:effectLst/>
                <a:ea typeface="Times New Roman" panose="02020603050405020304" pitchFamily="18" charset="0"/>
              </a:rPr>
              <a:t>Perencanaan</a:t>
            </a:r>
            <a:r>
              <a:rPr lang="en-US" sz="1800" dirty="0">
                <a:effectLst/>
                <a:ea typeface="Times New Roman" panose="02020603050405020304" pitchFamily="18" charset="0"/>
              </a:rPr>
              <a:t> Gender </a:t>
            </a:r>
            <a:r>
              <a:rPr lang="en-US" sz="1800" i="1" dirty="0">
                <a:effectLst/>
                <a:ea typeface="Times New Roman" panose="02020603050405020304" pitchFamily="18" charset="0"/>
              </a:rPr>
              <a:t>(Gender Planning Frameworks</a:t>
            </a:r>
            <a:endParaRPr lang="en-US" sz="1900" i="1" dirty="0"/>
          </a:p>
          <a:p>
            <a:pPr>
              <a:buFont typeface="Wingdings" panose="05000000000000000000" pitchFamily="2" charset="2"/>
              <a:buChar char="§"/>
            </a:pPr>
            <a:r>
              <a:rPr lang="en-ID" sz="1900" dirty="0" err="1"/>
              <a:t>Liandra</a:t>
            </a:r>
            <a:r>
              <a:rPr lang="en-ID" sz="1900" dirty="0"/>
              <a:t>, V., </a:t>
            </a:r>
            <a:r>
              <a:rPr lang="en-ID" sz="1900" dirty="0" err="1"/>
              <a:t>Virianita</a:t>
            </a:r>
            <a:r>
              <a:rPr lang="en-ID" sz="1900" dirty="0"/>
              <a:t>, R. (2021) ANALISIS GENDER PADA KEBERHASILAN PROGRAM KAMPUNG KELUARGA BERENCANA (KB) (</a:t>
            </a:r>
            <a:r>
              <a:rPr lang="en-ID" sz="1900" dirty="0" err="1"/>
              <a:t>Kasus</a:t>
            </a:r>
            <a:r>
              <a:rPr lang="en-ID" sz="1900" dirty="0"/>
              <a:t>: Kampung KB </a:t>
            </a:r>
            <a:r>
              <a:rPr lang="en-ID" sz="1900" dirty="0" err="1"/>
              <a:t>Jasem</a:t>
            </a:r>
            <a:r>
              <a:rPr lang="en-ID" sz="1900" dirty="0"/>
              <a:t>, </a:t>
            </a:r>
            <a:r>
              <a:rPr lang="en-ID" sz="1900" dirty="0" err="1"/>
              <a:t>Desa</a:t>
            </a:r>
            <a:r>
              <a:rPr lang="en-ID" sz="1900" dirty="0"/>
              <a:t> </a:t>
            </a:r>
            <a:r>
              <a:rPr lang="en-ID" sz="1900" dirty="0" err="1"/>
              <a:t>Srimulyo</a:t>
            </a:r>
            <a:r>
              <a:rPr lang="en-ID" sz="1900" dirty="0"/>
              <a:t>, </a:t>
            </a:r>
            <a:r>
              <a:rPr lang="en-ID" sz="1900" dirty="0" err="1"/>
              <a:t>Kabupaten</a:t>
            </a:r>
            <a:r>
              <a:rPr lang="en-ID" sz="1900" dirty="0"/>
              <a:t> Bantul), </a:t>
            </a:r>
            <a:r>
              <a:rPr lang="en-ID" sz="1900" i="1" dirty="0"/>
              <a:t>Gender Analysis on The Success of Family Planning Village Program (Case: </a:t>
            </a:r>
            <a:r>
              <a:rPr lang="en-ID" sz="1900" i="1" dirty="0" err="1"/>
              <a:t>Jasem</a:t>
            </a:r>
            <a:r>
              <a:rPr lang="en-ID" sz="1900" i="1" dirty="0"/>
              <a:t> Family Planning Village, </a:t>
            </a:r>
            <a:r>
              <a:rPr lang="en-ID" sz="1900" i="1" dirty="0" err="1"/>
              <a:t>Srimulyo</a:t>
            </a:r>
            <a:r>
              <a:rPr lang="en-ID" sz="1900" i="1" dirty="0"/>
              <a:t> Village, Bantul Regency), </a:t>
            </a:r>
            <a:r>
              <a:rPr lang="en-ID" sz="1900" dirty="0" err="1"/>
              <a:t>Jurnal</a:t>
            </a:r>
            <a:r>
              <a:rPr lang="en-ID" sz="1900" dirty="0"/>
              <a:t> Sains </a:t>
            </a:r>
            <a:r>
              <a:rPr lang="en-ID" sz="1900" dirty="0" err="1"/>
              <a:t>Komunikasi</a:t>
            </a:r>
            <a:r>
              <a:rPr lang="en-ID" sz="1900" dirty="0"/>
              <a:t> dan </a:t>
            </a:r>
            <a:r>
              <a:rPr lang="en-ID" sz="1900" dirty="0" err="1"/>
              <a:t>Pengembangan</a:t>
            </a:r>
            <a:r>
              <a:rPr lang="en-ID" sz="1900" dirty="0"/>
              <a:t> Masyarakat Vol. 05 (01), </a:t>
            </a:r>
            <a:r>
              <a:rPr lang="en-ID" sz="1900" dirty="0" err="1"/>
              <a:t>hal</a:t>
            </a:r>
            <a:r>
              <a:rPr lang="en-ID" sz="1900" dirty="0"/>
              <a:t>: 1-17</a:t>
            </a:r>
            <a:endParaRPr lang="en-ID" sz="1900" i="1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120294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36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186527" cy="6000525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ID" sz="2000" dirty="0" err="1"/>
              <a:t>Megantara</a:t>
            </a:r>
            <a:r>
              <a:rPr lang="en-ID" sz="2000" dirty="0"/>
              <a:t>, F.S., </a:t>
            </a:r>
            <a:r>
              <a:rPr lang="en-ID" sz="2000" dirty="0" err="1"/>
              <a:t>Prasodjo</a:t>
            </a:r>
            <a:r>
              <a:rPr lang="en-ID" sz="2000" dirty="0"/>
              <a:t>, N.W (2021) ANALISIS GENDER PADA KETAHANAN PANGAN RUMAH TANGGA PETANI AGROFORESTRI (</a:t>
            </a:r>
            <a:r>
              <a:rPr lang="en-ID" sz="2000" dirty="0" err="1"/>
              <a:t>Kasus</a:t>
            </a:r>
            <a:r>
              <a:rPr lang="en-ID" sz="2000" dirty="0"/>
              <a:t>: </a:t>
            </a:r>
            <a:r>
              <a:rPr lang="en-ID" sz="2000" dirty="0" err="1"/>
              <a:t>Desa</a:t>
            </a:r>
            <a:r>
              <a:rPr lang="en-ID" sz="2000" dirty="0"/>
              <a:t> </a:t>
            </a:r>
            <a:r>
              <a:rPr lang="en-ID" sz="2000" dirty="0" err="1"/>
              <a:t>Sukaluyu</a:t>
            </a:r>
            <a:r>
              <a:rPr lang="en-ID" sz="2000" dirty="0"/>
              <a:t>, </a:t>
            </a:r>
            <a:r>
              <a:rPr lang="en-ID" sz="2000" dirty="0" err="1"/>
              <a:t>Kecamatan</a:t>
            </a:r>
            <a:r>
              <a:rPr lang="en-ID" sz="2000" dirty="0"/>
              <a:t> </a:t>
            </a:r>
            <a:r>
              <a:rPr lang="en-ID" sz="2000" dirty="0" err="1"/>
              <a:t>Nanggung</a:t>
            </a:r>
            <a:r>
              <a:rPr lang="en-ID" sz="2000" dirty="0"/>
              <a:t>, </a:t>
            </a:r>
            <a:r>
              <a:rPr lang="en-ID" sz="2000" dirty="0" err="1"/>
              <a:t>Kabupaten</a:t>
            </a:r>
            <a:r>
              <a:rPr lang="en-ID" sz="2000" dirty="0"/>
              <a:t> Bogor, </a:t>
            </a:r>
            <a:r>
              <a:rPr lang="en-ID" sz="2000" dirty="0" err="1"/>
              <a:t>Jawa</a:t>
            </a:r>
            <a:r>
              <a:rPr lang="en-ID" sz="2000" dirty="0"/>
              <a:t> Barat), </a:t>
            </a:r>
            <a:r>
              <a:rPr lang="en-ID" sz="2000" i="1" dirty="0"/>
              <a:t>Gender Analysis on Household Food Security of Agroforestry Farmers (Case: </a:t>
            </a:r>
            <a:r>
              <a:rPr lang="en-ID" sz="2000" i="1" dirty="0" err="1"/>
              <a:t>Sukaluyu</a:t>
            </a:r>
            <a:r>
              <a:rPr lang="en-ID" sz="2000" i="1" dirty="0"/>
              <a:t> Village, </a:t>
            </a:r>
            <a:r>
              <a:rPr lang="en-ID" sz="2000" i="1" dirty="0" err="1"/>
              <a:t>Nanggung</a:t>
            </a:r>
            <a:r>
              <a:rPr lang="en-ID" sz="2000" i="1" dirty="0"/>
              <a:t> District, Bogor Regency, West Java), </a:t>
            </a:r>
            <a:r>
              <a:rPr lang="en-ID" sz="2000" dirty="0" err="1"/>
              <a:t>Jurnal</a:t>
            </a:r>
            <a:r>
              <a:rPr lang="en-ID" sz="2000" dirty="0"/>
              <a:t> Sains </a:t>
            </a:r>
            <a:r>
              <a:rPr lang="en-ID" sz="2000" dirty="0" err="1"/>
              <a:t>Komunikasi</a:t>
            </a:r>
            <a:r>
              <a:rPr lang="en-ID" sz="2000" dirty="0"/>
              <a:t> dan </a:t>
            </a:r>
            <a:r>
              <a:rPr lang="en-ID" sz="2000" dirty="0" err="1"/>
              <a:t>Pengembangan</a:t>
            </a:r>
            <a:r>
              <a:rPr lang="en-ID" sz="2000" dirty="0"/>
              <a:t> Masyarakat Vol. 05 (04), </a:t>
            </a:r>
            <a:r>
              <a:rPr lang="en-ID" sz="2000" dirty="0" err="1"/>
              <a:t>hal</a:t>
            </a:r>
            <a:r>
              <a:rPr lang="en-ID" sz="2000" dirty="0"/>
              <a:t>: 577-596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 err="1"/>
              <a:t>Puspitawati</a:t>
            </a:r>
            <a:r>
              <a:rPr lang="en-US" sz="2000" dirty="0"/>
              <a:t>, H. (2010 </a:t>
            </a:r>
            <a:r>
              <a:rPr lang="en-US" sz="2000" dirty="0" err="1"/>
              <a:t>Tehnik</a:t>
            </a:r>
            <a:r>
              <a:rPr lang="en-US" sz="2000" dirty="0"/>
              <a:t> Analisis Gender dalam </a:t>
            </a:r>
            <a:r>
              <a:rPr lang="en-US" sz="2000" dirty="0" err="1"/>
              <a:t>Penelitian</a:t>
            </a:r>
            <a:r>
              <a:rPr lang="en-US" sz="2000" dirty="0"/>
              <a:t> </a:t>
            </a:r>
            <a:r>
              <a:rPr lang="en-US" sz="2000" dirty="0" err="1"/>
              <a:t>Bidang</a:t>
            </a:r>
            <a:r>
              <a:rPr lang="en-US" sz="2000" dirty="0"/>
              <a:t> </a:t>
            </a:r>
            <a:r>
              <a:rPr lang="en-US" sz="2000" dirty="0" err="1"/>
              <a:t>Ilmu</a:t>
            </a:r>
            <a:r>
              <a:rPr lang="en-US" sz="2000" dirty="0"/>
              <a:t> </a:t>
            </a:r>
            <a:r>
              <a:rPr lang="en-US" sz="2000" dirty="0" err="1"/>
              <a:t>Keluarga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Masukan</a:t>
            </a:r>
            <a:r>
              <a:rPr lang="en-US" sz="2000" dirty="0"/>
              <a:t> </a:t>
            </a:r>
            <a:r>
              <a:rPr lang="en-US" sz="2000" dirty="0" err="1"/>
              <a:t>bagi</a:t>
            </a:r>
            <a:r>
              <a:rPr lang="en-US" sz="2000" dirty="0"/>
              <a:t> </a:t>
            </a:r>
            <a:r>
              <a:rPr lang="en-US" sz="2000" dirty="0" err="1"/>
              <a:t>Kebijakan</a:t>
            </a:r>
            <a:r>
              <a:rPr lang="en-US" sz="2000" dirty="0"/>
              <a:t> Daerah </a:t>
            </a:r>
            <a:r>
              <a:rPr lang="en-US" sz="2000" dirty="0" err="1"/>
              <a:t>Responsif</a:t>
            </a:r>
            <a:r>
              <a:rPr lang="en-US" sz="2000" dirty="0"/>
              <a:t> Gender, </a:t>
            </a:r>
            <a:r>
              <a:rPr lang="en-US" sz="2000" dirty="0" err="1"/>
              <a:t>Disampaikan</a:t>
            </a:r>
            <a:r>
              <a:rPr lang="en-US" sz="2000" dirty="0"/>
              <a:t> pada </a:t>
            </a:r>
            <a:r>
              <a:rPr lang="en-US" sz="2000" dirty="0" err="1"/>
              <a:t>Pelatihan</a:t>
            </a:r>
            <a:r>
              <a:rPr lang="en-US" sz="2000" dirty="0"/>
              <a:t> Analisis Gender, </a:t>
            </a:r>
            <a:r>
              <a:rPr lang="en-US" sz="2000" dirty="0" err="1"/>
              <a:t>Oktober</a:t>
            </a:r>
            <a:r>
              <a:rPr lang="en-US" sz="2000" dirty="0"/>
              <a:t> 2010, </a:t>
            </a:r>
            <a:r>
              <a:rPr lang="en-ID" sz="2000" dirty="0"/>
              <a:t>PROGRAM STUDI WANITA, GENDER DAN PEMBANGUNAN PSW-PSP3 LPPM-IPB KAMPUS BARANANGSIANG, IPB, BOGOR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 err="1"/>
              <a:t>Riniwati</a:t>
            </a:r>
            <a:r>
              <a:rPr lang="en-US" sz="2000" dirty="0"/>
              <a:t>, H. (</a:t>
            </a:r>
            <a:r>
              <a:rPr lang="en-US" sz="2000" dirty="0" err="1"/>
              <a:t>n.a</a:t>
            </a:r>
            <a:r>
              <a:rPr lang="en-US" sz="2000" dirty="0"/>
              <a:t>) </a:t>
            </a:r>
            <a:r>
              <a:rPr lang="en-US" sz="2000" dirty="0" err="1"/>
              <a:t>Aplikasi</a:t>
            </a:r>
            <a:r>
              <a:rPr lang="en-US" sz="2000" dirty="0"/>
              <a:t> Metode </a:t>
            </a:r>
            <a:r>
              <a:rPr lang="en-US" sz="2000" dirty="0" err="1"/>
              <a:t>Penelitian</a:t>
            </a:r>
            <a:r>
              <a:rPr lang="en-US" sz="2000" dirty="0"/>
              <a:t> </a:t>
            </a:r>
            <a:r>
              <a:rPr lang="en-US" sz="2000" dirty="0" err="1"/>
              <a:t>Berperspektif</a:t>
            </a:r>
            <a:r>
              <a:rPr lang="en-US" sz="2000" dirty="0"/>
              <a:t> Gender dalam </a:t>
            </a:r>
            <a:r>
              <a:rPr lang="en-US" sz="2000" dirty="0" err="1"/>
              <a:t>Buku</a:t>
            </a:r>
            <a:r>
              <a:rPr lang="en-US" sz="2000" dirty="0"/>
              <a:t> Ajar Kajian Gender, </a:t>
            </a:r>
            <a:r>
              <a:rPr lang="en-US" sz="2000" dirty="0" err="1"/>
              <a:t>Fakultas</a:t>
            </a:r>
            <a:r>
              <a:rPr lang="en-US" sz="2000" dirty="0"/>
              <a:t> </a:t>
            </a:r>
            <a:r>
              <a:rPr lang="en-US" sz="2000" dirty="0" err="1"/>
              <a:t>Perikanan</a:t>
            </a:r>
            <a:r>
              <a:rPr lang="en-US" sz="2000" dirty="0"/>
              <a:t>, Universitas </a:t>
            </a:r>
            <a:r>
              <a:rPr lang="en-US" sz="2000" dirty="0" err="1"/>
              <a:t>Brawijaya</a:t>
            </a:r>
            <a:r>
              <a:rPr lang="en-US" sz="2000" dirty="0"/>
              <a:t> – Malang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7222483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809</TotalTime>
  <Words>2637</Words>
  <Application>Microsoft Office PowerPoint</Application>
  <PresentationFormat>Widescreen</PresentationFormat>
  <Paragraphs>134</Paragraphs>
  <Slides>32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Aharoni</vt:lpstr>
      <vt:lpstr>Arial</vt:lpstr>
      <vt:lpstr>Arial Narrow</vt:lpstr>
      <vt:lpstr>Calibri</vt:lpstr>
      <vt:lpstr>Calibri Light</vt:lpstr>
      <vt:lpstr>Wingdings</vt:lpstr>
      <vt:lpstr>1_Office Theme</vt:lpstr>
      <vt:lpstr>Gender  dalam  Pembangunan (Gender in Development) </vt:lpstr>
      <vt:lpstr>Analisis gender ? </vt:lpstr>
      <vt:lpstr>Apa manfaat analisis gender ? </vt:lpstr>
      <vt:lpstr> Model Moser (Riniwati, n.a)</vt:lpstr>
      <vt:lpstr> …lanjutan</vt:lpstr>
      <vt:lpstr>Tujuan Model Moser</vt:lpstr>
      <vt:lpstr>Tiga konsep utama dalam Model Moser  (Lassa, n.a)</vt:lpstr>
      <vt:lpstr>Data apa yang dibutuhkan dalam Model Moser?</vt:lpstr>
      <vt:lpstr>     A. Tiga Peran Perempuan (Triple roles) </vt:lpstr>
      <vt:lpstr>B. Analisis kebutuhan gender? </vt:lpstr>
      <vt:lpstr>Kebutuhan praktis?</vt:lpstr>
      <vt:lpstr>Kebutuhan praktis :  (Chotim &amp; Jannah, 2021)</vt:lpstr>
      <vt:lpstr>Solusi untuk kebutuhan praktis perempuan</vt:lpstr>
      <vt:lpstr>Kebutuhan strategis?</vt:lpstr>
      <vt:lpstr>Kebutuhan praktis : (Chotim &amp; Jannah, 2021)</vt:lpstr>
      <vt:lpstr>Contoh kebutuhan strategis  perempuan</vt:lpstr>
      <vt:lpstr>Solusi untuk kebutuhan strategis perempuan</vt:lpstr>
      <vt:lpstr>C.Pemisahan kontrol sumber daya dan pengambil keputusan </vt:lpstr>
      <vt:lpstr>Matriks Moser</vt:lpstr>
      <vt:lpstr>Keunggulan Model Moser (Lassa, n.a)</vt:lpstr>
      <vt:lpstr>Kelemahan Model Moser (Lassa, n.a)</vt:lpstr>
      <vt:lpstr>Contoh penelitian : Faturrohman  dan  Nurdinawati (2021) </vt:lpstr>
      <vt:lpstr>…lanjutan</vt:lpstr>
      <vt:lpstr>Contoh penelitian : Chotim &amp; Jannah (2021) </vt:lpstr>
      <vt:lpstr>…lanjutan</vt:lpstr>
      <vt:lpstr>Kombinasi  Model Harvard  dan  Model Moser</vt:lpstr>
      <vt:lpstr>Contoh penelitian: Megantara &amp; Prasodjo (2021) </vt:lpstr>
      <vt:lpstr>…lanjutan</vt:lpstr>
      <vt:lpstr>Contoh penelitian: Liandra &amp; Virianita (2021) </vt:lpstr>
      <vt:lpstr>…lanjutan</vt:lpstr>
      <vt:lpstr>Referensi:</vt:lpstr>
      <vt:lpstr>…lanjutan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Dhani</dc:creator>
  <cp:lastModifiedBy>Dhani</cp:lastModifiedBy>
  <cp:revision>25</cp:revision>
  <dcterms:created xsi:type="dcterms:W3CDTF">2022-03-16T10:21:38Z</dcterms:created>
  <dcterms:modified xsi:type="dcterms:W3CDTF">2022-06-08T13:32:25Z</dcterms:modified>
</cp:coreProperties>
</file>