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3.xml" ContentType="application/vnd.openxmlformats-officedocument.presentationml.slideLayout+xml"/>
  <Override PartName="/ppt/theme/themeOverride1.xml" ContentType="application/vnd.openxmlformats-officedocument.themeOverr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theme/themeOverride2.xml" ContentType="application/vnd.openxmlformats-officedocument.themeOverr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p:sldMasterIdLst>
    <p:sldMasterId id="2147483710" r:id="rId1"/>
  </p:sldMasterIdLst>
  <p:notesMasterIdLst>
    <p:notesMasterId r:id="rId37"/>
  </p:notesMasterIdLst>
  <p:handoutMasterIdLst>
    <p:handoutMasterId r:id="rId38"/>
  </p:handoutMasterIdLst>
  <p:sldIdLst>
    <p:sldId id="314" r:id="rId2"/>
    <p:sldId id="751" r:id="rId3"/>
    <p:sldId id="708" r:id="rId4"/>
    <p:sldId id="711" r:id="rId5"/>
    <p:sldId id="748" r:id="rId6"/>
    <p:sldId id="712" r:id="rId7"/>
    <p:sldId id="713" r:id="rId8"/>
    <p:sldId id="752" r:id="rId9"/>
    <p:sldId id="714" r:id="rId10"/>
    <p:sldId id="715" r:id="rId11"/>
    <p:sldId id="716" r:id="rId12"/>
    <p:sldId id="717" r:id="rId13"/>
    <p:sldId id="718" r:id="rId14"/>
    <p:sldId id="719" r:id="rId15"/>
    <p:sldId id="749" r:id="rId16"/>
    <p:sldId id="721" r:id="rId17"/>
    <p:sldId id="725" r:id="rId18"/>
    <p:sldId id="726" r:id="rId19"/>
    <p:sldId id="760" r:id="rId20"/>
    <p:sldId id="762" r:id="rId21"/>
    <p:sldId id="755" r:id="rId22"/>
    <p:sldId id="759" r:id="rId23"/>
    <p:sldId id="753" r:id="rId24"/>
    <p:sldId id="758" r:id="rId25"/>
    <p:sldId id="754" r:id="rId26"/>
    <p:sldId id="756" r:id="rId27"/>
    <p:sldId id="757" r:id="rId28"/>
    <p:sldId id="734" r:id="rId29"/>
    <p:sldId id="735" r:id="rId30"/>
    <p:sldId id="736" r:id="rId31"/>
    <p:sldId id="737" r:id="rId32"/>
    <p:sldId id="738" r:id="rId33"/>
    <p:sldId id="743" r:id="rId34"/>
    <p:sldId id="763" r:id="rId35"/>
    <p:sldId id="761" r:id="rId36"/>
  </p:sldIdLst>
  <p:sldSz cx="9144000" cy="6858000" type="screen4x3"/>
  <p:notesSz cx="6858000" cy="9144000"/>
  <p:embeddedFontLst>
    <p:embeddedFont>
      <p:font typeface="Corbel" pitchFamily="34" charset="0"/>
      <p:regular r:id="rId39"/>
      <p:bold r:id="rId40"/>
      <p:italic r:id="rId41"/>
      <p:boldItalic r:id="rId42"/>
    </p:embeddedFont>
    <p:embeddedFont>
      <p:font typeface="Calibri" pitchFamily="34" charset="0"/>
      <p:regular r:id="rId43"/>
      <p:bold r:id="rId44"/>
      <p:italic r:id="rId45"/>
      <p:boldItalic r:id="rId46"/>
    </p:embeddedFont>
    <p:embeddedFont>
      <p:font typeface="Wingdings 2" pitchFamily="18" charset="2"/>
      <p:regular r:id="rId47"/>
    </p:embeddedFont>
    <p:embeddedFont>
      <p:font typeface="Arial Black" pitchFamily="34" charset="0"/>
      <p:bold r:id="rId48"/>
    </p:embeddedFont>
    <p:embeddedFont>
      <p:font typeface="ＭＳ Ｐゴシック" pitchFamily="34" charset="-128"/>
      <p:regular r:id="rId49"/>
    </p:embeddedFont>
    <p:embeddedFont>
      <p:font typeface="Times" charset="0"/>
      <p:regular r:id="rId50"/>
      <p:bold r:id="rId51"/>
      <p:italic r:id="rId52"/>
      <p:boldItalic r:id="rId53"/>
    </p:embeddedFont>
    <p:embeddedFont>
      <p:font typeface="Wingdings 3" pitchFamily="18" charset="2"/>
      <p:regular r:id="rId54"/>
    </p:embeddedFont>
  </p:embeddedFontLst>
  <p:defaultTextStyle>
    <a:defPPr>
      <a:defRPr lang="en-US"/>
    </a:defPPr>
    <a:lvl1pPr algn="l" rtl="0" eaLnBrk="0" fontAlgn="base" hangingPunct="0">
      <a:spcBef>
        <a:spcPct val="0"/>
      </a:spcBef>
      <a:spcAft>
        <a:spcPct val="0"/>
      </a:spcAft>
      <a:defRPr sz="2400" kern="1200">
        <a:solidFill>
          <a:schemeClr val="tx1"/>
        </a:solidFill>
        <a:latin typeface="Times New Roman"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charset="0"/>
        <a:ea typeface="+mn-ea"/>
        <a:cs typeface="+mn-cs"/>
      </a:defRPr>
    </a:lvl5pPr>
    <a:lvl6pPr marL="2286000" algn="l" defTabSz="914400" rtl="0" eaLnBrk="1" latinLnBrk="0" hangingPunct="1">
      <a:defRPr sz="2400" kern="1200">
        <a:solidFill>
          <a:schemeClr val="tx1"/>
        </a:solidFill>
        <a:latin typeface="Times New Roman" charset="0"/>
        <a:ea typeface="+mn-ea"/>
        <a:cs typeface="+mn-cs"/>
      </a:defRPr>
    </a:lvl6pPr>
    <a:lvl7pPr marL="2743200" algn="l" defTabSz="914400" rtl="0" eaLnBrk="1" latinLnBrk="0" hangingPunct="1">
      <a:defRPr sz="2400" kern="1200">
        <a:solidFill>
          <a:schemeClr val="tx1"/>
        </a:solidFill>
        <a:latin typeface="Times New Roman" charset="0"/>
        <a:ea typeface="+mn-ea"/>
        <a:cs typeface="+mn-cs"/>
      </a:defRPr>
    </a:lvl7pPr>
    <a:lvl8pPr marL="3200400" algn="l" defTabSz="914400" rtl="0" eaLnBrk="1" latinLnBrk="0" hangingPunct="1">
      <a:defRPr sz="2400" kern="1200">
        <a:solidFill>
          <a:schemeClr val="tx1"/>
        </a:solidFill>
        <a:latin typeface="Times New Roman" charset="0"/>
        <a:ea typeface="+mn-ea"/>
        <a:cs typeface="+mn-cs"/>
      </a:defRPr>
    </a:lvl8pPr>
    <a:lvl9pPr marL="3657600" algn="l" defTabSz="914400" rtl="0" eaLnBrk="1" latinLnBrk="0" hangingPunct="1">
      <a:defRPr sz="2400" kern="1200">
        <a:solidFill>
          <a:schemeClr val="tx1"/>
        </a:solidFill>
        <a:latin typeface="Times New Roman"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7FC38"/>
    <a:srgbClr val="70D22E"/>
    <a:srgbClr val="B81A1A"/>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0882" autoAdjust="0"/>
    <p:restoredTop sz="94343" autoAdjust="0"/>
  </p:normalViewPr>
  <p:slideViewPr>
    <p:cSldViewPr>
      <p:cViewPr varScale="1">
        <p:scale>
          <a:sx n="69" d="100"/>
          <a:sy n="69" d="100"/>
        </p:scale>
        <p:origin x="-1182" y="-96"/>
      </p:cViewPr>
      <p:guideLst>
        <p:guide orient="horz" pos="2160"/>
        <p:guide pos="2880"/>
      </p:guideLst>
    </p:cSldViewPr>
  </p:slideViewPr>
  <p:outlineViewPr>
    <p:cViewPr>
      <p:scale>
        <a:sx n="33" d="100"/>
        <a:sy n="33" d="100"/>
      </p:scale>
      <p:origin x="0" y="21888"/>
    </p:cViewPr>
  </p:outlineViewPr>
  <p:notesTextViewPr>
    <p:cViewPr>
      <p:scale>
        <a:sx n="100" d="100"/>
        <a:sy n="100" d="100"/>
      </p:scale>
      <p:origin x="0" y="0"/>
    </p:cViewPr>
  </p:notesTextViewPr>
  <p:sorterViewPr>
    <p:cViewPr>
      <p:scale>
        <a:sx n="100" d="100"/>
        <a:sy n="100" d="100"/>
      </p:scale>
      <p:origin x="0" y="306"/>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4.fntdata"/><Relationship Id="rId47" Type="http://schemas.openxmlformats.org/officeDocument/2006/relationships/font" Target="fonts/font9.fntdata"/><Relationship Id="rId50" Type="http://schemas.openxmlformats.org/officeDocument/2006/relationships/font" Target="fonts/font12.fntdata"/><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 Id="rId46"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3.fntdata"/><Relationship Id="rId54" Type="http://schemas.openxmlformats.org/officeDocument/2006/relationships/font" Target="fonts/font1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font" Target="fonts/font2.fntdata"/><Relationship Id="rId45" Type="http://schemas.openxmlformats.org/officeDocument/2006/relationships/font" Target="fonts/font7.fntdata"/><Relationship Id="rId53" Type="http://schemas.openxmlformats.org/officeDocument/2006/relationships/font" Target="fonts/font15.fntdata"/><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1.fntdata"/><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6.fntdata"/><Relationship Id="rId52" Type="http://schemas.openxmlformats.org/officeDocument/2006/relationships/font" Target="fonts/font1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5.fntdata"/><Relationship Id="rId48" Type="http://schemas.openxmlformats.org/officeDocument/2006/relationships/font" Target="fonts/font10.fntdata"/><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font" Target="fonts/font13.fntdata"/><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19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211971"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211972"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211973"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16ABD327-B069-4CDF-85BC-B625A3FDCB98}" type="slidenum">
              <a:rPr lang="en-US"/>
              <a:pPr>
                <a:defRPr/>
              </a:pPr>
              <a:t>‹#›</a:t>
            </a:fld>
            <a:endParaRPr lang="en-US"/>
          </a:p>
        </p:txBody>
      </p:sp>
    </p:spTree>
    <p:extLst>
      <p:ext uri="{BB962C8B-B14F-4D97-AF65-F5344CB8AC3E}">
        <p14:creationId xmlns:p14="http://schemas.microsoft.com/office/powerpoint/2010/main" xmlns="" val="8630066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pPr>
              <a:defRPr/>
            </a:pPr>
            <a:fld id="{AB7DC813-7D2B-4EC3-981C-56D2D61EE559}" type="datetimeFigureOut">
              <a:rPr lang="en-US"/>
              <a:pPr>
                <a:defRPr/>
              </a:pPr>
              <a:t>6/7/2022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68F12667-1A2D-408F-81AC-1BEBEDE9B155}" type="slidenum">
              <a:rPr lang="en-US"/>
              <a:pPr>
                <a:defRPr/>
              </a:pPr>
              <a:t>‹#›</a:t>
            </a:fld>
            <a:endParaRPr lang="en-US"/>
          </a:p>
        </p:txBody>
      </p:sp>
    </p:spTree>
    <p:extLst>
      <p:ext uri="{BB962C8B-B14F-4D97-AF65-F5344CB8AC3E}">
        <p14:creationId xmlns:p14="http://schemas.microsoft.com/office/powerpoint/2010/main" xmlns="" val="231804697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400">
                <a:solidFill>
                  <a:schemeClr val="tx1"/>
                </a:solidFill>
                <a:latin typeface="Times New Roman" charset="0"/>
              </a:defRPr>
            </a:lvl1pPr>
            <a:lvl2pPr marL="742950" indent="-285750">
              <a:defRPr sz="2400">
                <a:solidFill>
                  <a:schemeClr val="tx1"/>
                </a:solidFill>
                <a:latin typeface="Times New Roman" charset="0"/>
              </a:defRPr>
            </a:lvl2pPr>
            <a:lvl3pPr marL="1143000" indent="-228600">
              <a:defRPr sz="2400">
                <a:solidFill>
                  <a:schemeClr val="tx1"/>
                </a:solidFill>
                <a:latin typeface="Times New Roman" charset="0"/>
              </a:defRPr>
            </a:lvl3pPr>
            <a:lvl4pPr marL="1600200" indent="-228600">
              <a:defRPr sz="2400">
                <a:solidFill>
                  <a:schemeClr val="tx1"/>
                </a:solidFill>
                <a:latin typeface="Times New Roman" charset="0"/>
              </a:defRPr>
            </a:lvl4pPr>
            <a:lvl5pPr marL="2057400" indent="-22860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fld id="{92B1CE40-7DE0-4EEE-B867-5404EB824930}" type="slidenum">
              <a:rPr lang="en-US" sz="1200" smtClean="0"/>
              <a:pPr/>
              <a:t>1</a:t>
            </a:fld>
            <a:endParaRPr lang="en-U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68F12667-1A2D-408F-81AC-1BEBEDE9B155}" type="slidenum">
              <a:rPr lang="en-US" smtClean="0"/>
              <a:pPr>
                <a:defRPr/>
              </a:pPr>
              <a:t>33</a:t>
            </a:fld>
            <a:endParaRPr lang="en-US"/>
          </a:p>
        </p:txBody>
      </p:sp>
    </p:spTree>
    <p:extLst>
      <p:ext uri="{BB962C8B-B14F-4D97-AF65-F5344CB8AC3E}">
        <p14:creationId xmlns:p14="http://schemas.microsoft.com/office/powerpoint/2010/main" xmlns="" val="298157295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4" name="Rectangle 3"/>
          <p:cNvSpPr/>
          <p:nvPr/>
        </p:nvSpPr>
        <p:spPr bwMode="ltGray">
          <a:xfrm>
            <a:off x="0" y="0"/>
            <a:ext cx="9144000" cy="513556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Rectangle 4"/>
          <p:cNvSpPr/>
          <p:nvPr/>
        </p:nvSpPr>
        <p:spPr bwMode="invGray">
          <a:xfrm>
            <a:off x="0" y="5127625"/>
            <a:ext cx="9144000" cy="46038"/>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ctrTitle"/>
          </p:nvPr>
        </p:nvSpPr>
        <p:spPr>
          <a:xfrm>
            <a:off x="685800" y="3355848"/>
            <a:ext cx="8077200" cy="1673352"/>
          </a:xfrm>
        </p:spPr>
        <p:txBody>
          <a:bodyPr tIns="0" bIns="0" anchor="t"/>
          <a:lstStyle>
            <a:lvl1pPr algn="l">
              <a:defRPr sz="4700" b="1"/>
            </a:lvl1pPr>
            <a:extLst/>
          </a:lstStyle>
          <a:p>
            <a:r>
              <a:rPr lang="en-US"/>
              <a:t>Click to edit Master title style</a:t>
            </a:r>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lang="en-US"/>
              <a:t>Click to edit Master subtitle style</a:t>
            </a:r>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B52C9AB4-64DA-4069-A93D-7850E3A7524C}" type="slidenum">
              <a:rPr lang="en-US"/>
              <a:pPr>
                <a:defRPr/>
              </a:pPr>
              <a:t>‹#›</a:t>
            </a:fld>
            <a:endParaRPr lang="en-US"/>
          </a:p>
        </p:txBody>
      </p:sp>
    </p:spTree>
    <p:extLst>
      <p:ext uri="{BB962C8B-B14F-4D97-AF65-F5344CB8AC3E}">
        <p14:creationId xmlns:p14="http://schemas.microsoft.com/office/powerpoint/2010/main" xmlns="" val="351274124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0023196-BBDE-4D53-AE2B-35E442784233}" type="slidenum">
              <a:rPr lang="en-US"/>
              <a:pPr>
                <a:defRPr/>
              </a:pPr>
              <a:t>‹#›</a:t>
            </a:fld>
            <a:endParaRPr lang="en-US"/>
          </a:p>
        </p:txBody>
      </p:sp>
    </p:spTree>
    <p:extLst>
      <p:ext uri="{BB962C8B-B14F-4D97-AF65-F5344CB8AC3E}">
        <p14:creationId xmlns:p14="http://schemas.microsoft.com/office/powerpoint/2010/main" xmlns="" val="14245688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4" name="Rectangle 3"/>
          <p:cNvSpPr/>
          <p:nvPr/>
        </p:nvSpPr>
        <p:spPr bwMode="ltGray">
          <a:xfrm>
            <a:off x="0" y="0"/>
            <a:ext cx="9144000" cy="26019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Rectangle 4"/>
          <p:cNvSpPr/>
          <p:nvPr/>
        </p:nvSpPr>
        <p:spPr bwMode="invGray">
          <a:xfrm>
            <a:off x="0" y="2601913"/>
            <a:ext cx="9144000" cy="46037"/>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749808" y="118872"/>
            <a:ext cx="8013192" cy="1636776"/>
          </a:xfrm>
        </p:spPr>
        <p:txBody>
          <a:bodyPr tIns="0" rIns="91440" bIns="0" anchor="b"/>
          <a:lstStyle>
            <a:lvl1pPr algn="l">
              <a:defRPr sz="4700" b="1" cap="none" baseline="0"/>
            </a:lvl1pPr>
            <a:extLst/>
          </a:lstStyle>
          <a:p>
            <a:r>
              <a:rPr lang="en-US"/>
              <a:t>Click to edit Master title style</a:t>
            </a:r>
          </a:p>
        </p:txBody>
      </p:sp>
      <p:sp>
        <p:nvSpPr>
          <p:cNvPr id="3" name="Text Placeholder 2"/>
          <p:cNvSpPr>
            <a:spLocks noGrp="1"/>
          </p:cNvSpPr>
          <p:nvPr>
            <p:ph type="body" idx="1"/>
          </p:nvPr>
        </p:nvSpPr>
        <p:spPr>
          <a:xfrm>
            <a:off x="740664" y="1828800"/>
            <a:ext cx="8022336" cy="685800"/>
          </a:xfrm>
        </p:spPr>
        <p:txBody>
          <a:bodyPr lIns="146304" tIns="0" rIns="45720" bIns="0"/>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a:r>
              <a:rPr lang="en-US"/>
              <a:t>Click to edit Master text styles</a:t>
            </a:r>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56CE7AAF-928D-4A62-9FB2-23DE1222A68C}" type="slidenum">
              <a:rPr lang="en-US"/>
              <a:pPr>
                <a:defRPr/>
              </a:pPr>
              <a:t>‹#›</a:t>
            </a:fld>
            <a:endParaRPr lang="en-US"/>
          </a:p>
        </p:txBody>
      </p:sp>
    </p:spTree>
    <p:extLst>
      <p:ext uri="{BB962C8B-B14F-4D97-AF65-F5344CB8AC3E}">
        <p14:creationId xmlns:p14="http://schemas.microsoft.com/office/powerpoint/2010/main" xmlns="" val="140457515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D80BBC6-2642-437F-AC21-60489F4A1FD5}" type="slidenum">
              <a:rPr lang="en-US"/>
              <a:pPr>
                <a:defRPr/>
              </a:pPr>
              <a:t>‹#›</a:t>
            </a:fld>
            <a:endParaRPr lang="en-US"/>
          </a:p>
        </p:txBody>
      </p:sp>
    </p:spTree>
    <p:extLst>
      <p:ext uri="{BB962C8B-B14F-4D97-AF65-F5344CB8AC3E}">
        <p14:creationId xmlns:p14="http://schemas.microsoft.com/office/powerpoint/2010/main" xmlns="" val="7991930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lang="en-US"/>
              <a:t>Click to edit Master title style</a:t>
            </a:r>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en-US"/>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en-US"/>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3F9B1AB5-7BDC-410B-9251-9F7CF6B51157}" type="slidenum">
              <a:rPr lang="en-US"/>
              <a:pPr>
                <a:defRPr/>
              </a:pPr>
              <a:t>‹#›</a:t>
            </a:fld>
            <a:endParaRPr lang="en-US"/>
          </a:p>
        </p:txBody>
      </p:sp>
    </p:spTree>
    <p:extLst>
      <p:ext uri="{BB962C8B-B14F-4D97-AF65-F5344CB8AC3E}">
        <p14:creationId xmlns:p14="http://schemas.microsoft.com/office/powerpoint/2010/main" xmlns="" val="14445540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3F945DDC-52AC-4817-AE2E-FA34978EA955}" type="slidenum">
              <a:rPr lang="en-US"/>
              <a:pPr>
                <a:defRPr/>
              </a:pPr>
              <a:t>‹#›</a:t>
            </a:fld>
            <a:endParaRPr lang="en-US"/>
          </a:p>
        </p:txBody>
      </p:sp>
    </p:spTree>
    <p:extLst>
      <p:ext uri="{BB962C8B-B14F-4D97-AF65-F5344CB8AC3E}">
        <p14:creationId xmlns:p14="http://schemas.microsoft.com/office/powerpoint/2010/main" xmlns="" val="121722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3"/>
          <p:cNvSpPr>
            <a:spLocks noGrp="1"/>
          </p:cNvSpPr>
          <p:nvPr>
            <p:ph type="sldNum" sz="quarter" idx="12"/>
          </p:nvPr>
        </p:nvSpPr>
        <p:spPr/>
        <p:txBody>
          <a:bodyPr/>
          <a:lstStyle>
            <a:lvl1pPr>
              <a:defRPr/>
            </a:lvl1pPr>
          </a:lstStyle>
          <a:p>
            <a:pPr>
              <a:defRPr/>
            </a:pPr>
            <a:fld id="{CF6A0394-655C-4072-BB3D-5C3335133686}" type="slidenum">
              <a:rPr lang="en-US"/>
              <a:pPr>
                <a:defRPr/>
              </a:pPr>
              <a:t>‹#›</a:t>
            </a:fld>
            <a:endParaRPr lang="en-US"/>
          </a:p>
        </p:txBody>
      </p:sp>
    </p:spTree>
    <p:extLst>
      <p:ext uri="{BB962C8B-B14F-4D97-AF65-F5344CB8AC3E}">
        <p14:creationId xmlns:p14="http://schemas.microsoft.com/office/powerpoint/2010/main" xmlns="" val="22141109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Rectangle 5"/>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167838" y="152400"/>
            <a:ext cx="2523744" cy="978408"/>
          </a:xfrm>
        </p:spPr>
        <p:txBody>
          <a:bodyPr lIns="73152" bIns="0" anchor="b">
            <a:sp3d prstMaterial="matte"/>
          </a:bodyPr>
          <a:lstStyle>
            <a:lvl1pPr algn="l">
              <a:defRPr sz="2000" b="0"/>
            </a:lvl1pPr>
            <a:extLst/>
          </a:lstStyle>
          <a:p>
            <a:r>
              <a:rPr lang="en-US"/>
              <a:t>Click to edit Master title style</a:t>
            </a:r>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en-US"/>
              <a:t>Click to edit Master text styles</a:t>
            </a:r>
          </a:p>
        </p:txBody>
      </p:sp>
      <p:sp>
        <p:nvSpPr>
          <p:cNvPr id="7" name="Date Placeholder 4"/>
          <p:cNvSpPr>
            <a:spLocks noGrp="1"/>
          </p:cNvSpPr>
          <p:nvPr>
            <p:ph type="dt" sz="half" idx="10"/>
          </p:nvPr>
        </p:nvSpPr>
        <p:spPr/>
        <p:txBody>
          <a:bodyPr/>
          <a:lstStyle>
            <a:lvl1pPr>
              <a:defRPr/>
            </a:lvl1pPr>
          </a:lstStyle>
          <a:p>
            <a:pPr>
              <a:defRPr/>
            </a:pPr>
            <a:endParaRPr lang="en-US"/>
          </a:p>
        </p:txBody>
      </p:sp>
      <p:sp>
        <p:nvSpPr>
          <p:cNvPr id="8" name="Footer Placeholder 5"/>
          <p:cNvSpPr>
            <a:spLocks noGrp="1"/>
          </p:cNvSpPr>
          <p:nvPr>
            <p:ph type="ftr" sz="quarter" idx="11"/>
          </p:nvPr>
        </p:nvSpPr>
        <p:spPr/>
        <p:txBody>
          <a:bodyPr/>
          <a:lstStyle>
            <a:lvl1pPr>
              <a:defRPr/>
            </a:lvl1pPr>
          </a:lstStyle>
          <a:p>
            <a:pPr>
              <a:defRPr/>
            </a:pPr>
            <a:endParaRPr lang="en-US"/>
          </a:p>
        </p:txBody>
      </p:sp>
      <p:sp>
        <p:nvSpPr>
          <p:cNvPr id="9" name="Slide Number Placeholder 6"/>
          <p:cNvSpPr>
            <a:spLocks noGrp="1"/>
          </p:cNvSpPr>
          <p:nvPr>
            <p:ph type="sldNum" sz="quarter" idx="12"/>
          </p:nvPr>
        </p:nvSpPr>
        <p:spPr/>
        <p:txBody>
          <a:bodyPr/>
          <a:lstStyle>
            <a:lvl1pPr>
              <a:defRPr/>
            </a:lvl1pPr>
          </a:lstStyle>
          <a:p>
            <a:pPr>
              <a:defRPr/>
            </a:pPr>
            <a:fld id="{57370A75-BB91-413B-8C6D-DDBCA95013AA}" type="slidenum">
              <a:rPr lang="en-US"/>
              <a:pPr>
                <a:defRPr/>
              </a:pPr>
              <a:t>‹#›</a:t>
            </a:fld>
            <a:endParaRPr lang="en-US"/>
          </a:p>
        </p:txBody>
      </p:sp>
    </p:spTree>
    <p:extLst>
      <p:ext uri="{BB962C8B-B14F-4D97-AF65-F5344CB8AC3E}">
        <p14:creationId xmlns:p14="http://schemas.microsoft.com/office/powerpoint/2010/main" xmlns="" val="35291001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5" name="Rectangle 4"/>
          <p:cNvSpPr/>
          <p:nvPr/>
        </p:nvSpPr>
        <p:spPr>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Rectangle 5"/>
          <p:cNvSpPr/>
          <p:nvPr/>
        </p:nvSpPr>
        <p:spPr bwMode="invGray">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lang="en-US"/>
              <a:t>Click to edit Master title style</a:t>
            </a:r>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pPr lvl="0"/>
            <a:r>
              <a:rPr lang="en-US" noProof="0"/>
              <a:t>Click icon to add picture</a:t>
            </a:r>
            <a:endParaRPr lang="en-US" noProof="0"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en-US"/>
              <a:t>Click to edit Master text styles</a:t>
            </a:r>
          </a:p>
        </p:txBody>
      </p:sp>
      <p:sp>
        <p:nvSpPr>
          <p:cNvPr id="7" name="Date Placeholder 4"/>
          <p:cNvSpPr>
            <a:spLocks noGrp="1"/>
          </p:cNvSpPr>
          <p:nvPr>
            <p:ph type="dt" sz="half" idx="10"/>
          </p:nvPr>
        </p:nvSpPr>
        <p:spPr>
          <a:xfrm>
            <a:off x="165100" y="1169988"/>
            <a:ext cx="2522538" cy="201612"/>
          </a:xfrm>
        </p:spPr>
        <p:txBody>
          <a:bodyPr/>
          <a:lstStyle>
            <a:lvl1pPr>
              <a:defRPr/>
            </a:lvl1pPr>
          </a:lstStyle>
          <a:p>
            <a:pPr>
              <a:defRPr/>
            </a:pPr>
            <a:endParaRPr lang="en-US"/>
          </a:p>
        </p:txBody>
      </p:sp>
      <p:sp>
        <p:nvSpPr>
          <p:cNvPr id="8" name="Footer Placeholder 5"/>
          <p:cNvSpPr>
            <a:spLocks noGrp="1"/>
          </p:cNvSpPr>
          <p:nvPr>
            <p:ph type="ftr" sz="quarter" idx="11"/>
          </p:nvPr>
        </p:nvSpPr>
        <p:spPr>
          <a:xfrm>
            <a:off x="3035300" y="1169988"/>
            <a:ext cx="5194300" cy="201612"/>
          </a:xfrm>
        </p:spPr>
        <p:txBody>
          <a:bodyPr/>
          <a:lstStyle>
            <a:lvl1pPr>
              <a:defRPr>
                <a:solidFill>
                  <a:schemeClr val="bg1">
                    <a:shade val="50000"/>
                  </a:schemeClr>
                </a:solidFill>
              </a:defRPr>
            </a:lvl1pPr>
          </a:lstStyle>
          <a:p>
            <a:pPr>
              <a:defRPr/>
            </a:pPr>
            <a:endParaRPr lang="en-US"/>
          </a:p>
        </p:txBody>
      </p:sp>
      <p:sp>
        <p:nvSpPr>
          <p:cNvPr id="9" name="Slide Number Placeholder 6"/>
          <p:cNvSpPr>
            <a:spLocks noGrp="1"/>
          </p:cNvSpPr>
          <p:nvPr>
            <p:ph type="sldNum" sz="quarter" idx="12"/>
          </p:nvPr>
        </p:nvSpPr>
        <p:spPr>
          <a:xfrm>
            <a:off x="8339138" y="1169988"/>
            <a:ext cx="733425" cy="201612"/>
          </a:xfrm>
        </p:spPr>
        <p:txBody>
          <a:bodyPr/>
          <a:lstStyle>
            <a:lvl1pPr>
              <a:defRPr/>
            </a:lvl1pPr>
          </a:lstStyle>
          <a:p>
            <a:pPr>
              <a:defRPr/>
            </a:pPr>
            <a:fld id="{BE768E9E-8F94-4295-83EE-BD07BC5B0B23}" type="slidenum">
              <a:rPr lang="en-US"/>
              <a:pPr>
                <a:defRPr/>
              </a:pPr>
              <a:t>‹#›</a:t>
            </a:fld>
            <a:endParaRPr lang="en-US"/>
          </a:p>
        </p:txBody>
      </p:sp>
    </p:spTree>
    <p:extLst>
      <p:ext uri="{BB962C8B-B14F-4D97-AF65-F5344CB8AC3E}">
        <p14:creationId xmlns:p14="http://schemas.microsoft.com/office/powerpoint/2010/main" xmlns="" val="620580038"/>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AFFBE74-2A91-4946-BFC7-448B80520E4D}" type="slidenum">
              <a:rPr lang="en-US"/>
              <a:pPr>
                <a:defRPr/>
              </a:pPr>
              <a:t>‹#›</a:t>
            </a:fld>
            <a:endParaRPr lang="en-US"/>
          </a:p>
        </p:txBody>
      </p:sp>
    </p:spTree>
    <p:extLst>
      <p:ext uri="{BB962C8B-B14F-4D97-AF65-F5344CB8AC3E}">
        <p14:creationId xmlns:p14="http://schemas.microsoft.com/office/powerpoint/2010/main" xmlns="" val="21794894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p:cNvSpPr/>
          <p:nvPr/>
        </p:nvSpPr>
        <p:spPr bwMode="invGray">
          <a:xfrm>
            <a:off x="6599238" y="0"/>
            <a:ext cx="46037"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Rectangle 4"/>
          <p:cNvSpPr/>
          <p:nvPr/>
        </p:nvSpPr>
        <p:spPr bwMode="ltGray">
          <a:xfrm>
            <a:off x="6648450" y="0"/>
            <a:ext cx="2514600"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Vertical Title 1"/>
          <p:cNvSpPr>
            <a:spLocks noGrp="1"/>
          </p:cNvSpPr>
          <p:nvPr>
            <p:ph type="title" orient="vert"/>
          </p:nvPr>
        </p:nvSpPr>
        <p:spPr>
          <a:xfrm>
            <a:off x="6781800" y="274640"/>
            <a:ext cx="19050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304800"/>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a:xfrm>
            <a:off x="2640013" y="6376988"/>
            <a:ext cx="3836987" cy="365125"/>
          </a:xfrm>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989F6F89-6B93-4332-B354-9CDC2DC21265}" type="slidenum">
              <a:rPr lang="en-US"/>
              <a:pPr>
                <a:defRPr/>
              </a:pPr>
              <a:t>‹#›</a:t>
            </a:fld>
            <a:endParaRPr lang="en-US"/>
          </a:p>
        </p:txBody>
      </p:sp>
    </p:spTree>
    <p:extLst>
      <p:ext uri="{BB962C8B-B14F-4D97-AF65-F5344CB8AC3E}">
        <p14:creationId xmlns:p14="http://schemas.microsoft.com/office/powerpoint/2010/main" xmlns="" val="27898087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458200" cy="1143000"/>
          </a:xfrm>
        </p:spPr>
        <p:txBody>
          <a:bodyPr/>
          <a:lstStyle/>
          <a:p>
            <a:r>
              <a:rPr lang="en-US"/>
              <a:t>Click to edit Master title style</a:t>
            </a:r>
          </a:p>
        </p:txBody>
      </p:sp>
      <p:sp>
        <p:nvSpPr>
          <p:cNvPr id="3" name="Content Placeholder 2"/>
          <p:cNvSpPr>
            <a:spLocks noGrp="1"/>
          </p:cNvSpPr>
          <p:nvPr>
            <p:ph sz="half" idx="1"/>
          </p:nvPr>
        </p:nvSpPr>
        <p:spPr>
          <a:xfrm>
            <a:off x="533400" y="1600200"/>
            <a:ext cx="4152900" cy="4648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4838700" y="1600200"/>
            <a:ext cx="4152900" cy="464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533400" y="6400800"/>
            <a:ext cx="1838325" cy="320675"/>
          </a:xfrm>
        </p:spPr>
        <p:txBody>
          <a:bodyPr/>
          <a:lstStyle>
            <a:lvl1pPr>
              <a:defRPr/>
            </a:lvl1pPr>
          </a:lstStyle>
          <a:p>
            <a:endParaRPr lang="en-US"/>
          </a:p>
        </p:txBody>
      </p:sp>
      <p:sp>
        <p:nvSpPr>
          <p:cNvPr id="6" name="Slide Number Placeholder 5"/>
          <p:cNvSpPr>
            <a:spLocks noGrp="1"/>
          </p:cNvSpPr>
          <p:nvPr>
            <p:ph type="sldNum" sz="quarter" idx="11"/>
          </p:nvPr>
        </p:nvSpPr>
        <p:spPr>
          <a:xfrm>
            <a:off x="6781800" y="6400800"/>
            <a:ext cx="2209800" cy="320675"/>
          </a:xfrm>
        </p:spPr>
        <p:txBody>
          <a:bodyPr/>
          <a:lstStyle>
            <a:lvl1pPr>
              <a:defRPr/>
            </a:lvl1pPr>
          </a:lstStyle>
          <a:p>
            <a:r>
              <a:rPr lang="en-US"/>
              <a:t>1-</a:t>
            </a:r>
            <a:fld id="{333492FF-1571-45EB-BBF8-B76944BF2B16}" type="slidenum">
              <a:rPr lang="en-US"/>
              <a:pPr/>
              <a:t>‹#›</a:t>
            </a:fld>
            <a:endParaRPr lang="en-US"/>
          </a:p>
        </p:txBody>
      </p:sp>
    </p:spTree>
    <p:extLst>
      <p:ext uri="{BB962C8B-B14F-4D97-AF65-F5344CB8AC3E}">
        <p14:creationId xmlns:p14="http://schemas.microsoft.com/office/powerpoint/2010/main" xmlns="" val="1981212556"/>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600200" y="228600"/>
            <a:ext cx="7419975" cy="1189038"/>
          </a:xfrm>
        </p:spPr>
        <p:txBody>
          <a:bodyPr/>
          <a:lstStyle/>
          <a:p>
            <a:r>
              <a:rPr lang="en-US"/>
              <a:t>Click to edit Master title style</a:t>
            </a:r>
          </a:p>
        </p:txBody>
      </p:sp>
      <p:sp>
        <p:nvSpPr>
          <p:cNvPr id="3" name="Text Placeholder 2"/>
          <p:cNvSpPr>
            <a:spLocks noGrp="1"/>
          </p:cNvSpPr>
          <p:nvPr>
            <p:ph type="body" sz="half" idx="1"/>
          </p:nvPr>
        </p:nvSpPr>
        <p:spPr>
          <a:xfrm>
            <a:off x="1600200" y="1752600"/>
            <a:ext cx="3633788"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386388" y="1752600"/>
            <a:ext cx="3633787"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676400" y="6400800"/>
            <a:ext cx="1838325" cy="320675"/>
          </a:xfrm>
        </p:spPr>
        <p:txBody>
          <a:bodyPr/>
          <a:lstStyle>
            <a:lvl1pPr>
              <a:defRPr/>
            </a:lvl1pPr>
          </a:lstStyle>
          <a:p>
            <a:endParaRPr lang="en-US"/>
          </a:p>
        </p:txBody>
      </p:sp>
      <p:sp>
        <p:nvSpPr>
          <p:cNvPr id="6" name="Slide Number Placeholder 5"/>
          <p:cNvSpPr>
            <a:spLocks noGrp="1"/>
          </p:cNvSpPr>
          <p:nvPr>
            <p:ph type="sldNum" sz="quarter" idx="11"/>
          </p:nvPr>
        </p:nvSpPr>
        <p:spPr>
          <a:xfrm>
            <a:off x="6538913" y="6400800"/>
            <a:ext cx="2481262" cy="320675"/>
          </a:xfrm>
        </p:spPr>
        <p:txBody>
          <a:bodyPr/>
          <a:lstStyle>
            <a:lvl1pPr>
              <a:defRPr/>
            </a:lvl1pPr>
          </a:lstStyle>
          <a:p>
            <a:r>
              <a:rPr lang="en-US"/>
              <a:t>1-</a:t>
            </a:r>
            <a:fld id="{1D8C5D5C-4B8C-4EF9-9FAC-EB261289DFD0}" type="slidenum">
              <a:rPr lang="en-US"/>
              <a:pPr/>
              <a:t>‹#›</a:t>
            </a:fld>
            <a:endParaRPr lang="en-US"/>
          </a:p>
        </p:txBody>
      </p:sp>
    </p:spTree>
    <p:extLst>
      <p:ext uri="{BB962C8B-B14F-4D97-AF65-F5344CB8AC3E}">
        <p14:creationId xmlns:p14="http://schemas.microsoft.com/office/powerpoint/2010/main" xmlns="" val="4105828281"/>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1600200" y="228600"/>
            <a:ext cx="7419975" cy="1189038"/>
          </a:xfrm>
        </p:spPr>
        <p:txBody>
          <a:bodyPr/>
          <a:lstStyle/>
          <a:p>
            <a:r>
              <a:rPr lang="en-US"/>
              <a:t>Click to edit Master title style</a:t>
            </a:r>
          </a:p>
        </p:txBody>
      </p:sp>
      <p:sp>
        <p:nvSpPr>
          <p:cNvPr id="3" name="Text Placeholder 2"/>
          <p:cNvSpPr>
            <a:spLocks noGrp="1"/>
          </p:cNvSpPr>
          <p:nvPr>
            <p:ph type="body" sz="half" idx="1"/>
          </p:nvPr>
        </p:nvSpPr>
        <p:spPr>
          <a:xfrm>
            <a:off x="1600200" y="1752600"/>
            <a:ext cx="7419975" cy="2171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600200" y="4076700"/>
            <a:ext cx="7419975" cy="2171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676400" y="6400800"/>
            <a:ext cx="1838325" cy="320675"/>
          </a:xfrm>
        </p:spPr>
        <p:txBody>
          <a:bodyPr/>
          <a:lstStyle>
            <a:lvl1pPr>
              <a:defRPr/>
            </a:lvl1pPr>
          </a:lstStyle>
          <a:p>
            <a:endParaRPr lang="en-US"/>
          </a:p>
        </p:txBody>
      </p:sp>
      <p:sp>
        <p:nvSpPr>
          <p:cNvPr id="6" name="Slide Number Placeholder 5"/>
          <p:cNvSpPr>
            <a:spLocks noGrp="1"/>
          </p:cNvSpPr>
          <p:nvPr>
            <p:ph type="sldNum" sz="quarter" idx="11"/>
          </p:nvPr>
        </p:nvSpPr>
        <p:spPr>
          <a:xfrm>
            <a:off x="6538913" y="6400800"/>
            <a:ext cx="2481262" cy="320675"/>
          </a:xfrm>
        </p:spPr>
        <p:txBody>
          <a:bodyPr/>
          <a:lstStyle>
            <a:lvl1pPr>
              <a:defRPr/>
            </a:lvl1pPr>
          </a:lstStyle>
          <a:p>
            <a:r>
              <a:rPr lang="en-US"/>
              <a:t>1-</a:t>
            </a:r>
            <a:fld id="{5EA74256-0A22-4FE3-ACCE-9406ED5A4085}" type="slidenum">
              <a:rPr lang="en-US"/>
              <a:pPr/>
              <a:t>‹#›</a:t>
            </a:fld>
            <a:endParaRPr lang="en-US"/>
          </a:p>
        </p:txBody>
      </p:sp>
    </p:spTree>
    <p:extLst>
      <p:ext uri="{BB962C8B-B14F-4D97-AF65-F5344CB8AC3E}">
        <p14:creationId xmlns:p14="http://schemas.microsoft.com/office/powerpoint/2010/main" xmlns="" val="1952358639"/>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6688"/>
            <a:ext cx="9144000" cy="4445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7" name="Rectangle 6"/>
          <p:cNvSpPr/>
          <p:nvPr/>
        </p:nvSpPr>
        <p:spPr bwMode="ltGray">
          <a:xfrm>
            <a:off x="0" y="0"/>
            <a:ext cx="9144000" cy="14335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Placeholder 1"/>
          <p:cNvSpPr>
            <a:spLocks noGrp="1"/>
          </p:cNvSpPr>
          <p:nvPr>
            <p:ph type="title"/>
          </p:nvPr>
        </p:nvSpPr>
        <p:spPr>
          <a:xfrm>
            <a:off x="457200" y="152400"/>
            <a:ext cx="8229600" cy="1250950"/>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p>
            <a:r>
              <a:rPr lang="en-US"/>
              <a:t>Click to edit Master title style</a:t>
            </a:r>
          </a:p>
        </p:txBody>
      </p:sp>
      <p:sp>
        <p:nvSpPr>
          <p:cNvPr id="1029" name="Text Placeholder 2"/>
          <p:cNvSpPr>
            <a:spLocks noGrp="1"/>
          </p:cNvSpPr>
          <p:nvPr>
            <p:ph type="body" idx="1"/>
          </p:nvPr>
        </p:nvSpPr>
        <p:spPr bwMode="auto">
          <a:xfrm>
            <a:off x="457200" y="1774825"/>
            <a:ext cx="8229600" cy="4625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54864" tIns="9144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457200" y="6477000"/>
            <a:ext cx="2133600" cy="274638"/>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pPr>
              <a:defRPr/>
            </a:pPr>
            <a:endParaRPr lang="en-US"/>
          </a:p>
        </p:txBody>
      </p:sp>
      <p:sp>
        <p:nvSpPr>
          <p:cNvPr id="5" name="Footer Placeholder 4"/>
          <p:cNvSpPr>
            <a:spLocks noGrp="1"/>
          </p:cNvSpPr>
          <p:nvPr>
            <p:ph type="ftr" sz="quarter" idx="3"/>
          </p:nvPr>
        </p:nvSpPr>
        <p:spPr>
          <a:xfrm>
            <a:off x="2640013" y="6477000"/>
            <a:ext cx="5508625" cy="274638"/>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pPr>
              <a:defRPr/>
            </a:pPr>
            <a:endParaRPr lang="en-US"/>
          </a:p>
        </p:txBody>
      </p:sp>
      <p:sp>
        <p:nvSpPr>
          <p:cNvPr id="6" name="Slide Number Placeholder 5"/>
          <p:cNvSpPr>
            <a:spLocks noGrp="1"/>
          </p:cNvSpPr>
          <p:nvPr>
            <p:ph type="sldNum" sz="quarter" idx="4"/>
          </p:nvPr>
        </p:nvSpPr>
        <p:spPr>
          <a:xfrm>
            <a:off x="8204200" y="6477000"/>
            <a:ext cx="733425" cy="274638"/>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pPr>
              <a:defRPr/>
            </a:pPr>
            <a:fld id="{7CAD84A6-564B-4CA5-A46C-3E2FC5B74371}"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69" r:id="rId1"/>
    <p:sldLayoutId id="2147483764" r:id="rId2"/>
    <p:sldLayoutId id="2147483770" r:id="rId3"/>
    <p:sldLayoutId id="2147483765" r:id="rId4"/>
    <p:sldLayoutId id="2147483766" r:id="rId5"/>
    <p:sldLayoutId id="2147483767" r:id="rId6"/>
    <p:sldLayoutId id="2147483771" r:id="rId7"/>
    <p:sldLayoutId id="2147483772" r:id="rId8"/>
    <p:sldLayoutId id="2147483773" r:id="rId9"/>
    <p:sldLayoutId id="2147483768" r:id="rId10"/>
    <p:sldLayoutId id="2147483774" r:id="rId11"/>
    <p:sldLayoutId id="2147483775" r:id="rId12"/>
    <p:sldLayoutId id="2147483776" r:id="rId13"/>
    <p:sldLayoutId id="2147483777" r:id="rId14"/>
  </p:sldLayoutIdLst>
  <p:txStyles>
    <p:titleStyle>
      <a:lvl1pPr algn="l" rtl="0" eaLnBrk="0" fontAlgn="base" hangingPunct="0">
        <a:spcBef>
          <a:spcPct val="0"/>
        </a:spcBef>
        <a:spcAft>
          <a:spcPct val="0"/>
        </a:spcAft>
        <a:defRPr sz="4500" b="1" kern="1200">
          <a:solidFill>
            <a:srgbClr val="FF8000"/>
          </a:solidFill>
          <a:latin typeface="+mj-lt"/>
          <a:ea typeface="+mj-ea"/>
          <a:cs typeface="+mj-cs"/>
        </a:defRPr>
      </a:lvl1pPr>
      <a:lvl2pPr algn="l" rtl="0" eaLnBrk="0" fontAlgn="base" hangingPunct="0">
        <a:spcBef>
          <a:spcPct val="0"/>
        </a:spcBef>
        <a:spcAft>
          <a:spcPct val="0"/>
        </a:spcAft>
        <a:defRPr sz="4500" b="1">
          <a:solidFill>
            <a:srgbClr val="FF8000"/>
          </a:solidFill>
          <a:latin typeface="Corbel" pitchFamily="34" charset="0"/>
        </a:defRPr>
      </a:lvl2pPr>
      <a:lvl3pPr algn="l" rtl="0" eaLnBrk="0" fontAlgn="base" hangingPunct="0">
        <a:spcBef>
          <a:spcPct val="0"/>
        </a:spcBef>
        <a:spcAft>
          <a:spcPct val="0"/>
        </a:spcAft>
        <a:defRPr sz="4500" b="1">
          <a:solidFill>
            <a:srgbClr val="FF8000"/>
          </a:solidFill>
          <a:latin typeface="Corbel" pitchFamily="34" charset="0"/>
        </a:defRPr>
      </a:lvl3pPr>
      <a:lvl4pPr algn="l" rtl="0" eaLnBrk="0" fontAlgn="base" hangingPunct="0">
        <a:spcBef>
          <a:spcPct val="0"/>
        </a:spcBef>
        <a:spcAft>
          <a:spcPct val="0"/>
        </a:spcAft>
        <a:defRPr sz="4500" b="1">
          <a:solidFill>
            <a:srgbClr val="FF8000"/>
          </a:solidFill>
          <a:latin typeface="Corbel" pitchFamily="34" charset="0"/>
        </a:defRPr>
      </a:lvl4pPr>
      <a:lvl5pPr algn="l" rtl="0" eaLnBrk="0" fontAlgn="base" hangingPunct="0">
        <a:spcBef>
          <a:spcPct val="0"/>
        </a:spcBef>
        <a:spcAft>
          <a:spcPct val="0"/>
        </a:spcAft>
        <a:defRPr sz="4500" b="1">
          <a:solidFill>
            <a:srgbClr val="FF8000"/>
          </a:solidFill>
          <a:latin typeface="Corbel" pitchFamily="34" charset="0"/>
        </a:defRPr>
      </a:lvl5pPr>
      <a:lvl6pPr marL="457200" algn="l" rtl="0" fontAlgn="base">
        <a:spcBef>
          <a:spcPct val="0"/>
        </a:spcBef>
        <a:spcAft>
          <a:spcPct val="0"/>
        </a:spcAft>
        <a:defRPr sz="4500" b="1">
          <a:solidFill>
            <a:srgbClr val="FF8000"/>
          </a:solidFill>
          <a:latin typeface="Corbel" pitchFamily="34" charset="0"/>
        </a:defRPr>
      </a:lvl6pPr>
      <a:lvl7pPr marL="914400" algn="l" rtl="0" fontAlgn="base">
        <a:spcBef>
          <a:spcPct val="0"/>
        </a:spcBef>
        <a:spcAft>
          <a:spcPct val="0"/>
        </a:spcAft>
        <a:defRPr sz="4500" b="1">
          <a:solidFill>
            <a:srgbClr val="FF8000"/>
          </a:solidFill>
          <a:latin typeface="Corbel" pitchFamily="34" charset="0"/>
        </a:defRPr>
      </a:lvl7pPr>
      <a:lvl8pPr marL="1371600" algn="l" rtl="0" fontAlgn="base">
        <a:spcBef>
          <a:spcPct val="0"/>
        </a:spcBef>
        <a:spcAft>
          <a:spcPct val="0"/>
        </a:spcAft>
        <a:defRPr sz="4500" b="1">
          <a:solidFill>
            <a:srgbClr val="FF8000"/>
          </a:solidFill>
          <a:latin typeface="Corbel" pitchFamily="34" charset="0"/>
        </a:defRPr>
      </a:lvl8pPr>
      <a:lvl9pPr marL="1828800" algn="l" rtl="0" fontAlgn="base">
        <a:spcBef>
          <a:spcPct val="0"/>
        </a:spcBef>
        <a:spcAft>
          <a:spcPct val="0"/>
        </a:spcAft>
        <a:defRPr sz="4500" b="1">
          <a:solidFill>
            <a:srgbClr val="FF8000"/>
          </a:solidFill>
          <a:latin typeface="Corbel" pitchFamily="34" charset="0"/>
        </a:defRPr>
      </a:lvl9pPr>
      <a:extLst/>
    </p:titleStyle>
    <p:bodyStyle>
      <a:lvl1pPr marL="438150" indent="-319088" algn="l" rtl="0" eaLnBrk="0" fontAlgn="base" hangingPunct="0">
        <a:spcBef>
          <a:spcPct val="0"/>
        </a:spcBef>
        <a:spcAft>
          <a:spcPct val="0"/>
        </a:spcAft>
        <a:buClr>
          <a:schemeClr val="accent1"/>
        </a:buClr>
        <a:buSzPct val="80000"/>
        <a:buFont typeface="Wingdings 2" pitchFamily="18" charset="2"/>
        <a:buChar char=""/>
        <a:defRPr sz="2800" kern="1200">
          <a:solidFill>
            <a:schemeClr val="tx1"/>
          </a:solidFill>
          <a:latin typeface="+mn-lt"/>
          <a:ea typeface="+mn-ea"/>
          <a:cs typeface="+mn-cs"/>
        </a:defRPr>
      </a:lvl1pPr>
      <a:lvl2pPr marL="730250" indent="-273050" algn="l" rtl="0" eaLnBrk="0" fontAlgn="base" hangingPunct="0">
        <a:spcBef>
          <a:spcPct val="20000"/>
        </a:spcBef>
        <a:spcAft>
          <a:spcPct val="0"/>
        </a:spcAft>
        <a:buClr>
          <a:schemeClr val="accent2"/>
        </a:buClr>
        <a:buSzPct val="90000"/>
        <a:buFont typeface="Wingdings" pitchFamily="2" charset="2"/>
        <a:buChar char=""/>
        <a:defRPr sz="2400" kern="1200">
          <a:solidFill>
            <a:schemeClr val="tx1"/>
          </a:solidFill>
          <a:latin typeface="+mn-lt"/>
          <a:ea typeface="+mn-ea"/>
          <a:cs typeface="+mn-cs"/>
        </a:defRPr>
      </a:lvl2pPr>
      <a:lvl3pPr marL="995363" indent="-228600" algn="l" rtl="0" eaLnBrk="0" fontAlgn="base" hangingPunct="0">
        <a:spcBef>
          <a:spcPct val="20000"/>
        </a:spcBef>
        <a:spcAft>
          <a:spcPct val="0"/>
        </a:spcAft>
        <a:buClr>
          <a:srgbClr val="1B587C"/>
        </a:buClr>
        <a:buFont typeface="Arial" charset="0"/>
        <a:buChar char="▪"/>
        <a:defRPr sz="2400" kern="1200">
          <a:solidFill>
            <a:schemeClr val="tx1"/>
          </a:solidFill>
          <a:latin typeface="+mn-lt"/>
          <a:ea typeface="+mn-ea"/>
          <a:cs typeface="+mn-cs"/>
        </a:defRPr>
      </a:lvl3pPr>
      <a:lvl4pPr marL="1216025" indent="-182563" algn="l" rtl="0" eaLnBrk="0" fontAlgn="base" hangingPunct="0">
        <a:spcBef>
          <a:spcPct val="20000"/>
        </a:spcBef>
        <a:spcAft>
          <a:spcPct val="0"/>
        </a:spcAft>
        <a:buClr>
          <a:srgbClr val="4E8542"/>
        </a:buClr>
        <a:buFont typeface="Arial" charset="0"/>
        <a:buChar char="▪"/>
        <a:defRPr sz="2000" kern="1200">
          <a:solidFill>
            <a:schemeClr val="tx1"/>
          </a:solidFill>
          <a:latin typeface="+mn-lt"/>
          <a:ea typeface="+mn-ea"/>
          <a:cs typeface="+mn-cs"/>
        </a:defRPr>
      </a:lvl4pPr>
      <a:lvl5pPr marL="1425575" indent="-182563" algn="l" rtl="0" eaLnBrk="0" fontAlgn="base" hangingPunct="0">
        <a:spcBef>
          <a:spcPct val="20000"/>
        </a:spcBef>
        <a:spcAft>
          <a:spcPct val="0"/>
        </a:spcAft>
        <a:buClr>
          <a:srgbClr val="604878"/>
        </a:buClr>
        <a:buFont typeface="Wingdings 3" pitchFamily="18" charset="2"/>
        <a:buChar char=""/>
        <a:defRPr lang="en-US" sz="2000" kern="120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thevisualcommunicationguy.com/wp-content/uploads/2017/09/Celebrity-Endorsement.jpg"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s://thevisualcommunicationguy.com/business-communication/advertising-appeals-overview/" TargetMode="External"/><Relationship Id="rId2" Type="http://schemas.openxmlformats.org/officeDocument/2006/relationships/hyperlink" Target="https://www.slideshare.net/nijazn/advertising-appeals-37304802"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686972" y="457200"/>
            <a:ext cx="8077200" cy="1673352"/>
          </a:xfrm>
        </p:spPr>
        <p:txBody>
          <a:bodyPr>
            <a:normAutofit fontScale="90000"/>
          </a:bodyPr>
          <a:lstStyle/>
          <a:p>
            <a:pPr algn="ctr"/>
            <a:r>
              <a:rPr lang="en-US" dirty="0"/>
              <a:t>Principles of Advertising</a:t>
            </a:r>
            <a:br>
              <a:rPr lang="en-US" dirty="0"/>
            </a:br>
            <a:r>
              <a:rPr lang="en-US" sz="2800" dirty="0" smtClean="0">
                <a:solidFill>
                  <a:srgbClr val="FFC000"/>
                </a:solidFill>
              </a:rPr>
              <a:t>How advertising works PART II</a:t>
            </a:r>
            <a:r>
              <a:rPr lang="en-US" sz="3100" dirty="0" smtClean="0">
                <a:solidFill>
                  <a:srgbClr val="FFC000"/>
                </a:solidFill>
              </a:rPr>
              <a:t>.</a:t>
            </a:r>
            <a:r>
              <a:rPr lang="en-US" sz="2800" dirty="0" smtClean="0">
                <a:solidFill>
                  <a:srgbClr val="FFC000"/>
                </a:solidFill>
              </a:rPr>
              <a:t/>
            </a:r>
            <a:br>
              <a:rPr lang="en-US" sz="2800" dirty="0" smtClean="0">
                <a:solidFill>
                  <a:srgbClr val="FFC000"/>
                </a:solidFill>
              </a:rPr>
            </a:br>
            <a:endParaRPr lang="en-US" dirty="0">
              <a:solidFill>
                <a:srgbClr val="FFC000"/>
              </a:solidFill>
            </a:endParaRPr>
          </a:p>
        </p:txBody>
      </p:sp>
      <p:sp>
        <p:nvSpPr>
          <p:cNvPr id="8195" name="Rectangle 3"/>
          <p:cNvSpPr>
            <a:spLocks noGrp="1" noChangeArrowheads="1"/>
          </p:cNvSpPr>
          <p:nvPr>
            <p:ph type="subTitle" idx="1"/>
          </p:nvPr>
        </p:nvSpPr>
        <p:spPr>
          <a:xfrm>
            <a:off x="685800" y="2143132"/>
            <a:ext cx="8077200" cy="2286000"/>
          </a:xfrm>
        </p:spPr>
        <p:txBody>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800" b="1" i="0" u="none" strike="noStrike" kern="1200" cap="none" spc="0" normalizeH="0" baseline="0" noProof="0">
                <a:ln>
                  <a:noFill/>
                </a:ln>
                <a:solidFill>
                  <a:prstClr val="white"/>
                </a:solidFill>
                <a:effectLst/>
                <a:uLnTx/>
                <a:uFillTx/>
                <a:latin typeface="Calibri"/>
                <a:ea typeface="+mn-ea"/>
                <a:cs typeface="+mn-cs"/>
              </a:rPr>
              <a:t>LECTURE </a:t>
            </a:r>
            <a:r>
              <a:rPr kumimoji="0" lang="en-US" sz="2800" b="1" i="0" u="none" strike="noStrike" kern="1200" cap="none" spc="0" normalizeH="0" baseline="0" noProof="0" smtClean="0">
                <a:ln>
                  <a:noFill/>
                </a:ln>
                <a:solidFill>
                  <a:prstClr val="white"/>
                </a:solidFill>
                <a:effectLst/>
                <a:uLnTx/>
                <a:uFillTx/>
                <a:latin typeface="Calibri"/>
                <a:ea typeface="+mn-ea"/>
                <a:cs typeface="+mn-cs"/>
              </a:rPr>
              <a:t>8 </a:t>
            </a:r>
            <a:r>
              <a:rPr kumimoji="0" lang="en-US" sz="1800" b="1" i="0" u="none" strike="noStrike" kern="1200" cap="none" spc="0" normalizeH="0" baseline="0" noProof="0" dirty="0">
                <a:ln>
                  <a:noFill/>
                </a:ln>
                <a:solidFill>
                  <a:prstClr val="white"/>
                </a:solidFill>
                <a:effectLst/>
                <a:uLnTx/>
                <a:uFillTx/>
                <a:latin typeface="Calibri"/>
                <a:ea typeface="+mn-ea"/>
                <a:cs typeface="+mn-cs"/>
              </a:rPr>
              <a:t>BY DR. RAPHAEL OGUTU,</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n-US" sz="1800" b="1" dirty="0">
                <a:solidFill>
                  <a:prstClr val="white"/>
                </a:solidFill>
                <a:latin typeface="Calibri"/>
              </a:rPr>
              <a:t>Mass Communication Department,</a:t>
            </a:r>
            <a:r>
              <a:rPr kumimoji="0" lang="en-US" sz="1800" b="1" i="0" u="none" strike="noStrike" kern="1200" cap="none" spc="0" normalizeH="0" baseline="0" noProof="0" dirty="0">
                <a:ln>
                  <a:noFill/>
                </a:ln>
                <a:solidFill>
                  <a:prstClr val="white"/>
                </a:solidFill>
                <a:effectLst/>
                <a:uLnTx/>
                <a:uFillTx/>
                <a:latin typeface="Calibri"/>
                <a:ea typeface="+mn-ea"/>
                <a:cs typeface="+mn-cs"/>
              </a:rPr>
              <a:t> </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800" b="1" i="0" u="none" strike="noStrike" kern="1200" cap="none" spc="0" normalizeH="0" baseline="0" noProof="0" dirty="0">
                <a:ln>
                  <a:noFill/>
                </a:ln>
                <a:solidFill>
                  <a:prstClr val="white"/>
                </a:solidFill>
                <a:effectLst/>
                <a:uLnTx/>
                <a:uFillTx/>
                <a:latin typeface="Calibri"/>
                <a:ea typeface="+mn-ea"/>
                <a:cs typeface="+mn-cs"/>
              </a:rPr>
              <a:t>AFRICA NAZARENE UNIVERSITY.</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600" b="1" i="0" u="none" strike="noStrike" kern="1200" cap="none" spc="0" normalizeH="0" baseline="0" noProof="0" dirty="0">
                <a:ln>
                  <a:noFill/>
                </a:ln>
                <a:solidFill>
                  <a:srgbClr val="FFC000"/>
                </a:solidFill>
                <a:effectLst/>
                <a:uLnTx/>
                <a:uFillTx/>
                <a:latin typeface="Calibri"/>
                <a:ea typeface="+mn-ea"/>
                <a:cs typeface="+mn-cs"/>
              </a:rPr>
              <a:t>THE MAIN SOURCE OF REFERENCE: </a:t>
            </a:r>
            <a:r>
              <a:rPr kumimoji="0" lang="en-US" sz="1600" b="1" i="1" u="none" strike="noStrike" kern="1200" cap="none" spc="0" normalizeH="0" baseline="0" noProof="0" dirty="0">
                <a:ln>
                  <a:noFill/>
                </a:ln>
                <a:solidFill>
                  <a:srgbClr val="FFC000"/>
                </a:solidFill>
                <a:effectLst/>
                <a:uLnTx/>
                <a:uFillTx/>
                <a:latin typeface="Calibri"/>
                <a:ea typeface="+mn-ea"/>
                <a:cs typeface="+mn-cs"/>
              </a:rPr>
              <a:t>Advertising &amp; IMC: Principles and Practice., </a:t>
            </a:r>
            <a:r>
              <a:rPr kumimoji="0" lang="en-US" sz="1600" b="1" u="none" strike="noStrike" kern="1200" cap="none" spc="0" normalizeH="0" baseline="0" noProof="0" dirty="0">
                <a:ln>
                  <a:noFill/>
                </a:ln>
                <a:solidFill>
                  <a:srgbClr val="FFC000"/>
                </a:solidFill>
                <a:effectLst/>
                <a:uLnTx/>
                <a:uFillTx/>
                <a:latin typeface="Calibri"/>
                <a:ea typeface="+mn-ea"/>
                <a:cs typeface="+mn-cs"/>
              </a:rPr>
              <a:t>Moriarty, Sandra  Mitchell, Nancy D  and Wells, William D.  </a:t>
            </a:r>
            <a:r>
              <a:rPr kumimoji="0" lang="en-US" sz="1600" b="1" i="0" u="none" strike="noStrike" kern="1200" cap="none" spc="0" normalizeH="0" baseline="0" noProof="0" dirty="0">
                <a:ln>
                  <a:noFill/>
                </a:ln>
                <a:solidFill>
                  <a:srgbClr val="FFC000"/>
                </a:solidFill>
                <a:effectLst/>
                <a:uLnTx/>
                <a:uFillTx/>
                <a:latin typeface="Calibri"/>
                <a:ea typeface="+mn-ea"/>
                <a:cs typeface="+mn-cs"/>
              </a:rPr>
              <a:t>14th edition. Pearson Prentice Hall Inc., 2009.</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AE345FC-99BC-4AB2-8886-43C1DDA44B9A}"/>
              </a:ext>
            </a:extLst>
          </p:cNvPr>
          <p:cNvSpPr>
            <a:spLocks noGrp="1"/>
          </p:cNvSpPr>
          <p:nvPr>
            <p:ph type="title"/>
          </p:nvPr>
        </p:nvSpPr>
        <p:spPr/>
        <p:txBody>
          <a:bodyPr/>
          <a:lstStyle/>
          <a:p>
            <a:r>
              <a:rPr lang="en-US" dirty="0">
                <a:solidFill>
                  <a:srgbClr val="FFC000"/>
                </a:solidFill>
              </a:rPr>
              <a:t>Course Goals and Objectives</a:t>
            </a:r>
          </a:p>
        </p:txBody>
      </p:sp>
      <p:sp>
        <p:nvSpPr>
          <p:cNvPr id="3" name="Content Placeholder 2">
            <a:extLst>
              <a:ext uri="{FF2B5EF4-FFF2-40B4-BE49-F238E27FC236}">
                <a16:creationId xmlns:a16="http://schemas.microsoft.com/office/drawing/2014/main" xmlns="" id="{224C4301-E0FE-4616-AA0E-68091C804EB6}"/>
              </a:ext>
            </a:extLst>
          </p:cNvPr>
          <p:cNvSpPr>
            <a:spLocks noGrp="1"/>
          </p:cNvSpPr>
          <p:nvPr>
            <p:ph idx="1"/>
          </p:nvPr>
        </p:nvSpPr>
        <p:spPr>
          <a:xfrm>
            <a:off x="457200" y="1447800"/>
            <a:ext cx="8229600" cy="4876800"/>
          </a:xfrm>
        </p:spPr>
        <p:txBody>
          <a:bodyPr/>
          <a:lstStyle/>
          <a:p>
            <a:r>
              <a:rPr lang="en-US" b="1" dirty="0" smtClean="0"/>
              <a:t>Intended Learning Outcomes</a:t>
            </a:r>
            <a:endParaRPr lang="en-US" dirty="0" smtClean="0"/>
          </a:p>
          <a:p>
            <a:r>
              <a:rPr lang="en-US" dirty="0" smtClean="0"/>
              <a:t>At the end of this class the student should be able to :</a:t>
            </a:r>
          </a:p>
          <a:p>
            <a:pPr lvl="0"/>
            <a:r>
              <a:rPr lang="en-US" dirty="0" smtClean="0"/>
              <a:t>Explain the Facets Model of Advertising Effects to show how brand advertising works</a:t>
            </a:r>
          </a:p>
          <a:p>
            <a:pPr lvl="0"/>
            <a:r>
              <a:rPr lang="en-US" dirty="0" smtClean="0"/>
              <a:t>Analyze the six key effects that govern consumer response to advertising messages</a:t>
            </a:r>
          </a:p>
          <a:p>
            <a:r>
              <a:rPr lang="en-US" dirty="0" smtClean="0"/>
              <a:t>Apply forms of Advertising Appeals.</a:t>
            </a:r>
            <a:endParaRPr lang="en-US" dirty="0"/>
          </a:p>
        </p:txBody>
      </p:sp>
    </p:spTree>
    <p:extLst>
      <p:ext uri="{BB962C8B-B14F-4D97-AF65-F5344CB8AC3E}">
        <p14:creationId xmlns:p14="http://schemas.microsoft.com/office/powerpoint/2010/main" xmlns="" val="28268126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52" name="Rectangle 8"/>
          <p:cNvSpPr>
            <a:spLocks noGrp="1" noChangeArrowheads="1"/>
          </p:cNvSpPr>
          <p:nvPr>
            <p:ph type="title"/>
          </p:nvPr>
        </p:nvSpPr>
        <p:spPr>
          <a:xfrm>
            <a:off x="533400" y="152400"/>
            <a:ext cx="8458200" cy="1143000"/>
          </a:xfrm>
        </p:spPr>
        <p:txBody>
          <a:bodyPr>
            <a:normAutofit fontScale="90000"/>
          </a:bodyPr>
          <a:lstStyle/>
          <a:p>
            <a:r>
              <a:rPr lang="en-US" sz="4800" dirty="0" smtClean="0">
                <a:solidFill>
                  <a:srgbClr val="FFC000"/>
                </a:solidFill>
              </a:rPr>
              <a:t>The Effects Behind Advertising Effectiveness (RECAP)</a:t>
            </a:r>
            <a:endParaRPr lang="en-US" dirty="0">
              <a:solidFill>
                <a:srgbClr val="FFC000"/>
              </a:solidFill>
            </a:endParaRPr>
          </a:p>
        </p:txBody>
      </p:sp>
      <p:sp>
        <p:nvSpPr>
          <p:cNvPr id="287754" name="Rectangle 10"/>
          <p:cNvSpPr>
            <a:spLocks noGrp="1" noChangeArrowheads="1"/>
          </p:cNvSpPr>
          <p:nvPr>
            <p:ph type="body" sz="half" idx="2"/>
          </p:nvPr>
        </p:nvSpPr>
        <p:spPr>
          <a:xfrm>
            <a:off x="3733800" y="1600200"/>
            <a:ext cx="5257800" cy="4648200"/>
          </a:xfrm>
        </p:spPr>
        <p:txBody>
          <a:bodyPr/>
          <a:lstStyle/>
          <a:p>
            <a:pPr eaLnBrk="1" hangingPunct="1"/>
            <a:r>
              <a:rPr lang="en-US" sz="2400" dirty="0" smtClean="0"/>
              <a:t>AIDA (attention, interest, desire, action)</a:t>
            </a:r>
          </a:p>
          <a:p>
            <a:pPr eaLnBrk="1" hangingPunct="1"/>
            <a:r>
              <a:rPr lang="en-US" sz="2400" dirty="0" smtClean="0"/>
              <a:t>Hierarchy of Effects (think, feel, do)</a:t>
            </a:r>
          </a:p>
          <a:p>
            <a:pPr eaLnBrk="1" hangingPunct="1"/>
            <a:r>
              <a:rPr lang="en-US" sz="2400" dirty="0" smtClean="0"/>
              <a:t>Key Advertising Effects</a:t>
            </a:r>
          </a:p>
          <a:p>
            <a:pPr eaLnBrk="1" hangingPunct="1"/>
            <a:r>
              <a:rPr lang="en-US" sz="2400" b="1" dirty="0" smtClean="0"/>
              <a:t>Facets models of effective </a:t>
            </a:r>
            <a:r>
              <a:rPr lang="en-US" sz="2400" dirty="0" smtClean="0"/>
              <a:t>advertising</a:t>
            </a:r>
          </a:p>
          <a:p>
            <a:pPr eaLnBrk="1" hangingPunct="1"/>
            <a:r>
              <a:rPr lang="en-US" sz="2400" dirty="0" smtClean="0">
                <a:solidFill>
                  <a:srgbClr val="000000"/>
                </a:solidFill>
              </a:rPr>
              <a:t>Useful in both setting objectives and evaluating advertising effectiveness</a:t>
            </a:r>
            <a:endParaRPr lang="en-US" sz="2400" dirty="0" smtClean="0"/>
          </a:p>
          <a:p>
            <a:pPr eaLnBrk="1" hangingPunct="1"/>
            <a:r>
              <a:rPr lang="en-US" sz="2400" dirty="0" smtClean="0"/>
              <a:t>The facets come together  to make up the unique consumer response to an advertising message</a:t>
            </a:r>
          </a:p>
          <a:p>
            <a:pPr eaLnBrk="1" hangingPunct="1"/>
            <a:endParaRPr lang="en-US" sz="2400" dirty="0" smtClean="0"/>
          </a:p>
        </p:txBody>
      </p:sp>
      <p:sp>
        <p:nvSpPr>
          <p:cNvPr id="287756" name="Rectangle 12"/>
          <p:cNvSpPr>
            <a:spLocks noChangeArrowheads="1"/>
          </p:cNvSpPr>
          <p:nvPr/>
        </p:nvSpPr>
        <p:spPr bwMode="auto">
          <a:xfrm>
            <a:off x="8696325" y="6246813"/>
            <a:ext cx="18415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endParaRPr lang="en-US"/>
          </a:p>
        </p:txBody>
      </p:sp>
      <p:pic>
        <p:nvPicPr>
          <p:cNvPr id="287757" name="Picture 13"/>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81000" y="1636424"/>
            <a:ext cx="2619364" cy="352686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xmlns="">
                <a:solidFill>
                  <a:srgbClr val="FFFFFF"/>
                </a:solidFill>
              </a14:hiddenFill>
            </a:ext>
          </a:extLst>
        </p:spPr>
      </p:pic>
      <p:sp>
        <p:nvSpPr>
          <p:cNvPr id="6" name="Rectangle 5"/>
          <p:cNvSpPr/>
          <p:nvPr/>
        </p:nvSpPr>
        <p:spPr>
          <a:xfrm>
            <a:off x="500034" y="5357826"/>
            <a:ext cx="2286016" cy="1015663"/>
          </a:xfrm>
          <a:prstGeom prst="rect">
            <a:avLst/>
          </a:prstGeom>
        </p:spPr>
        <p:txBody>
          <a:bodyPr wrap="square">
            <a:spAutoFit/>
          </a:bodyPr>
          <a:lstStyle/>
          <a:p>
            <a:r>
              <a:rPr lang="en-US" sz="1200" dirty="0" smtClean="0"/>
              <a:t>SOURCE: https://www.pearson.com/us/higher-education/product/Moriarty-Advertising-8th-Edition/9780132224154.html</a:t>
            </a:r>
            <a:endParaRPr lang="en-US" sz="1200" dirty="0"/>
          </a:p>
        </p:txBody>
      </p:sp>
    </p:spTree>
    <p:extLst>
      <p:ext uri="{BB962C8B-B14F-4D97-AF65-F5344CB8AC3E}">
        <p14:creationId xmlns:p14="http://schemas.microsoft.com/office/powerpoint/2010/main" xmlns="" val="415878210"/>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p:txBody>
          <a:bodyPr>
            <a:normAutofit fontScale="90000"/>
          </a:bodyPr>
          <a:lstStyle/>
          <a:p>
            <a:pPr algn="ctr"/>
            <a:r>
              <a:rPr lang="en-US" dirty="0" smtClean="0">
                <a:solidFill>
                  <a:srgbClr val="FFC000"/>
                </a:solidFill>
              </a:rPr>
              <a:t>Three Models of Advertising Effect</a:t>
            </a:r>
            <a:endParaRPr lang="en-US" dirty="0">
              <a:solidFill>
                <a:srgbClr val="FFC000"/>
              </a:solidFill>
            </a:endParaRPr>
          </a:p>
        </p:txBody>
      </p:sp>
      <p:sp>
        <p:nvSpPr>
          <p:cNvPr id="269322" name="Rectangle 10"/>
          <p:cNvSpPr>
            <a:spLocks noGrp="1" noChangeArrowheads="1"/>
          </p:cNvSpPr>
          <p:nvPr>
            <p:ph idx="1"/>
          </p:nvPr>
        </p:nvSpPr>
        <p:spPr>
          <a:xfrm>
            <a:off x="457200" y="1714488"/>
            <a:ext cx="8229600" cy="4625975"/>
          </a:xfrm>
        </p:spPr>
        <p:txBody>
          <a:bodyPr/>
          <a:lstStyle/>
          <a:p>
            <a:endParaRPr lang="en-US" dirty="0"/>
          </a:p>
          <a:p>
            <a:endParaRPr lang="en-US" dirty="0"/>
          </a:p>
          <a:p>
            <a:endParaRPr lang="en-US" dirty="0"/>
          </a:p>
        </p:txBody>
      </p:sp>
      <p:sp>
        <p:nvSpPr>
          <p:cNvPr id="269315" name="Rectangle 3"/>
          <p:cNvSpPr>
            <a:spLocks noGrp="1" noChangeArrowheads="1"/>
          </p:cNvSpPr>
          <p:nvPr>
            <p:ph type="body" sz="half" idx="4294967295"/>
          </p:nvPr>
        </p:nvSpPr>
        <p:spPr>
          <a:xfrm>
            <a:off x="533400" y="1357298"/>
            <a:ext cx="8001000" cy="4495800"/>
          </a:xfrm>
        </p:spPr>
        <p:txBody>
          <a:bodyPr/>
          <a:lstStyle/>
          <a:p>
            <a:r>
              <a:rPr lang="en-US" dirty="0" smtClean="0"/>
              <a:t>Traditional models and Proposed model</a:t>
            </a:r>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r>
              <a:rPr lang="en-US" altLang="zh-TW" sz="2000" dirty="0" smtClean="0">
                <a:latin typeface="Times New Roman"/>
                <a:ea typeface="新細明體" panose="020B0604030504040204" pitchFamily="18" charset="-120"/>
                <a:cs typeface="Times New Roman"/>
              </a:rPr>
              <a:t>(Moriarty, Mitchell and Wells, 2009).</a:t>
            </a:r>
            <a:endParaRPr lang="en-US" sz="2000" dirty="0"/>
          </a:p>
        </p:txBody>
      </p:sp>
      <p:sp>
        <p:nvSpPr>
          <p:cNvPr id="269328" name="Rectangle 16"/>
          <p:cNvSpPr>
            <a:spLocks noChangeArrowheads="1"/>
          </p:cNvSpPr>
          <p:nvPr/>
        </p:nvSpPr>
        <p:spPr bwMode="auto">
          <a:xfrm>
            <a:off x="862013" y="-12700"/>
            <a:ext cx="7419975" cy="609600"/>
          </a:xfrm>
          <a:prstGeom prst="rect">
            <a:avLst/>
          </a:prstGeom>
          <a:noFill/>
          <a:ln>
            <a:noFill/>
          </a:ln>
          <a:effectLst/>
          <a:extLst>
            <a:ext uri="{909E8E84-426E-40DD-AFC4-6F175D3DCCD1}">
              <a14:hiddenFill xmlns:a14="http://schemas.microsoft.com/office/drawing/2010/main" xmlns="">
                <a:solidFill>
                  <a:schemeClr val="tx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algn="ctr"/>
            <a:endParaRPr lang="en-US" sz="4000" dirty="0">
              <a:solidFill>
                <a:srgbClr val="336699"/>
              </a:solidFill>
              <a:effectLst>
                <a:outerShdw blurRad="38100" dist="38100" dir="2700000" algn="tl">
                  <a:srgbClr val="C0C0C0"/>
                </a:outerShdw>
              </a:effectLst>
              <a:latin typeface="Times New Roman" charset="0"/>
              <a:cs typeface="Times New Roman" charset="0"/>
            </a:endParaRPr>
          </a:p>
        </p:txBody>
      </p:sp>
      <p:grpSp>
        <p:nvGrpSpPr>
          <p:cNvPr id="33" name="Group 32"/>
          <p:cNvGrpSpPr/>
          <p:nvPr/>
        </p:nvGrpSpPr>
        <p:grpSpPr>
          <a:xfrm>
            <a:off x="152400" y="1905000"/>
            <a:ext cx="8839200" cy="4038600"/>
            <a:chOff x="152400" y="1905000"/>
            <a:chExt cx="8839200" cy="4038600"/>
          </a:xfrm>
        </p:grpSpPr>
        <p:sp>
          <p:nvSpPr>
            <p:cNvPr id="6" name="Rectangle 6"/>
            <p:cNvSpPr>
              <a:spLocks noChangeArrowheads="1"/>
            </p:cNvSpPr>
            <p:nvPr/>
          </p:nvSpPr>
          <p:spPr bwMode="auto">
            <a:xfrm>
              <a:off x="2563091" y="1905000"/>
              <a:ext cx="2181101" cy="4038600"/>
            </a:xfrm>
            <a:prstGeom prst="rect">
              <a:avLst/>
            </a:prstGeom>
            <a:solidFill>
              <a:srgbClr val="FFFFFF"/>
            </a:solidFill>
            <a:ln w="9525">
              <a:solidFill>
                <a:srgbClr val="000000"/>
              </a:solidFill>
              <a:miter lim="800000"/>
              <a:headEnd/>
              <a:tailEnd/>
            </a:ln>
          </p:spPr>
          <p:txBody>
            <a:bodyPr/>
            <a:lstStyle/>
            <a:p>
              <a:pPr algn="ctr"/>
              <a:r>
                <a:rPr lang="en-US" sz="1600">
                  <a:solidFill>
                    <a:srgbClr val="000000"/>
                  </a:solidFill>
                  <a:latin typeface="Arial Black" pitchFamily="34" charset="0"/>
                </a:rPr>
                <a:t>AIDA Model</a:t>
              </a:r>
              <a:endParaRPr lang="en-US">
                <a:solidFill>
                  <a:srgbClr val="000000"/>
                </a:solidFill>
              </a:endParaRPr>
            </a:p>
          </p:txBody>
        </p:sp>
        <p:sp>
          <p:nvSpPr>
            <p:cNvPr id="7" name="Text Box 7"/>
            <p:cNvSpPr txBox="1">
              <a:spLocks noChangeArrowheads="1"/>
            </p:cNvSpPr>
            <p:nvPr/>
          </p:nvSpPr>
          <p:spPr bwMode="auto">
            <a:xfrm>
              <a:off x="2959655" y="2626179"/>
              <a:ext cx="1387973" cy="432707"/>
            </a:xfrm>
            <a:prstGeom prst="rect">
              <a:avLst/>
            </a:prstGeom>
            <a:solidFill>
              <a:srgbClr val="FFFFFF"/>
            </a:solidFill>
            <a:ln w="9525">
              <a:solidFill>
                <a:srgbClr val="000000"/>
              </a:solidFill>
              <a:miter lim="800000"/>
              <a:headEnd/>
              <a:tailEnd/>
            </a:ln>
          </p:spPr>
          <p:txBody>
            <a:bodyPr/>
            <a:lstStyle/>
            <a:p>
              <a:pPr algn="ctr"/>
              <a:r>
                <a:rPr lang="en-US" sz="1600">
                  <a:solidFill>
                    <a:srgbClr val="000000"/>
                  </a:solidFill>
                  <a:latin typeface="Times New Roman" pitchFamily="18" charset="0"/>
                </a:rPr>
                <a:t>Attention</a:t>
              </a:r>
              <a:endParaRPr lang="en-US">
                <a:solidFill>
                  <a:srgbClr val="000000"/>
                </a:solidFill>
              </a:endParaRPr>
            </a:p>
          </p:txBody>
        </p:sp>
        <p:sp>
          <p:nvSpPr>
            <p:cNvPr id="8" name="Text Box 8"/>
            <p:cNvSpPr txBox="1">
              <a:spLocks noChangeArrowheads="1"/>
            </p:cNvSpPr>
            <p:nvPr/>
          </p:nvSpPr>
          <p:spPr bwMode="auto">
            <a:xfrm>
              <a:off x="2959655" y="3491593"/>
              <a:ext cx="1387973" cy="432707"/>
            </a:xfrm>
            <a:prstGeom prst="rect">
              <a:avLst/>
            </a:prstGeom>
            <a:solidFill>
              <a:srgbClr val="FFFFFF"/>
            </a:solidFill>
            <a:ln w="9525">
              <a:solidFill>
                <a:srgbClr val="000000"/>
              </a:solidFill>
              <a:miter lim="800000"/>
              <a:headEnd/>
              <a:tailEnd/>
            </a:ln>
          </p:spPr>
          <p:txBody>
            <a:bodyPr/>
            <a:lstStyle/>
            <a:p>
              <a:pPr algn="ctr"/>
              <a:r>
                <a:rPr lang="en-US" sz="1600">
                  <a:solidFill>
                    <a:srgbClr val="000000"/>
                  </a:solidFill>
                  <a:latin typeface="Times New Roman" pitchFamily="18" charset="0"/>
                </a:rPr>
                <a:t>Interest</a:t>
              </a:r>
              <a:endParaRPr lang="en-US">
                <a:solidFill>
                  <a:srgbClr val="000000"/>
                </a:solidFill>
              </a:endParaRPr>
            </a:p>
          </p:txBody>
        </p:sp>
        <p:sp>
          <p:nvSpPr>
            <p:cNvPr id="9" name="Text Box 9"/>
            <p:cNvSpPr txBox="1">
              <a:spLocks noChangeArrowheads="1"/>
            </p:cNvSpPr>
            <p:nvPr/>
          </p:nvSpPr>
          <p:spPr bwMode="auto">
            <a:xfrm>
              <a:off x="2959655" y="4357007"/>
              <a:ext cx="1387973" cy="432707"/>
            </a:xfrm>
            <a:prstGeom prst="rect">
              <a:avLst/>
            </a:prstGeom>
            <a:solidFill>
              <a:srgbClr val="FFFFFF"/>
            </a:solidFill>
            <a:ln w="9525">
              <a:solidFill>
                <a:srgbClr val="000000"/>
              </a:solidFill>
              <a:miter lim="800000"/>
              <a:headEnd/>
              <a:tailEnd/>
            </a:ln>
          </p:spPr>
          <p:txBody>
            <a:bodyPr/>
            <a:lstStyle/>
            <a:p>
              <a:pPr algn="ctr"/>
              <a:r>
                <a:rPr lang="en-US" sz="1600">
                  <a:solidFill>
                    <a:srgbClr val="000000"/>
                  </a:solidFill>
                  <a:latin typeface="Times New Roman" pitchFamily="18" charset="0"/>
                </a:rPr>
                <a:t>Desire</a:t>
              </a:r>
              <a:endParaRPr lang="en-US">
                <a:solidFill>
                  <a:srgbClr val="000000"/>
                </a:solidFill>
              </a:endParaRPr>
            </a:p>
          </p:txBody>
        </p:sp>
        <p:sp>
          <p:nvSpPr>
            <p:cNvPr id="10" name="Text Box 10"/>
            <p:cNvSpPr txBox="1">
              <a:spLocks noChangeArrowheads="1"/>
            </p:cNvSpPr>
            <p:nvPr/>
          </p:nvSpPr>
          <p:spPr bwMode="auto">
            <a:xfrm>
              <a:off x="2959655" y="5222421"/>
              <a:ext cx="1387973" cy="432707"/>
            </a:xfrm>
            <a:prstGeom prst="rect">
              <a:avLst/>
            </a:prstGeom>
            <a:solidFill>
              <a:srgbClr val="FFFFFF"/>
            </a:solidFill>
            <a:ln w="9525">
              <a:solidFill>
                <a:srgbClr val="000000"/>
              </a:solidFill>
              <a:miter lim="800000"/>
              <a:headEnd/>
              <a:tailEnd/>
            </a:ln>
          </p:spPr>
          <p:txBody>
            <a:bodyPr/>
            <a:lstStyle/>
            <a:p>
              <a:pPr algn="ctr"/>
              <a:r>
                <a:rPr lang="en-US" sz="1600">
                  <a:solidFill>
                    <a:srgbClr val="000000"/>
                  </a:solidFill>
                  <a:latin typeface="Times New Roman" pitchFamily="18" charset="0"/>
                </a:rPr>
                <a:t>Action</a:t>
              </a:r>
              <a:endParaRPr lang="en-US">
                <a:solidFill>
                  <a:srgbClr val="000000"/>
                </a:solidFill>
              </a:endParaRPr>
            </a:p>
          </p:txBody>
        </p:sp>
        <p:sp>
          <p:nvSpPr>
            <p:cNvPr id="11" name="Line 11"/>
            <p:cNvSpPr>
              <a:spLocks noChangeShapeType="1"/>
            </p:cNvSpPr>
            <p:nvPr/>
          </p:nvSpPr>
          <p:spPr bwMode="auto">
            <a:xfrm>
              <a:off x="3554501" y="3058886"/>
              <a:ext cx="0" cy="432707"/>
            </a:xfrm>
            <a:prstGeom prst="line">
              <a:avLst/>
            </a:prstGeom>
            <a:noFill/>
            <a:ln w="9525">
              <a:solidFill>
                <a:srgbClr val="000000"/>
              </a:solidFill>
              <a:round/>
              <a:headEnd/>
              <a:tailEnd type="triangle" w="med" len="med"/>
            </a:ln>
          </p:spPr>
          <p:txBody>
            <a:bodyPr/>
            <a:lstStyle/>
            <a:p>
              <a:endParaRPr lang="en-US"/>
            </a:p>
          </p:txBody>
        </p:sp>
        <p:sp>
          <p:nvSpPr>
            <p:cNvPr id="12" name="Line 12"/>
            <p:cNvSpPr>
              <a:spLocks noChangeShapeType="1"/>
            </p:cNvSpPr>
            <p:nvPr/>
          </p:nvSpPr>
          <p:spPr bwMode="auto">
            <a:xfrm>
              <a:off x="3554501" y="3924300"/>
              <a:ext cx="0" cy="432707"/>
            </a:xfrm>
            <a:prstGeom prst="line">
              <a:avLst/>
            </a:prstGeom>
            <a:noFill/>
            <a:ln w="9525">
              <a:solidFill>
                <a:srgbClr val="000000"/>
              </a:solidFill>
              <a:round/>
              <a:headEnd/>
              <a:tailEnd type="triangle" w="med" len="med"/>
            </a:ln>
          </p:spPr>
          <p:txBody>
            <a:bodyPr/>
            <a:lstStyle/>
            <a:p>
              <a:endParaRPr lang="en-US"/>
            </a:p>
          </p:txBody>
        </p:sp>
        <p:sp>
          <p:nvSpPr>
            <p:cNvPr id="13" name="Line 13"/>
            <p:cNvSpPr>
              <a:spLocks noChangeShapeType="1"/>
            </p:cNvSpPr>
            <p:nvPr/>
          </p:nvSpPr>
          <p:spPr bwMode="auto">
            <a:xfrm>
              <a:off x="3554501" y="4789714"/>
              <a:ext cx="0" cy="432707"/>
            </a:xfrm>
            <a:prstGeom prst="line">
              <a:avLst/>
            </a:prstGeom>
            <a:noFill/>
            <a:ln w="9525">
              <a:solidFill>
                <a:srgbClr val="000000"/>
              </a:solidFill>
              <a:round/>
              <a:headEnd/>
              <a:tailEnd type="triangle" w="med" len="med"/>
            </a:ln>
          </p:spPr>
          <p:txBody>
            <a:bodyPr/>
            <a:lstStyle/>
            <a:p>
              <a:endParaRPr lang="en-US"/>
            </a:p>
          </p:txBody>
        </p:sp>
        <p:sp>
          <p:nvSpPr>
            <p:cNvPr id="14" name="Rectangle 15"/>
            <p:cNvSpPr>
              <a:spLocks noChangeArrowheads="1"/>
            </p:cNvSpPr>
            <p:nvPr/>
          </p:nvSpPr>
          <p:spPr bwMode="auto">
            <a:xfrm>
              <a:off x="152400" y="1905000"/>
              <a:ext cx="1836717" cy="4038600"/>
            </a:xfrm>
            <a:prstGeom prst="rect">
              <a:avLst/>
            </a:prstGeom>
            <a:solidFill>
              <a:srgbClr val="FFFFFF"/>
            </a:solidFill>
            <a:ln w="9525">
              <a:solidFill>
                <a:srgbClr val="000000"/>
              </a:solidFill>
              <a:miter lim="800000"/>
              <a:headEnd/>
              <a:tailEnd/>
            </a:ln>
          </p:spPr>
          <p:txBody>
            <a:bodyPr/>
            <a:lstStyle/>
            <a:p>
              <a:pPr algn="ctr"/>
              <a:r>
                <a:rPr lang="en-US" sz="1400">
                  <a:solidFill>
                    <a:srgbClr val="000000"/>
                  </a:solidFill>
                  <a:latin typeface="Arial Black" pitchFamily="34" charset="0"/>
                </a:rPr>
                <a:t>Hierarchy of Effects Model</a:t>
              </a:r>
              <a:endParaRPr lang="en-US">
                <a:solidFill>
                  <a:srgbClr val="000000"/>
                </a:solidFill>
              </a:endParaRPr>
            </a:p>
          </p:txBody>
        </p:sp>
        <p:sp>
          <p:nvSpPr>
            <p:cNvPr id="15" name="Text Box 16"/>
            <p:cNvSpPr txBox="1">
              <a:spLocks noChangeArrowheads="1"/>
            </p:cNvSpPr>
            <p:nvPr/>
          </p:nvSpPr>
          <p:spPr bwMode="auto">
            <a:xfrm>
              <a:off x="486349" y="3058886"/>
              <a:ext cx="1168820" cy="432707"/>
            </a:xfrm>
            <a:prstGeom prst="rect">
              <a:avLst/>
            </a:prstGeom>
            <a:solidFill>
              <a:srgbClr val="FFFFFF"/>
            </a:solidFill>
            <a:ln w="9525">
              <a:solidFill>
                <a:srgbClr val="000000"/>
              </a:solidFill>
              <a:miter lim="800000"/>
              <a:headEnd/>
              <a:tailEnd/>
            </a:ln>
          </p:spPr>
          <p:txBody>
            <a:bodyPr/>
            <a:lstStyle/>
            <a:p>
              <a:pPr algn="ctr"/>
              <a:r>
                <a:rPr lang="en-US" sz="1600">
                  <a:solidFill>
                    <a:srgbClr val="000000"/>
                  </a:solidFill>
                  <a:latin typeface="Times New Roman" pitchFamily="18" charset="0"/>
                </a:rPr>
                <a:t>Think</a:t>
              </a:r>
              <a:endParaRPr lang="en-US">
                <a:solidFill>
                  <a:srgbClr val="000000"/>
                </a:solidFill>
              </a:endParaRPr>
            </a:p>
          </p:txBody>
        </p:sp>
        <p:sp>
          <p:nvSpPr>
            <p:cNvPr id="16" name="Text Box 17"/>
            <p:cNvSpPr txBox="1">
              <a:spLocks noChangeArrowheads="1"/>
            </p:cNvSpPr>
            <p:nvPr/>
          </p:nvSpPr>
          <p:spPr bwMode="auto">
            <a:xfrm>
              <a:off x="486349" y="4357007"/>
              <a:ext cx="1168820" cy="432707"/>
            </a:xfrm>
            <a:prstGeom prst="rect">
              <a:avLst/>
            </a:prstGeom>
            <a:solidFill>
              <a:srgbClr val="FFFFFF"/>
            </a:solidFill>
            <a:ln w="9525">
              <a:solidFill>
                <a:srgbClr val="000000"/>
              </a:solidFill>
              <a:miter lim="800000"/>
              <a:headEnd/>
              <a:tailEnd/>
            </a:ln>
          </p:spPr>
          <p:txBody>
            <a:bodyPr/>
            <a:lstStyle/>
            <a:p>
              <a:pPr algn="ctr"/>
              <a:r>
                <a:rPr lang="en-US" sz="1600">
                  <a:solidFill>
                    <a:srgbClr val="000000"/>
                  </a:solidFill>
                  <a:latin typeface="Times New Roman" pitchFamily="18" charset="0"/>
                </a:rPr>
                <a:t>Feel</a:t>
              </a:r>
              <a:endParaRPr lang="en-US">
                <a:solidFill>
                  <a:srgbClr val="000000"/>
                </a:solidFill>
              </a:endParaRPr>
            </a:p>
          </p:txBody>
        </p:sp>
        <p:sp>
          <p:nvSpPr>
            <p:cNvPr id="17" name="Text Box 18"/>
            <p:cNvSpPr txBox="1">
              <a:spLocks noChangeArrowheads="1"/>
            </p:cNvSpPr>
            <p:nvPr/>
          </p:nvSpPr>
          <p:spPr bwMode="auto">
            <a:xfrm>
              <a:off x="486349" y="5222421"/>
              <a:ext cx="1168820" cy="432707"/>
            </a:xfrm>
            <a:prstGeom prst="rect">
              <a:avLst/>
            </a:prstGeom>
            <a:solidFill>
              <a:srgbClr val="FFFFFF"/>
            </a:solidFill>
            <a:ln w="9525">
              <a:solidFill>
                <a:srgbClr val="000000"/>
              </a:solidFill>
              <a:miter lim="800000"/>
              <a:headEnd/>
              <a:tailEnd/>
            </a:ln>
          </p:spPr>
          <p:txBody>
            <a:bodyPr/>
            <a:lstStyle/>
            <a:p>
              <a:pPr algn="ctr"/>
              <a:r>
                <a:rPr lang="en-US" sz="1600">
                  <a:solidFill>
                    <a:srgbClr val="000000"/>
                  </a:solidFill>
                  <a:latin typeface="Times New Roman" pitchFamily="18" charset="0"/>
                </a:rPr>
                <a:t>Do</a:t>
              </a:r>
              <a:endParaRPr lang="en-US">
                <a:solidFill>
                  <a:srgbClr val="000000"/>
                </a:solidFill>
              </a:endParaRPr>
            </a:p>
          </p:txBody>
        </p:sp>
        <p:sp>
          <p:nvSpPr>
            <p:cNvPr id="18" name="Line 19"/>
            <p:cNvSpPr>
              <a:spLocks noChangeShapeType="1"/>
            </p:cNvSpPr>
            <p:nvPr/>
          </p:nvSpPr>
          <p:spPr bwMode="auto">
            <a:xfrm>
              <a:off x="987271" y="3491593"/>
              <a:ext cx="0" cy="865414"/>
            </a:xfrm>
            <a:prstGeom prst="line">
              <a:avLst/>
            </a:prstGeom>
            <a:noFill/>
            <a:ln w="9525">
              <a:solidFill>
                <a:srgbClr val="000000"/>
              </a:solidFill>
              <a:round/>
              <a:headEnd/>
              <a:tailEnd type="triangle" w="med" len="med"/>
            </a:ln>
          </p:spPr>
          <p:txBody>
            <a:bodyPr/>
            <a:lstStyle/>
            <a:p>
              <a:endParaRPr lang="en-US"/>
            </a:p>
          </p:txBody>
        </p:sp>
        <p:sp>
          <p:nvSpPr>
            <p:cNvPr id="19" name="Line 20"/>
            <p:cNvSpPr>
              <a:spLocks noChangeShapeType="1"/>
            </p:cNvSpPr>
            <p:nvPr/>
          </p:nvSpPr>
          <p:spPr bwMode="auto">
            <a:xfrm>
              <a:off x="987271" y="4789714"/>
              <a:ext cx="0" cy="432707"/>
            </a:xfrm>
            <a:prstGeom prst="line">
              <a:avLst/>
            </a:prstGeom>
            <a:noFill/>
            <a:ln w="9525">
              <a:solidFill>
                <a:srgbClr val="000000"/>
              </a:solidFill>
              <a:round/>
              <a:headEnd/>
              <a:tailEnd type="triangle" w="med" len="med"/>
            </a:ln>
          </p:spPr>
          <p:txBody>
            <a:bodyPr/>
            <a:lstStyle/>
            <a:p>
              <a:endParaRPr lang="en-US"/>
            </a:p>
          </p:txBody>
        </p:sp>
        <p:sp>
          <p:nvSpPr>
            <p:cNvPr id="20" name="Rectangle 21"/>
            <p:cNvSpPr>
              <a:spLocks noChangeArrowheads="1"/>
            </p:cNvSpPr>
            <p:nvPr/>
          </p:nvSpPr>
          <p:spPr bwMode="auto">
            <a:xfrm>
              <a:off x="5318166" y="1905000"/>
              <a:ext cx="3673434" cy="4038600"/>
            </a:xfrm>
            <a:prstGeom prst="rect">
              <a:avLst/>
            </a:prstGeom>
            <a:solidFill>
              <a:srgbClr val="FFFFFF"/>
            </a:solidFill>
            <a:ln w="9525">
              <a:solidFill>
                <a:srgbClr val="000000"/>
              </a:solidFill>
              <a:miter lim="800000"/>
              <a:headEnd/>
              <a:tailEnd/>
            </a:ln>
          </p:spPr>
          <p:txBody>
            <a:bodyPr/>
            <a:lstStyle/>
            <a:p>
              <a:pPr lvl="1"/>
              <a:r>
                <a:rPr lang="en-US" sz="1600">
                  <a:latin typeface="Arial Black" pitchFamily="34" charset="0"/>
                </a:rPr>
                <a:t>	      </a:t>
              </a:r>
              <a:r>
                <a:rPr lang="en-US" sz="1600">
                  <a:solidFill>
                    <a:srgbClr val="000000"/>
                  </a:solidFill>
                  <a:latin typeface="Arial Black" pitchFamily="34" charset="0"/>
                </a:rPr>
                <a:t>Key Advertising</a:t>
              </a:r>
            </a:p>
            <a:p>
              <a:pPr lvl="1"/>
              <a:r>
                <a:rPr lang="en-US" sz="1600">
                  <a:solidFill>
                    <a:srgbClr val="000000"/>
                  </a:solidFill>
                  <a:latin typeface="Arial Black" pitchFamily="34" charset="0"/>
                </a:rPr>
                <a:t>	      Effects Model</a:t>
              </a:r>
              <a:endParaRPr lang="en-US">
                <a:solidFill>
                  <a:srgbClr val="000000"/>
                </a:solidFill>
              </a:endParaRPr>
            </a:p>
          </p:txBody>
        </p:sp>
        <p:sp>
          <p:nvSpPr>
            <p:cNvPr id="21" name="Text Box 22"/>
            <p:cNvSpPr txBox="1">
              <a:spLocks noChangeArrowheads="1"/>
            </p:cNvSpPr>
            <p:nvPr/>
          </p:nvSpPr>
          <p:spPr bwMode="auto">
            <a:xfrm>
              <a:off x="5440614" y="2193560"/>
              <a:ext cx="1140295" cy="592702"/>
            </a:xfrm>
            <a:prstGeom prst="rect">
              <a:avLst/>
            </a:prstGeom>
            <a:solidFill>
              <a:srgbClr val="FFFFFF"/>
            </a:solidFill>
            <a:ln w="9525">
              <a:solidFill>
                <a:srgbClr val="000000"/>
              </a:solidFill>
              <a:miter lim="800000"/>
              <a:headEnd/>
              <a:tailEnd/>
            </a:ln>
          </p:spPr>
          <p:txBody>
            <a:bodyPr/>
            <a:lstStyle/>
            <a:p>
              <a:pPr algn="ctr"/>
              <a:r>
                <a:rPr lang="en-US" sz="1600">
                  <a:solidFill>
                    <a:srgbClr val="000000"/>
                  </a:solidFill>
                  <a:latin typeface="Times New Roman" pitchFamily="18" charset="0"/>
                </a:rPr>
                <a:t>Perception</a:t>
              </a:r>
              <a:endParaRPr lang="en-US">
                <a:solidFill>
                  <a:srgbClr val="000000"/>
                </a:solidFill>
              </a:endParaRPr>
            </a:p>
          </p:txBody>
        </p:sp>
        <p:sp>
          <p:nvSpPr>
            <p:cNvPr id="22" name="Text Box 23"/>
            <p:cNvSpPr txBox="1">
              <a:spLocks noChangeArrowheads="1"/>
            </p:cNvSpPr>
            <p:nvPr/>
          </p:nvSpPr>
          <p:spPr bwMode="auto">
            <a:xfrm>
              <a:off x="5440614" y="3058619"/>
              <a:ext cx="1140295" cy="593325"/>
            </a:xfrm>
            <a:prstGeom prst="rect">
              <a:avLst/>
            </a:prstGeom>
            <a:solidFill>
              <a:srgbClr val="FFFFFF"/>
            </a:solidFill>
            <a:ln w="9525">
              <a:solidFill>
                <a:srgbClr val="000000"/>
              </a:solidFill>
              <a:miter lim="800000"/>
              <a:headEnd/>
              <a:tailEnd/>
            </a:ln>
          </p:spPr>
          <p:txBody>
            <a:bodyPr/>
            <a:lstStyle/>
            <a:p>
              <a:pPr algn="ctr"/>
              <a:r>
                <a:rPr lang="en-US" sz="1600" dirty="0">
                  <a:solidFill>
                    <a:srgbClr val="000000"/>
                  </a:solidFill>
                  <a:latin typeface="Times New Roman" pitchFamily="18" charset="0"/>
                </a:rPr>
                <a:t>Cognition</a:t>
              </a:r>
              <a:endParaRPr lang="en-US" dirty="0">
                <a:solidFill>
                  <a:srgbClr val="000000"/>
                </a:solidFill>
              </a:endParaRPr>
            </a:p>
          </p:txBody>
        </p:sp>
        <p:sp>
          <p:nvSpPr>
            <p:cNvPr id="23" name="Text Box 24"/>
            <p:cNvSpPr txBox="1">
              <a:spLocks noChangeArrowheads="1"/>
            </p:cNvSpPr>
            <p:nvPr/>
          </p:nvSpPr>
          <p:spPr bwMode="auto">
            <a:xfrm>
              <a:off x="7036262" y="3058619"/>
              <a:ext cx="1266569" cy="593325"/>
            </a:xfrm>
            <a:prstGeom prst="rect">
              <a:avLst/>
            </a:prstGeom>
            <a:solidFill>
              <a:srgbClr val="FFFFFF"/>
            </a:solidFill>
            <a:ln w="9525">
              <a:solidFill>
                <a:srgbClr val="000000"/>
              </a:solidFill>
              <a:miter lim="800000"/>
              <a:headEnd/>
              <a:tailEnd/>
            </a:ln>
          </p:spPr>
          <p:txBody>
            <a:bodyPr/>
            <a:lstStyle/>
            <a:p>
              <a:pPr algn="ctr"/>
              <a:r>
                <a:rPr lang="en-US" sz="1600">
                  <a:solidFill>
                    <a:srgbClr val="000000"/>
                  </a:solidFill>
                  <a:latin typeface="Times New Roman" pitchFamily="18" charset="0"/>
                </a:rPr>
                <a:t>Association</a:t>
              </a:r>
              <a:endParaRPr lang="en-US">
                <a:solidFill>
                  <a:srgbClr val="000000"/>
                </a:solidFill>
              </a:endParaRPr>
            </a:p>
          </p:txBody>
        </p:sp>
        <p:sp>
          <p:nvSpPr>
            <p:cNvPr id="24" name="Text Box 25"/>
            <p:cNvSpPr txBox="1">
              <a:spLocks noChangeArrowheads="1"/>
            </p:cNvSpPr>
            <p:nvPr/>
          </p:nvSpPr>
          <p:spPr bwMode="auto">
            <a:xfrm>
              <a:off x="7036262" y="3780331"/>
              <a:ext cx="1852023" cy="592702"/>
            </a:xfrm>
            <a:prstGeom prst="rect">
              <a:avLst/>
            </a:prstGeom>
            <a:solidFill>
              <a:srgbClr val="FFFFFF"/>
            </a:solidFill>
            <a:ln w="9525">
              <a:solidFill>
                <a:srgbClr val="000000"/>
              </a:solidFill>
              <a:miter lim="800000"/>
              <a:headEnd/>
              <a:tailEnd/>
            </a:ln>
          </p:spPr>
          <p:txBody>
            <a:bodyPr/>
            <a:lstStyle/>
            <a:p>
              <a:pPr algn="ctr"/>
              <a:r>
                <a:rPr lang="en-US" sz="1600">
                  <a:solidFill>
                    <a:srgbClr val="000000"/>
                  </a:solidFill>
                  <a:latin typeface="Times New Roman" pitchFamily="18" charset="0"/>
                </a:rPr>
                <a:t>Affective Response</a:t>
              </a:r>
              <a:endParaRPr lang="en-US">
                <a:solidFill>
                  <a:srgbClr val="000000"/>
                </a:solidFill>
              </a:endParaRPr>
            </a:p>
          </p:txBody>
        </p:sp>
        <p:sp>
          <p:nvSpPr>
            <p:cNvPr id="25" name="Text Box 26"/>
            <p:cNvSpPr txBox="1">
              <a:spLocks noChangeArrowheads="1"/>
            </p:cNvSpPr>
            <p:nvPr/>
          </p:nvSpPr>
          <p:spPr bwMode="auto">
            <a:xfrm>
              <a:off x="5440614" y="4356829"/>
              <a:ext cx="1140295" cy="593325"/>
            </a:xfrm>
            <a:prstGeom prst="rect">
              <a:avLst/>
            </a:prstGeom>
            <a:solidFill>
              <a:srgbClr val="FFFFFF"/>
            </a:solidFill>
            <a:ln w="9525">
              <a:solidFill>
                <a:srgbClr val="000000"/>
              </a:solidFill>
              <a:miter lim="800000"/>
              <a:headEnd/>
              <a:tailEnd/>
            </a:ln>
          </p:spPr>
          <p:txBody>
            <a:bodyPr/>
            <a:lstStyle/>
            <a:p>
              <a:pPr algn="ctr"/>
              <a:r>
                <a:rPr lang="en-US" sz="1600">
                  <a:solidFill>
                    <a:srgbClr val="000000"/>
                  </a:solidFill>
                  <a:latin typeface="Times New Roman" pitchFamily="18" charset="0"/>
                </a:rPr>
                <a:t>Persuasion</a:t>
              </a:r>
              <a:endParaRPr lang="en-US">
                <a:solidFill>
                  <a:srgbClr val="000000"/>
                </a:solidFill>
              </a:endParaRPr>
            </a:p>
          </p:txBody>
        </p:sp>
        <p:sp>
          <p:nvSpPr>
            <p:cNvPr id="26" name="Text Box 27"/>
            <p:cNvSpPr txBox="1">
              <a:spLocks noChangeArrowheads="1"/>
            </p:cNvSpPr>
            <p:nvPr/>
          </p:nvSpPr>
          <p:spPr bwMode="auto">
            <a:xfrm>
              <a:off x="5440614" y="5222510"/>
              <a:ext cx="997439" cy="592702"/>
            </a:xfrm>
            <a:prstGeom prst="rect">
              <a:avLst/>
            </a:prstGeom>
            <a:solidFill>
              <a:srgbClr val="FFFFFF"/>
            </a:solidFill>
            <a:ln w="9525">
              <a:solidFill>
                <a:srgbClr val="000000"/>
              </a:solidFill>
              <a:miter lim="800000"/>
              <a:headEnd/>
              <a:tailEnd/>
            </a:ln>
          </p:spPr>
          <p:txBody>
            <a:bodyPr/>
            <a:lstStyle/>
            <a:p>
              <a:pPr algn="ctr"/>
              <a:r>
                <a:rPr lang="en-US" sz="1600">
                  <a:solidFill>
                    <a:srgbClr val="000000"/>
                  </a:solidFill>
                  <a:latin typeface="Times New Roman" pitchFamily="18" charset="0"/>
                </a:rPr>
                <a:t>Behavior</a:t>
              </a:r>
              <a:endParaRPr lang="en-US">
                <a:solidFill>
                  <a:srgbClr val="000000"/>
                </a:solidFill>
              </a:endParaRPr>
            </a:p>
          </p:txBody>
        </p:sp>
        <p:sp>
          <p:nvSpPr>
            <p:cNvPr id="27" name="Freeform 28"/>
            <p:cNvSpPr>
              <a:spLocks/>
            </p:cNvSpPr>
            <p:nvPr/>
          </p:nvSpPr>
          <p:spPr bwMode="auto">
            <a:xfrm>
              <a:off x="6006935" y="2791872"/>
              <a:ext cx="638" cy="250543"/>
            </a:xfrm>
            <a:custGeom>
              <a:avLst/>
              <a:gdLst>
                <a:gd name="T0" fmla="*/ 0 w 1"/>
                <a:gd name="T1" fmla="*/ 0 h 402"/>
                <a:gd name="T2" fmla="*/ 0 w 1"/>
                <a:gd name="T3" fmla="*/ 402 h 402"/>
                <a:gd name="T4" fmla="*/ 0 60000 65536"/>
                <a:gd name="T5" fmla="*/ 0 60000 65536"/>
                <a:gd name="T6" fmla="*/ 0 w 1"/>
                <a:gd name="T7" fmla="*/ 0 h 402"/>
                <a:gd name="T8" fmla="*/ 1 w 1"/>
                <a:gd name="T9" fmla="*/ 402 h 402"/>
              </a:gdLst>
              <a:ahLst/>
              <a:cxnLst>
                <a:cxn ang="T4">
                  <a:pos x="T0" y="T1"/>
                </a:cxn>
                <a:cxn ang="T5">
                  <a:pos x="T2" y="T3"/>
                </a:cxn>
              </a:cxnLst>
              <a:rect l="T6" t="T7" r="T8" b="T9"/>
              <a:pathLst>
                <a:path w="1" h="402">
                  <a:moveTo>
                    <a:pt x="0" y="0"/>
                  </a:moveTo>
                  <a:lnTo>
                    <a:pt x="0" y="402"/>
                  </a:lnTo>
                </a:path>
              </a:pathLst>
            </a:custGeom>
            <a:noFill/>
            <a:ln w="9525">
              <a:solidFill>
                <a:srgbClr val="000000"/>
              </a:solidFill>
              <a:round/>
              <a:headEnd/>
              <a:tailEnd type="triangle" w="med" len="med"/>
            </a:ln>
          </p:spPr>
          <p:txBody>
            <a:bodyPr/>
            <a:lstStyle/>
            <a:p>
              <a:endParaRPr lang="en-US"/>
            </a:p>
          </p:txBody>
        </p:sp>
        <p:sp>
          <p:nvSpPr>
            <p:cNvPr id="28" name="Freeform 29"/>
            <p:cNvSpPr>
              <a:spLocks/>
            </p:cNvSpPr>
            <p:nvPr/>
          </p:nvSpPr>
          <p:spPr bwMode="auto">
            <a:xfrm>
              <a:off x="6572618" y="2489600"/>
              <a:ext cx="694509" cy="563410"/>
            </a:xfrm>
            <a:custGeom>
              <a:avLst/>
              <a:gdLst>
                <a:gd name="T0" fmla="*/ 0 w 1089"/>
                <a:gd name="T1" fmla="*/ 0 h 904"/>
                <a:gd name="T2" fmla="*/ 1089 w 1089"/>
                <a:gd name="T3" fmla="*/ 904 h 904"/>
                <a:gd name="T4" fmla="*/ 0 60000 65536"/>
                <a:gd name="T5" fmla="*/ 0 60000 65536"/>
                <a:gd name="T6" fmla="*/ 0 w 1089"/>
                <a:gd name="T7" fmla="*/ 0 h 904"/>
                <a:gd name="T8" fmla="*/ 1089 w 1089"/>
                <a:gd name="T9" fmla="*/ 904 h 904"/>
              </a:gdLst>
              <a:ahLst/>
              <a:cxnLst>
                <a:cxn ang="T4">
                  <a:pos x="T0" y="T1"/>
                </a:cxn>
                <a:cxn ang="T5">
                  <a:pos x="T2" y="T3"/>
                </a:cxn>
              </a:cxnLst>
              <a:rect l="T6" t="T7" r="T8" b="T9"/>
              <a:pathLst>
                <a:path w="1089" h="904">
                  <a:moveTo>
                    <a:pt x="0" y="0"/>
                  </a:moveTo>
                  <a:lnTo>
                    <a:pt x="1089" y="904"/>
                  </a:lnTo>
                </a:path>
              </a:pathLst>
            </a:custGeom>
            <a:noFill/>
            <a:ln w="9525">
              <a:solidFill>
                <a:srgbClr val="000000"/>
              </a:solidFill>
              <a:round/>
              <a:headEnd/>
              <a:tailEnd type="triangle" w="med" len="med"/>
            </a:ln>
          </p:spPr>
          <p:txBody>
            <a:bodyPr/>
            <a:lstStyle/>
            <a:p>
              <a:endParaRPr lang="en-US"/>
            </a:p>
          </p:txBody>
        </p:sp>
        <p:sp>
          <p:nvSpPr>
            <p:cNvPr id="29" name="Freeform 31"/>
            <p:cNvSpPr>
              <a:spLocks/>
            </p:cNvSpPr>
            <p:nvPr/>
          </p:nvSpPr>
          <p:spPr bwMode="auto">
            <a:xfrm>
              <a:off x="6006935" y="4933950"/>
              <a:ext cx="1275" cy="268617"/>
            </a:xfrm>
            <a:custGeom>
              <a:avLst/>
              <a:gdLst>
                <a:gd name="T0" fmla="*/ 2 w 2"/>
                <a:gd name="T1" fmla="*/ 0 h 431"/>
                <a:gd name="T2" fmla="*/ 0 w 2"/>
                <a:gd name="T3" fmla="*/ 431 h 431"/>
                <a:gd name="T4" fmla="*/ 0 60000 65536"/>
                <a:gd name="T5" fmla="*/ 0 60000 65536"/>
                <a:gd name="T6" fmla="*/ 0 w 2"/>
                <a:gd name="T7" fmla="*/ 0 h 431"/>
                <a:gd name="T8" fmla="*/ 2 w 2"/>
                <a:gd name="T9" fmla="*/ 431 h 431"/>
              </a:gdLst>
              <a:ahLst/>
              <a:cxnLst>
                <a:cxn ang="T4">
                  <a:pos x="T0" y="T1"/>
                </a:cxn>
                <a:cxn ang="T5">
                  <a:pos x="T2" y="T3"/>
                </a:cxn>
              </a:cxnLst>
              <a:rect l="T6" t="T7" r="T8" b="T9"/>
              <a:pathLst>
                <a:path w="2" h="431">
                  <a:moveTo>
                    <a:pt x="2" y="0"/>
                  </a:moveTo>
                  <a:lnTo>
                    <a:pt x="0" y="431"/>
                  </a:lnTo>
                </a:path>
              </a:pathLst>
            </a:custGeom>
            <a:noFill/>
            <a:ln w="9525">
              <a:solidFill>
                <a:srgbClr val="000000"/>
              </a:solidFill>
              <a:round/>
              <a:headEnd/>
              <a:tailEnd type="triangle" w="med" len="med"/>
            </a:ln>
          </p:spPr>
          <p:txBody>
            <a:bodyPr/>
            <a:lstStyle/>
            <a:p>
              <a:endParaRPr lang="en-US"/>
            </a:p>
          </p:txBody>
        </p:sp>
        <p:sp>
          <p:nvSpPr>
            <p:cNvPr id="30" name="Freeform 32"/>
            <p:cNvSpPr>
              <a:spLocks/>
            </p:cNvSpPr>
            <p:nvPr/>
          </p:nvSpPr>
          <p:spPr bwMode="auto">
            <a:xfrm>
              <a:off x="7661894" y="3647581"/>
              <a:ext cx="638" cy="125271"/>
            </a:xfrm>
            <a:custGeom>
              <a:avLst/>
              <a:gdLst>
                <a:gd name="T0" fmla="*/ 0 w 1"/>
                <a:gd name="T1" fmla="*/ 0 h 201"/>
                <a:gd name="T2" fmla="*/ 0 w 1"/>
                <a:gd name="T3" fmla="*/ 201 h 201"/>
                <a:gd name="T4" fmla="*/ 0 60000 65536"/>
                <a:gd name="T5" fmla="*/ 0 60000 65536"/>
                <a:gd name="T6" fmla="*/ 0 w 1"/>
                <a:gd name="T7" fmla="*/ 0 h 201"/>
                <a:gd name="T8" fmla="*/ 1 w 1"/>
                <a:gd name="T9" fmla="*/ 201 h 201"/>
              </a:gdLst>
              <a:ahLst/>
              <a:cxnLst>
                <a:cxn ang="T4">
                  <a:pos x="T0" y="T1"/>
                </a:cxn>
                <a:cxn ang="T5">
                  <a:pos x="T2" y="T3"/>
                </a:cxn>
              </a:cxnLst>
              <a:rect l="T6" t="T7" r="T8" b="T9"/>
              <a:pathLst>
                <a:path w="1" h="201">
                  <a:moveTo>
                    <a:pt x="0" y="0"/>
                  </a:moveTo>
                  <a:lnTo>
                    <a:pt x="0" y="201"/>
                  </a:lnTo>
                </a:path>
              </a:pathLst>
            </a:custGeom>
            <a:noFill/>
            <a:ln w="9525">
              <a:solidFill>
                <a:srgbClr val="000000"/>
              </a:solidFill>
              <a:round/>
              <a:headEnd/>
              <a:tailEnd type="triangle" w="med" len="med"/>
            </a:ln>
          </p:spPr>
          <p:txBody>
            <a:bodyPr/>
            <a:lstStyle/>
            <a:p>
              <a:endParaRPr lang="en-US"/>
            </a:p>
          </p:txBody>
        </p:sp>
        <p:sp>
          <p:nvSpPr>
            <p:cNvPr id="31" name="Line 33"/>
            <p:cNvSpPr>
              <a:spLocks noChangeShapeType="1"/>
            </p:cNvSpPr>
            <p:nvPr/>
          </p:nvSpPr>
          <p:spPr bwMode="auto">
            <a:xfrm flipH="1">
              <a:off x="6580909" y="4373033"/>
              <a:ext cx="1167081" cy="224367"/>
            </a:xfrm>
            <a:prstGeom prst="line">
              <a:avLst/>
            </a:prstGeom>
            <a:noFill/>
            <a:ln w="9525">
              <a:solidFill>
                <a:srgbClr val="000000"/>
              </a:solidFill>
              <a:round/>
              <a:headEnd/>
              <a:tailEnd type="triangle" w="med" len="med"/>
            </a:ln>
          </p:spPr>
          <p:txBody>
            <a:bodyPr/>
            <a:lstStyle/>
            <a:p>
              <a:endParaRPr lang="en-US"/>
            </a:p>
          </p:txBody>
        </p:sp>
        <p:sp>
          <p:nvSpPr>
            <p:cNvPr id="32" name="Line 34"/>
            <p:cNvSpPr>
              <a:spLocks noChangeShapeType="1"/>
            </p:cNvSpPr>
            <p:nvPr/>
          </p:nvSpPr>
          <p:spPr bwMode="auto">
            <a:xfrm flipH="1">
              <a:off x="6466114" y="4373033"/>
              <a:ext cx="1607127" cy="1121833"/>
            </a:xfrm>
            <a:prstGeom prst="line">
              <a:avLst/>
            </a:prstGeom>
            <a:noFill/>
            <a:ln w="9525">
              <a:solidFill>
                <a:srgbClr val="000000"/>
              </a:solidFill>
              <a:round/>
              <a:headEnd/>
              <a:tailEnd type="triangle" w="med" len="med"/>
            </a:ln>
          </p:spPr>
          <p:txBody>
            <a:bodyPr/>
            <a:lstStyle/>
            <a:p>
              <a:endParaRPr lang="en-US"/>
            </a:p>
          </p:txBody>
        </p:sp>
      </p:grpSp>
      <p:sp>
        <p:nvSpPr>
          <p:cNvPr id="34" name="Freeform 30"/>
          <p:cNvSpPr>
            <a:spLocks/>
          </p:cNvSpPr>
          <p:nvPr/>
        </p:nvSpPr>
        <p:spPr bwMode="auto">
          <a:xfrm>
            <a:off x="6006935" y="3647581"/>
            <a:ext cx="638" cy="699276"/>
          </a:xfrm>
          <a:custGeom>
            <a:avLst/>
            <a:gdLst>
              <a:gd name="T0" fmla="*/ 0 w 1"/>
              <a:gd name="T1" fmla="*/ 0 h 1122"/>
              <a:gd name="T2" fmla="*/ 0 w 1"/>
              <a:gd name="T3" fmla="*/ 1122 h 1122"/>
              <a:gd name="T4" fmla="*/ 0 60000 65536"/>
              <a:gd name="T5" fmla="*/ 0 60000 65536"/>
              <a:gd name="T6" fmla="*/ 0 w 1"/>
              <a:gd name="T7" fmla="*/ 0 h 1122"/>
              <a:gd name="T8" fmla="*/ 1 w 1"/>
              <a:gd name="T9" fmla="*/ 1122 h 1122"/>
            </a:gdLst>
            <a:ahLst/>
            <a:cxnLst>
              <a:cxn ang="T4">
                <a:pos x="T0" y="T1"/>
              </a:cxn>
              <a:cxn ang="T5">
                <a:pos x="T2" y="T3"/>
              </a:cxn>
            </a:cxnLst>
            <a:rect l="T6" t="T7" r="T8" b="T9"/>
            <a:pathLst>
              <a:path w="1" h="1122">
                <a:moveTo>
                  <a:pt x="0" y="0"/>
                </a:moveTo>
                <a:lnTo>
                  <a:pt x="0" y="1122"/>
                </a:lnTo>
              </a:path>
            </a:pathLst>
          </a:custGeom>
          <a:noFill/>
          <a:ln w="9525">
            <a:solidFill>
              <a:srgbClr val="000000"/>
            </a:solidFill>
            <a:round/>
            <a:headEnd/>
            <a:tailEnd type="triangle" w="med" len="med"/>
          </a:ln>
        </p:spPr>
        <p:txBody>
          <a:bodyPr/>
          <a:lstStyle/>
          <a:p>
            <a:endParaRPr lang="en-US"/>
          </a:p>
        </p:txBody>
      </p:sp>
    </p:spTree>
    <p:extLst>
      <p:ext uri="{BB962C8B-B14F-4D97-AF65-F5344CB8AC3E}">
        <p14:creationId xmlns:p14="http://schemas.microsoft.com/office/powerpoint/2010/main" xmlns="" val="16143608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6" name="Picture 5" descr="F4"/>
          <p:cNvPicPr/>
          <p:nvPr/>
        </p:nvPicPr>
        <p:blipFill>
          <a:blip r:embed="rId2">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 xmlns:wpc="http://schemas.microsoft.com/office/word/2010/wordprocessingCanvas" xmlns:mc="http://schemas.openxmlformats.org/markup-compatibility/2006" xmlns:o="urn:schemas-microsoft-com:office:office" xmlns:v="urn:schemas-microsoft-com:vml" xmlns:wp14="http://schemas.microsoft.com/office/word/2010/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4857752" y="2357430"/>
            <a:ext cx="4214810" cy="3643338"/>
          </a:xfrm>
          <a:prstGeom prst="rect">
            <a:avLst/>
          </a:prstGeom>
          <a:noFill/>
          <a:ln>
            <a:noFill/>
          </a:ln>
          <a:effectLst/>
          <a:extLst/>
        </p:spPr>
      </p:pic>
      <p:sp>
        <p:nvSpPr>
          <p:cNvPr id="269314" name="Rectangle 2"/>
          <p:cNvSpPr>
            <a:spLocks noGrp="1" noChangeArrowheads="1"/>
          </p:cNvSpPr>
          <p:nvPr>
            <p:ph type="title"/>
          </p:nvPr>
        </p:nvSpPr>
        <p:spPr/>
        <p:txBody>
          <a:bodyPr/>
          <a:lstStyle/>
          <a:p>
            <a:r>
              <a:rPr lang="en-US" dirty="0" smtClean="0">
                <a:solidFill>
                  <a:srgbClr val="FFC000"/>
                </a:solidFill>
              </a:rPr>
              <a:t>Lesson outline</a:t>
            </a:r>
            <a:endParaRPr lang="en-US" dirty="0">
              <a:solidFill>
                <a:srgbClr val="FFC000"/>
              </a:solidFill>
            </a:endParaRPr>
          </a:p>
        </p:txBody>
      </p:sp>
      <p:sp>
        <p:nvSpPr>
          <p:cNvPr id="269322" name="Rectangle 10"/>
          <p:cNvSpPr>
            <a:spLocks noGrp="1" noChangeArrowheads="1"/>
          </p:cNvSpPr>
          <p:nvPr>
            <p:ph idx="1"/>
          </p:nvPr>
        </p:nvSpPr>
        <p:spPr/>
        <p:txBody>
          <a:bodyPr/>
          <a:lstStyle/>
          <a:p>
            <a:endParaRPr lang="en-US" dirty="0"/>
          </a:p>
          <a:p>
            <a:endParaRPr lang="en-US" dirty="0"/>
          </a:p>
          <a:p>
            <a:endParaRPr lang="en-US" dirty="0"/>
          </a:p>
        </p:txBody>
      </p:sp>
      <p:sp>
        <p:nvSpPr>
          <p:cNvPr id="269315" name="Rectangle 3"/>
          <p:cNvSpPr>
            <a:spLocks noGrp="1" noChangeArrowheads="1"/>
          </p:cNvSpPr>
          <p:nvPr>
            <p:ph type="body" sz="half" idx="4294967295"/>
          </p:nvPr>
        </p:nvSpPr>
        <p:spPr>
          <a:xfrm>
            <a:off x="390524" y="1524000"/>
            <a:ext cx="5038732" cy="4905396"/>
          </a:xfrm>
        </p:spPr>
        <p:txBody>
          <a:bodyPr/>
          <a:lstStyle/>
          <a:p>
            <a:pPr marL="812800" indent="-812800">
              <a:lnSpc>
                <a:spcPct val="90000"/>
              </a:lnSpc>
              <a:buNone/>
            </a:pPr>
            <a:r>
              <a:rPr lang="en-US" b="1" dirty="0" smtClean="0"/>
              <a:t>The Effects Behind Advertising Effectiveness</a:t>
            </a:r>
          </a:p>
          <a:p>
            <a:pPr marL="812800" indent="-812800">
              <a:lnSpc>
                <a:spcPct val="90000"/>
              </a:lnSpc>
              <a:buNone/>
            </a:pPr>
            <a:r>
              <a:rPr lang="en-US" sz="2400" dirty="0" smtClean="0"/>
              <a:t>Perception</a:t>
            </a:r>
          </a:p>
          <a:p>
            <a:pPr marL="812800" indent="-812800">
              <a:lnSpc>
                <a:spcPct val="90000"/>
              </a:lnSpc>
              <a:buNone/>
            </a:pPr>
            <a:r>
              <a:rPr lang="en-US" sz="2400" dirty="0" smtClean="0"/>
              <a:t>Cognition</a:t>
            </a:r>
          </a:p>
          <a:p>
            <a:pPr marL="812800" indent="-812800">
              <a:lnSpc>
                <a:spcPct val="90000"/>
              </a:lnSpc>
              <a:buNone/>
            </a:pPr>
            <a:r>
              <a:rPr lang="en-US" sz="2400" dirty="0" smtClean="0"/>
              <a:t>The Affective or Emotional Response</a:t>
            </a:r>
          </a:p>
          <a:p>
            <a:pPr marL="812800" indent="-812800">
              <a:lnSpc>
                <a:spcPct val="90000"/>
              </a:lnSpc>
              <a:buNone/>
            </a:pPr>
            <a:r>
              <a:rPr lang="en-US" sz="2400" dirty="0" smtClean="0"/>
              <a:t>Association</a:t>
            </a:r>
          </a:p>
          <a:p>
            <a:pPr marL="812800" indent="-812800">
              <a:lnSpc>
                <a:spcPct val="90000"/>
              </a:lnSpc>
              <a:buNone/>
            </a:pPr>
            <a:r>
              <a:rPr lang="en-US" sz="2400" dirty="0" smtClean="0"/>
              <a:t>Persuasion</a:t>
            </a:r>
          </a:p>
          <a:p>
            <a:pPr marL="812800" indent="-812800">
              <a:lnSpc>
                <a:spcPct val="90000"/>
              </a:lnSpc>
              <a:buNone/>
            </a:pPr>
            <a:r>
              <a:rPr lang="en-US" sz="2400" dirty="0" smtClean="0"/>
              <a:t>Behavior</a:t>
            </a:r>
          </a:p>
          <a:p>
            <a:pPr marL="812800" indent="-812800">
              <a:lnSpc>
                <a:spcPct val="90000"/>
              </a:lnSpc>
              <a:buNone/>
            </a:pPr>
            <a:r>
              <a:rPr lang="en-US" sz="2400" dirty="0" smtClean="0"/>
              <a:t>	These are facets, polished surfaces like those of a diamond, that come together to make up the unique consumer response to an advertising message</a:t>
            </a:r>
            <a:endParaRPr lang="en-US" altLang="zh-TW" sz="2400" dirty="0" smtClean="0">
              <a:latin typeface="Times New Roman"/>
              <a:ea typeface="新細明體" panose="020B0604030504040204" pitchFamily="18" charset="-120"/>
              <a:cs typeface="Times New Roman"/>
            </a:endParaRPr>
          </a:p>
          <a:p>
            <a:pPr marL="812800" indent="-812800">
              <a:lnSpc>
                <a:spcPct val="90000"/>
              </a:lnSpc>
              <a:buNone/>
            </a:pPr>
            <a:endParaRPr kumimoji="0" lang="en-US" altLang="zh-TW" sz="1400" b="0" i="0" u="none" strike="noStrike" kern="1200" cap="none" spc="0" normalizeH="0" baseline="0" noProof="0" dirty="0" smtClean="0">
              <a:ln>
                <a:noFill/>
              </a:ln>
              <a:effectLst/>
              <a:uLnTx/>
              <a:uFillTx/>
              <a:latin typeface="Times New Roman"/>
              <a:ea typeface="新細明體" panose="020B0604030504040204" pitchFamily="18" charset="-120"/>
              <a:cs typeface="Times New Roman"/>
            </a:endParaRPr>
          </a:p>
          <a:p>
            <a:pPr marL="812800" indent="-812800">
              <a:lnSpc>
                <a:spcPct val="90000"/>
              </a:lnSpc>
              <a:buNone/>
            </a:pPr>
            <a:r>
              <a:rPr kumimoji="0" lang="en-US" altLang="zh-TW" sz="1400" b="0" i="0" u="none" strike="noStrike" kern="1200" cap="none" spc="0" normalizeH="0" baseline="0" noProof="0" dirty="0" smtClean="0">
                <a:ln>
                  <a:noFill/>
                </a:ln>
                <a:effectLst/>
                <a:uLnTx/>
                <a:uFillTx/>
                <a:latin typeface="Times New Roman"/>
                <a:ea typeface="新細明體" panose="020B0604030504040204" pitchFamily="18" charset="-120"/>
                <a:cs typeface="Times New Roman"/>
              </a:rPr>
              <a:t>(Moriarty</a:t>
            </a:r>
            <a:r>
              <a:rPr kumimoji="0" lang="en-US" altLang="zh-TW" sz="1400" b="0" i="0" u="none" strike="noStrike" kern="1200" cap="none" spc="0" normalizeH="0" baseline="0" noProof="0" dirty="0">
                <a:ln>
                  <a:noFill/>
                </a:ln>
                <a:effectLst/>
                <a:uLnTx/>
                <a:uFillTx/>
                <a:latin typeface="Times New Roman"/>
                <a:ea typeface="新細明體" panose="020B0604030504040204" pitchFamily="18" charset="-120"/>
                <a:cs typeface="Times New Roman"/>
              </a:rPr>
              <a:t>, Mitchell and Wells, 2009). </a:t>
            </a:r>
          </a:p>
          <a:p>
            <a:endParaRPr lang="en-US" dirty="0"/>
          </a:p>
        </p:txBody>
      </p:sp>
      <p:sp>
        <p:nvSpPr>
          <p:cNvPr id="269328" name="Rectangle 16"/>
          <p:cNvSpPr>
            <a:spLocks noChangeArrowheads="1"/>
          </p:cNvSpPr>
          <p:nvPr/>
        </p:nvSpPr>
        <p:spPr bwMode="auto">
          <a:xfrm>
            <a:off x="862013" y="-12700"/>
            <a:ext cx="7419975" cy="609600"/>
          </a:xfrm>
          <a:prstGeom prst="rect">
            <a:avLst/>
          </a:prstGeom>
          <a:noFill/>
          <a:ln>
            <a:noFill/>
          </a:ln>
          <a:effectLst/>
          <a:extLst>
            <a:ext uri="{909E8E84-426E-40DD-AFC4-6F175D3DCCD1}">
              <a14:hiddenFill xmlns:a14="http://schemas.microsoft.com/office/drawing/2010/main" xmlns="">
                <a:solidFill>
                  <a:schemeClr val="tx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algn="ctr"/>
            <a:r>
              <a:rPr lang="en-US" sz="2400" b="1">
                <a:cs typeface="Times New Roman" charset="0"/>
              </a:rPr>
              <a:t>WHAT IS ADVERTISING?</a:t>
            </a:r>
            <a:endParaRPr lang="en-US" sz="4000">
              <a:solidFill>
                <a:srgbClr val="336699"/>
              </a:solidFill>
              <a:effectLst>
                <a:outerShdw blurRad="38100" dist="38100" dir="2700000" algn="tl">
                  <a:srgbClr val="C0C0C0"/>
                </a:outerShdw>
              </a:effectLst>
              <a:latin typeface="Times New Roman" charset="0"/>
              <a:cs typeface="Times New Roman" charset="0"/>
            </a:endParaRPr>
          </a:p>
        </p:txBody>
      </p:sp>
    </p:spTree>
    <p:extLst>
      <p:ext uri="{BB962C8B-B14F-4D97-AF65-F5344CB8AC3E}">
        <p14:creationId xmlns:p14="http://schemas.microsoft.com/office/powerpoint/2010/main" xmlns="" val="14972221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5154" name="Rectangle 2"/>
          <p:cNvSpPr>
            <a:spLocks noGrp="1" noChangeArrowheads="1"/>
          </p:cNvSpPr>
          <p:nvPr>
            <p:ph type="title"/>
          </p:nvPr>
        </p:nvSpPr>
        <p:spPr/>
        <p:txBody>
          <a:bodyPr/>
          <a:lstStyle/>
          <a:p>
            <a:r>
              <a:rPr lang="en-US" dirty="0" smtClean="0">
                <a:solidFill>
                  <a:srgbClr val="FFC000"/>
                </a:solidFill>
              </a:rPr>
              <a:t>Perception</a:t>
            </a:r>
            <a:endParaRPr lang="en-US" dirty="0">
              <a:solidFill>
                <a:srgbClr val="FFC000"/>
              </a:solidFill>
            </a:endParaRPr>
          </a:p>
        </p:txBody>
      </p:sp>
      <p:sp>
        <p:nvSpPr>
          <p:cNvPr id="305155" name="Rectangle 3"/>
          <p:cNvSpPr>
            <a:spLocks noGrp="1" noChangeArrowheads="1"/>
          </p:cNvSpPr>
          <p:nvPr>
            <p:ph type="body" sz="half" idx="4294967295"/>
          </p:nvPr>
        </p:nvSpPr>
        <p:spPr>
          <a:xfrm>
            <a:off x="228600" y="1752600"/>
            <a:ext cx="8229600" cy="4495800"/>
          </a:xfrm>
        </p:spPr>
        <p:txBody>
          <a:bodyPr/>
          <a:lstStyle/>
          <a:p>
            <a:pPr eaLnBrk="1" hangingPunct="1"/>
            <a:r>
              <a:rPr lang="en-US" dirty="0" smtClean="0"/>
              <a:t>The process by which we receive information through our five senses and assign meaning to it</a:t>
            </a:r>
          </a:p>
          <a:p>
            <a:pPr eaLnBrk="1" hangingPunct="1"/>
            <a:r>
              <a:rPr lang="en-US" b="1" i="1" dirty="0" smtClean="0">
                <a:solidFill>
                  <a:srgbClr val="000000"/>
                </a:solidFill>
              </a:rPr>
              <a:t>Selective perception:</a:t>
            </a:r>
            <a:r>
              <a:rPr lang="en-US" dirty="0" smtClean="0">
                <a:solidFill>
                  <a:srgbClr val="000000"/>
                </a:solidFill>
              </a:rPr>
              <a:t> Consumers select messages to which they pay attention.</a:t>
            </a:r>
            <a:endParaRPr lang="en-US" dirty="0" smtClean="0"/>
          </a:p>
          <a:p>
            <a:pPr algn="ctr" eaLnBrk="1" hangingPunct="1">
              <a:buFontTx/>
              <a:buNone/>
            </a:pPr>
            <a:r>
              <a:rPr lang="en-US" b="1" dirty="0" smtClean="0"/>
              <a:t>Components of Perception</a:t>
            </a:r>
          </a:p>
          <a:p>
            <a:pPr eaLnBrk="1" hangingPunct="1">
              <a:buFont typeface="Wingdings" pitchFamily="2" charset="2"/>
              <a:buChar char="Ø"/>
            </a:pPr>
            <a:r>
              <a:rPr lang="en-US" dirty="0" smtClean="0"/>
              <a:t>Exposure</a:t>
            </a:r>
          </a:p>
          <a:p>
            <a:pPr eaLnBrk="1" hangingPunct="1">
              <a:buFont typeface="Wingdings" pitchFamily="2" charset="2"/>
              <a:buChar char="Ø"/>
            </a:pPr>
            <a:r>
              <a:rPr lang="en-US" dirty="0" smtClean="0"/>
              <a:t>Selection and Attention</a:t>
            </a:r>
          </a:p>
          <a:p>
            <a:pPr eaLnBrk="1" hangingPunct="1">
              <a:buFont typeface="Wingdings" pitchFamily="2" charset="2"/>
              <a:buChar char="Ø"/>
            </a:pPr>
            <a:r>
              <a:rPr lang="en-US" dirty="0" smtClean="0"/>
              <a:t>Interest and Relevance</a:t>
            </a:r>
          </a:p>
          <a:p>
            <a:pPr eaLnBrk="1" hangingPunct="1">
              <a:buFont typeface="Wingdings" pitchFamily="2" charset="2"/>
              <a:buChar char="Ø"/>
            </a:pPr>
            <a:r>
              <a:rPr lang="en-US" dirty="0" smtClean="0"/>
              <a:t>Awareness</a:t>
            </a:r>
          </a:p>
          <a:p>
            <a:pPr eaLnBrk="1" hangingPunct="1">
              <a:buFont typeface="Wingdings" pitchFamily="2" charset="2"/>
              <a:buChar char="Ø"/>
            </a:pPr>
            <a:r>
              <a:rPr lang="en-US" dirty="0" smtClean="0"/>
              <a:t>Recognition</a:t>
            </a:r>
          </a:p>
          <a:p>
            <a:pPr marL="609600" indent="-609600" algn="just" eaLnBrk="1" hangingPunct="1">
              <a:buFont typeface="Wingdings" pitchFamily="-60" charset="2"/>
              <a:buNone/>
              <a:defRPr/>
            </a:pPr>
            <a:r>
              <a:rPr lang="en-US" sz="2000" dirty="0" smtClean="0">
                <a:ea typeface="ＭＳ Ｐゴシック" pitchFamily="-60" charset="-128"/>
              </a:rPr>
              <a:t> </a:t>
            </a:r>
            <a:r>
              <a:rPr lang="en-US" sz="2000" dirty="0">
                <a:ea typeface="ＭＳ Ｐゴシック" pitchFamily="-60" charset="-128"/>
              </a:rPr>
              <a:t>(Moriarty, Mitchell and Wells, </a:t>
            </a:r>
            <a:r>
              <a:rPr lang="en-US" sz="2000" dirty="0" smtClean="0">
                <a:ea typeface="ＭＳ Ｐゴシック" pitchFamily="-60" charset="-128"/>
              </a:rPr>
              <a:t>2009).</a:t>
            </a:r>
            <a:endParaRPr lang="en-US" sz="2000" dirty="0">
              <a:ea typeface="ＭＳ Ｐゴシック" pitchFamily="-60" charset="-128"/>
            </a:endParaRPr>
          </a:p>
        </p:txBody>
      </p:sp>
    </p:spTree>
    <p:extLst>
      <p:ext uri="{BB962C8B-B14F-4D97-AF65-F5344CB8AC3E}">
        <p14:creationId xmlns:p14="http://schemas.microsoft.com/office/powerpoint/2010/main" xmlns="" val="5590932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8" name="Rectangle 1026"/>
          <p:cNvSpPr>
            <a:spLocks noGrp="1" noChangeArrowheads="1"/>
          </p:cNvSpPr>
          <p:nvPr>
            <p:ph type="title"/>
          </p:nvPr>
        </p:nvSpPr>
        <p:spPr/>
        <p:txBody>
          <a:bodyPr/>
          <a:lstStyle/>
          <a:p>
            <a:r>
              <a:rPr lang="en-US" dirty="0" smtClean="0">
                <a:solidFill>
                  <a:srgbClr val="FFC000"/>
                </a:solidFill>
              </a:rPr>
              <a:t>Perception</a:t>
            </a:r>
            <a:endParaRPr lang="en-US" dirty="0">
              <a:solidFill>
                <a:srgbClr val="FFC000"/>
              </a:solidFill>
            </a:endParaRPr>
          </a:p>
        </p:txBody>
      </p:sp>
      <p:sp>
        <p:nvSpPr>
          <p:cNvPr id="14" name="Content Placeholder 13"/>
          <p:cNvSpPr>
            <a:spLocks noGrp="1"/>
          </p:cNvSpPr>
          <p:nvPr>
            <p:ph idx="1"/>
          </p:nvPr>
        </p:nvSpPr>
        <p:spPr>
          <a:xfrm>
            <a:off x="457200" y="1371600"/>
            <a:ext cx="8229600" cy="3711575"/>
          </a:xfrm>
        </p:spPr>
        <p:txBody>
          <a:bodyPr/>
          <a:lstStyle/>
          <a:p>
            <a:pPr algn="ctr" eaLnBrk="1" hangingPunct="1">
              <a:buFontTx/>
              <a:buNone/>
            </a:pPr>
            <a:r>
              <a:rPr lang="en-US" b="1" dirty="0" smtClean="0"/>
              <a:t>Exposure</a:t>
            </a:r>
          </a:p>
          <a:p>
            <a:pPr eaLnBrk="1" hangingPunct="1"/>
            <a:r>
              <a:rPr lang="en-US" sz="2400" dirty="0" smtClean="0"/>
              <a:t>Being seen or heard</a:t>
            </a:r>
          </a:p>
          <a:p>
            <a:pPr eaLnBrk="1" hangingPunct="1"/>
            <a:r>
              <a:rPr lang="en-US" sz="2400" dirty="0" smtClean="0"/>
              <a:t>Media planners try to find the best way to expose the target audience to the message</a:t>
            </a:r>
          </a:p>
          <a:p>
            <a:pPr eaLnBrk="1" hangingPunct="1"/>
            <a:r>
              <a:rPr lang="en-US" sz="2400" dirty="0" smtClean="0"/>
              <a:t>IMC planners consider all contacts a consumer has with a company or brand</a:t>
            </a:r>
          </a:p>
          <a:p>
            <a:pPr eaLnBrk="1" hangingPunct="1"/>
            <a:endParaRPr lang="en-US" sz="2400" dirty="0" smtClean="0"/>
          </a:p>
          <a:p>
            <a:pPr eaLnBrk="1" hangingPunct="1"/>
            <a:endParaRPr lang="en-US" sz="2400" dirty="0" smtClean="0"/>
          </a:p>
          <a:p>
            <a:pPr eaLnBrk="1" hangingPunct="1"/>
            <a:endParaRPr lang="en-US" sz="2400" dirty="0" smtClean="0"/>
          </a:p>
          <a:p>
            <a:pPr eaLnBrk="1" hangingPunct="1"/>
            <a:endParaRPr lang="en-US" sz="2400" dirty="0" smtClean="0"/>
          </a:p>
          <a:p>
            <a:pPr eaLnBrk="1" hangingPunct="1"/>
            <a:endParaRPr lang="en-US" sz="2400" dirty="0" smtClean="0"/>
          </a:p>
          <a:p>
            <a:pPr eaLnBrk="1" hangingPunct="1"/>
            <a:endParaRPr lang="en-US" sz="2400" dirty="0" smtClean="0"/>
          </a:p>
          <a:p>
            <a:pPr eaLnBrk="1" hangingPunct="1"/>
            <a:endParaRPr lang="en-US" sz="2400" dirty="0" smtClean="0"/>
          </a:p>
          <a:p>
            <a:pPr marL="342900" indent="-342900">
              <a:spcBef>
                <a:spcPct val="20000"/>
              </a:spcBef>
              <a:buClr>
                <a:srgbClr val="336699"/>
              </a:buClr>
              <a:buFont typeface="Times" charset="0"/>
              <a:buAutoNum type="arabicPeriod"/>
            </a:pPr>
            <a:r>
              <a:rPr lang="en-US" sz="2400" dirty="0" smtClean="0">
                <a:solidFill>
                  <a:srgbClr val="000000"/>
                </a:solidFill>
                <a:latin typeface="Times New Roman" charset="0"/>
                <a:cs typeface="Times New Roman" charset="0"/>
              </a:rPr>
              <a:t> </a:t>
            </a:r>
            <a:r>
              <a:rPr lang="en-US" sz="1400" dirty="0">
                <a:solidFill>
                  <a:srgbClr val="000000"/>
                </a:solidFill>
                <a:latin typeface="Times New Roman" charset="0"/>
                <a:cs typeface="Times New Roman" charset="0"/>
              </a:rPr>
              <a:t>(Moriarty, Mitchell and Wells, 2009). </a:t>
            </a:r>
          </a:p>
        </p:txBody>
      </p:sp>
      <p:pic>
        <p:nvPicPr>
          <p:cNvPr id="6" name="Picture 2"/>
          <p:cNvPicPr>
            <a:picLocks noChangeAspect="1" noChangeArrowheads="1"/>
          </p:cNvPicPr>
          <p:nvPr/>
        </p:nvPicPr>
        <p:blipFill>
          <a:blip r:embed="rId2"/>
          <a:srcRect/>
          <a:stretch>
            <a:fillRect/>
          </a:stretch>
        </p:blipFill>
        <p:spPr bwMode="auto">
          <a:xfrm>
            <a:off x="3300941" y="3722709"/>
            <a:ext cx="3414199" cy="2563811"/>
          </a:xfrm>
          <a:prstGeom prst="rect">
            <a:avLst/>
          </a:prstGeom>
          <a:noFill/>
          <a:ln w="9525">
            <a:noFill/>
            <a:miter lim="800000"/>
            <a:headEnd/>
            <a:tailEnd/>
          </a:ln>
        </p:spPr>
      </p:pic>
    </p:spTree>
    <p:extLst>
      <p:ext uri="{BB962C8B-B14F-4D97-AF65-F5344CB8AC3E}">
        <p14:creationId xmlns:p14="http://schemas.microsoft.com/office/powerpoint/2010/main" xmlns="" val="6619255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90185F6-DF2F-4B8C-91CB-104997E5AA0F}"/>
              </a:ext>
            </a:extLst>
          </p:cNvPr>
          <p:cNvSpPr>
            <a:spLocks noGrp="1"/>
          </p:cNvSpPr>
          <p:nvPr>
            <p:ph type="title"/>
          </p:nvPr>
        </p:nvSpPr>
        <p:spPr/>
        <p:txBody>
          <a:bodyPr>
            <a:normAutofit fontScale="90000"/>
          </a:bodyPr>
          <a:lstStyle/>
          <a:p>
            <a:r>
              <a:rPr lang="en-US" dirty="0" smtClean="0">
                <a:solidFill>
                  <a:srgbClr val="FFC000"/>
                </a:solidFill>
              </a:rPr>
              <a:t>Perception</a:t>
            </a:r>
            <a:r>
              <a:rPr lang="en-US" dirty="0"/>
              <a:t/>
            </a:r>
            <a:br>
              <a:rPr lang="en-US" dirty="0"/>
            </a:br>
            <a:endParaRPr lang="en-US" dirty="0"/>
          </a:p>
        </p:txBody>
      </p:sp>
      <p:sp>
        <p:nvSpPr>
          <p:cNvPr id="3" name="Content Placeholder 2">
            <a:extLst>
              <a:ext uri="{FF2B5EF4-FFF2-40B4-BE49-F238E27FC236}">
                <a16:creationId xmlns:a16="http://schemas.microsoft.com/office/drawing/2014/main" xmlns="" id="{25BB4BEB-D5C3-4676-AC1E-34A74DDD98A1}"/>
              </a:ext>
            </a:extLst>
          </p:cNvPr>
          <p:cNvSpPr>
            <a:spLocks noGrp="1"/>
          </p:cNvSpPr>
          <p:nvPr>
            <p:ph idx="1"/>
          </p:nvPr>
        </p:nvSpPr>
        <p:spPr>
          <a:xfrm>
            <a:off x="457200" y="1524000"/>
            <a:ext cx="8229600" cy="4625975"/>
          </a:xfrm>
        </p:spPr>
        <p:txBody>
          <a:bodyPr/>
          <a:lstStyle/>
          <a:p>
            <a:pPr algn="ctr">
              <a:buFontTx/>
              <a:buNone/>
            </a:pPr>
            <a:r>
              <a:rPr lang="en-US" b="1" dirty="0" smtClean="0"/>
              <a:t>Selection and Attention</a:t>
            </a:r>
          </a:p>
          <a:p>
            <a:r>
              <a:rPr lang="en-US" dirty="0" smtClean="0"/>
              <a:t>The ability to draw attention, to bring visibility</a:t>
            </a:r>
          </a:p>
          <a:p>
            <a:r>
              <a:rPr lang="en-US" dirty="0" smtClean="0"/>
              <a:t>One of advertising’s greatest strengths</a:t>
            </a:r>
          </a:p>
          <a:p>
            <a:pPr algn="ctr">
              <a:buFontTx/>
              <a:buNone/>
            </a:pPr>
            <a:endParaRPr lang="en-US" b="1" dirty="0" smtClean="0"/>
          </a:p>
          <a:p>
            <a:pPr algn="ctr">
              <a:buFontTx/>
              <a:buNone/>
            </a:pPr>
            <a:r>
              <a:rPr lang="en-US" b="1" dirty="0" smtClean="0"/>
              <a:t>Interest and Relevance</a:t>
            </a:r>
          </a:p>
          <a:p>
            <a:r>
              <a:rPr lang="en-US" dirty="0" smtClean="0"/>
              <a:t>Interest</a:t>
            </a:r>
          </a:p>
          <a:p>
            <a:pPr lvl="1"/>
            <a:r>
              <a:rPr lang="en-US" dirty="0" smtClean="0"/>
              <a:t>The receiver of the message has become mentally engaged with the ad and the product</a:t>
            </a:r>
          </a:p>
          <a:p>
            <a:r>
              <a:rPr lang="en-US" dirty="0" smtClean="0"/>
              <a:t>Relevance</a:t>
            </a:r>
          </a:p>
          <a:p>
            <a:pPr lvl="1"/>
            <a:r>
              <a:rPr lang="en-US" dirty="0" smtClean="0"/>
              <a:t>The message connects on some personal level</a:t>
            </a:r>
          </a:p>
          <a:p>
            <a:pPr lvl="1">
              <a:buNone/>
            </a:pPr>
            <a:endParaRPr lang="en-US" dirty="0"/>
          </a:p>
        </p:txBody>
      </p:sp>
    </p:spTree>
    <p:extLst>
      <p:ext uri="{BB962C8B-B14F-4D97-AF65-F5344CB8AC3E}">
        <p14:creationId xmlns:p14="http://schemas.microsoft.com/office/powerpoint/2010/main" xmlns="" val="23979141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48" name="Rectangle 36"/>
          <p:cNvSpPr>
            <a:spLocks noGrp="1" noChangeArrowheads="1"/>
          </p:cNvSpPr>
          <p:nvPr>
            <p:ph type="title"/>
          </p:nvPr>
        </p:nvSpPr>
        <p:spPr/>
        <p:txBody>
          <a:bodyPr>
            <a:normAutofit/>
          </a:bodyPr>
          <a:lstStyle/>
          <a:p>
            <a:r>
              <a:rPr lang="en-US" sz="3600" dirty="0" smtClean="0">
                <a:solidFill>
                  <a:srgbClr val="FFC000"/>
                </a:solidFill>
              </a:rPr>
              <a:t>Perception</a:t>
            </a:r>
            <a:endParaRPr lang="en-US" sz="3600" dirty="0">
              <a:solidFill>
                <a:srgbClr val="FFC000"/>
              </a:solidFill>
            </a:endParaRPr>
          </a:p>
        </p:txBody>
      </p:sp>
      <p:sp>
        <p:nvSpPr>
          <p:cNvPr id="166956" name="Rectangle 44"/>
          <p:cNvSpPr>
            <a:spLocks noChangeArrowheads="1"/>
          </p:cNvSpPr>
          <p:nvPr/>
        </p:nvSpPr>
        <p:spPr bwMode="auto">
          <a:xfrm>
            <a:off x="8683625" y="6259513"/>
            <a:ext cx="18415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endParaRPr lang="en-US"/>
          </a:p>
        </p:txBody>
      </p:sp>
      <p:sp>
        <p:nvSpPr>
          <p:cNvPr id="6" name="TextBox 5">
            <a:extLst>
              <a:ext uri="{FF2B5EF4-FFF2-40B4-BE49-F238E27FC236}">
                <a16:creationId xmlns:a16="http://schemas.microsoft.com/office/drawing/2014/main" xmlns="" id="{6670060F-93D8-46B2-949D-5DEC0D2EB55E}"/>
              </a:ext>
            </a:extLst>
          </p:cNvPr>
          <p:cNvSpPr txBox="1"/>
          <p:nvPr/>
        </p:nvSpPr>
        <p:spPr>
          <a:xfrm>
            <a:off x="2264899" y="6167735"/>
            <a:ext cx="4614202" cy="307777"/>
          </a:xfrm>
          <a:prstGeom prst="rect">
            <a:avLst/>
          </a:prstGeom>
          <a:noFill/>
        </p:spPr>
        <p:txBody>
          <a:bodyPr wrap="square">
            <a:spAutoFit/>
          </a:bodyPr>
          <a:lstStyle/>
          <a:p>
            <a:r>
              <a:rPr lang="en-US" sz="1400" dirty="0"/>
              <a:t>Source: Moriarty, Mitchell and Wells, (2009)</a:t>
            </a:r>
          </a:p>
        </p:txBody>
      </p:sp>
      <p:pic>
        <p:nvPicPr>
          <p:cNvPr id="8" name="Picture 2"/>
          <p:cNvPicPr>
            <a:picLocks noGrp="1" noChangeAspect="1" noChangeArrowheads="1"/>
          </p:cNvPicPr>
          <p:nvPr>
            <p:ph idx="1"/>
          </p:nvPr>
        </p:nvPicPr>
        <p:blipFill>
          <a:blip r:embed="rId2"/>
          <a:srcRect/>
          <a:stretch>
            <a:fillRect/>
          </a:stretch>
        </p:blipFill>
        <p:spPr bwMode="auto">
          <a:xfrm>
            <a:off x="1300775" y="1774825"/>
            <a:ext cx="5875657" cy="4154505"/>
          </a:xfrm>
          <a:prstGeom prst="rect">
            <a:avLst/>
          </a:prstGeom>
          <a:noFill/>
          <a:ln w="9525">
            <a:noFill/>
            <a:miter lim="800000"/>
            <a:headEnd/>
            <a:tailEnd/>
          </a:ln>
        </p:spPr>
      </p:pic>
    </p:spTree>
    <p:extLst>
      <p:ext uri="{BB962C8B-B14F-4D97-AF65-F5344CB8AC3E}">
        <p14:creationId xmlns:p14="http://schemas.microsoft.com/office/powerpoint/2010/main" xmlns="" val="15767987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346" name="Rectangle 2"/>
          <p:cNvSpPr>
            <a:spLocks noGrp="1" noChangeArrowheads="1"/>
          </p:cNvSpPr>
          <p:nvPr>
            <p:ph type="title"/>
          </p:nvPr>
        </p:nvSpPr>
        <p:spPr/>
        <p:txBody>
          <a:bodyPr>
            <a:normAutofit/>
          </a:bodyPr>
          <a:lstStyle/>
          <a:p>
            <a:r>
              <a:rPr lang="en-US" sz="4800" dirty="0" smtClean="0">
                <a:solidFill>
                  <a:srgbClr val="FFC000"/>
                </a:solidFill>
              </a:rPr>
              <a:t>Perception</a:t>
            </a:r>
            <a:endParaRPr lang="en-US" dirty="0">
              <a:solidFill>
                <a:srgbClr val="FFC000"/>
              </a:solidFill>
            </a:endParaRPr>
          </a:p>
        </p:txBody>
      </p:sp>
      <p:sp>
        <p:nvSpPr>
          <p:cNvPr id="313347" name="Rectangle 3"/>
          <p:cNvSpPr>
            <a:spLocks noGrp="1" noChangeArrowheads="1"/>
          </p:cNvSpPr>
          <p:nvPr>
            <p:ph idx="1"/>
          </p:nvPr>
        </p:nvSpPr>
        <p:spPr>
          <a:xfrm>
            <a:off x="457200" y="1500174"/>
            <a:ext cx="8229600" cy="2071702"/>
          </a:xfrm>
        </p:spPr>
        <p:txBody>
          <a:bodyPr/>
          <a:lstStyle/>
          <a:p>
            <a:pPr algn="ctr" eaLnBrk="1" hangingPunct="1">
              <a:lnSpc>
                <a:spcPct val="90000"/>
              </a:lnSpc>
              <a:buFontTx/>
              <a:buNone/>
            </a:pPr>
            <a:r>
              <a:rPr lang="en-US" sz="2400" b="1" dirty="0" smtClean="0"/>
              <a:t>Awareness</a:t>
            </a:r>
          </a:p>
          <a:p>
            <a:pPr eaLnBrk="1" hangingPunct="1">
              <a:lnSpc>
                <a:spcPct val="90000"/>
              </a:lnSpc>
            </a:pPr>
            <a:r>
              <a:rPr lang="en-US" sz="2400" b="1" dirty="0" smtClean="0"/>
              <a:t>Awareness</a:t>
            </a:r>
            <a:r>
              <a:rPr lang="en-US" sz="2400" dirty="0" smtClean="0"/>
              <a:t>: you are aware of something after having seen it or heard if before. Awareness results when an advertisement initially makes an impression</a:t>
            </a:r>
          </a:p>
          <a:p>
            <a:pPr eaLnBrk="1" hangingPunct="1">
              <a:lnSpc>
                <a:spcPct val="90000"/>
              </a:lnSpc>
            </a:pPr>
            <a:r>
              <a:rPr lang="en-US" sz="2400" dirty="0" smtClean="0"/>
              <a:t>Most evaluations of advertising effectiveness include a measure of awareness as an indicator of perception</a:t>
            </a:r>
          </a:p>
          <a:p>
            <a:pPr eaLnBrk="1" hangingPunct="1">
              <a:lnSpc>
                <a:spcPct val="90000"/>
              </a:lnSpc>
            </a:pPr>
            <a:endParaRPr lang="en-US" sz="2400" dirty="0" smtClean="0"/>
          </a:p>
          <a:p>
            <a:pPr eaLnBrk="1" hangingPunct="1">
              <a:lnSpc>
                <a:spcPct val="90000"/>
              </a:lnSpc>
            </a:pPr>
            <a:endParaRPr lang="en-US" sz="2400" dirty="0" smtClean="0"/>
          </a:p>
        </p:txBody>
      </p:sp>
      <p:sp>
        <p:nvSpPr>
          <p:cNvPr id="17" name="Rectangle 3"/>
          <p:cNvSpPr txBox="1">
            <a:spLocks noChangeArrowheads="1"/>
          </p:cNvSpPr>
          <p:nvPr/>
        </p:nvSpPr>
        <p:spPr bwMode="auto">
          <a:xfrm>
            <a:off x="457200" y="4120167"/>
            <a:ext cx="8472518" cy="295217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54864" tIns="91440" rIns="91440" bIns="45720" numCol="1" anchor="t" anchorCtr="0" compatLnSpc="1">
            <a:prstTxWarp prst="textNoShape">
              <a:avLst/>
            </a:prstTxWarp>
          </a:bodyPr>
          <a:lstStyle>
            <a:lvl1pPr marL="438150" indent="-319088" algn="l" rtl="0" eaLnBrk="0" fontAlgn="base" hangingPunct="0">
              <a:spcBef>
                <a:spcPct val="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730250" indent="-273050" algn="l" rtl="0" eaLnBrk="0" fontAlgn="base" hangingPunct="0">
              <a:spcBef>
                <a:spcPct val="20000"/>
              </a:spcBef>
              <a:spcAft>
                <a:spcPct val="0"/>
              </a:spcAft>
              <a:buClr>
                <a:schemeClr val="accent2"/>
              </a:buClr>
              <a:buSzPct val="90000"/>
              <a:buFont typeface="Wingdings" pitchFamily="2" charset="2"/>
              <a:buChar char=""/>
              <a:defRPr sz="2800" kern="1200">
                <a:solidFill>
                  <a:schemeClr val="tx1"/>
                </a:solidFill>
                <a:latin typeface="+mn-lt"/>
                <a:ea typeface="+mn-ea"/>
                <a:cs typeface="+mn-cs"/>
              </a:defRPr>
            </a:lvl2pPr>
            <a:lvl3pPr marL="995363" indent="-228600" algn="l" rtl="0" eaLnBrk="0" fontAlgn="base" hangingPunct="0">
              <a:spcBef>
                <a:spcPct val="20000"/>
              </a:spcBef>
              <a:spcAft>
                <a:spcPct val="0"/>
              </a:spcAft>
              <a:buClr>
                <a:srgbClr val="1B587C"/>
              </a:buClr>
              <a:buFont typeface="Arial" charset="0"/>
              <a:buChar char="▪"/>
              <a:defRPr sz="2400" kern="1200">
                <a:solidFill>
                  <a:schemeClr val="tx1"/>
                </a:solidFill>
                <a:latin typeface="+mn-lt"/>
                <a:ea typeface="+mn-ea"/>
                <a:cs typeface="+mn-cs"/>
              </a:defRPr>
            </a:lvl3pPr>
            <a:lvl4pPr marL="1216025" indent="-182563" algn="l" rtl="0" eaLnBrk="0" fontAlgn="base" hangingPunct="0">
              <a:spcBef>
                <a:spcPct val="20000"/>
              </a:spcBef>
              <a:spcAft>
                <a:spcPct val="0"/>
              </a:spcAft>
              <a:buClr>
                <a:srgbClr val="4E8542"/>
              </a:buClr>
              <a:buFont typeface="Arial" charset="0"/>
              <a:buChar char="▪"/>
              <a:defRPr sz="2000" kern="1200">
                <a:solidFill>
                  <a:schemeClr val="tx1"/>
                </a:solidFill>
                <a:latin typeface="+mn-lt"/>
                <a:ea typeface="+mn-ea"/>
                <a:cs typeface="+mn-cs"/>
              </a:defRPr>
            </a:lvl4pPr>
            <a:lvl5pPr marL="1425575" indent="-182563" algn="l" rtl="0" eaLnBrk="0" fontAlgn="base" hangingPunct="0">
              <a:spcBef>
                <a:spcPct val="20000"/>
              </a:spcBef>
              <a:spcAft>
                <a:spcPct val="0"/>
              </a:spcAft>
              <a:buClr>
                <a:srgbClr val="604878"/>
              </a:buClr>
              <a:buFont typeface="Wingdings 3" pitchFamily="18" charset="2"/>
              <a:buChar char=""/>
              <a:defRPr lang="en-US" sz="2000" kern="120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lang="en-US" sz="1400" dirty="0" smtClean="0">
              <a:solidFill>
                <a:prstClr val="black"/>
              </a:solidFill>
              <a:latin typeface="Times New Roman"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lang="en-US" sz="1400" dirty="0" smtClean="0">
              <a:solidFill>
                <a:prstClr val="black"/>
              </a:solidFill>
              <a:latin typeface="Times New Roman"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lang="en-US" sz="1400" dirty="0" smtClean="0">
              <a:solidFill>
                <a:prstClr val="black"/>
              </a:solidFill>
              <a:latin typeface="Times New Roman"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lang="en-US" sz="1400" dirty="0" smtClean="0">
              <a:solidFill>
                <a:prstClr val="black"/>
              </a:solidFill>
              <a:latin typeface="Times New Roman"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lang="en-US" sz="1400" dirty="0" smtClean="0">
              <a:solidFill>
                <a:prstClr val="black"/>
              </a:solidFill>
              <a:latin typeface="Times New Roman"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lang="en-US" sz="1400" dirty="0" smtClean="0">
              <a:solidFill>
                <a:prstClr val="black"/>
              </a:solidFill>
              <a:latin typeface="Times New Roman"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lang="en-US" sz="1400" dirty="0" smtClean="0">
              <a:solidFill>
                <a:prstClr val="black"/>
              </a:solidFill>
              <a:latin typeface="Times New Roman"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rPr>
              <a:t>                                                                                     </a:t>
            </a:r>
            <a:endParaRPr kumimoji="0" lang="en-US" sz="1400" b="0" i="0" u="none" strike="noStrike" kern="1200" cap="none" spc="0" normalizeH="0" baseline="0" noProof="0" dirty="0">
              <a:ln>
                <a:noFill/>
              </a:ln>
              <a:solidFill>
                <a:prstClr val="black"/>
              </a:solidFill>
              <a:effectLst/>
              <a:uLnTx/>
              <a:uFillTx/>
              <a:latin typeface="Times New Roman" charset="0"/>
              <a:ea typeface="+mn-ea"/>
              <a:cs typeface="+mn-cs"/>
            </a:endParaRPr>
          </a:p>
          <a:p>
            <a:endParaRPr lang="en-US" sz="2800" dirty="0"/>
          </a:p>
          <a:p>
            <a:endParaRPr lang="en-US" sz="2800" dirty="0"/>
          </a:p>
        </p:txBody>
      </p:sp>
      <p:sp>
        <p:nvSpPr>
          <p:cNvPr id="6" name="Rectangle 5"/>
          <p:cNvSpPr/>
          <p:nvPr/>
        </p:nvSpPr>
        <p:spPr>
          <a:xfrm>
            <a:off x="785786" y="3571876"/>
            <a:ext cx="8072494" cy="3693319"/>
          </a:xfrm>
          <a:prstGeom prst="rect">
            <a:avLst/>
          </a:prstGeom>
        </p:spPr>
        <p:txBody>
          <a:bodyPr wrap="square">
            <a:spAutoFit/>
          </a:bodyPr>
          <a:lstStyle/>
          <a:p>
            <a:pPr algn="ctr" eaLnBrk="1" hangingPunct="1">
              <a:buFontTx/>
              <a:buNone/>
            </a:pPr>
            <a:r>
              <a:rPr lang="en-US" b="1" dirty="0" smtClean="0">
                <a:latin typeface="+mn-lt"/>
              </a:rPr>
              <a:t>Recognition</a:t>
            </a:r>
          </a:p>
          <a:p>
            <a:pPr eaLnBrk="1" hangingPunct="1"/>
            <a:r>
              <a:rPr lang="en-US" dirty="0" smtClean="0">
                <a:latin typeface="+mn-lt"/>
              </a:rPr>
              <a:t>Memory</a:t>
            </a:r>
          </a:p>
          <a:p>
            <a:pPr eaLnBrk="1" hangingPunct="1"/>
            <a:r>
              <a:rPr lang="en-US" dirty="0" smtClean="0">
                <a:latin typeface="+mn-lt"/>
              </a:rPr>
              <a:t>Recognition</a:t>
            </a:r>
          </a:p>
          <a:p>
            <a:pPr eaLnBrk="1" hangingPunct="1"/>
            <a:r>
              <a:rPr lang="en-US" dirty="0" smtClean="0">
                <a:latin typeface="+mn-lt"/>
              </a:rPr>
              <a:t>Recall</a:t>
            </a:r>
          </a:p>
          <a:p>
            <a:pPr eaLnBrk="1" hangingPunct="1">
              <a:buFont typeface="Wingdings" pitchFamily="2" charset="2"/>
              <a:buChar char="Ø"/>
            </a:pPr>
            <a:r>
              <a:rPr lang="en-US" dirty="0" smtClean="0">
                <a:latin typeface="+mn-lt"/>
              </a:rPr>
              <a:t>Aided Recognition/Recall</a:t>
            </a:r>
          </a:p>
          <a:p>
            <a:pPr eaLnBrk="1" hangingPunct="1">
              <a:buFont typeface="Wingdings" pitchFamily="2" charset="2"/>
              <a:buChar char="Ø"/>
            </a:pPr>
            <a:r>
              <a:rPr lang="en-US" dirty="0" smtClean="0">
                <a:latin typeface="+mn-lt"/>
              </a:rPr>
              <a:t>Unaided recognition/Recall</a:t>
            </a:r>
          </a:p>
          <a:p>
            <a:pPr eaLnBrk="1" hangingPunct="1">
              <a:buFont typeface="Wingdings" pitchFamily="2" charset="2"/>
              <a:buChar char="Ø"/>
            </a:pPr>
            <a:r>
              <a:rPr lang="en-US" b="1" dirty="0" smtClean="0">
                <a:latin typeface="+mn-lt"/>
              </a:rPr>
              <a:t>Memory- recognition</a:t>
            </a:r>
            <a:r>
              <a:rPr lang="en-US" dirty="0" smtClean="0">
                <a:latin typeface="+mn-lt"/>
              </a:rPr>
              <a:t>: memory refers to the way people file information in their mind</a:t>
            </a:r>
            <a:r>
              <a:rPr lang="en-US" dirty="0" smtClean="0">
                <a:solidFill>
                  <a:prstClr val="black"/>
                </a:solidFill>
              </a:rPr>
              <a:t> </a:t>
            </a:r>
          </a:p>
          <a:p>
            <a:pPr eaLnBrk="1" hangingPunct="1"/>
            <a:r>
              <a:rPr lang="en-US" sz="1800" dirty="0" smtClean="0">
                <a:solidFill>
                  <a:prstClr val="black"/>
                </a:solidFill>
              </a:rPr>
              <a:t>                                                                 Source: Moriarty, Mitchell and Wells, (2009)</a:t>
            </a:r>
            <a:endParaRPr lang="en-US" sz="1800" dirty="0" smtClean="0">
              <a:latin typeface="+mn-lt"/>
            </a:endParaRPr>
          </a:p>
          <a:p>
            <a:pPr eaLnBrk="1" hangingPunct="1">
              <a:buFont typeface="Wingdings" pitchFamily="2" charset="2"/>
              <a:buChar char="Ø"/>
            </a:pPr>
            <a:endParaRPr lang="en-US" dirty="0" smtClean="0"/>
          </a:p>
        </p:txBody>
      </p:sp>
    </p:spTree>
    <p:extLst>
      <p:ext uri="{BB962C8B-B14F-4D97-AF65-F5344CB8AC3E}">
        <p14:creationId xmlns:p14="http://schemas.microsoft.com/office/powerpoint/2010/main" xmlns="" val="3620085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8" name="Rectangle 2"/>
          <p:cNvSpPr>
            <a:spLocks noGrp="1" noChangeArrowheads="1"/>
          </p:cNvSpPr>
          <p:nvPr>
            <p:ph type="title"/>
          </p:nvPr>
        </p:nvSpPr>
        <p:spPr/>
        <p:txBody>
          <a:bodyPr>
            <a:normAutofit/>
          </a:bodyPr>
          <a:lstStyle/>
          <a:p>
            <a:r>
              <a:rPr lang="en-US" sz="4400" dirty="0" smtClean="0">
                <a:solidFill>
                  <a:srgbClr val="FFC000"/>
                </a:solidFill>
              </a:rPr>
              <a:t>Perception</a:t>
            </a:r>
            <a:endParaRPr lang="en-US" dirty="0">
              <a:solidFill>
                <a:srgbClr val="FFC000"/>
              </a:solidFill>
            </a:endParaRPr>
          </a:p>
        </p:txBody>
      </p:sp>
      <p:sp>
        <p:nvSpPr>
          <p:cNvPr id="301060" name="Rectangle 4"/>
          <p:cNvSpPr>
            <a:spLocks noGrp="1" noChangeArrowheads="1"/>
          </p:cNvSpPr>
          <p:nvPr>
            <p:ph idx="1"/>
          </p:nvPr>
        </p:nvSpPr>
        <p:spPr>
          <a:xfrm>
            <a:off x="457200" y="1500174"/>
            <a:ext cx="8043890" cy="4625975"/>
          </a:xfrm>
        </p:spPr>
        <p:txBody>
          <a:bodyPr/>
          <a:lstStyle/>
          <a:p>
            <a:r>
              <a:rPr lang="en-US" b="1" dirty="0" smtClean="0"/>
              <a:t>Subliminal Issues in Perception</a:t>
            </a:r>
          </a:p>
          <a:p>
            <a:r>
              <a:rPr lang="en-US" sz="2400" dirty="0" smtClean="0"/>
              <a:t>Message cues given below the threshold of perception</a:t>
            </a:r>
          </a:p>
          <a:p>
            <a:r>
              <a:rPr lang="en-US" sz="2400" dirty="0" smtClean="0"/>
              <a:t>Designed to get past your perceptual filters by talking to your subconscious</a:t>
            </a:r>
          </a:p>
          <a:p>
            <a:r>
              <a:rPr lang="en-US" sz="2400" dirty="0" smtClean="0"/>
              <a:t>Subliminal messages are intense enough to influence behavior</a:t>
            </a:r>
          </a:p>
          <a:p>
            <a:r>
              <a:rPr lang="en-US" sz="2400" dirty="0" smtClean="0"/>
              <a:t>Critics claim that advertising can manipulate people subconsciously and cause them to buy things they don’t want or need</a:t>
            </a:r>
          </a:p>
          <a:p>
            <a:r>
              <a:rPr lang="en-US" sz="2400" dirty="0" smtClean="0"/>
              <a:t>Professionals and educators believe there is no real support for subliminal advertising</a:t>
            </a:r>
          </a:p>
          <a:p>
            <a:endParaRPr lang="en-US" dirty="0" smtClean="0"/>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Times New Roman"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Times New Roman" charset="0"/>
                <a:ea typeface="+mn-ea"/>
                <a:cs typeface="+mn-cs"/>
              </a:rPr>
              <a:t>Source: Moriarty, Mitchell and Wells, (2009)</a:t>
            </a:r>
          </a:p>
          <a:p>
            <a:endParaRPr lang="en-US" dirty="0"/>
          </a:p>
        </p:txBody>
      </p:sp>
    </p:spTree>
    <p:extLst>
      <p:ext uri="{BB962C8B-B14F-4D97-AF65-F5344CB8AC3E}">
        <p14:creationId xmlns:p14="http://schemas.microsoft.com/office/powerpoint/2010/main" xmlns="" val="21458957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106" name="Rectangle 2"/>
          <p:cNvSpPr>
            <a:spLocks noGrp="1" noChangeArrowheads="1"/>
          </p:cNvSpPr>
          <p:nvPr>
            <p:ph type="title"/>
          </p:nvPr>
        </p:nvSpPr>
        <p:spPr/>
        <p:txBody>
          <a:bodyPr>
            <a:normAutofit/>
          </a:bodyPr>
          <a:lstStyle/>
          <a:p>
            <a:r>
              <a:rPr lang="en-US" dirty="0" smtClean="0">
                <a:solidFill>
                  <a:srgbClr val="FFC000"/>
                </a:solidFill>
              </a:rPr>
              <a:t>Cognition</a:t>
            </a:r>
            <a:endParaRPr lang="en-US" dirty="0">
              <a:solidFill>
                <a:srgbClr val="FFC000"/>
              </a:solidFill>
            </a:endParaRPr>
          </a:p>
        </p:txBody>
      </p:sp>
      <p:sp>
        <p:nvSpPr>
          <p:cNvPr id="303107" name="Rectangle 3"/>
          <p:cNvSpPr>
            <a:spLocks noGrp="1" noChangeArrowheads="1"/>
          </p:cNvSpPr>
          <p:nvPr>
            <p:ph idx="1"/>
          </p:nvPr>
        </p:nvSpPr>
        <p:spPr>
          <a:xfrm>
            <a:off x="457200" y="1500175"/>
            <a:ext cx="8472518" cy="5072098"/>
          </a:xfrm>
        </p:spPr>
        <p:txBody>
          <a:bodyPr/>
          <a:lstStyle/>
          <a:p>
            <a:pPr marL="342900" indent="-342900">
              <a:spcBef>
                <a:spcPct val="20000"/>
              </a:spcBef>
              <a:buClr>
                <a:srgbClr val="FF9900"/>
              </a:buClr>
              <a:buFontTx/>
              <a:buChar char="•"/>
              <a:defRPr/>
            </a:pPr>
            <a:r>
              <a:rPr lang="en-US" kern="0" dirty="0" smtClean="0">
                <a:solidFill>
                  <a:srgbClr val="000000"/>
                </a:solidFill>
              </a:rPr>
              <a:t>When a presentation of facts, information, and explanations leads to understanding</a:t>
            </a:r>
          </a:p>
          <a:p>
            <a:pPr marL="342900" indent="-342900">
              <a:spcBef>
                <a:spcPct val="20000"/>
              </a:spcBef>
              <a:buClr>
                <a:srgbClr val="FF9900"/>
              </a:buClr>
              <a:buFontTx/>
              <a:buChar char="•"/>
              <a:defRPr/>
            </a:pPr>
            <a:r>
              <a:rPr lang="en-US" kern="0" dirty="0" smtClean="0">
                <a:solidFill>
                  <a:srgbClr val="000000"/>
                </a:solidFill>
              </a:rPr>
              <a:t>Used by consumers who want to learn everything about a product before they buy it</a:t>
            </a:r>
          </a:p>
          <a:p>
            <a:pPr eaLnBrk="1" hangingPunct="1"/>
            <a:r>
              <a:rPr lang="en-US" dirty="0" smtClean="0"/>
              <a:t>The key components of cognition and their roles in effectiveness are:</a:t>
            </a:r>
          </a:p>
          <a:p>
            <a:pPr lvl="1" eaLnBrk="1" hangingPunct="1"/>
            <a:r>
              <a:rPr lang="en-US" dirty="0" smtClean="0"/>
              <a:t>Needs</a:t>
            </a:r>
          </a:p>
          <a:p>
            <a:pPr lvl="1" eaLnBrk="1" hangingPunct="1"/>
            <a:r>
              <a:rPr lang="en-US" dirty="0" smtClean="0"/>
              <a:t>Information</a:t>
            </a:r>
          </a:p>
          <a:p>
            <a:pPr lvl="1" eaLnBrk="1" hangingPunct="1"/>
            <a:r>
              <a:rPr lang="en-US" dirty="0" smtClean="0"/>
              <a:t>Learning</a:t>
            </a:r>
          </a:p>
          <a:p>
            <a:pPr lvl="1" eaLnBrk="1" hangingPunct="1"/>
            <a:r>
              <a:rPr lang="en-US" dirty="0" smtClean="0"/>
              <a:t>Differentiation</a:t>
            </a:r>
          </a:p>
          <a:p>
            <a:pPr lvl="1" eaLnBrk="1" hangingPunct="1"/>
            <a:r>
              <a:rPr lang="en-US" dirty="0" smtClean="0"/>
              <a:t>Recall</a:t>
            </a:r>
          </a:p>
          <a:p>
            <a:pPr eaLnBrk="1" hangingPunct="1"/>
            <a:endParaRPr lang="en-US" dirty="0" smtClean="0"/>
          </a:p>
        </p:txBody>
      </p:sp>
      <p:sp>
        <p:nvSpPr>
          <p:cNvPr id="6" name="TextBox 5">
            <a:extLst>
              <a:ext uri="{FF2B5EF4-FFF2-40B4-BE49-F238E27FC236}">
                <a16:creationId xmlns:a16="http://schemas.microsoft.com/office/drawing/2014/main" xmlns="" id="{E09A532F-2A66-4E7A-8EA4-647AFB93E9ED}"/>
              </a:ext>
            </a:extLst>
          </p:cNvPr>
          <p:cNvSpPr txBox="1"/>
          <p:nvPr/>
        </p:nvSpPr>
        <p:spPr>
          <a:xfrm>
            <a:off x="1828800" y="6057935"/>
            <a:ext cx="4614202" cy="523220"/>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rPr>
              <a:t>                    Source</a:t>
            </a:r>
            <a:r>
              <a:rPr kumimoji="0" lang="en-US" sz="1400" b="0" i="0" u="none" strike="noStrike" kern="1200" cap="none" spc="0" normalizeH="0" baseline="0" noProof="0" dirty="0">
                <a:ln>
                  <a:noFill/>
                </a:ln>
                <a:solidFill>
                  <a:prstClr val="black"/>
                </a:solidFill>
                <a:effectLst/>
                <a:uLnTx/>
                <a:uFillTx/>
                <a:latin typeface="Times New Roman" charset="0"/>
                <a:ea typeface="+mn-ea"/>
                <a:cs typeface="+mn-cs"/>
              </a:rPr>
              <a:t>: Moriarty, Mitchell and Wells, (2009)</a:t>
            </a:r>
          </a:p>
        </p:txBody>
      </p:sp>
    </p:spTree>
    <p:extLst>
      <p:ext uri="{BB962C8B-B14F-4D97-AF65-F5344CB8AC3E}">
        <p14:creationId xmlns:p14="http://schemas.microsoft.com/office/powerpoint/2010/main" xmlns="" val="33454889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130" name="Rectangle 2"/>
          <p:cNvSpPr>
            <a:spLocks noGrp="1" noChangeArrowheads="1"/>
          </p:cNvSpPr>
          <p:nvPr>
            <p:ph type="title"/>
          </p:nvPr>
        </p:nvSpPr>
        <p:spPr/>
        <p:txBody>
          <a:bodyPr>
            <a:normAutofit/>
          </a:bodyPr>
          <a:lstStyle/>
          <a:p>
            <a:r>
              <a:rPr lang="en-US" dirty="0" smtClean="0">
                <a:solidFill>
                  <a:srgbClr val="FFC000"/>
                </a:solidFill>
              </a:rPr>
              <a:t>Cognition</a:t>
            </a:r>
            <a:endParaRPr lang="en-US" dirty="0">
              <a:solidFill>
                <a:srgbClr val="FFC000"/>
              </a:solidFill>
            </a:endParaRPr>
          </a:p>
        </p:txBody>
      </p:sp>
      <p:sp>
        <p:nvSpPr>
          <p:cNvPr id="304131" name="Rectangle 3"/>
          <p:cNvSpPr>
            <a:spLocks noGrp="1" noChangeArrowheads="1"/>
          </p:cNvSpPr>
          <p:nvPr>
            <p:ph idx="1"/>
          </p:nvPr>
        </p:nvSpPr>
        <p:spPr>
          <a:xfrm>
            <a:off x="430369" y="1303355"/>
            <a:ext cx="8499349" cy="4625975"/>
          </a:xfrm>
        </p:spPr>
        <p:txBody>
          <a:bodyPr/>
          <a:lstStyle/>
          <a:p>
            <a:pPr algn="ctr" eaLnBrk="1" hangingPunct="1">
              <a:buFontTx/>
              <a:buNone/>
            </a:pPr>
            <a:r>
              <a:rPr lang="en-US" sz="2400" b="1" dirty="0" smtClean="0"/>
              <a:t>Information</a:t>
            </a:r>
          </a:p>
          <a:p>
            <a:pPr eaLnBrk="1" hangingPunct="1"/>
            <a:r>
              <a:rPr lang="en-US" sz="2400" dirty="0" smtClean="0"/>
              <a:t>Facts about product performance and features</a:t>
            </a:r>
          </a:p>
          <a:p>
            <a:pPr eaLnBrk="1" hangingPunct="1"/>
            <a:r>
              <a:rPr lang="en-US" sz="2400" dirty="0" smtClean="0"/>
              <a:t>Particularly important for products that are complex, have a high price, or are high risk</a:t>
            </a:r>
          </a:p>
          <a:p>
            <a:pPr eaLnBrk="1" hangingPunct="1"/>
            <a:r>
              <a:rPr lang="en-US" sz="2400" dirty="0" smtClean="0"/>
              <a:t>advertising often provides information about products (facts about product performance and features- size, price, design, etc.</a:t>
            </a:r>
          </a:p>
          <a:p>
            <a:pPr marL="342900" indent="-342900" algn="ctr">
              <a:spcBef>
                <a:spcPct val="20000"/>
              </a:spcBef>
              <a:buClr>
                <a:srgbClr val="FF9900"/>
              </a:buClr>
              <a:defRPr/>
            </a:pPr>
            <a:r>
              <a:rPr lang="en-US" sz="2400" b="1" kern="0" dirty="0" smtClean="0">
                <a:solidFill>
                  <a:srgbClr val="000000"/>
                </a:solidFill>
              </a:rPr>
              <a:t>Needs</a:t>
            </a:r>
          </a:p>
          <a:p>
            <a:pPr marL="342900" indent="-342900">
              <a:spcBef>
                <a:spcPct val="20000"/>
              </a:spcBef>
              <a:buClr>
                <a:srgbClr val="FF9900"/>
              </a:buClr>
              <a:buFontTx/>
              <a:buChar char="•"/>
              <a:defRPr/>
            </a:pPr>
            <a:r>
              <a:rPr lang="en-US" sz="2400" kern="0" dirty="0" smtClean="0">
                <a:solidFill>
                  <a:srgbClr val="000000"/>
                </a:solidFill>
              </a:rPr>
              <a:t>The cognitive impact of an advertising message</a:t>
            </a:r>
          </a:p>
          <a:p>
            <a:pPr marL="342900" indent="-342900">
              <a:spcBef>
                <a:spcPct val="20000"/>
              </a:spcBef>
              <a:buClr>
                <a:srgbClr val="FF9900"/>
              </a:buClr>
              <a:buFontTx/>
              <a:buChar char="•"/>
              <a:defRPr/>
            </a:pPr>
            <a:r>
              <a:rPr lang="en-US" sz="2400" kern="0" dirty="0" smtClean="0">
                <a:solidFill>
                  <a:srgbClr val="000000"/>
                </a:solidFill>
              </a:rPr>
              <a:t>A cognitive ad explains how a product works and what it can do for the consumer</a:t>
            </a:r>
          </a:p>
          <a:p>
            <a:r>
              <a:rPr lang="en-US" sz="2400" b="1" dirty="0" smtClean="0"/>
              <a:t>Needs:</a:t>
            </a:r>
            <a:r>
              <a:rPr lang="en-US" sz="2400" dirty="0" smtClean="0"/>
              <a:t> are something you think about</a:t>
            </a:r>
            <a:endParaRPr lang="en-US" sz="2400" b="1" dirty="0" smtClean="0"/>
          </a:p>
          <a:p>
            <a:r>
              <a:rPr lang="en-US" sz="2400" b="1" dirty="0" smtClean="0"/>
              <a:t>Wants: </a:t>
            </a:r>
            <a:r>
              <a:rPr lang="en-US" sz="2400" dirty="0" smtClean="0"/>
              <a:t>are based on feelings and desires</a:t>
            </a:r>
          </a:p>
          <a:p>
            <a:pPr marL="342900" indent="-342900">
              <a:spcBef>
                <a:spcPct val="20000"/>
              </a:spcBef>
              <a:buClr>
                <a:srgbClr val="FF9900"/>
              </a:buClr>
              <a:buFontTx/>
              <a:buChar char="•"/>
              <a:defRPr/>
            </a:pPr>
            <a:endParaRPr lang="en-US" sz="2400" kern="0" dirty="0" smtClean="0">
              <a:solidFill>
                <a:srgbClr val="000000"/>
              </a:solidFill>
            </a:endParaRPr>
          </a:p>
          <a:p>
            <a:pPr eaLnBrk="1" hangingPunct="1"/>
            <a:endParaRPr lang="en-US" dirty="0" smtClean="0"/>
          </a:p>
        </p:txBody>
      </p:sp>
      <p:sp>
        <p:nvSpPr>
          <p:cNvPr id="8" name="TextBox 7">
            <a:extLst>
              <a:ext uri="{FF2B5EF4-FFF2-40B4-BE49-F238E27FC236}">
                <a16:creationId xmlns:a16="http://schemas.microsoft.com/office/drawing/2014/main" xmlns="" id="{0F82A98D-9A1B-4937-B60B-7A35EE60F765}"/>
              </a:ext>
            </a:extLst>
          </p:cNvPr>
          <p:cNvSpPr txBox="1"/>
          <p:nvPr/>
        </p:nvSpPr>
        <p:spPr>
          <a:xfrm>
            <a:off x="2514600" y="6429375"/>
            <a:ext cx="4614202" cy="307777"/>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Times New Roman" charset="0"/>
                <a:ea typeface="+mn-ea"/>
                <a:cs typeface="+mn-cs"/>
              </a:rPr>
              <a:t>Source: Moriarty, Mitchell and Wells, (2009)</a:t>
            </a:r>
          </a:p>
        </p:txBody>
      </p:sp>
    </p:spTree>
    <p:extLst>
      <p:ext uri="{BB962C8B-B14F-4D97-AF65-F5344CB8AC3E}">
        <p14:creationId xmlns:p14="http://schemas.microsoft.com/office/powerpoint/2010/main" xmlns="" val="38332020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6" name="Rectangle 6"/>
          <p:cNvSpPr>
            <a:spLocks noGrp="1" noChangeArrowheads="1"/>
          </p:cNvSpPr>
          <p:nvPr>
            <p:ph type="title"/>
          </p:nvPr>
        </p:nvSpPr>
        <p:spPr/>
        <p:txBody>
          <a:bodyPr>
            <a:normAutofit/>
          </a:bodyPr>
          <a:lstStyle/>
          <a:p>
            <a:r>
              <a:rPr lang="en-US" dirty="0" smtClean="0">
                <a:solidFill>
                  <a:srgbClr val="FFC000"/>
                </a:solidFill>
              </a:rPr>
              <a:t>Cognition</a:t>
            </a:r>
            <a:endParaRPr lang="en-US" dirty="0">
              <a:solidFill>
                <a:srgbClr val="FFC000"/>
              </a:solidFill>
            </a:endParaRPr>
          </a:p>
        </p:txBody>
      </p:sp>
      <p:sp>
        <p:nvSpPr>
          <p:cNvPr id="14" name="Content Placeholder 13"/>
          <p:cNvSpPr>
            <a:spLocks noGrp="1"/>
          </p:cNvSpPr>
          <p:nvPr>
            <p:ph idx="1"/>
          </p:nvPr>
        </p:nvSpPr>
        <p:spPr>
          <a:xfrm>
            <a:off x="228600" y="1600201"/>
            <a:ext cx="8458200" cy="4800600"/>
          </a:xfrm>
        </p:spPr>
        <p:txBody>
          <a:bodyPr/>
          <a:lstStyle/>
          <a:p>
            <a:pPr algn="ctr" eaLnBrk="1" hangingPunct="1">
              <a:lnSpc>
                <a:spcPct val="90000"/>
              </a:lnSpc>
              <a:buFontTx/>
              <a:buNone/>
            </a:pPr>
            <a:r>
              <a:rPr lang="en-US" sz="2400" b="1" dirty="0" smtClean="0"/>
              <a:t>Differentiation</a:t>
            </a:r>
          </a:p>
          <a:p>
            <a:pPr eaLnBrk="1" hangingPunct="1">
              <a:lnSpc>
                <a:spcPct val="90000"/>
              </a:lnSpc>
            </a:pPr>
            <a:r>
              <a:rPr lang="en-US" sz="2400" dirty="0" smtClean="0"/>
              <a:t>Occurs when consumers understand the explanation of a competitive advantage</a:t>
            </a:r>
          </a:p>
          <a:p>
            <a:pPr eaLnBrk="1" hangingPunct="1">
              <a:lnSpc>
                <a:spcPct val="90000"/>
              </a:lnSpc>
            </a:pPr>
            <a:r>
              <a:rPr lang="en-US" sz="2400" dirty="0" smtClean="0"/>
              <a:t>A consumer has to understand the features of a brand and be able to compare competing products</a:t>
            </a:r>
          </a:p>
          <a:p>
            <a:pPr eaLnBrk="1" hangingPunct="1">
              <a:lnSpc>
                <a:spcPct val="90000"/>
              </a:lnSpc>
            </a:pPr>
            <a:r>
              <a:rPr lang="en-US" sz="2400" dirty="0" smtClean="0"/>
              <a:t>key</a:t>
            </a:r>
            <a:r>
              <a:rPr lang="en-US" sz="2400" b="1" dirty="0" smtClean="0"/>
              <a:t>  </a:t>
            </a:r>
            <a:r>
              <a:rPr lang="en-US" sz="2400" dirty="0" smtClean="0"/>
              <a:t>function of</a:t>
            </a:r>
            <a:r>
              <a:rPr lang="en-US" sz="2400" b="1" dirty="0" smtClean="0"/>
              <a:t> </a:t>
            </a:r>
            <a:r>
              <a:rPr lang="en-US" sz="2400" dirty="0" smtClean="0"/>
              <a:t>advertising is differentiation  of one brand from another.</a:t>
            </a:r>
          </a:p>
          <a:p>
            <a:pPr algn="ctr" eaLnBrk="1" hangingPunct="1">
              <a:lnSpc>
                <a:spcPct val="90000"/>
              </a:lnSpc>
              <a:buFontTx/>
              <a:buNone/>
            </a:pPr>
            <a:r>
              <a:rPr lang="en-US" sz="2400" b="1" dirty="0" smtClean="0"/>
              <a:t>Recall</a:t>
            </a:r>
          </a:p>
          <a:p>
            <a:pPr eaLnBrk="1" hangingPunct="1">
              <a:lnSpc>
                <a:spcPct val="90000"/>
              </a:lnSpc>
            </a:pPr>
            <a:r>
              <a:rPr lang="en-US" sz="2400" dirty="0" smtClean="0"/>
              <a:t>When the consumer remembers seeing the advertisements </a:t>
            </a:r>
            <a:r>
              <a:rPr lang="en-US" sz="2400" u="sng" dirty="0" smtClean="0"/>
              <a:t>and</a:t>
            </a:r>
            <a:r>
              <a:rPr lang="en-US" sz="2400" dirty="0" smtClean="0"/>
              <a:t> remembers the copy points</a:t>
            </a:r>
          </a:p>
          <a:p>
            <a:pPr eaLnBrk="1" hangingPunct="1">
              <a:lnSpc>
                <a:spcPct val="90000"/>
              </a:lnSpc>
            </a:pPr>
            <a:r>
              <a:rPr lang="en-US" sz="2400" dirty="0" smtClean="0"/>
              <a:t>Ads use jingles, slogans, catchy headlines, intriguing visuals, and key visuals</a:t>
            </a:r>
          </a:p>
          <a:p>
            <a:pPr eaLnBrk="1" hangingPunct="1">
              <a:lnSpc>
                <a:spcPct val="90000"/>
              </a:lnSpc>
            </a:pPr>
            <a:r>
              <a:rPr lang="en-US" sz="2400" i="1" dirty="0" smtClean="0"/>
              <a:t>recognition</a:t>
            </a:r>
            <a:r>
              <a:rPr lang="en-US" sz="2400" dirty="0" smtClean="0"/>
              <a:t> is a measure of perception and </a:t>
            </a:r>
            <a:r>
              <a:rPr lang="en-US" sz="2400" i="1" dirty="0" smtClean="0"/>
              <a:t>recall</a:t>
            </a:r>
            <a:r>
              <a:rPr lang="en-US" sz="2400" dirty="0" smtClean="0"/>
              <a:t> is a measure of learning or understanding</a:t>
            </a:r>
          </a:p>
          <a:p>
            <a:pPr marL="0" indent="0">
              <a:lnSpc>
                <a:spcPct val="90000"/>
              </a:lnSpc>
              <a:spcBef>
                <a:spcPct val="20000"/>
              </a:spcBef>
              <a:buClr>
                <a:srgbClr val="669966"/>
              </a:buClr>
              <a:buNone/>
            </a:pPr>
            <a:endParaRPr lang="en-US" sz="2000" dirty="0">
              <a:solidFill>
                <a:srgbClr val="000000"/>
              </a:solidFill>
              <a:latin typeface="Times New Roman" charset="0"/>
              <a:cs typeface="Times New Roman" charset="0"/>
            </a:endParaRPr>
          </a:p>
          <a:p>
            <a:pPr marL="119062" indent="0">
              <a:buNone/>
            </a:pPr>
            <a:endParaRPr lang="en-US" sz="2000" dirty="0"/>
          </a:p>
        </p:txBody>
      </p:sp>
    </p:spTree>
    <p:extLst>
      <p:ext uri="{BB962C8B-B14F-4D97-AF65-F5344CB8AC3E}">
        <p14:creationId xmlns:p14="http://schemas.microsoft.com/office/powerpoint/2010/main" xmlns="" val="31337260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6" name="Rectangle 6"/>
          <p:cNvSpPr>
            <a:spLocks noGrp="1" noChangeArrowheads="1"/>
          </p:cNvSpPr>
          <p:nvPr>
            <p:ph type="title"/>
          </p:nvPr>
        </p:nvSpPr>
        <p:spPr/>
        <p:txBody>
          <a:bodyPr>
            <a:normAutofit/>
          </a:bodyPr>
          <a:lstStyle/>
          <a:p>
            <a:r>
              <a:rPr lang="en-US" dirty="0" smtClean="0">
                <a:solidFill>
                  <a:srgbClr val="FFC000"/>
                </a:solidFill>
              </a:rPr>
              <a:t>Cognition</a:t>
            </a:r>
            <a:endParaRPr lang="en-US" dirty="0">
              <a:solidFill>
                <a:srgbClr val="FFC000"/>
              </a:solidFill>
            </a:endParaRPr>
          </a:p>
        </p:txBody>
      </p:sp>
      <p:sp>
        <p:nvSpPr>
          <p:cNvPr id="14" name="Content Placeholder 13"/>
          <p:cNvSpPr>
            <a:spLocks noGrp="1"/>
          </p:cNvSpPr>
          <p:nvPr>
            <p:ph idx="1"/>
          </p:nvPr>
        </p:nvSpPr>
        <p:spPr>
          <a:xfrm>
            <a:off x="457200" y="1447800"/>
            <a:ext cx="8229600" cy="5053034"/>
          </a:xfrm>
        </p:spPr>
        <p:txBody>
          <a:bodyPr/>
          <a:lstStyle/>
          <a:p>
            <a:pPr algn="ctr">
              <a:buFontTx/>
              <a:buNone/>
            </a:pPr>
            <a:r>
              <a:rPr lang="en-US" sz="2400" b="1" dirty="0" smtClean="0"/>
              <a:t>Cognitive Learning</a:t>
            </a:r>
          </a:p>
          <a:p>
            <a:r>
              <a:rPr lang="en-US" sz="2400" dirty="0" smtClean="0"/>
              <a:t>When a presentation of facts, information, and explanations leads to understanding</a:t>
            </a:r>
          </a:p>
          <a:p>
            <a:r>
              <a:rPr lang="en-US" sz="2400" dirty="0" smtClean="0"/>
              <a:t>Used by consumers who want to learn everything about a product before they buy it</a:t>
            </a:r>
          </a:p>
          <a:p>
            <a:r>
              <a:rPr lang="en-US" sz="2400" dirty="0" smtClean="0"/>
              <a:t>presentation of facts, information, and explanations leads to understanding. </a:t>
            </a:r>
          </a:p>
          <a:p>
            <a:r>
              <a:rPr lang="en-US" sz="2400" dirty="0" smtClean="0"/>
              <a:t>Consumers who are trying to find information about a product before they buy it are taking the cognitive learning route. </a:t>
            </a:r>
          </a:p>
          <a:p>
            <a:r>
              <a:rPr lang="en-US" sz="2400" dirty="0" smtClean="0"/>
              <a:t>This typically applies to large purchases, such as cars, computers, and major appliances. Learning is also a part of new product introductions.</a:t>
            </a:r>
          </a:p>
          <a:p>
            <a:pPr marL="342900" indent="-342900">
              <a:lnSpc>
                <a:spcPct val="90000"/>
              </a:lnSpc>
              <a:spcBef>
                <a:spcPct val="20000"/>
              </a:spcBef>
              <a:buClr>
                <a:srgbClr val="669966"/>
              </a:buClr>
              <a:buFont typeface="Times" charset="0"/>
              <a:buNone/>
            </a:pPr>
            <a:endParaRPr lang="en-US" sz="2400" dirty="0">
              <a:solidFill>
                <a:srgbClr val="000000"/>
              </a:solidFill>
              <a:latin typeface="Times New Roman" charset="0"/>
              <a:cs typeface="Times New Roman" charset="0"/>
            </a:endParaRPr>
          </a:p>
        </p:txBody>
      </p:sp>
    </p:spTree>
    <p:extLst>
      <p:ext uri="{BB962C8B-B14F-4D97-AF65-F5344CB8AC3E}">
        <p14:creationId xmlns:p14="http://schemas.microsoft.com/office/powerpoint/2010/main" xmlns="" val="22973659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US" dirty="0"/>
              <a:t> </a:t>
            </a:r>
          </a:p>
        </p:txBody>
      </p:sp>
      <p:sp>
        <p:nvSpPr>
          <p:cNvPr id="21676" name="Rectangle 172"/>
          <p:cNvSpPr>
            <a:spLocks noChangeArrowheads="1"/>
          </p:cNvSpPr>
          <p:nvPr/>
        </p:nvSpPr>
        <p:spPr bwMode="auto">
          <a:xfrm>
            <a:off x="457200" y="1500174"/>
            <a:ext cx="8472518" cy="636328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marL="609600" indent="-609600">
              <a:buFont typeface="Wingdings" pitchFamily="2" charset="2"/>
              <a:buChar char="§"/>
            </a:pPr>
            <a:r>
              <a:rPr lang="en-US" b="1" dirty="0" smtClean="0">
                <a:latin typeface="+mn-lt"/>
              </a:rPr>
              <a:t>Definition</a:t>
            </a:r>
          </a:p>
          <a:p>
            <a:pPr marL="609600" indent="-609600">
              <a:buFont typeface="Wingdings" pitchFamily="2" charset="2"/>
              <a:buNone/>
            </a:pPr>
            <a:r>
              <a:rPr lang="en-US" dirty="0" smtClean="0">
                <a:latin typeface="+mn-lt"/>
              </a:rPr>
              <a:t>     	Emotional responses reflects our feelings about something. Emotion is described as that stimulates wants, touches emotions, and creates feelings.</a:t>
            </a:r>
          </a:p>
          <a:p>
            <a:pPr marL="609600" indent="-609600">
              <a:buFont typeface="Wingdings" pitchFamily="2" charset="2"/>
              <a:buChar char="§"/>
            </a:pPr>
            <a:r>
              <a:rPr lang="en-US" b="1" dirty="0" smtClean="0">
                <a:latin typeface="+mn-lt"/>
              </a:rPr>
              <a:t>Liking</a:t>
            </a:r>
          </a:p>
          <a:p>
            <a:pPr eaLnBrk="1" hangingPunct="1"/>
            <a:r>
              <a:rPr lang="en-US" dirty="0" smtClean="0">
                <a:latin typeface="+mn-lt"/>
              </a:rPr>
              <a:t>	Liking a brand or ad is one of the best predictors of 	consumer behavior</a:t>
            </a:r>
          </a:p>
          <a:p>
            <a:pPr eaLnBrk="1" hangingPunct="1"/>
            <a:r>
              <a:rPr lang="en-US" dirty="0" smtClean="0">
                <a:latin typeface="+mn-lt"/>
              </a:rPr>
              <a:t>	If a consumer likes the ad, the positive feeling will transfer 	to the brand</a:t>
            </a:r>
          </a:p>
          <a:p>
            <a:pPr eaLnBrk="1" hangingPunct="1">
              <a:buFont typeface="Wingdings" pitchFamily="2" charset="2"/>
              <a:buChar char="§"/>
            </a:pPr>
            <a:r>
              <a:rPr lang="en-US" b="1" dirty="0" smtClean="0">
                <a:latin typeface="+mn-lt"/>
              </a:rPr>
              <a:t>Resonance</a:t>
            </a:r>
          </a:p>
          <a:p>
            <a:pPr eaLnBrk="1" hangingPunct="1"/>
            <a:r>
              <a:rPr lang="en-US" dirty="0" smtClean="0">
                <a:latin typeface="+mn-lt"/>
              </a:rPr>
              <a:t>Help the consumer identify with the brand on a personal level</a:t>
            </a:r>
          </a:p>
          <a:p>
            <a:pPr lvl="0" eaLnBrk="1" hangingPunct="1"/>
            <a:r>
              <a:rPr lang="en-US" dirty="0" smtClean="0">
                <a:latin typeface="+mn-lt"/>
              </a:rPr>
              <a:t>Stronger than liking because it involves an element of self-identification </a:t>
            </a:r>
          </a:p>
          <a:p>
            <a:pPr lvl="0" eaLnBrk="1" hangingPunct="1"/>
            <a:r>
              <a:rPr lang="en-US" sz="2000" dirty="0" smtClean="0">
                <a:solidFill>
                  <a:prstClr val="black"/>
                </a:solidFill>
              </a:rPr>
              <a:t>Source: Moriarty, Mitchell and Wells, (2009)</a:t>
            </a:r>
          </a:p>
          <a:p>
            <a:pPr eaLnBrk="1" hangingPunct="1"/>
            <a:endParaRPr lang="en-US" dirty="0" smtClean="0">
              <a:latin typeface="+mn-lt"/>
            </a:endParaRPr>
          </a:p>
          <a:p>
            <a:pPr marL="609600" indent="-609600">
              <a:buFont typeface="Wingdings" pitchFamily="2" charset="2"/>
              <a:buNone/>
            </a:pPr>
            <a:endParaRPr lang="en-US" dirty="0" smtClean="0">
              <a:latin typeface="+mn-lt"/>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Times New Roman" charset="0"/>
              <a:ea typeface="+mn-ea"/>
              <a:cs typeface="+mn-cs"/>
            </a:endParaRPr>
          </a:p>
          <a:p>
            <a:pPr>
              <a:lnSpc>
                <a:spcPct val="90000"/>
              </a:lnSpc>
            </a:pPr>
            <a:endParaRPr lang="en-US" sz="1500" dirty="0">
              <a:solidFill>
                <a:srgbClr val="000000"/>
              </a:solidFill>
            </a:endParaRPr>
          </a:p>
        </p:txBody>
      </p:sp>
      <p:sp>
        <p:nvSpPr>
          <p:cNvPr id="21679" name="Line 175"/>
          <p:cNvSpPr>
            <a:spLocks noChangeShapeType="1"/>
          </p:cNvSpPr>
          <p:nvPr/>
        </p:nvSpPr>
        <p:spPr bwMode="auto">
          <a:xfrm>
            <a:off x="1524000" y="1295400"/>
            <a:ext cx="7315200" cy="0"/>
          </a:xfrm>
          <a:prstGeom prst="line">
            <a:avLst/>
          </a:prstGeom>
          <a:noFill/>
          <a:ln w="9525">
            <a:solidFill>
              <a:srgbClr val="336699"/>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a:p>
        </p:txBody>
      </p:sp>
      <p:sp>
        <p:nvSpPr>
          <p:cNvPr id="28" name="Rectangle 6"/>
          <p:cNvSpPr txBox="1">
            <a:spLocks noChangeArrowheads="1"/>
          </p:cNvSpPr>
          <p:nvPr/>
        </p:nvSpPr>
        <p:spPr>
          <a:xfrm>
            <a:off x="609600" y="307848"/>
            <a:ext cx="8229600" cy="1252728"/>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lvl1pPr algn="l" rtl="0" eaLnBrk="0" fontAlgn="base" hangingPunct="0">
              <a:spcBef>
                <a:spcPct val="0"/>
              </a:spcBef>
              <a:spcAft>
                <a:spcPct val="0"/>
              </a:spcAft>
              <a:defRPr sz="4500" b="1" kern="1200">
                <a:solidFill>
                  <a:srgbClr val="FF8000"/>
                </a:solidFill>
                <a:latin typeface="+mj-lt"/>
                <a:ea typeface="+mj-ea"/>
                <a:cs typeface="+mj-cs"/>
              </a:defRPr>
            </a:lvl1pPr>
            <a:lvl2pPr algn="l" rtl="0" eaLnBrk="0" fontAlgn="base" hangingPunct="0">
              <a:spcBef>
                <a:spcPct val="0"/>
              </a:spcBef>
              <a:spcAft>
                <a:spcPct val="0"/>
              </a:spcAft>
              <a:defRPr sz="4500" b="1">
                <a:solidFill>
                  <a:srgbClr val="FF8000"/>
                </a:solidFill>
                <a:latin typeface="Corbel" pitchFamily="34" charset="0"/>
              </a:defRPr>
            </a:lvl2pPr>
            <a:lvl3pPr algn="l" rtl="0" eaLnBrk="0" fontAlgn="base" hangingPunct="0">
              <a:spcBef>
                <a:spcPct val="0"/>
              </a:spcBef>
              <a:spcAft>
                <a:spcPct val="0"/>
              </a:spcAft>
              <a:defRPr sz="4500" b="1">
                <a:solidFill>
                  <a:srgbClr val="FF8000"/>
                </a:solidFill>
                <a:latin typeface="Corbel" pitchFamily="34" charset="0"/>
              </a:defRPr>
            </a:lvl3pPr>
            <a:lvl4pPr algn="l" rtl="0" eaLnBrk="0" fontAlgn="base" hangingPunct="0">
              <a:spcBef>
                <a:spcPct val="0"/>
              </a:spcBef>
              <a:spcAft>
                <a:spcPct val="0"/>
              </a:spcAft>
              <a:defRPr sz="4500" b="1">
                <a:solidFill>
                  <a:srgbClr val="FF8000"/>
                </a:solidFill>
                <a:latin typeface="Corbel" pitchFamily="34" charset="0"/>
              </a:defRPr>
            </a:lvl4pPr>
            <a:lvl5pPr algn="l" rtl="0" eaLnBrk="0" fontAlgn="base" hangingPunct="0">
              <a:spcBef>
                <a:spcPct val="0"/>
              </a:spcBef>
              <a:spcAft>
                <a:spcPct val="0"/>
              </a:spcAft>
              <a:defRPr sz="4500" b="1">
                <a:solidFill>
                  <a:srgbClr val="FF8000"/>
                </a:solidFill>
                <a:latin typeface="Corbel" pitchFamily="34" charset="0"/>
              </a:defRPr>
            </a:lvl5pPr>
            <a:lvl6pPr marL="457200" algn="l" rtl="0" fontAlgn="base">
              <a:spcBef>
                <a:spcPct val="0"/>
              </a:spcBef>
              <a:spcAft>
                <a:spcPct val="0"/>
              </a:spcAft>
              <a:defRPr sz="4500" b="1">
                <a:solidFill>
                  <a:srgbClr val="FF8000"/>
                </a:solidFill>
                <a:latin typeface="Corbel" pitchFamily="34" charset="0"/>
              </a:defRPr>
            </a:lvl6pPr>
            <a:lvl7pPr marL="914400" algn="l" rtl="0" fontAlgn="base">
              <a:spcBef>
                <a:spcPct val="0"/>
              </a:spcBef>
              <a:spcAft>
                <a:spcPct val="0"/>
              </a:spcAft>
              <a:defRPr sz="4500" b="1">
                <a:solidFill>
                  <a:srgbClr val="FF8000"/>
                </a:solidFill>
                <a:latin typeface="Corbel" pitchFamily="34" charset="0"/>
              </a:defRPr>
            </a:lvl7pPr>
            <a:lvl8pPr marL="1371600" algn="l" rtl="0" fontAlgn="base">
              <a:spcBef>
                <a:spcPct val="0"/>
              </a:spcBef>
              <a:spcAft>
                <a:spcPct val="0"/>
              </a:spcAft>
              <a:defRPr sz="4500" b="1">
                <a:solidFill>
                  <a:srgbClr val="FF8000"/>
                </a:solidFill>
                <a:latin typeface="Corbel" pitchFamily="34" charset="0"/>
              </a:defRPr>
            </a:lvl8pPr>
            <a:lvl9pPr marL="1828800" algn="l" rtl="0" fontAlgn="base">
              <a:spcBef>
                <a:spcPct val="0"/>
              </a:spcBef>
              <a:spcAft>
                <a:spcPct val="0"/>
              </a:spcAft>
              <a:defRPr sz="4500" b="1">
                <a:solidFill>
                  <a:srgbClr val="FF8000"/>
                </a:solidFill>
                <a:latin typeface="Corbel" pitchFamily="34" charset="0"/>
              </a:defRPr>
            </a:lvl9pPr>
            <a:extLst/>
          </a:lstStyle>
          <a:p>
            <a:r>
              <a:rPr lang="en-US" sz="4000" dirty="0" smtClean="0">
                <a:solidFill>
                  <a:srgbClr val="FFC000"/>
                </a:solidFill>
              </a:rPr>
              <a:t>The Affective or Emotional Response</a:t>
            </a:r>
            <a:endParaRPr lang="en-US" sz="4000" dirty="0">
              <a:solidFill>
                <a:srgbClr val="FFC000"/>
              </a:solidFill>
            </a:endParaRPr>
          </a:p>
        </p:txBody>
      </p:sp>
    </p:spTree>
    <p:extLst>
      <p:ext uri="{BB962C8B-B14F-4D97-AF65-F5344CB8AC3E}">
        <p14:creationId xmlns:p14="http://schemas.microsoft.com/office/powerpoint/2010/main" xmlns="" val="20192417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68" name="Rectangle 16"/>
          <p:cNvSpPr>
            <a:spLocks noGrp="1" noChangeArrowheads="1"/>
          </p:cNvSpPr>
          <p:nvPr>
            <p:ph type="title"/>
          </p:nvPr>
        </p:nvSpPr>
        <p:spPr/>
        <p:txBody>
          <a:bodyPr>
            <a:normAutofit fontScale="90000"/>
          </a:bodyPr>
          <a:lstStyle/>
          <a:p>
            <a:r>
              <a:rPr lang="en-US" sz="4400" dirty="0" smtClean="0">
                <a:solidFill>
                  <a:srgbClr val="FFC000"/>
                </a:solidFill>
              </a:rPr>
              <a:t>The Affective or Emotional Response</a:t>
            </a:r>
            <a:endParaRPr lang="en-US" dirty="0">
              <a:solidFill>
                <a:srgbClr val="FFC000"/>
              </a:solidFill>
            </a:endParaRPr>
          </a:p>
        </p:txBody>
      </p:sp>
      <p:sp>
        <p:nvSpPr>
          <p:cNvPr id="14" name="Content Placeholder 13"/>
          <p:cNvSpPr>
            <a:spLocks noGrp="1"/>
          </p:cNvSpPr>
          <p:nvPr>
            <p:ph idx="1"/>
          </p:nvPr>
        </p:nvSpPr>
        <p:spPr>
          <a:xfrm>
            <a:off x="457200" y="1500174"/>
            <a:ext cx="8472518" cy="3390900"/>
          </a:xfrm>
        </p:spPr>
        <p:txBody>
          <a:bodyPr/>
          <a:lstStyle/>
          <a:p>
            <a:pPr marL="342900" indent="-342900">
              <a:lnSpc>
                <a:spcPct val="90000"/>
              </a:lnSpc>
              <a:spcBef>
                <a:spcPct val="20000"/>
              </a:spcBef>
              <a:buClr>
                <a:srgbClr val="669966"/>
              </a:buClr>
              <a:buFont typeface="Times" charset="0"/>
              <a:buChar char="•"/>
            </a:pPr>
            <a:r>
              <a:rPr lang="en-US" sz="2400" b="1" i="1" dirty="0" smtClean="0">
                <a:solidFill>
                  <a:srgbClr val="000000"/>
                </a:solidFill>
              </a:rPr>
              <a:t>Affective responses</a:t>
            </a:r>
            <a:r>
              <a:rPr lang="en-US" sz="2400" dirty="0" smtClean="0">
                <a:solidFill>
                  <a:srgbClr val="000000"/>
                </a:solidFill>
              </a:rPr>
              <a:t> mirror our feelings about something.</a:t>
            </a:r>
          </a:p>
          <a:p>
            <a:r>
              <a:rPr lang="en-US" sz="2400" dirty="0" smtClean="0">
                <a:solidFill>
                  <a:srgbClr val="000000"/>
                </a:solidFill>
              </a:rPr>
              <a:t>“Affective” describes  something that stimulates wants, touches the emotions, and elicits feelings </a:t>
            </a:r>
          </a:p>
          <a:p>
            <a:r>
              <a:rPr lang="en-US" sz="2400" b="1" dirty="0" smtClean="0"/>
              <a:t>Wants: </a:t>
            </a:r>
            <a:r>
              <a:rPr lang="en-US" sz="2400" dirty="0" smtClean="0"/>
              <a:t> needs are seen as being more cognitive, and wants are described  as influenced more by emotion and desire. Ex) you see a display of candy bars, you may want one, but that doesn’t mean you think about whether or not you need it</a:t>
            </a:r>
          </a:p>
          <a:p>
            <a:r>
              <a:rPr lang="en-US" sz="2400" b="1" dirty="0" smtClean="0"/>
              <a:t>Emotions: </a:t>
            </a:r>
            <a:r>
              <a:rPr lang="en-US" sz="2400" dirty="0" smtClean="0"/>
              <a:t>which stir up our passions or feelings, appear in a number of forms in advertising (humor, love, fear). Ads that rely on arousing these feelings are referred as emotional appeals.</a:t>
            </a:r>
            <a:endParaRPr lang="en-US" sz="2400" dirty="0"/>
          </a:p>
        </p:txBody>
      </p:sp>
      <p:sp>
        <p:nvSpPr>
          <p:cNvPr id="23587" name="Rectangle 35"/>
          <p:cNvSpPr>
            <a:spLocks noChangeArrowheads="1"/>
          </p:cNvSpPr>
          <p:nvPr/>
        </p:nvSpPr>
        <p:spPr bwMode="auto">
          <a:xfrm>
            <a:off x="1622425" y="5572140"/>
            <a:ext cx="6096000" cy="1285860"/>
          </a:xfrm>
          <a:prstGeom prst="rect">
            <a:avLst/>
          </a:prstGeom>
          <a:solidFill>
            <a:srgbClr val="336699">
              <a:alpha val="25000"/>
            </a:srgbClr>
          </a:solidFill>
          <a:ln w="28575">
            <a:solidFill>
              <a:srgbClr val="336699"/>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marL="342900" indent="-342900">
              <a:spcBef>
                <a:spcPct val="20000"/>
              </a:spcBef>
              <a:buClr>
                <a:srgbClr val="669966"/>
              </a:buClr>
              <a:buFont typeface="Times" charset="0"/>
              <a:buNone/>
            </a:pPr>
            <a:endParaRPr lang="en-US" sz="3200">
              <a:latin typeface="Times New Roman" charset="0"/>
              <a:cs typeface="Times New Roman" charset="0"/>
            </a:endParaRPr>
          </a:p>
        </p:txBody>
      </p:sp>
      <p:sp>
        <p:nvSpPr>
          <p:cNvPr id="23588" name="Rectangle 36"/>
          <p:cNvSpPr>
            <a:spLocks noChangeArrowheads="1"/>
          </p:cNvSpPr>
          <p:nvPr/>
        </p:nvSpPr>
        <p:spPr bwMode="auto">
          <a:xfrm>
            <a:off x="1474788" y="5500702"/>
            <a:ext cx="6297612" cy="132343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a:r>
              <a:rPr lang="en-US" sz="2000" b="1" dirty="0" smtClean="0">
                <a:solidFill>
                  <a:srgbClr val="000000"/>
                </a:solidFill>
                <a:latin typeface="Times New Roman" pitchFamily="18" charset="0"/>
                <a:cs typeface="Arial" charset="0"/>
              </a:rPr>
              <a:t>Principle:</a:t>
            </a:r>
            <a:r>
              <a:rPr lang="en-US" sz="2000" dirty="0" smtClean="0">
                <a:solidFill>
                  <a:srgbClr val="000000"/>
                </a:solidFill>
                <a:latin typeface="Times New Roman" pitchFamily="18" charset="0"/>
                <a:cs typeface="Arial" charset="0"/>
              </a:rPr>
              <a:t> </a:t>
            </a:r>
          </a:p>
          <a:p>
            <a:pPr algn="ctr"/>
            <a:r>
              <a:rPr lang="en-US" sz="2000" dirty="0" smtClean="0">
                <a:solidFill>
                  <a:srgbClr val="000000"/>
                </a:solidFill>
                <a:latin typeface="Times New Roman" pitchFamily="18" charset="0"/>
                <a:cs typeface="Arial" charset="0"/>
              </a:rPr>
              <a:t>A positive response to an ad is important because advertisers hope that liking the ad will increase liking the brand.</a:t>
            </a:r>
            <a:endParaRPr lang="en-US" sz="2000" dirty="0">
              <a:latin typeface="Palatino" charset="0"/>
            </a:endParaRPr>
          </a:p>
        </p:txBody>
      </p:sp>
      <p:sp>
        <p:nvSpPr>
          <p:cNvPr id="23590" name="Rectangle 38"/>
          <p:cNvSpPr>
            <a:spLocks noChangeArrowheads="1"/>
          </p:cNvSpPr>
          <p:nvPr/>
        </p:nvSpPr>
        <p:spPr bwMode="auto">
          <a:xfrm>
            <a:off x="9191625" y="5370513"/>
            <a:ext cx="18415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endParaRPr lang="en-US"/>
          </a:p>
        </p:txBody>
      </p:sp>
    </p:spTree>
    <p:extLst>
      <p:ext uri="{BB962C8B-B14F-4D97-AF65-F5344CB8AC3E}">
        <p14:creationId xmlns:p14="http://schemas.microsoft.com/office/powerpoint/2010/main" xmlns="" val="262056638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499"/>
                                          </p:stCondLst>
                                        </p:cTn>
                                        <p:tgtEl>
                                          <p:spTgt spid="2358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87"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Rectangle 2"/>
          <p:cNvSpPr>
            <a:spLocks noGrp="1" noChangeArrowheads="1"/>
          </p:cNvSpPr>
          <p:nvPr>
            <p:ph type="title"/>
          </p:nvPr>
        </p:nvSpPr>
        <p:spPr/>
        <p:txBody>
          <a:bodyPr/>
          <a:lstStyle/>
          <a:p>
            <a:r>
              <a:rPr lang="en-US" dirty="0" smtClean="0">
                <a:solidFill>
                  <a:srgbClr val="FFC000"/>
                </a:solidFill>
              </a:rPr>
              <a:t>Association</a:t>
            </a:r>
            <a:endParaRPr lang="en-US" dirty="0">
              <a:solidFill>
                <a:srgbClr val="FFC000"/>
              </a:solidFill>
            </a:endParaRPr>
          </a:p>
        </p:txBody>
      </p:sp>
      <p:sp>
        <p:nvSpPr>
          <p:cNvPr id="14" name="Content Placeholder 13"/>
          <p:cNvSpPr>
            <a:spLocks noGrp="1"/>
          </p:cNvSpPr>
          <p:nvPr>
            <p:ph idx="1"/>
          </p:nvPr>
        </p:nvSpPr>
        <p:spPr>
          <a:xfrm>
            <a:off x="357158" y="1500174"/>
            <a:ext cx="5929354" cy="5357826"/>
          </a:xfrm>
        </p:spPr>
        <p:txBody>
          <a:bodyPr/>
          <a:lstStyle/>
          <a:p>
            <a:pPr marL="119062" indent="0">
              <a:buFont typeface="Wingdings" pitchFamily="2" charset="2"/>
              <a:buChar char="§"/>
            </a:pPr>
            <a:r>
              <a:rPr lang="en-US" sz="2400" dirty="0" smtClean="0"/>
              <a:t> Is</a:t>
            </a:r>
            <a:r>
              <a:rPr lang="en-US" sz="2400" b="1" dirty="0" smtClean="0"/>
              <a:t> </a:t>
            </a:r>
            <a:r>
              <a:rPr lang="en-US" sz="2400" dirty="0" smtClean="0"/>
              <a:t>communication through symbolism (process making symbolic connection between a brand and characteristics, qualities or lifestyles that represent the brand’s image and personality.</a:t>
            </a:r>
            <a:endParaRPr lang="en-US" sz="2400" dirty="0"/>
          </a:p>
          <a:p>
            <a:pPr marL="119062" indent="0">
              <a:buNone/>
            </a:pPr>
            <a:r>
              <a:rPr lang="en-US" sz="2400" dirty="0"/>
              <a:t>Service Advertising</a:t>
            </a:r>
          </a:p>
          <a:p>
            <a:pPr marL="342900" indent="-342900">
              <a:lnSpc>
                <a:spcPct val="90000"/>
              </a:lnSpc>
              <a:spcBef>
                <a:spcPct val="20000"/>
              </a:spcBef>
              <a:buClr>
                <a:srgbClr val="669966"/>
              </a:buClr>
              <a:buFont typeface="Times" charset="0"/>
              <a:buChar char="•"/>
            </a:pPr>
            <a:r>
              <a:rPr lang="en-US" sz="2400" b="1" dirty="0" smtClean="0">
                <a:solidFill>
                  <a:srgbClr val="000000"/>
                </a:solidFill>
              </a:rPr>
              <a:t>Brand linkage</a:t>
            </a:r>
            <a:r>
              <a:rPr lang="en-US" sz="2400" dirty="0" smtClean="0">
                <a:solidFill>
                  <a:srgbClr val="000000"/>
                </a:solidFill>
              </a:rPr>
              <a:t> reflects the degree to which the associations presented in the message, as well as the consumer's</a:t>
            </a:r>
            <a:r>
              <a:rPr lang="en-US" sz="2400" dirty="0" smtClean="0"/>
              <a:t> </a:t>
            </a:r>
            <a:r>
              <a:rPr lang="en-US" sz="2400" dirty="0" smtClean="0">
                <a:solidFill>
                  <a:srgbClr val="000000"/>
                </a:solidFill>
              </a:rPr>
              <a:t>interest, are connected to the brand. </a:t>
            </a:r>
          </a:p>
          <a:p>
            <a:pPr algn="ctr" eaLnBrk="1" hangingPunct="1">
              <a:buFontTx/>
              <a:buNone/>
            </a:pPr>
            <a:r>
              <a:rPr lang="en-US" sz="2400" dirty="0" smtClean="0"/>
              <a:t> </a:t>
            </a:r>
            <a:r>
              <a:rPr lang="en-US" sz="2400" b="1" dirty="0" smtClean="0"/>
              <a:t>Symbolism</a:t>
            </a:r>
          </a:p>
          <a:p>
            <a:pPr eaLnBrk="1" hangingPunct="1"/>
            <a:r>
              <a:rPr lang="en-US" sz="2400" dirty="0" smtClean="0"/>
              <a:t>The brand stands for a certain quality</a:t>
            </a:r>
          </a:p>
          <a:p>
            <a:pPr lvl="0" eaLnBrk="1" hangingPunct="1"/>
            <a:r>
              <a:rPr lang="en-US" sz="2400" dirty="0" smtClean="0"/>
              <a:t>A bond or relationship is created based on these  meanings. </a:t>
            </a:r>
            <a:endParaRPr lang="en-US" sz="1800" dirty="0" smtClean="0">
              <a:solidFill>
                <a:prstClr val="black"/>
              </a:solidFill>
            </a:endParaRPr>
          </a:p>
          <a:p>
            <a:pPr eaLnBrk="1" hangingPunct="1"/>
            <a:endParaRPr lang="en-US" sz="2400" dirty="0" smtClean="0"/>
          </a:p>
          <a:p>
            <a:pPr marL="119062" indent="0">
              <a:buFont typeface="Wingdings" pitchFamily="2" charset="2"/>
              <a:buChar char="§"/>
            </a:pPr>
            <a:endParaRPr lang="en-US" sz="2400" dirty="0"/>
          </a:p>
        </p:txBody>
      </p:sp>
      <p:pic>
        <p:nvPicPr>
          <p:cNvPr id="5" name="Picture 12" descr="UNFIG04_01"/>
          <p:cNvPicPr>
            <a:picLocks noChangeAspect="1" noChangeArrowheads="1"/>
          </p:cNvPicPr>
          <p:nvPr/>
        </p:nvPicPr>
        <p:blipFill>
          <a:blip r:embed="rId2"/>
          <a:srcRect/>
          <a:stretch>
            <a:fillRect/>
          </a:stretch>
        </p:blipFill>
        <p:spPr bwMode="auto">
          <a:xfrm>
            <a:off x="6326219" y="2000240"/>
            <a:ext cx="2817813" cy="3886200"/>
          </a:xfrm>
          <a:prstGeom prst="rect">
            <a:avLst/>
          </a:prstGeom>
          <a:noFill/>
          <a:ln w="9525">
            <a:noFill/>
            <a:miter lim="800000"/>
            <a:headEnd/>
            <a:tailEnd/>
          </a:ln>
        </p:spPr>
      </p:pic>
      <p:sp>
        <p:nvSpPr>
          <p:cNvPr id="6" name="Rectangle 5"/>
          <p:cNvSpPr/>
          <p:nvPr/>
        </p:nvSpPr>
        <p:spPr>
          <a:xfrm>
            <a:off x="4572000" y="6345816"/>
            <a:ext cx="4572000" cy="369332"/>
          </a:xfrm>
          <a:prstGeom prst="rect">
            <a:avLst/>
          </a:prstGeom>
        </p:spPr>
        <p:txBody>
          <a:bodyPr>
            <a:spAutoFit/>
          </a:bodyPr>
          <a:lstStyle/>
          <a:p>
            <a:r>
              <a:rPr lang="en-US" sz="1800" dirty="0" smtClean="0">
                <a:solidFill>
                  <a:prstClr val="black"/>
                </a:solidFill>
              </a:rPr>
              <a:t>Source: Moriarty, Mitchell and Wells, (2009)</a:t>
            </a:r>
            <a:endParaRPr lang="en-US" sz="1800" dirty="0"/>
          </a:p>
        </p:txBody>
      </p:sp>
    </p:spTree>
    <p:extLst>
      <p:ext uri="{BB962C8B-B14F-4D97-AF65-F5344CB8AC3E}">
        <p14:creationId xmlns:p14="http://schemas.microsoft.com/office/powerpoint/2010/main" xmlns="" val="7995232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254693B-606D-40D8-8038-E9A520894FA0}"/>
              </a:ext>
            </a:extLst>
          </p:cNvPr>
          <p:cNvSpPr>
            <a:spLocks noGrp="1"/>
          </p:cNvSpPr>
          <p:nvPr>
            <p:ph type="title"/>
          </p:nvPr>
        </p:nvSpPr>
        <p:spPr/>
        <p:txBody>
          <a:bodyPr/>
          <a:lstStyle/>
          <a:p>
            <a:r>
              <a:rPr lang="en-US" dirty="0" smtClean="0">
                <a:solidFill>
                  <a:srgbClr val="FFC000"/>
                </a:solidFill>
              </a:rPr>
              <a:t>Association</a:t>
            </a:r>
            <a:endParaRPr lang="en-US" dirty="0">
              <a:solidFill>
                <a:srgbClr val="FFC000"/>
              </a:solidFill>
            </a:endParaRPr>
          </a:p>
        </p:txBody>
      </p:sp>
      <p:sp>
        <p:nvSpPr>
          <p:cNvPr id="3" name="Content Placeholder 2">
            <a:extLst>
              <a:ext uri="{FF2B5EF4-FFF2-40B4-BE49-F238E27FC236}">
                <a16:creationId xmlns:a16="http://schemas.microsoft.com/office/drawing/2014/main" xmlns="" id="{ADB85776-E2C7-42A4-9A92-49B61D7644CA}"/>
              </a:ext>
            </a:extLst>
          </p:cNvPr>
          <p:cNvSpPr>
            <a:spLocks noGrp="1"/>
          </p:cNvSpPr>
          <p:nvPr>
            <p:ph idx="1"/>
          </p:nvPr>
        </p:nvSpPr>
        <p:spPr>
          <a:xfrm>
            <a:off x="-142908" y="1357298"/>
            <a:ext cx="6615130" cy="4625975"/>
          </a:xfrm>
        </p:spPr>
        <p:txBody>
          <a:bodyPr/>
          <a:lstStyle/>
          <a:p>
            <a:pPr algn="ctr" eaLnBrk="1" hangingPunct="1">
              <a:buFontTx/>
              <a:buNone/>
            </a:pPr>
            <a:r>
              <a:rPr lang="en-US" sz="2400" b="1" dirty="0" smtClean="0"/>
              <a:t>Conditioned Learning</a:t>
            </a:r>
          </a:p>
          <a:p>
            <a:r>
              <a:rPr lang="en-US" sz="2400" dirty="0" smtClean="0"/>
              <a:t>Explains much of the impact of advertising. People learn about a product or brand in a largely non-cognitive, even non-rational way. Beer advertising directed at a young male audience often uses image of sporting events, beach parties, and good-looking women, and  those image are repeated </a:t>
            </a:r>
          </a:p>
          <a:p>
            <a:pPr algn="ctr">
              <a:buFontTx/>
              <a:buNone/>
            </a:pPr>
            <a:r>
              <a:rPr lang="en-US" sz="2400" b="1" dirty="0" smtClean="0"/>
              <a:t>Brand Transformation</a:t>
            </a:r>
          </a:p>
          <a:p>
            <a:r>
              <a:rPr lang="en-US" sz="2400" dirty="0" smtClean="0"/>
              <a:t>A brand takes on meaning when it is transformed from a product into something special</a:t>
            </a:r>
          </a:p>
          <a:p>
            <a:r>
              <a:rPr lang="en-US" sz="2400" dirty="0" smtClean="0"/>
              <a:t>Differentiated from other products in the category by virtue of its image and identity</a:t>
            </a:r>
          </a:p>
          <a:p>
            <a:pPr marL="119062" indent="0">
              <a:buNone/>
            </a:pPr>
            <a:r>
              <a:rPr lang="en-US" sz="1400" kern="1200" dirty="0" smtClean="0">
                <a:effectLst/>
                <a:ea typeface="Times New Roman" panose="02020603050405020304" pitchFamily="18" charset="0"/>
              </a:rPr>
              <a:t>Moriarty</a:t>
            </a:r>
            <a:r>
              <a:rPr lang="en-US" sz="1400" kern="1200" dirty="0">
                <a:effectLst/>
                <a:ea typeface="Times New Roman" panose="02020603050405020304" pitchFamily="18" charset="0"/>
              </a:rPr>
              <a:t>, Mitchell and Wells, (2009)</a:t>
            </a:r>
            <a:endParaRPr lang="en-US" sz="1400" dirty="0"/>
          </a:p>
        </p:txBody>
      </p:sp>
      <p:sp>
        <p:nvSpPr>
          <p:cNvPr id="4" name="Rectangle 3"/>
          <p:cNvSpPr/>
          <p:nvPr/>
        </p:nvSpPr>
        <p:spPr>
          <a:xfrm>
            <a:off x="5857916" y="4108930"/>
            <a:ext cx="3286084" cy="2677656"/>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533400" indent="-533400" algn="ctr">
              <a:buFontTx/>
              <a:buNone/>
            </a:pPr>
            <a:r>
              <a:rPr lang="en-US" u="sng" dirty="0" smtClean="0">
                <a:latin typeface="+mn-lt"/>
              </a:rPr>
              <a:t>Brand Communication</a:t>
            </a:r>
          </a:p>
          <a:p>
            <a:pPr marL="533400" indent="-533400">
              <a:buFontTx/>
              <a:buAutoNum type="arabicPeriod"/>
            </a:pPr>
            <a:r>
              <a:rPr lang="en-US" dirty="0" smtClean="0">
                <a:latin typeface="+mn-lt"/>
              </a:rPr>
              <a:t>Brand identity</a:t>
            </a:r>
          </a:p>
          <a:p>
            <a:pPr marL="533400" indent="-533400">
              <a:buFontTx/>
              <a:buAutoNum type="arabicPeriod"/>
            </a:pPr>
            <a:r>
              <a:rPr lang="en-US" dirty="0" smtClean="0">
                <a:latin typeface="+mn-lt"/>
              </a:rPr>
              <a:t>Brand position</a:t>
            </a:r>
          </a:p>
          <a:p>
            <a:pPr marL="533400" indent="-533400">
              <a:buFontTx/>
              <a:buAutoNum type="arabicPeriod"/>
            </a:pPr>
            <a:r>
              <a:rPr lang="en-US" dirty="0" smtClean="0">
                <a:latin typeface="+mn-lt"/>
              </a:rPr>
              <a:t>Brand personality</a:t>
            </a:r>
          </a:p>
          <a:p>
            <a:pPr marL="533400" indent="-533400">
              <a:buFontTx/>
              <a:buAutoNum type="arabicPeriod"/>
            </a:pPr>
            <a:r>
              <a:rPr lang="en-US" dirty="0" smtClean="0">
                <a:latin typeface="+mn-lt"/>
              </a:rPr>
              <a:t>Brand image</a:t>
            </a:r>
          </a:p>
          <a:p>
            <a:pPr marL="533400" indent="-533400">
              <a:buFontTx/>
              <a:buAutoNum type="arabicPeriod"/>
            </a:pPr>
            <a:r>
              <a:rPr lang="en-US" dirty="0" smtClean="0">
                <a:latin typeface="+mn-lt"/>
              </a:rPr>
              <a:t>Brand promise</a:t>
            </a:r>
          </a:p>
          <a:p>
            <a:pPr marL="533400" indent="-533400">
              <a:buFontTx/>
              <a:buAutoNum type="arabicPeriod"/>
            </a:pPr>
            <a:r>
              <a:rPr lang="en-US" dirty="0" smtClean="0">
                <a:latin typeface="+mn-lt"/>
              </a:rPr>
              <a:t>Brand loyalty</a:t>
            </a:r>
            <a:endParaRPr lang="en-US" dirty="0">
              <a:latin typeface="+mn-lt"/>
            </a:endParaRPr>
          </a:p>
        </p:txBody>
      </p:sp>
    </p:spTree>
    <p:extLst>
      <p:ext uri="{BB962C8B-B14F-4D97-AF65-F5344CB8AC3E}">
        <p14:creationId xmlns:p14="http://schemas.microsoft.com/office/powerpoint/2010/main" xmlns="" val="35935313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C000"/>
                </a:solidFill>
              </a:rPr>
              <a:t>Association and Persuasion</a:t>
            </a:r>
            <a:endParaRPr lang="en-US" dirty="0">
              <a:solidFill>
                <a:srgbClr val="FFC000"/>
              </a:solidFill>
            </a:endParaRPr>
          </a:p>
        </p:txBody>
      </p:sp>
      <p:pic>
        <p:nvPicPr>
          <p:cNvPr id="4" name="Picture 2"/>
          <p:cNvPicPr>
            <a:picLocks noGrp="1" noChangeAspect="1" noChangeArrowheads="1"/>
          </p:cNvPicPr>
          <p:nvPr>
            <p:ph idx="1"/>
          </p:nvPr>
        </p:nvPicPr>
        <p:blipFill>
          <a:blip r:embed="rId2" cstate="print"/>
          <a:srcRect/>
          <a:stretch>
            <a:fillRect/>
          </a:stretch>
        </p:blipFill>
        <p:spPr bwMode="auto">
          <a:xfrm>
            <a:off x="2613485" y="1460661"/>
            <a:ext cx="3815903" cy="5397339"/>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FCB798D-9EAC-4AED-AEC0-B99126E0139C}"/>
              </a:ext>
            </a:extLst>
          </p:cNvPr>
          <p:cNvSpPr>
            <a:spLocks noGrp="1"/>
          </p:cNvSpPr>
          <p:nvPr>
            <p:ph type="title"/>
          </p:nvPr>
        </p:nvSpPr>
        <p:spPr/>
        <p:txBody>
          <a:bodyPr/>
          <a:lstStyle/>
          <a:p>
            <a:r>
              <a:rPr lang="en-US" dirty="0" smtClean="0">
                <a:solidFill>
                  <a:srgbClr val="FFC000"/>
                </a:solidFill>
              </a:rPr>
              <a:t>Persuasion</a:t>
            </a:r>
            <a:endParaRPr lang="en-US" dirty="0">
              <a:solidFill>
                <a:srgbClr val="FFC000"/>
              </a:solidFill>
            </a:endParaRPr>
          </a:p>
        </p:txBody>
      </p:sp>
      <p:sp>
        <p:nvSpPr>
          <p:cNvPr id="3" name="Content Placeholder 2">
            <a:extLst>
              <a:ext uri="{FF2B5EF4-FFF2-40B4-BE49-F238E27FC236}">
                <a16:creationId xmlns:a16="http://schemas.microsoft.com/office/drawing/2014/main" xmlns="" id="{556D4047-AF51-4CF8-9E32-4C521C653166}"/>
              </a:ext>
            </a:extLst>
          </p:cNvPr>
          <p:cNvSpPr>
            <a:spLocks noGrp="1"/>
          </p:cNvSpPr>
          <p:nvPr>
            <p:ph idx="1"/>
          </p:nvPr>
        </p:nvSpPr>
        <p:spPr>
          <a:xfrm>
            <a:off x="457200" y="1428736"/>
            <a:ext cx="8229600" cy="4625975"/>
          </a:xfrm>
        </p:spPr>
        <p:txBody>
          <a:bodyPr/>
          <a:lstStyle/>
          <a:p>
            <a:pPr>
              <a:lnSpc>
                <a:spcPct val="90000"/>
              </a:lnSpc>
              <a:buFont typeface="Wingdings" pitchFamily="2" charset="2"/>
              <a:buChar char="§"/>
            </a:pPr>
            <a:r>
              <a:rPr lang="en-US" dirty="0" smtClean="0"/>
              <a:t>is the conscious intent on the part of the source to influence or motivate receiver of a message to believe or do something. </a:t>
            </a:r>
          </a:p>
          <a:p>
            <a:pPr marL="609600" indent="-609600">
              <a:buFont typeface="Wingdings" pitchFamily="2" charset="2"/>
              <a:buChar char="§"/>
            </a:pPr>
            <a:r>
              <a:rPr lang="en-US" b="1" dirty="0" smtClean="0"/>
              <a:t>Components of persuasion</a:t>
            </a:r>
          </a:p>
          <a:p>
            <a:pPr marL="609600" indent="-609600">
              <a:buFont typeface="Wingdings" pitchFamily="2" charset="2"/>
              <a:buNone/>
            </a:pPr>
            <a:r>
              <a:rPr lang="en-US" dirty="0" smtClean="0"/>
              <a:t>     Persuasion is designed to change attitudes and behavior or build beliefs.</a:t>
            </a:r>
          </a:p>
          <a:p>
            <a:pPr marL="342900" indent="-342900">
              <a:lnSpc>
                <a:spcPct val="90000"/>
              </a:lnSpc>
              <a:spcBef>
                <a:spcPct val="20000"/>
              </a:spcBef>
              <a:buClr>
                <a:srgbClr val="669966"/>
              </a:buClr>
              <a:buFont typeface="Times" charset="0"/>
              <a:buChar char="•"/>
            </a:pPr>
            <a:r>
              <a:rPr lang="en-US" sz="2400" b="1" i="1" dirty="0" smtClean="0">
                <a:solidFill>
                  <a:srgbClr val="000000"/>
                </a:solidFill>
              </a:rPr>
              <a:t>Attitude: </a:t>
            </a:r>
            <a:r>
              <a:rPr lang="en-US" sz="2400" dirty="0" smtClean="0">
                <a:solidFill>
                  <a:srgbClr val="000000"/>
                </a:solidFill>
              </a:rPr>
              <a:t>an inclination to react in a given</a:t>
            </a:r>
            <a:r>
              <a:rPr lang="en-US" sz="2400" dirty="0" smtClean="0"/>
              <a:t> </a:t>
            </a:r>
            <a:r>
              <a:rPr lang="en-US" sz="2400" dirty="0" smtClean="0">
                <a:solidFill>
                  <a:srgbClr val="000000"/>
                </a:solidFill>
              </a:rPr>
              <a:t>way</a:t>
            </a:r>
          </a:p>
          <a:p>
            <a:pPr marL="342900" indent="-342900">
              <a:lnSpc>
                <a:spcPct val="90000"/>
              </a:lnSpc>
              <a:spcBef>
                <a:spcPct val="20000"/>
              </a:spcBef>
              <a:buClr>
                <a:srgbClr val="669966"/>
              </a:buClr>
              <a:buFont typeface="Times" charset="0"/>
              <a:buChar char="•"/>
            </a:pPr>
            <a:r>
              <a:rPr lang="en-US" sz="2400" dirty="0" smtClean="0">
                <a:solidFill>
                  <a:srgbClr val="000000"/>
                </a:solidFill>
              </a:rPr>
              <a:t>Attitudes become </a:t>
            </a:r>
            <a:r>
              <a:rPr lang="en-US" sz="2400" b="1" i="1" dirty="0" smtClean="0">
                <a:solidFill>
                  <a:srgbClr val="000000"/>
                </a:solidFill>
              </a:rPr>
              <a:t>beliefs </a:t>
            </a:r>
            <a:r>
              <a:rPr lang="en-US" sz="2400" dirty="0" smtClean="0">
                <a:solidFill>
                  <a:srgbClr val="000000"/>
                </a:solidFill>
              </a:rPr>
              <a:t>when people are convinced.</a:t>
            </a:r>
            <a:r>
              <a:rPr lang="en-US" sz="2400" dirty="0" smtClean="0">
                <a:solidFill>
                  <a:srgbClr val="000000"/>
                </a:solidFill>
                <a:latin typeface="Times New Roman" pitchFamily="18" charset="0"/>
              </a:rPr>
              <a:t> </a:t>
            </a:r>
          </a:p>
          <a:p>
            <a:endParaRPr lang="en-US" dirty="0"/>
          </a:p>
        </p:txBody>
      </p:sp>
      <p:sp>
        <p:nvSpPr>
          <p:cNvPr id="5" name="Rectangle 14"/>
          <p:cNvSpPr>
            <a:spLocks noChangeArrowheads="1"/>
          </p:cNvSpPr>
          <p:nvPr/>
        </p:nvSpPr>
        <p:spPr bwMode="auto">
          <a:xfrm>
            <a:off x="2798775" y="5000636"/>
            <a:ext cx="3630613" cy="1600200"/>
          </a:xfrm>
          <a:prstGeom prst="rect">
            <a:avLst/>
          </a:prstGeom>
          <a:solidFill>
            <a:srgbClr val="336699">
              <a:alpha val="25098"/>
            </a:srgbClr>
          </a:solidFill>
          <a:ln w="28575">
            <a:solidFill>
              <a:srgbClr val="336699"/>
            </a:solidFill>
            <a:miter lim="800000"/>
            <a:headEnd/>
            <a:tailEnd/>
          </a:ln>
          <a:effectLst/>
        </p:spPr>
        <p:txBody>
          <a:bodyPr/>
          <a:lstStyle/>
          <a:p>
            <a:pPr algn="ctr"/>
            <a:r>
              <a:rPr lang="en-US" sz="2000" b="1" dirty="0" smtClean="0">
                <a:solidFill>
                  <a:srgbClr val="000000"/>
                </a:solidFill>
                <a:latin typeface="Times New Roman" pitchFamily="18" charset="0"/>
                <a:cs typeface="Arial" charset="0"/>
              </a:rPr>
              <a:t>Principle:</a:t>
            </a:r>
            <a:r>
              <a:rPr lang="en-US" sz="2000" dirty="0" smtClean="0">
                <a:solidFill>
                  <a:srgbClr val="000000"/>
                </a:solidFill>
                <a:latin typeface="Times New Roman" pitchFamily="18" charset="0"/>
                <a:cs typeface="Arial" charset="0"/>
              </a:rPr>
              <a:t> </a:t>
            </a:r>
          </a:p>
          <a:p>
            <a:pPr algn="ctr"/>
            <a:r>
              <a:rPr lang="en-US" sz="2000" dirty="0" smtClean="0">
                <a:solidFill>
                  <a:srgbClr val="000000"/>
                </a:solidFill>
                <a:latin typeface="Times New Roman" pitchFamily="18" charset="0"/>
              </a:rPr>
              <a:t>Advertising employs both rational arguments and compelling emotions to create persuasive messages.</a:t>
            </a:r>
            <a:endParaRPr lang="en-US" sz="2000" dirty="0">
              <a:solidFill>
                <a:srgbClr val="000000"/>
              </a:solidFill>
              <a:latin typeface="Times New Roman" pitchFamily="18" charset="0"/>
            </a:endParaRPr>
          </a:p>
        </p:txBody>
      </p:sp>
    </p:spTree>
    <p:extLst>
      <p:ext uri="{BB962C8B-B14F-4D97-AF65-F5344CB8AC3E}">
        <p14:creationId xmlns:p14="http://schemas.microsoft.com/office/powerpoint/2010/main" xmlns="" val="2162290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B8C4059-FBE6-45D2-8AC3-AE9719F5023E}"/>
              </a:ext>
            </a:extLst>
          </p:cNvPr>
          <p:cNvSpPr>
            <a:spLocks noGrp="1"/>
          </p:cNvSpPr>
          <p:nvPr>
            <p:ph type="title"/>
          </p:nvPr>
        </p:nvSpPr>
        <p:spPr/>
        <p:txBody>
          <a:bodyPr/>
          <a:lstStyle/>
          <a:p>
            <a:r>
              <a:rPr lang="en-US" dirty="0" smtClean="0">
                <a:solidFill>
                  <a:srgbClr val="FFC000"/>
                </a:solidFill>
              </a:rPr>
              <a:t>Persuasion</a:t>
            </a:r>
            <a:endParaRPr lang="en-US" dirty="0"/>
          </a:p>
        </p:txBody>
      </p:sp>
      <p:sp>
        <p:nvSpPr>
          <p:cNvPr id="3" name="Content Placeholder 2">
            <a:extLst>
              <a:ext uri="{FF2B5EF4-FFF2-40B4-BE49-F238E27FC236}">
                <a16:creationId xmlns:a16="http://schemas.microsoft.com/office/drawing/2014/main" xmlns="" id="{0BEB69BF-BD08-4CAA-826C-EA6F1FAACCED}"/>
              </a:ext>
            </a:extLst>
          </p:cNvPr>
          <p:cNvSpPr>
            <a:spLocks noGrp="1"/>
          </p:cNvSpPr>
          <p:nvPr>
            <p:ph idx="1"/>
          </p:nvPr>
        </p:nvSpPr>
        <p:spPr>
          <a:xfrm>
            <a:off x="214282" y="1500174"/>
            <a:ext cx="8929718" cy="5357825"/>
          </a:xfrm>
        </p:spPr>
        <p:txBody>
          <a:bodyPr/>
          <a:lstStyle/>
          <a:p>
            <a:pPr algn="ctr">
              <a:buFont typeface="Wingdings" pitchFamily="2" charset="2"/>
              <a:buChar char="§"/>
            </a:pPr>
            <a:r>
              <a:rPr lang="en-US" sz="2400" b="1" dirty="0" smtClean="0"/>
              <a:t>Attitudes</a:t>
            </a:r>
            <a:r>
              <a:rPr lang="en-US" b="1" dirty="0" smtClean="0"/>
              <a:t> </a:t>
            </a:r>
            <a:r>
              <a:rPr lang="en-US" sz="2400" dirty="0" smtClean="0"/>
              <a:t>(positive, neutral, negative)</a:t>
            </a:r>
            <a:r>
              <a:rPr lang="en-US" sz="2400" b="1" dirty="0" smtClean="0"/>
              <a:t>: </a:t>
            </a:r>
            <a:r>
              <a:rPr lang="en-US" sz="2400" dirty="0" smtClean="0"/>
              <a:t>is mental readiness to react to a situation in a given way</a:t>
            </a:r>
          </a:p>
          <a:p>
            <a:pPr lvl="1"/>
            <a:r>
              <a:rPr lang="en-US" b="1" dirty="0" smtClean="0"/>
              <a:t>Involvement: </a:t>
            </a:r>
          </a:p>
          <a:p>
            <a:r>
              <a:rPr lang="en-US" sz="2400" dirty="0" smtClean="0"/>
              <a:t>The degree to which a consumer is engrossed in attending to an ad or making a product decision</a:t>
            </a:r>
          </a:p>
          <a:p>
            <a:pPr marL="914400" lvl="1" indent="-457200"/>
            <a:r>
              <a:rPr lang="en-US" dirty="0" smtClean="0"/>
              <a:t>High involvement</a:t>
            </a:r>
          </a:p>
          <a:p>
            <a:pPr marL="914400" lvl="1" indent="-457200"/>
            <a:r>
              <a:rPr lang="en-US" dirty="0" smtClean="0"/>
              <a:t>Low involvement</a:t>
            </a:r>
          </a:p>
          <a:p>
            <a:pPr marL="914400" lvl="1" indent="-457200">
              <a:buFont typeface="Wingdings" pitchFamily="2" charset="2"/>
              <a:buChar char="§"/>
            </a:pPr>
            <a:r>
              <a:rPr lang="en-US" b="1" dirty="0" smtClean="0"/>
              <a:t>Arguments: </a:t>
            </a:r>
          </a:p>
          <a:p>
            <a:pPr algn="ctr">
              <a:buFontTx/>
              <a:buNone/>
            </a:pPr>
            <a:r>
              <a:rPr lang="en-US" sz="2400" dirty="0" smtClean="0"/>
              <a:t>Uses logic, reasons, and proofs to make a point and build conviction</a:t>
            </a:r>
          </a:p>
          <a:p>
            <a:pPr lvl="1"/>
            <a:r>
              <a:rPr lang="en-US" dirty="0" smtClean="0"/>
              <a:t>This complex process demands the audience “follow through” the reasoning to understand the point and reach conclusion. Because advertising deals with problems and their solutions often relies on arguments</a:t>
            </a:r>
          </a:p>
          <a:p>
            <a:endParaRPr lang="en-US" dirty="0"/>
          </a:p>
        </p:txBody>
      </p:sp>
    </p:spTree>
    <p:extLst>
      <p:ext uri="{BB962C8B-B14F-4D97-AF65-F5344CB8AC3E}">
        <p14:creationId xmlns:p14="http://schemas.microsoft.com/office/powerpoint/2010/main" xmlns="" val="9023169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DC16B3B-B63A-4786-BFB1-61B33965A04D}"/>
              </a:ext>
            </a:extLst>
          </p:cNvPr>
          <p:cNvSpPr>
            <a:spLocks noGrp="1"/>
          </p:cNvSpPr>
          <p:nvPr>
            <p:ph type="title"/>
          </p:nvPr>
        </p:nvSpPr>
        <p:spPr/>
        <p:txBody>
          <a:bodyPr>
            <a:normAutofit/>
          </a:bodyPr>
          <a:lstStyle/>
          <a:p>
            <a:r>
              <a:rPr lang="en-US" sz="4000" dirty="0" smtClean="0">
                <a:solidFill>
                  <a:srgbClr val="FFC000"/>
                </a:solidFill>
              </a:rPr>
              <a:t>Persuasion</a:t>
            </a:r>
            <a:endParaRPr lang="en-US" sz="4000" dirty="0">
              <a:solidFill>
                <a:srgbClr val="FFC000"/>
              </a:solidFill>
            </a:endParaRPr>
          </a:p>
        </p:txBody>
      </p:sp>
      <p:sp>
        <p:nvSpPr>
          <p:cNvPr id="6" name="TextBox 5">
            <a:extLst>
              <a:ext uri="{FF2B5EF4-FFF2-40B4-BE49-F238E27FC236}">
                <a16:creationId xmlns:a16="http://schemas.microsoft.com/office/drawing/2014/main" xmlns="" id="{653E9157-6EEA-4EEB-8C02-AB5D52E613D0}"/>
              </a:ext>
            </a:extLst>
          </p:cNvPr>
          <p:cNvSpPr txBox="1"/>
          <p:nvPr/>
        </p:nvSpPr>
        <p:spPr>
          <a:xfrm>
            <a:off x="381000" y="5766137"/>
            <a:ext cx="8686800" cy="400110"/>
          </a:xfrm>
          <a:prstGeom prst="rect">
            <a:avLst/>
          </a:prstGeom>
          <a:noFill/>
        </p:spPr>
        <p:txBody>
          <a:bodyPr wrap="square">
            <a:spAutoFit/>
          </a:bodyPr>
          <a:lstStyle/>
          <a:p>
            <a:endParaRPr lang="en-US" sz="2000" dirty="0"/>
          </a:p>
        </p:txBody>
      </p:sp>
      <p:sp>
        <p:nvSpPr>
          <p:cNvPr id="5" name="Content Placeholder 4"/>
          <p:cNvSpPr>
            <a:spLocks noGrp="1"/>
          </p:cNvSpPr>
          <p:nvPr>
            <p:ph idx="1"/>
          </p:nvPr>
        </p:nvSpPr>
        <p:spPr>
          <a:xfrm>
            <a:off x="457200" y="1500174"/>
            <a:ext cx="8229600" cy="4625975"/>
          </a:xfrm>
        </p:spPr>
        <p:txBody>
          <a:bodyPr/>
          <a:lstStyle/>
          <a:p>
            <a:r>
              <a:rPr lang="en-US" b="1" dirty="0" smtClean="0"/>
              <a:t>Motivation: </a:t>
            </a:r>
            <a:r>
              <a:rPr lang="en-US" dirty="0" smtClean="0"/>
              <a:t>something (hunger, desire to be beautiful, rich) prompts a person to act in a certain way. In order to identify consumer’s level of motivation, advertising and other marketing communication (sales promotion- gifts, prizes) to encourage people to respond</a:t>
            </a:r>
          </a:p>
          <a:p>
            <a:r>
              <a:rPr lang="en-US" b="1" dirty="0" smtClean="0"/>
              <a:t>Conviction and preference: </a:t>
            </a:r>
            <a:r>
              <a:rPr lang="en-US" dirty="0" smtClean="0"/>
              <a:t> effective persuasion results in conviction, which means consumers believe something to be true. In terms of advertising effects, belief is indicated when consumers develop a preference for, or an intention to try  or buy a product.</a:t>
            </a:r>
          </a:p>
          <a:p>
            <a:endParaRPr lang="en-US" dirty="0"/>
          </a:p>
        </p:txBody>
      </p:sp>
    </p:spTree>
    <p:extLst>
      <p:ext uri="{BB962C8B-B14F-4D97-AF65-F5344CB8AC3E}">
        <p14:creationId xmlns:p14="http://schemas.microsoft.com/office/powerpoint/2010/main" xmlns="" val="26598170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C96D249-9609-42D0-9D42-C84D58B67272}"/>
              </a:ext>
            </a:extLst>
          </p:cNvPr>
          <p:cNvSpPr>
            <a:spLocks noGrp="1"/>
          </p:cNvSpPr>
          <p:nvPr>
            <p:ph type="title"/>
          </p:nvPr>
        </p:nvSpPr>
        <p:spPr/>
        <p:txBody>
          <a:bodyPr/>
          <a:lstStyle/>
          <a:p>
            <a:r>
              <a:rPr lang="en-US" sz="4800" dirty="0" smtClean="0">
                <a:solidFill>
                  <a:srgbClr val="FFC000"/>
                </a:solidFill>
              </a:rPr>
              <a:t>Persuasion</a:t>
            </a:r>
            <a:endParaRPr lang="en-US" dirty="0">
              <a:solidFill>
                <a:srgbClr val="FFC000"/>
              </a:solidFill>
            </a:endParaRPr>
          </a:p>
        </p:txBody>
      </p:sp>
      <p:sp>
        <p:nvSpPr>
          <p:cNvPr id="3" name="Content Placeholder 2">
            <a:extLst>
              <a:ext uri="{FF2B5EF4-FFF2-40B4-BE49-F238E27FC236}">
                <a16:creationId xmlns:a16="http://schemas.microsoft.com/office/drawing/2014/main" xmlns="" id="{8F83F31E-F451-4ACC-87C1-CBB8BACA0029}"/>
              </a:ext>
            </a:extLst>
          </p:cNvPr>
          <p:cNvSpPr>
            <a:spLocks noGrp="1"/>
          </p:cNvSpPr>
          <p:nvPr>
            <p:ph idx="1"/>
          </p:nvPr>
        </p:nvSpPr>
        <p:spPr>
          <a:xfrm>
            <a:off x="457200" y="1357298"/>
            <a:ext cx="8229600" cy="4625975"/>
          </a:xfrm>
        </p:spPr>
        <p:txBody>
          <a:bodyPr/>
          <a:lstStyle/>
          <a:p>
            <a:r>
              <a:rPr lang="en-US" b="1" dirty="0" smtClean="0"/>
              <a:t>Brand loyalty</a:t>
            </a:r>
            <a:r>
              <a:rPr lang="en-US" sz="2400" b="1" dirty="0" smtClean="0"/>
              <a:t>: </a:t>
            </a:r>
            <a:r>
              <a:rPr lang="en-US" sz="2400" dirty="0" smtClean="0"/>
              <a:t>is measured both attitude (preference) and by repeat purchases, is an important response that crosses over between thinking, feeling, and doing. This response is built on customer satisfaction. If you try a product, like it, you will be more likely to buy it again.</a:t>
            </a:r>
          </a:p>
          <a:p>
            <a:pPr marL="342900" indent="-342900">
              <a:lnSpc>
                <a:spcPct val="90000"/>
              </a:lnSpc>
              <a:spcBef>
                <a:spcPct val="20000"/>
              </a:spcBef>
              <a:buClr>
                <a:srgbClr val="669966"/>
              </a:buClr>
              <a:buFont typeface="Wingdings" pitchFamily="2" charset="2"/>
              <a:buChar char="§"/>
            </a:pPr>
            <a:r>
              <a:rPr lang="en-US" b="1" dirty="0" smtClean="0"/>
              <a:t>Influence</a:t>
            </a:r>
            <a:r>
              <a:rPr lang="en-US" sz="2400" dirty="0" smtClean="0"/>
              <a:t>: External people or events that shape attitudes and behavior.</a:t>
            </a:r>
          </a:p>
          <a:p>
            <a:pPr marL="742950" lvl="1" indent="-285750">
              <a:buClr>
                <a:srgbClr val="669966"/>
              </a:buClr>
              <a:buFontTx/>
              <a:buChar char="–"/>
            </a:pPr>
            <a:r>
              <a:rPr lang="en-US" b="1" i="1" dirty="0" smtClean="0"/>
              <a:t>Opinion leaders</a:t>
            </a:r>
            <a:r>
              <a:rPr lang="en-US" dirty="0" smtClean="0"/>
              <a:t> may influence other peoples’ attitudes.</a:t>
            </a:r>
          </a:p>
          <a:p>
            <a:pPr marL="742950" lvl="1" indent="-285750">
              <a:buClr>
                <a:srgbClr val="669966"/>
              </a:buClr>
              <a:buFontTx/>
              <a:buChar char="–"/>
            </a:pPr>
            <a:r>
              <a:rPr lang="en-US" b="1" i="1" dirty="0" smtClean="0"/>
              <a:t>Bandwagon appeals</a:t>
            </a:r>
            <a:r>
              <a:rPr lang="en-US" dirty="0" smtClean="0"/>
              <a:t>: messages say “everyone is doing it.”</a:t>
            </a:r>
          </a:p>
          <a:p>
            <a:pPr marL="742950" lvl="1" indent="-285750">
              <a:buClr>
                <a:srgbClr val="669966"/>
              </a:buClr>
              <a:buFontTx/>
              <a:buChar char="–"/>
            </a:pPr>
            <a:r>
              <a:rPr lang="en-US" b="1" i="1" dirty="0" smtClean="0"/>
              <a:t>Word of mouth</a:t>
            </a:r>
            <a:r>
              <a:rPr lang="en-US" dirty="0" smtClean="0"/>
              <a:t> is created by strategies that engage influencers.</a:t>
            </a:r>
          </a:p>
          <a:p>
            <a:endParaRPr lang="en-US" dirty="0"/>
          </a:p>
        </p:txBody>
      </p:sp>
    </p:spTree>
    <p:extLst>
      <p:ext uri="{BB962C8B-B14F-4D97-AF65-F5344CB8AC3E}">
        <p14:creationId xmlns:p14="http://schemas.microsoft.com/office/powerpoint/2010/main" xmlns="" val="10821706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46BBEF0-CD7D-41C2-A1D8-DF4364029C9E}"/>
              </a:ext>
            </a:extLst>
          </p:cNvPr>
          <p:cNvSpPr>
            <a:spLocks noGrp="1"/>
          </p:cNvSpPr>
          <p:nvPr>
            <p:ph type="title"/>
          </p:nvPr>
        </p:nvSpPr>
        <p:spPr/>
        <p:txBody>
          <a:bodyPr/>
          <a:lstStyle/>
          <a:p>
            <a:r>
              <a:rPr lang="en-US" dirty="0" smtClean="0">
                <a:solidFill>
                  <a:srgbClr val="FFC000"/>
                </a:solidFill>
              </a:rPr>
              <a:t>Behavior</a:t>
            </a:r>
            <a:endParaRPr lang="en-US" dirty="0">
              <a:solidFill>
                <a:srgbClr val="FFC000"/>
              </a:solidFill>
            </a:endParaRPr>
          </a:p>
        </p:txBody>
      </p:sp>
      <p:sp>
        <p:nvSpPr>
          <p:cNvPr id="3" name="Content Placeholder 2">
            <a:extLst>
              <a:ext uri="{FF2B5EF4-FFF2-40B4-BE49-F238E27FC236}">
                <a16:creationId xmlns:a16="http://schemas.microsoft.com/office/drawing/2014/main" xmlns="" id="{88A73CCD-2126-487E-8D2C-8341117F5708}"/>
              </a:ext>
            </a:extLst>
          </p:cNvPr>
          <p:cNvSpPr>
            <a:spLocks noGrp="1"/>
          </p:cNvSpPr>
          <p:nvPr>
            <p:ph idx="1"/>
          </p:nvPr>
        </p:nvSpPr>
        <p:spPr/>
        <p:txBody>
          <a:bodyPr/>
          <a:lstStyle/>
          <a:p>
            <a:r>
              <a:rPr lang="en-US" b="1" dirty="0" smtClean="0"/>
              <a:t>Behavior</a:t>
            </a:r>
            <a:r>
              <a:rPr lang="en-US" dirty="0" smtClean="0"/>
              <a:t> is the action response and it can involve a number of types of action in addition to trying or buy the products </a:t>
            </a:r>
          </a:p>
          <a:p>
            <a:r>
              <a:rPr lang="en-US" dirty="0" smtClean="0"/>
              <a:t>The action response</a:t>
            </a:r>
          </a:p>
          <a:p>
            <a:r>
              <a:rPr lang="en-US" b="1" dirty="0" smtClean="0"/>
              <a:t>Try and buy: </a:t>
            </a:r>
            <a:r>
              <a:rPr lang="en-US" dirty="0" smtClean="0"/>
              <a:t>objective of most marketing program is sales, the consumers view of that is purchase. In customer-focused program, the goal is to motivate people to  try a product or buy it (for nonprofit, not selling goods, but volunteer or donation ) </a:t>
            </a:r>
          </a:p>
          <a:p>
            <a:endParaRPr lang="en-US" dirty="0"/>
          </a:p>
        </p:txBody>
      </p:sp>
    </p:spTree>
    <p:extLst>
      <p:ext uri="{BB962C8B-B14F-4D97-AF65-F5344CB8AC3E}">
        <p14:creationId xmlns:p14="http://schemas.microsoft.com/office/powerpoint/2010/main" xmlns="" val="26682606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37853C7-1CD7-4EF7-844F-2C62C3144F27}"/>
              </a:ext>
            </a:extLst>
          </p:cNvPr>
          <p:cNvSpPr>
            <a:spLocks noGrp="1"/>
          </p:cNvSpPr>
          <p:nvPr>
            <p:ph type="title"/>
          </p:nvPr>
        </p:nvSpPr>
        <p:spPr/>
        <p:txBody>
          <a:bodyPr>
            <a:normAutofit/>
          </a:bodyPr>
          <a:lstStyle/>
          <a:p>
            <a:r>
              <a:rPr lang="en-US" dirty="0" smtClean="0">
                <a:solidFill>
                  <a:srgbClr val="FFC000"/>
                </a:solidFill>
              </a:rPr>
              <a:t>Behavior</a:t>
            </a:r>
            <a:endParaRPr lang="en-US" dirty="0">
              <a:solidFill>
                <a:srgbClr val="FFC000"/>
              </a:solidFill>
            </a:endParaRPr>
          </a:p>
        </p:txBody>
      </p:sp>
      <p:sp>
        <p:nvSpPr>
          <p:cNvPr id="3" name="Content Placeholder 2">
            <a:extLst>
              <a:ext uri="{FF2B5EF4-FFF2-40B4-BE49-F238E27FC236}">
                <a16:creationId xmlns:a16="http://schemas.microsoft.com/office/drawing/2014/main" xmlns="" id="{FF6B52C1-93C1-414D-9E30-EB4168712AA5}"/>
              </a:ext>
            </a:extLst>
          </p:cNvPr>
          <p:cNvSpPr>
            <a:spLocks noGrp="1"/>
          </p:cNvSpPr>
          <p:nvPr>
            <p:ph idx="1"/>
          </p:nvPr>
        </p:nvSpPr>
        <p:spPr>
          <a:xfrm>
            <a:off x="457200" y="1303355"/>
            <a:ext cx="8229600" cy="4625975"/>
          </a:xfrm>
        </p:spPr>
        <p:txBody>
          <a:bodyPr/>
          <a:lstStyle/>
          <a:p>
            <a:r>
              <a:rPr lang="en-US" sz="2400" b="1" dirty="0" smtClean="0"/>
              <a:t>Contact: </a:t>
            </a:r>
            <a:r>
              <a:rPr lang="en-US" sz="2400" dirty="0" smtClean="0"/>
              <a:t>trying and buying are what the marketer desires, but other actions are more important measure of ad’s effectiveness. Responding by making contact with the advertiser can be important sign of effectiveness (through fee toll)</a:t>
            </a:r>
          </a:p>
          <a:p>
            <a:r>
              <a:rPr lang="en-US" sz="2400" b="1" dirty="0" smtClean="0"/>
              <a:t>Prevention</a:t>
            </a:r>
            <a:r>
              <a:rPr lang="en-US" sz="2400" dirty="0" smtClean="0"/>
              <a:t>: there are social-action situations where advertising message are designed to deter behavior, such as limitation of car use due to clean –air campaign and anti-smoking and anti-drug campaign for teens</a:t>
            </a:r>
          </a:p>
          <a:p>
            <a:pPr marL="342900" indent="-342900">
              <a:lnSpc>
                <a:spcPct val="90000"/>
              </a:lnSpc>
              <a:spcBef>
                <a:spcPct val="20000"/>
              </a:spcBef>
              <a:buClr>
                <a:srgbClr val="669966"/>
              </a:buClr>
              <a:buFont typeface="Wingdings" pitchFamily="2" charset="2"/>
              <a:buChar char="§"/>
            </a:pPr>
            <a:r>
              <a:rPr lang="en-US" sz="2400" b="1" dirty="0" smtClean="0"/>
              <a:t>Advocate and Refer: </a:t>
            </a:r>
            <a:r>
              <a:rPr lang="en-US" sz="2400" dirty="0" smtClean="0"/>
              <a:t>speaking out on a brand’s behalf and referring to it when someone asks for recommendation when satisfied customers recommends a favorite brand, this is form of word- of- mouth and thus brings in more business for the brand by providing testimonials to friends, family, and colleagues on behalf of the brand</a:t>
            </a:r>
          </a:p>
          <a:p>
            <a:endParaRPr lang="en-US" dirty="0"/>
          </a:p>
        </p:txBody>
      </p:sp>
    </p:spTree>
    <p:extLst>
      <p:ext uri="{BB962C8B-B14F-4D97-AF65-F5344CB8AC3E}">
        <p14:creationId xmlns:p14="http://schemas.microsoft.com/office/powerpoint/2010/main" xmlns="" val="6914338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99B94FE-60F2-4A1A-BEF6-D5E1F3CF046A}"/>
              </a:ext>
            </a:extLst>
          </p:cNvPr>
          <p:cNvSpPr>
            <a:spLocks noGrp="1"/>
          </p:cNvSpPr>
          <p:nvPr>
            <p:ph type="title"/>
          </p:nvPr>
        </p:nvSpPr>
        <p:spPr/>
        <p:txBody>
          <a:bodyPr/>
          <a:lstStyle/>
          <a:p>
            <a:r>
              <a:rPr lang="en-US" dirty="0" smtClean="0">
                <a:solidFill>
                  <a:srgbClr val="FFC000"/>
                </a:solidFill>
              </a:rPr>
              <a:t>ADVERTISING APPEALS</a:t>
            </a:r>
            <a:endParaRPr lang="en-US" dirty="0">
              <a:solidFill>
                <a:srgbClr val="FFC000"/>
              </a:solidFill>
            </a:endParaRPr>
          </a:p>
        </p:txBody>
      </p:sp>
      <p:sp>
        <p:nvSpPr>
          <p:cNvPr id="3" name="Content Placeholder 2">
            <a:extLst>
              <a:ext uri="{FF2B5EF4-FFF2-40B4-BE49-F238E27FC236}">
                <a16:creationId xmlns:a16="http://schemas.microsoft.com/office/drawing/2014/main" xmlns="" id="{47359C89-42D2-471F-B000-B9759E8F44C2}"/>
              </a:ext>
            </a:extLst>
          </p:cNvPr>
          <p:cNvSpPr>
            <a:spLocks noGrp="1"/>
          </p:cNvSpPr>
          <p:nvPr>
            <p:ph idx="1"/>
          </p:nvPr>
        </p:nvSpPr>
        <p:spPr>
          <a:xfrm>
            <a:off x="457200" y="1408176"/>
            <a:ext cx="8229600" cy="4625975"/>
          </a:xfrm>
        </p:spPr>
        <p:txBody>
          <a:bodyPr/>
          <a:lstStyle/>
          <a:p>
            <a:pPr>
              <a:lnSpc>
                <a:spcPct val="90000"/>
              </a:lnSpc>
            </a:pPr>
            <a:r>
              <a:rPr lang="en-US" dirty="0" smtClean="0"/>
              <a:t>communication strategies that marketing and advertising professionals use to grab attention and persuade people to buy or act.</a:t>
            </a:r>
          </a:p>
          <a:p>
            <a:pPr>
              <a:lnSpc>
                <a:spcPct val="90000"/>
              </a:lnSpc>
            </a:pPr>
            <a:r>
              <a:rPr lang="en-US" b="1" dirty="0" smtClean="0"/>
              <a:t>Rhetorical theory:</a:t>
            </a:r>
            <a:endParaRPr lang="en-US" altLang="en-US" dirty="0"/>
          </a:p>
          <a:p>
            <a:r>
              <a:rPr lang="en-US" sz="2400" dirty="0" smtClean="0"/>
              <a:t>“appeal” dates back to Aristotle, who identified the three main appeals of communication </a:t>
            </a:r>
          </a:p>
          <a:p>
            <a:pPr lvl="1"/>
            <a:r>
              <a:rPr lang="en-US" dirty="0" smtClean="0"/>
              <a:t>if you can establish yourself as credible (</a:t>
            </a:r>
            <a:r>
              <a:rPr lang="en-US" i="1" dirty="0" smtClean="0"/>
              <a:t>ethos</a:t>
            </a:r>
            <a:r>
              <a:rPr lang="en-US" dirty="0" smtClean="0"/>
              <a:t>), for example, you are more likely to persuade people</a:t>
            </a:r>
          </a:p>
          <a:p>
            <a:pPr lvl="1"/>
            <a:r>
              <a:rPr lang="en-US" dirty="0" smtClean="0"/>
              <a:t>Likewise, if you tugged on your audience’s heartstrings (hit their emotions, </a:t>
            </a:r>
            <a:r>
              <a:rPr lang="en-US" i="1" dirty="0" smtClean="0"/>
              <a:t>pathos</a:t>
            </a:r>
            <a:r>
              <a:rPr lang="en-US" dirty="0" smtClean="0"/>
              <a:t>) or presented a logical argument (</a:t>
            </a:r>
            <a:r>
              <a:rPr lang="en-US" i="1" dirty="0" smtClean="0"/>
              <a:t>logos</a:t>
            </a:r>
            <a:r>
              <a:rPr lang="en-US" dirty="0" smtClean="0"/>
              <a:t>), you could persuade people to act. </a:t>
            </a:r>
          </a:p>
          <a:p>
            <a:pPr lvl="1"/>
            <a:r>
              <a:rPr lang="en-US" sz="2000" dirty="0" err="1" smtClean="0"/>
              <a:t>SOURCE:https</a:t>
            </a:r>
            <a:r>
              <a:rPr lang="en-US" sz="2000" dirty="0" smtClean="0"/>
              <a:t>://</a:t>
            </a:r>
            <a:r>
              <a:rPr lang="en-US" sz="2000" dirty="0" err="1" smtClean="0"/>
              <a:t>thevisualcommunicationguy.com</a:t>
            </a:r>
            <a:r>
              <a:rPr lang="en-US" sz="2000" dirty="0" smtClean="0"/>
              <a:t>/business-communication/advertising-appeals-overview/</a:t>
            </a:r>
          </a:p>
          <a:p>
            <a:pPr lvl="1"/>
            <a:endParaRPr lang="en-US" dirty="0"/>
          </a:p>
        </p:txBody>
      </p:sp>
    </p:spTree>
    <p:extLst>
      <p:ext uri="{BB962C8B-B14F-4D97-AF65-F5344CB8AC3E}">
        <p14:creationId xmlns:p14="http://schemas.microsoft.com/office/powerpoint/2010/main" xmlns="" val="1462435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n-US" dirty="0" smtClean="0">
                <a:solidFill>
                  <a:srgbClr val="FFC000"/>
                </a:solidFill>
              </a:rPr>
              <a:t>Advertising Appeals</a:t>
            </a:r>
            <a:endParaRPr lang="en-US" dirty="0">
              <a:solidFill>
                <a:srgbClr val="FFC000"/>
              </a:solidFill>
            </a:endParaRPr>
          </a:p>
        </p:txBody>
      </p:sp>
      <p:pic>
        <p:nvPicPr>
          <p:cNvPr id="5" name="Content Placeholder 4" descr="https://thevisualcommunicationguy.com/wp-content/uploads/2017/09/Celebrity-Endorsement-300x184.jpg">
            <a:hlinkClick r:id="rId2"/>
          </p:cNvPr>
          <p:cNvPicPr>
            <a:picLocks noGrp="1"/>
          </p:cNvPicPr>
          <p:nvPr>
            <p:ph idx="1"/>
          </p:nvPr>
        </p:nvPicPr>
        <p:blipFill>
          <a:blip r:embed="rId3"/>
          <a:srcRect/>
          <a:stretch>
            <a:fillRect/>
          </a:stretch>
        </p:blipFill>
        <p:spPr bwMode="auto">
          <a:xfrm>
            <a:off x="1785918" y="1500174"/>
            <a:ext cx="5500726" cy="3214710"/>
          </a:xfrm>
          <a:prstGeom prst="rect">
            <a:avLst/>
          </a:prstGeom>
          <a:noFill/>
          <a:ln w="9525">
            <a:noFill/>
            <a:miter lim="800000"/>
            <a:headEnd/>
            <a:tailEnd/>
          </a:ln>
        </p:spPr>
      </p:pic>
      <p:sp>
        <p:nvSpPr>
          <p:cNvPr id="11266" name="Rectangle 2"/>
          <p:cNvSpPr>
            <a:spLocks noChangeArrowheads="1"/>
          </p:cNvSpPr>
          <p:nvPr/>
        </p:nvSpPr>
        <p:spPr bwMode="auto">
          <a:xfrm>
            <a:off x="214282" y="4786322"/>
            <a:ext cx="8572560" cy="22467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Jennifer Aniston holding a bottle of Smart Water, you are being appealed to by Aniston’s credibility (or, at the very least, her notoriety). If it’s good enough for her, the advertisers hope you’ll think and feel, then it’s good enough for the consumer who respects and adores her.</a:t>
            </a:r>
          </a:p>
          <a:p>
            <a:pPr algn="just" eaLnBrk="1" hangingPunct="1"/>
            <a:r>
              <a:rPr lang="en-US" sz="1800" dirty="0" err="1" smtClean="0"/>
              <a:t>SOURCE:https</a:t>
            </a:r>
            <a:r>
              <a:rPr lang="en-US" sz="1800" dirty="0" smtClean="0"/>
              <a:t>://</a:t>
            </a:r>
            <a:r>
              <a:rPr lang="en-US" sz="1800" dirty="0" err="1" smtClean="0"/>
              <a:t>thevisualcommunicationguy.com</a:t>
            </a:r>
            <a:r>
              <a:rPr lang="en-US" sz="1800" dirty="0" smtClean="0"/>
              <a:t>/business-communication/advertising-appeals-overview</a:t>
            </a:r>
            <a:r>
              <a:rPr lang="en-US" sz="2000" dirty="0" smtClean="0"/>
              <a:t>/</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xmlns="" val="41196073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2803" name="Rectangle 3"/>
          <p:cNvSpPr>
            <a:spLocks noGrp="1" noChangeArrowheads="1"/>
          </p:cNvSpPr>
          <p:nvPr>
            <p:ph type="title"/>
          </p:nvPr>
        </p:nvSpPr>
        <p:spPr/>
        <p:txBody>
          <a:bodyPr/>
          <a:lstStyle/>
          <a:p>
            <a:r>
              <a:rPr lang="en-US" dirty="0" smtClean="0">
                <a:solidFill>
                  <a:srgbClr val="FFC000"/>
                </a:solidFill>
              </a:rPr>
              <a:t>Advertising Appeals</a:t>
            </a:r>
            <a:endParaRPr lang="en-US" dirty="0">
              <a:solidFill>
                <a:srgbClr val="FFC000"/>
              </a:solidFill>
            </a:endParaRPr>
          </a:p>
        </p:txBody>
      </p:sp>
      <p:sp>
        <p:nvSpPr>
          <p:cNvPr id="4" name="Content Placeholder 3"/>
          <p:cNvSpPr>
            <a:spLocks noGrp="1"/>
          </p:cNvSpPr>
          <p:nvPr>
            <p:ph idx="1"/>
          </p:nvPr>
        </p:nvSpPr>
        <p:spPr>
          <a:xfrm>
            <a:off x="457200" y="1428736"/>
            <a:ext cx="8686800" cy="5429264"/>
          </a:xfrm>
        </p:spPr>
        <p:txBody>
          <a:bodyPr/>
          <a:lstStyle/>
          <a:p>
            <a:r>
              <a:rPr lang="en-US" sz="2400" b="1" dirty="0" smtClean="0"/>
              <a:t>Adventure appeal</a:t>
            </a:r>
          </a:p>
          <a:p>
            <a:pPr>
              <a:buNone/>
            </a:pPr>
            <a:r>
              <a:rPr lang="en-US" sz="2400" dirty="0" smtClean="0"/>
              <a:t>      Appealing to a person’s sense of adventure and excitement. </a:t>
            </a:r>
          </a:p>
          <a:p>
            <a:r>
              <a:rPr lang="en-US" sz="2400" b="1" dirty="0" smtClean="0"/>
              <a:t>Bandwagon appeal</a:t>
            </a:r>
          </a:p>
          <a:p>
            <a:pPr>
              <a:buNone/>
            </a:pPr>
            <a:r>
              <a:rPr lang="en-US" sz="2400" dirty="0" smtClean="0"/>
              <a:t>     Appealing to people by making them feel like everyone else is doing it. Feel like since everyone else is doing something, they should to. It’s a persuasion-by-numbers tactic</a:t>
            </a:r>
          </a:p>
          <a:p>
            <a:r>
              <a:rPr lang="en-US" sz="2400" b="1" dirty="0" smtClean="0"/>
              <a:t>Masculine/feminine appeal </a:t>
            </a:r>
          </a:p>
          <a:p>
            <a:pPr>
              <a:buNone/>
            </a:pPr>
            <a:r>
              <a:rPr lang="en-US" sz="2400" b="1" dirty="0" smtClean="0"/>
              <a:t>      </a:t>
            </a:r>
            <a:r>
              <a:rPr lang="en-US" sz="2400" dirty="0" smtClean="0"/>
              <a:t>Appealing to a person’s desire to be the perfect man or woman.</a:t>
            </a:r>
          </a:p>
          <a:p>
            <a:r>
              <a:rPr lang="en-US" sz="2400" b="1" dirty="0" smtClean="0"/>
              <a:t>Music appeal</a:t>
            </a:r>
          </a:p>
          <a:p>
            <a:pPr>
              <a:buNone/>
            </a:pPr>
            <a:r>
              <a:rPr lang="en-US" sz="2400" dirty="0" smtClean="0"/>
              <a:t>      Appealing to a person’s tastes in sounds and music. </a:t>
            </a:r>
          </a:p>
          <a:p>
            <a:r>
              <a:rPr lang="en-US" sz="2400" b="1" dirty="0" smtClean="0"/>
              <a:t>Personal ( emotional) appeal</a:t>
            </a:r>
          </a:p>
          <a:p>
            <a:r>
              <a:rPr lang="en-US" sz="2400" dirty="0" smtClean="0"/>
              <a:t>to make a consumer feel sad, angry, excited, jealous, fearful, proud, nostalgic, or any other emotion enough to encourage them to buy, donate, or act.  </a:t>
            </a:r>
          </a:p>
          <a:p>
            <a:pPr>
              <a:buNone/>
            </a:pPr>
            <a:endParaRPr lang="en-US" sz="2400" dirty="0" smtClean="0"/>
          </a:p>
          <a:p>
            <a:pPr>
              <a:buNone/>
            </a:pPr>
            <a:endParaRPr lang="en-US" sz="2400" b="1" dirty="0"/>
          </a:p>
        </p:txBody>
      </p:sp>
    </p:spTree>
    <p:extLst>
      <p:ext uri="{BB962C8B-B14F-4D97-AF65-F5344CB8AC3E}">
        <p14:creationId xmlns:p14="http://schemas.microsoft.com/office/powerpoint/2010/main" xmlns="" val="1945110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3827" name="Rectangle 3"/>
          <p:cNvSpPr>
            <a:spLocks noGrp="1" noChangeArrowheads="1"/>
          </p:cNvSpPr>
          <p:nvPr>
            <p:ph type="title"/>
          </p:nvPr>
        </p:nvSpPr>
        <p:spPr/>
        <p:txBody>
          <a:bodyPr/>
          <a:lstStyle/>
          <a:p>
            <a:r>
              <a:rPr lang="en-US" dirty="0" smtClean="0">
                <a:solidFill>
                  <a:srgbClr val="FFC000"/>
                </a:solidFill>
              </a:rPr>
              <a:t>Advertising Appeals</a:t>
            </a:r>
            <a:endParaRPr lang="en-US" dirty="0">
              <a:solidFill>
                <a:srgbClr val="FFC000"/>
              </a:solidFill>
            </a:endParaRPr>
          </a:p>
        </p:txBody>
      </p:sp>
      <p:sp>
        <p:nvSpPr>
          <p:cNvPr id="4" name="Rectangle 3"/>
          <p:cNvSpPr/>
          <p:nvPr/>
        </p:nvSpPr>
        <p:spPr>
          <a:xfrm>
            <a:off x="214282" y="1500174"/>
            <a:ext cx="8929718" cy="5632311"/>
          </a:xfrm>
          <a:prstGeom prst="rect">
            <a:avLst/>
          </a:prstGeom>
        </p:spPr>
        <p:txBody>
          <a:bodyPr wrap="square">
            <a:spAutoFit/>
          </a:bodyPr>
          <a:lstStyle/>
          <a:p>
            <a:r>
              <a:rPr lang="en-US" b="1" dirty="0" smtClean="0">
                <a:latin typeface="+mn-lt"/>
              </a:rPr>
              <a:t>Brand appeal</a:t>
            </a:r>
          </a:p>
          <a:p>
            <a:r>
              <a:rPr lang="en-US" dirty="0" smtClean="0">
                <a:latin typeface="+mn-lt"/>
              </a:rPr>
              <a:t>Appealing to people who are brand-conscious and have certain proclivities towards brands. </a:t>
            </a:r>
          </a:p>
          <a:p>
            <a:r>
              <a:rPr lang="en-US" b="1" dirty="0" smtClean="0">
                <a:latin typeface="+mn-lt"/>
              </a:rPr>
              <a:t>Endorsement appeal</a:t>
            </a:r>
          </a:p>
          <a:p>
            <a:r>
              <a:rPr lang="en-US" dirty="0" smtClean="0">
                <a:latin typeface="+mn-lt"/>
              </a:rPr>
              <a:t>Appealing to people by using a celebrity they admire and recognize</a:t>
            </a:r>
          </a:p>
          <a:p>
            <a:r>
              <a:rPr lang="en-US" b="1" dirty="0" smtClean="0">
                <a:latin typeface="+mn-lt"/>
              </a:rPr>
              <a:t>Fear Appeal</a:t>
            </a:r>
          </a:p>
          <a:p>
            <a:r>
              <a:rPr lang="en-US" dirty="0" smtClean="0"/>
              <a:t>the fear appeal specifically appeals to a person’s fears in order to encourage them to buy or act. </a:t>
            </a:r>
          </a:p>
          <a:p>
            <a:r>
              <a:rPr lang="en-US" b="1" dirty="0" smtClean="0">
                <a:latin typeface="+mn-lt"/>
              </a:rPr>
              <a:t>Humor appeal</a:t>
            </a:r>
          </a:p>
          <a:p>
            <a:r>
              <a:rPr lang="en-US" dirty="0" smtClean="0">
                <a:latin typeface="+mn-lt"/>
              </a:rPr>
              <a:t>humor is an effective appeal for grabbing attention and helping people remember and share information about a product or idea.</a:t>
            </a:r>
          </a:p>
          <a:p>
            <a:r>
              <a:rPr lang="en-US" b="1" dirty="0" smtClean="0">
                <a:latin typeface="+mn-lt"/>
              </a:rPr>
              <a:t>less-than-perfect</a:t>
            </a:r>
            <a:r>
              <a:rPr lang="en-US" dirty="0" smtClean="0">
                <a:latin typeface="+mn-lt"/>
              </a:rPr>
              <a:t> </a:t>
            </a:r>
          </a:p>
          <a:p>
            <a:r>
              <a:rPr lang="en-US" dirty="0" smtClean="0">
                <a:latin typeface="+mn-lt"/>
              </a:rPr>
              <a:t>Appealing to a person’s natural tendency to think they are less-than-perfect and that they need something to improve themselves. </a:t>
            </a:r>
          </a:p>
          <a:p>
            <a:endParaRPr lang="en-US" dirty="0">
              <a:latin typeface="+mn-lt"/>
            </a:endParaRPr>
          </a:p>
        </p:txBody>
      </p:sp>
    </p:spTree>
    <p:extLst>
      <p:ext uri="{BB962C8B-B14F-4D97-AF65-F5344CB8AC3E}">
        <p14:creationId xmlns:p14="http://schemas.microsoft.com/office/powerpoint/2010/main" xmlns="" val="29864019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4850" name="Rectangle 2"/>
          <p:cNvSpPr>
            <a:spLocks noGrp="1" noChangeArrowheads="1"/>
          </p:cNvSpPr>
          <p:nvPr>
            <p:ph type="title"/>
          </p:nvPr>
        </p:nvSpPr>
        <p:spPr/>
        <p:txBody>
          <a:bodyPr/>
          <a:lstStyle/>
          <a:p>
            <a:r>
              <a:rPr lang="en-US" dirty="0" smtClean="0">
                <a:solidFill>
                  <a:srgbClr val="FFC000"/>
                </a:solidFill>
              </a:rPr>
              <a:t>Advertising Appeals</a:t>
            </a:r>
            <a:endParaRPr lang="en-US" dirty="0">
              <a:solidFill>
                <a:srgbClr val="FFC000"/>
              </a:solidFill>
            </a:endParaRPr>
          </a:p>
        </p:txBody>
      </p:sp>
      <p:sp>
        <p:nvSpPr>
          <p:cNvPr id="334851" name="Rectangle 3"/>
          <p:cNvSpPr>
            <a:spLocks noGrp="1" noChangeArrowheads="1"/>
          </p:cNvSpPr>
          <p:nvPr>
            <p:ph idx="1"/>
          </p:nvPr>
        </p:nvSpPr>
        <p:spPr>
          <a:xfrm>
            <a:off x="457200" y="1500174"/>
            <a:ext cx="8229600" cy="5357826"/>
          </a:xfrm>
        </p:spPr>
        <p:txBody>
          <a:bodyPr/>
          <a:lstStyle/>
          <a:p>
            <a:r>
              <a:rPr lang="en-US" sz="2400" b="1" dirty="0" smtClean="0"/>
              <a:t>Plain appeal </a:t>
            </a:r>
            <a:r>
              <a:rPr lang="en-US" sz="2400" dirty="0" smtClean="0"/>
              <a:t>persuades people that a product, service, or idea may not be as strange or radical or extraordinary as people thing, but rather that it is normal and common.</a:t>
            </a:r>
          </a:p>
          <a:p>
            <a:r>
              <a:rPr lang="en-US" sz="2400" b="1" dirty="0" smtClean="0"/>
              <a:t>Play on Word appeal: </a:t>
            </a:r>
            <a:r>
              <a:rPr lang="en-US" sz="2400" dirty="0" smtClean="0"/>
              <a:t>Appealing to people through creative word choice and figures of speech.</a:t>
            </a:r>
          </a:p>
          <a:p>
            <a:r>
              <a:rPr lang="en-US" sz="2400" dirty="0" smtClean="0"/>
              <a:t> </a:t>
            </a:r>
            <a:r>
              <a:rPr lang="en-US" sz="2400" b="1" dirty="0" smtClean="0"/>
              <a:t>Rational appeal </a:t>
            </a:r>
            <a:r>
              <a:rPr lang="en-US" sz="2400" dirty="0" smtClean="0"/>
              <a:t>makes people feel like they need something because it makes sense and seems necessary</a:t>
            </a:r>
          </a:p>
          <a:p>
            <a:r>
              <a:rPr lang="en-US" sz="2400" b="1" dirty="0" smtClean="0"/>
              <a:t>Romantic appeal </a:t>
            </a:r>
            <a:r>
              <a:rPr lang="en-US" sz="2400" dirty="0" smtClean="0"/>
              <a:t>makes people feel like they will be more attractive, more desirable, and more likely to get the person of their dreams if they use a certain product or take certain actions.</a:t>
            </a:r>
          </a:p>
          <a:p>
            <a:r>
              <a:rPr lang="en-US" sz="2400" b="1" dirty="0" smtClean="0"/>
              <a:t>Scarcity appeal: </a:t>
            </a:r>
            <a:r>
              <a:rPr lang="en-US" sz="2400" dirty="0" smtClean="0"/>
              <a:t>Appealing to people by making them feel that something will run out soon or is about to end. </a:t>
            </a:r>
            <a:endParaRPr lang="en-US" sz="2400" b="1" dirty="0"/>
          </a:p>
        </p:txBody>
      </p:sp>
    </p:spTree>
    <p:extLst>
      <p:ext uri="{BB962C8B-B14F-4D97-AF65-F5344CB8AC3E}">
        <p14:creationId xmlns:p14="http://schemas.microsoft.com/office/powerpoint/2010/main" xmlns="" val="9724279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5874" name="Rectangle 2"/>
          <p:cNvSpPr>
            <a:spLocks noGrp="1" noChangeArrowheads="1"/>
          </p:cNvSpPr>
          <p:nvPr>
            <p:ph type="title"/>
          </p:nvPr>
        </p:nvSpPr>
        <p:spPr/>
        <p:txBody>
          <a:bodyPr/>
          <a:lstStyle/>
          <a:p>
            <a:r>
              <a:rPr lang="en-US" dirty="0" smtClean="0">
                <a:solidFill>
                  <a:srgbClr val="FFC000"/>
                </a:solidFill>
              </a:rPr>
              <a:t>Advertising Appeals</a:t>
            </a:r>
            <a:endParaRPr lang="en-US" dirty="0">
              <a:solidFill>
                <a:srgbClr val="FFC000"/>
              </a:solidFill>
            </a:endParaRPr>
          </a:p>
        </p:txBody>
      </p:sp>
      <p:sp>
        <p:nvSpPr>
          <p:cNvPr id="335875" name="Rectangle 3"/>
          <p:cNvSpPr>
            <a:spLocks noGrp="1" noChangeArrowheads="1"/>
          </p:cNvSpPr>
          <p:nvPr>
            <p:ph idx="1"/>
          </p:nvPr>
        </p:nvSpPr>
        <p:spPr>
          <a:xfrm>
            <a:off x="457200" y="1500175"/>
            <a:ext cx="8543956" cy="4900626"/>
          </a:xfrm>
        </p:spPr>
        <p:txBody>
          <a:bodyPr/>
          <a:lstStyle/>
          <a:p>
            <a:r>
              <a:rPr lang="en-US" sz="2400" b="1" dirty="0" smtClean="0"/>
              <a:t>Sex appeal </a:t>
            </a:r>
            <a:r>
              <a:rPr lang="en-US" sz="2400" dirty="0" smtClean="0"/>
              <a:t>grabs and increase attention toward a product or service by making people feel attracted to or desirous of the people using the product. Buzz </a:t>
            </a:r>
            <a:r>
              <a:rPr lang="en-US" sz="2400" dirty="0"/>
              <a:t>is getting people to talk about the event, idea or brand</a:t>
            </a:r>
            <a:r>
              <a:rPr lang="en-US" sz="2400" dirty="0" smtClean="0"/>
              <a:t>.</a:t>
            </a:r>
          </a:p>
          <a:p>
            <a:r>
              <a:rPr lang="en-US" sz="2400" b="1" dirty="0" smtClean="0"/>
              <a:t>Snob appeal: </a:t>
            </a:r>
            <a:r>
              <a:rPr lang="en-US" sz="2400" dirty="0" smtClean="0"/>
              <a:t>Appealing to people by making them feel like they will experience luxury, elegance, or superior quality. </a:t>
            </a:r>
          </a:p>
          <a:p>
            <a:r>
              <a:rPr lang="en-US" sz="2400" b="1" dirty="0" smtClean="0"/>
              <a:t>Social appeal: </a:t>
            </a:r>
            <a:r>
              <a:rPr lang="en-US" sz="2400" dirty="0" smtClean="0"/>
              <a:t>Appealing to a person’s sense of belonging or feeling of inclusion. </a:t>
            </a:r>
            <a:endParaRPr lang="en-US" sz="2400" b="1" dirty="0" smtClean="0"/>
          </a:p>
          <a:p>
            <a:r>
              <a:rPr lang="en-US" sz="2400" b="1" dirty="0" smtClean="0"/>
              <a:t>Statistics appeal: </a:t>
            </a:r>
            <a:r>
              <a:rPr lang="en-US" sz="2400" dirty="0" smtClean="0"/>
              <a:t>Appealing to people’s obsession of and trust in numbers. </a:t>
            </a:r>
          </a:p>
          <a:p>
            <a:r>
              <a:rPr lang="en-US" sz="2400" b="1" dirty="0" smtClean="0"/>
              <a:t>Youth appeal: </a:t>
            </a:r>
            <a:r>
              <a:rPr lang="en-US" sz="2400" dirty="0" smtClean="0"/>
              <a:t>Appealing to a person’s desire to feel younger. </a:t>
            </a:r>
          </a:p>
          <a:p>
            <a:pPr>
              <a:buNone/>
            </a:pPr>
            <a:endParaRPr lang="en-US" sz="1800" dirty="0" smtClean="0"/>
          </a:p>
          <a:p>
            <a:pPr>
              <a:buNone/>
            </a:pPr>
            <a:r>
              <a:rPr lang="en-US" sz="1800" dirty="0" smtClean="0"/>
              <a:t>     </a:t>
            </a:r>
            <a:r>
              <a:rPr lang="en-US" sz="1800" dirty="0" err="1" smtClean="0"/>
              <a:t>SOURCE:https</a:t>
            </a:r>
            <a:r>
              <a:rPr lang="en-US" sz="1800" dirty="0" smtClean="0"/>
              <a:t>://</a:t>
            </a:r>
            <a:r>
              <a:rPr lang="en-US" sz="1800" dirty="0" err="1" smtClean="0"/>
              <a:t>thevisualcommunicationguy.com</a:t>
            </a:r>
            <a:r>
              <a:rPr lang="en-US" sz="1800" dirty="0" smtClean="0"/>
              <a:t>/business-communication/advertising-appeals-overview/</a:t>
            </a:r>
          </a:p>
          <a:p>
            <a:endParaRPr lang="en-US" sz="2400" dirty="0" smtClean="0"/>
          </a:p>
          <a:p>
            <a:endParaRPr lang="en-US" sz="2400" b="1" dirty="0"/>
          </a:p>
        </p:txBody>
      </p:sp>
    </p:spTree>
    <p:extLst>
      <p:ext uri="{BB962C8B-B14F-4D97-AF65-F5344CB8AC3E}">
        <p14:creationId xmlns:p14="http://schemas.microsoft.com/office/powerpoint/2010/main" xmlns="" val="20759532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Grp="1" noChangeArrowheads="1"/>
          </p:cNvSpPr>
          <p:nvPr>
            <p:ph type="title"/>
          </p:nvPr>
        </p:nvSpPr>
        <p:spPr/>
        <p:txBody>
          <a:bodyPr>
            <a:normAutofit/>
          </a:bodyPr>
          <a:lstStyle/>
          <a:p>
            <a:r>
              <a:rPr lang="en-US" dirty="0"/>
              <a:t>SUMMARY</a:t>
            </a:r>
          </a:p>
        </p:txBody>
      </p:sp>
      <p:sp>
        <p:nvSpPr>
          <p:cNvPr id="184339" name="Rectangle 19"/>
          <p:cNvSpPr>
            <a:spLocks noChangeArrowheads="1"/>
          </p:cNvSpPr>
          <p:nvPr/>
        </p:nvSpPr>
        <p:spPr bwMode="auto">
          <a:xfrm>
            <a:off x="1922463" y="2973388"/>
            <a:ext cx="18415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endParaRPr lang="en-US"/>
          </a:p>
        </p:txBody>
      </p:sp>
      <p:sp>
        <p:nvSpPr>
          <p:cNvPr id="184340" name="Rectangle 20"/>
          <p:cNvSpPr>
            <a:spLocks noChangeArrowheads="1"/>
          </p:cNvSpPr>
          <p:nvPr/>
        </p:nvSpPr>
        <p:spPr bwMode="auto">
          <a:xfrm>
            <a:off x="428596" y="1500174"/>
            <a:ext cx="8105804" cy="504138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lvl="0" algn="just"/>
            <a:r>
              <a:rPr lang="en-US" b="1" dirty="0" smtClean="0"/>
              <a:t>What is the Facets Model of Effects, and how does it ex-plain how marketing communication works?</a:t>
            </a:r>
            <a:r>
              <a:rPr lang="en-US" dirty="0" smtClean="0"/>
              <a:t> The authors believe that marketing communication works in six key ways: it is designed to help consumers (1) see and hear the message (perception), (2) feel something for the brand (emotional or affective response), (3) understand the point of the message (cognitive response), (4) connect positive qualities with the brand (association), (5) believe the message (persuasion), and (6) act in the desired ways (behavior). All of these work together to create a brand perception. An effective message, then, has a diamond-like quality that represents how the message effects work together to create the desired consumer response.</a:t>
            </a:r>
          </a:p>
          <a:p>
            <a:pPr marL="334963" indent="-334963">
              <a:spcBef>
                <a:spcPct val="20000"/>
              </a:spcBef>
              <a:buClr>
                <a:srgbClr val="336633"/>
              </a:buClr>
              <a:buFont typeface="Times" charset="0"/>
              <a:buChar char="•"/>
            </a:pPr>
            <a:endParaRPr lang="en-US" sz="2800" dirty="0">
              <a:solidFill>
                <a:srgbClr val="000000"/>
              </a:solidFill>
              <a:latin typeface="Times New Roman" charset="0"/>
              <a:cs typeface="Times New Roman" charset="0"/>
            </a:endParaRPr>
          </a:p>
        </p:txBody>
      </p:sp>
    </p:spTree>
    <p:extLst>
      <p:ext uri="{BB962C8B-B14F-4D97-AF65-F5344CB8AC3E}">
        <p14:creationId xmlns:p14="http://schemas.microsoft.com/office/powerpoint/2010/main" xmlns="" val="38761738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a:xfrm>
            <a:off x="457200" y="1500175"/>
            <a:ext cx="8258204" cy="4857783"/>
          </a:xfrm>
        </p:spPr>
        <p:txBody>
          <a:bodyPr/>
          <a:lstStyle/>
          <a:p>
            <a:r>
              <a:rPr lang="en-US" sz="2400" dirty="0" smtClean="0"/>
              <a:t>Types of Advertising Appeals include but not limited to:</a:t>
            </a:r>
          </a:p>
          <a:p>
            <a:r>
              <a:rPr lang="en-US" sz="2400" dirty="0" smtClean="0"/>
              <a:t>1. Emotional Appeal a) Personal Appeal b) Social Appeal c) Fear Appeal d) Humor Appeal </a:t>
            </a:r>
          </a:p>
          <a:p>
            <a:r>
              <a:rPr lang="en-US" sz="2400" dirty="0" smtClean="0"/>
              <a:t>2. Sex Appeal </a:t>
            </a:r>
          </a:p>
          <a:p>
            <a:r>
              <a:rPr lang="en-US" sz="2400" dirty="0" smtClean="0"/>
              <a:t>3. Music Appeal </a:t>
            </a:r>
          </a:p>
          <a:p>
            <a:r>
              <a:rPr lang="en-US" sz="2400" dirty="0" smtClean="0"/>
              <a:t>4. Scarcity Appeal </a:t>
            </a:r>
          </a:p>
          <a:p>
            <a:r>
              <a:rPr lang="en-US" sz="2400" dirty="0" smtClean="0"/>
              <a:t>5. Rational Appeal </a:t>
            </a:r>
          </a:p>
          <a:p>
            <a:r>
              <a:rPr lang="en-US" sz="2400" dirty="0" smtClean="0"/>
              <a:t>6. Masculine Feminine Appeal </a:t>
            </a:r>
          </a:p>
          <a:p>
            <a:r>
              <a:rPr lang="en-US" sz="2400" dirty="0" smtClean="0"/>
              <a:t>7. Brand Appeal</a:t>
            </a:r>
          </a:p>
          <a:p>
            <a:r>
              <a:rPr lang="en-US" sz="2400" dirty="0" smtClean="0"/>
              <a:t> 8. Snob Appeal </a:t>
            </a:r>
          </a:p>
          <a:p>
            <a:r>
              <a:rPr lang="en-US" sz="2400" dirty="0" smtClean="0"/>
              <a:t>9. Adventure Appeal </a:t>
            </a:r>
          </a:p>
          <a:p>
            <a:r>
              <a:rPr lang="en-US" sz="2400" dirty="0" smtClean="0"/>
              <a:t>10. Less than Perfect Appeal </a:t>
            </a:r>
          </a:p>
          <a:p>
            <a:endParaRPr lang="en-US" sz="2400" dirty="0" smtClean="0"/>
          </a:p>
          <a:p>
            <a:endParaRPr lang="en-US" dirty="0"/>
          </a:p>
        </p:txBody>
      </p:sp>
      <p:sp>
        <p:nvSpPr>
          <p:cNvPr id="57345" name="Rectangle 1"/>
          <p:cNvSpPr>
            <a:spLocks noChangeArrowheads="1"/>
          </p:cNvSpPr>
          <p:nvPr/>
        </p:nvSpPr>
        <p:spPr bwMode="auto">
          <a:xfrm>
            <a:off x="5786446" y="2643182"/>
            <a:ext cx="3000396" cy="34163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rgbClr val="000000"/>
                </a:solidFill>
                <a:effectLst/>
                <a:latin typeface="Calibri" pitchFamily="34" charset="0"/>
                <a:ea typeface="Times New Roman" pitchFamily="18" charset="0"/>
                <a:cs typeface="Times New Roman" pitchFamily="18" charset="0"/>
              </a:rPr>
              <a:t>11. Romance Appeal </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dirty="0" smtClean="0">
                <a:ln>
                  <a:noFill/>
                </a:ln>
                <a:solidFill>
                  <a:srgbClr val="000000"/>
                </a:solidFill>
                <a:effectLst/>
                <a:latin typeface="Calibri" pitchFamily="34" charset="0"/>
                <a:ea typeface="Times New Roman" pitchFamily="18" charset="0"/>
                <a:cs typeface="Times New Roman" pitchFamily="18" charset="0"/>
              </a:rPr>
              <a:t>12. Youth Appeal </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dirty="0" smtClean="0">
                <a:ln>
                  <a:noFill/>
                </a:ln>
                <a:solidFill>
                  <a:srgbClr val="000000"/>
                </a:solidFill>
                <a:effectLst/>
                <a:latin typeface="Calibri" pitchFamily="34" charset="0"/>
                <a:ea typeface="Times New Roman" pitchFamily="18" charset="0"/>
                <a:cs typeface="Times New Roman" pitchFamily="18" charset="0"/>
              </a:rPr>
              <a:t>13. Endorsement </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dirty="0" smtClean="0">
                <a:ln>
                  <a:noFill/>
                </a:ln>
                <a:solidFill>
                  <a:srgbClr val="000000"/>
                </a:solidFill>
                <a:effectLst/>
                <a:latin typeface="Calibri" pitchFamily="34" charset="0"/>
                <a:ea typeface="Times New Roman" pitchFamily="18" charset="0"/>
                <a:cs typeface="Times New Roman" pitchFamily="18" charset="0"/>
              </a:rPr>
              <a:t>14. Play on Words </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dirty="0" smtClean="0">
                <a:ln>
                  <a:noFill/>
                </a:ln>
                <a:solidFill>
                  <a:srgbClr val="000000"/>
                </a:solidFill>
                <a:effectLst/>
                <a:latin typeface="Calibri" pitchFamily="34" charset="0"/>
                <a:ea typeface="Times New Roman" pitchFamily="18" charset="0"/>
                <a:cs typeface="Times New Roman" pitchFamily="18" charset="0"/>
              </a:rPr>
              <a:t>15. Statistics </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dirty="0" smtClean="0">
                <a:ln>
                  <a:noFill/>
                </a:ln>
                <a:solidFill>
                  <a:srgbClr val="000000"/>
                </a:solidFill>
                <a:effectLst/>
                <a:latin typeface="Calibri" pitchFamily="34" charset="0"/>
                <a:ea typeface="Times New Roman" pitchFamily="18" charset="0"/>
                <a:cs typeface="Times New Roman" pitchFamily="18" charset="0"/>
              </a:rPr>
              <a:t>16. Plain Appeal </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dirty="0" smtClean="0">
                <a:ln>
                  <a:noFill/>
                </a:ln>
                <a:solidFill>
                  <a:srgbClr val="000000"/>
                </a:solidFill>
                <a:effectLst/>
                <a:latin typeface="Calibri" pitchFamily="34" charset="0"/>
                <a:ea typeface="Times New Roman" pitchFamily="18" charset="0"/>
                <a:cs typeface="Times New Roman" pitchFamily="18" charset="0"/>
              </a:rPr>
              <a:t>17. Bandwagon Appeal </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dirty="0" smtClean="0">
                <a:ln>
                  <a:noFill/>
                </a:ln>
                <a:solidFill>
                  <a:srgbClr val="000000"/>
                </a:solidFill>
                <a:effectLst/>
                <a:latin typeface="Calibri" pitchFamily="34" charset="0"/>
                <a:ea typeface="Times New Roman" pitchFamily="18" charset="0"/>
                <a:cs typeface="Times New Roman" pitchFamily="18" charset="0"/>
              </a:rPr>
              <a:t>18. Sensitivity Appeal</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EC902C1-9B50-4EBF-B8E8-38DEF0700FE2}"/>
              </a:ext>
            </a:extLst>
          </p:cNvPr>
          <p:cNvSpPr>
            <a:spLocks noGrp="1"/>
          </p:cNvSpPr>
          <p:nvPr>
            <p:ph type="title"/>
          </p:nvPr>
        </p:nvSpPr>
        <p:spPr/>
        <p:txBody>
          <a:bodyPr>
            <a:normAutofit fontScale="90000"/>
          </a:bodyPr>
          <a:lstStyle/>
          <a:p>
            <a:pPr algn="ctr"/>
            <a:r>
              <a:rPr lang="en-US" dirty="0"/>
              <a:t/>
            </a:r>
            <a:br>
              <a:rPr lang="en-US" dirty="0"/>
            </a:br>
            <a:r>
              <a:rPr lang="en-US" dirty="0"/>
              <a:t>THANK YOU</a:t>
            </a:r>
            <a:br>
              <a:rPr lang="en-US" dirty="0"/>
            </a:br>
            <a:endParaRPr lang="en-US" dirty="0"/>
          </a:p>
        </p:txBody>
      </p:sp>
      <p:sp>
        <p:nvSpPr>
          <p:cNvPr id="3" name="Content Placeholder 2">
            <a:extLst>
              <a:ext uri="{FF2B5EF4-FFF2-40B4-BE49-F238E27FC236}">
                <a16:creationId xmlns:a16="http://schemas.microsoft.com/office/drawing/2014/main" xmlns="" id="{F4E00C4A-7240-40A0-9605-CCC7B4D304AD}"/>
              </a:ext>
            </a:extLst>
          </p:cNvPr>
          <p:cNvSpPr>
            <a:spLocks noGrp="1"/>
          </p:cNvSpPr>
          <p:nvPr>
            <p:ph idx="1"/>
          </p:nvPr>
        </p:nvSpPr>
        <p:spPr>
          <a:xfrm>
            <a:off x="457200" y="1500174"/>
            <a:ext cx="8543956" cy="5357826"/>
          </a:xfrm>
        </p:spPr>
        <p:txBody>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4400" b="1" i="0" u="none" strike="noStrike" kern="1200" cap="none" spc="0" normalizeH="0" baseline="0" noProof="0" dirty="0">
                <a:ln>
                  <a:noFill/>
                </a:ln>
                <a:effectLst/>
                <a:uLnTx/>
                <a:uFillTx/>
                <a:latin typeface="Calibri"/>
                <a:ea typeface="+mn-ea"/>
                <a:cs typeface="+mn-cs"/>
              </a:rPr>
              <a:t>LECTURE </a:t>
            </a:r>
            <a:r>
              <a:rPr kumimoji="0" lang="en-US" sz="4400" b="1" i="0" u="none" strike="noStrike" kern="1200" cap="none" spc="0" normalizeH="0" baseline="0" noProof="0" dirty="0" smtClean="0">
                <a:ln>
                  <a:noFill/>
                </a:ln>
                <a:effectLst/>
                <a:uLnTx/>
                <a:uFillTx/>
                <a:latin typeface="Calibri"/>
                <a:ea typeface="+mn-ea"/>
                <a:cs typeface="+mn-cs"/>
              </a:rPr>
              <a:t>8 </a:t>
            </a:r>
            <a:r>
              <a:rPr kumimoji="0" lang="en-US" sz="3200" b="1" i="0" u="none" strike="noStrike" kern="1200" cap="none" spc="0" normalizeH="0" baseline="0" noProof="0" dirty="0">
                <a:ln>
                  <a:noFill/>
                </a:ln>
                <a:effectLst/>
                <a:uLnTx/>
                <a:uFillTx/>
                <a:latin typeface="Calibri"/>
                <a:ea typeface="+mn-ea"/>
                <a:cs typeface="+mn-cs"/>
              </a:rPr>
              <a:t>BY DR. RAPHAEL OGUTU,</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n-US" b="1" dirty="0">
                <a:latin typeface="Calibri"/>
              </a:rPr>
              <a:t>Mass Communication Department,</a:t>
            </a:r>
            <a:r>
              <a:rPr kumimoji="0" lang="en-US" b="1" i="0" u="none" strike="noStrike" kern="1200" cap="none" spc="0" normalizeH="0" baseline="0" noProof="0" dirty="0">
                <a:ln>
                  <a:noFill/>
                </a:ln>
                <a:effectLst/>
                <a:uLnTx/>
                <a:uFillTx/>
                <a:latin typeface="Calibri"/>
                <a:ea typeface="+mn-ea"/>
                <a:cs typeface="+mn-cs"/>
              </a:rPr>
              <a:t> </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b="1" i="0" u="none" strike="noStrike" kern="1200" cap="none" spc="0" normalizeH="0" baseline="0" noProof="0" dirty="0">
                <a:ln>
                  <a:noFill/>
                </a:ln>
                <a:effectLst/>
                <a:uLnTx/>
                <a:uFillTx/>
                <a:latin typeface="Calibri"/>
                <a:ea typeface="+mn-ea"/>
                <a:cs typeface="+mn-cs"/>
              </a:rPr>
              <a:t>AFRICA NAZARENE UNIVERSITY</a:t>
            </a:r>
            <a:r>
              <a:rPr kumimoji="0" lang="en-US" b="1" i="0" u="none" strike="noStrike" kern="1200" cap="none" spc="0" normalizeH="0" baseline="0" noProof="0" dirty="0">
                <a:ln>
                  <a:noFill/>
                </a:ln>
                <a:solidFill>
                  <a:prstClr val="white"/>
                </a:solidFill>
                <a:effectLst/>
                <a:uLnTx/>
                <a:uFillTx/>
                <a:latin typeface="Calibri"/>
                <a:ea typeface="+mn-ea"/>
                <a:cs typeface="+mn-cs"/>
              </a:rPr>
              <a:t>.</a:t>
            </a:r>
          </a:p>
          <a:p>
            <a:pPr marL="0" marR="0" lvl="0" indent="0"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000" b="1" i="0" u="none" strike="noStrike" kern="1200" cap="none" spc="0" normalizeH="0" baseline="0" noProof="0" dirty="0">
                <a:ln>
                  <a:noFill/>
                </a:ln>
                <a:solidFill>
                  <a:schemeClr val="accent1"/>
                </a:solidFill>
                <a:effectLst/>
                <a:uLnTx/>
                <a:uFillTx/>
                <a:ea typeface="+mn-ea"/>
                <a:cs typeface="+mn-cs"/>
              </a:rPr>
              <a:t>THE MAIN SOURCE OF REFERENCE: </a:t>
            </a:r>
            <a:r>
              <a:rPr kumimoji="0" lang="en-US" sz="2000" b="1" i="1" u="none" strike="noStrike" kern="1200" cap="none" spc="0" normalizeH="0" baseline="0" noProof="0" dirty="0">
                <a:ln>
                  <a:noFill/>
                </a:ln>
                <a:solidFill>
                  <a:schemeClr val="accent1"/>
                </a:solidFill>
                <a:effectLst/>
                <a:uLnTx/>
                <a:uFillTx/>
                <a:ea typeface="+mn-ea"/>
                <a:cs typeface="+mn-cs"/>
              </a:rPr>
              <a:t>Advertising &amp; IMC: Principles and Practice., </a:t>
            </a:r>
            <a:r>
              <a:rPr kumimoji="0" lang="en-US" sz="2000" b="1" u="none" strike="noStrike" kern="1200" cap="none" spc="0" normalizeH="0" baseline="0" noProof="0" dirty="0">
                <a:ln>
                  <a:noFill/>
                </a:ln>
                <a:solidFill>
                  <a:schemeClr val="accent1"/>
                </a:solidFill>
                <a:effectLst/>
                <a:uLnTx/>
                <a:uFillTx/>
                <a:ea typeface="+mn-ea"/>
                <a:cs typeface="+mn-cs"/>
              </a:rPr>
              <a:t>Moriarty, Sandra  Mitchell, Nancy D  and Wells, William D.  </a:t>
            </a:r>
            <a:r>
              <a:rPr kumimoji="0" lang="en-US" sz="2000" b="1" i="0" u="none" strike="noStrike" kern="1200" cap="none" spc="0" normalizeH="0" baseline="0" noProof="0" dirty="0">
                <a:ln>
                  <a:noFill/>
                </a:ln>
                <a:solidFill>
                  <a:schemeClr val="accent1"/>
                </a:solidFill>
                <a:effectLst/>
                <a:uLnTx/>
                <a:uFillTx/>
                <a:ea typeface="+mn-ea"/>
                <a:cs typeface="+mn-cs"/>
              </a:rPr>
              <a:t>14th edition. Pearson Prentice Hall Inc., </a:t>
            </a:r>
            <a:r>
              <a:rPr kumimoji="0" lang="en-US" sz="2000" b="1" i="0" u="none" strike="noStrike" kern="1200" cap="none" spc="0" normalizeH="0" baseline="0" noProof="0" dirty="0" smtClean="0">
                <a:ln>
                  <a:noFill/>
                </a:ln>
                <a:solidFill>
                  <a:schemeClr val="accent1"/>
                </a:solidFill>
                <a:effectLst/>
                <a:uLnTx/>
                <a:uFillTx/>
                <a:ea typeface="+mn-ea"/>
                <a:cs typeface="+mn-cs"/>
              </a:rPr>
              <a:t>2009.</a:t>
            </a:r>
          </a:p>
          <a:p>
            <a:pPr marL="0" marR="0" lvl="0" indent="0" defTabSz="914400" rtl="0" eaLnBrk="1" fontAlgn="auto" latinLnBrk="0" hangingPunct="1">
              <a:lnSpc>
                <a:spcPct val="100000"/>
              </a:lnSpc>
              <a:spcBef>
                <a:spcPct val="20000"/>
              </a:spcBef>
              <a:spcAft>
                <a:spcPts val="0"/>
              </a:spcAft>
              <a:buClrTx/>
              <a:buSzTx/>
              <a:buFont typeface="Arial" pitchFamily="34" charset="0"/>
              <a:buNone/>
              <a:tabLst/>
              <a:defRPr/>
            </a:pPr>
            <a:r>
              <a:rPr lang="en-US" sz="2000" b="1" i="1" dirty="0" smtClean="0">
                <a:solidFill>
                  <a:schemeClr val="accent1"/>
                </a:solidFill>
              </a:rPr>
              <a:t>ADVERTISING APPEALS </a:t>
            </a:r>
            <a:r>
              <a:rPr lang="en-US" sz="2000" b="1" dirty="0" smtClean="0">
                <a:solidFill>
                  <a:schemeClr val="accent1"/>
                </a:solidFill>
              </a:rPr>
              <a:t>Prepared By </a:t>
            </a:r>
            <a:r>
              <a:rPr lang="en-US" sz="2000" b="1" dirty="0" err="1" smtClean="0">
                <a:solidFill>
                  <a:schemeClr val="accent1"/>
                </a:solidFill>
              </a:rPr>
              <a:t>Nijaz</a:t>
            </a:r>
            <a:r>
              <a:rPr lang="en-US" sz="2000" b="1" dirty="0" smtClean="0">
                <a:solidFill>
                  <a:schemeClr val="accent1"/>
                </a:solidFill>
              </a:rPr>
              <a:t> N </a:t>
            </a:r>
            <a:r>
              <a:rPr lang="en-US" sz="2000" b="1" u="sng" dirty="0" smtClean="0">
                <a:solidFill>
                  <a:schemeClr val="accent1"/>
                </a:solidFill>
                <a:hlinkClick r:id="rId2"/>
              </a:rPr>
              <a:t>https://www.slideshare.net/nijazn/advertising-appeals-37304802</a:t>
            </a:r>
            <a:r>
              <a:rPr lang="en-US" sz="2000" b="1" dirty="0" smtClean="0">
                <a:solidFill>
                  <a:schemeClr val="accent1"/>
                </a:solidFill>
              </a:rPr>
              <a:t> </a:t>
            </a:r>
            <a:r>
              <a:rPr lang="en-US" sz="2000" b="1" dirty="0" err="1" smtClean="0">
                <a:solidFill>
                  <a:schemeClr val="accent1"/>
                </a:solidFill>
              </a:rPr>
              <a:t>SlideShare</a:t>
            </a:r>
            <a:r>
              <a:rPr lang="en-US" sz="2000" b="1" dirty="0" smtClean="0">
                <a:solidFill>
                  <a:schemeClr val="accent1"/>
                </a:solidFill>
              </a:rPr>
              <a:t> from </a:t>
            </a:r>
            <a:r>
              <a:rPr lang="en-US" sz="2000" b="1" dirty="0" err="1" smtClean="0">
                <a:solidFill>
                  <a:schemeClr val="accent1"/>
                </a:solidFill>
              </a:rPr>
              <a:t>Scribd</a:t>
            </a:r>
            <a:r>
              <a:rPr lang="en-US" sz="2000" b="1" dirty="0" smtClean="0">
                <a:solidFill>
                  <a:schemeClr val="accent1"/>
                </a:solidFill>
              </a:rPr>
              <a:t>. 2022 retrieved on 22</a:t>
            </a:r>
            <a:r>
              <a:rPr lang="en-US" sz="2000" b="1" baseline="30000" dirty="0" smtClean="0">
                <a:solidFill>
                  <a:schemeClr val="accent1"/>
                </a:solidFill>
              </a:rPr>
              <a:t>nd</a:t>
            </a:r>
            <a:r>
              <a:rPr lang="en-US" sz="2000" b="1" dirty="0" smtClean="0">
                <a:solidFill>
                  <a:schemeClr val="accent1"/>
                </a:solidFill>
              </a:rPr>
              <a:t>  April 2022.</a:t>
            </a:r>
          </a:p>
          <a:p>
            <a:pPr marL="0" marR="0" lvl="0" indent="0" defTabSz="914400" rtl="0" eaLnBrk="1" fontAlgn="auto" latinLnBrk="0" hangingPunct="1">
              <a:lnSpc>
                <a:spcPct val="100000"/>
              </a:lnSpc>
              <a:spcBef>
                <a:spcPct val="20000"/>
              </a:spcBef>
              <a:spcAft>
                <a:spcPts val="0"/>
              </a:spcAft>
              <a:buClrTx/>
              <a:buSzTx/>
              <a:buFont typeface="Arial" pitchFamily="34" charset="0"/>
              <a:buNone/>
              <a:tabLst/>
              <a:defRPr/>
            </a:pPr>
            <a:r>
              <a:rPr lang="en-US" sz="2000" b="1" i="1" dirty="0" smtClean="0">
                <a:solidFill>
                  <a:schemeClr val="accent1"/>
                </a:solidFill>
              </a:rPr>
              <a:t>Advertising Appeals Overview</a:t>
            </a:r>
            <a:r>
              <a:rPr lang="en-US" sz="2000" b="1" dirty="0" smtClean="0">
                <a:solidFill>
                  <a:schemeClr val="accent1"/>
                </a:solidFill>
              </a:rPr>
              <a:t>, The Visual Communication Guy, </a:t>
            </a:r>
            <a:r>
              <a:rPr lang="en-US" sz="2000" b="1" u="sng" dirty="0" smtClean="0">
                <a:solidFill>
                  <a:schemeClr val="accent1"/>
                </a:solidFill>
                <a:hlinkClick r:id="rId3"/>
              </a:rPr>
              <a:t>https://thevisualcommunicationguy.com/business-communication/advertising-appeals-overview/</a:t>
            </a:r>
            <a:r>
              <a:rPr lang="en-US" sz="2000" b="1" dirty="0" smtClean="0">
                <a:solidFill>
                  <a:schemeClr val="accent1"/>
                </a:solidFill>
              </a:rPr>
              <a:t> </a:t>
            </a:r>
            <a:r>
              <a:rPr lang="en-US" sz="2000" b="1" dirty="0" err="1" smtClean="0">
                <a:solidFill>
                  <a:schemeClr val="accent1"/>
                </a:solidFill>
              </a:rPr>
              <a:t>Newbold</a:t>
            </a:r>
            <a:r>
              <a:rPr lang="en-US" sz="2000" b="1" dirty="0" smtClean="0">
                <a:solidFill>
                  <a:schemeClr val="accent1"/>
                </a:solidFill>
              </a:rPr>
              <a:t> Communication &amp; Design. 2022. retrieved on 22</a:t>
            </a:r>
            <a:r>
              <a:rPr lang="en-US" sz="2000" b="1" baseline="30000" dirty="0" smtClean="0">
                <a:solidFill>
                  <a:schemeClr val="accent1"/>
                </a:solidFill>
              </a:rPr>
              <a:t>nd</a:t>
            </a:r>
            <a:r>
              <a:rPr lang="en-US" sz="2000" b="1" dirty="0" smtClean="0">
                <a:solidFill>
                  <a:schemeClr val="accent1"/>
                </a:solidFill>
              </a:rPr>
              <a:t>  April 2022</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000" b="1" i="0" u="none" strike="noStrike" kern="1200" cap="none" spc="0" normalizeH="0" baseline="0" noProof="0" dirty="0">
              <a:ln>
                <a:noFill/>
              </a:ln>
              <a:solidFill>
                <a:schemeClr val="accent1"/>
              </a:solidFill>
              <a:effectLst/>
              <a:uLnTx/>
              <a:uFillTx/>
              <a:latin typeface="Calibri"/>
              <a:ea typeface="+mn-ea"/>
              <a:cs typeface="+mn-cs"/>
            </a:endParaRPr>
          </a:p>
          <a:p>
            <a:endParaRPr lang="en-US" dirty="0"/>
          </a:p>
        </p:txBody>
      </p:sp>
    </p:spTree>
    <p:extLst>
      <p:ext uri="{BB962C8B-B14F-4D97-AF65-F5344CB8AC3E}">
        <p14:creationId xmlns:p14="http://schemas.microsoft.com/office/powerpoint/2010/main" xmlns="" val="427731989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themeOverride>
</file>

<file path=ppt/theme/themeOverride2.xml><?xml version="1.0" encoding="utf-8"?>
<a:themeOverride xmlns:a="http://schemas.openxmlformats.org/drawingml/2006/main">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themeOverride>
</file>

<file path=docProps/app.xml><?xml version="1.0" encoding="utf-8"?>
<Properties xmlns="http://schemas.openxmlformats.org/officeDocument/2006/extended-properties" xmlns:vt="http://schemas.openxmlformats.org/officeDocument/2006/docPropsVTypes">
  <Template>Module</Template>
  <TotalTime>2318</TotalTime>
  <Words>2637</Words>
  <Application>Microsoft Office PowerPoint</Application>
  <PresentationFormat>On-screen Show (4:3)</PresentationFormat>
  <Paragraphs>327</Paragraphs>
  <Slides>35</Slides>
  <Notes>2</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35</vt:i4>
      </vt:variant>
    </vt:vector>
  </HeadingPairs>
  <TitlesOfParts>
    <vt:vector size="48" baseType="lpstr">
      <vt:lpstr>Arial</vt:lpstr>
      <vt:lpstr>Corbel</vt:lpstr>
      <vt:lpstr>Calibri</vt:lpstr>
      <vt:lpstr>Wingdings 2</vt:lpstr>
      <vt:lpstr>Times New Roman</vt:lpstr>
      <vt:lpstr>新細明體</vt:lpstr>
      <vt:lpstr>Arial Black</vt:lpstr>
      <vt:lpstr>ＭＳ Ｐゴシック</vt:lpstr>
      <vt:lpstr>Wingdings</vt:lpstr>
      <vt:lpstr>Times</vt:lpstr>
      <vt:lpstr>Palatino</vt:lpstr>
      <vt:lpstr>Wingdings 3</vt:lpstr>
      <vt:lpstr>Module</vt:lpstr>
      <vt:lpstr>Principles of Advertising How advertising works PART II. </vt:lpstr>
      <vt:lpstr>Course Goals and Objectives</vt:lpstr>
      <vt:lpstr>The Effects Behind Advertising Effectiveness (RECAP)</vt:lpstr>
      <vt:lpstr>Three Models of Advertising Effect</vt:lpstr>
      <vt:lpstr>Lesson outline</vt:lpstr>
      <vt:lpstr>Perception</vt:lpstr>
      <vt:lpstr>Perception</vt:lpstr>
      <vt:lpstr>Perception </vt:lpstr>
      <vt:lpstr>Perception</vt:lpstr>
      <vt:lpstr>Perception</vt:lpstr>
      <vt:lpstr>Perception</vt:lpstr>
      <vt:lpstr>Cognition</vt:lpstr>
      <vt:lpstr>Cognition</vt:lpstr>
      <vt:lpstr>Cognition</vt:lpstr>
      <vt:lpstr>Cognition</vt:lpstr>
      <vt:lpstr> </vt:lpstr>
      <vt:lpstr>The Affective or Emotional Response</vt:lpstr>
      <vt:lpstr>Association</vt:lpstr>
      <vt:lpstr>Association</vt:lpstr>
      <vt:lpstr>Association and Persuasion</vt:lpstr>
      <vt:lpstr>Persuasion</vt:lpstr>
      <vt:lpstr>Persuasion</vt:lpstr>
      <vt:lpstr>Persuasion</vt:lpstr>
      <vt:lpstr>Persuasion</vt:lpstr>
      <vt:lpstr>Behavior</vt:lpstr>
      <vt:lpstr>Behavior</vt:lpstr>
      <vt:lpstr>ADVERTISING APPEALS</vt:lpstr>
      <vt:lpstr>Advertising Appeals</vt:lpstr>
      <vt:lpstr>Advertising Appeals</vt:lpstr>
      <vt:lpstr>Advertising Appeals</vt:lpstr>
      <vt:lpstr>Advertising Appeals</vt:lpstr>
      <vt:lpstr>Advertising Appeals</vt:lpstr>
      <vt:lpstr>SUMMARY</vt:lpstr>
      <vt:lpstr>SUMMARY</vt:lpstr>
      <vt:lpstr> THANK YOU </vt:lpstr>
    </vt:vector>
  </TitlesOfParts>
  <Company>Dell Computer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LDR/520 Organizational Ethics</dc:title>
  <dc:creator>Robert Key</dc:creator>
  <cp:lastModifiedBy>user</cp:lastModifiedBy>
  <cp:revision>246</cp:revision>
  <dcterms:created xsi:type="dcterms:W3CDTF">2001-06-18T21:30:27Z</dcterms:created>
  <dcterms:modified xsi:type="dcterms:W3CDTF">2022-06-07T08:03:45Z</dcterms:modified>
</cp:coreProperties>
</file>