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9"/>
  </p:notesMasterIdLst>
  <p:handoutMasterIdLst>
    <p:handoutMasterId r:id="rId40"/>
  </p:handoutMasterIdLst>
  <p:sldIdLst>
    <p:sldId id="314" r:id="rId2"/>
    <p:sldId id="751" r:id="rId3"/>
    <p:sldId id="711" r:id="rId4"/>
    <p:sldId id="748" r:id="rId5"/>
    <p:sldId id="712" r:id="rId6"/>
    <p:sldId id="713" r:id="rId7"/>
    <p:sldId id="752" r:id="rId8"/>
    <p:sldId id="714" r:id="rId9"/>
    <p:sldId id="715" r:id="rId10"/>
    <p:sldId id="716" r:id="rId11"/>
    <p:sldId id="717" r:id="rId12"/>
    <p:sldId id="718" r:id="rId13"/>
    <p:sldId id="719" r:id="rId14"/>
    <p:sldId id="749" r:id="rId15"/>
    <p:sldId id="721" r:id="rId16"/>
    <p:sldId id="725" r:id="rId17"/>
    <p:sldId id="726" r:id="rId18"/>
    <p:sldId id="760" r:id="rId19"/>
    <p:sldId id="727" r:id="rId20"/>
    <p:sldId id="755" r:id="rId21"/>
    <p:sldId id="759" r:id="rId22"/>
    <p:sldId id="753" r:id="rId23"/>
    <p:sldId id="758" r:id="rId24"/>
    <p:sldId id="754" r:id="rId25"/>
    <p:sldId id="756" r:id="rId26"/>
    <p:sldId id="757" r:id="rId27"/>
    <p:sldId id="734" r:id="rId28"/>
    <p:sldId id="735" r:id="rId29"/>
    <p:sldId id="736" r:id="rId30"/>
    <p:sldId id="737" r:id="rId31"/>
    <p:sldId id="738" r:id="rId32"/>
    <p:sldId id="739" r:id="rId33"/>
    <p:sldId id="740" r:id="rId34"/>
    <p:sldId id="743" r:id="rId35"/>
    <p:sldId id="762" r:id="rId36"/>
    <p:sldId id="763" r:id="rId37"/>
    <p:sldId id="761" r:id="rId38"/>
  </p:sldIdLst>
  <p:sldSz cx="9144000" cy="6858000" type="screen4x3"/>
  <p:notesSz cx="6858000" cy="9144000"/>
  <p:embeddedFontLst>
    <p:embeddedFont>
      <p:font typeface="Corbel" pitchFamily="34" charset="0"/>
      <p:regular r:id="rId41"/>
      <p:bold r:id="rId42"/>
      <p:italic r:id="rId43"/>
      <p:boldItalic r:id="rId44"/>
    </p:embeddedFont>
    <p:embeddedFont>
      <p:font typeface="Calibri" pitchFamily="34" charset="0"/>
      <p:regular r:id="rId45"/>
      <p:bold r:id="rId46"/>
      <p:italic r:id="rId47"/>
      <p:boldItalic r:id="rId48"/>
    </p:embeddedFont>
    <p:embeddedFont>
      <p:font typeface="Wingdings 2" pitchFamily="18" charset="2"/>
      <p:regular r:id="rId49"/>
    </p:embeddedFont>
    <p:embeddedFont>
      <p:font typeface="ＭＳ Ｐゴシック" pitchFamily="34" charset="-128"/>
      <p:regular r:id="rId50"/>
    </p:embeddedFont>
    <p:embeddedFont>
      <p:font typeface="Times" charset="0"/>
      <p:regular r:id="rId51"/>
      <p:bold r:id="rId52"/>
      <p:italic r:id="rId53"/>
      <p:boldItalic r:id="rId54"/>
    </p:embeddedFont>
    <p:embeddedFont>
      <p:font typeface="Wingdings 3" pitchFamily="18" charset="2"/>
      <p:regular r:id="rId55"/>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7FC38"/>
    <a:srgbClr val="70D22E"/>
    <a:srgbClr val="B81A1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 xmlns:p14="http://schemas.microsoft.com/office/powerpoint/2010/main"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6/1/2022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 xmlns:p14="http://schemas.microsoft.com/office/powerpoint/2010/main"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34</a:t>
            </a:fld>
            <a:endParaRPr lang="en-US"/>
          </a:p>
        </p:txBody>
      </p:sp>
    </p:spTree>
    <p:extLst>
      <p:ext uri="{BB962C8B-B14F-4D97-AF65-F5344CB8AC3E}">
        <p14:creationId xmlns="" xmlns:p14="http://schemas.microsoft.com/office/powerpoint/2010/main"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 xmlns:p14="http://schemas.microsoft.com/office/powerpoint/2010/main"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 xmlns:p14="http://schemas.microsoft.com/office/powerpoint/2010/main"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 xmlns:p14="http://schemas.microsoft.com/office/powerpoint/2010/main"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 xmlns:p14="http://schemas.microsoft.com/office/powerpoint/2010/main"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 xmlns:p14="http://schemas.microsoft.com/office/powerpoint/2010/main"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 xmlns:p14="http://schemas.microsoft.com/office/powerpoint/2010/main"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 xmlns:p14="http://schemas.microsoft.com/office/powerpoint/2010/main"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 xmlns:p14="http://schemas.microsoft.com/office/powerpoint/2010/main"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 xmlns:p14="http://schemas.microsoft.com/office/powerpoint/2010/main"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 xmlns:p14="http://schemas.microsoft.com/office/powerpoint/2010/main"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 xmlns:p14="http://schemas.microsoft.com/office/powerpoint/2010/main"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 xmlns:p14="http://schemas.microsoft.com/office/powerpoint/2010/main" val="410582828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 xmlns:p14="http://schemas.microsoft.com/office/powerpoint/2010/main"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6" r:id="rId12"/>
    <p:sldLayoutId id="2147483777" r:id="rId13"/>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fontScale="90000"/>
          </a:bodyPr>
          <a:lstStyle/>
          <a:p>
            <a:pPr algn="ctr"/>
            <a:r>
              <a:rPr lang="en-US" dirty="0"/>
              <a:t>Principles of Advertising</a:t>
            </a:r>
            <a:br>
              <a:rPr lang="en-US" dirty="0"/>
            </a:br>
            <a:r>
              <a:rPr lang="en-US" sz="2800" dirty="0" smtClean="0">
                <a:solidFill>
                  <a:srgbClr val="FFC000"/>
                </a:solidFill>
              </a:rPr>
              <a:t>Advertising Research</a:t>
            </a:r>
            <a:br>
              <a:rPr lang="en-US" sz="2800" dirty="0" smtClean="0">
                <a:solidFill>
                  <a:srgbClr val="FFC000"/>
                </a:solidFill>
              </a:rPr>
            </a:br>
            <a:endParaRPr lang="en-US" dirty="0">
              <a:solidFill>
                <a:srgbClr val="FFC000"/>
              </a:solidFill>
            </a:endParaRPr>
          </a:p>
        </p:txBody>
      </p:sp>
      <p:sp>
        <p:nvSpPr>
          <p:cNvPr id="8195" name="Rectangle 3"/>
          <p:cNvSpPr>
            <a:spLocks noGrp="1" noChangeArrowheads="1"/>
          </p:cNvSpPr>
          <p:nvPr>
            <p:ph type="subTitle" idx="1"/>
          </p:nvPr>
        </p:nvSpPr>
        <p:spPr>
          <a:xfrm>
            <a:off x="685800" y="2143132"/>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lang="en-US" sz="2800" b="1" dirty="0" smtClean="0">
                <a:solidFill>
                  <a:prstClr val="white"/>
                </a:solidFill>
                <a:latin typeface="Calibri"/>
              </a:rPr>
              <a:t>9</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 xmlns:a16="http://schemas.microsoft.com/office/drawing/2014/main" id="{224C4301-E0FE-4616-AA0E-68091C804EB6}"/>
              </a:ext>
            </a:extLst>
          </p:cNvPr>
          <p:cNvSpPr>
            <a:spLocks noGrp="1"/>
          </p:cNvSpPr>
          <p:nvPr>
            <p:ph idx="1"/>
          </p:nvPr>
        </p:nvSpPr>
        <p:spPr>
          <a:xfrm>
            <a:off x="457200" y="1447800"/>
            <a:ext cx="8229600" cy="4876800"/>
          </a:xfrm>
        </p:spPr>
        <p:txBody>
          <a:bodyPr/>
          <a:lstStyle/>
          <a:p>
            <a:endParaRPr lang="en-US" sz="2400" b="1" dirty="0" smtClean="0"/>
          </a:p>
          <a:p>
            <a:r>
              <a:rPr lang="en-US" sz="2400" b="1" dirty="0" smtClean="0"/>
              <a:t>Intended Learning Outcomes</a:t>
            </a:r>
          </a:p>
          <a:p>
            <a:endParaRPr lang="en-US" sz="2400" dirty="0" smtClean="0"/>
          </a:p>
          <a:p>
            <a:r>
              <a:rPr lang="en-US" sz="2400" dirty="0" smtClean="0"/>
              <a:t>After reading this chapter you should be able to:</a:t>
            </a:r>
          </a:p>
          <a:p>
            <a:pPr>
              <a:buNone/>
            </a:pPr>
            <a:endParaRPr lang="en-US" sz="2400" dirty="0" smtClean="0"/>
          </a:p>
          <a:p>
            <a:pPr lvl="0"/>
            <a:r>
              <a:rPr lang="en-US" sz="2400" dirty="0" smtClean="0"/>
              <a:t>Describe research and the types of strategic research.</a:t>
            </a:r>
          </a:p>
          <a:p>
            <a:pPr lvl="0"/>
            <a:r>
              <a:rPr lang="en-US" sz="2400" dirty="0" smtClean="0"/>
              <a:t>Identify five uses of research in advertising.</a:t>
            </a:r>
          </a:p>
          <a:p>
            <a:pPr lvl="0"/>
            <a:r>
              <a:rPr lang="en-US" sz="2400" dirty="0" smtClean="0"/>
              <a:t>Explain the stages and forms of research used in advertising and creative evaluation.</a:t>
            </a:r>
          </a:p>
          <a:p>
            <a:pPr lvl="0"/>
            <a:r>
              <a:rPr lang="en-US" sz="2400" dirty="0" smtClean="0"/>
              <a:t>List the common research methods used in advertising.</a:t>
            </a:r>
          </a:p>
          <a:p>
            <a:pPr lvl="0"/>
            <a:r>
              <a:rPr lang="en-US" sz="2400" dirty="0" smtClean="0"/>
              <a:t>Discuss the key challenges facing advertising research.</a:t>
            </a:r>
            <a:endParaRPr lang="en-US" sz="2400" dirty="0"/>
          </a:p>
        </p:txBody>
      </p:sp>
    </p:spTree>
    <p:extLst>
      <p:ext uri="{BB962C8B-B14F-4D97-AF65-F5344CB8AC3E}">
        <p14:creationId xmlns="" xmlns:p14="http://schemas.microsoft.com/office/powerpoint/2010/main"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t>Strategic Research</a:t>
            </a:r>
            <a:r>
              <a:rPr lang="en-US" dirty="0"/>
              <a:t/>
            </a:r>
            <a:br>
              <a:rPr lang="en-US" dirty="0"/>
            </a:br>
            <a:r>
              <a:rPr lang="en-US" dirty="0" smtClean="0">
                <a:solidFill>
                  <a:srgbClr val="FFC000"/>
                </a:solidFill>
              </a:rPr>
              <a:t>Research defined</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600200"/>
            <a:ext cx="8001000" cy="4495800"/>
          </a:xfrm>
        </p:spPr>
        <p:txBody>
          <a:bodyPr/>
          <a:lstStyle/>
          <a:p>
            <a:r>
              <a:rPr lang="en-US" dirty="0" smtClean="0"/>
              <a:t>To</a:t>
            </a:r>
            <a:r>
              <a:rPr lang="en-US" b="1" dirty="0" smtClean="0"/>
              <a:t> research</a:t>
            </a:r>
            <a:r>
              <a:rPr lang="en-US" dirty="0" smtClean="0"/>
              <a:t> is to carry out a diligent inquiry or critical examination of a given phenomenon. It implies to exhaustively study, investigation or experimentation following logical sequence (</a:t>
            </a:r>
            <a:r>
              <a:rPr lang="en-US" dirty="0" err="1" smtClean="0"/>
              <a:t>Mugenda</a:t>
            </a:r>
            <a:r>
              <a:rPr lang="en-US" dirty="0" smtClean="0"/>
              <a:t> and Mugenda,2003).</a:t>
            </a:r>
          </a:p>
          <a:p>
            <a:r>
              <a:rPr lang="en-US" dirty="0" smtClean="0"/>
              <a:t>“research is a process of steps used to collect and analyze information to increase our understanding of a topic or issue” This definition states that a research is a systematic way to find a solution of a problem and that solution helps in adding to the available knowledge ( Creswell, 2014).</a:t>
            </a:r>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 xmlns:a14="http://schemas.microsoft.com/office/drawing/2010/main">
                <a:solidFill>
                  <a:schemeClr val="tx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 xmlns:p14="http://schemas.microsoft.com/office/powerpoint/2010/main" val="1614360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r>
              <a:rPr lang="en-US" dirty="0" smtClean="0"/>
              <a:t>Strategic Research</a:t>
            </a:r>
            <a:br>
              <a:rPr lang="en-US" dirty="0" smtClean="0"/>
            </a:br>
            <a:r>
              <a:rPr lang="en-US" dirty="0" smtClean="0">
                <a:solidFill>
                  <a:srgbClr val="FFC000"/>
                </a:solidFill>
              </a:rPr>
              <a:t>Purpose of Research</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r>
              <a:rPr lang="en-US" sz="2400" dirty="0" smtClean="0"/>
              <a:t>To search for knowledge and to add to the available body of knowledge in any.</a:t>
            </a:r>
          </a:p>
          <a:p>
            <a:r>
              <a:rPr lang="en-US" sz="2400" dirty="0" smtClean="0"/>
              <a:t>The main purposes of research are to inform action, gather evidence for theories, and contribute to developing knowledge in a field of study. </a:t>
            </a:r>
          </a:p>
          <a:p>
            <a:r>
              <a:rPr lang="en-US" sz="2400" dirty="0" smtClean="0"/>
              <a:t>It's a means to understand issues and increase public awareness.</a:t>
            </a:r>
          </a:p>
          <a:p>
            <a:r>
              <a:rPr lang="en-US" sz="2400" dirty="0" smtClean="0"/>
              <a:t>It helps us succeed in business.</a:t>
            </a:r>
          </a:p>
          <a:p>
            <a:r>
              <a:rPr lang="en-US" sz="2400" dirty="0" smtClean="0"/>
              <a:t>It allows us to disprove lies and support truths.</a:t>
            </a:r>
          </a:p>
          <a:p>
            <a:r>
              <a:rPr lang="en-US" sz="2400" dirty="0" smtClean="0"/>
              <a:t>It is a means to find, gauge, and seize opportunities.</a:t>
            </a:r>
          </a:p>
          <a:p>
            <a:r>
              <a:rPr lang="en-US" sz="2400" dirty="0" smtClean="0"/>
              <a:t>It promotes a love of and confidence in reading, writing, analyzing, and sharing valuable information.</a:t>
            </a:r>
          </a:p>
          <a:p>
            <a:r>
              <a:rPr lang="en-US" sz="2400" dirty="0" smtClean="0"/>
              <a:t>It provides nourishment and exercise for the mind</a:t>
            </a:r>
            <a:r>
              <a:rPr lang="en-US" dirty="0" smtClean="0"/>
              <a:t>.</a:t>
            </a:r>
          </a:p>
          <a:p>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kumimoji="0" lang="en-US" altLang="zh-TW" sz="1400" b="0" i="0" u="none" strike="noStrike" kern="1200" cap="none" spc="0" normalizeH="0" baseline="0" noProof="0" dirty="0" err="1" smtClean="0">
                <a:ln>
                  <a:noFill/>
                </a:ln>
                <a:effectLst/>
                <a:uLnTx/>
                <a:uFillTx/>
                <a:latin typeface="Times New Roman"/>
                <a:ea typeface="新細明體" panose="020B0604030504040204" pitchFamily="18" charset="-120"/>
                <a:cs typeface="Times New Roman"/>
              </a:rPr>
              <a:t>Zarah</a:t>
            </a: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 2022). </a:t>
            </a:r>
            <a:endPar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endParaRPr>
          </a:p>
          <a:p>
            <a:endParaRPr lang="en-US" dirty="0"/>
          </a:p>
        </p:txBody>
      </p:sp>
    </p:spTree>
    <p:extLst>
      <p:ext uri="{BB962C8B-B14F-4D97-AF65-F5344CB8AC3E}">
        <p14:creationId xmlns="" xmlns:p14="http://schemas.microsoft.com/office/powerpoint/2010/main" val="1497222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normAutofit fontScale="90000"/>
          </a:bodyPr>
          <a:lstStyle/>
          <a:p>
            <a:r>
              <a:rPr lang="en-US" dirty="0" smtClean="0"/>
              <a:t>Strategic Research</a:t>
            </a:r>
            <a:br>
              <a:rPr lang="en-US" dirty="0" smtClean="0"/>
            </a:br>
            <a:r>
              <a:rPr lang="en-US" dirty="0" smtClean="0">
                <a:solidFill>
                  <a:srgbClr val="FFC000"/>
                </a:solidFill>
              </a:rPr>
              <a:t>Statistics</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752600"/>
            <a:ext cx="8229600" cy="4495800"/>
          </a:xfrm>
        </p:spPr>
        <p:txBody>
          <a:bodyPr/>
          <a:lstStyle/>
          <a:p>
            <a:pPr marL="609600" indent="-609600" eaLnBrk="1" hangingPunct="1">
              <a:buFont typeface="Wingdings" pitchFamily="2" charset="2"/>
              <a:buChar char="§"/>
              <a:defRPr/>
            </a:pPr>
            <a:r>
              <a:rPr lang="en-US" sz="2400" b="1" dirty="0" smtClean="0"/>
              <a:t>Population</a:t>
            </a:r>
            <a:r>
              <a:rPr lang="en-US" sz="2400" dirty="0" smtClean="0"/>
              <a:t> is a collection of persons, things, or objects under study.</a:t>
            </a:r>
          </a:p>
          <a:p>
            <a:pPr marL="609600" indent="-609600" eaLnBrk="1" hangingPunct="1">
              <a:buFont typeface="Wingdings" pitchFamily="2" charset="2"/>
              <a:buChar char="§"/>
              <a:defRPr/>
            </a:pPr>
            <a:r>
              <a:rPr lang="en-US" sz="2400" dirty="0" smtClean="0"/>
              <a:t>To study the population, we select a </a:t>
            </a:r>
            <a:r>
              <a:rPr lang="en-US" sz="2400" b="1" dirty="0" smtClean="0"/>
              <a:t>sample or a portion of the larger population.</a:t>
            </a:r>
            <a:endParaRPr lang="en-US" dirty="0" smtClean="0">
              <a:ea typeface="ＭＳ Ｐゴシック" pitchFamily="-60" charset="-128"/>
            </a:endParaRPr>
          </a:p>
          <a:p>
            <a:pPr marL="609600" indent="-609600" eaLnBrk="1" hangingPunct="1">
              <a:buFont typeface="Wingdings" pitchFamily="2" charset="2"/>
              <a:buChar char="§"/>
              <a:defRPr/>
            </a:pPr>
            <a:r>
              <a:rPr lang="en-US" sz="2400" b="1" dirty="0" smtClean="0"/>
              <a:t>Sampling</a:t>
            </a:r>
            <a:r>
              <a:rPr lang="en-US" sz="2400" dirty="0" smtClean="0"/>
              <a:t> is to select a portion (or subset) of the larger population and study that portion (the sample) to gain information about the population. </a:t>
            </a:r>
          </a:p>
          <a:p>
            <a:pPr marL="609600" indent="-609600" eaLnBrk="1" hangingPunct="1">
              <a:buFont typeface="Wingdings" pitchFamily="2" charset="2"/>
              <a:buChar char="§"/>
              <a:defRPr/>
            </a:pPr>
            <a:r>
              <a:rPr lang="en-US" sz="2400" dirty="0" smtClean="0"/>
              <a:t>The sample must contain the characteristics of the population in order to be a </a:t>
            </a:r>
            <a:r>
              <a:rPr lang="en-US" sz="2400" b="1" dirty="0" smtClean="0"/>
              <a:t>representative sample</a:t>
            </a:r>
            <a:r>
              <a:rPr lang="en-US" sz="2400" dirty="0" smtClean="0"/>
              <a:t>. </a:t>
            </a:r>
          </a:p>
          <a:p>
            <a:pPr marL="609600" indent="-609600" eaLnBrk="1" hangingPunct="1">
              <a:buFont typeface="Wingdings" pitchFamily="2" charset="2"/>
              <a:buChar char="§"/>
              <a:defRPr/>
            </a:pPr>
            <a:r>
              <a:rPr lang="en-US" sz="2400" b="1" dirty="0" smtClean="0"/>
              <a:t>Data is </a:t>
            </a:r>
            <a:r>
              <a:rPr lang="en-US" sz="2400" dirty="0" smtClean="0"/>
              <a:t>a set of observations (a set of possible outcomes)</a:t>
            </a:r>
          </a:p>
          <a:p>
            <a:pPr marL="609600" indent="-609600" eaLnBrk="1" hangingPunct="1">
              <a:buFont typeface="Wingdings" pitchFamily="2" charset="2"/>
              <a:buChar char="§"/>
              <a:defRPr/>
            </a:pPr>
            <a:r>
              <a:rPr lang="en-US" sz="2400" dirty="0" smtClean="0"/>
              <a:t>Source: lumenlearning.com </a:t>
            </a:r>
            <a:endParaRPr lang="en-US" sz="2400" dirty="0">
              <a:ea typeface="ＭＳ Ｐゴシック" pitchFamily="-60" charset="-128"/>
            </a:endParaRPr>
          </a:p>
        </p:txBody>
      </p:sp>
    </p:spTree>
    <p:extLst>
      <p:ext uri="{BB962C8B-B14F-4D97-AF65-F5344CB8AC3E}">
        <p14:creationId xmlns="" xmlns:p14="http://schemas.microsoft.com/office/powerpoint/2010/main" val="559093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normAutofit fontScale="90000"/>
          </a:bodyPr>
          <a:lstStyle/>
          <a:p>
            <a:r>
              <a:rPr lang="en-US" dirty="0" smtClean="0"/>
              <a:t>Strategic Research</a:t>
            </a:r>
            <a:br>
              <a:rPr lang="en-US" dirty="0" smtClean="0"/>
            </a:br>
            <a:r>
              <a:rPr lang="en-US" dirty="0" smtClean="0">
                <a:solidFill>
                  <a:srgbClr val="FFC000"/>
                </a:solidFill>
              </a:rPr>
              <a:t>Statistics</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pPr marL="342900" indent="-342900">
              <a:spcBef>
                <a:spcPct val="20000"/>
              </a:spcBef>
              <a:buClr>
                <a:srgbClr val="FF9900"/>
              </a:buClr>
            </a:pPr>
            <a:r>
              <a:rPr lang="en-US" sz="2400" dirty="0" smtClean="0">
                <a:solidFill>
                  <a:srgbClr val="000000"/>
                </a:solidFill>
                <a:cs typeface="Times New Roman" charset="0"/>
              </a:rPr>
              <a:t>Often the distinction between </a:t>
            </a:r>
            <a:r>
              <a:rPr lang="en-US" sz="2400" b="1" dirty="0" smtClean="0">
                <a:solidFill>
                  <a:srgbClr val="000000"/>
                </a:solidFill>
                <a:cs typeface="Times New Roman" charset="0"/>
              </a:rPr>
              <a:t>qualitative research </a:t>
            </a:r>
            <a:r>
              <a:rPr lang="en-US" sz="2400" dirty="0" smtClean="0">
                <a:solidFill>
                  <a:srgbClr val="000000"/>
                </a:solidFill>
                <a:cs typeface="Times New Roman" charset="0"/>
              </a:rPr>
              <a:t>and </a:t>
            </a:r>
            <a:r>
              <a:rPr lang="en-US" sz="2400" b="1" dirty="0" smtClean="0">
                <a:solidFill>
                  <a:srgbClr val="000000"/>
                </a:solidFill>
                <a:cs typeface="Times New Roman" charset="0"/>
              </a:rPr>
              <a:t>quantitative research </a:t>
            </a:r>
            <a:r>
              <a:rPr lang="en-US" sz="2400" dirty="0" smtClean="0">
                <a:solidFill>
                  <a:srgbClr val="000000"/>
                </a:solidFill>
                <a:cs typeface="Times New Roman" charset="0"/>
              </a:rPr>
              <a:t>is framed in terms of using </a:t>
            </a:r>
            <a:r>
              <a:rPr lang="en-US" sz="2400" b="1" dirty="0" smtClean="0">
                <a:solidFill>
                  <a:srgbClr val="000000"/>
                </a:solidFill>
                <a:cs typeface="Times New Roman" charset="0"/>
              </a:rPr>
              <a:t>words </a:t>
            </a:r>
            <a:r>
              <a:rPr lang="en-US" sz="2400" dirty="0" smtClean="0">
                <a:solidFill>
                  <a:srgbClr val="000000"/>
                </a:solidFill>
                <a:cs typeface="Times New Roman" charset="0"/>
              </a:rPr>
              <a:t>(qualitative) rather than </a:t>
            </a:r>
            <a:r>
              <a:rPr lang="en-US" sz="2400" b="1" dirty="0" smtClean="0">
                <a:solidFill>
                  <a:srgbClr val="000000"/>
                </a:solidFill>
                <a:cs typeface="Times New Roman" charset="0"/>
              </a:rPr>
              <a:t>numbers</a:t>
            </a:r>
            <a:r>
              <a:rPr lang="en-US" sz="2400" dirty="0" smtClean="0">
                <a:solidFill>
                  <a:srgbClr val="000000"/>
                </a:solidFill>
                <a:cs typeface="Times New Roman" charset="0"/>
              </a:rPr>
              <a:t> (quantitative), or using closed-ended questions (quantitative hypotheses) rather than open-ended questions (qualitative interview questions) ( Creswell, 2014).</a:t>
            </a:r>
          </a:p>
          <a:p>
            <a:pPr marL="342900" indent="-342900">
              <a:spcBef>
                <a:spcPct val="20000"/>
              </a:spcBef>
              <a:buClr>
                <a:srgbClr val="FF9900"/>
              </a:buClr>
            </a:pPr>
            <a:r>
              <a:rPr lang="en-US" sz="2400" dirty="0" smtClean="0"/>
              <a:t>Quantitative data can be separated into two subgroups: </a:t>
            </a:r>
            <a:r>
              <a:rPr lang="en-US" sz="2400" b="1" dirty="0" smtClean="0"/>
              <a:t>discrete</a:t>
            </a:r>
            <a:r>
              <a:rPr lang="en-US" sz="2400" dirty="0" smtClean="0"/>
              <a:t> and </a:t>
            </a:r>
            <a:r>
              <a:rPr lang="en-US" sz="2400" b="1" dirty="0" smtClean="0"/>
              <a:t>continuous</a:t>
            </a:r>
            <a:r>
              <a:rPr lang="en-US" sz="2400" dirty="0" smtClean="0"/>
              <a:t>. Data is discrete if it is the result of counting (such as the number of students of a given ethnic group in a class or the number of books on a shelf). Data is continuous if it is the result of measuring (such as distance traveled or weight of luggage). </a:t>
            </a:r>
            <a:r>
              <a:rPr lang="en-US" sz="1800" dirty="0" smtClean="0"/>
              <a:t>lumenlearning.com </a:t>
            </a:r>
            <a:endParaRPr lang="en-US" sz="1800" dirty="0">
              <a:solidFill>
                <a:srgbClr val="000000"/>
              </a:solidFill>
              <a:latin typeface="Times New Roman" charset="0"/>
              <a:cs typeface="Times New Roman" charset="0"/>
            </a:endParaRPr>
          </a:p>
        </p:txBody>
      </p:sp>
    </p:spTree>
    <p:extLst>
      <p:ext uri="{BB962C8B-B14F-4D97-AF65-F5344CB8AC3E}">
        <p14:creationId xmlns="" xmlns:p14="http://schemas.microsoft.com/office/powerpoint/2010/main" val="6619255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0185F6-DF2F-4B8C-91CB-104997E5AA0F}"/>
              </a:ext>
            </a:extLst>
          </p:cNvPr>
          <p:cNvSpPr>
            <a:spLocks noGrp="1"/>
          </p:cNvSpPr>
          <p:nvPr>
            <p:ph type="title"/>
          </p:nvPr>
        </p:nvSpPr>
        <p:spPr>
          <a:xfrm>
            <a:off x="457200" y="390322"/>
            <a:ext cx="8229600" cy="1252728"/>
          </a:xfrm>
        </p:spPr>
        <p:txBody>
          <a:bodyPr>
            <a:normAutofit fontScale="90000"/>
          </a:bodyPr>
          <a:lstStyle/>
          <a:p>
            <a:r>
              <a:rPr lang="en-US" dirty="0" smtClean="0"/>
              <a:t>Strategic Research</a:t>
            </a:r>
            <a:br>
              <a:rPr lang="en-US" dirty="0" smtClean="0"/>
            </a:br>
            <a:r>
              <a:rPr lang="en-US" dirty="0" smtClean="0">
                <a:solidFill>
                  <a:srgbClr val="FFC000"/>
                </a:solidFill>
              </a:rPr>
              <a:t>Advertising Plan</a:t>
            </a:r>
            <a:r>
              <a:rPr lang="en-US" dirty="0"/>
              <a:t/>
            </a:r>
            <a:br>
              <a:rPr lang="en-US" dirty="0"/>
            </a:br>
            <a:endParaRPr lang="en-US" dirty="0"/>
          </a:p>
        </p:txBody>
      </p:sp>
      <p:sp>
        <p:nvSpPr>
          <p:cNvPr id="3" name="Content Placeholder 2">
            <a:extLst>
              <a:ext uri="{FF2B5EF4-FFF2-40B4-BE49-F238E27FC236}">
                <a16:creationId xmlns="" xmlns:a16="http://schemas.microsoft.com/office/drawing/2014/main" id="{25BB4BEB-D5C3-4676-AC1E-34A74DDD98A1}"/>
              </a:ext>
            </a:extLst>
          </p:cNvPr>
          <p:cNvSpPr>
            <a:spLocks noGrp="1"/>
          </p:cNvSpPr>
          <p:nvPr>
            <p:ph idx="1"/>
          </p:nvPr>
        </p:nvSpPr>
        <p:spPr>
          <a:xfrm>
            <a:off x="457200" y="1524000"/>
            <a:ext cx="8229600" cy="5119710"/>
          </a:xfrm>
        </p:spPr>
        <p:txBody>
          <a:bodyPr/>
          <a:lstStyle/>
          <a:p>
            <a:r>
              <a:rPr lang="en-US" dirty="0" smtClean="0"/>
              <a:t>Advertising strategy begins with consumer research, or the tools for listening. It investigates issues such as attitudes, motivations, perceptions, behaviors and so on. The following are types of research used in planning advertising and marketing communication:</a:t>
            </a:r>
          </a:p>
          <a:p>
            <a:pPr lvl="1" eaLnBrk="1" hangingPunct="1"/>
            <a:r>
              <a:rPr lang="en-US" dirty="0" smtClean="0"/>
              <a:t>Market research</a:t>
            </a:r>
          </a:p>
          <a:p>
            <a:pPr lvl="1" eaLnBrk="1" hangingPunct="1"/>
            <a:r>
              <a:rPr lang="en-US" dirty="0" smtClean="0"/>
              <a:t>Consumer research</a:t>
            </a:r>
          </a:p>
          <a:p>
            <a:pPr lvl="1" eaLnBrk="1" hangingPunct="1"/>
            <a:r>
              <a:rPr lang="en-US" dirty="0" smtClean="0"/>
              <a:t>Advertising research</a:t>
            </a:r>
          </a:p>
          <a:p>
            <a:pPr lvl="1" eaLnBrk="1" hangingPunct="1"/>
            <a:r>
              <a:rPr lang="en-US" dirty="0" smtClean="0"/>
              <a:t>IMC research</a:t>
            </a:r>
          </a:p>
          <a:p>
            <a:pPr lvl="1" eaLnBrk="1" hangingPunct="1"/>
            <a:r>
              <a:rPr lang="en-US" dirty="0" smtClean="0"/>
              <a:t>Strategic research</a:t>
            </a:r>
          </a:p>
          <a:p>
            <a:pPr lvl="1" eaLnBrk="1" hangingPunct="1">
              <a:buNone/>
            </a:pPr>
            <a:r>
              <a:rPr lang="en-US" sz="1800" dirty="0" smtClean="0"/>
              <a:t>Source: Moriarty, Mitchell and Wells, (2009)</a:t>
            </a:r>
          </a:p>
          <a:p>
            <a:pPr lvl="1" eaLnBrk="1" hangingPunct="1"/>
            <a:endParaRPr lang="en-US" dirty="0" smtClean="0"/>
          </a:p>
          <a:p>
            <a:pPr lvl="1" eaLnBrk="1" hangingPunct="1">
              <a:buNone/>
            </a:pPr>
            <a:endParaRPr lang="en-US" dirty="0" smtClean="0"/>
          </a:p>
          <a:p>
            <a:pPr lvl="1" eaLnBrk="1" hangingPunct="1"/>
            <a:endParaRPr lang="en-US" dirty="0" smtClean="0"/>
          </a:p>
        </p:txBody>
      </p:sp>
    </p:spTree>
    <p:extLst>
      <p:ext uri="{BB962C8B-B14F-4D97-AF65-F5344CB8AC3E}">
        <p14:creationId xmlns="" xmlns:p14="http://schemas.microsoft.com/office/powerpoint/2010/main" val="2397914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285720" y="1428737"/>
            <a:ext cx="8501122" cy="4429156"/>
          </a:xfrm>
        </p:spPr>
        <p:txBody>
          <a:bodyPr/>
          <a:lstStyle/>
          <a:p>
            <a:r>
              <a:rPr lang="en-US" b="1" dirty="0" smtClean="0"/>
              <a:t>Market research </a:t>
            </a:r>
          </a:p>
          <a:p>
            <a:r>
              <a:rPr lang="en-US" dirty="0" smtClean="0"/>
              <a:t>compiles information about the product, the product category, competitors, and other details of the marketing environment.</a:t>
            </a:r>
          </a:p>
          <a:p>
            <a:r>
              <a:rPr lang="en-US" dirty="0" smtClean="0"/>
              <a:t>Helps managers make marketing decisions, companies develop systematic procedures for gathering, recording, and analyzing new information. </a:t>
            </a:r>
          </a:p>
          <a:p>
            <a:r>
              <a:rPr lang="en-US" dirty="0" smtClean="0"/>
              <a:t>It helps identify consumer needs and market segments</a:t>
            </a:r>
          </a:p>
          <a:p>
            <a:pPr lvl="0"/>
            <a:r>
              <a:rPr lang="en-US" dirty="0" smtClean="0"/>
              <a:t>useful in financial planning, economic forecasting, and quality control.</a:t>
            </a:r>
          </a:p>
          <a:p>
            <a:pPr>
              <a:buNone/>
            </a:pPr>
            <a:endParaRPr lang="en-US" dirty="0" smtClean="0">
              <a:latin typeface="Times" charset="0"/>
            </a:endParaRPr>
          </a:p>
          <a:p>
            <a:endParaRPr lang="en-US" dirty="0"/>
          </a:p>
        </p:txBody>
      </p:sp>
      <p:sp>
        <p:nvSpPr>
          <p:cNvPr id="166948" name="Rectangle 36"/>
          <p:cNvSpPr>
            <a:spLocks noGrp="1" noChangeArrowheads="1"/>
          </p:cNvSpPr>
          <p:nvPr>
            <p:ph type="title"/>
          </p:nvPr>
        </p:nvSpPr>
        <p:spPr/>
        <p:txBody>
          <a:bodyPr>
            <a:normAutofit/>
          </a:bodyPr>
          <a:lstStyle/>
          <a:p>
            <a:pPr algn="ctr"/>
            <a:r>
              <a:rPr lang="en-US" altLang="zh-TW" sz="3600" dirty="0" smtClean="0">
                <a:solidFill>
                  <a:srgbClr val="FFC000"/>
                </a:solidFill>
                <a:ea typeface="新細明體" pitchFamily="18" charset="-120"/>
              </a:rPr>
              <a:t>Research Used in </a:t>
            </a:r>
            <a:br>
              <a:rPr lang="en-US" altLang="zh-TW" sz="3600" dirty="0" smtClean="0">
                <a:solidFill>
                  <a:srgbClr val="FFC000"/>
                </a:solidFill>
                <a:ea typeface="新細明體" pitchFamily="18" charset="-120"/>
              </a:rPr>
            </a:br>
            <a:r>
              <a:rPr lang="en-US" altLang="zh-TW" sz="3600" dirty="0" smtClean="0">
                <a:solidFill>
                  <a:srgbClr val="FFC000"/>
                </a:solidFill>
                <a:ea typeface="新細明體" pitchFamily="18" charset="-120"/>
              </a:rPr>
              <a:t>Planning Advertising</a:t>
            </a:r>
            <a:endParaRPr lang="en-US" sz="36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 xmlns:a16="http://schemas.microsoft.com/office/drawing/2014/main" id="{6670060F-93D8-46B2-949D-5DEC0D2EB55E}"/>
              </a:ext>
            </a:extLst>
          </p:cNvPr>
          <p:cNvSpPr txBox="1"/>
          <p:nvPr/>
        </p:nvSpPr>
        <p:spPr>
          <a:xfrm>
            <a:off x="1000100" y="6407371"/>
            <a:ext cx="6858048" cy="307777"/>
          </a:xfrm>
          <a:prstGeom prst="rect">
            <a:avLst/>
          </a:prstGeom>
          <a:noFill/>
        </p:spPr>
        <p:txBody>
          <a:bodyPr wrap="square">
            <a:spAutoFit/>
          </a:bodyPr>
          <a:lstStyle/>
          <a:p>
            <a:r>
              <a:rPr lang="en-US" sz="1400" dirty="0"/>
              <a:t>Source: Moriarty, Mitchell and Wells, (2009</a:t>
            </a:r>
            <a:r>
              <a:rPr lang="en-US" sz="1400" dirty="0" smtClean="0"/>
              <a:t>) ; </a:t>
            </a:r>
            <a:r>
              <a:rPr lang="en-US" sz="1400" dirty="0" err="1" smtClean="0"/>
              <a:t>Arens</a:t>
            </a:r>
            <a:r>
              <a:rPr lang="en-US" sz="1400" dirty="0" smtClean="0"/>
              <a:t>. W, </a:t>
            </a:r>
            <a:r>
              <a:rPr lang="en-US" sz="1400" dirty="0" err="1" smtClean="0"/>
              <a:t>Weigold</a:t>
            </a:r>
            <a:r>
              <a:rPr lang="en-US" sz="1400" dirty="0" smtClean="0"/>
              <a:t> and </a:t>
            </a:r>
            <a:r>
              <a:rPr lang="en-US" sz="1400" dirty="0" err="1" smtClean="0"/>
              <a:t>Arens</a:t>
            </a:r>
            <a:r>
              <a:rPr lang="en-US" sz="1400" dirty="0" smtClean="0"/>
              <a:t> . C, (2011)</a:t>
            </a:r>
            <a:endParaRPr lang="en-US" sz="1400" dirty="0"/>
          </a:p>
        </p:txBody>
      </p:sp>
    </p:spTree>
    <p:extLst>
      <p:ext uri="{BB962C8B-B14F-4D97-AF65-F5344CB8AC3E}">
        <p14:creationId xmlns="" xmlns:p14="http://schemas.microsoft.com/office/powerpoint/2010/main" val="1576798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fontScale="90000"/>
          </a:bodyPr>
          <a:lstStyle/>
          <a:p>
            <a:r>
              <a:rPr lang="en-US" altLang="zh-TW" dirty="0" smtClean="0">
                <a:solidFill>
                  <a:srgbClr val="FFC000"/>
                </a:solidFill>
                <a:ea typeface="新細明體" pitchFamily="18" charset="-120"/>
              </a:rPr>
              <a:t>Research Used in </a:t>
            </a:r>
            <a:br>
              <a:rPr lang="en-US" altLang="zh-TW" dirty="0" smtClean="0">
                <a:solidFill>
                  <a:srgbClr val="FFC000"/>
                </a:solidFill>
                <a:ea typeface="新細明體" pitchFamily="18" charset="-120"/>
              </a:rPr>
            </a:br>
            <a:r>
              <a:rPr lang="en-US" altLang="zh-TW" dirty="0" smtClean="0">
                <a:solidFill>
                  <a:srgbClr val="FFC000"/>
                </a:solidFill>
                <a:ea typeface="新細明體" pitchFamily="18" charset="-120"/>
              </a:rPr>
              <a:t>Planning Advertising</a:t>
            </a:r>
            <a:endParaRPr lang="en-US" dirty="0">
              <a:solidFill>
                <a:srgbClr val="FFC000"/>
              </a:solidFill>
            </a:endParaRPr>
          </a:p>
        </p:txBody>
      </p:sp>
      <p:sp>
        <p:nvSpPr>
          <p:cNvPr id="313347" name="Rectangle 3"/>
          <p:cNvSpPr>
            <a:spLocks noGrp="1" noChangeArrowheads="1"/>
          </p:cNvSpPr>
          <p:nvPr>
            <p:ph idx="1"/>
          </p:nvPr>
        </p:nvSpPr>
        <p:spPr>
          <a:xfrm>
            <a:off x="457200" y="1447800"/>
            <a:ext cx="8229600" cy="2339975"/>
          </a:xfrm>
        </p:spPr>
        <p:txBody>
          <a:bodyPr/>
          <a:lstStyle/>
          <a:p>
            <a:pPr>
              <a:lnSpc>
                <a:spcPct val="90000"/>
              </a:lnSpc>
            </a:pPr>
            <a:r>
              <a:rPr lang="en-US" b="1" dirty="0" smtClean="0"/>
              <a:t>Advertising research</a:t>
            </a:r>
            <a:r>
              <a:rPr lang="en-US" dirty="0" smtClean="0"/>
              <a:t> </a:t>
            </a:r>
          </a:p>
          <a:p>
            <a:pPr>
              <a:lnSpc>
                <a:spcPct val="90000"/>
              </a:lnSpc>
            </a:pPr>
            <a:r>
              <a:rPr lang="en-US" dirty="0" smtClean="0"/>
              <a:t>focuses on all the elements of advertising—message, media, evaluation, and  competitors’ advertising. </a:t>
            </a:r>
            <a:endParaRPr lang="en-US" dirty="0"/>
          </a:p>
        </p:txBody>
      </p:sp>
      <p:sp>
        <p:nvSpPr>
          <p:cNvPr id="17" name="Rectangle 3"/>
          <p:cNvSpPr txBox="1">
            <a:spLocks noChangeArrowheads="1"/>
          </p:cNvSpPr>
          <p:nvPr/>
        </p:nvSpPr>
        <p:spPr bwMode="auto">
          <a:xfrm>
            <a:off x="457200" y="2928934"/>
            <a:ext cx="8401080" cy="33284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z="2400" dirty="0" smtClean="0"/>
              <a:t>Before developing any advertising campaign, a company needs to know how people perceive its products, how they view the competition, what brand or company image would be most credible, and what ads offer the greatest appeal. </a:t>
            </a:r>
          </a:p>
          <a:p>
            <a:r>
              <a:rPr lang="en-US" sz="2400" dirty="0" smtClean="0"/>
              <a:t>uncovers the information needed for making advertising decisions.</a:t>
            </a:r>
          </a:p>
          <a:p>
            <a:r>
              <a:rPr lang="en-US" sz="2400" dirty="0" smtClean="0"/>
              <a:t>it is the systematic gathering and analysis of information to help develop or evaluate advertising strategies, individual ads, and whole campaigns.</a:t>
            </a:r>
          </a:p>
          <a:p>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a:t>
            </a:r>
            <a:r>
              <a:rPr lang="en-US" sz="1400" dirty="0" smtClean="0"/>
              <a:t> ; </a:t>
            </a:r>
            <a:r>
              <a:rPr lang="en-US" sz="1400" dirty="0" err="1" smtClean="0"/>
              <a:t>Arens</a:t>
            </a:r>
            <a:r>
              <a:rPr lang="en-US" sz="1400" dirty="0" smtClean="0"/>
              <a:t>. W, </a:t>
            </a:r>
            <a:r>
              <a:rPr lang="en-US" sz="1400" dirty="0" err="1" smtClean="0"/>
              <a:t>Weigold</a:t>
            </a:r>
            <a:r>
              <a:rPr lang="en-US" sz="1400" dirty="0" smtClean="0"/>
              <a:t> and </a:t>
            </a:r>
            <a:r>
              <a:rPr lang="en-US" sz="1400" dirty="0" err="1" smtClean="0"/>
              <a:t>Arens</a:t>
            </a:r>
            <a:r>
              <a:rPr lang="en-US" sz="1400" dirty="0" smtClean="0"/>
              <a:t> . C, (2011)</a:t>
            </a:r>
          </a:p>
          <a:p>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endParaRPr lang="en-US" sz="2800" dirty="0"/>
          </a:p>
          <a:p>
            <a:endParaRPr lang="en-US" sz="2800" dirty="0"/>
          </a:p>
        </p:txBody>
      </p:sp>
    </p:spTree>
    <p:extLst>
      <p:ext uri="{BB962C8B-B14F-4D97-AF65-F5344CB8AC3E}">
        <p14:creationId xmlns="" xmlns:p14="http://schemas.microsoft.com/office/powerpoint/2010/main" val="362008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fontScale="90000"/>
          </a:bodyPr>
          <a:lstStyle/>
          <a:p>
            <a:r>
              <a:rPr lang="en-US" altLang="zh-TW" dirty="0" smtClean="0">
                <a:solidFill>
                  <a:srgbClr val="FFC000"/>
                </a:solidFill>
                <a:ea typeface="新細明體" pitchFamily="18" charset="-120"/>
              </a:rPr>
              <a:t>Research Used in </a:t>
            </a:r>
            <a:br>
              <a:rPr lang="en-US" altLang="zh-TW" dirty="0" smtClean="0">
                <a:solidFill>
                  <a:srgbClr val="FFC000"/>
                </a:solidFill>
                <a:ea typeface="新細明體" pitchFamily="18" charset="-120"/>
              </a:rPr>
            </a:br>
            <a:r>
              <a:rPr lang="en-US" altLang="zh-TW" dirty="0" smtClean="0">
                <a:solidFill>
                  <a:srgbClr val="FFC000"/>
                </a:solidFill>
                <a:ea typeface="新細明體" pitchFamily="18" charset="-120"/>
              </a:rPr>
              <a:t>Planning Advertising</a:t>
            </a:r>
            <a:endParaRPr lang="en-US" dirty="0">
              <a:solidFill>
                <a:srgbClr val="FFC000"/>
              </a:solidFill>
            </a:endParaRPr>
          </a:p>
        </p:txBody>
      </p:sp>
      <p:sp>
        <p:nvSpPr>
          <p:cNvPr id="301060" name="Rectangle 4"/>
          <p:cNvSpPr>
            <a:spLocks noGrp="1" noChangeArrowheads="1"/>
          </p:cNvSpPr>
          <p:nvPr>
            <p:ph idx="1"/>
          </p:nvPr>
        </p:nvSpPr>
        <p:spPr>
          <a:xfrm>
            <a:off x="457200" y="1500174"/>
            <a:ext cx="8329642" cy="4625975"/>
          </a:xfrm>
        </p:spPr>
        <p:txBody>
          <a:bodyPr/>
          <a:lstStyle/>
          <a:p>
            <a:pPr>
              <a:lnSpc>
                <a:spcPct val="90000"/>
              </a:lnSpc>
            </a:pPr>
            <a:r>
              <a:rPr lang="en-US" b="1" dirty="0" smtClean="0"/>
              <a:t>Consumer research</a:t>
            </a:r>
            <a:r>
              <a:rPr lang="en-US" dirty="0" smtClean="0"/>
              <a:t> </a:t>
            </a:r>
          </a:p>
          <a:p>
            <a:pPr lvl="1">
              <a:lnSpc>
                <a:spcPct val="90000"/>
              </a:lnSpc>
            </a:pPr>
            <a:r>
              <a:rPr lang="en-US" dirty="0" smtClean="0"/>
              <a:t>is used to identify people who are in the market for the product.</a:t>
            </a:r>
          </a:p>
          <a:p>
            <a:pPr lvl="1">
              <a:lnSpc>
                <a:spcPct val="90000"/>
              </a:lnSpc>
            </a:pPr>
            <a:r>
              <a:rPr lang="en-US" dirty="0" smtClean="0"/>
              <a:t>helps businesses or organizations understand customer psychology and create detailed purchasing behavior profiles. </a:t>
            </a:r>
          </a:p>
          <a:p>
            <a:pPr>
              <a:lnSpc>
                <a:spcPct val="90000"/>
              </a:lnSpc>
            </a:pPr>
            <a:r>
              <a:rPr lang="en-US" b="1" dirty="0" smtClean="0"/>
              <a:t>Strategic research</a:t>
            </a:r>
            <a:r>
              <a:rPr lang="en-US" dirty="0" smtClean="0"/>
              <a:t> </a:t>
            </a:r>
          </a:p>
          <a:p>
            <a:pPr lvl="1">
              <a:lnSpc>
                <a:spcPct val="90000"/>
              </a:lnSpc>
            </a:pPr>
            <a:r>
              <a:rPr lang="en-US" dirty="0" smtClean="0"/>
              <a:t>uncovers critical information that becomes the basis for strategic planning decisions.</a:t>
            </a:r>
          </a:p>
          <a:p>
            <a:pPr lvl="1">
              <a:lnSpc>
                <a:spcPct val="90000"/>
              </a:lnSpc>
            </a:pPr>
            <a:r>
              <a:rPr lang="en-US" dirty="0" smtClean="0"/>
              <a:t>allows research on important topics such as segmentation, positioning, new product development, and product/service quality to be placed into a broader framework.</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dirty="0"/>
          </a:p>
        </p:txBody>
      </p:sp>
    </p:spTree>
    <p:extLst>
      <p:ext uri="{BB962C8B-B14F-4D97-AF65-F5344CB8AC3E}">
        <p14:creationId xmlns="" xmlns:p14="http://schemas.microsoft.com/office/powerpoint/2010/main" val="2145895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fontScale="90000"/>
          </a:bodyPr>
          <a:lstStyle/>
          <a:p>
            <a:r>
              <a:rPr lang="en-US" altLang="zh-TW" smtClean="0">
                <a:solidFill>
                  <a:srgbClr val="FFC000"/>
                </a:solidFill>
                <a:ea typeface="新細明體" pitchFamily="18" charset="-120"/>
              </a:rPr>
              <a:t>Research Used in </a:t>
            </a:r>
            <a:br>
              <a:rPr lang="en-US" altLang="zh-TW" smtClean="0">
                <a:solidFill>
                  <a:srgbClr val="FFC000"/>
                </a:solidFill>
                <a:ea typeface="新細明體" pitchFamily="18" charset="-120"/>
              </a:rPr>
            </a:br>
            <a:r>
              <a:rPr lang="en-US" altLang="zh-TW" smtClean="0">
                <a:solidFill>
                  <a:srgbClr val="FFC000"/>
                </a:solidFill>
                <a:ea typeface="新細明體" pitchFamily="18" charset="-120"/>
              </a:rPr>
              <a:t>Planning Advertising</a:t>
            </a:r>
            <a:endParaRPr lang="en-US" dirty="0">
              <a:solidFill>
                <a:srgbClr val="FFC000"/>
              </a:solidFill>
            </a:endParaRPr>
          </a:p>
        </p:txBody>
      </p:sp>
      <p:sp>
        <p:nvSpPr>
          <p:cNvPr id="303107" name="Rectangle 3"/>
          <p:cNvSpPr>
            <a:spLocks noGrp="1" noChangeArrowheads="1"/>
          </p:cNvSpPr>
          <p:nvPr>
            <p:ph idx="1"/>
          </p:nvPr>
        </p:nvSpPr>
        <p:spPr>
          <a:xfrm>
            <a:off x="457200" y="1774825"/>
            <a:ext cx="8186766" cy="4625975"/>
          </a:xfrm>
        </p:spPr>
        <p:txBody>
          <a:bodyPr/>
          <a:lstStyle/>
          <a:p>
            <a:pPr>
              <a:lnSpc>
                <a:spcPct val="90000"/>
              </a:lnSpc>
            </a:pPr>
            <a:r>
              <a:rPr lang="en-US" b="1" dirty="0" smtClean="0"/>
              <a:t>IMC research</a:t>
            </a:r>
            <a:r>
              <a:rPr lang="en-US" dirty="0" smtClean="0"/>
              <a:t> </a:t>
            </a:r>
          </a:p>
          <a:p>
            <a:pPr lvl="1">
              <a:lnSpc>
                <a:spcPct val="90000"/>
              </a:lnSpc>
            </a:pPr>
            <a:r>
              <a:rPr lang="en-US" dirty="0" smtClean="0"/>
              <a:t> </a:t>
            </a:r>
            <a:r>
              <a:rPr lang="en-US" sz="2800" b="1" dirty="0" smtClean="0"/>
              <a:t>Integrated marketing communication</a:t>
            </a:r>
            <a:r>
              <a:rPr lang="en-US" sz="2800" dirty="0" smtClean="0"/>
              <a:t> (IMC) can be defined as the process used to unify marketing communication elements, such as public relations, social media, audience analytics, business development principles, and advertising, into a brand identity that remains consistent across distinct media channels.</a:t>
            </a:r>
          </a:p>
          <a:p>
            <a:pPr lvl="1">
              <a:lnSpc>
                <a:spcPct val="90000"/>
              </a:lnSpc>
            </a:pPr>
            <a:r>
              <a:rPr lang="en-US" sz="2800" dirty="0" smtClean="0"/>
              <a:t>Therefore IMC research assembles information to plan the use of a variety of marketing communication tools. </a:t>
            </a:r>
          </a:p>
          <a:p>
            <a:endParaRPr lang="en-US" dirty="0"/>
          </a:p>
        </p:txBody>
      </p:sp>
      <p:sp>
        <p:nvSpPr>
          <p:cNvPr id="6" name="TextBox 5">
            <a:extLst>
              <a:ext uri="{FF2B5EF4-FFF2-40B4-BE49-F238E27FC236}">
                <a16:creationId xmlns="" xmlns:a16="http://schemas.microsoft.com/office/drawing/2014/main" id="{E09A532F-2A66-4E7A-8EA4-647AFB93E9ED}"/>
              </a:ext>
            </a:extLst>
          </p:cNvPr>
          <p:cNvSpPr txBox="1"/>
          <p:nvPr/>
        </p:nvSpPr>
        <p:spPr>
          <a:xfrm>
            <a:off x="1828800" y="6335933"/>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 xmlns:p14="http://schemas.microsoft.com/office/powerpoint/2010/main" val="3345488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altLang="zh-TW" dirty="0" smtClean="0">
                <a:solidFill>
                  <a:srgbClr val="FFC000"/>
                </a:solidFill>
                <a:ea typeface="新細明體" pitchFamily="18" charset="-120"/>
              </a:rPr>
              <a:t>Types of Research</a:t>
            </a:r>
            <a:endParaRPr lang="en-US" dirty="0">
              <a:solidFill>
                <a:srgbClr val="FFC000"/>
              </a:solidFill>
            </a:endParaRPr>
          </a:p>
        </p:txBody>
      </p:sp>
      <p:sp>
        <p:nvSpPr>
          <p:cNvPr id="304131" name="Rectangle 3"/>
          <p:cNvSpPr>
            <a:spLocks noGrp="1" noChangeArrowheads="1"/>
          </p:cNvSpPr>
          <p:nvPr>
            <p:ph idx="1"/>
          </p:nvPr>
        </p:nvSpPr>
        <p:spPr>
          <a:xfrm>
            <a:off x="430369" y="1752600"/>
            <a:ext cx="8356473" cy="4625975"/>
          </a:xfrm>
        </p:spPr>
        <p:txBody>
          <a:bodyPr/>
          <a:lstStyle/>
          <a:p>
            <a:pPr eaLnBrk="1" hangingPunct="1">
              <a:lnSpc>
                <a:spcPct val="90000"/>
              </a:lnSpc>
            </a:pPr>
            <a:r>
              <a:rPr lang="en-US" altLang="zh-TW" sz="2400" b="1" dirty="0" smtClean="0">
                <a:ea typeface="新細明體" pitchFamily="18" charset="-120"/>
              </a:rPr>
              <a:t>Primary Research</a:t>
            </a:r>
          </a:p>
          <a:p>
            <a:pPr lvl="1" eaLnBrk="1" hangingPunct="1">
              <a:lnSpc>
                <a:spcPct val="90000"/>
              </a:lnSpc>
            </a:pPr>
            <a:r>
              <a:rPr lang="en-US" altLang="zh-TW" dirty="0" smtClean="0">
                <a:ea typeface="新細明體" pitchFamily="18" charset="-120"/>
              </a:rPr>
              <a:t>Information collected for the first time from original sources, such as primary research suppliers</a:t>
            </a:r>
          </a:p>
          <a:p>
            <a:pPr lvl="1" eaLnBrk="1" hangingPunct="1">
              <a:lnSpc>
                <a:spcPct val="90000"/>
              </a:lnSpc>
            </a:pPr>
            <a:r>
              <a:rPr lang="en-US" dirty="0" smtClean="0"/>
              <a:t>Firms that specialize in interviewing, observing, recording, and analyzing the behavior of those who purchase or influence the purchase of a particular good or service are called primary research suppliers, A.C. </a:t>
            </a:r>
            <a:r>
              <a:rPr lang="en-US" dirty="0" err="1" smtClean="0"/>
              <a:t>Neilsen</a:t>
            </a:r>
            <a:r>
              <a:rPr lang="en-US" altLang="zh-TW" dirty="0" smtClean="0">
                <a:ea typeface="新細明體" pitchFamily="18" charset="-120"/>
              </a:rPr>
              <a:t>, Simmons Market Research Bureau </a:t>
            </a:r>
            <a:r>
              <a:rPr lang="en-US" altLang="zh-TW" b="1" dirty="0" smtClean="0">
                <a:ea typeface="新細明體" pitchFamily="18" charset="-120"/>
              </a:rPr>
              <a:t>(SMRB)</a:t>
            </a:r>
            <a:r>
              <a:rPr lang="en-US" altLang="zh-TW" dirty="0" smtClean="0">
                <a:ea typeface="新細明體" pitchFamily="18" charset="-120"/>
              </a:rPr>
              <a:t>,</a:t>
            </a:r>
            <a:r>
              <a:rPr lang="en-US" altLang="zh-TW" b="1" dirty="0" smtClean="0">
                <a:ea typeface="新細明體" pitchFamily="18" charset="-120"/>
              </a:rPr>
              <a:t> </a:t>
            </a:r>
            <a:r>
              <a:rPr lang="en-US" altLang="zh-TW" b="1" dirty="0" err="1" smtClean="0">
                <a:ea typeface="新細明體" pitchFamily="18" charset="-120"/>
              </a:rPr>
              <a:t>Mediamark</a:t>
            </a:r>
            <a:r>
              <a:rPr lang="en-US" altLang="zh-TW" b="1" dirty="0" smtClean="0">
                <a:ea typeface="新細明體" pitchFamily="18" charset="-120"/>
              </a:rPr>
              <a:t> Research Inc. (MRI)</a:t>
            </a:r>
          </a:p>
        </p:txBody>
      </p:sp>
      <p:sp>
        <p:nvSpPr>
          <p:cNvPr id="304139" name="Rectangle 11"/>
          <p:cNvSpPr>
            <a:spLocks noChangeArrowheads="1"/>
          </p:cNvSpPr>
          <p:nvPr/>
        </p:nvSpPr>
        <p:spPr bwMode="auto">
          <a:xfrm>
            <a:off x="1219200" y="5000636"/>
            <a:ext cx="6705600" cy="1447800"/>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dirty="0">
              <a:latin typeface="Times New Roman" charset="0"/>
              <a:cs typeface="Times New Roman" charset="0"/>
            </a:endParaRPr>
          </a:p>
        </p:txBody>
      </p:sp>
      <p:sp>
        <p:nvSpPr>
          <p:cNvPr id="304140" name="Rectangle 12"/>
          <p:cNvSpPr>
            <a:spLocks noChangeArrowheads="1"/>
          </p:cNvSpPr>
          <p:nvPr/>
        </p:nvSpPr>
        <p:spPr bwMode="auto">
          <a:xfrm>
            <a:off x="1371600" y="4724400"/>
            <a:ext cx="6324600"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endParaRPr lang="en-US" sz="2400" b="1" dirty="0" smtClean="0">
              <a:solidFill>
                <a:srgbClr val="000000"/>
              </a:solidFill>
              <a:latin typeface="Times New Roman" charset="0"/>
              <a:cs typeface="Arial" charset="0"/>
            </a:endParaRPr>
          </a:p>
          <a:p>
            <a:pPr algn="ctr"/>
            <a:r>
              <a:rPr lang="en-US" sz="2400" b="1" dirty="0" smtClean="0">
                <a:solidFill>
                  <a:srgbClr val="000000"/>
                </a:solidFill>
                <a:latin typeface="Times New Roman" charset="0"/>
                <a:cs typeface="Arial" charset="0"/>
              </a:rPr>
              <a:t>Principle</a:t>
            </a:r>
            <a:r>
              <a:rPr lang="en-US" sz="2400" b="1" dirty="0">
                <a:solidFill>
                  <a:srgbClr val="000000"/>
                </a:solidFill>
                <a:latin typeface="Times New Roman" charset="0"/>
                <a:cs typeface="Arial" charset="0"/>
              </a:rPr>
              <a:t>:</a:t>
            </a:r>
            <a:r>
              <a:rPr lang="en-US" sz="2400" dirty="0">
                <a:solidFill>
                  <a:srgbClr val="000000"/>
                </a:solidFill>
                <a:latin typeface="Times New Roman" charset="0"/>
                <a:cs typeface="Arial" charset="0"/>
              </a:rPr>
              <a:t> </a:t>
            </a:r>
          </a:p>
          <a:p>
            <a:pPr algn="ctr"/>
            <a:r>
              <a:rPr lang="en-US" dirty="0" smtClean="0"/>
              <a:t>Information that is collected for the first time from original sources is called primary research. </a:t>
            </a:r>
            <a:endParaRPr lang="en-US" sz="2400" b="1" dirty="0">
              <a:solidFill>
                <a:srgbClr val="000000"/>
              </a:solidFill>
              <a:latin typeface="Times New Roman" charset="0"/>
              <a:cs typeface="Arial" charset="0"/>
            </a:endParaRPr>
          </a:p>
        </p:txBody>
      </p:sp>
      <p:sp>
        <p:nvSpPr>
          <p:cNvPr id="8" name="TextBox 7">
            <a:extLst>
              <a:ext uri="{FF2B5EF4-FFF2-40B4-BE49-F238E27FC236}">
                <a16:creationId xmlns=""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 xmlns:p14="http://schemas.microsoft.com/office/powerpoint/2010/main" val="383320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41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9"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altLang="zh-TW" dirty="0" smtClean="0">
                <a:solidFill>
                  <a:srgbClr val="FFC000"/>
                </a:solidFill>
                <a:ea typeface="新細明體" pitchFamily="18" charset="-120"/>
              </a:rPr>
              <a:t>Types of Research</a:t>
            </a:r>
            <a:endParaRPr lang="en-US" dirty="0">
              <a:solidFill>
                <a:srgbClr val="FFC000"/>
              </a:solidFill>
            </a:endParaRPr>
          </a:p>
        </p:txBody>
      </p:sp>
      <p:sp>
        <p:nvSpPr>
          <p:cNvPr id="14" name="Content Placeholder 13"/>
          <p:cNvSpPr>
            <a:spLocks noGrp="1"/>
          </p:cNvSpPr>
          <p:nvPr>
            <p:ph idx="1"/>
          </p:nvPr>
        </p:nvSpPr>
        <p:spPr>
          <a:xfrm>
            <a:off x="228600" y="1428736"/>
            <a:ext cx="8458200" cy="4800600"/>
          </a:xfrm>
        </p:spPr>
        <p:txBody>
          <a:bodyPr/>
          <a:lstStyle/>
          <a:p>
            <a:r>
              <a:rPr lang="en-US" b="1" dirty="0" smtClean="0"/>
              <a:t>Secondary Research</a:t>
            </a:r>
          </a:p>
          <a:p>
            <a:pPr lvl="1">
              <a:lnSpc>
                <a:spcPct val="80000"/>
              </a:lnSpc>
            </a:pPr>
            <a:r>
              <a:rPr lang="en-US" dirty="0" smtClean="0"/>
              <a:t>Background research using available published information</a:t>
            </a:r>
          </a:p>
          <a:p>
            <a:r>
              <a:rPr lang="en-US" sz="2400" dirty="0" smtClean="0"/>
              <a:t>Sources include: </a:t>
            </a:r>
            <a:r>
              <a:rPr lang="en-US" dirty="0" smtClean="0"/>
              <a:t> </a:t>
            </a:r>
            <a:endParaRPr lang="en-US" sz="2400" dirty="0" smtClean="0"/>
          </a:p>
          <a:p>
            <a:r>
              <a:rPr lang="en-US" dirty="0" smtClean="0"/>
              <a:t>(</a:t>
            </a:r>
            <a:r>
              <a:rPr lang="en-US" sz="2400" dirty="0" smtClean="0"/>
              <a:t>1)	Government Organizations—many of the statistics provided come from census records on the population’s size, geographic distribution, age, income, occupation, etc.</a:t>
            </a:r>
          </a:p>
          <a:p>
            <a:r>
              <a:rPr lang="en-US" sz="2400" dirty="0" smtClean="0"/>
              <a:t>(2)	Trade Associations—many industries support trade associations that gather and distribute information of interest to association members.</a:t>
            </a:r>
          </a:p>
          <a:p>
            <a:r>
              <a:rPr lang="en-US" sz="2400" dirty="0" smtClean="0"/>
              <a:t>(3)	Secondary Research Suppliers—Gather and organize existing information around specific topic areas or other interested parties.</a:t>
            </a:r>
          </a:p>
          <a:p>
            <a:r>
              <a:rPr lang="en-US" sz="2400" dirty="0" smtClean="0"/>
              <a:t>(4)	Secondary Information on the Internet—web sites are vital.</a:t>
            </a:r>
          </a:p>
          <a:p>
            <a:pPr lvl="1">
              <a:lnSpc>
                <a:spcPct val="80000"/>
              </a:lnSpc>
            </a:pPr>
            <a:endParaRPr lang="en-US" sz="1800" dirty="0" smtClean="0">
              <a:solidFill>
                <a:srgbClr val="000000"/>
              </a:solidFill>
            </a:endParaRP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Tree>
    <p:extLst>
      <p:ext uri="{BB962C8B-B14F-4D97-AF65-F5344CB8AC3E}">
        <p14:creationId xmlns="" xmlns:p14="http://schemas.microsoft.com/office/powerpoint/2010/main" val="3133726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Categories of Research Tools</a:t>
            </a:r>
            <a:endParaRPr lang="en-US" dirty="0">
              <a:solidFill>
                <a:srgbClr val="FFC000"/>
              </a:solidFill>
            </a:endParaRPr>
          </a:p>
        </p:txBody>
      </p:sp>
      <p:sp>
        <p:nvSpPr>
          <p:cNvPr id="5" name="Content Placeholder 4"/>
          <p:cNvSpPr>
            <a:spLocks noGrp="1"/>
          </p:cNvSpPr>
          <p:nvPr>
            <p:ph idx="1"/>
          </p:nvPr>
        </p:nvSpPr>
        <p:spPr>
          <a:xfrm>
            <a:off x="500034" y="1357298"/>
            <a:ext cx="8215370" cy="4625975"/>
          </a:xfrm>
        </p:spPr>
        <p:txBody>
          <a:bodyPr/>
          <a:lstStyle/>
          <a:p>
            <a:pPr>
              <a:lnSpc>
                <a:spcPct val="80000"/>
              </a:lnSpc>
            </a:pPr>
            <a:r>
              <a:rPr lang="en-US" b="1" dirty="0" smtClean="0"/>
              <a:t>Quantitative Research </a:t>
            </a:r>
          </a:p>
          <a:p>
            <a:pPr lvl="1">
              <a:lnSpc>
                <a:spcPct val="90000"/>
              </a:lnSpc>
            </a:pPr>
            <a:r>
              <a:rPr lang="en-US" sz="2800" dirty="0" smtClean="0"/>
              <a:t>Delivers numerical data such as numbers of users and purchases, their attitudes and knowledge, their exposure to ads, and other market-related information</a:t>
            </a:r>
          </a:p>
          <a:p>
            <a:pPr lvl="1">
              <a:lnSpc>
                <a:spcPct val="90000"/>
              </a:lnSpc>
            </a:pPr>
            <a:r>
              <a:rPr lang="en-US" sz="2800" dirty="0" smtClean="0"/>
              <a:t>Use </a:t>
            </a:r>
            <a:r>
              <a:rPr lang="en-US" sz="2800" b="1" i="1" dirty="0" smtClean="0"/>
              <a:t>large sample sizes</a:t>
            </a:r>
            <a:r>
              <a:rPr lang="en-US" sz="2800" dirty="0" smtClean="0"/>
              <a:t> (100-1,000) and </a:t>
            </a:r>
            <a:r>
              <a:rPr lang="en-US" sz="2800" b="1" i="1" dirty="0" smtClean="0"/>
              <a:t>random sampling</a:t>
            </a:r>
            <a:r>
              <a:rPr lang="en-US" sz="2800" dirty="0" smtClean="0"/>
              <a:t> to conduct surveys and studies that track, count or measure things like sales and opinions </a:t>
            </a:r>
          </a:p>
          <a:p>
            <a:pPr lvl="1">
              <a:lnSpc>
                <a:spcPct val="90000"/>
              </a:lnSpc>
            </a:pPr>
            <a:r>
              <a:rPr lang="en-US" sz="2800" dirty="0" smtClean="0"/>
              <a:t>quantitative research is usually designed to either accurately count something, such as sales levels, or to predict something, such as attitudes.</a:t>
            </a:r>
          </a:p>
          <a:p>
            <a:pPr lvl="1">
              <a:lnSpc>
                <a:spcPct val="90000"/>
              </a:lnSpc>
            </a:pPr>
            <a:r>
              <a:rPr lang="en-US" sz="1800" dirty="0" smtClean="0">
                <a:solidFill>
                  <a:prstClr val="black"/>
                </a:solidFill>
              </a:rPr>
              <a:t>Source: Moriarty, Mitchell and Wells, (2009)</a:t>
            </a:r>
          </a:p>
          <a:p>
            <a:pPr lvl="1">
              <a:lnSpc>
                <a:spcPct val="90000"/>
              </a:lnSpc>
            </a:pPr>
            <a:endParaRPr lang="en-US" sz="2800" dirty="0" smtClean="0"/>
          </a:p>
          <a:p>
            <a:endParaRPr lang="en-US" dirty="0"/>
          </a:p>
        </p:txBody>
      </p:sp>
    </p:spTree>
    <p:extLst>
      <p:ext uri="{BB962C8B-B14F-4D97-AF65-F5344CB8AC3E}">
        <p14:creationId xmlns="" xmlns:p14="http://schemas.microsoft.com/office/powerpoint/2010/main" val="2297365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457200" y="1500174"/>
            <a:ext cx="8472518" cy="70219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nSpc>
                <a:spcPct val="80000"/>
              </a:lnSpc>
              <a:buFont typeface="Wingdings" pitchFamily="2" charset="2"/>
              <a:buChar char="§"/>
            </a:pPr>
            <a:r>
              <a:rPr lang="en-US" sz="2800" b="1" dirty="0" smtClean="0">
                <a:latin typeface="+mn-lt"/>
              </a:rPr>
              <a:t>Qualitative Research </a:t>
            </a:r>
          </a:p>
          <a:p>
            <a:pPr lvl="1">
              <a:lnSpc>
                <a:spcPct val="80000"/>
              </a:lnSpc>
              <a:buFont typeface="Wingdings" pitchFamily="2" charset="2"/>
              <a:buChar char="§"/>
            </a:pPr>
            <a:r>
              <a:rPr lang="en-US" sz="2800" dirty="0" smtClean="0">
                <a:latin typeface="+mn-lt"/>
              </a:rPr>
              <a:t>Explores underlying reasons for consumer behavior</a:t>
            </a:r>
          </a:p>
          <a:p>
            <a:pPr lvl="1">
              <a:lnSpc>
                <a:spcPct val="90000"/>
              </a:lnSpc>
              <a:buFont typeface="Wingdings" pitchFamily="2" charset="2"/>
              <a:buChar char="§"/>
            </a:pPr>
            <a:r>
              <a:rPr lang="en-US" sz="2800" dirty="0" smtClean="0">
                <a:latin typeface="+mn-lt"/>
              </a:rPr>
              <a:t>Tools include observation, ethnographic studies, in-depth interviews, and case studies</a:t>
            </a:r>
          </a:p>
          <a:p>
            <a:pPr lvl="1">
              <a:lnSpc>
                <a:spcPct val="90000"/>
              </a:lnSpc>
              <a:buFont typeface="Wingdings" pitchFamily="2" charset="2"/>
              <a:buChar char="§"/>
            </a:pPr>
            <a:r>
              <a:rPr lang="en-US" sz="2800" dirty="0" smtClean="0">
                <a:latin typeface="+mn-lt"/>
              </a:rPr>
              <a:t>Used early in the process of developing advertising plans, message, and strategy</a:t>
            </a:r>
          </a:p>
          <a:p>
            <a:pPr lvl="1">
              <a:lnSpc>
                <a:spcPct val="90000"/>
              </a:lnSpc>
              <a:buFont typeface="Wingdings" pitchFamily="2" charset="2"/>
              <a:buChar char="§"/>
            </a:pPr>
            <a:r>
              <a:rPr lang="en-US" sz="2800" dirty="0" smtClean="0">
                <a:latin typeface="+mn-lt"/>
              </a:rPr>
              <a:t>Exploratory in nature and designed for generating insights, as well as questions and hypotheses for more research</a:t>
            </a:r>
          </a:p>
          <a:p>
            <a:pPr lvl="1">
              <a:lnSpc>
                <a:spcPct val="90000"/>
              </a:lnSpc>
              <a:buFont typeface="Wingdings" pitchFamily="2" charset="2"/>
              <a:buChar char="§"/>
            </a:pPr>
            <a:r>
              <a:rPr lang="en-US" sz="2800" dirty="0" smtClean="0">
                <a:latin typeface="+mn-lt"/>
              </a:rPr>
              <a:t>qualitative research should not be used to draw conclusions, which is the province of quantitative research, but instead to better understand a market and generate hypotheses that we can test with quantitative methods. </a:t>
            </a:r>
            <a:r>
              <a:rPr lang="en-US" sz="1800" dirty="0" smtClean="0">
                <a:solidFill>
                  <a:prstClr val="black"/>
                </a:solidFill>
              </a:rPr>
              <a:t>Source: Moriarty, Mitchell and Wells, (2009)</a:t>
            </a:r>
          </a:p>
          <a:p>
            <a:pPr lvl="1">
              <a:lnSpc>
                <a:spcPct val="90000"/>
              </a:lnSpc>
              <a:buFont typeface="Wingdings" pitchFamily="2" charset="2"/>
              <a:buChar char="§"/>
            </a:pPr>
            <a:endParaRPr lang="en-US" sz="2800" dirty="0" smtClean="0">
              <a:latin typeface="+mn-lt"/>
            </a:endParaRPr>
          </a:p>
          <a:p>
            <a:pPr lvl="1">
              <a:lnSpc>
                <a:spcPct val="90000"/>
              </a:lnSpc>
            </a:pPr>
            <a:endParaRPr lang="en-US" sz="2800" dirty="0" smtClean="0"/>
          </a:p>
          <a:p>
            <a:pPr lvl="1">
              <a:lnSpc>
                <a:spcPct val="90000"/>
              </a:lnSpc>
              <a:buFont typeface="Wingdings" pitchFamily="2" charset="2"/>
              <a:buChar char="§"/>
            </a:pPr>
            <a:endParaRPr lang="en-US" sz="2800" dirty="0" smtClean="0">
              <a:latin typeface="+mn-lt"/>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mn-lt"/>
              <a:ea typeface="+mn-ea"/>
              <a:cs typeface="+mn-cs"/>
            </a:endParaRPr>
          </a:p>
          <a:p>
            <a:pPr>
              <a:lnSpc>
                <a:spcPct val="90000"/>
              </a:lnSpc>
            </a:pP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dirty="0" smtClean="0">
                <a:solidFill>
                  <a:srgbClr val="FFC000"/>
                </a:solidFill>
              </a:rPr>
              <a:t>Categories of Research Tools</a:t>
            </a:r>
            <a:endParaRPr lang="en-US" dirty="0">
              <a:solidFill>
                <a:srgbClr val="FFC000"/>
              </a:solidFill>
            </a:endParaRPr>
          </a:p>
        </p:txBody>
      </p:sp>
    </p:spTree>
    <p:extLst>
      <p:ext uri="{BB962C8B-B14F-4D97-AF65-F5344CB8AC3E}">
        <p14:creationId xmlns="" xmlns:p14="http://schemas.microsoft.com/office/powerpoint/2010/main" val="2019241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lstStyle/>
          <a:p>
            <a:r>
              <a:rPr lang="en-US" dirty="0" smtClean="0">
                <a:solidFill>
                  <a:srgbClr val="FFC000"/>
                </a:solidFill>
              </a:rPr>
              <a:t>Categories of Research Tools</a:t>
            </a:r>
            <a:endParaRPr lang="en-US" dirty="0">
              <a:solidFill>
                <a:srgbClr val="FFC000"/>
              </a:solidFill>
            </a:endParaRPr>
          </a:p>
        </p:txBody>
      </p:sp>
      <p:sp>
        <p:nvSpPr>
          <p:cNvPr id="14" name="Content Placeholder 13"/>
          <p:cNvSpPr>
            <a:spLocks noGrp="1"/>
          </p:cNvSpPr>
          <p:nvPr>
            <p:ph idx="1"/>
          </p:nvPr>
        </p:nvSpPr>
        <p:spPr>
          <a:xfrm>
            <a:off x="457200" y="1500174"/>
            <a:ext cx="7901014" cy="5000660"/>
          </a:xfrm>
        </p:spPr>
        <p:txBody>
          <a:bodyPr/>
          <a:lstStyle/>
          <a:p>
            <a:pPr eaLnBrk="1" hangingPunct="1">
              <a:lnSpc>
                <a:spcPct val="80000"/>
              </a:lnSpc>
            </a:pPr>
            <a:r>
              <a:rPr lang="en-US" altLang="zh-TW" b="1" dirty="0" smtClean="0">
                <a:ea typeface="新細明體" pitchFamily="18" charset="-120"/>
              </a:rPr>
              <a:t>Experimental Research</a:t>
            </a:r>
          </a:p>
          <a:p>
            <a:pPr lvl="1" eaLnBrk="1" hangingPunct="1">
              <a:lnSpc>
                <a:spcPct val="90000"/>
              </a:lnSpc>
            </a:pPr>
            <a:r>
              <a:rPr lang="en-US" altLang="zh-TW" sz="2800" dirty="0" smtClean="0">
                <a:ea typeface="新細明體" pitchFamily="18" charset="-120"/>
              </a:rPr>
              <a:t>Scientifically tests hypotheses by comparing different message treatments and how people respond to them.</a:t>
            </a:r>
          </a:p>
          <a:p>
            <a:pPr lvl="1" eaLnBrk="1" hangingPunct="1">
              <a:lnSpc>
                <a:spcPct val="90000"/>
              </a:lnSpc>
            </a:pPr>
            <a:r>
              <a:rPr lang="en-US" altLang="zh-TW" sz="2800" dirty="0" smtClean="0">
                <a:ea typeface="新細明體" pitchFamily="18" charset="-120"/>
              </a:rPr>
              <a:t>Reactions may be electronically recorded using MRI or EEG machines, or eye-scan tracking devices to measure emotional responses.</a:t>
            </a:r>
          </a:p>
          <a:p>
            <a:pPr lvl="1" eaLnBrk="1" hangingPunct="1">
              <a:lnSpc>
                <a:spcPct val="90000"/>
              </a:lnSpc>
            </a:pPr>
            <a:r>
              <a:rPr lang="en-US" altLang="zh-TW" sz="2800" dirty="0" err="1" smtClean="0">
                <a:ea typeface="新細明體" pitchFamily="18" charset="-120"/>
              </a:rPr>
              <a:t>Neuro</a:t>
            </a:r>
            <a:r>
              <a:rPr lang="en-US" altLang="zh-TW" sz="2800" dirty="0" smtClean="0">
                <a:ea typeface="新細明體" pitchFamily="18" charset="-120"/>
              </a:rPr>
              <a:t>-marketing is a subfield of experimental research in which planners try to determine how the brain and emotions react to various stimuli.</a:t>
            </a: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 xmlns:p14="http://schemas.microsoft.com/office/powerpoint/2010/main" val="26205663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sz="4800" dirty="0" smtClean="0">
                <a:solidFill>
                  <a:srgbClr val="FFC000"/>
                </a:solidFill>
                <a:ea typeface="ＭＳ Ｐゴシック" pitchFamily="34" charset="-128"/>
              </a:rPr>
              <a:t>Steps in the Research Process</a:t>
            </a:r>
            <a:endParaRPr lang="en-US" dirty="0">
              <a:solidFill>
                <a:srgbClr val="FFC000"/>
              </a:solidFill>
            </a:endParaRPr>
          </a:p>
        </p:txBody>
      </p:sp>
      <p:grpSp>
        <p:nvGrpSpPr>
          <p:cNvPr id="6" name="Content Placeholder 5"/>
          <p:cNvGrpSpPr>
            <a:grpSpLocks noGrp="1"/>
          </p:cNvGrpSpPr>
          <p:nvPr>
            <p:ph idx="1"/>
          </p:nvPr>
        </p:nvGrpSpPr>
        <p:grpSpPr>
          <a:xfrm>
            <a:off x="457200" y="1571612"/>
            <a:ext cx="8229600" cy="4625975"/>
            <a:chOff x="685800" y="1606550"/>
            <a:chExt cx="7358063" cy="4002088"/>
          </a:xfrm>
        </p:grpSpPr>
        <p:grpSp>
          <p:nvGrpSpPr>
            <p:cNvPr id="7" name="Group 34"/>
            <p:cNvGrpSpPr>
              <a:grpSpLocks/>
            </p:cNvGrpSpPr>
            <p:nvPr/>
          </p:nvGrpSpPr>
          <p:grpSpPr bwMode="auto">
            <a:xfrm>
              <a:off x="6261102" y="4008444"/>
              <a:ext cx="1612900" cy="731838"/>
              <a:chOff x="3944" y="2525"/>
              <a:chExt cx="1016" cy="461"/>
            </a:xfrm>
          </p:grpSpPr>
          <p:grpSp>
            <p:nvGrpSpPr>
              <p:cNvPr id="32" name="Group 4"/>
              <p:cNvGrpSpPr>
                <a:grpSpLocks/>
              </p:cNvGrpSpPr>
              <p:nvPr/>
            </p:nvGrpSpPr>
            <p:grpSpPr bwMode="auto">
              <a:xfrm>
                <a:off x="3946" y="2525"/>
                <a:ext cx="1014" cy="202"/>
                <a:chOff x="4063" y="2440"/>
                <a:chExt cx="946" cy="202"/>
              </a:xfrm>
            </p:grpSpPr>
            <p:sp>
              <p:nvSpPr>
                <p:cNvPr id="36" name="Line 5"/>
                <p:cNvSpPr>
                  <a:spLocks noChangeShapeType="1"/>
                </p:cNvSpPr>
                <p:nvPr/>
              </p:nvSpPr>
              <p:spPr bwMode="auto">
                <a:xfrm>
                  <a:off x="4063" y="2541"/>
                  <a:ext cx="112" cy="1"/>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37" name="Rectangle 6"/>
                <p:cNvSpPr>
                  <a:spLocks noChangeArrowheads="1"/>
                </p:cNvSpPr>
                <p:nvPr/>
              </p:nvSpPr>
              <p:spPr bwMode="auto">
                <a:xfrm>
                  <a:off x="4145" y="2440"/>
                  <a:ext cx="864" cy="202"/>
                </a:xfrm>
                <a:prstGeom prst="flowChartAlternateProcess">
                  <a:avLst/>
                </a:prstGeom>
                <a:solidFill>
                  <a:srgbClr val="C0EAC0"/>
                </a:solidFill>
                <a:ln w="9525">
                  <a:solidFill>
                    <a:schemeClr val="tx1"/>
                  </a:solidFill>
                  <a:miter lim="800000"/>
                  <a:headEnd/>
                  <a:tailEnd/>
                </a:ln>
              </p:spPr>
              <p:txBody>
                <a:bodyPr wrap="none" lIns="91432" tIns="45716" rIns="91432" bIns="45716" anchor="ctr"/>
                <a:lstStyle/>
                <a:p>
                  <a:r>
                    <a:rPr lang="en-US" sz="2000">
                      <a:effectLst/>
                    </a:rPr>
                    <a:t>Qualitative</a:t>
                  </a:r>
                </a:p>
              </p:txBody>
            </p:sp>
          </p:grpSp>
          <p:grpSp>
            <p:nvGrpSpPr>
              <p:cNvPr id="33" name="Group 7"/>
              <p:cNvGrpSpPr>
                <a:grpSpLocks/>
              </p:cNvGrpSpPr>
              <p:nvPr/>
            </p:nvGrpSpPr>
            <p:grpSpPr bwMode="auto">
              <a:xfrm>
                <a:off x="3944" y="2784"/>
                <a:ext cx="1010" cy="202"/>
                <a:chOff x="4066" y="2699"/>
                <a:chExt cx="943" cy="202"/>
              </a:xfrm>
            </p:grpSpPr>
            <p:sp>
              <p:nvSpPr>
                <p:cNvPr id="34" name="Line 8"/>
                <p:cNvSpPr>
                  <a:spLocks noChangeShapeType="1"/>
                </p:cNvSpPr>
                <p:nvPr/>
              </p:nvSpPr>
              <p:spPr bwMode="auto">
                <a:xfrm>
                  <a:off x="4066" y="2802"/>
                  <a:ext cx="112" cy="1"/>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35" name="Rectangle 9"/>
                <p:cNvSpPr>
                  <a:spLocks noChangeArrowheads="1"/>
                </p:cNvSpPr>
                <p:nvPr/>
              </p:nvSpPr>
              <p:spPr bwMode="auto">
                <a:xfrm>
                  <a:off x="4145" y="2699"/>
                  <a:ext cx="864" cy="202"/>
                </a:xfrm>
                <a:prstGeom prst="flowChartAlternateProcess">
                  <a:avLst/>
                </a:prstGeom>
                <a:solidFill>
                  <a:srgbClr val="C0EAC0"/>
                </a:solidFill>
                <a:ln w="9525">
                  <a:solidFill>
                    <a:schemeClr val="tx1"/>
                  </a:solidFill>
                  <a:miter lim="800000"/>
                  <a:headEnd/>
                  <a:tailEnd/>
                </a:ln>
              </p:spPr>
              <p:txBody>
                <a:bodyPr wrap="none" lIns="91432" tIns="45716" rIns="91432" bIns="45716" anchor="ctr"/>
                <a:lstStyle/>
                <a:p>
                  <a:r>
                    <a:rPr lang="en-US" sz="2000">
                      <a:effectLst/>
                    </a:rPr>
                    <a:t>Quantitative</a:t>
                  </a:r>
                </a:p>
              </p:txBody>
            </p:sp>
          </p:grpSp>
        </p:grpSp>
        <p:sp>
          <p:nvSpPr>
            <p:cNvPr id="8" name="Rectangle 16"/>
            <p:cNvSpPr>
              <a:spLocks noChangeArrowheads="1"/>
            </p:cNvSpPr>
            <p:nvPr/>
          </p:nvSpPr>
          <p:spPr bwMode="auto">
            <a:xfrm>
              <a:off x="685800" y="1606550"/>
              <a:ext cx="3048000" cy="731838"/>
            </a:xfrm>
            <a:prstGeom prst="flowChartAlternateProcess">
              <a:avLst/>
            </a:prstGeom>
            <a:solidFill>
              <a:srgbClr val="A7EBFB">
                <a:alpha val="59999"/>
              </a:srgbClr>
            </a:solidFill>
            <a:ln w="9525">
              <a:solidFill>
                <a:schemeClr val="tx1"/>
              </a:solidFill>
              <a:miter lim="800000"/>
              <a:headEnd/>
              <a:tailEnd/>
            </a:ln>
          </p:spPr>
          <p:txBody>
            <a:bodyPr wrap="none" lIns="91432" tIns="45716" rIns="91432" bIns="45716" anchor="ctr"/>
            <a:lstStyle/>
            <a:p>
              <a:pPr algn="l"/>
              <a:r>
                <a:rPr lang="en-US" sz="2000" dirty="0">
                  <a:effectLst/>
                </a:rPr>
                <a:t>1. Analyze situation</a:t>
              </a:r>
              <a:br>
                <a:rPr lang="en-US" sz="2000" dirty="0">
                  <a:effectLst/>
                </a:rPr>
              </a:br>
              <a:r>
                <a:rPr lang="en-US" sz="2000" dirty="0">
                  <a:effectLst/>
                </a:rPr>
                <a:t>    and define problem</a:t>
              </a:r>
            </a:p>
          </p:txBody>
        </p:sp>
        <p:sp>
          <p:nvSpPr>
            <p:cNvPr id="9" name="Rectangle 17"/>
            <p:cNvSpPr>
              <a:spLocks noChangeArrowheads="1"/>
            </p:cNvSpPr>
            <p:nvPr/>
          </p:nvSpPr>
          <p:spPr bwMode="auto">
            <a:xfrm>
              <a:off x="2362200" y="3230563"/>
              <a:ext cx="3124200" cy="731837"/>
            </a:xfrm>
            <a:prstGeom prst="flowChartAlternateProcess">
              <a:avLst/>
            </a:prstGeom>
            <a:solidFill>
              <a:srgbClr val="EAD5FF"/>
            </a:solidFill>
            <a:ln w="9525">
              <a:solidFill>
                <a:schemeClr val="tx1"/>
              </a:solidFill>
              <a:miter lim="800000"/>
              <a:headEnd/>
              <a:tailEnd/>
            </a:ln>
          </p:spPr>
          <p:txBody>
            <a:bodyPr wrap="none" lIns="91432" tIns="45716" rIns="91432" bIns="45716" anchor="ctr"/>
            <a:lstStyle/>
            <a:p>
              <a:pPr algn="l"/>
              <a:r>
                <a:rPr lang="en-US" sz="2000">
                  <a:effectLst/>
                </a:rPr>
                <a:t>3. Establish research</a:t>
              </a:r>
              <a:br>
                <a:rPr lang="en-US" sz="2000">
                  <a:effectLst/>
                </a:rPr>
              </a:br>
              <a:r>
                <a:rPr lang="en-US" sz="2000">
                  <a:effectLst/>
                </a:rPr>
                <a:t>   objectives</a:t>
              </a:r>
            </a:p>
          </p:txBody>
        </p:sp>
        <p:sp>
          <p:nvSpPr>
            <p:cNvPr id="10" name="AutoShape 18"/>
            <p:cNvSpPr>
              <a:spLocks noChangeArrowheads="1"/>
            </p:cNvSpPr>
            <p:nvPr/>
          </p:nvSpPr>
          <p:spPr bwMode="auto">
            <a:xfrm rot="5400000">
              <a:off x="1874838" y="3275013"/>
              <a:ext cx="457200" cy="4572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FFD89F"/>
                </a:gs>
                <a:gs pos="100000">
                  <a:srgbClr val="EAD5FF"/>
                </a:gs>
              </a:gsLst>
              <a:lin ang="18900000" scaled="1"/>
            </a:gradFill>
            <a:ln w="9525">
              <a:solidFill>
                <a:schemeClr val="tx1"/>
              </a:solidFill>
              <a:miter lim="800000"/>
              <a:headEnd/>
              <a:tailEnd/>
            </a:ln>
            <a:effectLst/>
          </p:spPr>
          <p:txBody>
            <a:bodyPr wrap="none" lIns="91432" tIns="45716" rIns="91432" bIns="45716" anchor="ctr"/>
            <a:lstStyle/>
            <a:p>
              <a:endParaRPr lang="en-US">
                <a:effectLst>
                  <a:outerShdw blurRad="38100" dist="38100" dir="2700000" algn="tl">
                    <a:srgbClr val="FFFFFF"/>
                  </a:outerShdw>
                </a:effectLst>
              </a:endParaRPr>
            </a:p>
          </p:txBody>
        </p:sp>
        <p:sp>
          <p:nvSpPr>
            <p:cNvPr id="11" name="AutoShape 19"/>
            <p:cNvSpPr>
              <a:spLocks noChangeArrowheads="1"/>
            </p:cNvSpPr>
            <p:nvPr/>
          </p:nvSpPr>
          <p:spPr bwMode="auto">
            <a:xfrm rot="5400000">
              <a:off x="960438" y="2441575"/>
              <a:ext cx="457200" cy="4572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A7EBFB"/>
                </a:gs>
                <a:gs pos="100000">
                  <a:srgbClr val="FFD89F"/>
                </a:gs>
              </a:gsLst>
              <a:lin ang="18900000" scaled="1"/>
            </a:gradFill>
            <a:ln w="9525">
              <a:solidFill>
                <a:schemeClr val="tx1"/>
              </a:solidFill>
              <a:miter lim="800000"/>
              <a:headEnd/>
              <a:tailEnd/>
            </a:ln>
            <a:effectLst/>
          </p:spPr>
          <p:txBody>
            <a:bodyPr wrap="none" lIns="91432" tIns="45716" rIns="91432" bIns="45716" anchor="ctr"/>
            <a:lstStyle/>
            <a:p>
              <a:endParaRPr lang="en-US">
                <a:effectLst>
                  <a:outerShdw blurRad="38100" dist="38100" dir="2700000" algn="tl">
                    <a:srgbClr val="FFFFFF"/>
                  </a:outerShdw>
                </a:effectLst>
              </a:endParaRPr>
            </a:p>
          </p:txBody>
        </p:sp>
        <p:sp>
          <p:nvSpPr>
            <p:cNvPr id="12" name="Rectangle 26"/>
            <p:cNvSpPr>
              <a:spLocks noChangeArrowheads="1"/>
            </p:cNvSpPr>
            <p:nvPr/>
          </p:nvSpPr>
          <p:spPr bwMode="auto">
            <a:xfrm>
              <a:off x="3276600" y="4038600"/>
              <a:ext cx="2971800" cy="731838"/>
            </a:xfrm>
            <a:prstGeom prst="flowChartAlternateProcess">
              <a:avLst/>
            </a:prstGeom>
            <a:solidFill>
              <a:srgbClr val="C0EAC0"/>
            </a:solidFill>
            <a:ln w="9525">
              <a:solidFill>
                <a:schemeClr val="tx1"/>
              </a:solidFill>
              <a:miter lim="800000"/>
              <a:headEnd/>
              <a:tailEnd/>
            </a:ln>
          </p:spPr>
          <p:txBody>
            <a:bodyPr wrap="none" lIns="91432" tIns="45716" rIns="91432" bIns="45716" anchor="ctr"/>
            <a:lstStyle/>
            <a:p>
              <a:pPr algn="l"/>
              <a:r>
                <a:rPr lang="en-US" sz="2000">
                  <a:effectLst/>
                </a:rPr>
                <a:t>4. Conduct formal</a:t>
              </a:r>
              <a:br>
                <a:rPr lang="en-US" sz="2000">
                  <a:effectLst/>
                </a:rPr>
              </a:br>
              <a:r>
                <a:rPr lang="en-US" sz="2000">
                  <a:effectLst/>
                </a:rPr>
                <a:t>    research</a:t>
              </a:r>
            </a:p>
          </p:txBody>
        </p:sp>
        <p:sp>
          <p:nvSpPr>
            <p:cNvPr id="13" name="AutoShape 27"/>
            <p:cNvSpPr>
              <a:spLocks noChangeArrowheads="1"/>
            </p:cNvSpPr>
            <p:nvPr/>
          </p:nvSpPr>
          <p:spPr bwMode="auto">
            <a:xfrm rot="5400000">
              <a:off x="2787650" y="4110038"/>
              <a:ext cx="457200" cy="4572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EAD5FF"/>
                </a:gs>
                <a:gs pos="100000">
                  <a:srgbClr val="C0EAC0"/>
                </a:gs>
              </a:gsLst>
              <a:lin ang="18900000" scaled="1"/>
            </a:gradFill>
            <a:ln w="9525">
              <a:solidFill>
                <a:schemeClr val="tx1"/>
              </a:solidFill>
              <a:miter lim="800000"/>
              <a:headEnd/>
              <a:tailEnd/>
            </a:ln>
            <a:effectLst/>
          </p:spPr>
          <p:txBody>
            <a:bodyPr wrap="none" lIns="91432" tIns="45716" rIns="91432" bIns="45716" anchor="ctr"/>
            <a:lstStyle/>
            <a:p>
              <a:endParaRPr lang="en-US">
                <a:effectLst>
                  <a:outerShdw blurRad="38100" dist="38100" dir="2700000" algn="tl">
                    <a:srgbClr val="FFFFFF"/>
                  </a:outerShdw>
                </a:effectLst>
              </a:endParaRPr>
            </a:p>
          </p:txBody>
        </p:sp>
        <p:sp>
          <p:nvSpPr>
            <p:cNvPr id="15" name="Rectangle 28"/>
            <p:cNvSpPr>
              <a:spLocks noChangeArrowheads="1"/>
            </p:cNvSpPr>
            <p:nvPr/>
          </p:nvSpPr>
          <p:spPr bwMode="auto">
            <a:xfrm>
              <a:off x="4191000" y="4876800"/>
              <a:ext cx="3048000" cy="731838"/>
            </a:xfrm>
            <a:prstGeom prst="flowChartAlternateProcess">
              <a:avLst/>
            </a:prstGeom>
            <a:solidFill>
              <a:srgbClr val="EBB7C2">
                <a:alpha val="74901"/>
              </a:srgbClr>
            </a:solidFill>
            <a:ln w="9525">
              <a:solidFill>
                <a:schemeClr val="tx1"/>
              </a:solidFill>
              <a:miter lim="800000"/>
              <a:headEnd/>
              <a:tailEnd/>
            </a:ln>
          </p:spPr>
          <p:txBody>
            <a:bodyPr wrap="none" lIns="91432" tIns="45716" rIns="91432" bIns="45716" anchor="ctr"/>
            <a:lstStyle/>
            <a:p>
              <a:pPr algn="l"/>
              <a:r>
                <a:rPr lang="en-US" sz="2000">
                  <a:effectLst/>
                </a:rPr>
                <a:t>5. Interpret and report</a:t>
              </a:r>
              <a:br>
                <a:rPr lang="en-US" sz="2000">
                  <a:effectLst/>
                </a:rPr>
              </a:br>
              <a:r>
                <a:rPr lang="en-US" sz="2000">
                  <a:effectLst/>
                </a:rPr>
                <a:t>    findings</a:t>
              </a:r>
            </a:p>
          </p:txBody>
        </p:sp>
        <p:sp>
          <p:nvSpPr>
            <p:cNvPr id="16" name="AutoShape 29"/>
            <p:cNvSpPr>
              <a:spLocks noChangeArrowheads="1"/>
            </p:cNvSpPr>
            <p:nvPr/>
          </p:nvSpPr>
          <p:spPr bwMode="auto">
            <a:xfrm rot="5400000">
              <a:off x="3702050" y="4943475"/>
              <a:ext cx="457200" cy="4572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C0EAC0"/>
                </a:gs>
                <a:gs pos="100000">
                  <a:srgbClr val="E9B1BD"/>
                </a:gs>
              </a:gsLst>
              <a:lin ang="18900000" scaled="1"/>
            </a:gradFill>
            <a:ln w="9525">
              <a:solidFill>
                <a:schemeClr val="tx1"/>
              </a:solidFill>
              <a:miter lim="800000"/>
              <a:headEnd/>
              <a:tailEnd/>
            </a:ln>
            <a:effectLst/>
          </p:spPr>
          <p:txBody>
            <a:bodyPr wrap="none" lIns="91432" tIns="45716" rIns="91432" bIns="45716" anchor="ctr"/>
            <a:lstStyle/>
            <a:p>
              <a:endParaRPr lang="en-US">
                <a:effectLst>
                  <a:outerShdw blurRad="38100" dist="38100" dir="2700000" algn="tl">
                    <a:srgbClr val="FFFFFF"/>
                  </a:outerShdw>
                </a:effectLst>
              </a:endParaRPr>
            </a:p>
          </p:txBody>
        </p:sp>
        <p:grpSp>
          <p:nvGrpSpPr>
            <p:cNvPr id="17" name="Group 32"/>
            <p:cNvGrpSpPr>
              <a:grpSpLocks/>
            </p:cNvGrpSpPr>
            <p:nvPr/>
          </p:nvGrpSpPr>
          <p:grpSpPr bwMode="auto">
            <a:xfrm>
              <a:off x="6705600" y="2590803"/>
              <a:ext cx="1338263" cy="749301"/>
              <a:chOff x="4224" y="1632"/>
              <a:chExt cx="843" cy="472"/>
            </a:xfrm>
          </p:grpSpPr>
          <p:grpSp>
            <p:nvGrpSpPr>
              <p:cNvPr id="26" name="Group 10"/>
              <p:cNvGrpSpPr>
                <a:grpSpLocks/>
              </p:cNvGrpSpPr>
              <p:nvPr/>
            </p:nvGrpSpPr>
            <p:grpSpPr bwMode="auto">
              <a:xfrm>
                <a:off x="4230" y="1872"/>
                <a:ext cx="834" cy="232"/>
                <a:chOff x="4166" y="1750"/>
                <a:chExt cx="671" cy="232"/>
              </a:xfrm>
            </p:grpSpPr>
            <p:sp>
              <p:nvSpPr>
                <p:cNvPr id="30" name="Line 11"/>
                <p:cNvSpPr>
                  <a:spLocks noChangeShapeType="1"/>
                </p:cNvSpPr>
                <p:nvPr/>
              </p:nvSpPr>
              <p:spPr bwMode="auto">
                <a:xfrm>
                  <a:off x="4166" y="1750"/>
                  <a:ext cx="103" cy="121"/>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31" name="Rectangle 12"/>
                <p:cNvSpPr>
                  <a:spLocks noChangeArrowheads="1"/>
                </p:cNvSpPr>
                <p:nvPr/>
              </p:nvSpPr>
              <p:spPr bwMode="auto">
                <a:xfrm>
                  <a:off x="4261" y="1780"/>
                  <a:ext cx="576" cy="202"/>
                </a:xfrm>
                <a:prstGeom prst="flowChartAlternateProcess">
                  <a:avLst/>
                </a:prstGeom>
                <a:solidFill>
                  <a:srgbClr val="FFD89F"/>
                </a:solidFill>
                <a:ln w="9525">
                  <a:solidFill>
                    <a:schemeClr val="tx1"/>
                  </a:solidFill>
                  <a:miter lim="800000"/>
                  <a:headEnd/>
                  <a:tailEnd/>
                </a:ln>
              </p:spPr>
              <p:txBody>
                <a:bodyPr wrap="none" lIns="91432" tIns="45716" rIns="91432" bIns="45716" anchor="ctr"/>
                <a:lstStyle/>
                <a:p>
                  <a:r>
                    <a:rPr lang="en-US" sz="2000">
                      <a:effectLst/>
                    </a:rPr>
                    <a:t>External</a:t>
                  </a:r>
                </a:p>
              </p:txBody>
            </p:sp>
          </p:grpSp>
          <p:grpSp>
            <p:nvGrpSpPr>
              <p:cNvPr id="27" name="Group 13"/>
              <p:cNvGrpSpPr>
                <a:grpSpLocks/>
              </p:cNvGrpSpPr>
              <p:nvPr/>
            </p:nvGrpSpPr>
            <p:grpSpPr bwMode="auto">
              <a:xfrm>
                <a:off x="4224" y="1632"/>
                <a:ext cx="843" cy="221"/>
                <a:chOff x="4158" y="1531"/>
                <a:chExt cx="679" cy="221"/>
              </a:xfrm>
            </p:grpSpPr>
            <p:sp>
              <p:nvSpPr>
                <p:cNvPr id="28" name="Line 14"/>
                <p:cNvSpPr>
                  <a:spLocks noChangeShapeType="1"/>
                </p:cNvSpPr>
                <p:nvPr/>
              </p:nvSpPr>
              <p:spPr bwMode="auto">
                <a:xfrm flipV="1">
                  <a:off x="4158" y="1648"/>
                  <a:ext cx="112" cy="104"/>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29" name="Rectangle 15"/>
                <p:cNvSpPr>
                  <a:spLocks noChangeArrowheads="1"/>
                </p:cNvSpPr>
                <p:nvPr/>
              </p:nvSpPr>
              <p:spPr bwMode="auto">
                <a:xfrm>
                  <a:off x="4261" y="1531"/>
                  <a:ext cx="576" cy="202"/>
                </a:xfrm>
                <a:prstGeom prst="flowChartAlternateProcess">
                  <a:avLst/>
                </a:prstGeom>
                <a:solidFill>
                  <a:srgbClr val="FFD89F"/>
                </a:solidFill>
                <a:ln w="9525">
                  <a:solidFill>
                    <a:schemeClr val="tx1"/>
                  </a:solidFill>
                  <a:miter lim="800000"/>
                  <a:headEnd/>
                  <a:tailEnd/>
                </a:ln>
              </p:spPr>
              <p:txBody>
                <a:bodyPr wrap="none" lIns="91432" tIns="45716" rIns="91432" bIns="45716" anchor="ctr"/>
                <a:lstStyle/>
                <a:p>
                  <a:r>
                    <a:rPr lang="en-US" sz="2000">
                      <a:effectLst/>
                    </a:rPr>
                    <a:t>Internal</a:t>
                  </a:r>
                </a:p>
              </p:txBody>
            </p:sp>
          </p:grpSp>
        </p:grpSp>
        <p:grpSp>
          <p:nvGrpSpPr>
            <p:cNvPr id="18" name="Group 33"/>
            <p:cNvGrpSpPr>
              <a:grpSpLocks/>
            </p:cNvGrpSpPr>
            <p:nvPr/>
          </p:nvGrpSpPr>
          <p:grpSpPr bwMode="auto">
            <a:xfrm>
              <a:off x="4633912" y="2408242"/>
              <a:ext cx="2076449" cy="731838"/>
              <a:chOff x="2919" y="1517"/>
              <a:chExt cx="1308" cy="461"/>
            </a:xfrm>
          </p:grpSpPr>
          <p:grpSp>
            <p:nvGrpSpPr>
              <p:cNvPr id="20" name="Group 20"/>
              <p:cNvGrpSpPr>
                <a:grpSpLocks/>
              </p:cNvGrpSpPr>
              <p:nvPr/>
            </p:nvGrpSpPr>
            <p:grpSpPr bwMode="auto">
              <a:xfrm>
                <a:off x="2919" y="1517"/>
                <a:ext cx="1308" cy="202"/>
                <a:chOff x="2923" y="1389"/>
                <a:chExt cx="1252" cy="202"/>
              </a:xfrm>
            </p:grpSpPr>
            <p:sp>
              <p:nvSpPr>
                <p:cNvPr id="24" name="Line 21"/>
                <p:cNvSpPr>
                  <a:spLocks noChangeShapeType="1"/>
                </p:cNvSpPr>
                <p:nvPr/>
              </p:nvSpPr>
              <p:spPr bwMode="auto">
                <a:xfrm>
                  <a:off x="2923" y="1486"/>
                  <a:ext cx="112" cy="1"/>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25" name="Rectangle 22"/>
                <p:cNvSpPr>
                  <a:spLocks noChangeArrowheads="1"/>
                </p:cNvSpPr>
                <p:nvPr/>
              </p:nvSpPr>
              <p:spPr bwMode="auto">
                <a:xfrm>
                  <a:off x="3023" y="1389"/>
                  <a:ext cx="1152" cy="202"/>
                </a:xfrm>
                <a:prstGeom prst="flowChartAlternateProcess">
                  <a:avLst/>
                </a:prstGeom>
                <a:solidFill>
                  <a:srgbClr val="FFD89F"/>
                </a:solidFill>
                <a:ln w="9525">
                  <a:solidFill>
                    <a:schemeClr val="tx1"/>
                  </a:solidFill>
                  <a:miter lim="800000"/>
                  <a:headEnd/>
                  <a:tailEnd/>
                </a:ln>
              </p:spPr>
              <p:txBody>
                <a:bodyPr wrap="none" lIns="91432" tIns="45716" rIns="91432" bIns="45716" anchor="ctr"/>
                <a:lstStyle/>
                <a:p>
                  <a:r>
                    <a:rPr lang="en-US" sz="2000">
                      <a:effectLst/>
                    </a:rPr>
                    <a:t>Primary Data</a:t>
                  </a:r>
                </a:p>
              </p:txBody>
            </p:sp>
          </p:grpSp>
          <p:grpSp>
            <p:nvGrpSpPr>
              <p:cNvPr id="21" name="Group 23"/>
              <p:cNvGrpSpPr>
                <a:grpSpLocks/>
              </p:cNvGrpSpPr>
              <p:nvPr/>
            </p:nvGrpSpPr>
            <p:grpSpPr bwMode="auto">
              <a:xfrm>
                <a:off x="2928" y="1776"/>
                <a:ext cx="1296" cy="202"/>
                <a:chOff x="2934" y="1648"/>
                <a:chExt cx="1241" cy="202"/>
              </a:xfrm>
            </p:grpSpPr>
            <p:sp>
              <p:nvSpPr>
                <p:cNvPr id="22" name="Line 24"/>
                <p:cNvSpPr>
                  <a:spLocks noChangeShapeType="1"/>
                </p:cNvSpPr>
                <p:nvPr/>
              </p:nvSpPr>
              <p:spPr bwMode="auto">
                <a:xfrm>
                  <a:off x="2934" y="1747"/>
                  <a:ext cx="112" cy="1"/>
                </a:xfrm>
                <a:prstGeom prst="flowChartAlternateProcess">
                  <a:avLst/>
                </a:prstGeom>
                <a:noFill/>
                <a:ln w="9525">
                  <a:solidFill>
                    <a:schemeClr val="tx1"/>
                  </a:solidFill>
                  <a:round/>
                  <a:headEnd/>
                  <a:tailEnd/>
                </a:ln>
                <a:effectLst/>
              </p:spPr>
              <p:txBody>
                <a:bodyPr wrap="none" lIns="91432" tIns="45716" rIns="91432" bIns="45716" anchor="ctr"/>
                <a:lstStyle/>
                <a:p>
                  <a:endParaRPr lang="en-US">
                    <a:effectLst>
                      <a:outerShdw blurRad="38100" dist="38100" dir="2700000" algn="tl">
                        <a:srgbClr val="C0C0C0"/>
                      </a:outerShdw>
                    </a:effectLst>
                  </a:endParaRPr>
                </a:p>
              </p:txBody>
            </p:sp>
            <p:sp>
              <p:nvSpPr>
                <p:cNvPr id="23" name="Rectangle 25"/>
                <p:cNvSpPr>
                  <a:spLocks noChangeArrowheads="1"/>
                </p:cNvSpPr>
                <p:nvPr/>
              </p:nvSpPr>
              <p:spPr bwMode="auto">
                <a:xfrm>
                  <a:off x="3023" y="1648"/>
                  <a:ext cx="1152" cy="202"/>
                </a:xfrm>
                <a:prstGeom prst="flowChartAlternateProcess">
                  <a:avLst/>
                </a:prstGeom>
                <a:solidFill>
                  <a:srgbClr val="FFD89F"/>
                </a:solidFill>
                <a:ln w="9525">
                  <a:solidFill>
                    <a:schemeClr val="tx1"/>
                  </a:solidFill>
                  <a:miter lim="800000"/>
                  <a:headEnd/>
                  <a:tailEnd/>
                </a:ln>
              </p:spPr>
              <p:txBody>
                <a:bodyPr wrap="none" lIns="91432" tIns="45716" rIns="91432" bIns="45716" anchor="ctr"/>
                <a:lstStyle/>
                <a:p>
                  <a:r>
                    <a:rPr lang="en-US" sz="2000">
                      <a:effectLst/>
                    </a:rPr>
                    <a:t>Secondary Data</a:t>
                  </a:r>
                </a:p>
              </p:txBody>
            </p:sp>
          </p:grpSp>
        </p:grpSp>
        <p:sp>
          <p:nvSpPr>
            <p:cNvPr id="19" name="Rectangle 30"/>
            <p:cNvSpPr>
              <a:spLocks noChangeArrowheads="1"/>
            </p:cNvSpPr>
            <p:nvPr/>
          </p:nvSpPr>
          <p:spPr bwMode="auto">
            <a:xfrm>
              <a:off x="1447800" y="2438400"/>
              <a:ext cx="3200400" cy="731838"/>
            </a:xfrm>
            <a:prstGeom prst="flowChartAlternateProcess">
              <a:avLst/>
            </a:prstGeom>
            <a:solidFill>
              <a:srgbClr val="FFD89F"/>
            </a:solidFill>
            <a:ln w="9525">
              <a:solidFill>
                <a:schemeClr val="tx1"/>
              </a:solidFill>
              <a:miter lim="800000"/>
              <a:headEnd/>
              <a:tailEnd/>
            </a:ln>
          </p:spPr>
          <p:txBody>
            <a:bodyPr wrap="none" lIns="91432" tIns="45716" rIns="91432" bIns="45716" anchor="ctr"/>
            <a:lstStyle/>
            <a:p>
              <a:pPr algn="l"/>
              <a:r>
                <a:rPr lang="en-US" sz="2000" dirty="0">
                  <a:effectLst/>
                </a:rPr>
                <a:t>2. Conduct informal</a:t>
              </a:r>
              <a:br>
                <a:rPr lang="en-US" sz="2000" dirty="0">
                  <a:effectLst/>
                </a:rPr>
              </a:br>
              <a:r>
                <a:rPr lang="en-US" sz="2000" dirty="0">
                  <a:effectLst/>
                </a:rPr>
                <a:t>    (exploratory) research</a:t>
              </a:r>
            </a:p>
          </p:txBody>
        </p:sp>
      </p:grpSp>
      <p:sp>
        <p:nvSpPr>
          <p:cNvPr id="38" name="Rectangle 37"/>
          <p:cNvSpPr/>
          <p:nvPr/>
        </p:nvSpPr>
        <p:spPr>
          <a:xfrm>
            <a:off x="2286000" y="6324921"/>
            <a:ext cx="4572000" cy="338554"/>
          </a:xfrm>
          <a:prstGeom prst="rect">
            <a:avLst/>
          </a:prstGeom>
        </p:spPr>
        <p:txBody>
          <a:bodyPr>
            <a:spAutoFit/>
          </a:bodyPr>
          <a:lstStyle/>
          <a:p>
            <a:r>
              <a:rPr lang="en-US" sz="1600" dirty="0" err="1" smtClean="0"/>
              <a:t>Arens</a:t>
            </a:r>
            <a:r>
              <a:rPr lang="en-US" sz="1600" dirty="0" smtClean="0"/>
              <a:t>. W, </a:t>
            </a:r>
            <a:r>
              <a:rPr lang="en-US" sz="1600" dirty="0" err="1" smtClean="0"/>
              <a:t>Weigold</a:t>
            </a:r>
            <a:r>
              <a:rPr lang="en-US" sz="1600" dirty="0" smtClean="0"/>
              <a:t> and </a:t>
            </a:r>
            <a:r>
              <a:rPr lang="en-US" sz="1600" dirty="0" err="1" smtClean="0"/>
              <a:t>Arens</a:t>
            </a:r>
            <a:r>
              <a:rPr lang="en-US" sz="1600" dirty="0" smtClean="0"/>
              <a:t> . C, (2011)</a:t>
            </a:r>
            <a:endParaRPr lang="en-US" sz="1600" dirty="0"/>
          </a:p>
        </p:txBody>
      </p:sp>
    </p:spTree>
    <p:extLst>
      <p:ext uri="{BB962C8B-B14F-4D97-AF65-F5344CB8AC3E}">
        <p14:creationId xmlns="" xmlns:p14="http://schemas.microsoft.com/office/powerpoint/2010/main" val="799523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54693B-606D-40D8-8038-E9A520894FA0}"/>
              </a:ext>
            </a:extLst>
          </p:cNvPr>
          <p:cNvSpPr>
            <a:spLocks noGrp="1"/>
          </p:cNvSpPr>
          <p:nvPr>
            <p:ph type="title"/>
          </p:nvPr>
        </p:nvSpPr>
        <p:spPr/>
        <p:txBody>
          <a:bodyPr/>
          <a:lstStyle/>
          <a:p>
            <a:r>
              <a:rPr lang="en-US" altLang="zh-TW" dirty="0" smtClean="0">
                <a:solidFill>
                  <a:srgbClr val="FFC000"/>
                </a:solidFill>
                <a:ea typeface="新細明體" pitchFamily="18" charset="-120"/>
              </a:rPr>
              <a:t>Uses of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ADB85776-E2C7-42A4-9A92-49B61D7644CA}"/>
              </a:ext>
            </a:extLst>
          </p:cNvPr>
          <p:cNvSpPr>
            <a:spLocks noGrp="1"/>
          </p:cNvSpPr>
          <p:nvPr>
            <p:ph idx="1"/>
          </p:nvPr>
        </p:nvSpPr>
        <p:spPr>
          <a:xfrm>
            <a:off x="285720" y="1428736"/>
            <a:ext cx="3786214" cy="4625975"/>
          </a:xfrm>
        </p:spPr>
        <p:txBody>
          <a:bodyPr/>
          <a:lstStyle/>
          <a:p>
            <a:pPr marL="228600" indent="-228600" eaLnBrk="1" hangingPunct="1">
              <a:lnSpc>
                <a:spcPct val="90000"/>
              </a:lnSpc>
            </a:pPr>
            <a:r>
              <a:rPr lang="en-US" altLang="zh-TW" sz="2400" dirty="0" smtClean="0">
                <a:ea typeface="新細明體" pitchFamily="18" charset="-120"/>
              </a:rPr>
              <a:t>Research firms and departments collect and disseminate secondary research data and conduct primary research for advertising.</a:t>
            </a:r>
          </a:p>
          <a:p>
            <a:pPr marL="228600" indent="-228600" eaLnBrk="1" hangingPunct="1">
              <a:lnSpc>
                <a:spcPct val="90000"/>
              </a:lnSpc>
            </a:pPr>
            <a:r>
              <a:rPr lang="en-US" altLang="zh-TW" sz="2400" dirty="0" smtClean="0">
                <a:ea typeface="新細明體" pitchFamily="18" charset="-120"/>
              </a:rPr>
              <a:t>The need for research-based information in advertising has increased as markets have become more fragmented and saturated, and as consumers become more demanding.</a:t>
            </a:r>
          </a:p>
          <a:p>
            <a:r>
              <a:rPr lang="en-US" sz="2400" kern="1200" dirty="0" smtClean="0">
                <a:effectLst/>
                <a:ea typeface="Times New Roman" panose="02020603050405020304" pitchFamily="18" charset="0"/>
              </a:rPr>
              <a:t>. </a:t>
            </a:r>
            <a:endParaRPr lang="en-US" sz="2400" kern="1200" dirty="0">
              <a:effectLst/>
              <a:ea typeface="Times New Roman" panose="02020603050405020304" pitchFamily="18" charset="0"/>
            </a:endParaRPr>
          </a:p>
          <a:p>
            <a:pPr marL="119062" indent="0">
              <a:buNone/>
            </a:pPr>
            <a:r>
              <a:rPr lang="en-US" sz="1400" kern="1200" dirty="0">
                <a:effectLst/>
                <a:ea typeface="Times New Roman" panose="02020603050405020304" pitchFamily="18" charset="0"/>
              </a:rPr>
              <a:t>Moriarty, Mitchell and Wells, (2009)</a:t>
            </a:r>
            <a:endParaRPr lang="en-US" sz="1400" dirty="0"/>
          </a:p>
        </p:txBody>
      </p:sp>
      <p:pic>
        <p:nvPicPr>
          <p:cNvPr id="4" name="Picture 36"/>
          <p:cNvPicPr>
            <a:picLocks noChangeAspect="1" noChangeArrowheads="1"/>
          </p:cNvPicPr>
          <p:nvPr/>
        </p:nvPicPr>
        <p:blipFill>
          <a:blip r:embed="rId2"/>
          <a:srcRect/>
          <a:stretch>
            <a:fillRect/>
          </a:stretch>
        </p:blipFill>
        <p:spPr bwMode="auto">
          <a:xfrm>
            <a:off x="4000496" y="1898300"/>
            <a:ext cx="4958341" cy="4602534"/>
          </a:xfrm>
          <a:prstGeom prst="rect">
            <a:avLst/>
          </a:prstGeom>
          <a:noFill/>
          <a:ln w="9525">
            <a:noFill/>
            <a:miter lim="800000"/>
            <a:headEnd/>
            <a:tailEnd/>
          </a:ln>
        </p:spPr>
      </p:pic>
    </p:spTree>
    <p:extLst>
      <p:ext uri="{BB962C8B-B14F-4D97-AF65-F5344CB8AC3E}">
        <p14:creationId xmlns="" xmlns:p14="http://schemas.microsoft.com/office/powerpoint/2010/main" val="3593531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US" dirty="0" smtClean="0"/>
              <a:t>Uses of Research: </a:t>
            </a:r>
            <a:br>
              <a:rPr lang="en-US" dirty="0" smtClean="0"/>
            </a:br>
            <a:r>
              <a:rPr lang="en-US" dirty="0" smtClean="0">
                <a:solidFill>
                  <a:srgbClr val="FFC000"/>
                </a:solidFill>
              </a:rPr>
              <a:t>Market Information</a:t>
            </a:r>
            <a:endParaRPr lang="en-US" dirty="0">
              <a:solidFill>
                <a:srgbClr val="FFC000"/>
              </a:solidFill>
            </a:endParaRPr>
          </a:p>
        </p:txBody>
      </p:sp>
      <p:sp>
        <p:nvSpPr>
          <p:cNvPr id="19459" name="Rectangle 3"/>
          <p:cNvSpPr>
            <a:spLocks noGrp="1" noChangeArrowheads="1"/>
          </p:cNvSpPr>
          <p:nvPr>
            <p:ph idx="1"/>
          </p:nvPr>
        </p:nvSpPr>
        <p:spPr>
          <a:xfrm>
            <a:off x="457200" y="1500174"/>
            <a:ext cx="8229600" cy="4625975"/>
          </a:xfrm>
        </p:spPr>
        <p:txBody>
          <a:bodyPr/>
          <a:lstStyle/>
          <a:p>
            <a:pPr marL="228600" indent="-228600" eaLnBrk="1" hangingPunct="1">
              <a:lnSpc>
                <a:spcPct val="80000"/>
              </a:lnSpc>
            </a:pPr>
            <a:r>
              <a:rPr lang="en-US" altLang="zh-TW" dirty="0" smtClean="0">
                <a:ea typeface="新細明體" pitchFamily="18" charset="-120"/>
              </a:rPr>
              <a:t>Marketing research involves conducting surveys, in-depth interviews, observation, and focus groups to use in developing a marketing plan and later an advertising plan.</a:t>
            </a:r>
          </a:p>
          <a:p>
            <a:pPr lvl="1" eaLnBrk="1" hangingPunct="1">
              <a:lnSpc>
                <a:spcPct val="90000"/>
              </a:lnSpc>
            </a:pPr>
            <a:r>
              <a:rPr lang="en-US" altLang="zh-TW" dirty="0" smtClean="0">
                <a:ea typeface="新細明體" pitchFamily="18" charset="-120"/>
              </a:rPr>
              <a:t>Market research is used to gather information about a particular market.</a:t>
            </a:r>
          </a:p>
          <a:p>
            <a:pPr marL="228600" indent="-228600" eaLnBrk="1" hangingPunct="1">
              <a:lnSpc>
                <a:spcPct val="90000"/>
              </a:lnSpc>
            </a:pPr>
            <a:r>
              <a:rPr lang="en-US" altLang="zh-TW" dirty="0" smtClean="0">
                <a:ea typeface="新細明體" pitchFamily="18" charset="-120"/>
              </a:rPr>
              <a:t>Market information includes consumer perceptions of the brand, product category, and competitors’ brands.</a:t>
            </a:r>
          </a:p>
          <a:p>
            <a:pPr marL="228600" indent="-228600" eaLnBrk="1" hangingPunct="1">
              <a:lnSpc>
                <a:spcPct val="90000"/>
              </a:lnSpc>
            </a:pPr>
            <a:r>
              <a:rPr lang="en-US" altLang="zh-TW" dirty="0" smtClean="0">
                <a:ea typeface="新細明體" pitchFamily="18" charset="-120"/>
              </a:rPr>
              <a:t>Brand information includes an assessment </a:t>
            </a:r>
            <a:r>
              <a:rPr lang="en-US" altLang="zh-TW" dirty="0" smtClean="0">
                <a:latin typeface="Times" charset="0"/>
                <a:ea typeface="新細明體" pitchFamily="18" charset="-120"/>
              </a:rPr>
              <a:t>of the brand</a:t>
            </a:r>
            <a:r>
              <a:rPr lang="en-US" altLang="zh-TW" dirty="0" smtClean="0">
                <a:ea typeface="新細明體" pitchFamily="18" charset="-120"/>
              </a:rPr>
              <a:t>’</a:t>
            </a:r>
            <a:r>
              <a:rPr lang="en-US" altLang="zh-TW" dirty="0" smtClean="0">
                <a:latin typeface="Times" charset="0"/>
                <a:ea typeface="新細明體" pitchFamily="18" charset="-120"/>
              </a:rPr>
              <a:t>s role and performance in the marketplace</a:t>
            </a:r>
            <a:r>
              <a:rPr lang="en-US" altLang="zh-TW" dirty="0" smtClean="0">
                <a:ea typeface="新細明體" pitchFamily="18" charset="-120"/>
              </a:rPr>
              <a:t>—</a:t>
            </a:r>
            <a:r>
              <a:rPr lang="en-US" altLang="zh-TW" dirty="0" smtClean="0">
                <a:latin typeface="Times" charset="0"/>
                <a:ea typeface="新細明體" pitchFamily="18" charset="-120"/>
              </a:rPr>
              <a:t>leader, follower, challenger.</a:t>
            </a:r>
          </a:p>
          <a:p>
            <a:pPr lvl="1" eaLnBrk="1" hangingPunct="1">
              <a:lnSpc>
                <a:spcPct val="90000"/>
              </a:lnSpc>
            </a:pPr>
            <a:r>
              <a:rPr lang="en-US" altLang="zh-TW" dirty="0" smtClean="0">
                <a:ea typeface="新細明體" pitchFamily="18" charset="-120"/>
              </a:rPr>
              <a:t>Also investigates how people perceive brand personalities and images.</a:t>
            </a:r>
          </a:p>
          <a:p>
            <a:endParaRPr lang="en-US" dirty="0"/>
          </a:p>
        </p:txBody>
      </p:sp>
    </p:spTree>
    <p:extLst>
      <p:ext uri="{BB962C8B-B14F-4D97-AF65-F5344CB8AC3E}">
        <p14:creationId xmlns="" xmlns:p14="http://schemas.microsoft.com/office/powerpoint/2010/main" val="1066075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CB798D-9EAC-4AED-AEC0-B99126E0139C}"/>
              </a:ext>
            </a:extLst>
          </p:cNvPr>
          <p:cNvSpPr>
            <a:spLocks noGrp="1"/>
          </p:cNvSpPr>
          <p:nvPr>
            <p:ph type="title"/>
          </p:nvPr>
        </p:nvSpPr>
        <p:spPr/>
        <p:txBody>
          <a:bodyPr>
            <a:normAutofit fontScale="90000"/>
          </a:bodyPr>
          <a:lstStyle/>
          <a:p>
            <a:r>
              <a:rPr lang="en-US" altLang="zh-TW" dirty="0" smtClean="0">
                <a:ea typeface="新細明體" pitchFamily="18" charset="-120"/>
              </a:rPr>
              <a:t>Uses of Research: </a:t>
            </a:r>
            <a:br>
              <a:rPr lang="en-US" altLang="zh-TW" dirty="0" smtClean="0">
                <a:ea typeface="新細明體" pitchFamily="18" charset="-120"/>
              </a:rPr>
            </a:br>
            <a:r>
              <a:rPr lang="en-US" altLang="zh-TW" dirty="0" smtClean="0">
                <a:solidFill>
                  <a:srgbClr val="FFC000"/>
                </a:solidFill>
                <a:ea typeface="新細明體" pitchFamily="18" charset="-120"/>
              </a:rPr>
              <a:t>Consumer Insight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556D4047-AF51-4CF8-9E32-4C521C653166}"/>
              </a:ext>
            </a:extLst>
          </p:cNvPr>
          <p:cNvSpPr>
            <a:spLocks noGrp="1"/>
          </p:cNvSpPr>
          <p:nvPr>
            <p:ph idx="1"/>
          </p:nvPr>
        </p:nvSpPr>
        <p:spPr>
          <a:xfrm>
            <a:off x="457200" y="1500174"/>
            <a:ext cx="8229600" cy="5072098"/>
          </a:xfrm>
        </p:spPr>
        <p:txBody>
          <a:bodyPr/>
          <a:lstStyle/>
          <a:p>
            <a:r>
              <a:rPr lang="en-US" dirty="0" smtClean="0"/>
              <a:t>Both the creative team and media planners need to know as much as they can about the people they are trying to reach.</a:t>
            </a:r>
          </a:p>
          <a:p>
            <a:pPr>
              <a:lnSpc>
                <a:spcPct val="90000"/>
              </a:lnSpc>
            </a:pPr>
            <a:r>
              <a:rPr lang="en-US" dirty="0" smtClean="0"/>
              <a:t>Researchers try to find out what motivates people to buy a product or become involved with a brand.</a:t>
            </a:r>
          </a:p>
          <a:p>
            <a:r>
              <a:rPr lang="en-US" dirty="0" smtClean="0"/>
              <a:t>The goal is to find a key consumer insight that members of the target audience will respond to.</a:t>
            </a:r>
          </a:p>
          <a:p>
            <a:pPr>
              <a:lnSpc>
                <a:spcPct val="90000"/>
              </a:lnSpc>
            </a:pPr>
            <a:r>
              <a:rPr lang="en-US" sz="2400" dirty="0" smtClean="0"/>
              <a:t>In </a:t>
            </a:r>
            <a:r>
              <a:rPr lang="en-US" sz="2400" b="1" dirty="0" smtClean="0"/>
              <a:t>association tests</a:t>
            </a:r>
            <a:r>
              <a:rPr lang="en-US" sz="2400" dirty="0" smtClean="0"/>
              <a:t>, people are asked what they think of when they hear certain cues. Their responses help form a </a:t>
            </a:r>
            <a:r>
              <a:rPr lang="en-US" sz="2400" b="1" dirty="0" smtClean="0"/>
              <a:t>network of associations.</a:t>
            </a:r>
            <a:endParaRPr lang="en-US" sz="2400" dirty="0" smtClean="0"/>
          </a:p>
          <a:p>
            <a:pPr marL="365760" lvl="1" indent="-256032">
              <a:lnSpc>
                <a:spcPct val="90000"/>
              </a:lnSpc>
              <a:spcBef>
                <a:spcPts val="400"/>
              </a:spcBef>
              <a:buSzPct val="68000"/>
              <a:buFont typeface="Wingdings 3"/>
              <a:buChar char=""/>
            </a:pPr>
            <a:r>
              <a:rPr lang="en-US" b="1" dirty="0" err="1" smtClean="0"/>
              <a:t>Neuro</a:t>
            </a:r>
            <a:r>
              <a:rPr lang="en-US" b="1" dirty="0" smtClean="0"/>
              <a:t>-marketing </a:t>
            </a:r>
            <a:r>
              <a:rPr lang="en-US" dirty="0" smtClean="0"/>
              <a:t>is a subfield of experimental research in which planners try to determine how the brain and emotions react to various stimuli.</a:t>
            </a:r>
          </a:p>
          <a:p>
            <a:endParaRPr lang="en-US" dirty="0"/>
          </a:p>
        </p:txBody>
      </p:sp>
    </p:spTree>
    <p:extLst>
      <p:ext uri="{BB962C8B-B14F-4D97-AF65-F5344CB8AC3E}">
        <p14:creationId xmlns="" xmlns:p14="http://schemas.microsoft.com/office/powerpoint/2010/main" val="2162290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8C4059-FBE6-45D2-8AC3-AE9719F5023E}"/>
              </a:ext>
            </a:extLst>
          </p:cNvPr>
          <p:cNvSpPr>
            <a:spLocks noGrp="1"/>
          </p:cNvSpPr>
          <p:nvPr>
            <p:ph type="title"/>
          </p:nvPr>
        </p:nvSpPr>
        <p:spPr/>
        <p:txBody>
          <a:bodyPr>
            <a:normAutofit fontScale="90000"/>
          </a:bodyPr>
          <a:lstStyle/>
          <a:p>
            <a:r>
              <a:rPr lang="en-US" altLang="zh-TW" dirty="0" smtClean="0">
                <a:ea typeface="新細明體" pitchFamily="18" charset="-120"/>
              </a:rPr>
              <a:t>Uses of Research: </a:t>
            </a:r>
            <a:br>
              <a:rPr lang="en-US" altLang="zh-TW" dirty="0" smtClean="0">
                <a:ea typeface="新細明體" pitchFamily="18" charset="-120"/>
              </a:rPr>
            </a:br>
            <a:r>
              <a:rPr lang="en-US" altLang="zh-TW" dirty="0" smtClean="0">
                <a:solidFill>
                  <a:srgbClr val="FFC000"/>
                </a:solidFill>
                <a:ea typeface="新細明體" pitchFamily="18" charset="-120"/>
              </a:rPr>
              <a:t>Media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0BEB69BF-BD08-4CAA-826C-EA6F1FAACCED}"/>
              </a:ext>
            </a:extLst>
          </p:cNvPr>
          <p:cNvSpPr>
            <a:spLocks noGrp="1"/>
          </p:cNvSpPr>
          <p:nvPr>
            <p:ph idx="1"/>
          </p:nvPr>
        </p:nvSpPr>
        <p:spPr/>
        <p:txBody>
          <a:bodyPr/>
          <a:lstStyle/>
          <a:p>
            <a:r>
              <a:rPr lang="en-US" dirty="0" smtClean="0"/>
              <a:t>Media planners and account planners decide which media formats will help accomplish the advertising objectives.</a:t>
            </a:r>
          </a:p>
          <a:p>
            <a:r>
              <a:rPr lang="en-US" dirty="0" smtClean="0"/>
              <a:t>Media research gathers information about all the possible media and marketing communication tools that might be used to deliver a message</a:t>
            </a:r>
          </a:p>
          <a:p>
            <a:r>
              <a:rPr lang="en-US" dirty="0" smtClean="0"/>
              <a:t>Researchers then match that information to what is known about the target audience.</a:t>
            </a:r>
            <a:endParaRPr lang="en-US" sz="3200" dirty="0" smtClean="0"/>
          </a:p>
          <a:p>
            <a:endParaRPr lang="en-US" dirty="0"/>
          </a:p>
        </p:txBody>
      </p:sp>
    </p:spTree>
    <p:extLst>
      <p:ext uri="{BB962C8B-B14F-4D97-AF65-F5344CB8AC3E}">
        <p14:creationId xmlns="" xmlns:p14="http://schemas.microsoft.com/office/powerpoint/2010/main" val="902316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C16B3B-B63A-4786-BFB1-61B33965A04D}"/>
              </a:ext>
            </a:extLst>
          </p:cNvPr>
          <p:cNvSpPr>
            <a:spLocks noGrp="1"/>
          </p:cNvSpPr>
          <p:nvPr>
            <p:ph type="title"/>
          </p:nvPr>
        </p:nvSpPr>
        <p:spPr/>
        <p:txBody>
          <a:bodyPr>
            <a:normAutofit fontScale="90000"/>
          </a:bodyPr>
          <a:lstStyle/>
          <a:p>
            <a:r>
              <a:rPr lang="en-US" altLang="zh-TW" sz="4000" dirty="0" smtClean="0">
                <a:ea typeface="新細明體" pitchFamily="18" charset="-120"/>
              </a:rPr>
              <a:t>Uses of Research: </a:t>
            </a:r>
            <a:r>
              <a:rPr lang="en-US" altLang="zh-TW" sz="4000" dirty="0" smtClean="0">
                <a:solidFill>
                  <a:srgbClr val="FFC000"/>
                </a:solidFill>
                <a:ea typeface="新細明體" pitchFamily="18" charset="-120"/>
              </a:rPr>
              <a:t>Message Development Research</a:t>
            </a:r>
            <a:endParaRPr lang="en-US" sz="4000" dirty="0">
              <a:solidFill>
                <a:srgbClr val="FFC000"/>
              </a:solidFill>
            </a:endParaRPr>
          </a:p>
        </p:txBody>
      </p:sp>
      <p:sp>
        <p:nvSpPr>
          <p:cNvPr id="6" name="TextBox 5">
            <a:extLst>
              <a:ext uri="{FF2B5EF4-FFF2-40B4-BE49-F238E27FC236}">
                <a16:creationId xmlns="" xmlns:a16="http://schemas.microsoft.com/office/drawing/2014/main" id="{653E9157-6EEA-4EEB-8C02-AB5D52E613D0}"/>
              </a:ext>
            </a:extLst>
          </p:cNvPr>
          <p:cNvSpPr txBox="1"/>
          <p:nvPr/>
        </p:nvSpPr>
        <p:spPr>
          <a:xfrm>
            <a:off x="381000" y="5766137"/>
            <a:ext cx="8686800" cy="400110"/>
          </a:xfrm>
          <a:prstGeom prst="rect">
            <a:avLst/>
          </a:prstGeom>
          <a:noFill/>
        </p:spPr>
        <p:txBody>
          <a:bodyPr wrap="square">
            <a:spAutoFit/>
          </a:bodyPr>
          <a:lstStyle/>
          <a:p>
            <a:endParaRPr lang="en-US" sz="2000" dirty="0"/>
          </a:p>
        </p:txBody>
      </p:sp>
      <p:sp>
        <p:nvSpPr>
          <p:cNvPr id="5" name="Content Placeholder 4"/>
          <p:cNvSpPr>
            <a:spLocks noGrp="1"/>
          </p:cNvSpPr>
          <p:nvPr>
            <p:ph idx="1"/>
          </p:nvPr>
        </p:nvSpPr>
        <p:spPr>
          <a:xfrm>
            <a:off x="457200" y="1428736"/>
            <a:ext cx="8229600" cy="4625975"/>
          </a:xfrm>
        </p:spPr>
        <p:txBody>
          <a:bodyPr/>
          <a:lstStyle/>
          <a:p>
            <a:pPr>
              <a:lnSpc>
                <a:spcPct val="90000"/>
              </a:lnSpc>
            </a:pPr>
            <a:r>
              <a:rPr lang="en-US" sz="2400" dirty="0" smtClean="0"/>
              <a:t>Planners, account managers, media researchers, and the creative team conduct their own informal and formal research.</a:t>
            </a:r>
          </a:p>
          <a:p>
            <a:pPr>
              <a:lnSpc>
                <a:spcPct val="90000"/>
              </a:lnSpc>
            </a:pPr>
            <a:r>
              <a:rPr lang="en-US" sz="2400" dirty="0" smtClean="0"/>
              <a:t>Writers and art directors often conduct their own informal research—visit stores, talk to salespeople, watch buyers, look at client’s past ads and competitors ads.</a:t>
            </a:r>
          </a:p>
          <a:p>
            <a:pPr>
              <a:lnSpc>
                <a:spcPct val="90000"/>
              </a:lnSpc>
            </a:pPr>
            <a:r>
              <a:rPr lang="en-US" sz="2400" dirty="0" smtClean="0"/>
              <a:t>Concept testing is used during the creative process to evaluate the relative power of various creative ideas.</a:t>
            </a:r>
          </a:p>
          <a:p>
            <a:pPr>
              <a:lnSpc>
                <a:spcPct val="90000"/>
              </a:lnSpc>
              <a:buFont typeface="Wingdings" pitchFamily="2" charset="2"/>
              <a:buChar char="§"/>
            </a:pPr>
            <a:r>
              <a:rPr lang="en-US" sz="2400" dirty="0" smtClean="0"/>
              <a:t>Writers and art directors often conduct their own informal research. They may:  </a:t>
            </a:r>
            <a:endParaRPr lang="en-US" dirty="0" smtClean="0"/>
          </a:p>
          <a:p>
            <a:pPr>
              <a:lnSpc>
                <a:spcPct val="90000"/>
              </a:lnSpc>
            </a:pPr>
            <a:r>
              <a:rPr lang="en-US" sz="2400" dirty="0" smtClean="0"/>
              <a:t>visit stores</a:t>
            </a:r>
          </a:p>
          <a:p>
            <a:pPr>
              <a:lnSpc>
                <a:spcPct val="90000"/>
              </a:lnSpc>
            </a:pPr>
            <a:r>
              <a:rPr lang="en-US" sz="2400" dirty="0" smtClean="0"/>
              <a:t>talk to salespeople</a:t>
            </a:r>
          </a:p>
          <a:p>
            <a:pPr>
              <a:lnSpc>
                <a:spcPct val="90000"/>
              </a:lnSpc>
            </a:pPr>
            <a:r>
              <a:rPr lang="en-US" sz="2400" dirty="0" smtClean="0"/>
              <a:t>watch buyers</a:t>
            </a:r>
          </a:p>
          <a:p>
            <a:pPr>
              <a:lnSpc>
                <a:spcPct val="90000"/>
              </a:lnSpc>
            </a:pPr>
            <a:r>
              <a:rPr lang="en-US" sz="2400" dirty="0" smtClean="0"/>
              <a:t>look at client’s past advertising</a:t>
            </a:r>
          </a:p>
          <a:p>
            <a:pPr>
              <a:lnSpc>
                <a:spcPct val="90000"/>
              </a:lnSpc>
            </a:pPr>
            <a:r>
              <a:rPr lang="en-US" sz="2400" dirty="0" smtClean="0"/>
              <a:t>look at competitors’ past advertising</a:t>
            </a:r>
          </a:p>
          <a:p>
            <a:endParaRPr lang="en-US" dirty="0"/>
          </a:p>
        </p:txBody>
      </p:sp>
    </p:spTree>
    <p:extLst>
      <p:ext uri="{BB962C8B-B14F-4D97-AF65-F5344CB8AC3E}">
        <p14:creationId xmlns="" xmlns:p14="http://schemas.microsoft.com/office/powerpoint/2010/main" val="2659817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96D249-9609-42D0-9D42-C84D58B67272}"/>
              </a:ext>
            </a:extLst>
          </p:cNvPr>
          <p:cNvSpPr>
            <a:spLocks noGrp="1"/>
          </p:cNvSpPr>
          <p:nvPr>
            <p:ph type="title"/>
          </p:nvPr>
        </p:nvSpPr>
        <p:spPr/>
        <p:txBody>
          <a:bodyPr>
            <a:normAutofit fontScale="90000"/>
          </a:bodyPr>
          <a:lstStyle/>
          <a:p>
            <a:r>
              <a:rPr lang="en-US" altLang="zh-TW" dirty="0" smtClean="0">
                <a:ea typeface="新細明體" pitchFamily="18" charset="-120"/>
              </a:rPr>
              <a:t>Uses of Research: </a:t>
            </a:r>
            <a:br>
              <a:rPr lang="en-US" altLang="zh-TW" dirty="0" smtClean="0">
                <a:ea typeface="新細明體" pitchFamily="18" charset="-120"/>
              </a:rPr>
            </a:br>
            <a:r>
              <a:rPr lang="en-US" altLang="zh-TW" dirty="0" smtClean="0">
                <a:solidFill>
                  <a:srgbClr val="FFC000"/>
                </a:solidFill>
                <a:ea typeface="新細明體" pitchFamily="18" charset="-120"/>
              </a:rPr>
              <a:t>Evaluation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8F83F31E-F451-4ACC-87C1-CBB8BACA0029}"/>
              </a:ext>
            </a:extLst>
          </p:cNvPr>
          <p:cNvSpPr>
            <a:spLocks noGrp="1"/>
          </p:cNvSpPr>
          <p:nvPr>
            <p:ph idx="1"/>
          </p:nvPr>
        </p:nvSpPr>
        <p:spPr/>
        <p:txBody>
          <a:bodyPr/>
          <a:lstStyle/>
          <a:p>
            <a:pPr marL="228600" indent="-228600" eaLnBrk="1" hangingPunct="1">
              <a:lnSpc>
                <a:spcPct val="90000"/>
              </a:lnSpc>
            </a:pPr>
            <a:r>
              <a:rPr lang="en-US" altLang="zh-TW" dirty="0" smtClean="0">
                <a:ea typeface="新細明體" pitchFamily="18" charset="-120"/>
              </a:rPr>
              <a:t>Evaluates an ad for effectiveness after it has been developed and produced; before and after it runs as part of a campaign. </a:t>
            </a:r>
          </a:p>
          <a:p>
            <a:pPr marL="228600" indent="-228600" eaLnBrk="1" hangingPunct="1">
              <a:lnSpc>
                <a:spcPct val="90000"/>
              </a:lnSpc>
            </a:pPr>
            <a:r>
              <a:rPr lang="en-US" altLang="zh-TW" dirty="0" smtClean="0">
                <a:ea typeface="新細明體" pitchFamily="18" charset="-120"/>
              </a:rPr>
              <a:t>Pretesting is research on a finished ad before it runs in the media.</a:t>
            </a:r>
          </a:p>
          <a:p>
            <a:pPr marL="228600" indent="-228600" eaLnBrk="1" hangingPunct="1">
              <a:lnSpc>
                <a:spcPct val="90000"/>
              </a:lnSpc>
            </a:pPr>
            <a:r>
              <a:rPr lang="en-US" altLang="zh-TW" dirty="0" smtClean="0">
                <a:ea typeface="新細明體" pitchFamily="18" charset="-120"/>
              </a:rPr>
              <a:t>Evaluative research (also called </a:t>
            </a:r>
            <a:r>
              <a:rPr lang="en-US" altLang="zh-TW" i="1" dirty="0" smtClean="0">
                <a:ea typeface="新細明體" pitchFamily="18" charset="-120"/>
              </a:rPr>
              <a:t>copy testing</a:t>
            </a:r>
            <a:r>
              <a:rPr lang="en-US" altLang="zh-TW" dirty="0" smtClean="0">
                <a:ea typeface="新細明體" pitchFamily="18" charset="-120"/>
              </a:rPr>
              <a:t>) is done during and after a campaign.</a:t>
            </a:r>
          </a:p>
          <a:p>
            <a:r>
              <a:rPr lang="en-US" sz="2400" dirty="0" smtClean="0"/>
              <a:t>Memory can be measured using: </a:t>
            </a:r>
          </a:p>
          <a:p>
            <a:pPr lvl="1"/>
            <a:r>
              <a:rPr lang="en-US" dirty="0" smtClean="0"/>
              <a:t>Aided recognition (or recall)</a:t>
            </a:r>
          </a:p>
          <a:p>
            <a:pPr lvl="1"/>
            <a:r>
              <a:rPr lang="en-US" dirty="0" smtClean="0"/>
              <a:t>Unaided recognition (or recall)</a:t>
            </a:r>
          </a:p>
          <a:p>
            <a:endParaRPr lang="en-US" dirty="0"/>
          </a:p>
        </p:txBody>
      </p:sp>
    </p:spTree>
    <p:extLst>
      <p:ext uri="{BB962C8B-B14F-4D97-AF65-F5344CB8AC3E}">
        <p14:creationId xmlns="" xmlns:p14="http://schemas.microsoft.com/office/powerpoint/2010/main" val="1082170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6BBEF0-CD7D-41C2-A1D8-DF4364029C9E}"/>
              </a:ext>
            </a:extLst>
          </p:cNvPr>
          <p:cNvSpPr>
            <a:spLocks noGrp="1"/>
          </p:cNvSpPr>
          <p:nvPr>
            <p:ph type="title"/>
          </p:nvPr>
        </p:nvSpPr>
        <p:spPr/>
        <p:txBody>
          <a:bodyPr/>
          <a:lstStyle/>
          <a:p>
            <a:r>
              <a:rPr lang="en-US" altLang="zh-TW" dirty="0" smtClean="0">
                <a:solidFill>
                  <a:srgbClr val="FFC000"/>
                </a:solidFill>
                <a:ea typeface="新細明體" pitchFamily="18" charset="-120"/>
              </a:rPr>
              <a:t>Background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88A73CCD-2126-487E-8D2C-8341117F5708}"/>
              </a:ext>
            </a:extLst>
          </p:cNvPr>
          <p:cNvSpPr>
            <a:spLocks noGrp="1"/>
          </p:cNvSpPr>
          <p:nvPr>
            <p:ph idx="1"/>
          </p:nvPr>
        </p:nvSpPr>
        <p:spPr>
          <a:xfrm>
            <a:off x="457200" y="1500174"/>
            <a:ext cx="8229600" cy="4625975"/>
          </a:xfrm>
        </p:spPr>
        <p:txBody>
          <a:bodyPr/>
          <a:lstStyle/>
          <a:p>
            <a:pPr marL="228600" indent="-228600" eaLnBrk="1" hangingPunct="1">
              <a:lnSpc>
                <a:spcPct val="80000"/>
              </a:lnSpc>
            </a:pPr>
            <a:r>
              <a:rPr lang="en-US" altLang="zh-TW" sz="2400" dirty="0" smtClean="0">
                <a:ea typeface="新細明體" pitchFamily="18" charset="-120"/>
              </a:rPr>
              <a:t>Used by planners to get familiar with the market situation and aid in message development: </a:t>
            </a:r>
          </a:p>
          <a:p>
            <a:pPr lvl="1" eaLnBrk="1" hangingPunct="1">
              <a:lnSpc>
                <a:spcPct val="80000"/>
              </a:lnSpc>
            </a:pPr>
            <a:r>
              <a:rPr lang="en-US" altLang="zh-TW" dirty="0" smtClean="0">
                <a:ea typeface="新細明體" pitchFamily="18" charset="-120"/>
              </a:rPr>
              <a:t>Brand experience—learn about brand’s history, plans for the future, and relationship with customers.</a:t>
            </a:r>
          </a:p>
          <a:p>
            <a:pPr lvl="1" eaLnBrk="1" hangingPunct="1">
              <a:lnSpc>
                <a:spcPct val="80000"/>
              </a:lnSpc>
            </a:pPr>
            <a:r>
              <a:rPr lang="en-US" altLang="zh-TW" dirty="0" smtClean="0">
                <a:ea typeface="新細明體" pitchFamily="18" charset="-120"/>
              </a:rPr>
              <a:t>Competitive analysis—try other brands to compare.</a:t>
            </a:r>
          </a:p>
          <a:p>
            <a:pPr lvl="1" eaLnBrk="1" hangingPunct="1">
              <a:lnSpc>
                <a:spcPct val="80000"/>
              </a:lnSpc>
            </a:pPr>
            <a:r>
              <a:rPr lang="en-US" altLang="zh-TW" dirty="0" smtClean="0">
                <a:ea typeface="新細明體" pitchFamily="18" charset="-120"/>
              </a:rPr>
              <a:t>Advertising audit—collect and assess client’s and competitors’ advertising, plus related products.</a:t>
            </a:r>
          </a:p>
          <a:p>
            <a:pPr lvl="1" eaLnBrk="1" hangingPunct="1">
              <a:lnSpc>
                <a:spcPct val="80000"/>
              </a:lnSpc>
            </a:pPr>
            <a:r>
              <a:rPr lang="en-US" altLang="zh-TW" dirty="0" smtClean="0">
                <a:ea typeface="新細明體" pitchFamily="18" charset="-120"/>
              </a:rPr>
              <a:t>Content analysis—review competitors’ approaches and strategies; compare your position to theirs.</a:t>
            </a:r>
          </a:p>
          <a:p>
            <a:pPr lvl="1" eaLnBrk="1" hangingPunct="1">
              <a:lnSpc>
                <a:spcPct val="80000"/>
              </a:lnSpc>
            </a:pPr>
            <a:r>
              <a:rPr lang="en-US" altLang="zh-TW" dirty="0" smtClean="0">
                <a:ea typeface="新細明體" pitchFamily="18" charset="-120"/>
              </a:rPr>
              <a:t>Semiotic analysis—analyze signs and symbols in a message to find deeper meanings and how they related to target markets (“Easy Button”).</a:t>
            </a:r>
          </a:p>
          <a:p>
            <a:pPr lvl="1" eaLnBrk="1" hangingPunct="1">
              <a:lnSpc>
                <a:spcPct val="80000"/>
              </a:lnSpc>
            </a:pPr>
            <a:r>
              <a:rPr lang="en-US" altLang="zh-TW" dirty="0" smtClean="0">
                <a:ea typeface="新細明體" pitchFamily="18" charset="-120"/>
              </a:rPr>
              <a:t>Customer contact conversations—monitors customer service, technical service, or inbound telemarketing calls to gain market intelligence.</a:t>
            </a:r>
          </a:p>
          <a:p>
            <a:endParaRPr lang="en-US" dirty="0"/>
          </a:p>
        </p:txBody>
      </p:sp>
    </p:spTree>
    <p:extLst>
      <p:ext uri="{BB962C8B-B14F-4D97-AF65-F5344CB8AC3E}">
        <p14:creationId xmlns="" xmlns:p14="http://schemas.microsoft.com/office/powerpoint/2010/main" val="26682606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7853C7-1CD7-4EF7-844F-2C62C3144F27}"/>
              </a:ext>
            </a:extLst>
          </p:cNvPr>
          <p:cNvSpPr>
            <a:spLocks noGrp="1"/>
          </p:cNvSpPr>
          <p:nvPr>
            <p:ph type="title"/>
          </p:nvPr>
        </p:nvSpPr>
        <p:spPr/>
        <p:txBody>
          <a:bodyPr>
            <a:normAutofit/>
          </a:bodyPr>
          <a:lstStyle/>
          <a:p>
            <a:r>
              <a:rPr lang="en-US" dirty="0" smtClean="0">
                <a:solidFill>
                  <a:srgbClr val="FFC000"/>
                </a:solidFill>
              </a:rPr>
              <a:t>Consumer Research</a:t>
            </a:r>
            <a:endParaRPr lang="en-US" dirty="0">
              <a:solidFill>
                <a:srgbClr val="FFC000"/>
              </a:solidFill>
            </a:endParaRPr>
          </a:p>
        </p:txBody>
      </p:sp>
      <p:sp>
        <p:nvSpPr>
          <p:cNvPr id="3" name="Content Placeholder 2">
            <a:extLst>
              <a:ext uri="{FF2B5EF4-FFF2-40B4-BE49-F238E27FC236}">
                <a16:creationId xmlns="" xmlns:a16="http://schemas.microsoft.com/office/drawing/2014/main" id="{FF6B52C1-93C1-414D-9E30-EB4168712AA5}"/>
              </a:ext>
            </a:extLst>
          </p:cNvPr>
          <p:cNvSpPr>
            <a:spLocks noGrp="1"/>
          </p:cNvSpPr>
          <p:nvPr>
            <p:ph idx="1"/>
          </p:nvPr>
        </p:nvSpPr>
        <p:spPr>
          <a:xfrm>
            <a:off x="457200" y="1774825"/>
            <a:ext cx="5686436" cy="4625975"/>
          </a:xfrm>
        </p:spPr>
        <p:txBody>
          <a:bodyPr/>
          <a:lstStyle/>
          <a:p>
            <a:pPr marL="228600" indent="-228600" eaLnBrk="1" hangingPunct="1">
              <a:lnSpc>
                <a:spcPct val="90000"/>
              </a:lnSpc>
            </a:pPr>
            <a:r>
              <a:rPr lang="en-US" altLang="zh-TW" sz="2400" dirty="0" smtClean="0">
                <a:ea typeface="新細明體" pitchFamily="18" charset="-120"/>
              </a:rPr>
              <a:t>Used to better understand how users, prospects, and non-users of a brand think and behave.</a:t>
            </a:r>
          </a:p>
          <a:p>
            <a:pPr lvl="1" eaLnBrk="1" hangingPunct="1">
              <a:lnSpc>
                <a:spcPct val="90000"/>
              </a:lnSpc>
            </a:pPr>
            <a:r>
              <a:rPr lang="en-US" altLang="zh-TW" dirty="0" smtClean="0">
                <a:ea typeface="新細明體" pitchFamily="18" charset="-120"/>
              </a:rPr>
              <a:t>Uncover “whys of the buys”</a:t>
            </a:r>
          </a:p>
          <a:p>
            <a:pPr lvl="1" eaLnBrk="1" hangingPunct="1">
              <a:lnSpc>
                <a:spcPct val="90000"/>
              </a:lnSpc>
            </a:pPr>
            <a:r>
              <a:rPr lang="en-US" altLang="zh-TW" dirty="0" smtClean="0">
                <a:ea typeface="新細明體" pitchFamily="18" charset="-120"/>
              </a:rPr>
              <a:t>Then, we can identify segments and targets, as well as profiles of customers and potential customers</a:t>
            </a:r>
          </a:p>
          <a:p>
            <a:pPr marL="228600" indent="-228600" eaLnBrk="1" hangingPunct="1">
              <a:lnSpc>
                <a:spcPct val="90000"/>
              </a:lnSpc>
            </a:pPr>
            <a:r>
              <a:rPr lang="en-US" altLang="zh-TW" sz="2400" dirty="0" smtClean="0">
                <a:ea typeface="新細明體" pitchFamily="18" charset="-120"/>
              </a:rPr>
              <a:t>Association research seeks to find out what people associate with a brand; to determine their “network of associations.”</a:t>
            </a:r>
          </a:p>
          <a:p>
            <a:pPr lvl="1" eaLnBrk="1" hangingPunct="1">
              <a:lnSpc>
                <a:spcPct val="90000"/>
              </a:lnSpc>
            </a:pPr>
            <a:r>
              <a:rPr lang="en-US" altLang="zh-TW" dirty="0" smtClean="0">
                <a:ea typeface="新細明體" pitchFamily="18" charset="-120"/>
              </a:rPr>
              <a:t>Taco Bell is fast, cheap, Mexican</a:t>
            </a:r>
          </a:p>
          <a:p>
            <a:pPr lvl="1" eaLnBrk="1" hangingPunct="1">
              <a:lnSpc>
                <a:spcPct val="90000"/>
              </a:lnSpc>
            </a:pPr>
            <a:r>
              <a:rPr lang="en-US" altLang="zh-TW" dirty="0" smtClean="0">
                <a:ea typeface="新細明體" pitchFamily="18" charset="-120"/>
              </a:rPr>
              <a:t>Arby’s is fast, cheap, roast beef</a:t>
            </a:r>
          </a:p>
          <a:p>
            <a:endParaRPr lang="en-US" dirty="0"/>
          </a:p>
        </p:txBody>
      </p:sp>
      <p:pic>
        <p:nvPicPr>
          <p:cNvPr id="4" name="Picture 9"/>
          <p:cNvPicPr>
            <a:picLocks noChangeAspect="1" noChangeArrowheads="1"/>
          </p:cNvPicPr>
          <p:nvPr/>
        </p:nvPicPr>
        <p:blipFill>
          <a:blip r:embed="rId2"/>
          <a:srcRect r="7472"/>
          <a:stretch>
            <a:fillRect/>
          </a:stretch>
        </p:blipFill>
        <p:spPr bwMode="auto">
          <a:xfrm>
            <a:off x="6170644" y="2392369"/>
            <a:ext cx="2830512" cy="2036763"/>
          </a:xfrm>
          <a:prstGeom prst="rect">
            <a:avLst/>
          </a:prstGeom>
          <a:noFill/>
          <a:ln w="9525">
            <a:noFill/>
            <a:miter lim="800000"/>
            <a:headEnd/>
            <a:tailEnd/>
          </a:ln>
        </p:spPr>
      </p:pic>
    </p:spTree>
    <p:extLst>
      <p:ext uri="{BB962C8B-B14F-4D97-AF65-F5344CB8AC3E}">
        <p14:creationId xmlns="" xmlns:p14="http://schemas.microsoft.com/office/powerpoint/2010/main" val="691433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B94FE-60F2-4A1A-BEF6-D5E1F3CF046A}"/>
              </a:ext>
            </a:extLst>
          </p:cNvPr>
          <p:cNvSpPr>
            <a:spLocks noGrp="1"/>
          </p:cNvSpPr>
          <p:nvPr>
            <p:ph type="title"/>
          </p:nvPr>
        </p:nvSpPr>
        <p:spPr/>
        <p:txBody>
          <a:bodyPr>
            <a:normAutofit fontScale="90000"/>
          </a:bodyPr>
          <a:lstStyle/>
          <a:p>
            <a:r>
              <a:rPr lang="en-US" dirty="0" smtClean="0"/>
              <a:t>Ways of contact: </a:t>
            </a:r>
            <a:br>
              <a:rPr lang="en-US" dirty="0" smtClean="0"/>
            </a:br>
            <a:r>
              <a:rPr lang="en-US" dirty="0" smtClean="0">
                <a:solidFill>
                  <a:srgbClr val="FFC000"/>
                </a:solidFill>
              </a:rPr>
              <a:t>quantitative methods</a:t>
            </a:r>
            <a:endParaRPr lang="en-US" dirty="0">
              <a:solidFill>
                <a:srgbClr val="FFC000"/>
              </a:solidFill>
            </a:endParaRPr>
          </a:p>
        </p:txBody>
      </p:sp>
      <p:sp>
        <p:nvSpPr>
          <p:cNvPr id="3" name="Content Placeholder 2">
            <a:extLst>
              <a:ext uri="{FF2B5EF4-FFF2-40B4-BE49-F238E27FC236}">
                <a16:creationId xmlns="" xmlns:a16="http://schemas.microsoft.com/office/drawing/2014/main" id="{47359C89-42D2-471F-B000-B9759E8F44C2}"/>
              </a:ext>
            </a:extLst>
          </p:cNvPr>
          <p:cNvSpPr>
            <a:spLocks noGrp="1"/>
          </p:cNvSpPr>
          <p:nvPr>
            <p:ph idx="1"/>
          </p:nvPr>
        </p:nvSpPr>
        <p:spPr>
          <a:xfrm>
            <a:off x="457200" y="1285860"/>
            <a:ext cx="8229600" cy="5235534"/>
          </a:xfrm>
        </p:spPr>
        <p:txBody>
          <a:bodyPr/>
          <a:lstStyle/>
          <a:p>
            <a:r>
              <a:rPr lang="en-US" b="1" dirty="0" smtClean="0"/>
              <a:t>Survey Research </a:t>
            </a:r>
          </a:p>
          <a:p>
            <a:pPr lvl="1"/>
            <a:r>
              <a:rPr lang="en-US" sz="2600" dirty="0" smtClean="0"/>
              <a:t>A quantitative method using structured interviews to ask a large number of people the same question</a:t>
            </a:r>
          </a:p>
          <a:p>
            <a:pPr lvl="1"/>
            <a:r>
              <a:rPr lang="en-US" sz="2600" dirty="0" smtClean="0"/>
              <a:t>For accuracy, researchers select a random sample to represent the entire group (population).</a:t>
            </a:r>
          </a:p>
          <a:p>
            <a:pPr lvl="1"/>
            <a:r>
              <a:rPr lang="en-US" sz="2600" dirty="0" smtClean="0"/>
              <a:t>Collection methods include telephone, door to door, the Internet, mail.</a:t>
            </a:r>
          </a:p>
          <a:p>
            <a:pPr lvl="1"/>
            <a:r>
              <a:rPr lang="en-US" dirty="0" smtClean="0"/>
              <a:t>Phone surveys are commonly used. Often they come from commercial call centers where many people hired by a research company staff a bank of phones. </a:t>
            </a:r>
          </a:p>
          <a:p>
            <a:pPr lvl="1"/>
            <a:r>
              <a:rPr lang="en-US" dirty="0" smtClean="0"/>
              <a:t>New techniques like using </a:t>
            </a:r>
            <a:r>
              <a:rPr lang="en-US" dirty="0" err="1" smtClean="0"/>
              <a:t>SurveyMonkey</a:t>
            </a:r>
            <a:r>
              <a:rPr lang="en-US" dirty="0" smtClean="0"/>
              <a:t> and Google forms</a:t>
            </a:r>
            <a:r>
              <a:rPr lang="en-US" sz="2000" dirty="0" smtClean="0"/>
              <a:t>. Survey Monkey is an internet </a:t>
            </a:r>
            <a:r>
              <a:rPr lang="en-US" sz="2000" dirty="0" err="1" smtClean="0"/>
              <a:t>programme</a:t>
            </a:r>
            <a:r>
              <a:rPr lang="en-US" sz="2000" dirty="0" smtClean="0"/>
              <a:t> and hosting site that </a:t>
            </a:r>
            <a:r>
              <a:rPr lang="en-US" sz="2000" b="1" dirty="0" smtClean="0"/>
              <a:t>enables a person to develop a survey for use over the internet</a:t>
            </a:r>
            <a:r>
              <a:rPr lang="en-US" sz="2000" dirty="0" smtClean="0"/>
              <a:t>.</a:t>
            </a:r>
            <a:r>
              <a:rPr lang="en-US" dirty="0" smtClean="0"/>
              <a:t> </a:t>
            </a:r>
          </a:p>
          <a:p>
            <a:pPr lvl="1"/>
            <a:endParaRPr lang="en-US" sz="3200" dirty="0" smtClean="0"/>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 xmlns:p14="http://schemas.microsoft.com/office/powerpoint/2010/main" val="146243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r>
              <a:rPr lang="en-US" dirty="0" smtClean="0"/>
              <a:t>Ways of contact: </a:t>
            </a:r>
            <a:br>
              <a:rPr lang="en-US" dirty="0" smtClean="0"/>
            </a:br>
            <a:r>
              <a:rPr lang="en-US" dirty="0" smtClean="0">
                <a:solidFill>
                  <a:srgbClr val="FFC000"/>
                </a:solidFill>
              </a:rPr>
              <a:t>qualitative methods</a:t>
            </a:r>
            <a:endParaRPr lang="en-US" dirty="0">
              <a:solidFill>
                <a:srgbClr val="FFC000"/>
              </a:solidFill>
            </a:endParaRPr>
          </a:p>
        </p:txBody>
      </p:sp>
      <p:sp>
        <p:nvSpPr>
          <p:cNvPr id="4" name="Content Placeholder 3"/>
          <p:cNvSpPr>
            <a:spLocks noGrp="1"/>
          </p:cNvSpPr>
          <p:nvPr>
            <p:ph idx="1"/>
          </p:nvPr>
        </p:nvSpPr>
        <p:spPr>
          <a:xfrm>
            <a:off x="457200" y="1500174"/>
            <a:ext cx="8229600" cy="5357825"/>
          </a:xfrm>
        </p:spPr>
        <p:txBody>
          <a:bodyPr/>
          <a:lstStyle/>
          <a:p>
            <a:r>
              <a:rPr lang="en-US" b="1" dirty="0" smtClean="0"/>
              <a:t>In-depth Interviews </a:t>
            </a:r>
          </a:p>
          <a:p>
            <a:pPr lvl="1"/>
            <a:r>
              <a:rPr lang="en-US" sz="2800" dirty="0" smtClean="0"/>
              <a:t>A qualitative method using one-on-one interviews asking open-ended questions.</a:t>
            </a:r>
          </a:p>
          <a:p>
            <a:pPr lvl="1"/>
            <a:r>
              <a:rPr lang="en-US" sz="2800" dirty="0" smtClean="0"/>
              <a:t>Interviews are more flexible and unstructured.</a:t>
            </a:r>
          </a:p>
          <a:p>
            <a:pPr lvl="1"/>
            <a:r>
              <a:rPr lang="en-US" sz="2800" dirty="0" smtClean="0"/>
              <a:t>Use smaller sample sizes so results cannot be generalized to the population.</a:t>
            </a:r>
          </a:p>
          <a:p>
            <a:pPr lvl="1"/>
            <a:r>
              <a:rPr lang="en-US" sz="2800" dirty="0" smtClean="0"/>
              <a:t>In-depth interviews are conducted one on one with open-ended questions that permit the interviewee to give thoughtful responses. </a:t>
            </a:r>
          </a:p>
          <a:p>
            <a:pPr lvl="1"/>
            <a:endParaRPr lang="en-US" dirty="0" smtClean="0"/>
          </a:p>
          <a:p>
            <a:endParaRPr lang="en-US" dirty="0"/>
          </a:p>
        </p:txBody>
      </p:sp>
    </p:spTree>
    <p:extLst>
      <p:ext uri="{BB962C8B-B14F-4D97-AF65-F5344CB8AC3E}">
        <p14:creationId xmlns="" xmlns:p14="http://schemas.microsoft.com/office/powerpoint/2010/main" val="4119607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lang="en-US" altLang="zh-TW" dirty="0" smtClean="0">
                <a:solidFill>
                  <a:srgbClr val="FFC000"/>
                </a:solidFill>
                <a:ea typeface="新細明體" pitchFamily="18" charset="-120"/>
              </a:rPr>
              <a:t>Ways of Contact</a:t>
            </a:r>
            <a:endParaRPr lang="en-US" dirty="0">
              <a:solidFill>
                <a:srgbClr val="FFC000"/>
              </a:solidFill>
            </a:endParaRPr>
          </a:p>
        </p:txBody>
      </p:sp>
      <p:sp>
        <p:nvSpPr>
          <p:cNvPr id="4" name="Content Placeholder 3"/>
          <p:cNvSpPr>
            <a:spLocks noGrp="1"/>
          </p:cNvSpPr>
          <p:nvPr>
            <p:ph idx="1"/>
          </p:nvPr>
        </p:nvSpPr>
        <p:spPr>
          <a:xfrm>
            <a:off x="457200" y="1500174"/>
            <a:ext cx="8229600" cy="4625975"/>
          </a:xfrm>
        </p:spPr>
        <p:txBody>
          <a:bodyPr/>
          <a:lstStyle/>
          <a:p>
            <a:pPr marL="228600" indent="-228600" eaLnBrk="1" hangingPunct="1">
              <a:lnSpc>
                <a:spcPct val="90000"/>
              </a:lnSpc>
            </a:pPr>
            <a:r>
              <a:rPr lang="en-US" altLang="zh-TW" b="1" dirty="0" smtClean="0">
                <a:ea typeface="新細明體" pitchFamily="18" charset="-120"/>
              </a:rPr>
              <a:t>In-depth Interviews </a:t>
            </a:r>
          </a:p>
          <a:p>
            <a:pPr lvl="1" eaLnBrk="1" hangingPunct="1">
              <a:lnSpc>
                <a:spcPct val="80000"/>
              </a:lnSpc>
            </a:pPr>
            <a:r>
              <a:rPr lang="en-US" altLang="zh-TW" sz="2800" dirty="0" smtClean="0">
                <a:ea typeface="新細明體" pitchFamily="18" charset="-120"/>
              </a:rPr>
              <a:t>A qualitative method using one-on-one interviews asking open-ended questions</a:t>
            </a:r>
          </a:p>
          <a:p>
            <a:pPr lvl="1" eaLnBrk="1" hangingPunct="1">
              <a:lnSpc>
                <a:spcPct val="80000"/>
              </a:lnSpc>
            </a:pPr>
            <a:r>
              <a:rPr lang="en-US" altLang="zh-TW" sz="2800" dirty="0" smtClean="0">
                <a:ea typeface="新細明體" pitchFamily="18" charset="-120"/>
              </a:rPr>
              <a:t>Flexible and unstructured</a:t>
            </a:r>
          </a:p>
          <a:p>
            <a:pPr lvl="1" eaLnBrk="1" hangingPunct="1">
              <a:lnSpc>
                <a:spcPct val="80000"/>
              </a:lnSpc>
            </a:pPr>
            <a:r>
              <a:rPr lang="en-US" altLang="zh-TW" sz="2800" dirty="0" smtClean="0">
                <a:ea typeface="新細明體" pitchFamily="18" charset="-120"/>
              </a:rPr>
              <a:t>Use smaller sample sizes so results cannot be generalized to the population</a:t>
            </a:r>
          </a:p>
          <a:p>
            <a:pPr marL="228600" indent="-228600" eaLnBrk="1" hangingPunct="1">
              <a:lnSpc>
                <a:spcPct val="90000"/>
              </a:lnSpc>
            </a:pPr>
            <a:r>
              <a:rPr lang="en-US" altLang="zh-TW" b="1" dirty="0" smtClean="0">
                <a:ea typeface="新細明體" pitchFamily="18" charset="-120"/>
              </a:rPr>
              <a:t>Focus Groups</a:t>
            </a:r>
          </a:p>
          <a:p>
            <a:pPr lvl="1" eaLnBrk="1" hangingPunct="1">
              <a:lnSpc>
                <a:spcPct val="80000"/>
              </a:lnSpc>
            </a:pPr>
            <a:r>
              <a:rPr lang="en-US" altLang="zh-TW" sz="2800" dirty="0" smtClean="0">
                <a:ea typeface="新細明體" pitchFamily="18" charset="-120"/>
              </a:rPr>
              <a:t>A qualitative method in which a small group of users or potential gather around a table (or online) to discuss a topic (product, brand, or ad)</a:t>
            </a:r>
          </a:p>
          <a:p>
            <a:pPr lvl="1" eaLnBrk="1" hangingPunct="1">
              <a:lnSpc>
                <a:spcPct val="80000"/>
              </a:lnSpc>
            </a:pPr>
            <a:r>
              <a:rPr lang="en-US" altLang="zh-TW" sz="2800" dirty="0" smtClean="0">
                <a:ea typeface="新細明體" pitchFamily="18" charset="-120"/>
              </a:rPr>
              <a:t>Directed by a moderator, observed by client and agency</a:t>
            </a:r>
          </a:p>
          <a:p>
            <a:pPr lvl="1" eaLnBrk="1" hangingPunct="1">
              <a:lnSpc>
                <a:spcPct val="80000"/>
              </a:lnSpc>
            </a:pPr>
            <a:r>
              <a:rPr lang="en-US" altLang="zh-TW" sz="2800" dirty="0" smtClean="0">
                <a:ea typeface="新細明體" pitchFamily="18" charset="-120"/>
              </a:rPr>
              <a:t>Expert groups or friendship panels</a:t>
            </a:r>
          </a:p>
          <a:p>
            <a:endParaRPr lang="en-US" dirty="0"/>
          </a:p>
        </p:txBody>
      </p:sp>
    </p:spTree>
    <p:extLst>
      <p:ext uri="{BB962C8B-B14F-4D97-AF65-F5344CB8AC3E}">
        <p14:creationId xmlns="" xmlns:p14="http://schemas.microsoft.com/office/powerpoint/2010/main" val="1945110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lstStyle/>
          <a:p>
            <a:r>
              <a:rPr lang="en-US" altLang="zh-TW" dirty="0" smtClean="0">
                <a:solidFill>
                  <a:srgbClr val="FFC000"/>
                </a:solidFill>
                <a:ea typeface="新細明體" pitchFamily="18" charset="-120"/>
              </a:rPr>
              <a:t>Ways of Contact</a:t>
            </a:r>
            <a:endParaRPr lang="en-US" dirty="0">
              <a:solidFill>
                <a:srgbClr val="FFC000"/>
              </a:solidFill>
            </a:endParaRPr>
          </a:p>
        </p:txBody>
      </p:sp>
      <p:sp>
        <p:nvSpPr>
          <p:cNvPr id="4" name="Rectangle 3"/>
          <p:cNvSpPr/>
          <p:nvPr/>
        </p:nvSpPr>
        <p:spPr>
          <a:xfrm>
            <a:off x="357158" y="1428736"/>
            <a:ext cx="8572560" cy="5416868"/>
          </a:xfrm>
          <a:prstGeom prst="rect">
            <a:avLst/>
          </a:prstGeom>
        </p:spPr>
        <p:txBody>
          <a:bodyPr wrap="square">
            <a:spAutoFit/>
          </a:bodyPr>
          <a:lstStyle/>
          <a:p>
            <a:pPr>
              <a:buFont typeface="Wingdings" pitchFamily="2" charset="2"/>
              <a:buChar char="§"/>
            </a:pPr>
            <a:r>
              <a:rPr lang="en-US" b="1" dirty="0" smtClean="0">
                <a:latin typeface="+mn-lt"/>
              </a:rPr>
              <a:t>Focus Groups</a:t>
            </a:r>
          </a:p>
          <a:p>
            <a:pPr lvl="1"/>
            <a:r>
              <a:rPr lang="en-US" sz="2600" dirty="0" smtClean="0">
                <a:latin typeface="+mn-lt"/>
              </a:rPr>
              <a:t>A qualitative method where a small group of  users or potential users gather around a table (or online) to discuss a topic (product, brand, or advertising)</a:t>
            </a:r>
          </a:p>
          <a:p>
            <a:pPr lvl="1"/>
            <a:r>
              <a:rPr lang="en-US" sz="2600" dirty="0" smtClean="0">
                <a:latin typeface="+mn-lt"/>
              </a:rPr>
              <a:t>Directed by a moderator, observed by client and agency personnel</a:t>
            </a:r>
          </a:p>
          <a:p>
            <a:pPr lvl="1"/>
            <a:r>
              <a:rPr lang="en-US" sz="2600" dirty="0" smtClean="0">
                <a:latin typeface="+mn-lt"/>
              </a:rPr>
              <a:t>Specific types include expert groups or friendship panels</a:t>
            </a:r>
          </a:p>
          <a:p>
            <a:pPr>
              <a:buFont typeface="Arial" pitchFamily="34" charset="0"/>
              <a:buChar char="•"/>
            </a:pPr>
            <a:r>
              <a:rPr lang="en-US" sz="2800" b="1" dirty="0" smtClean="0">
                <a:latin typeface="+mn-lt"/>
              </a:rPr>
              <a:t>Observation Research</a:t>
            </a:r>
          </a:p>
          <a:p>
            <a:pPr lvl="1"/>
            <a:r>
              <a:rPr lang="en-US" sz="2800" dirty="0" smtClean="0">
                <a:latin typeface="+mn-lt"/>
              </a:rPr>
              <a:t>A qualitative method using video, audio, and cameras to record consumers’ behavior where they live, work, shop, and play.</a:t>
            </a:r>
          </a:p>
          <a:p>
            <a:pPr lvl="1"/>
            <a:r>
              <a:rPr lang="en-US" sz="2800" dirty="0" smtClean="0">
                <a:latin typeface="+mn-lt"/>
              </a:rPr>
              <a:t>Closer and more personal than quantitative research</a:t>
            </a:r>
          </a:p>
          <a:p>
            <a:pPr lvl="1"/>
            <a:endParaRPr lang="en-US" sz="2600" dirty="0">
              <a:latin typeface="+mn-lt"/>
            </a:endParaRPr>
          </a:p>
        </p:txBody>
      </p:sp>
    </p:spTree>
    <p:extLst>
      <p:ext uri="{BB962C8B-B14F-4D97-AF65-F5344CB8AC3E}">
        <p14:creationId xmlns="" xmlns:p14="http://schemas.microsoft.com/office/powerpoint/2010/main" val="2986401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Ways of Contact</a:t>
            </a:r>
            <a:endParaRPr lang="en-US" dirty="0">
              <a:solidFill>
                <a:srgbClr val="FFC000"/>
              </a:solidFill>
            </a:endParaRPr>
          </a:p>
        </p:txBody>
      </p:sp>
      <p:sp>
        <p:nvSpPr>
          <p:cNvPr id="334851" name="Rectangle 3"/>
          <p:cNvSpPr>
            <a:spLocks noGrp="1" noChangeArrowheads="1"/>
          </p:cNvSpPr>
          <p:nvPr>
            <p:ph idx="1"/>
          </p:nvPr>
        </p:nvSpPr>
        <p:spPr>
          <a:xfrm>
            <a:off x="457200" y="1500174"/>
            <a:ext cx="8229600" cy="4625975"/>
          </a:xfrm>
        </p:spPr>
        <p:txBody>
          <a:bodyPr/>
          <a:lstStyle/>
          <a:p>
            <a:r>
              <a:rPr lang="en-US" b="1" dirty="0" smtClean="0"/>
              <a:t>Ethnographic Research</a:t>
            </a:r>
          </a:p>
          <a:p>
            <a:pPr lvl="1">
              <a:lnSpc>
                <a:spcPct val="80000"/>
              </a:lnSpc>
            </a:pPr>
            <a:r>
              <a:rPr lang="en-US" sz="2800" dirty="0" smtClean="0"/>
              <a:t>A qualitative method in which the researcher becomes involved in the lives and culture of a group being studied.</a:t>
            </a:r>
          </a:p>
          <a:p>
            <a:pPr lvl="1">
              <a:lnSpc>
                <a:spcPct val="80000"/>
              </a:lnSpc>
            </a:pPr>
            <a:r>
              <a:rPr lang="en-US" sz="2800" dirty="0" smtClean="0"/>
              <a:t>Families may videotape their lives or a researcher may go to a rally.</a:t>
            </a:r>
          </a:p>
          <a:p>
            <a:r>
              <a:rPr lang="en-US" b="1" dirty="0" smtClean="0"/>
              <a:t>Diaries</a:t>
            </a:r>
          </a:p>
          <a:p>
            <a:pPr lvl="1">
              <a:lnSpc>
                <a:spcPct val="80000"/>
              </a:lnSpc>
            </a:pPr>
            <a:r>
              <a:rPr lang="en-US" sz="2800" dirty="0" smtClean="0"/>
              <a:t>Consumer are asked to record activities, such as media usage.</a:t>
            </a:r>
          </a:p>
          <a:p>
            <a:pPr lvl="1">
              <a:lnSpc>
                <a:spcPct val="80000"/>
              </a:lnSpc>
            </a:pPr>
            <a:r>
              <a:rPr lang="en-US" sz="2800" dirty="0" smtClean="0"/>
              <a:t>Provide a more realistic, normal representation than surveys or interviews.</a:t>
            </a:r>
            <a:endParaRPr lang="en-US" sz="2800" dirty="0"/>
          </a:p>
        </p:txBody>
      </p:sp>
    </p:spTree>
    <p:extLst>
      <p:ext uri="{BB962C8B-B14F-4D97-AF65-F5344CB8AC3E}">
        <p14:creationId xmlns="" xmlns:p14="http://schemas.microsoft.com/office/powerpoint/2010/main" val="9724279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Ways of Contact</a:t>
            </a:r>
            <a:endParaRPr lang="en-US" dirty="0">
              <a:solidFill>
                <a:srgbClr val="FFC000"/>
              </a:solidFill>
            </a:endParaRPr>
          </a:p>
        </p:txBody>
      </p:sp>
      <p:sp>
        <p:nvSpPr>
          <p:cNvPr id="335875" name="Rectangle 3"/>
          <p:cNvSpPr>
            <a:spLocks noGrp="1" noChangeArrowheads="1"/>
          </p:cNvSpPr>
          <p:nvPr>
            <p:ph idx="1"/>
          </p:nvPr>
        </p:nvSpPr>
        <p:spPr/>
        <p:txBody>
          <a:bodyPr/>
          <a:lstStyle/>
          <a:p>
            <a:pPr>
              <a:lnSpc>
                <a:spcPct val="90000"/>
              </a:lnSpc>
            </a:pPr>
            <a:r>
              <a:rPr lang="en-US" b="1" dirty="0" smtClean="0"/>
              <a:t>Other Qualitative Methods</a:t>
            </a:r>
          </a:p>
          <a:p>
            <a:pPr>
              <a:lnSpc>
                <a:spcPct val="90000"/>
              </a:lnSpc>
            </a:pPr>
            <a:r>
              <a:rPr lang="en-US" dirty="0" smtClean="0"/>
              <a:t>Word association</a:t>
            </a:r>
          </a:p>
          <a:p>
            <a:pPr>
              <a:lnSpc>
                <a:spcPct val="90000"/>
              </a:lnSpc>
            </a:pPr>
            <a:r>
              <a:rPr lang="en-US" dirty="0" smtClean="0"/>
              <a:t>Fill in the blanks</a:t>
            </a:r>
          </a:p>
          <a:p>
            <a:pPr>
              <a:lnSpc>
                <a:spcPct val="90000"/>
              </a:lnSpc>
            </a:pPr>
            <a:r>
              <a:rPr lang="en-US" dirty="0" smtClean="0"/>
              <a:t>Sentence completion</a:t>
            </a:r>
          </a:p>
          <a:p>
            <a:pPr>
              <a:lnSpc>
                <a:spcPct val="90000"/>
              </a:lnSpc>
            </a:pPr>
            <a:r>
              <a:rPr lang="en-US" dirty="0" smtClean="0"/>
              <a:t>Purpose-driven games</a:t>
            </a:r>
          </a:p>
          <a:p>
            <a:pPr>
              <a:lnSpc>
                <a:spcPct val="90000"/>
              </a:lnSpc>
            </a:pPr>
            <a:r>
              <a:rPr lang="en-US" dirty="0" smtClean="0"/>
              <a:t>Theater techniques</a:t>
            </a:r>
          </a:p>
          <a:p>
            <a:pPr>
              <a:lnSpc>
                <a:spcPct val="90000"/>
              </a:lnSpc>
            </a:pPr>
            <a:r>
              <a:rPr lang="en-US" dirty="0" smtClean="0"/>
              <a:t>Sculpting and movement techniques</a:t>
            </a:r>
          </a:p>
          <a:p>
            <a:pPr>
              <a:lnSpc>
                <a:spcPct val="90000"/>
              </a:lnSpc>
            </a:pPr>
            <a:r>
              <a:rPr lang="en-US" dirty="0" smtClean="0"/>
              <a:t>Story elicitation</a:t>
            </a:r>
          </a:p>
          <a:p>
            <a:pPr>
              <a:lnSpc>
                <a:spcPct val="90000"/>
              </a:lnSpc>
            </a:pPr>
            <a:r>
              <a:rPr lang="en-US" dirty="0" smtClean="0"/>
              <a:t>Artifact creation</a:t>
            </a:r>
          </a:p>
          <a:p>
            <a:pPr>
              <a:lnSpc>
                <a:spcPct val="90000"/>
              </a:lnSpc>
            </a:pPr>
            <a:r>
              <a:rPr lang="en-US" dirty="0" smtClean="0"/>
              <a:t>Photo elicitation</a:t>
            </a:r>
          </a:p>
          <a:p>
            <a:pPr>
              <a:lnSpc>
                <a:spcPct val="90000"/>
              </a:lnSpc>
            </a:pPr>
            <a:r>
              <a:rPr lang="en-US" dirty="0" smtClean="0"/>
              <a:t>Photo sorts</a:t>
            </a:r>
          </a:p>
          <a:p>
            <a:pPr>
              <a:lnSpc>
                <a:spcPct val="90000"/>
              </a:lnSpc>
            </a:pPr>
            <a:r>
              <a:rPr lang="en-US" dirty="0" smtClean="0"/>
              <a:t>Metaphors</a:t>
            </a:r>
          </a:p>
        </p:txBody>
      </p:sp>
    </p:spTree>
    <p:extLst>
      <p:ext uri="{BB962C8B-B14F-4D97-AF65-F5344CB8AC3E}">
        <p14:creationId xmlns="" xmlns:p14="http://schemas.microsoft.com/office/powerpoint/2010/main" val="20759532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p:txBody>
          <a:bodyPr/>
          <a:lstStyle/>
          <a:p>
            <a:r>
              <a:rPr lang="en-US" dirty="0" smtClean="0">
                <a:solidFill>
                  <a:srgbClr val="FFC000"/>
                </a:solidFill>
              </a:rPr>
              <a:t>Choosing a Research Method</a:t>
            </a:r>
            <a:endParaRPr lang="en-US" dirty="0">
              <a:solidFill>
                <a:srgbClr val="FFC000"/>
              </a:solidFill>
            </a:endParaRPr>
          </a:p>
        </p:txBody>
      </p:sp>
      <p:sp>
        <p:nvSpPr>
          <p:cNvPr id="336899" name="Rectangle 3"/>
          <p:cNvSpPr>
            <a:spLocks noGrp="1" noChangeArrowheads="1"/>
          </p:cNvSpPr>
          <p:nvPr>
            <p:ph idx="1"/>
          </p:nvPr>
        </p:nvSpPr>
        <p:spPr>
          <a:xfrm>
            <a:off x="428596" y="1428736"/>
            <a:ext cx="8229600" cy="4625975"/>
          </a:xfrm>
        </p:spPr>
        <p:txBody>
          <a:bodyPr/>
          <a:lstStyle/>
          <a:p>
            <a:pPr marL="228600" indent="-228600" eaLnBrk="1" hangingPunct="1">
              <a:lnSpc>
                <a:spcPct val="90000"/>
              </a:lnSpc>
            </a:pPr>
            <a:r>
              <a:rPr lang="en-US" altLang="zh-TW" sz="2400" b="1" i="1" dirty="0" smtClean="0">
                <a:ea typeface="新細明體" pitchFamily="18" charset="-120"/>
              </a:rPr>
              <a:t>Validity</a:t>
            </a:r>
            <a:r>
              <a:rPr lang="en-US" altLang="zh-TW" sz="2400" dirty="0" smtClean="0">
                <a:ea typeface="新細明體" pitchFamily="18" charset="-120"/>
              </a:rPr>
              <a:t> means the research actually measures what it says it measures.</a:t>
            </a:r>
          </a:p>
          <a:p>
            <a:pPr lvl="1" eaLnBrk="1" hangingPunct="1">
              <a:lnSpc>
                <a:spcPct val="90000"/>
              </a:lnSpc>
            </a:pPr>
            <a:r>
              <a:rPr lang="en-US" altLang="zh-TW" dirty="0" smtClean="0">
                <a:ea typeface="新細明體" pitchFamily="18" charset="-120"/>
              </a:rPr>
              <a:t>Poorly worded questions and samples that don’t represent the population hurt validity</a:t>
            </a:r>
            <a:r>
              <a:rPr lang="en-US" altLang="zh-TW" sz="2000" dirty="0" smtClean="0">
                <a:ea typeface="新細明體" pitchFamily="18" charset="-120"/>
              </a:rPr>
              <a:t>.</a:t>
            </a:r>
          </a:p>
          <a:p>
            <a:pPr marL="228600" indent="-228600" eaLnBrk="1" hangingPunct="1">
              <a:lnSpc>
                <a:spcPct val="90000"/>
              </a:lnSpc>
            </a:pPr>
            <a:r>
              <a:rPr lang="en-US" altLang="zh-TW" sz="2400" b="1" i="1" dirty="0" smtClean="0">
                <a:ea typeface="新細明體" pitchFamily="18" charset="-120"/>
              </a:rPr>
              <a:t>Reliability</a:t>
            </a:r>
            <a:r>
              <a:rPr lang="en-US" altLang="zh-TW" sz="2400" dirty="0" smtClean="0">
                <a:ea typeface="新細明體" pitchFamily="18" charset="-120"/>
              </a:rPr>
              <a:t> means you can run the same test again and get the same answer.	</a:t>
            </a:r>
          </a:p>
          <a:p>
            <a:pPr marL="228600" indent="-228600" eaLnBrk="1" hangingPunct="1">
              <a:lnSpc>
                <a:spcPct val="90000"/>
              </a:lnSpc>
            </a:pPr>
            <a:r>
              <a:rPr lang="en-US" altLang="zh-TW" sz="2400" dirty="0" smtClean="0">
                <a:ea typeface="新細明體" pitchFamily="18" charset="-120"/>
              </a:rPr>
              <a:t>Three objectives of advertising research:</a:t>
            </a:r>
            <a:endParaRPr lang="en-US" altLang="zh-TW" sz="2200" dirty="0" smtClean="0">
              <a:ea typeface="新細明體" pitchFamily="18" charset="-120"/>
            </a:endParaRPr>
          </a:p>
          <a:p>
            <a:pPr lvl="1" eaLnBrk="1" hangingPunct="1">
              <a:lnSpc>
                <a:spcPct val="90000"/>
              </a:lnSpc>
            </a:pPr>
            <a:r>
              <a:rPr lang="en-US" altLang="zh-TW" dirty="0" smtClean="0">
                <a:ea typeface="新細明體" pitchFamily="18" charset="-120"/>
              </a:rPr>
              <a:t>Test hypotheses</a:t>
            </a:r>
          </a:p>
          <a:p>
            <a:pPr lvl="1" eaLnBrk="1" hangingPunct="1">
              <a:lnSpc>
                <a:spcPct val="90000"/>
              </a:lnSpc>
            </a:pPr>
            <a:r>
              <a:rPr lang="en-US" altLang="zh-TW" dirty="0" smtClean="0">
                <a:ea typeface="新細明體" pitchFamily="18" charset="-120"/>
              </a:rPr>
              <a:t>Get information</a:t>
            </a:r>
          </a:p>
          <a:p>
            <a:pPr lvl="1" eaLnBrk="1" hangingPunct="1">
              <a:lnSpc>
                <a:spcPct val="90000"/>
              </a:lnSpc>
            </a:pPr>
            <a:r>
              <a:rPr lang="en-US" altLang="zh-TW" dirty="0" smtClean="0">
                <a:ea typeface="新細明體" pitchFamily="18" charset="-120"/>
              </a:rPr>
              <a:t>Get insights</a:t>
            </a:r>
          </a:p>
          <a:p>
            <a:pPr marL="228600" indent="-228600" eaLnBrk="1" hangingPunct="1">
              <a:lnSpc>
                <a:spcPct val="90000"/>
              </a:lnSpc>
            </a:pPr>
            <a:r>
              <a:rPr lang="en-US" altLang="zh-TW" sz="2400" dirty="0" smtClean="0">
                <a:ea typeface="新細明體" pitchFamily="18" charset="-120"/>
              </a:rPr>
              <a:t>Quantitative methods are better at gathering data, and qualitative methods are better at uncovering reasons and motives.</a:t>
            </a:r>
          </a:p>
        </p:txBody>
      </p:sp>
    </p:spTree>
    <p:extLst>
      <p:ext uri="{BB962C8B-B14F-4D97-AF65-F5344CB8AC3E}">
        <p14:creationId xmlns="" xmlns:p14="http://schemas.microsoft.com/office/powerpoint/2010/main" val="1038967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Research Trends and Challenges</a:t>
            </a:r>
            <a:endParaRPr lang="en-US" dirty="0">
              <a:solidFill>
                <a:srgbClr val="FFC000"/>
              </a:solidFill>
            </a:endParaRPr>
          </a:p>
        </p:txBody>
      </p:sp>
      <p:sp>
        <p:nvSpPr>
          <p:cNvPr id="337923" name="Rectangle 3"/>
          <p:cNvSpPr>
            <a:spLocks noGrp="1" noChangeArrowheads="1"/>
          </p:cNvSpPr>
          <p:nvPr>
            <p:ph idx="1"/>
          </p:nvPr>
        </p:nvSpPr>
        <p:spPr>
          <a:xfrm>
            <a:off x="457200" y="1357298"/>
            <a:ext cx="8229600" cy="3286125"/>
          </a:xfrm>
        </p:spPr>
        <p:txBody>
          <a:bodyPr/>
          <a:lstStyle/>
          <a:p>
            <a:pPr marL="228600" indent="-228600" eaLnBrk="1" hangingPunct="1">
              <a:lnSpc>
                <a:spcPct val="90000"/>
              </a:lnSpc>
            </a:pPr>
            <a:r>
              <a:rPr lang="en-US" altLang="zh-TW" sz="2400" b="1" dirty="0" smtClean="0">
                <a:ea typeface="新細明體" pitchFamily="18" charset="-120"/>
              </a:rPr>
              <a:t>Globalization</a:t>
            </a:r>
          </a:p>
          <a:p>
            <a:pPr lvl="1" eaLnBrk="1" hangingPunct="1">
              <a:lnSpc>
                <a:spcPct val="90000"/>
              </a:lnSpc>
            </a:pPr>
            <a:r>
              <a:rPr lang="en-US" altLang="zh-TW" sz="2000" dirty="0" smtClean="0">
                <a:ea typeface="新細明體" pitchFamily="18" charset="-120"/>
              </a:rPr>
              <a:t>The challenge is how to arrive at an intended message without cultural distortions or insensitivities.</a:t>
            </a:r>
          </a:p>
          <a:p>
            <a:pPr marL="228600" indent="-228600" eaLnBrk="1" hangingPunct="1">
              <a:lnSpc>
                <a:spcPct val="90000"/>
              </a:lnSpc>
            </a:pPr>
            <a:r>
              <a:rPr lang="en-US" altLang="zh-TW" sz="2400" b="1" dirty="0" smtClean="0">
                <a:ea typeface="新細明體" pitchFamily="18" charset="-120"/>
              </a:rPr>
              <a:t>Media Changes</a:t>
            </a:r>
          </a:p>
          <a:p>
            <a:pPr lvl="1" eaLnBrk="1" hangingPunct="1">
              <a:lnSpc>
                <a:spcPct val="90000"/>
              </a:lnSpc>
            </a:pPr>
            <a:r>
              <a:rPr lang="en-US" altLang="zh-TW" sz="2000" dirty="0" smtClean="0">
                <a:ea typeface="新細明體" pitchFamily="18" charset="-120"/>
              </a:rPr>
              <a:t>As technology changes, old research measures become less valid.</a:t>
            </a:r>
          </a:p>
          <a:p>
            <a:pPr lvl="1" eaLnBrk="1" hangingPunct="1">
              <a:lnSpc>
                <a:spcPct val="90000"/>
              </a:lnSpc>
            </a:pPr>
            <a:r>
              <a:rPr lang="en-US" altLang="zh-TW" sz="2000" dirty="0" smtClean="0">
                <a:ea typeface="新細明體" pitchFamily="18" charset="-120"/>
              </a:rPr>
              <a:t>Researchers and planners use multiple product messages in multiple media vehicles to deliver different effects.</a:t>
            </a:r>
          </a:p>
          <a:p>
            <a:pPr lvl="1" eaLnBrk="1" hangingPunct="1">
              <a:lnSpc>
                <a:spcPct val="90000"/>
              </a:lnSpc>
            </a:pPr>
            <a:r>
              <a:rPr lang="en-US" altLang="zh-TW" sz="2000" dirty="0" smtClean="0">
                <a:ea typeface="新細明體" pitchFamily="18" charset="-120"/>
              </a:rPr>
              <a:t>New media is allowing for more permission and relationship marketing.</a:t>
            </a:r>
          </a:p>
          <a:p>
            <a:pPr marL="228600" indent="-228600" eaLnBrk="1" hangingPunct="1">
              <a:lnSpc>
                <a:spcPct val="90000"/>
              </a:lnSpc>
            </a:pPr>
            <a:r>
              <a:rPr lang="en-US" altLang="zh-TW" sz="2400" b="1" dirty="0" smtClean="0">
                <a:ea typeface="新細明體" pitchFamily="18" charset="-120"/>
              </a:rPr>
              <a:t>Embedded Research</a:t>
            </a:r>
          </a:p>
          <a:p>
            <a:pPr lvl="1" eaLnBrk="1" hangingPunct="1">
              <a:lnSpc>
                <a:spcPct val="90000"/>
              </a:lnSpc>
            </a:pPr>
            <a:r>
              <a:rPr lang="en-US" altLang="zh-TW" sz="2000" dirty="0" smtClean="0">
                <a:ea typeface="新細明體" pitchFamily="18" charset="-120"/>
              </a:rPr>
              <a:t>The research is part of a real purchase and use situation.</a:t>
            </a:r>
          </a:p>
          <a:p>
            <a:pPr lvl="1" eaLnBrk="1" hangingPunct="1">
              <a:lnSpc>
                <a:spcPct val="90000"/>
              </a:lnSpc>
            </a:pPr>
            <a:r>
              <a:rPr lang="en-US" altLang="zh-TW" sz="2000" dirty="0" smtClean="0">
                <a:ea typeface="新細明體" pitchFamily="18" charset="-120"/>
              </a:rPr>
              <a:t>Call center personnel, personal shoppers, and the Internet gather information and feed it back to planning and marketing. </a:t>
            </a:r>
          </a:p>
          <a:p>
            <a:pPr marL="228600" indent="-228600" eaLnBrk="1" hangingPunct="1">
              <a:lnSpc>
                <a:spcPct val="90000"/>
              </a:lnSpc>
            </a:pPr>
            <a:r>
              <a:rPr lang="en-US" altLang="zh-TW" sz="2400" b="1" dirty="0" smtClean="0">
                <a:ea typeface="新細明體" pitchFamily="18" charset="-120"/>
              </a:rPr>
              <a:t>Insightful Analysis</a:t>
            </a:r>
          </a:p>
          <a:p>
            <a:pPr lvl="1" eaLnBrk="1" hangingPunct="1">
              <a:lnSpc>
                <a:spcPct val="90000"/>
              </a:lnSpc>
            </a:pPr>
            <a:r>
              <a:rPr lang="en-US" altLang="zh-TW" sz="2000" dirty="0" smtClean="0">
                <a:ea typeface="新細明體" pitchFamily="18" charset="-120"/>
              </a:rPr>
              <a:t>The goal of research is to make sense of the findings to uncover unexpected insights into consumers, products, or the marketplace.</a:t>
            </a:r>
          </a:p>
          <a:p>
            <a:pPr marL="228600" indent="-228600" eaLnBrk="1" hangingPunct="1">
              <a:lnSpc>
                <a:spcPct val="90000"/>
              </a:lnSpc>
            </a:pPr>
            <a:endParaRPr lang="en-US" altLang="zh-TW" sz="2000" dirty="0" smtClean="0">
              <a:ea typeface="新細明體" pitchFamily="18" charset="-120"/>
            </a:endParaRPr>
          </a:p>
        </p:txBody>
      </p:sp>
    </p:spTree>
    <p:extLst>
      <p:ext uri="{BB962C8B-B14F-4D97-AF65-F5344CB8AC3E}">
        <p14:creationId xmlns="" xmlns:p14="http://schemas.microsoft.com/office/powerpoint/2010/main" val="2196794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solidFill>
                  <a:srgbClr val="FFC000"/>
                </a:solidFill>
              </a:rPr>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357158" y="1351590"/>
            <a:ext cx="8572560" cy="57800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lvl="0">
              <a:buFont typeface="Wingdings" pitchFamily="2" charset="2"/>
              <a:buChar char="§"/>
            </a:pPr>
            <a:r>
              <a:rPr lang="en-US" dirty="0" smtClean="0">
                <a:latin typeface="+mn-lt"/>
              </a:rPr>
              <a:t>Secondary research is background research that gathers already published information, and primary research is original research findings collected for the first time from original sources.</a:t>
            </a:r>
          </a:p>
          <a:p>
            <a:pPr lvl="0">
              <a:buFont typeface="Wingdings" pitchFamily="2" charset="2"/>
              <a:buChar char="§"/>
            </a:pPr>
            <a:r>
              <a:rPr lang="en-US" dirty="0" smtClean="0">
                <a:latin typeface="+mn-lt"/>
              </a:rPr>
              <a:t>Quantitative research is statistical and uses numerical data to investigate how people think and behave; qualitative research is exploratory and uses probing techniques to gain insights and identify questions and hypotheses for further quantitative research. Experimental research tests hypotheses using carefully designed experiments.</a:t>
            </a:r>
          </a:p>
          <a:p>
            <a:pPr>
              <a:buFont typeface="Wingdings" pitchFamily="2" charset="2"/>
              <a:buChar char="§"/>
            </a:pPr>
            <a:r>
              <a:rPr lang="en-US" dirty="0" smtClean="0">
                <a:latin typeface="+mn-lt"/>
              </a:rPr>
              <a:t> Research is used to (1) develop an analysis of the marketing situation, (2) acquire consumer information and in-sights for making targeting decisions, (3) identify information about available media to match the media to the target audience, and (4) develop message strategies and evaluate their effectiveness.</a:t>
            </a:r>
          </a:p>
          <a:p>
            <a:pPr marL="334963" indent="-334963">
              <a:spcBef>
                <a:spcPct val="20000"/>
              </a:spcBef>
              <a:buClr>
                <a:srgbClr val="336633"/>
              </a:buClr>
              <a:buFont typeface="Times" charset="0"/>
              <a:buChar char="•"/>
            </a:pPr>
            <a:endParaRPr lang="en-US" sz="2800" dirty="0">
              <a:solidFill>
                <a:srgbClr val="000000"/>
              </a:solidFill>
              <a:latin typeface="Times New Roman" charset="0"/>
              <a:cs typeface="Times New Roman" charset="0"/>
            </a:endParaRPr>
          </a:p>
        </p:txBody>
      </p:sp>
    </p:spTree>
    <p:extLst>
      <p:ext uri="{BB962C8B-B14F-4D97-AF65-F5344CB8AC3E}">
        <p14:creationId xmlns="" xmlns:p14="http://schemas.microsoft.com/office/powerpoint/2010/main" val="3876173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SUMMARY</a:t>
            </a:r>
            <a:endParaRPr lang="en-US" dirty="0"/>
          </a:p>
        </p:txBody>
      </p:sp>
      <p:sp>
        <p:nvSpPr>
          <p:cNvPr id="3" name="Content Placeholder 2"/>
          <p:cNvSpPr>
            <a:spLocks noGrp="1"/>
          </p:cNvSpPr>
          <p:nvPr>
            <p:ph idx="1"/>
          </p:nvPr>
        </p:nvSpPr>
        <p:spPr>
          <a:xfrm>
            <a:off x="457200" y="1500174"/>
            <a:ext cx="8686800" cy="4625975"/>
          </a:xfrm>
        </p:spPr>
        <p:txBody>
          <a:bodyPr/>
          <a:lstStyle/>
          <a:p>
            <a:pPr lvl="0">
              <a:buFont typeface="Wingdings" pitchFamily="2" charset="2"/>
              <a:buChar char="§"/>
            </a:pPr>
            <a:r>
              <a:rPr lang="en-US" sz="2400" dirty="0" smtClean="0"/>
              <a:t>Survey research is used to amass quantities of responses from consumers about their attitudes and behaviors. In-depth interviews probe the reasons and motivations consumers. Focus groups are group interviews that operate like a conversation. Panels are long-running consumer groups that permit tracking of attitude and behavior changes. Observation research happens in the store or home where researchers watch how consumers behave. Ethnographic research is an anthropological technique that involves the researcher in participating in the day-to-day lives of consumers. Diaries are records of consumers’ behavior, particularly their media use. A number of other qualitative methods are used to creatively uncover patterns in the way consumers think and act.</a:t>
            </a:r>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SUMMARY</a:t>
            </a:r>
            <a:endParaRPr lang="en-US" dirty="0"/>
          </a:p>
        </p:txBody>
      </p:sp>
      <p:sp>
        <p:nvSpPr>
          <p:cNvPr id="3" name="Content Placeholder 2"/>
          <p:cNvSpPr>
            <a:spLocks noGrp="1"/>
          </p:cNvSpPr>
          <p:nvPr>
            <p:ph idx="1"/>
          </p:nvPr>
        </p:nvSpPr>
        <p:spPr/>
        <p:txBody>
          <a:bodyPr/>
          <a:lstStyle/>
          <a:p>
            <a:r>
              <a:rPr lang="en-US" sz="2400" dirty="0" smtClean="0"/>
              <a:t>Globalization complicates the way research is conducted for global products because it adds a cultural dimension and varied legal restrictions. </a:t>
            </a:r>
          </a:p>
          <a:p>
            <a:r>
              <a:rPr lang="en-US" sz="2400" dirty="0" smtClean="0"/>
              <a:t>Media fragmentation and convergence complicate the process of determining media effects. New research techniques are being created as a result of new media technology as well as the Internet, which offers opportunities for virtual inter-views. </a:t>
            </a:r>
          </a:p>
          <a:p>
            <a:r>
              <a:rPr lang="en-US" sz="2400" dirty="0" smtClean="0"/>
              <a:t>Embedded research is a way to get immediate feedback that comes from the process of buying or using the product. Beyond the accumulation of numbers and information, the search for insight is a driving force in advertising research.</a:t>
            </a:r>
          </a:p>
          <a:p>
            <a:pPr lvl="0"/>
            <a:endParaRPr lang="en-US" dirty="0" smtClean="0"/>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 xmlns:a16="http://schemas.microsoft.com/office/drawing/2014/main" id="{F4E00C4A-7240-40A0-9605-CCC7B4D304AD}"/>
              </a:ext>
            </a:extLst>
          </p:cNvPr>
          <p:cNvSpPr>
            <a:spLocks noGrp="1"/>
          </p:cNvSpPr>
          <p:nvPr>
            <p:ph idx="1"/>
          </p:nvPr>
        </p:nvSpPr>
        <p:spPr>
          <a:xfrm>
            <a:off x="457200" y="1428736"/>
            <a:ext cx="8229600" cy="5083175"/>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a:t>
            </a:r>
            <a:r>
              <a:rPr kumimoji="0" lang="en-US" sz="4400" b="1" i="0" u="none" strike="noStrike" kern="1200" cap="none" spc="0" normalizeH="0" baseline="0" noProof="0" dirty="0" smtClean="0">
                <a:ln>
                  <a:noFill/>
                </a:ln>
                <a:effectLst/>
                <a:uLnTx/>
                <a:uFillTx/>
                <a:latin typeface="Calibri"/>
                <a:ea typeface="+mn-ea"/>
                <a:cs typeface="+mn-cs"/>
              </a:rPr>
              <a:t>9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b="1" dirty="0">
                <a:latin typeface="Calibri"/>
              </a:rPr>
              <a:t>Mass Communication Department,</a:t>
            </a:r>
            <a:r>
              <a:rPr kumimoji="0" lang="en-US" sz="2400"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effectLst/>
                <a:uLnTx/>
                <a:uFillTx/>
                <a:latin typeface="Calibri"/>
                <a:ea typeface="+mn-ea"/>
                <a:cs typeface="+mn-cs"/>
              </a:rPr>
              <a:t>AFRICA NAZARENE UNIVERSITY</a:t>
            </a:r>
            <a:r>
              <a:rPr kumimoji="0" lang="en-US" sz="2400" b="1" i="0" u="none" strike="noStrike" kern="1200" cap="none" spc="0" normalizeH="0" baseline="0" noProof="0" dirty="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accent1"/>
                </a:solidFill>
                <a:effectLst/>
                <a:uLnTx/>
                <a:uFillTx/>
                <a:latin typeface="Calibri"/>
                <a:ea typeface="+mn-ea"/>
                <a:cs typeface="+mn-cs"/>
              </a:rPr>
              <a:t>THE MAIN </a:t>
            </a:r>
            <a:r>
              <a:rPr kumimoji="0" lang="en-US" sz="2400" b="1" i="0" u="none" strike="noStrike" kern="1200" cap="none" spc="0" normalizeH="0" baseline="0" noProof="0" dirty="0" smtClean="0">
                <a:ln>
                  <a:noFill/>
                </a:ln>
                <a:solidFill>
                  <a:schemeClr val="accent1"/>
                </a:solidFill>
                <a:effectLst/>
                <a:uLnTx/>
                <a:uFillTx/>
                <a:latin typeface="Calibri"/>
                <a:ea typeface="+mn-ea"/>
                <a:cs typeface="+mn-cs"/>
              </a:rPr>
              <a:t>SOURCES </a:t>
            </a:r>
            <a:r>
              <a:rPr kumimoji="0" lang="en-US" sz="2400" b="1" i="0" u="none" strike="noStrike" kern="1200" cap="none" spc="0" normalizeH="0" baseline="0" noProof="0" dirty="0">
                <a:ln>
                  <a:noFill/>
                </a:ln>
                <a:solidFill>
                  <a:schemeClr val="accent1"/>
                </a:solidFill>
                <a:effectLst/>
                <a:uLnTx/>
                <a:uFillTx/>
                <a:latin typeface="Calibri"/>
                <a:ea typeface="+mn-ea"/>
                <a:cs typeface="+mn-cs"/>
              </a:rPr>
              <a:t>OF REFERENCE: </a:t>
            </a:r>
            <a:endParaRPr kumimoji="0" lang="en-US" sz="2400" b="1" i="0" u="none" strike="noStrike" kern="1200" cap="none" spc="0" normalizeH="0" baseline="0" noProof="0" dirty="0" smtClean="0">
              <a:ln>
                <a:noFill/>
              </a:ln>
              <a:solidFill>
                <a:schemeClr val="accent1"/>
              </a:solidFill>
              <a:effectLst/>
              <a:uLnTx/>
              <a:uFillTx/>
              <a:latin typeface="Calibri"/>
              <a:ea typeface="+mn-ea"/>
              <a:cs typeface="+mn-cs"/>
            </a:endParaRPr>
          </a:p>
          <a:p>
            <a:pPr marL="0" marR="0" lvl="0" indent="0"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n-US" sz="2000" b="1" i="1" u="none" strike="noStrike" kern="1200" cap="none" spc="0" normalizeH="0" baseline="0" noProof="0" dirty="0" smtClean="0">
                <a:ln>
                  <a:noFill/>
                </a:ln>
                <a:solidFill>
                  <a:schemeClr val="accent1"/>
                </a:solidFill>
                <a:effectLst/>
                <a:uLnTx/>
                <a:uFillTx/>
                <a:ea typeface="+mn-ea"/>
                <a:cs typeface="+mn-cs"/>
              </a:rPr>
              <a:t>     Advertising </a:t>
            </a:r>
            <a:r>
              <a:rPr kumimoji="0" lang="en-US" sz="2000" b="1" i="1" u="none" strike="noStrike" kern="1200" cap="none" spc="0" normalizeH="0" baseline="0" noProof="0" dirty="0">
                <a:ln>
                  <a:noFill/>
                </a:ln>
                <a:solidFill>
                  <a:schemeClr val="accent1"/>
                </a:solidFill>
                <a:effectLst/>
                <a:uLnTx/>
                <a:uFillTx/>
                <a:ea typeface="+mn-ea"/>
                <a:cs typeface="+mn-cs"/>
              </a:rPr>
              <a:t>&amp; IMC: Principles and Practice., </a:t>
            </a:r>
            <a:r>
              <a:rPr kumimoji="0" lang="en-US" sz="2000" b="1" u="none" strike="noStrike" kern="1200" cap="none" spc="0" normalizeH="0" baseline="0" noProof="0" dirty="0">
                <a:ln>
                  <a:noFill/>
                </a:ln>
                <a:solidFill>
                  <a:schemeClr val="accent1"/>
                </a:solidFill>
                <a:effectLst/>
                <a:uLnTx/>
                <a:uFillTx/>
                <a:ea typeface="+mn-ea"/>
                <a:cs typeface="+mn-cs"/>
              </a:rPr>
              <a:t>Moriarty, Sandra  Mitchell, </a:t>
            </a:r>
            <a:r>
              <a:rPr kumimoji="0" lang="en-US" sz="2000" b="1" u="none" strike="noStrike" kern="1200" cap="none" spc="0" normalizeH="0" baseline="0" noProof="0" dirty="0" smtClean="0">
                <a:ln>
                  <a:noFill/>
                </a:ln>
                <a:solidFill>
                  <a:schemeClr val="accent1"/>
                </a:solidFill>
                <a:effectLst/>
                <a:uLnTx/>
                <a:uFillTx/>
                <a:ea typeface="+mn-ea"/>
                <a:cs typeface="+mn-cs"/>
              </a:rPr>
              <a:t>  	Nancy </a:t>
            </a:r>
            <a:r>
              <a:rPr kumimoji="0" lang="en-US" sz="2000" b="1" u="none" strike="noStrike" kern="1200" cap="none" spc="0" normalizeH="0" baseline="0" noProof="0" dirty="0">
                <a:ln>
                  <a:noFill/>
                </a:ln>
                <a:solidFill>
                  <a:schemeClr val="accent1"/>
                </a:solidFill>
                <a:effectLst/>
                <a:uLnTx/>
                <a:uFillTx/>
                <a:ea typeface="+mn-ea"/>
                <a:cs typeface="+mn-cs"/>
              </a:rPr>
              <a:t>D  and Wells, William D.  </a:t>
            </a:r>
            <a:r>
              <a:rPr kumimoji="0" lang="en-US" sz="2000" b="1" i="0" u="none" strike="noStrike" kern="1200" cap="none" spc="0" normalizeH="0" baseline="0" noProof="0" dirty="0">
                <a:ln>
                  <a:noFill/>
                </a:ln>
                <a:solidFill>
                  <a:schemeClr val="accent1"/>
                </a:solidFill>
                <a:effectLst/>
                <a:uLnTx/>
                <a:uFillTx/>
                <a:ea typeface="+mn-ea"/>
                <a:cs typeface="+mn-cs"/>
              </a:rPr>
              <a:t>14th edition. Pearson </a:t>
            </a:r>
            <a:r>
              <a:rPr kumimoji="0" lang="en-US" sz="2000" b="1" i="0" u="none" strike="noStrike" kern="1200" cap="none" spc="0" normalizeH="0" baseline="0" noProof="0">
                <a:ln>
                  <a:noFill/>
                </a:ln>
                <a:solidFill>
                  <a:schemeClr val="accent1"/>
                </a:solidFill>
                <a:effectLst/>
                <a:uLnTx/>
                <a:uFillTx/>
                <a:ea typeface="+mn-ea"/>
                <a:cs typeface="+mn-cs"/>
              </a:rPr>
              <a:t>Prentice </a:t>
            </a:r>
            <a:r>
              <a:rPr kumimoji="0" lang="en-US" sz="2000" b="1" i="0" u="none" strike="noStrike" kern="1200" cap="none" spc="0" normalizeH="0" baseline="0" noProof="0" smtClean="0">
                <a:ln>
                  <a:noFill/>
                </a:ln>
                <a:solidFill>
                  <a:schemeClr val="accent1"/>
                </a:solidFill>
                <a:effectLst/>
                <a:uLnTx/>
                <a:uFillTx/>
                <a:ea typeface="+mn-ea"/>
                <a:cs typeface="+mn-cs"/>
              </a:rPr>
              <a:t>	Hall </a:t>
            </a:r>
            <a:r>
              <a:rPr kumimoji="0" lang="en-US" sz="2000" b="1" i="0" u="none" strike="noStrike" kern="1200" cap="none" spc="0" normalizeH="0" baseline="0" noProof="0" dirty="0">
                <a:ln>
                  <a:noFill/>
                </a:ln>
                <a:solidFill>
                  <a:schemeClr val="accent1"/>
                </a:solidFill>
                <a:effectLst/>
                <a:uLnTx/>
                <a:uFillTx/>
                <a:ea typeface="+mn-ea"/>
                <a:cs typeface="+mn-cs"/>
              </a:rPr>
              <a:t>Inc., 2009.</a:t>
            </a:r>
          </a:p>
          <a:p>
            <a:pPr>
              <a:buFont typeface="Wingdings" pitchFamily="2" charset="2"/>
              <a:buChar char="§"/>
            </a:pPr>
            <a:r>
              <a:rPr lang="en-US" sz="2000" b="1" dirty="0" smtClean="0">
                <a:solidFill>
                  <a:schemeClr val="accent1"/>
                </a:solidFill>
              </a:rPr>
              <a:t> </a:t>
            </a:r>
            <a:r>
              <a:rPr lang="en-US" sz="2000" b="1" i="1" dirty="0" smtClean="0">
                <a:solidFill>
                  <a:schemeClr val="accent1"/>
                </a:solidFill>
              </a:rPr>
              <a:t>Research Design: Qualitative Quantitative and Mixed Methods Approaches.</a:t>
            </a:r>
            <a:r>
              <a:rPr lang="en-US" sz="2000" b="1" dirty="0" smtClean="0">
                <a:solidFill>
                  <a:schemeClr val="accent1"/>
                </a:solidFill>
              </a:rPr>
              <a:t> Creswell, J. W. </a:t>
            </a:r>
            <a:r>
              <a:rPr lang="en-US" sz="2000" b="1" i="1" dirty="0" smtClean="0">
                <a:solidFill>
                  <a:schemeClr val="accent1"/>
                </a:solidFill>
              </a:rPr>
              <a:t> </a:t>
            </a:r>
            <a:r>
              <a:rPr lang="en-US" sz="2000" b="1" dirty="0" smtClean="0">
                <a:solidFill>
                  <a:schemeClr val="accent1"/>
                </a:solidFill>
              </a:rPr>
              <a:t>4th Ed. Sage Publications., 2014.</a:t>
            </a:r>
          </a:p>
          <a:p>
            <a:pPr lvl="0">
              <a:buFont typeface="Wingdings" pitchFamily="2" charset="2"/>
              <a:buChar char="§"/>
            </a:pPr>
            <a:r>
              <a:rPr lang="en-US" sz="2000" b="1" i="1" dirty="0" smtClean="0">
                <a:solidFill>
                  <a:schemeClr val="accent1"/>
                </a:solidFill>
              </a:rPr>
              <a:t>Research Methods: Quantitative and Qualitative Approaches.</a:t>
            </a:r>
            <a:r>
              <a:rPr lang="en-US" sz="2000" b="1" dirty="0" smtClean="0">
                <a:solidFill>
                  <a:schemeClr val="accent1"/>
                </a:solidFill>
              </a:rPr>
              <a:t> </a:t>
            </a:r>
            <a:r>
              <a:rPr lang="en-US" sz="2000" b="1" dirty="0" err="1" smtClean="0">
                <a:solidFill>
                  <a:schemeClr val="accent1"/>
                </a:solidFill>
              </a:rPr>
              <a:t>Mugenda</a:t>
            </a:r>
            <a:r>
              <a:rPr lang="en-US" sz="2000" b="1" dirty="0" smtClean="0">
                <a:solidFill>
                  <a:schemeClr val="accent1"/>
                </a:solidFill>
              </a:rPr>
              <a:t>, O and </a:t>
            </a:r>
            <a:r>
              <a:rPr lang="en-US" sz="2000" b="1" dirty="0" err="1" smtClean="0">
                <a:solidFill>
                  <a:schemeClr val="accent1"/>
                </a:solidFill>
              </a:rPr>
              <a:t>Mugenda</a:t>
            </a:r>
            <a:r>
              <a:rPr lang="en-US" sz="2000" b="1" dirty="0" smtClean="0">
                <a:solidFill>
                  <a:schemeClr val="accent1"/>
                </a:solidFill>
              </a:rPr>
              <a:t>, A. Nairobi: Acts Press. 2003.</a:t>
            </a:r>
            <a:r>
              <a:rPr lang="en-US" sz="2000" b="1" i="1" u="sng" dirty="0" smtClean="0">
                <a:solidFill>
                  <a:schemeClr val="accent1"/>
                </a:solidFill>
              </a:rPr>
              <a:t> </a:t>
            </a:r>
            <a:endParaRPr lang="en-US" sz="2000" b="1" dirty="0" smtClean="0">
              <a:solidFill>
                <a:schemeClr val="accent1"/>
              </a:solidFill>
            </a:endParaRPr>
          </a:p>
          <a:p>
            <a:pPr>
              <a:buNone/>
            </a:pPr>
            <a:endParaRPr lang="en-US" sz="2400" b="1" dirty="0">
              <a:solidFill>
                <a:schemeClr val="accent1"/>
              </a:solidFill>
            </a:endParaRPr>
          </a:p>
        </p:txBody>
      </p:sp>
    </p:spTree>
    <p:extLst>
      <p:ext uri="{BB962C8B-B14F-4D97-AF65-F5344CB8AC3E}">
        <p14:creationId xmlns="" xmlns:p14="http://schemas.microsoft.com/office/powerpoint/2010/main"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2033</TotalTime>
  <Words>2741</Words>
  <Application>Microsoft Office PowerPoint</Application>
  <PresentationFormat>On-screen Show (4:3)</PresentationFormat>
  <Paragraphs>277</Paragraphs>
  <Slides>37</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Corbel</vt:lpstr>
      <vt:lpstr>Calibri</vt:lpstr>
      <vt:lpstr>Wingdings 2</vt:lpstr>
      <vt:lpstr>Times New Roman</vt:lpstr>
      <vt:lpstr>新細明體</vt:lpstr>
      <vt:lpstr>ＭＳ Ｐゴシック</vt:lpstr>
      <vt:lpstr>Wingdings</vt:lpstr>
      <vt:lpstr>Times</vt:lpstr>
      <vt:lpstr>Wingdings 3</vt:lpstr>
      <vt:lpstr>Module</vt:lpstr>
      <vt:lpstr>Principles of Advertising Advertising Research </vt:lpstr>
      <vt:lpstr>Course Goals and Objectives</vt:lpstr>
      <vt:lpstr>Strategic Research Research defined</vt:lpstr>
      <vt:lpstr>Strategic Research Purpose of Research</vt:lpstr>
      <vt:lpstr>Strategic Research Statistics</vt:lpstr>
      <vt:lpstr>Strategic Research Statistics</vt:lpstr>
      <vt:lpstr>Strategic Research Advertising Plan </vt:lpstr>
      <vt:lpstr>Research Used in  Planning Advertising</vt:lpstr>
      <vt:lpstr>Research Used in  Planning Advertising</vt:lpstr>
      <vt:lpstr>Research Used in  Planning Advertising</vt:lpstr>
      <vt:lpstr>Research Used in  Planning Advertising</vt:lpstr>
      <vt:lpstr>Types of Research</vt:lpstr>
      <vt:lpstr>Types of Research</vt:lpstr>
      <vt:lpstr>Categories of Research Tools</vt:lpstr>
      <vt:lpstr> </vt:lpstr>
      <vt:lpstr>Categories of Research Tools</vt:lpstr>
      <vt:lpstr>Steps in the Research Process</vt:lpstr>
      <vt:lpstr>Uses of Research</vt:lpstr>
      <vt:lpstr>Uses of Research:  Market Information</vt:lpstr>
      <vt:lpstr>Uses of Research:  Consumer Insight Research</vt:lpstr>
      <vt:lpstr>Uses of Research:  Media Research</vt:lpstr>
      <vt:lpstr>Uses of Research: Message Development Research</vt:lpstr>
      <vt:lpstr>Uses of Research:  Evaluation Research</vt:lpstr>
      <vt:lpstr>Background Research</vt:lpstr>
      <vt:lpstr>Consumer Research</vt:lpstr>
      <vt:lpstr>Ways of contact:  quantitative methods</vt:lpstr>
      <vt:lpstr>Ways of contact:  qualitative methods</vt:lpstr>
      <vt:lpstr>Ways of Contact</vt:lpstr>
      <vt:lpstr>Ways of Contact</vt:lpstr>
      <vt:lpstr>Ways of Contact</vt:lpstr>
      <vt:lpstr>Ways of Contact</vt:lpstr>
      <vt:lpstr>Choosing a Research Method</vt:lpstr>
      <vt:lpstr>Research Trends and Challenges</vt:lpstr>
      <vt:lpstr>SUMMARY</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214</cp:revision>
  <dcterms:created xsi:type="dcterms:W3CDTF">2001-06-18T21:30:27Z</dcterms:created>
  <dcterms:modified xsi:type="dcterms:W3CDTF">2022-06-01T07:15:12Z</dcterms:modified>
</cp:coreProperties>
</file>