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3.xml" ContentType="application/vnd.openxmlformats-officedocument.presentationml.slideLayout+xml"/>
  <Override PartName="/ppt/theme/themeOverride1.xml" ContentType="application/vnd.openxmlformats-officedocument.themeOverr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theme/themeOverride2.xml" ContentType="application/vnd.openxmlformats-officedocument.themeOverr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p:sldMasterIdLst>
    <p:sldMasterId id="2147483710" r:id="rId1"/>
  </p:sldMasterIdLst>
  <p:notesMasterIdLst>
    <p:notesMasterId r:id="rId40"/>
  </p:notesMasterIdLst>
  <p:handoutMasterIdLst>
    <p:handoutMasterId r:id="rId41"/>
  </p:handoutMasterIdLst>
  <p:sldIdLst>
    <p:sldId id="314" r:id="rId2"/>
    <p:sldId id="751" r:id="rId3"/>
    <p:sldId id="711" r:id="rId4"/>
    <p:sldId id="748" r:id="rId5"/>
    <p:sldId id="712" r:id="rId6"/>
    <p:sldId id="713" r:id="rId7"/>
    <p:sldId id="752" r:id="rId8"/>
    <p:sldId id="714" r:id="rId9"/>
    <p:sldId id="715" r:id="rId10"/>
    <p:sldId id="716" r:id="rId11"/>
    <p:sldId id="717" r:id="rId12"/>
    <p:sldId id="718" r:id="rId13"/>
    <p:sldId id="719" r:id="rId14"/>
    <p:sldId id="749" r:id="rId15"/>
    <p:sldId id="721" r:id="rId16"/>
    <p:sldId id="725" r:id="rId17"/>
    <p:sldId id="726" r:id="rId18"/>
    <p:sldId id="760" r:id="rId19"/>
    <p:sldId id="727" r:id="rId20"/>
    <p:sldId id="755" r:id="rId21"/>
    <p:sldId id="759" r:id="rId22"/>
    <p:sldId id="753" r:id="rId23"/>
    <p:sldId id="758" r:id="rId24"/>
    <p:sldId id="754" r:id="rId25"/>
    <p:sldId id="756" r:id="rId26"/>
    <p:sldId id="757" r:id="rId27"/>
    <p:sldId id="734" r:id="rId28"/>
    <p:sldId id="735" r:id="rId29"/>
    <p:sldId id="736" r:id="rId30"/>
    <p:sldId id="737" r:id="rId31"/>
    <p:sldId id="738" r:id="rId32"/>
    <p:sldId id="739" r:id="rId33"/>
    <p:sldId id="740" r:id="rId34"/>
    <p:sldId id="762" r:id="rId35"/>
    <p:sldId id="743" r:id="rId36"/>
    <p:sldId id="763" r:id="rId37"/>
    <p:sldId id="764" r:id="rId38"/>
    <p:sldId id="761" r:id="rId39"/>
  </p:sldIdLst>
  <p:sldSz cx="9144000" cy="6858000" type="screen4x3"/>
  <p:notesSz cx="6858000" cy="9144000"/>
  <p:embeddedFontLst>
    <p:embeddedFont>
      <p:font typeface="Corbel" pitchFamily="34" charset="0"/>
      <p:regular r:id="rId42"/>
      <p:bold r:id="rId43"/>
      <p:italic r:id="rId44"/>
      <p:boldItalic r:id="rId45"/>
    </p:embeddedFont>
    <p:embeddedFont>
      <p:font typeface="Calibri" pitchFamily="34" charset="0"/>
      <p:regular r:id="rId46"/>
      <p:bold r:id="rId47"/>
      <p:italic r:id="rId48"/>
      <p:boldItalic r:id="rId49"/>
    </p:embeddedFont>
    <p:embeddedFont>
      <p:font typeface="Wingdings 2" pitchFamily="18" charset="2"/>
      <p:regular r:id="rId50"/>
    </p:embeddedFont>
    <p:embeddedFont>
      <p:font typeface="ＭＳ Ｐゴシック" pitchFamily="34" charset="-128"/>
      <p:regular r:id="rId51"/>
    </p:embeddedFont>
    <p:embeddedFont>
      <p:font typeface="Times" charset="0"/>
      <p:regular r:id="rId52"/>
      <p:bold r:id="rId53"/>
      <p:italic r:id="rId54"/>
      <p:boldItalic r:id="rId55"/>
    </p:embeddedFont>
    <p:embeddedFont>
      <p:font typeface="Wingdings 3" pitchFamily="18" charset="2"/>
      <p:regular r:id="rId56"/>
    </p:embeddedFont>
  </p:embeddedFontLst>
  <p:defaultTextStyle>
    <a:defPPr>
      <a:defRPr lang="en-US"/>
    </a:defPPr>
    <a:lvl1pPr algn="l" rtl="0" eaLnBrk="0" fontAlgn="base" hangingPunct="0">
      <a:spcBef>
        <a:spcPct val="0"/>
      </a:spcBef>
      <a:spcAft>
        <a:spcPct val="0"/>
      </a:spcAft>
      <a:defRPr sz="2400" kern="1200">
        <a:solidFill>
          <a:schemeClr val="tx1"/>
        </a:solidFill>
        <a:latin typeface="Times New Roman"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charset="0"/>
        <a:ea typeface="+mn-ea"/>
        <a:cs typeface="+mn-cs"/>
      </a:defRPr>
    </a:lvl5pPr>
    <a:lvl6pPr marL="2286000" algn="l" defTabSz="914400" rtl="0" eaLnBrk="1" latinLnBrk="0" hangingPunct="1">
      <a:defRPr sz="2400" kern="1200">
        <a:solidFill>
          <a:schemeClr val="tx1"/>
        </a:solidFill>
        <a:latin typeface="Times New Roman" charset="0"/>
        <a:ea typeface="+mn-ea"/>
        <a:cs typeface="+mn-cs"/>
      </a:defRPr>
    </a:lvl6pPr>
    <a:lvl7pPr marL="2743200" algn="l" defTabSz="914400" rtl="0" eaLnBrk="1" latinLnBrk="0" hangingPunct="1">
      <a:defRPr sz="2400" kern="1200">
        <a:solidFill>
          <a:schemeClr val="tx1"/>
        </a:solidFill>
        <a:latin typeface="Times New Roman" charset="0"/>
        <a:ea typeface="+mn-ea"/>
        <a:cs typeface="+mn-cs"/>
      </a:defRPr>
    </a:lvl7pPr>
    <a:lvl8pPr marL="3200400" algn="l" defTabSz="914400" rtl="0" eaLnBrk="1" latinLnBrk="0" hangingPunct="1">
      <a:defRPr sz="2400" kern="1200">
        <a:solidFill>
          <a:schemeClr val="tx1"/>
        </a:solidFill>
        <a:latin typeface="Times New Roman" charset="0"/>
        <a:ea typeface="+mn-ea"/>
        <a:cs typeface="+mn-cs"/>
      </a:defRPr>
    </a:lvl8pPr>
    <a:lvl9pPr marL="3657600" algn="l" defTabSz="914400" rtl="0" eaLnBrk="1" latinLnBrk="0" hangingPunct="1">
      <a:defRPr sz="2400" kern="1200">
        <a:solidFill>
          <a:schemeClr val="tx1"/>
        </a:solidFill>
        <a:latin typeface="Times New Roman"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F7FC38"/>
    <a:srgbClr val="70D22E"/>
    <a:srgbClr val="B81A1A"/>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30882" autoAdjust="0"/>
    <p:restoredTop sz="94343" autoAdjust="0"/>
  </p:normalViewPr>
  <p:slideViewPr>
    <p:cSldViewPr>
      <p:cViewPr varScale="1">
        <p:scale>
          <a:sx n="69" d="100"/>
          <a:sy n="69" d="100"/>
        </p:scale>
        <p:origin x="-1182" y="168"/>
      </p:cViewPr>
      <p:guideLst>
        <p:guide orient="horz" pos="2160"/>
        <p:guide pos="2880"/>
      </p:guideLst>
    </p:cSldViewPr>
  </p:slideViewPr>
  <p:outlineViewPr>
    <p:cViewPr>
      <p:scale>
        <a:sx n="33" d="100"/>
        <a:sy n="33" d="100"/>
      </p:scale>
      <p:origin x="0" y="21888"/>
    </p:cViewPr>
  </p:outlineViewPr>
  <p:notesTextViewPr>
    <p:cViewPr>
      <p:scale>
        <a:sx n="100" d="100"/>
        <a:sy n="100" d="100"/>
      </p:scale>
      <p:origin x="0" y="0"/>
    </p:cViewPr>
  </p:notesTextViewPr>
  <p:sorterViewPr>
    <p:cViewPr>
      <p:scale>
        <a:sx n="100" d="100"/>
        <a:sy n="100" d="100"/>
      </p:scale>
      <p:origin x="0" y="306"/>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1.fntdata"/><Relationship Id="rId47" Type="http://schemas.openxmlformats.org/officeDocument/2006/relationships/font" Target="fonts/font6.fntdata"/><Relationship Id="rId50" Type="http://schemas.openxmlformats.org/officeDocument/2006/relationships/font" Target="fonts/font9.fntdata"/><Relationship Id="rId55" Type="http://schemas.openxmlformats.org/officeDocument/2006/relationships/font" Target="fonts/font1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5.fntdata"/><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handoutMaster" Target="handoutMasters/handoutMaster1.xml"/><Relationship Id="rId54" Type="http://schemas.openxmlformats.org/officeDocument/2006/relationships/font" Target="fonts/font1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font" Target="fonts/font4.fntdata"/><Relationship Id="rId53" Type="http://schemas.openxmlformats.org/officeDocument/2006/relationships/font" Target="fonts/font12.fntdata"/><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8.fntdata"/><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3.fntdata"/><Relationship Id="rId52" Type="http://schemas.openxmlformats.org/officeDocument/2006/relationships/font" Target="fonts/font11.fntdata"/><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2.fntdata"/><Relationship Id="rId48" Type="http://schemas.openxmlformats.org/officeDocument/2006/relationships/font" Target="fonts/font7.fntdata"/><Relationship Id="rId56" Type="http://schemas.openxmlformats.org/officeDocument/2006/relationships/font" Target="fonts/font15.fntdata"/><Relationship Id="rId8" Type="http://schemas.openxmlformats.org/officeDocument/2006/relationships/slide" Target="slides/slide7.xml"/><Relationship Id="rId51" Type="http://schemas.openxmlformats.org/officeDocument/2006/relationships/font" Target="fonts/font10.fntdata"/><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19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211971"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211972"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211973"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16ABD327-B069-4CDF-85BC-B625A3FDCB98}" type="slidenum">
              <a:rPr lang="en-US"/>
              <a:pPr>
                <a:defRPr/>
              </a:pPr>
              <a:t>‹#›</a:t>
            </a:fld>
            <a:endParaRPr lang="en-US"/>
          </a:p>
        </p:txBody>
      </p:sp>
    </p:spTree>
    <p:extLst>
      <p:ext uri="{BB962C8B-B14F-4D97-AF65-F5344CB8AC3E}">
        <p14:creationId xmlns="" xmlns:p14="http://schemas.microsoft.com/office/powerpoint/2010/main" val="8630066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pPr>
              <a:defRPr/>
            </a:pPr>
            <a:fld id="{AB7DC813-7D2B-4EC3-981C-56D2D61EE559}" type="datetimeFigureOut">
              <a:rPr lang="en-US"/>
              <a:pPr>
                <a:defRPr/>
              </a:pPr>
              <a:t>6/1/2022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68F12667-1A2D-408F-81AC-1BEBEDE9B155}" type="slidenum">
              <a:rPr lang="en-US"/>
              <a:pPr>
                <a:defRPr/>
              </a:pPr>
              <a:t>‹#›</a:t>
            </a:fld>
            <a:endParaRPr lang="en-US"/>
          </a:p>
        </p:txBody>
      </p:sp>
    </p:spTree>
    <p:extLst>
      <p:ext uri="{BB962C8B-B14F-4D97-AF65-F5344CB8AC3E}">
        <p14:creationId xmlns="" xmlns:p14="http://schemas.microsoft.com/office/powerpoint/2010/main" val="231804697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p>
        </p:txBody>
      </p:sp>
      <p:sp>
        <p:nvSpPr>
          <p:cNvPr id="43012"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charset="0"/>
              </a:defRPr>
            </a:lvl1pPr>
            <a:lvl2pPr marL="742950" indent="-285750">
              <a:defRPr sz="2400">
                <a:solidFill>
                  <a:schemeClr val="tx1"/>
                </a:solidFill>
                <a:latin typeface="Times New Roman" charset="0"/>
              </a:defRPr>
            </a:lvl2pPr>
            <a:lvl3pPr marL="1143000" indent="-228600">
              <a:defRPr sz="2400">
                <a:solidFill>
                  <a:schemeClr val="tx1"/>
                </a:solidFill>
                <a:latin typeface="Times New Roman" charset="0"/>
              </a:defRPr>
            </a:lvl3pPr>
            <a:lvl4pPr marL="1600200" indent="-228600">
              <a:defRPr sz="2400">
                <a:solidFill>
                  <a:schemeClr val="tx1"/>
                </a:solidFill>
                <a:latin typeface="Times New Roman" charset="0"/>
              </a:defRPr>
            </a:lvl4pPr>
            <a:lvl5pPr marL="2057400" indent="-22860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fld id="{92B1CE40-7DE0-4EEE-B867-5404EB824930}" type="slidenum">
              <a:rPr lang="en-US" sz="1200" smtClean="0"/>
              <a:pPr/>
              <a:t>1</a:t>
            </a:fld>
            <a:endParaRPr lang="en-US"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68F12667-1A2D-408F-81AC-1BEBEDE9B155}" type="slidenum">
              <a:rPr lang="en-US" smtClean="0"/>
              <a:pPr>
                <a:defRPr/>
              </a:pPr>
              <a:t>35</a:t>
            </a:fld>
            <a:endParaRPr lang="en-US"/>
          </a:p>
        </p:txBody>
      </p:sp>
    </p:spTree>
    <p:extLst>
      <p:ext uri="{BB962C8B-B14F-4D97-AF65-F5344CB8AC3E}">
        <p14:creationId xmlns="" xmlns:p14="http://schemas.microsoft.com/office/powerpoint/2010/main" val="298157295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4" name="Rectangle 3"/>
          <p:cNvSpPr/>
          <p:nvPr/>
        </p:nvSpPr>
        <p:spPr bwMode="ltGray">
          <a:xfrm>
            <a:off x="0" y="0"/>
            <a:ext cx="9144000" cy="513556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Rectangle 4"/>
          <p:cNvSpPr/>
          <p:nvPr/>
        </p:nvSpPr>
        <p:spPr bwMode="invGray">
          <a:xfrm>
            <a:off x="0" y="5127625"/>
            <a:ext cx="9144000" cy="46038"/>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ctrTitle"/>
          </p:nvPr>
        </p:nvSpPr>
        <p:spPr>
          <a:xfrm>
            <a:off x="685800" y="3355848"/>
            <a:ext cx="8077200" cy="1673352"/>
          </a:xfrm>
        </p:spPr>
        <p:txBody>
          <a:bodyPr tIns="0" bIns="0" anchor="t"/>
          <a:lstStyle>
            <a:lvl1pPr algn="l">
              <a:defRPr sz="4700" b="1"/>
            </a:lvl1pPr>
            <a:extLst/>
          </a:lstStyle>
          <a:p>
            <a:r>
              <a:rPr lang="en-US"/>
              <a:t>Click to edit Master title style</a:t>
            </a:r>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lang="en-US"/>
              <a:t>Click to edit Master subtitle style</a:t>
            </a:r>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B52C9AB4-64DA-4069-A93D-7850E3A7524C}" type="slidenum">
              <a:rPr lang="en-US"/>
              <a:pPr>
                <a:defRPr/>
              </a:pPr>
              <a:t>‹#›</a:t>
            </a:fld>
            <a:endParaRPr lang="en-US"/>
          </a:p>
        </p:txBody>
      </p:sp>
    </p:spTree>
    <p:extLst>
      <p:ext uri="{BB962C8B-B14F-4D97-AF65-F5344CB8AC3E}">
        <p14:creationId xmlns="" xmlns:p14="http://schemas.microsoft.com/office/powerpoint/2010/main" val="351274124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0023196-BBDE-4D53-AE2B-35E442784233}" type="slidenum">
              <a:rPr lang="en-US"/>
              <a:pPr>
                <a:defRPr/>
              </a:pPr>
              <a:t>‹#›</a:t>
            </a:fld>
            <a:endParaRPr lang="en-US"/>
          </a:p>
        </p:txBody>
      </p:sp>
    </p:spTree>
    <p:extLst>
      <p:ext uri="{BB962C8B-B14F-4D97-AF65-F5344CB8AC3E}">
        <p14:creationId xmlns="" xmlns:p14="http://schemas.microsoft.com/office/powerpoint/2010/main" val="14245688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4" name="Rectangle 3"/>
          <p:cNvSpPr/>
          <p:nvPr/>
        </p:nvSpPr>
        <p:spPr bwMode="ltGray">
          <a:xfrm>
            <a:off x="0" y="0"/>
            <a:ext cx="9144000" cy="26019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Rectangle 4"/>
          <p:cNvSpPr/>
          <p:nvPr/>
        </p:nvSpPr>
        <p:spPr bwMode="invGray">
          <a:xfrm>
            <a:off x="0" y="2601913"/>
            <a:ext cx="9144000" cy="46037"/>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749808" y="118872"/>
            <a:ext cx="8013192" cy="1636776"/>
          </a:xfrm>
        </p:spPr>
        <p:txBody>
          <a:bodyPr tIns="0" rIns="91440" bIns="0" anchor="b"/>
          <a:lstStyle>
            <a:lvl1pPr algn="l">
              <a:defRPr sz="4700" b="1" cap="none" baseline="0"/>
            </a:lvl1pPr>
            <a:extLst/>
          </a:lstStyle>
          <a:p>
            <a:r>
              <a:rPr lang="en-US"/>
              <a:t>Click to edit Master title style</a:t>
            </a:r>
          </a:p>
        </p:txBody>
      </p:sp>
      <p:sp>
        <p:nvSpPr>
          <p:cNvPr id="3" name="Text Placeholder 2"/>
          <p:cNvSpPr>
            <a:spLocks noGrp="1"/>
          </p:cNvSpPr>
          <p:nvPr>
            <p:ph type="body" idx="1"/>
          </p:nvPr>
        </p:nvSpPr>
        <p:spPr>
          <a:xfrm>
            <a:off x="740664" y="1828800"/>
            <a:ext cx="8022336" cy="685800"/>
          </a:xfrm>
        </p:spPr>
        <p:txBody>
          <a:bodyPr lIns="146304" tIns="0" rIns="45720" bIns="0"/>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a:r>
              <a:rPr lang="en-US"/>
              <a:t>Click to edit Master text styles</a:t>
            </a:r>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56CE7AAF-928D-4A62-9FB2-23DE1222A68C}" type="slidenum">
              <a:rPr lang="en-US"/>
              <a:pPr>
                <a:defRPr/>
              </a:pPr>
              <a:t>‹#›</a:t>
            </a:fld>
            <a:endParaRPr lang="en-US"/>
          </a:p>
        </p:txBody>
      </p:sp>
    </p:spTree>
    <p:extLst>
      <p:ext uri="{BB962C8B-B14F-4D97-AF65-F5344CB8AC3E}">
        <p14:creationId xmlns="" xmlns:p14="http://schemas.microsoft.com/office/powerpoint/2010/main" val="1404575158"/>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D80BBC6-2642-437F-AC21-60489F4A1FD5}" type="slidenum">
              <a:rPr lang="en-US"/>
              <a:pPr>
                <a:defRPr/>
              </a:pPr>
              <a:t>‹#›</a:t>
            </a:fld>
            <a:endParaRPr lang="en-US"/>
          </a:p>
        </p:txBody>
      </p:sp>
    </p:spTree>
    <p:extLst>
      <p:ext uri="{BB962C8B-B14F-4D97-AF65-F5344CB8AC3E}">
        <p14:creationId xmlns="" xmlns:p14="http://schemas.microsoft.com/office/powerpoint/2010/main" val="7991930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lang="en-US"/>
              <a:t>Click to edit Master title style</a:t>
            </a:r>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en-US"/>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en-US"/>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3F9B1AB5-7BDC-410B-9251-9F7CF6B51157}" type="slidenum">
              <a:rPr lang="en-US"/>
              <a:pPr>
                <a:defRPr/>
              </a:pPr>
              <a:t>‹#›</a:t>
            </a:fld>
            <a:endParaRPr lang="en-US"/>
          </a:p>
        </p:txBody>
      </p:sp>
    </p:spTree>
    <p:extLst>
      <p:ext uri="{BB962C8B-B14F-4D97-AF65-F5344CB8AC3E}">
        <p14:creationId xmlns="" xmlns:p14="http://schemas.microsoft.com/office/powerpoint/2010/main" val="14445540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3F945DDC-52AC-4817-AE2E-FA34978EA955}" type="slidenum">
              <a:rPr lang="en-US"/>
              <a:pPr>
                <a:defRPr/>
              </a:pPr>
              <a:t>‹#›</a:t>
            </a:fld>
            <a:endParaRPr lang="en-US"/>
          </a:p>
        </p:txBody>
      </p:sp>
    </p:spTree>
    <p:extLst>
      <p:ext uri="{BB962C8B-B14F-4D97-AF65-F5344CB8AC3E}">
        <p14:creationId xmlns="" xmlns:p14="http://schemas.microsoft.com/office/powerpoint/2010/main" val="1217224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endParaRPr lang="en-US"/>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3"/>
          <p:cNvSpPr>
            <a:spLocks noGrp="1"/>
          </p:cNvSpPr>
          <p:nvPr>
            <p:ph type="sldNum" sz="quarter" idx="12"/>
          </p:nvPr>
        </p:nvSpPr>
        <p:spPr/>
        <p:txBody>
          <a:bodyPr/>
          <a:lstStyle>
            <a:lvl1pPr>
              <a:defRPr/>
            </a:lvl1pPr>
          </a:lstStyle>
          <a:p>
            <a:pPr>
              <a:defRPr/>
            </a:pPr>
            <a:fld id="{CF6A0394-655C-4072-BB3D-5C3335133686}" type="slidenum">
              <a:rPr lang="en-US"/>
              <a:pPr>
                <a:defRPr/>
              </a:pPr>
              <a:t>‹#›</a:t>
            </a:fld>
            <a:endParaRPr lang="en-US"/>
          </a:p>
        </p:txBody>
      </p:sp>
    </p:spTree>
    <p:extLst>
      <p:ext uri="{BB962C8B-B14F-4D97-AF65-F5344CB8AC3E}">
        <p14:creationId xmlns="" xmlns:p14="http://schemas.microsoft.com/office/powerpoint/2010/main" val="22141109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Rectangle 5"/>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167838" y="152400"/>
            <a:ext cx="2523744" cy="978408"/>
          </a:xfrm>
        </p:spPr>
        <p:txBody>
          <a:bodyPr lIns="73152" bIns="0" anchor="b">
            <a:sp3d prstMaterial="matte"/>
          </a:bodyPr>
          <a:lstStyle>
            <a:lvl1pPr algn="l">
              <a:defRPr sz="2000" b="0"/>
            </a:lvl1pPr>
            <a:extLst/>
          </a:lstStyle>
          <a:p>
            <a:r>
              <a:rPr lang="en-US"/>
              <a:t>Click to edit Master title style</a:t>
            </a:r>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en-US"/>
              <a:t>Click to edit Master text styles</a:t>
            </a:r>
          </a:p>
        </p:txBody>
      </p:sp>
      <p:sp>
        <p:nvSpPr>
          <p:cNvPr id="7" name="Date Placeholder 4"/>
          <p:cNvSpPr>
            <a:spLocks noGrp="1"/>
          </p:cNvSpPr>
          <p:nvPr>
            <p:ph type="dt" sz="half" idx="10"/>
          </p:nvPr>
        </p:nvSpPr>
        <p:spPr/>
        <p:txBody>
          <a:bodyPr/>
          <a:lstStyle>
            <a:lvl1pPr>
              <a:defRPr/>
            </a:lvl1pPr>
          </a:lstStyle>
          <a:p>
            <a:pPr>
              <a:defRPr/>
            </a:pPr>
            <a:endParaRPr lang="en-US"/>
          </a:p>
        </p:txBody>
      </p:sp>
      <p:sp>
        <p:nvSpPr>
          <p:cNvPr id="8" name="Footer Placeholder 5"/>
          <p:cNvSpPr>
            <a:spLocks noGrp="1"/>
          </p:cNvSpPr>
          <p:nvPr>
            <p:ph type="ftr" sz="quarter" idx="11"/>
          </p:nvPr>
        </p:nvSpPr>
        <p:spPr/>
        <p:txBody>
          <a:bodyPr/>
          <a:lstStyle>
            <a:lvl1pPr>
              <a:defRPr/>
            </a:lvl1pPr>
          </a:lstStyle>
          <a:p>
            <a:pPr>
              <a:defRPr/>
            </a:pPr>
            <a:endParaRPr lang="en-US"/>
          </a:p>
        </p:txBody>
      </p:sp>
      <p:sp>
        <p:nvSpPr>
          <p:cNvPr id="9" name="Slide Number Placeholder 6"/>
          <p:cNvSpPr>
            <a:spLocks noGrp="1"/>
          </p:cNvSpPr>
          <p:nvPr>
            <p:ph type="sldNum" sz="quarter" idx="12"/>
          </p:nvPr>
        </p:nvSpPr>
        <p:spPr/>
        <p:txBody>
          <a:bodyPr/>
          <a:lstStyle>
            <a:lvl1pPr>
              <a:defRPr/>
            </a:lvl1pPr>
          </a:lstStyle>
          <a:p>
            <a:pPr>
              <a:defRPr/>
            </a:pPr>
            <a:fld id="{57370A75-BB91-413B-8C6D-DDBCA95013AA}" type="slidenum">
              <a:rPr lang="en-US"/>
              <a:pPr>
                <a:defRPr/>
              </a:pPr>
              <a:t>‹#›</a:t>
            </a:fld>
            <a:endParaRPr lang="en-US"/>
          </a:p>
        </p:txBody>
      </p:sp>
    </p:spTree>
    <p:extLst>
      <p:ext uri="{BB962C8B-B14F-4D97-AF65-F5344CB8AC3E}">
        <p14:creationId xmlns="" xmlns:p14="http://schemas.microsoft.com/office/powerpoint/2010/main" val="35291001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5" name="Rectangle 4"/>
          <p:cNvSpPr/>
          <p:nvPr/>
        </p:nvSpPr>
        <p:spPr>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Rectangle 5"/>
          <p:cNvSpPr/>
          <p:nvPr/>
        </p:nvSpPr>
        <p:spPr bwMode="invGray">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lang="en-US"/>
              <a:t>Click to edit Master title style</a:t>
            </a:r>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pPr lvl="0"/>
            <a:r>
              <a:rPr lang="en-US" noProof="0"/>
              <a:t>Click icon to add picture</a:t>
            </a:r>
            <a:endParaRPr lang="en-US" noProof="0"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en-US"/>
              <a:t>Click to edit Master text styles</a:t>
            </a:r>
          </a:p>
        </p:txBody>
      </p:sp>
      <p:sp>
        <p:nvSpPr>
          <p:cNvPr id="7" name="Date Placeholder 4"/>
          <p:cNvSpPr>
            <a:spLocks noGrp="1"/>
          </p:cNvSpPr>
          <p:nvPr>
            <p:ph type="dt" sz="half" idx="10"/>
          </p:nvPr>
        </p:nvSpPr>
        <p:spPr>
          <a:xfrm>
            <a:off x="165100" y="1169988"/>
            <a:ext cx="2522538" cy="201612"/>
          </a:xfrm>
        </p:spPr>
        <p:txBody>
          <a:bodyPr/>
          <a:lstStyle>
            <a:lvl1pPr>
              <a:defRPr/>
            </a:lvl1pPr>
          </a:lstStyle>
          <a:p>
            <a:pPr>
              <a:defRPr/>
            </a:pPr>
            <a:endParaRPr lang="en-US"/>
          </a:p>
        </p:txBody>
      </p:sp>
      <p:sp>
        <p:nvSpPr>
          <p:cNvPr id="8" name="Footer Placeholder 5"/>
          <p:cNvSpPr>
            <a:spLocks noGrp="1"/>
          </p:cNvSpPr>
          <p:nvPr>
            <p:ph type="ftr" sz="quarter" idx="11"/>
          </p:nvPr>
        </p:nvSpPr>
        <p:spPr>
          <a:xfrm>
            <a:off x="3035300" y="1169988"/>
            <a:ext cx="5194300" cy="201612"/>
          </a:xfrm>
        </p:spPr>
        <p:txBody>
          <a:bodyPr/>
          <a:lstStyle>
            <a:lvl1pPr>
              <a:defRPr>
                <a:solidFill>
                  <a:schemeClr val="bg1">
                    <a:shade val="50000"/>
                  </a:schemeClr>
                </a:solidFill>
              </a:defRPr>
            </a:lvl1pPr>
          </a:lstStyle>
          <a:p>
            <a:pPr>
              <a:defRPr/>
            </a:pPr>
            <a:endParaRPr lang="en-US"/>
          </a:p>
        </p:txBody>
      </p:sp>
      <p:sp>
        <p:nvSpPr>
          <p:cNvPr id="9" name="Slide Number Placeholder 6"/>
          <p:cNvSpPr>
            <a:spLocks noGrp="1"/>
          </p:cNvSpPr>
          <p:nvPr>
            <p:ph type="sldNum" sz="quarter" idx="12"/>
          </p:nvPr>
        </p:nvSpPr>
        <p:spPr>
          <a:xfrm>
            <a:off x="8339138" y="1169988"/>
            <a:ext cx="733425" cy="201612"/>
          </a:xfrm>
        </p:spPr>
        <p:txBody>
          <a:bodyPr/>
          <a:lstStyle>
            <a:lvl1pPr>
              <a:defRPr/>
            </a:lvl1pPr>
          </a:lstStyle>
          <a:p>
            <a:pPr>
              <a:defRPr/>
            </a:pPr>
            <a:fld id="{BE768E9E-8F94-4295-83EE-BD07BC5B0B23}" type="slidenum">
              <a:rPr lang="en-US"/>
              <a:pPr>
                <a:defRPr/>
              </a:pPr>
              <a:t>‹#›</a:t>
            </a:fld>
            <a:endParaRPr lang="en-US"/>
          </a:p>
        </p:txBody>
      </p:sp>
    </p:spTree>
    <p:extLst>
      <p:ext uri="{BB962C8B-B14F-4D97-AF65-F5344CB8AC3E}">
        <p14:creationId xmlns="" xmlns:p14="http://schemas.microsoft.com/office/powerpoint/2010/main" val="620580038"/>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AFFBE74-2A91-4946-BFC7-448B80520E4D}" type="slidenum">
              <a:rPr lang="en-US"/>
              <a:pPr>
                <a:defRPr/>
              </a:pPr>
              <a:t>‹#›</a:t>
            </a:fld>
            <a:endParaRPr lang="en-US"/>
          </a:p>
        </p:txBody>
      </p:sp>
    </p:spTree>
    <p:extLst>
      <p:ext uri="{BB962C8B-B14F-4D97-AF65-F5344CB8AC3E}">
        <p14:creationId xmlns="" xmlns:p14="http://schemas.microsoft.com/office/powerpoint/2010/main" val="21794894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3"/>
          <p:cNvSpPr/>
          <p:nvPr/>
        </p:nvSpPr>
        <p:spPr bwMode="invGray">
          <a:xfrm>
            <a:off x="6599238" y="0"/>
            <a:ext cx="46037"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Rectangle 4"/>
          <p:cNvSpPr/>
          <p:nvPr/>
        </p:nvSpPr>
        <p:spPr bwMode="ltGray">
          <a:xfrm>
            <a:off x="6648450" y="0"/>
            <a:ext cx="2514600"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Vertical Title 1"/>
          <p:cNvSpPr>
            <a:spLocks noGrp="1"/>
          </p:cNvSpPr>
          <p:nvPr>
            <p:ph type="title" orient="vert"/>
          </p:nvPr>
        </p:nvSpPr>
        <p:spPr>
          <a:xfrm>
            <a:off x="6781800" y="274640"/>
            <a:ext cx="19050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304800"/>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a:xfrm>
            <a:off x="2640013" y="6376988"/>
            <a:ext cx="3836987" cy="365125"/>
          </a:xfrm>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989F6F89-6B93-4332-B354-9CDC2DC21265}" type="slidenum">
              <a:rPr lang="en-US"/>
              <a:pPr>
                <a:defRPr/>
              </a:pPr>
              <a:t>‹#›</a:t>
            </a:fld>
            <a:endParaRPr lang="en-US"/>
          </a:p>
        </p:txBody>
      </p:sp>
    </p:spTree>
    <p:extLst>
      <p:ext uri="{BB962C8B-B14F-4D97-AF65-F5344CB8AC3E}">
        <p14:creationId xmlns="" xmlns:p14="http://schemas.microsoft.com/office/powerpoint/2010/main" val="27898087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600200" y="228600"/>
            <a:ext cx="7419975" cy="1189038"/>
          </a:xfrm>
        </p:spPr>
        <p:txBody>
          <a:bodyPr/>
          <a:lstStyle/>
          <a:p>
            <a:r>
              <a:rPr lang="en-US"/>
              <a:t>Click to edit Master title style</a:t>
            </a:r>
          </a:p>
        </p:txBody>
      </p:sp>
      <p:sp>
        <p:nvSpPr>
          <p:cNvPr id="3" name="Text Placeholder 2"/>
          <p:cNvSpPr>
            <a:spLocks noGrp="1"/>
          </p:cNvSpPr>
          <p:nvPr>
            <p:ph type="body" sz="half" idx="1"/>
          </p:nvPr>
        </p:nvSpPr>
        <p:spPr>
          <a:xfrm>
            <a:off x="1600200" y="1752600"/>
            <a:ext cx="3633788"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386388" y="1752600"/>
            <a:ext cx="3633787"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676400" y="6400800"/>
            <a:ext cx="1838325" cy="320675"/>
          </a:xfrm>
        </p:spPr>
        <p:txBody>
          <a:bodyPr/>
          <a:lstStyle>
            <a:lvl1pPr>
              <a:defRPr/>
            </a:lvl1pPr>
          </a:lstStyle>
          <a:p>
            <a:endParaRPr lang="en-US"/>
          </a:p>
        </p:txBody>
      </p:sp>
      <p:sp>
        <p:nvSpPr>
          <p:cNvPr id="6" name="Slide Number Placeholder 5"/>
          <p:cNvSpPr>
            <a:spLocks noGrp="1"/>
          </p:cNvSpPr>
          <p:nvPr>
            <p:ph type="sldNum" sz="quarter" idx="11"/>
          </p:nvPr>
        </p:nvSpPr>
        <p:spPr>
          <a:xfrm>
            <a:off x="6538913" y="6400800"/>
            <a:ext cx="2481262" cy="320675"/>
          </a:xfrm>
        </p:spPr>
        <p:txBody>
          <a:bodyPr/>
          <a:lstStyle>
            <a:lvl1pPr>
              <a:defRPr/>
            </a:lvl1pPr>
          </a:lstStyle>
          <a:p>
            <a:r>
              <a:rPr lang="en-US"/>
              <a:t>1-</a:t>
            </a:r>
            <a:fld id="{1D8C5D5C-4B8C-4EF9-9FAC-EB261289DFD0}" type="slidenum">
              <a:rPr lang="en-US"/>
              <a:pPr/>
              <a:t>‹#›</a:t>
            </a:fld>
            <a:endParaRPr lang="en-US"/>
          </a:p>
        </p:txBody>
      </p:sp>
    </p:spTree>
    <p:extLst>
      <p:ext uri="{BB962C8B-B14F-4D97-AF65-F5344CB8AC3E}">
        <p14:creationId xmlns="" xmlns:p14="http://schemas.microsoft.com/office/powerpoint/2010/main" val="4105828281"/>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1600200" y="228600"/>
            <a:ext cx="7419975" cy="1189038"/>
          </a:xfrm>
        </p:spPr>
        <p:txBody>
          <a:bodyPr/>
          <a:lstStyle/>
          <a:p>
            <a:r>
              <a:rPr lang="en-US"/>
              <a:t>Click to edit Master title style</a:t>
            </a:r>
          </a:p>
        </p:txBody>
      </p:sp>
      <p:sp>
        <p:nvSpPr>
          <p:cNvPr id="3" name="Text Placeholder 2"/>
          <p:cNvSpPr>
            <a:spLocks noGrp="1"/>
          </p:cNvSpPr>
          <p:nvPr>
            <p:ph type="body" sz="half" idx="1"/>
          </p:nvPr>
        </p:nvSpPr>
        <p:spPr>
          <a:xfrm>
            <a:off x="1600200" y="1752600"/>
            <a:ext cx="7419975" cy="2171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600200" y="4076700"/>
            <a:ext cx="7419975" cy="2171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676400" y="6400800"/>
            <a:ext cx="1838325" cy="320675"/>
          </a:xfrm>
        </p:spPr>
        <p:txBody>
          <a:bodyPr/>
          <a:lstStyle>
            <a:lvl1pPr>
              <a:defRPr/>
            </a:lvl1pPr>
          </a:lstStyle>
          <a:p>
            <a:endParaRPr lang="en-US"/>
          </a:p>
        </p:txBody>
      </p:sp>
      <p:sp>
        <p:nvSpPr>
          <p:cNvPr id="6" name="Slide Number Placeholder 5"/>
          <p:cNvSpPr>
            <a:spLocks noGrp="1"/>
          </p:cNvSpPr>
          <p:nvPr>
            <p:ph type="sldNum" sz="quarter" idx="11"/>
          </p:nvPr>
        </p:nvSpPr>
        <p:spPr>
          <a:xfrm>
            <a:off x="6538913" y="6400800"/>
            <a:ext cx="2481262" cy="320675"/>
          </a:xfrm>
        </p:spPr>
        <p:txBody>
          <a:bodyPr/>
          <a:lstStyle>
            <a:lvl1pPr>
              <a:defRPr/>
            </a:lvl1pPr>
          </a:lstStyle>
          <a:p>
            <a:r>
              <a:rPr lang="en-US"/>
              <a:t>1-</a:t>
            </a:r>
            <a:fld id="{5EA74256-0A22-4FE3-ACCE-9406ED5A4085}" type="slidenum">
              <a:rPr lang="en-US"/>
              <a:pPr/>
              <a:t>‹#›</a:t>
            </a:fld>
            <a:endParaRPr lang="en-US"/>
          </a:p>
        </p:txBody>
      </p:sp>
    </p:spTree>
    <p:extLst>
      <p:ext uri="{BB962C8B-B14F-4D97-AF65-F5344CB8AC3E}">
        <p14:creationId xmlns="" xmlns:p14="http://schemas.microsoft.com/office/powerpoint/2010/main" val="1952358639"/>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6688"/>
            <a:ext cx="9144000" cy="4445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7" name="Rectangle 6"/>
          <p:cNvSpPr/>
          <p:nvPr/>
        </p:nvSpPr>
        <p:spPr bwMode="ltGray">
          <a:xfrm>
            <a:off x="0" y="0"/>
            <a:ext cx="9144000" cy="14335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Placeholder 1"/>
          <p:cNvSpPr>
            <a:spLocks noGrp="1"/>
          </p:cNvSpPr>
          <p:nvPr>
            <p:ph type="title"/>
          </p:nvPr>
        </p:nvSpPr>
        <p:spPr>
          <a:xfrm>
            <a:off x="457200" y="152400"/>
            <a:ext cx="8229600" cy="1250950"/>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p>
            <a:r>
              <a:rPr lang="en-US"/>
              <a:t>Click to edit Master title style</a:t>
            </a:r>
          </a:p>
        </p:txBody>
      </p:sp>
      <p:sp>
        <p:nvSpPr>
          <p:cNvPr id="1029" name="Text Placeholder 2"/>
          <p:cNvSpPr>
            <a:spLocks noGrp="1"/>
          </p:cNvSpPr>
          <p:nvPr>
            <p:ph type="body" idx="1"/>
          </p:nvPr>
        </p:nvSpPr>
        <p:spPr bwMode="auto">
          <a:xfrm>
            <a:off x="457200" y="1774825"/>
            <a:ext cx="8229600" cy="46259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54864" tIns="9144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457200" y="6477000"/>
            <a:ext cx="2133600" cy="274638"/>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pPr>
              <a:defRPr/>
            </a:pPr>
            <a:endParaRPr lang="en-US"/>
          </a:p>
        </p:txBody>
      </p:sp>
      <p:sp>
        <p:nvSpPr>
          <p:cNvPr id="5" name="Footer Placeholder 4"/>
          <p:cNvSpPr>
            <a:spLocks noGrp="1"/>
          </p:cNvSpPr>
          <p:nvPr>
            <p:ph type="ftr" sz="quarter" idx="3"/>
          </p:nvPr>
        </p:nvSpPr>
        <p:spPr>
          <a:xfrm>
            <a:off x="2640013" y="6477000"/>
            <a:ext cx="5508625" cy="274638"/>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pPr>
              <a:defRPr/>
            </a:pPr>
            <a:endParaRPr lang="en-US"/>
          </a:p>
        </p:txBody>
      </p:sp>
      <p:sp>
        <p:nvSpPr>
          <p:cNvPr id="6" name="Slide Number Placeholder 5"/>
          <p:cNvSpPr>
            <a:spLocks noGrp="1"/>
          </p:cNvSpPr>
          <p:nvPr>
            <p:ph type="sldNum" sz="quarter" idx="4"/>
          </p:nvPr>
        </p:nvSpPr>
        <p:spPr>
          <a:xfrm>
            <a:off x="8204200" y="6477000"/>
            <a:ext cx="733425" cy="274638"/>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pPr>
              <a:defRPr/>
            </a:pPr>
            <a:fld id="{7CAD84A6-564B-4CA5-A46C-3E2FC5B74371}"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69" r:id="rId1"/>
    <p:sldLayoutId id="2147483764" r:id="rId2"/>
    <p:sldLayoutId id="2147483770" r:id="rId3"/>
    <p:sldLayoutId id="2147483765" r:id="rId4"/>
    <p:sldLayoutId id="2147483766" r:id="rId5"/>
    <p:sldLayoutId id="2147483767" r:id="rId6"/>
    <p:sldLayoutId id="2147483771" r:id="rId7"/>
    <p:sldLayoutId id="2147483772" r:id="rId8"/>
    <p:sldLayoutId id="2147483773" r:id="rId9"/>
    <p:sldLayoutId id="2147483768" r:id="rId10"/>
    <p:sldLayoutId id="2147483774" r:id="rId11"/>
    <p:sldLayoutId id="2147483776" r:id="rId12"/>
    <p:sldLayoutId id="2147483777" r:id="rId13"/>
  </p:sldLayoutIdLst>
  <p:txStyles>
    <p:titleStyle>
      <a:lvl1pPr algn="l" rtl="0" eaLnBrk="0" fontAlgn="base" hangingPunct="0">
        <a:spcBef>
          <a:spcPct val="0"/>
        </a:spcBef>
        <a:spcAft>
          <a:spcPct val="0"/>
        </a:spcAft>
        <a:defRPr sz="4500" b="1" kern="1200">
          <a:solidFill>
            <a:srgbClr val="FF8000"/>
          </a:solidFill>
          <a:latin typeface="+mj-lt"/>
          <a:ea typeface="+mj-ea"/>
          <a:cs typeface="+mj-cs"/>
        </a:defRPr>
      </a:lvl1pPr>
      <a:lvl2pPr algn="l" rtl="0" eaLnBrk="0" fontAlgn="base" hangingPunct="0">
        <a:spcBef>
          <a:spcPct val="0"/>
        </a:spcBef>
        <a:spcAft>
          <a:spcPct val="0"/>
        </a:spcAft>
        <a:defRPr sz="4500" b="1">
          <a:solidFill>
            <a:srgbClr val="FF8000"/>
          </a:solidFill>
          <a:latin typeface="Corbel" pitchFamily="34" charset="0"/>
        </a:defRPr>
      </a:lvl2pPr>
      <a:lvl3pPr algn="l" rtl="0" eaLnBrk="0" fontAlgn="base" hangingPunct="0">
        <a:spcBef>
          <a:spcPct val="0"/>
        </a:spcBef>
        <a:spcAft>
          <a:spcPct val="0"/>
        </a:spcAft>
        <a:defRPr sz="4500" b="1">
          <a:solidFill>
            <a:srgbClr val="FF8000"/>
          </a:solidFill>
          <a:latin typeface="Corbel" pitchFamily="34" charset="0"/>
        </a:defRPr>
      </a:lvl3pPr>
      <a:lvl4pPr algn="l" rtl="0" eaLnBrk="0" fontAlgn="base" hangingPunct="0">
        <a:spcBef>
          <a:spcPct val="0"/>
        </a:spcBef>
        <a:spcAft>
          <a:spcPct val="0"/>
        </a:spcAft>
        <a:defRPr sz="4500" b="1">
          <a:solidFill>
            <a:srgbClr val="FF8000"/>
          </a:solidFill>
          <a:latin typeface="Corbel" pitchFamily="34" charset="0"/>
        </a:defRPr>
      </a:lvl4pPr>
      <a:lvl5pPr algn="l" rtl="0" eaLnBrk="0" fontAlgn="base" hangingPunct="0">
        <a:spcBef>
          <a:spcPct val="0"/>
        </a:spcBef>
        <a:spcAft>
          <a:spcPct val="0"/>
        </a:spcAft>
        <a:defRPr sz="4500" b="1">
          <a:solidFill>
            <a:srgbClr val="FF8000"/>
          </a:solidFill>
          <a:latin typeface="Corbel" pitchFamily="34" charset="0"/>
        </a:defRPr>
      </a:lvl5pPr>
      <a:lvl6pPr marL="457200" algn="l" rtl="0" fontAlgn="base">
        <a:spcBef>
          <a:spcPct val="0"/>
        </a:spcBef>
        <a:spcAft>
          <a:spcPct val="0"/>
        </a:spcAft>
        <a:defRPr sz="4500" b="1">
          <a:solidFill>
            <a:srgbClr val="FF8000"/>
          </a:solidFill>
          <a:latin typeface="Corbel" pitchFamily="34" charset="0"/>
        </a:defRPr>
      </a:lvl6pPr>
      <a:lvl7pPr marL="914400" algn="l" rtl="0" fontAlgn="base">
        <a:spcBef>
          <a:spcPct val="0"/>
        </a:spcBef>
        <a:spcAft>
          <a:spcPct val="0"/>
        </a:spcAft>
        <a:defRPr sz="4500" b="1">
          <a:solidFill>
            <a:srgbClr val="FF8000"/>
          </a:solidFill>
          <a:latin typeface="Corbel" pitchFamily="34" charset="0"/>
        </a:defRPr>
      </a:lvl7pPr>
      <a:lvl8pPr marL="1371600" algn="l" rtl="0" fontAlgn="base">
        <a:spcBef>
          <a:spcPct val="0"/>
        </a:spcBef>
        <a:spcAft>
          <a:spcPct val="0"/>
        </a:spcAft>
        <a:defRPr sz="4500" b="1">
          <a:solidFill>
            <a:srgbClr val="FF8000"/>
          </a:solidFill>
          <a:latin typeface="Corbel" pitchFamily="34" charset="0"/>
        </a:defRPr>
      </a:lvl8pPr>
      <a:lvl9pPr marL="1828800" algn="l" rtl="0" fontAlgn="base">
        <a:spcBef>
          <a:spcPct val="0"/>
        </a:spcBef>
        <a:spcAft>
          <a:spcPct val="0"/>
        </a:spcAft>
        <a:defRPr sz="4500" b="1">
          <a:solidFill>
            <a:srgbClr val="FF8000"/>
          </a:solidFill>
          <a:latin typeface="Corbel" pitchFamily="34" charset="0"/>
        </a:defRPr>
      </a:lvl9pPr>
      <a:extLst/>
    </p:titleStyle>
    <p:bodyStyle>
      <a:lvl1pPr marL="438150" indent="-319088" algn="l" rtl="0" eaLnBrk="0" fontAlgn="base" hangingPunct="0">
        <a:spcBef>
          <a:spcPct val="0"/>
        </a:spcBef>
        <a:spcAft>
          <a:spcPct val="0"/>
        </a:spcAft>
        <a:buClr>
          <a:schemeClr val="accent1"/>
        </a:buClr>
        <a:buSzPct val="80000"/>
        <a:buFont typeface="Wingdings 2" pitchFamily="18" charset="2"/>
        <a:buChar char=""/>
        <a:defRPr sz="2800" kern="1200">
          <a:solidFill>
            <a:schemeClr val="tx1"/>
          </a:solidFill>
          <a:latin typeface="+mn-lt"/>
          <a:ea typeface="+mn-ea"/>
          <a:cs typeface="+mn-cs"/>
        </a:defRPr>
      </a:lvl1pPr>
      <a:lvl2pPr marL="730250" indent="-273050" algn="l" rtl="0" eaLnBrk="0" fontAlgn="base" hangingPunct="0">
        <a:spcBef>
          <a:spcPct val="20000"/>
        </a:spcBef>
        <a:spcAft>
          <a:spcPct val="0"/>
        </a:spcAft>
        <a:buClr>
          <a:schemeClr val="accent2"/>
        </a:buClr>
        <a:buSzPct val="90000"/>
        <a:buFont typeface="Wingdings" pitchFamily="2" charset="2"/>
        <a:buChar char=""/>
        <a:defRPr sz="2400" kern="1200">
          <a:solidFill>
            <a:schemeClr val="tx1"/>
          </a:solidFill>
          <a:latin typeface="+mn-lt"/>
          <a:ea typeface="+mn-ea"/>
          <a:cs typeface="+mn-cs"/>
        </a:defRPr>
      </a:lvl2pPr>
      <a:lvl3pPr marL="995363" indent="-228600" algn="l" rtl="0" eaLnBrk="0" fontAlgn="base" hangingPunct="0">
        <a:spcBef>
          <a:spcPct val="20000"/>
        </a:spcBef>
        <a:spcAft>
          <a:spcPct val="0"/>
        </a:spcAft>
        <a:buClr>
          <a:srgbClr val="1B587C"/>
        </a:buClr>
        <a:buFont typeface="Arial" charset="0"/>
        <a:buChar char="▪"/>
        <a:defRPr sz="2400" kern="1200">
          <a:solidFill>
            <a:schemeClr val="tx1"/>
          </a:solidFill>
          <a:latin typeface="+mn-lt"/>
          <a:ea typeface="+mn-ea"/>
          <a:cs typeface="+mn-cs"/>
        </a:defRPr>
      </a:lvl3pPr>
      <a:lvl4pPr marL="1216025" indent="-182563" algn="l" rtl="0" eaLnBrk="0" fontAlgn="base" hangingPunct="0">
        <a:spcBef>
          <a:spcPct val="20000"/>
        </a:spcBef>
        <a:spcAft>
          <a:spcPct val="0"/>
        </a:spcAft>
        <a:buClr>
          <a:srgbClr val="4E8542"/>
        </a:buClr>
        <a:buFont typeface="Arial" charset="0"/>
        <a:buChar char="▪"/>
        <a:defRPr sz="2000" kern="1200">
          <a:solidFill>
            <a:schemeClr val="tx1"/>
          </a:solidFill>
          <a:latin typeface="+mn-lt"/>
          <a:ea typeface="+mn-ea"/>
          <a:cs typeface="+mn-cs"/>
        </a:defRPr>
      </a:lvl4pPr>
      <a:lvl5pPr marL="1425575" indent="-182563" algn="l" rtl="0" eaLnBrk="0" fontAlgn="base" hangingPunct="0">
        <a:spcBef>
          <a:spcPct val="20000"/>
        </a:spcBef>
        <a:spcAft>
          <a:spcPct val="0"/>
        </a:spcAft>
        <a:buClr>
          <a:srgbClr val="604878"/>
        </a:buClr>
        <a:buFont typeface="Wingdings 3" pitchFamily="18" charset="2"/>
        <a:buChar char=""/>
        <a:defRPr lang="en-US" sz="2000" kern="120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file:///C:\Users\user\Documents\Principles%20of%20Advertising%20HUF\www.tns-mi.com\prodMediaMarketCoverage.htm" TargetMode="External"/><Relationship Id="rId2" Type="http://schemas.openxmlformats.org/officeDocument/2006/relationships/hyperlink" Target="http://www.tnsmi.com/prodMediaMarketCoverage"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686972" y="457200"/>
            <a:ext cx="8077200" cy="1673352"/>
          </a:xfrm>
        </p:spPr>
        <p:txBody>
          <a:bodyPr>
            <a:normAutofit fontScale="90000"/>
          </a:bodyPr>
          <a:lstStyle/>
          <a:p>
            <a:pPr algn="ctr"/>
            <a:r>
              <a:rPr lang="en-US" dirty="0"/>
              <a:t>Principles of Advertising</a:t>
            </a:r>
            <a:br>
              <a:rPr lang="en-US" dirty="0"/>
            </a:br>
            <a:r>
              <a:rPr lang="en-US" sz="2400" dirty="0" smtClean="0">
                <a:solidFill>
                  <a:srgbClr val="FFC000"/>
                </a:solidFill>
              </a:rPr>
              <a:t>MEDIA BASICS: Effective Advertising Media</a:t>
            </a:r>
            <a:r>
              <a:rPr lang="en-US" sz="2400" dirty="0" smtClean="0"/>
              <a:t/>
            </a:r>
            <a:br>
              <a:rPr lang="en-US" sz="2400" dirty="0" smtClean="0"/>
            </a:br>
            <a:r>
              <a:rPr lang="en-US" sz="2800" dirty="0" smtClean="0">
                <a:solidFill>
                  <a:srgbClr val="FFC000"/>
                </a:solidFill>
              </a:rPr>
              <a:t/>
            </a:r>
            <a:br>
              <a:rPr lang="en-US" sz="2800" dirty="0" smtClean="0">
                <a:solidFill>
                  <a:srgbClr val="FFC000"/>
                </a:solidFill>
              </a:rPr>
            </a:br>
            <a:endParaRPr lang="en-US" dirty="0">
              <a:solidFill>
                <a:srgbClr val="FFC000"/>
              </a:solidFill>
            </a:endParaRPr>
          </a:p>
        </p:txBody>
      </p:sp>
      <p:sp>
        <p:nvSpPr>
          <p:cNvPr id="8195" name="Rectangle 3"/>
          <p:cNvSpPr>
            <a:spLocks noGrp="1" noChangeArrowheads="1"/>
          </p:cNvSpPr>
          <p:nvPr>
            <p:ph type="subTitle" idx="1"/>
          </p:nvPr>
        </p:nvSpPr>
        <p:spPr>
          <a:xfrm>
            <a:off x="685800" y="2143132"/>
            <a:ext cx="8077200" cy="2286000"/>
          </a:xfrm>
        </p:spPr>
        <p:txBody>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800" b="1" i="0" u="none" strike="noStrike" kern="1200" cap="none" spc="0" normalizeH="0" baseline="0" noProof="0" dirty="0">
                <a:ln>
                  <a:noFill/>
                </a:ln>
                <a:solidFill>
                  <a:prstClr val="white"/>
                </a:solidFill>
                <a:effectLst/>
                <a:uLnTx/>
                <a:uFillTx/>
                <a:latin typeface="Calibri"/>
                <a:ea typeface="+mn-ea"/>
                <a:cs typeface="+mn-cs"/>
              </a:rPr>
              <a:t>LECTURE </a:t>
            </a:r>
            <a:r>
              <a:rPr kumimoji="0" lang="en-US" sz="2800" b="1" i="0" u="none" strike="noStrike" kern="1200" cap="none" spc="0" normalizeH="0" baseline="0" noProof="0" dirty="0" smtClean="0">
                <a:ln>
                  <a:noFill/>
                </a:ln>
                <a:solidFill>
                  <a:prstClr val="white"/>
                </a:solidFill>
                <a:effectLst/>
                <a:uLnTx/>
                <a:uFillTx/>
                <a:latin typeface="Calibri"/>
                <a:ea typeface="+mn-ea"/>
                <a:cs typeface="+mn-cs"/>
              </a:rPr>
              <a:t>10 </a:t>
            </a:r>
            <a:r>
              <a:rPr kumimoji="0" lang="en-US" sz="1800" b="1" i="0" u="none" strike="noStrike" kern="1200" cap="none" spc="0" normalizeH="0" baseline="0" noProof="0" dirty="0">
                <a:ln>
                  <a:noFill/>
                </a:ln>
                <a:solidFill>
                  <a:prstClr val="white"/>
                </a:solidFill>
                <a:effectLst/>
                <a:uLnTx/>
                <a:uFillTx/>
                <a:latin typeface="Calibri"/>
                <a:ea typeface="+mn-ea"/>
                <a:cs typeface="+mn-cs"/>
              </a:rPr>
              <a:t>BY DR. RAPHAEL OGUTU,</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en-US" sz="1800" b="1" dirty="0">
                <a:solidFill>
                  <a:prstClr val="white"/>
                </a:solidFill>
                <a:latin typeface="Calibri"/>
              </a:rPr>
              <a:t>Mass Communication Department,</a:t>
            </a:r>
            <a:r>
              <a:rPr kumimoji="0" lang="en-US" sz="1800" b="1" i="0" u="none" strike="noStrike" kern="1200" cap="none" spc="0" normalizeH="0" baseline="0" noProof="0" dirty="0">
                <a:ln>
                  <a:noFill/>
                </a:ln>
                <a:solidFill>
                  <a:prstClr val="white"/>
                </a:solidFill>
                <a:effectLst/>
                <a:uLnTx/>
                <a:uFillTx/>
                <a:latin typeface="Calibri"/>
                <a:ea typeface="+mn-ea"/>
                <a:cs typeface="+mn-cs"/>
              </a:rPr>
              <a:t> </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800" b="1" i="0" u="none" strike="noStrike" kern="1200" cap="none" spc="0" normalizeH="0" baseline="0" noProof="0" dirty="0">
                <a:ln>
                  <a:noFill/>
                </a:ln>
                <a:solidFill>
                  <a:prstClr val="white"/>
                </a:solidFill>
                <a:effectLst/>
                <a:uLnTx/>
                <a:uFillTx/>
                <a:latin typeface="Calibri"/>
                <a:ea typeface="+mn-ea"/>
                <a:cs typeface="+mn-cs"/>
              </a:rPr>
              <a:t>AFRICA NAZARENE UNIVERSITY.</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600" b="1" i="0" u="none" strike="noStrike" kern="1200" cap="none" spc="0" normalizeH="0" baseline="0" noProof="0" dirty="0">
                <a:ln>
                  <a:noFill/>
                </a:ln>
                <a:solidFill>
                  <a:srgbClr val="FFC000"/>
                </a:solidFill>
                <a:effectLst/>
                <a:uLnTx/>
                <a:uFillTx/>
                <a:latin typeface="Calibri"/>
                <a:ea typeface="+mn-ea"/>
                <a:cs typeface="+mn-cs"/>
              </a:rPr>
              <a:t>THE MAIN SOURCE OF REFERENCE: </a:t>
            </a:r>
            <a:r>
              <a:rPr kumimoji="0" lang="en-US" sz="1600" b="1" i="1" u="none" strike="noStrike" kern="1200" cap="none" spc="0" normalizeH="0" baseline="0" noProof="0" dirty="0">
                <a:ln>
                  <a:noFill/>
                </a:ln>
                <a:solidFill>
                  <a:srgbClr val="FFC000"/>
                </a:solidFill>
                <a:effectLst/>
                <a:uLnTx/>
                <a:uFillTx/>
                <a:latin typeface="Calibri"/>
                <a:ea typeface="+mn-ea"/>
                <a:cs typeface="+mn-cs"/>
              </a:rPr>
              <a:t>Advertising &amp; IMC: Principles and Practice., </a:t>
            </a:r>
            <a:r>
              <a:rPr kumimoji="0" lang="en-US" sz="1600" b="1" u="none" strike="noStrike" kern="1200" cap="none" spc="0" normalizeH="0" baseline="0" noProof="0" dirty="0">
                <a:ln>
                  <a:noFill/>
                </a:ln>
                <a:solidFill>
                  <a:srgbClr val="FFC000"/>
                </a:solidFill>
                <a:effectLst/>
                <a:uLnTx/>
                <a:uFillTx/>
                <a:latin typeface="Calibri"/>
                <a:ea typeface="+mn-ea"/>
                <a:cs typeface="+mn-cs"/>
              </a:rPr>
              <a:t>Moriarty, Sandra  Mitchell, Nancy D  and Wells, William D.  </a:t>
            </a:r>
            <a:r>
              <a:rPr kumimoji="0" lang="en-US" sz="1600" b="1" i="0" u="none" strike="noStrike" kern="1200" cap="none" spc="0" normalizeH="0" baseline="0" noProof="0" dirty="0">
                <a:ln>
                  <a:noFill/>
                </a:ln>
                <a:solidFill>
                  <a:srgbClr val="FFC000"/>
                </a:solidFill>
                <a:effectLst/>
                <a:uLnTx/>
                <a:uFillTx/>
                <a:latin typeface="Calibri"/>
                <a:ea typeface="+mn-ea"/>
                <a:cs typeface="+mn-cs"/>
              </a:rPr>
              <a:t>14th edition. Pearson Prentice Hall Inc., 2009.</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AE345FC-99BC-4AB2-8886-43C1DDA44B9A}"/>
              </a:ext>
            </a:extLst>
          </p:cNvPr>
          <p:cNvSpPr>
            <a:spLocks noGrp="1"/>
          </p:cNvSpPr>
          <p:nvPr>
            <p:ph type="title"/>
          </p:nvPr>
        </p:nvSpPr>
        <p:spPr/>
        <p:txBody>
          <a:bodyPr/>
          <a:lstStyle/>
          <a:p>
            <a:r>
              <a:rPr lang="en-US" dirty="0">
                <a:solidFill>
                  <a:srgbClr val="FFC000"/>
                </a:solidFill>
              </a:rPr>
              <a:t>Course Goals and Objectives</a:t>
            </a:r>
          </a:p>
        </p:txBody>
      </p:sp>
      <p:sp>
        <p:nvSpPr>
          <p:cNvPr id="3" name="Content Placeholder 2">
            <a:extLst>
              <a:ext uri="{FF2B5EF4-FFF2-40B4-BE49-F238E27FC236}">
                <a16:creationId xmlns="" xmlns:a16="http://schemas.microsoft.com/office/drawing/2014/main" id="{224C4301-E0FE-4616-AA0E-68091C804EB6}"/>
              </a:ext>
            </a:extLst>
          </p:cNvPr>
          <p:cNvSpPr>
            <a:spLocks noGrp="1"/>
          </p:cNvSpPr>
          <p:nvPr>
            <p:ph idx="1"/>
          </p:nvPr>
        </p:nvSpPr>
        <p:spPr>
          <a:xfrm>
            <a:off x="457200" y="1447800"/>
            <a:ext cx="8401080" cy="4876800"/>
          </a:xfrm>
        </p:spPr>
        <p:txBody>
          <a:bodyPr/>
          <a:lstStyle/>
          <a:p>
            <a:r>
              <a:rPr lang="en-US" b="1" dirty="0" smtClean="0"/>
              <a:t>Intended Learning Outcomes</a:t>
            </a:r>
          </a:p>
          <a:p>
            <a:endParaRPr lang="en-US" dirty="0" smtClean="0"/>
          </a:p>
          <a:p>
            <a:r>
              <a:rPr lang="en-US" dirty="0" smtClean="0"/>
              <a:t>At the end of this class the student should be able to :</a:t>
            </a:r>
          </a:p>
          <a:p>
            <a:endParaRPr lang="en-US" dirty="0" smtClean="0"/>
          </a:p>
          <a:p>
            <a:pPr lvl="0"/>
            <a:r>
              <a:rPr lang="en-US" dirty="0" smtClean="0"/>
              <a:t>Explain why media focuses on the creation and delivery of advertising messages</a:t>
            </a:r>
          </a:p>
          <a:p>
            <a:r>
              <a:rPr lang="en-US" dirty="0" smtClean="0"/>
              <a:t>Discuss how the media landscape is changing and how this affect the key media planning concepts</a:t>
            </a:r>
          </a:p>
          <a:p>
            <a:pPr lvl="0"/>
            <a:r>
              <a:rPr lang="en-US" dirty="0" smtClean="0"/>
              <a:t>Describe the key strategic media concepts </a:t>
            </a:r>
          </a:p>
          <a:p>
            <a:r>
              <a:rPr lang="en-US" dirty="0" smtClean="0"/>
              <a:t>Analyze  planning and buying for all media</a:t>
            </a:r>
            <a:endParaRPr lang="en-US" dirty="0"/>
          </a:p>
        </p:txBody>
      </p:sp>
    </p:spTree>
    <p:extLst>
      <p:ext uri="{BB962C8B-B14F-4D97-AF65-F5344CB8AC3E}">
        <p14:creationId xmlns="" xmlns:p14="http://schemas.microsoft.com/office/powerpoint/2010/main" val="28268126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p:txBody>
          <a:bodyPr>
            <a:normAutofit fontScale="90000"/>
          </a:bodyPr>
          <a:lstStyle/>
          <a:p>
            <a:pPr algn="ctr"/>
            <a:r>
              <a:rPr lang="en-US" dirty="0" smtClean="0"/>
              <a:t>Media basics</a:t>
            </a:r>
            <a:r>
              <a:rPr lang="en-US" dirty="0"/>
              <a:t/>
            </a:r>
            <a:br>
              <a:rPr lang="en-US" dirty="0"/>
            </a:br>
            <a:r>
              <a:rPr lang="en-US" dirty="0" smtClean="0">
                <a:solidFill>
                  <a:srgbClr val="FFC000"/>
                </a:solidFill>
              </a:rPr>
              <a:t>Media </a:t>
            </a:r>
            <a:r>
              <a:rPr lang="en-US" dirty="0">
                <a:solidFill>
                  <a:srgbClr val="FFC000"/>
                </a:solidFill>
              </a:rPr>
              <a:t>defined:</a:t>
            </a:r>
          </a:p>
        </p:txBody>
      </p:sp>
      <p:sp>
        <p:nvSpPr>
          <p:cNvPr id="269322" name="Rectangle 10"/>
          <p:cNvSpPr>
            <a:spLocks noGrp="1" noChangeArrowheads="1"/>
          </p:cNvSpPr>
          <p:nvPr>
            <p:ph idx="1"/>
          </p:nvPr>
        </p:nvSpPr>
        <p:spPr/>
        <p:txBody>
          <a:bodyPr/>
          <a:lstStyle/>
          <a:p>
            <a:endParaRPr lang="en-US" dirty="0"/>
          </a:p>
          <a:p>
            <a:endParaRPr lang="en-US" dirty="0"/>
          </a:p>
          <a:p>
            <a:endParaRPr lang="en-US" dirty="0"/>
          </a:p>
        </p:txBody>
      </p:sp>
      <p:sp>
        <p:nvSpPr>
          <p:cNvPr id="269315" name="Rectangle 3"/>
          <p:cNvSpPr>
            <a:spLocks noGrp="1" noChangeArrowheads="1"/>
          </p:cNvSpPr>
          <p:nvPr>
            <p:ph type="body" sz="half" idx="4294967295"/>
          </p:nvPr>
        </p:nvSpPr>
        <p:spPr>
          <a:xfrm>
            <a:off x="533400" y="1600200"/>
            <a:ext cx="8253442" cy="4495800"/>
          </a:xfrm>
        </p:spPr>
        <p:txBody>
          <a:bodyPr/>
          <a:lstStyle/>
          <a:p>
            <a:r>
              <a:rPr lang="en-US" sz="2400" dirty="0" smtClean="0"/>
              <a:t>Media refers to the way messages are delivered to target audiences, and increasingly, from these audiences. </a:t>
            </a:r>
          </a:p>
          <a:p>
            <a:r>
              <a:rPr lang="en-US" sz="2400" dirty="0" smtClean="0"/>
              <a:t>Media is the go-between step in the communication model- the way messages are sent and returned by the source and receiver. </a:t>
            </a:r>
          </a:p>
          <a:p>
            <a:r>
              <a:rPr lang="en-US" sz="2400" dirty="0" smtClean="0"/>
              <a:t>Most media historically was as a way to present the news to the public—and advertising made presenting the news possible because it sup-ported the costs of producing and distributing print or broadcast media. </a:t>
            </a:r>
          </a:p>
          <a:p>
            <a:r>
              <a:rPr lang="en-US" sz="2400" dirty="0" smtClean="0"/>
              <a:t>Of course, some revenue is derived from subscriptions, but in most countries the bulk of the media revenue comes from advertising.</a:t>
            </a:r>
            <a:endParaRPr lang="en-US" sz="2400" dirty="0"/>
          </a:p>
        </p:txBody>
      </p:sp>
      <p:sp>
        <p:nvSpPr>
          <p:cNvPr id="269328" name="Rectangle 16"/>
          <p:cNvSpPr>
            <a:spLocks noChangeArrowheads="1"/>
          </p:cNvSpPr>
          <p:nvPr/>
        </p:nvSpPr>
        <p:spPr bwMode="auto">
          <a:xfrm>
            <a:off x="862013" y="-12700"/>
            <a:ext cx="7419975" cy="609600"/>
          </a:xfrm>
          <a:prstGeom prst="rect">
            <a:avLst/>
          </a:prstGeom>
          <a:noFill/>
          <a:ln>
            <a:noFill/>
          </a:ln>
          <a:effectLst/>
          <a:extLst>
            <a:ext uri="{909E8E84-426E-40DD-AFC4-6F175D3DCCD1}">
              <a14:hiddenFill xmlns="" xmlns:a14="http://schemas.microsoft.com/office/drawing/2010/main">
                <a:solidFill>
                  <a:schemeClr val="tx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nchor="ctr"/>
          <a:lstStyle/>
          <a:p>
            <a:pPr algn="ctr"/>
            <a:endParaRPr lang="en-US" sz="4000" dirty="0">
              <a:solidFill>
                <a:srgbClr val="336699"/>
              </a:solidFill>
              <a:effectLst>
                <a:outerShdw blurRad="38100" dist="38100" dir="2700000" algn="tl">
                  <a:srgbClr val="C0C0C0"/>
                </a:outerShdw>
              </a:effectLst>
              <a:latin typeface="Times New Roman" charset="0"/>
              <a:cs typeface="Times New Roman" charset="0"/>
            </a:endParaRPr>
          </a:p>
        </p:txBody>
      </p:sp>
    </p:spTree>
    <p:extLst>
      <p:ext uri="{BB962C8B-B14F-4D97-AF65-F5344CB8AC3E}">
        <p14:creationId xmlns="" xmlns:p14="http://schemas.microsoft.com/office/powerpoint/2010/main" val="16143608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p:txBody>
          <a:bodyPr/>
          <a:lstStyle/>
          <a:p>
            <a:r>
              <a:rPr lang="en-US" dirty="0" smtClean="0">
                <a:solidFill>
                  <a:srgbClr val="FFC000"/>
                </a:solidFill>
              </a:rPr>
              <a:t>Media Basics</a:t>
            </a:r>
            <a:endParaRPr lang="en-US" dirty="0">
              <a:solidFill>
                <a:srgbClr val="FFC000"/>
              </a:solidFill>
            </a:endParaRPr>
          </a:p>
        </p:txBody>
      </p:sp>
      <p:sp>
        <p:nvSpPr>
          <p:cNvPr id="269322" name="Rectangle 10"/>
          <p:cNvSpPr>
            <a:spLocks noGrp="1" noChangeArrowheads="1"/>
          </p:cNvSpPr>
          <p:nvPr>
            <p:ph idx="1"/>
          </p:nvPr>
        </p:nvSpPr>
        <p:spPr/>
        <p:txBody>
          <a:bodyPr/>
          <a:lstStyle/>
          <a:p>
            <a:endParaRPr lang="en-US" dirty="0"/>
          </a:p>
          <a:p>
            <a:endParaRPr lang="en-US" dirty="0"/>
          </a:p>
          <a:p>
            <a:endParaRPr lang="en-US" dirty="0"/>
          </a:p>
        </p:txBody>
      </p:sp>
      <p:sp>
        <p:nvSpPr>
          <p:cNvPr id="269315" name="Rectangle 3"/>
          <p:cNvSpPr>
            <a:spLocks noGrp="1" noChangeArrowheads="1"/>
          </p:cNvSpPr>
          <p:nvPr>
            <p:ph type="body" sz="half" idx="4294967295"/>
          </p:nvPr>
        </p:nvSpPr>
        <p:spPr>
          <a:xfrm>
            <a:off x="533400" y="1524000"/>
            <a:ext cx="8001000" cy="4495800"/>
          </a:xfrm>
        </p:spPr>
        <p:txBody>
          <a:bodyPr/>
          <a:lstStyle/>
          <a:p>
            <a:pPr algn="just"/>
            <a:r>
              <a:rPr lang="en-US" dirty="0" smtClean="0"/>
              <a:t>In recent times advertising may not provide adequate financial support for the new media forms and all media are looking for new revenue streams in order to stay in business. Traditionally media:</a:t>
            </a:r>
          </a:p>
          <a:p>
            <a:pPr lvl="0"/>
            <a:r>
              <a:rPr lang="en-US" dirty="0" smtClean="0"/>
              <a:t>In most cases, media is supported by advertising.</a:t>
            </a:r>
          </a:p>
          <a:p>
            <a:pPr lvl="0"/>
            <a:r>
              <a:rPr lang="en-US" dirty="0" smtClean="0"/>
              <a:t>Media costs are the biggest part of a campaign budget—from 80–85%. </a:t>
            </a:r>
          </a:p>
          <a:p>
            <a:pPr lvl="0"/>
            <a:r>
              <a:rPr lang="en-US" dirty="0" smtClean="0"/>
              <a:t>Achieving efficiency is critical.</a:t>
            </a:r>
          </a:p>
          <a:p>
            <a:pPr lvl="0"/>
            <a:r>
              <a:rPr lang="en-US" dirty="0" smtClean="0"/>
              <a:t>Media advertising was a $960 billion industry in 2007.</a:t>
            </a:r>
          </a:p>
          <a:p>
            <a:pPr marL="742950" marR="0" lvl="1" indent="-285750" algn="l" defTabSz="914400" rtl="0" eaLnBrk="1" fontAlgn="base" latinLnBrk="0" hangingPunct="1">
              <a:lnSpc>
                <a:spcPct val="80000"/>
              </a:lnSpc>
              <a:spcBef>
                <a:spcPct val="20000"/>
              </a:spcBef>
              <a:spcAft>
                <a:spcPct val="0"/>
              </a:spcAft>
              <a:buClr>
                <a:srgbClr val="669966"/>
              </a:buClr>
              <a:buSzTx/>
              <a:buFontTx/>
              <a:buChar char="–"/>
              <a:tabLst/>
              <a:defRPr/>
            </a:pPr>
            <a:r>
              <a:rPr kumimoji="0" lang="en-US" altLang="zh-TW" sz="1400" b="0" i="0" u="none" strike="noStrike" kern="1200" cap="none" spc="0" normalizeH="0" baseline="0" noProof="0" dirty="0" smtClean="0">
                <a:ln>
                  <a:noFill/>
                </a:ln>
                <a:effectLst/>
                <a:uLnTx/>
                <a:uFillTx/>
                <a:latin typeface="Times New Roman"/>
                <a:ea typeface="新細明體" panose="020B0604030504040204" pitchFamily="18" charset="-120"/>
                <a:cs typeface="Times New Roman"/>
              </a:rPr>
              <a:t>(</a:t>
            </a:r>
            <a:r>
              <a:rPr kumimoji="0" lang="en-US" altLang="zh-TW" sz="1400" b="0" i="0" u="none" strike="noStrike" kern="1200" cap="none" spc="0" normalizeH="0" baseline="0" noProof="0" dirty="0">
                <a:ln>
                  <a:noFill/>
                </a:ln>
                <a:effectLst/>
                <a:uLnTx/>
                <a:uFillTx/>
                <a:latin typeface="Times New Roman"/>
                <a:ea typeface="新細明體" panose="020B0604030504040204" pitchFamily="18" charset="-120"/>
                <a:cs typeface="Times New Roman"/>
              </a:rPr>
              <a:t>Moriarty, Mitchell and Wells, 2009). </a:t>
            </a:r>
          </a:p>
          <a:p>
            <a:endParaRPr lang="en-US" dirty="0"/>
          </a:p>
        </p:txBody>
      </p:sp>
      <p:sp>
        <p:nvSpPr>
          <p:cNvPr id="269328" name="Rectangle 16"/>
          <p:cNvSpPr>
            <a:spLocks noChangeArrowheads="1"/>
          </p:cNvSpPr>
          <p:nvPr/>
        </p:nvSpPr>
        <p:spPr bwMode="auto">
          <a:xfrm>
            <a:off x="862013" y="-12700"/>
            <a:ext cx="7419975" cy="609600"/>
          </a:xfrm>
          <a:prstGeom prst="rect">
            <a:avLst/>
          </a:prstGeom>
          <a:noFill/>
          <a:ln>
            <a:noFill/>
          </a:ln>
          <a:effectLst/>
          <a:extLst>
            <a:ext uri="{909E8E84-426E-40DD-AFC4-6F175D3DCCD1}">
              <a14:hiddenFill xmlns="" xmlns:a14="http://schemas.microsoft.com/office/drawing/2010/main">
                <a:solidFill>
                  <a:schemeClr val="tx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nchor="ctr"/>
          <a:lstStyle/>
          <a:p>
            <a:pPr algn="ctr"/>
            <a:r>
              <a:rPr lang="en-US" sz="2400" b="1">
                <a:cs typeface="Times New Roman" charset="0"/>
              </a:rPr>
              <a:t>WHAT IS ADVERTISING?</a:t>
            </a:r>
            <a:endParaRPr lang="en-US" sz="4000">
              <a:solidFill>
                <a:srgbClr val="336699"/>
              </a:solidFill>
              <a:effectLst>
                <a:outerShdw blurRad="38100" dist="38100" dir="2700000" algn="tl">
                  <a:srgbClr val="C0C0C0"/>
                </a:outerShdw>
              </a:effectLst>
              <a:latin typeface="Times New Roman" charset="0"/>
              <a:cs typeface="Times New Roman" charset="0"/>
            </a:endParaRPr>
          </a:p>
        </p:txBody>
      </p:sp>
    </p:spTree>
    <p:extLst>
      <p:ext uri="{BB962C8B-B14F-4D97-AF65-F5344CB8AC3E}">
        <p14:creationId xmlns="" xmlns:p14="http://schemas.microsoft.com/office/powerpoint/2010/main" val="14972221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5154" name="Rectangle 2"/>
          <p:cNvSpPr>
            <a:spLocks noGrp="1" noChangeArrowheads="1"/>
          </p:cNvSpPr>
          <p:nvPr>
            <p:ph type="title"/>
          </p:nvPr>
        </p:nvSpPr>
        <p:spPr/>
        <p:txBody>
          <a:bodyPr/>
          <a:lstStyle/>
          <a:p>
            <a:r>
              <a:rPr lang="en-US" dirty="0" smtClean="0">
                <a:solidFill>
                  <a:srgbClr val="FFC000"/>
                </a:solidFill>
              </a:rPr>
              <a:t>Media and  Creative</a:t>
            </a:r>
            <a:endParaRPr lang="en-US" dirty="0">
              <a:solidFill>
                <a:srgbClr val="FFC000"/>
              </a:solidFill>
            </a:endParaRPr>
          </a:p>
        </p:txBody>
      </p:sp>
      <p:sp>
        <p:nvSpPr>
          <p:cNvPr id="305155" name="Rectangle 3"/>
          <p:cNvSpPr>
            <a:spLocks noGrp="1" noChangeArrowheads="1"/>
          </p:cNvSpPr>
          <p:nvPr>
            <p:ph type="body" sz="half" idx="4294967295"/>
          </p:nvPr>
        </p:nvSpPr>
        <p:spPr>
          <a:xfrm>
            <a:off x="228600" y="1500174"/>
            <a:ext cx="8229600" cy="4495800"/>
          </a:xfrm>
        </p:spPr>
        <p:txBody>
          <a:bodyPr/>
          <a:lstStyle/>
          <a:p>
            <a:pPr marL="609600" indent="-609600" eaLnBrk="1" hangingPunct="1">
              <a:buFont typeface="Wingdings" pitchFamily="2" charset="2"/>
              <a:buChar char="§"/>
              <a:defRPr/>
            </a:pPr>
            <a:r>
              <a:rPr lang="en-US" sz="2400" dirty="0" smtClean="0"/>
              <a:t>Creative and media planning are parallel and simultaneous processes that are completely interdependent. </a:t>
            </a:r>
          </a:p>
          <a:p>
            <a:pPr marL="609600" indent="-609600" eaLnBrk="1" hangingPunct="1">
              <a:buFont typeface="Wingdings" pitchFamily="2" charset="2"/>
              <a:buChar char="§"/>
              <a:defRPr/>
            </a:pPr>
            <a:r>
              <a:rPr lang="en-US" sz="2400" dirty="0" smtClean="0"/>
              <a:t>Even though we started first with creative, more and more the creative challenge has become to pick the perfect place to deliver—or encounter—a brand message. </a:t>
            </a:r>
          </a:p>
          <a:p>
            <a:pPr marL="609600" indent="-609600" eaLnBrk="1" hangingPunct="1">
              <a:buFont typeface="Wingdings" pitchFamily="2" charset="2"/>
              <a:buChar char="§"/>
              <a:defRPr/>
            </a:pPr>
            <a:r>
              <a:rPr lang="en-US" sz="2400" dirty="0" smtClean="0"/>
              <a:t>Media planning is just as creative as message planning. This is similar to what Marshal McLuhan is quoted for that “ the medium is the message.” </a:t>
            </a:r>
          </a:p>
          <a:p>
            <a:pPr marL="609600" indent="-609600" eaLnBrk="1" hangingPunct="1">
              <a:buFont typeface="Wingdings" pitchFamily="2" charset="2"/>
              <a:buChar char="§"/>
              <a:defRPr/>
            </a:pPr>
            <a:r>
              <a:rPr lang="en-US" sz="2400" dirty="0" smtClean="0"/>
              <a:t>The media world has been is changing from old traditional mass media to new interactive social media; from marketers’ control of media placement to consumers’ control of media use; and from media targeting to media engagement.</a:t>
            </a:r>
          </a:p>
          <a:p>
            <a:pPr marL="609600" indent="-609600" eaLnBrk="1" hangingPunct="1">
              <a:buNone/>
              <a:defRPr/>
            </a:pPr>
            <a:r>
              <a:rPr lang="en-US" sz="2400" dirty="0" smtClean="0">
                <a:ea typeface="ＭＳ Ｐゴシック" pitchFamily="-60" charset="-128"/>
              </a:rPr>
              <a:t>                                                                      </a:t>
            </a:r>
            <a:r>
              <a:rPr lang="en-US" sz="1800" dirty="0" smtClean="0">
                <a:ea typeface="ＭＳ Ｐゴシック" pitchFamily="-60" charset="-128"/>
              </a:rPr>
              <a:t>(</a:t>
            </a:r>
            <a:r>
              <a:rPr lang="en-US" sz="1800" dirty="0">
                <a:ea typeface="ＭＳ Ｐゴシック" pitchFamily="-60" charset="-128"/>
              </a:rPr>
              <a:t>Moriarty, Mitchell and Wells, 2009. P55).</a:t>
            </a:r>
          </a:p>
        </p:txBody>
      </p:sp>
    </p:spTree>
    <p:extLst>
      <p:ext uri="{BB962C8B-B14F-4D97-AF65-F5344CB8AC3E}">
        <p14:creationId xmlns="" xmlns:p14="http://schemas.microsoft.com/office/powerpoint/2010/main" val="5590932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178" name="Rectangle 1026"/>
          <p:cNvSpPr>
            <a:spLocks noGrp="1" noChangeArrowheads="1"/>
          </p:cNvSpPr>
          <p:nvPr>
            <p:ph type="title"/>
          </p:nvPr>
        </p:nvSpPr>
        <p:spPr/>
        <p:txBody>
          <a:bodyPr/>
          <a:lstStyle/>
          <a:p>
            <a:r>
              <a:rPr lang="en-US" dirty="0" smtClean="0">
                <a:solidFill>
                  <a:srgbClr val="FFC000"/>
                </a:solidFill>
              </a:rPr>
              <a:t>Media Classifications</a:t>
            </a:r>
            <a:endParaRPr lang="en-US" dirty="0">
              <a:solidFill>
                <a:srgbClr val="FFC000"/>
              </a:solidFill>
            </a:endParaRPr>
          </a:p>
        </p:txBody>
      </p:sp>
      <p:sp>
        <p:nvSpPr>
          <p:cNvPr id="14" name="Content Placeholder 13"/>
          <p:cNvSpPr>
            <a:spLocks noGrp="1"/>
          </p:cNvSpPr>
          <p:nvPr>
            <p:ph idx="1"/>
          </p:nvPr>
        </p:nvSpPr>
        <p:spPr>
          <a:xfrm>
            <a:off x="457200" y="1371600"/>
            <a:ext cx="8229600" cy="3711575"/>
          </a:xfrm>
        </p:spPr>
        <p:txBody>
          <a:bodyPr/>
          <a:lstStyle/>
          <a:p>
            <a:r>
              <a:rPr lang="en-US" dirty="0" smtClean="0"/>
              <a:t>The plural noun </a:t>
            </a:r>
            <a:r>
              <a:rPr lang="en-US" i="1" dirty="0" smtClean="0"/>
              <a:t>media</a:t>
            </a:r>
            <a:r>
              <a:rPr lang="en-US" dirty="0" smtClean="0"/>
              <a:t> is an umbrella term for all types of print, broadcast, out-of-home, and Internet communication. </a:t>
            </a:r>
          </a:p>
          <a:p>
            <a:r>
              <a:rPr lang="en-US" dirty="0" smtClean="0"/>
              <a:t>The singular noun </a:t>
            </a:r>
            <a:r>
              <a:rPr lang="en-US" i="1" dirty="0" smtClean="0"/>
              <a:t>medium</a:t>
            </a:r>
            <a:r>
              <a:rPr lang="en-US" dirty="0" smtClean="0"/>
              <a:t> refers to each specific type (TV is a medium, for example). A </a:t>
            </a:r>
            <a:r>
              <a:rPr lang="en-US" b="1" dirty="0" smtClean="0"/>
              <a:t>media vehicle</a:t>
            </a:r>
            <a:r>
              <a:rPr lang="en-US" dirty="0" smtClean="0"/>
              <a:t> is a specific TV program, newspaper, magazine, or radio</a:t>
            </a:r>
            <a:r>
              <a:rPr lang="en-US" i="1" dirty="0" smtClean="0"/>
              <a:t> </a:t>
            </a:r>
            <a:r>
              <a:rPr lang="en-US" dirty="0" smtClean="0"/>
              <a:t>station or program. </a:t>
            </a:r>
          </a:p>
          <a:p>
            <a:r>
              <a:rPr lang="en-US" dirty="0" smtClean="0"/>
              <a:t>When a company “buys media,” it is really buying access to the audiences of specific media vehicles. The form that those “buys” take is “space” (print, outdoor boards, Internet) and “time” (radio and TV).</a:t>
            </a:r>
          </a:p>
          <a:p>
            <a:pPr marL="342900" indent="-342900">
              <a:spcBef>
                <a:spcPct val="20000"/>
              </a:spcBef>
              <a:buClr>
                <a:srgbClr val="336699"/>
              </a:buClr>
              <a:buNone/>
            </a:pPr>
            <a:r>
              <a:rPr lang="en-US" sz="1400" dirty="0" smtClean="0">
                <a:solidFill>
                  <a:srgbClr val="000000"/>
                </a:solidFill>
                <a:latin typeface="Times New Roman" charset="0"/>
                <a:cs typeface="Times New Roman" charset="0"/>
              </a:rPr>
              <a:t>(</a:t>
            </a:r>
            <a:r>
              <a:rPr lang="en-US" sz="1400" dirty="0">
                <a:solidFill>
                  <a:srgbClr val="000000"/>
                </a:solidFill>
                <a:latin typeface="Times New Roman" charset="0"/>
                <a:cs typeface="Times New Roman" charset="0"/>
              </a:rPr>
              <a:t>Moriarty, Mitchell and Wells, 2009). </a:t>
            </a:r>
          </a:p>
        </p:txBody>
      </p:sp>
    </p:spTree>
    <p:extLst>
      <p:ext uri="{BB962C8B-B14F-4D97-AF65-F5344CB8AC3E}">
        <p14:creationId xmlns="" xmlns:p14="http://schemas.microsoft.com/office/powerpoint/2010/main" val="66192553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90185F6-DF2F-4B8C-91CB-104997E5AA0F}"/>
              </a:ext>
            </a:extLst>
          </p:cNvPr>
          <p:cNvSpPr>
            <a:spLocks noGrp="1"/>
          </p:cNvSpPr>
          <p:nvPr>
            <p:ph type="title"/>
          </p:nvPr>
        </p:nvSpPr>
        <p:spPr/>
        <p:txBody>
          <a:bodyPr>
            <a:normAutofit fontScale="90000"/>
          </a:bodyPr>
          <a:lstStyle/>
          <a:p>
            <a:r>
              <a:rPr lang="en-US" dirty="0" smtClean="0">
                <a:solidFill>
                  <a:srgbClr val="FFC000"/>
                </a:solidFill>
              </a:rPr>
              <a:t>Media Classifications</a:t>
            </a:r>
            <a:r>
              <a:rPr lang="en-US" dirty="0"/>
              <a:t/>
            </a:r>
            <a:br>
              <a:rPr lang="en-US" dirty="0"/>
            </a:br>
            <a:endParaRPr lang="en-US" dirty="0"/>
          </a:p>
        </p:txBody>
      </p:sp>
      <p:sp>
        <p:nvSpPr>
          <p:cNvPr id="3" name="Content Placeholder 2">
            <a:extLst>
              <a:ext uri="{FF2B5EF4-FFF2-40B4-BE49-F238E27FC236}">
                <a16:creationId xmlns="" xmlns:a16="http://schemas.microsoft.com/office/drawing/2014/main" id="{25BB4BEB-D5C3-4676-AC1E-34A74DDD98A1}"/>
              </a:ext>
            </a:extLst>
          </p:cNvPr>
          <p:cNvSpPr>
            <a:spLocks noGrp="1"/>
          </p:cNvSpPr>
          <p:nvPr>
            <p:ph idx="1"/>
          </p:nvPr>
        </p:nvSpPr>
        <p:spPr>
          <a:xfrm>
            <a:off x="457200" y="1357298"/>
            <a:ext cx="8229600" cy="4625975"/>
          </a:xfrm>
        </p:spPr>
        <p:txBody>
          <a:bodyPr/>
          <a:lstStyle/>
          <a:p>
            <a:r>
              <a:rPr lang="en-US" dirty="0" smtClean="0"/>
              <a:t>Media, particularly those used in advertising, are referred to as </a:t>
            </a:r>
            <a:r>
              <a:rPr lang="en-US" b="1" dirty="0" smtClean="0"/>
              <a:t>mass media,</a:t>
            </a:r>
            <a:r>
              <a:rPr lang="en-US" dirty="0" smtClean="0"/>
              <a:t> the communication channels through which messages are sent to large, diverse audiences. </a:t>
            </a:r>
          </a:p>
          <a:p>
            <a:r>
              <a:rPr lang="en-US" dirty="0" smtClean="0"/>
              <a:t>A mass medium reaches many people simultaneously and it uses some technological system or device to reach them (as opposed to personal communication). </a:t>
            </a:r>
          </a:p>
          <a:p>
            <a:r>
              <a:rPr lang="en-US" dirty="0" smtClean="0"/>
              <a:t>The size of the audience is the reason why we refer to radio and television as </a:t>
            </a:r>
            <a:r>
              <a:rPr lang="en-US" b="1" dirty="0" smtClean="0"/>
              <a:t>broadcasting media</a:t>
            </a:r>
            <a:r>
              <a:rPr lang="en-US" dirty="0" smtClean="0"/>
              <a:t>—they cast their audio and visual signals broadly to reach mass audiences. </a:t>
            </a:r>
            <a:r>
              <a:rPr lang="en-US" sz="1800" dirty="0" smtClean="0">
                <a:solidFill>
                  <a:srgbClr val="000000"/>
                </a:solidFill>
                <a:latin typeface="Times New Roman" charset="0"/>
                <a:cs typeface="Times New Roman" charset="0"/>
              </a:rPr>
              <a:t>(Moriarty, Mitchell and Wells, 2009). </a:t>
            </a:r>
          </a:p>
          <a:p>
            <a:endParaRPr lang="en-US" dirty="0"/>
          </a:p>
        </p:txBody>
      </p:sp>
    </p:spTree>
    <p:extLst>
      <p:ext uri="{BB962C8B-B14F-4D97-AF65-F5344CB8AC3E}">
        <p14:creationId xmlns="" xmlns:p14="http://schemas.microsoft.com/office/powerpoint/2010/main" val="23979141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48" name="Rectangle 36"/>
          <p:cNvSpPr>
            <a:spLocks noGrp="1" noChangeArrowheads="1"/>
          </p:cNvSpPr>
          <p:nvPr>
            <p:ph type="title"/>
          </p:nvPr>
        </p:nvSpPr>
        <p:spPr/>
        <p:txBody>
          <a:bodyPr>
            <a:normAutofit/>
          </a:bodyPr>
          <a:lstStyle/>
          <a:p>
            <a:r>
              <a:rPr lang="en-US" sz="4000" dirty="0" smtClean="0">
                <a:solidFill>
                  <a:srgbClr val="FFC000"/>
                </a:solidFill>
              </a:rPr>
              <a:t>Media Classifications</a:t>
            </a:r>
            <a:endParaRPr lang="en-US" sz="4000" dirty="0">
              <a:solidFill>
                <a:srgbClr val="FFC000"/>
              </a:solidFill>
            </a:endParaRPr>
          </a:p>
        </p:txBody>
      </p:sp>
      <p:sp>
        <p:nvSpPr>
          <p:cNvPr id="166956" name="Rectangle 44"/>
          <p:cNvSpPr>
            <a:spLocks noChangeArrowheads="1"/>
          </p:cNvSpPr>
          <p:nvPr/>
        </p:nvSpPr>
        <p:spPr bwMode="auto">
          <a:xfrm>
            <a:off x="8683625" y="6259513"/>
            <a:ext cx="184150" cy="36671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endParaRPr lang="en-US"/>
          </a:p>
        </p:txBody>
      </p:sp>
      <p:sp>
        <p:nvSpPr>
          <p:cNvPr id="6" name="TextBox 5">
            <a:extLst>
              <a:ext uri="{FF2B5EF4-FFF2-40B4-BE49-F238E27FC236}">
                <a16:creationId xmlns="" xmlns:a16="http://schemas.microsoft.com/office/drawing/2014/main" id="{6670060F-93D8-46B2-949D-5DEC0D2EB55E}"/>
              </a:ext>
            </a:extLst>
          </p:cNvPr>
          <p:cNvSpPr txBox="1"/>
          <p:nvPr/>
        </p:nvSpPr>
        <p:spPr>
          <a:xfrm>
            <a:off x="2264899" y="6167735"/>
            <a:ext cx="4614202" cy="307777"/>
          </a:xfrm>
          <a:prstGeom prst="rect">
            <a:avLst/>
          </a:prstGeom>
          <a:noFill/>
        </p:spPr>
        <p:txBody>
          <a:bodyPr wrap="square">
            <a:spAutoFit/>
          </a:bodyPr>
          <a:lstStyle/>
          <a:p>
            <a:r>
              <a:rPr lang="en-US" sz="1400" dirty="0"/>
              <a:t>Source: Moriarty, Mitchell and Wells, (2009)</a:t>
            </a:r>
          </a:p>
        </p:txBody>
      </p:sp>
      <p:sp>
        <p:nvSpPr>
          <p:cNvPr id="7" name="Content Placeholder 6"/>
          <p:cNvSpPr>
            <a:spLocks noGrp="1"/>
          </p:cNvSpPr>
          <p:nvPr>
            <p:ph idx="1"/>
          </p:nvPr>
        </p:nvSpPr>
        <p:spPr>
          <a:xfrm>
            <a:off x="457200" y="1428736"/>
            <a:ext cx="8229600" cy="4625975"/>
          </a:xfrm>
        </p:spPr>
        <p:txBody>
          <a:bodyPr/>
          <a:lstStyle/>
          <a:p>
            <a:r>
              <a:rPr lang="en-US" sz="2400" b="1" dirty="0" smtClean="0"/>
              <a:t>Niche media</a:t>
            </a:r>
            <a:r>
              <a:rPr lang="en-US" sz="2400" dirty="0" smtClean="0"/>
              <a:t> are communication channels through which messages are sent to niche segments—identifiable groups of people with a distinct common interest, such as the Hispanic market served by </a:t>
            </a:r>
            <a:r>
              <a:rPr lang="en-US" sz="2400" i="1" dirty="0" smtClean="0"/>
              <a:t>El Nuevo Herald. </a:t>
            </a:r>
          </a:p>
          <a:p>
            <a:r>
              <a:rPr lang="en-US" sz="2400" i="1" dirty="0" smtClean="0"/>
              <a:t>Advertising Age</a:t>
            </a:r>
            <a:r>
              <a:rPr lang="en-US" sz="2400" dirty="0" smtClean="0"/>
              <a:t> and </a:t>
            </a:r>
            <a:r>
              <a:rPr lang="en-US" sz="2400" i="1" dirty="0" err="1" smtClean="0"/>
              <a:t>Adweek</a:t>
            </a:r>
            <a:r>
              <a:rPr lang="en-US" sz="2400" i="1" dirty="0" smtClean="0"/>
              <a:t>,</a:t>
            </a:r>
            <a:r>
              <a:rPr lang="en-US" sz="2400" dirty="0" smtClean="0"/>
              <a:t> for example, are a sub segment of the more general business magazine category. They reach the professional advertising industry niche. </a:t>
            </a:r>
          </a:p>
          <a:p>
            <a:r>
              <a:rPr lang="en-US" sz="2400" dirty="0" smtClean="0"/>
              <a:t>The distinction between mass and niche is not based necessarily on size. The </a:t>
            </a:r>
            <a:r>
              <a:rPr lang="en-US" sz="2400" i="1" dirty="0" smtClean="0"/>
              <a:t>AARP Magazine,</a:t>
            </a:r>
            <a:r>
              <a:rPr lang="en-US" sz="2400" dirty="0" smtClean="0"/>
              <a:t> for example, which targets baby boomers age 50, is a niche publication and yet it is the world’s largest circulation magazine</a:t>
            </a:r>
            <a:endParaRPr lang="en-US" sz="2400" dirty="0"/>
          </a:p>
        </p:txBody>
      </p:sp>
    </p:spTree>
    <p:extLst>
      <p:ext uri="{BB962C8B-B14F-4D97-AF65-F5344CB8AC3E}">
        <p14:creationId xmlns="" xmlns:p14="http://schemas.microsoft.com/office/powerpoint/2010/main" val="15767987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346" name="Rectangle 2"/>
          <p:cNvSpPr>
            <a:spLocks noGrp="1" noChangeArrowheads="1"/>
          </p:cNvSpPr>
          <p:nvPr>
            <p:ph type="title"/>
          </p:nvPr>
        </p:nvSpPr>
        <p:spPr/>
        <p:txBody>
          <a:bodyPr>
            <a:normAutofit/>
          </a:bodyPr>
          <a:lstStyle/>
          <a:p>
            <a:r>
              <a:rPr lang="en-US" sz="4800" dirty="0" smtClean="0">
                <a:solidFill>
                  <a:srgbClr val="FFC000"/>
                </a:solidFill>
              </a:rPr>
              <a:t>Media Classifications</a:t>
            </a:r>
            <a:endParaRPr lang="en-US" dirty="0">
              <a:solidFill>
                <a:srgbClr val="FFC000"/>
              </a:solidFill>
            </a:endParaRPr>
          </a:p>
        </p:txBody>
      </p:sp>
      <p:sp>
        <p:nvSpPr>
          <p:cNvPr id="313347" name="Rectangle 3"/>
          <p:cNvSpPr>
            <a:spLocks noGrp="1" noChangeArrowheads="1"/>
          </p:cNvSpPr>
          <p:nvPr>
            <p:ph idx="1"/>
          </p:nvPr>
        </p:nvSpPr>
        <p:spPr>
          <a:xfrm>
            <a:off x="457200" y="1447800"/>
            <a:ext cx="8229600" cy="2339975"/>
          </a:xfrm>
        </p:spPr>
        <p:txBody>
          <a:bodyPr/>
          <a:lstStyle/>
          <a:p>
            <a:r>
              <a:rPr lang="en-US" b="1" dirty="0" smtClean="0"/>
              <a:t>Addressable media:</a:t>
            </a:r>
            <a:r>
              <a:rPr lang="en-US" dirty="0" smtClean="0"/>
              <a:t> </a:t>
            </a:r>
          </a:p>
          <a:p>
            <a:r>
              <a:rPr lang="en-US" dirty="0" smtClean="0"/>
              <a:t>such as the Internet, mail, and the telephone, are used to send brand messages to specific geographic and electronic addresses. </a:t>
            </a:r>
          </a:p>
          <a:p>
            <a:r>
              <a:rPr lang="en-US" dirty="0" smtClean="0"/>
              <a:t>They are particularly helpful in keeping in touch with current customers or with brand communities. </a:t>
            </a:r>
            <a:r>
              <a:rPr lang="en-US" i="1" dirty="0" smtClean="0"/>
              <a:t>Interactive media,</a:t>
            </a:r>
            <a:r>
              <a:rPr lang="en-US" dirty="0" smtClean="0"/>
              <a:t> such as the phone and Internet, allow two-way communication between companies and customers, as well as between and among consumers.</a:t>
            </a:r>
            <a:endParaRPr lang="en-US" sz="2800" dirty="0"/>
          </a:p>
        </p:txBody>
      </p:sp>
    </p:spTree>
    <p:extLst>
      <p:ext uri="{BB962C8B-B14F-4D97-AF65-F5344CB8AC3E}">
        <p14:creationId xmlns="" xmlns:p14="http://schemas.microsoft.com/office/powerpoint/2010/main" val="3620085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8" name="Rectangle 2"/>
          <p:cNvSpPr>
            <a:spLocks noGrp="1" noChangeArrowheads="1"/>
          </p:cNvSpPr>
          <p:nvPr>
            <p:ph type="title"/>
          </p:nvPr>
        </p:nvSpPr>
        <p:spPr/>
        <p:txBody>
          <a:bodyPr>
            <a:normAutofit/>
          </a:bodyPr>
          <a:lstStyle/>
          <a:p>
            <a:r>
              <a:rPr lang="en-US" sz="4800" dirty="0" smtClean="0">
                <a:solidFill>
                  <a:srgbClr val="FFC000"/>
                </a:solidFill>
              </a:rPr>
              <a:t>Media Classifications</a:t>
            </a:r>
            <a:endParaRPr lang="en-US" dirty="0">
              <a:solidFill>
                <a:srgbClr val="FFC000"/>
              </a:solidFill>
            </a:endParaRPr>
          </a:p>
        </p:txBody>
      </p:sp>
      <p:sp>
        <p:nvSpPr>
          <p:cNvPr id="301060" name="Rectangle 4"/>
          <p:cNvSpPr>
            <a:spLocks noGrp="1" noChangeArrowheads="1"/>
          </p:cNvSpPr>
          <p:nvPr>
            <p:ph idx="1"/>
          </p:nvPr>
        </p:nvSpPr>
        <p:spPr>
          <a:xfrm>
            <a:off x="457200" y="1517669"/>
            <a:ext cx="8043890" cy="4625975"/>
          </a:xfrm>
        </p:spPr>
        <p:txBody>
          <a:bodyPr/>
          <a:lstStyle/>
          <a:p>
            <a:r>
              <a:rPr lang="en-US" sz="2400" b="1" dirty="0" smtClean="0"/>
              <a:t>Measured media,</a:t>
            </a:r>
            <a:r>
              <a:rPr lang="en-US" sz="2400" dirty="0" smtClean="0"/>
              <a:t> which refers to the ability of media planners to analyze the cost of a media buy relative to the size of the medium’s audience. The media landscape, according to TNS Media Intelligence, a reporting service that tracks advertising spending, uses the following categories: </a:t>
            </a:r>
          </a:p>
          <a:p>
            <a:pPr lvl="1"/>
            <a:r>
              <a:rPr lang="en-US" sz="2000" b="1" i="1" dirty="0" smtClean="0"/>
              <a:t>Television</a:t>
            </a:r>
            <a:r>
              <a:rPr lang="en-US" sz="2000" dirty="0" smtClean="0"/>
              <a:t> network, cable, syndication, spot (local), Hispanic</a:t>
            </a:r>
          </a:p>
          <a:p>
            <a:pPr lvl="1"/>
            <a:r>
              <a:rPr lang="en-US" sz="2000" b="1" i="1" dirty="0" smtClean="0"/>
              <a:t>Radio</a:t>
            </a:r>
            <a:r>
              <a:rPr lang="en-US" sz="2000" dirty="0" smtClean="0"/>
              <a:t> network, national spot, local</a:t>
            </a:r>
          </a:p>
          <a:p>
            <a:pPr lvl="1"/>
            <a:r>
              <a:rPr lang="en-US" sz="2000" b="1" i="1" dirty="0" smtClean="0"/>
              <a:t>Newspapers</a:t>
            </a:r>
            <a:r>
              <a:rPr lang="en-US" sz="2000" dirty="0" smtClean="0"/>
              <a:t> national, local, Hispanic</a:t>
            </a:r>
          </a:p>
          <a:p>
            <a:pPr lvl="1"/>
            <a:r>
              <a:rPr lang="en-US" sz="2000" b="1" i="1" dirty="0" smtClean="0"/>
              <a:t>Magazines</a:t>
            </a:r>
            <a:r>
              <a:rPr lang="en-US" sz="2000" dirty="0" smtClean="0"/>
              <a:t> consumer, B2B, Sunday, local, Hispanic, international</a:t>
            </a:r>
          </a:p>
          <a:p>
            <a:pPr lvl="1"/>
            <a:r>
              <a:rPr lang="en-US" sz="2000" b="1" i="1" dirty="0" smtClean="0"/>
              <a:t>Internet</a:t>
            </a:r>
            <a:endParaRPr lang="en-US" sz="2000" dirty="0" smtClean="0"/>
          </a:p>
          <a:p>
            <a:pPr lvl="1"/>
            <a:r>
              <a:rPr lang="en-US" sz="2000" b="1" i="1" dirty="0" smtClean="0"/>
              <a:t>Outdoor</a:t>
            </a:r>
            <a:endParaRPr lang="en-US" sz="2000" dirty="0" smtClean="0"/>
          </a:p>
          <a:p>
            <a:pPr lvl="1"/>
            <a:r>
              <a:rPr lang="en-US" sz="2000" b="1" i="1" dirty="0" smtClean="0"/>
              <a:t>Branded Entertainment</a:t>
            </a:r>
            <a:endParaRPr lang="en-US" sz="2000" dirty="0" smtClean="0"/>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Times New Roman"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smtClean="0">
                <a:ln>
                  <a:noFill/>
                </a:ln>
                <a:solidFill>
                  <a:prstClr val="black"/>
                </a:solidFill>
                <a:effectLst/>
                <a:uLnTx/>
                <a:uFillTx/>
                <a:latin typeface="Times New Roman" charset="0"/>
                <a:ea typeface="+mn-ea"/>
                <a:cs typeface="+mn-cs"/>
              </a:rPr>
              <a:t>                                                                                          Source</a:t>
            </a:r>
            <a:r>
              <a:rPr kumimoji="0" lang="en-US" sz="1400" b="0" i="0" u="none" strike="noStrike" kern="1200" cap="none" spc="0" normalizeH="0" baseline="0" noProof="0" dirty="0">
                <a:ln>
                  <a:noFill/>
                </a:ln>
                <a:solidFill>
                  <a:prstClr val="black"/>
                </a:solidFill>
                <a:effectLst/>
                <a:uLnTx/>
                <a:uFillTx/>
                <a:latin typeface="Times New Roman" charset="0"/>
                <a:ea typeface="+mn-ea"/>
                <a:cs typeface="+mn-cs"/>
              </a:rPr>
              <a:t>: Moriarty, Mitchell and Wells, (2009)</a:t>
            </a:r>
          </a:p>
          <a:p>
            <a:endParaRPr lang="en-US" dirty="0"/>
          </a:p>
        </p:txBody>
      </p:sp>
    </p:spTree>
    <p:extLst>
      <p:ext uri="{BB962C8B-B14F-4D97-AF65-F5344CB8AC3E}">
        <p14:creationId xmlns="" xmlns:p14="http://schemas.microsoft.com/office/powerpoint/2010/main" val="21458957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106" name="Rectangle 2"/>
          <p:cNvSpPr>
            <a:spLocks noGrp="1" noChangeArrowheads="1"/>
          </p:cNvSpPr>
          <p:nvPr>
            <p:ph type="title"/>
          </p:nvPr>
        </p:nvSpPr>
        <p:spPr/>
        <p:txBody>
          <a:bodyPr>
            <a:normAutofit/>
          </a:bodyPr>
          <a:lstStyle/>
          <a:p>
            <a:r>
              <a:rPr lang="en-US" dirty="0" smtClean="0">
                <a:solidFill>
                  <a:srgbClr val="FFC000"/>
                </a:solidFill>
              </a:rPr>
              <a:t>The Changing Media Landscape</a:t>
            </a:r>
            <a:endParaRPr lang="en-US" dirty="0">
              <a:solidFill>
                <a:srgbClr val="FFC000"/>
              </a:solidFill>
            </a:endParaRPr>
          </a:p>
        </p:txBody>
      </p:sp>
      <p:sp>
        <p:nvSpPr>
          <p:cNvPr id="303107" name="Rectangle 3"/>
          <p:cNvSpPr>
            <a:spLocks noGrp="1" noChangeArrowheads="1"/>
          </p:cNvSpPr>
          <p:nvPr>
            <p:ph idx="1"/>
          </p:nvPr>
        </p:nvSpPr>
        <p:spPr>
          <a:xfrm>
            <a:off x="457200" y="1357298"/>
            <a:ext cx="8472518" cy="5143535"/>
          </a:xfrm>
        </p:spPr>
        <p:txBody>
          <a:bodyPr/>
          <a:lstStyle/>
          <a:p>
            <a:pPr>
              <a:lnSpc>
                <a:spcPct val="90000"/>
              </a:lnSpc>
            </a:pPr>
            <a:r>
              <a:rPr lang="en-US" sz="2400" b="1" dirty="0" smtClean="0"/>
              <a:t>Consumer Media Usage</a:t>
            </a:r>
          </a:p>
          <a:p>
            <a:pPr lvl="1">
              <a:lnSpc>
                <a:spcPct val="90000"/>
              </a:lnSpc>
            </a:pPr>
            <a:r>
              <a:rPr lang="en-US" dirty="0" smtClean="0"/>
              <a:t>Recent generations spend more time with media.</a:t>
            </a:r>
          </a:p>
          <a:p>
            <a:pPr lvl="1">
              <a:lnSpc>
                <a:spcPct val="90000"/>
              </a:lnSpc>
            </a:pPr>
            <a:r>
              <a:rPr lang="en-US" dirty="0" smtClean="0"/>
              <a:t>Media focused lives—we spend 9 hours a day with media (including mass media, iPods, cell phones, books, email).</a:t>
            </a:r>
          </a:p>
          <a:p>
            <a:pPr lvl="1">
              <a:lnSpc>
                <a:spcPct val="90000"/>
              </a:lnSpc>
            </a:pPr>
            <a:r>
              <a:rPr lang="en-US" dirty="0" smtClean="0"/>
              <a:t>Media multitasking — about 68% of people use other media with TV; 30% use more than one media at </a:t>
            </a:r>
            <a:r>
              <a:rPr lang="en-US" dirty="0" err="1" smtClean="0"/>
              <a:t>at</a:t>
            </a:r>
            <a:r>
              <a:rPr lang="en-US" dirty="0" smtClean="0"/>
              <a:t> time.</a:t>
            </a:r>
          </a:p>
          <a:p>
            <a:pPr>
              <a:lnSpc>
                <a:spcPct val="90000"/>
              </a:lnSpc>
            </a:pPr>
            <a:r>
              <a:rPr lang="en-US" sz="2400" b="1" dirty="0" smtClean="0"/>
              <a:t>Advertising Media Use</a:t>
            </a:r>
          </a:p>
          <a:p>
            <a:pPr lvl="1">
              <a:lnSpc>
                <a:spcPct val="90000"/>
              </a:lnSpc>
            </a:pPr>
            <a:r>
              <a:rPr lang="en-US" dirty="0" smtClean="0"/>
              <a:t>Online newspaper, cable, outdoor, and the Internet is increasing; newspaper and network TV is declining.</a:t>
            </a:r>
          </a:p>
          <a:p>
            <a:pPr>
              <a:lnSpc>
                <a:spcPct val="90000"/>
              </a:lnSpc>
            </a:pPr>
            <a:r>
              <a:rPr lang="en-US" sz="2400" b="1" dirty="0" smtClean="0"/>
              <a:t>The Media Plan</a:t>
            </a:r>
          </a:p>
          <a:p>
            <a:pPr lvl="1">
              <a:lnSpc>
                <a:spcPct val="90000"/>
              </a:lnSpc>
            </a:pPr>
            <a:r>
              <a:rPr lang="en-US" dirty="0" smtClean="0"/>
              <a:t>Identifies the best media to efficiently deliver an advertising message to a targeted audience.</a:t>
            </a:r>
          </a:p>
          <a:p>
            <a:pPr lvl="1">
              <a:lnSpc>
                <a:spcPct val="90000"/>
              </a:lnSpc>
            </a:pPr>
            <a:r>
              <a:rPr lang="en-US" dirty="0" smtClean="0"/>
              <a:t>A subsection within an advertising plan with its own objectives, strategies, and tactics.</a:t>
            </a:r>
            <a:r>
              <a:rPr lang="en-US" dirty="0" smtClean="0">
                <a:latin typeface="Palatino" charset="0"/>
              </a:rPr>
              <a:t> </a:t>
            </a:r>
          </a:p>
          <a:p>
            <a:endParaRPr lang="en-US" dirty="0"/>
          </a:p>
        </p:txBody>
      </p:sp>
      <p:sp>
        <p:nvSpPr>
          <p:cNvPr id="6" name="TextBox 5">
            <a:extLst>
              <a:ext uri="{FF2B5EF4-FFF2-40B4-BE49-F238E27FC236}">
                <a16:creationId xmlns="" xmlns:a16="http://schemas.microsoft.com/office/drawing/2014/main" id="{E09A532F-2A66-4E7A-8EA4-647AFB93E9ED}"/>
              </a:ext>
            </a:extLst>
          </p:cNvPr>
          <p:cNvSpPr txBox="1"/>
          <p:nvPr/>
        </p:nvSpPr>
        <p:spPr>
          <a:xfrm>
            <a:off x="1828800" y="6550247"/>
            <a:ext cx="4614202" cy="307777"/>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Times New Roman" charset="0"/>
                <a:ea typeface="+mn-ea"/>
                <a:cs typeface="+mn-cs"/>
              </a:rPr>
              <a:t>Source: Moriarty, Mitchell and Wells, (2009)</a:t>
            </a:r>
          </a:p>
        </p:txBody>
      </p:sp>
    </p:spTree>
    <p:extLst>
      <p:ext uri="{BB962C8B-B14F-4D97-AF65-F5344CB8AC3E}">
        <p14:creationId xmlns="" xmlns:p14="http://schemas.microsoft.com/office/powerpoint/2010/main" val="33454889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130" name="Rectangle 2"/>
          <p:cNvSpPr>
            <a:spLocks noGrp="1" noChangeArrowheads="1"/>
          </p:cNvSpPr>
          <p:nvPr>
            <p:ph type="title"/>
          </p:nvPr>
        </p:nvSpPr>
        <p:spPr/>
        <p:txBody>
          <a:bodyPr>
            <a:normAutofit/>
          </a:bodyPr>
          <a:lstStyle/>
          <a:p>
            <a:r>
              <a:rPr lang="en-US" dirty="0" smtClean="0">
                <a:solidFill>
                  <a:srgbClr val="FFC000"/>
                </a:solidFill>
              </a:rPr>
              <a:t>The Changing Media Landscape</a:t>
            </a:r>
            <a:endParaRPr lang="en-US" dirty="0">
              <a:solidFill>
                <a:srgbClr val="FFC000"/>
              </a:solidFill>
            </a:endParaRPr>
          </a:p>
        </p:txBody>
      </p:sp>
      <p:sp>
        <p:nvSpPr>
          <p:cNvPr id="8" name="TextBox 7">
            <a:extLst>
              <a:ext uri="{FF2B5EF4-FFF2-40B4-BE49-F238E27FC236}">
                <a16:creationId xmlns="" xmlns:a16="http://schemas.microsoft.com/office/drawing/2014/main" id="{0F82A98D-9A1B-4937-B60B-7A35EE60F765}"/>
              </a:ext>
            </a:extLst>
          </p:cNvPr>
          <p:cNvSpPr txBox="1"/>
          <p:nvPr/>
        </p:nvSpPr>
        <p:spPr>
          <a:xfrm>
            <a:off x="2514600" y="6429375"/>
            <a:ext cx="4614202" cy="307777"/>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Times New Roman" charset="0"/>
                <a:ea typeface="+mn-ea"/>
                <a:cs typeface="+mn-cs"/>
              </a:rPr>
              <a:t>Source: Moriarty, Mitchell and Wells, (2009)</a:t>
            </a:r>
          </a:p>
        </p:txBody>
      </p:sp>
      <p:sp>
        <p:nvSpPr>
          <p:cNvPr id="9" name="Content Placeholder 8"/>
          <p:cNvSpPr>
            <a:spLocks noGrp="1"/>
          </p:cNvSpPr>
          <p:nvPr>
            <p:ph idx="1"/>
          </p:nvPr>
        </p:nvSpPr>
        <p:spPr>
          <a:xfrm>
            <a:off x="457200" y="1500174"/>
            <a:ext cx="8229600" cy="4726009"/>
          </a:xfrm>
        </p:spPr>
        <p:txBody>
          <a:bodyPr/>
          <a:lstStyle/>
          <a:p>
            <a:pPr lvl="0"/>
            <a:r>
              <a:rPr lang="en-US" b="1" dirty="0" smtClean="0"/>
              <a:t>Convergence</a:t>
            </a:r>
            <a:r>
              <a:rPr lang="en-US" dirty="0" smtClean="0"/>
              <a:t> involves digitization of the media, in which all of the mass media save and transmit information through the same digital forms, as well as the integration of the media to work through and with each other.</a:t>
            </a:r>
          </a:p>
          <a:p>
            <a:pPr lvl="0"/>
            <a:r>
              <a:rPr lang="en-US" b="1" dirty="0" smtClean="0"/>
              <a:t>Interactivity</a:t>
            </a:r>
            <a:r>
              <a:rPr lang="en-US" dirty="0" smtClean="0"/>
              <a:t> means that audience members can send messages back and forth to the media and to each other.</a:t>
            </a:r>
          </a:p>
          <a:p>
            <a:r>
              <a:rPr lang="en-US" b="1" dirty="0" smtClean="0"/>
              <a:t>Engagement </a:t>
            </a:r>
            <a:r>
              <a:rPr lang="en-US" dirty="0" smtClean="0"/>
              <a:t>or holding onto the audience through the media using give-and-take messaging, also involves interactivity</a:t>
            </a:r>
            <a:endParaRPr lang="en-US" dirty="0"/>
          </a:p>
        </p:txBody>
      </p:sp>
    </p:spTree>
    <p:extLst>
      <p:ext uri="{BB962C8B-B14F-4D97-AF65-F5344CB8AC3E}">
        <p14:creationId xmlns="" xmlns:p14="http://schemas.microsoft.com/office/powerpoint/2010/main" val="38332020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6" name="Rectangle 6"/>
          <p:cNvSpPr>
            <a:spLocks noGrp="1" noChangeArrowheads="1"/>
          </p:cNvSpPr>
          <p:nvPr>
            <p:ph type="title"/>
          </p:nvPr>
        </p:nvSpPr>
        <p:spPr/>
        <p:txBody>
          <a:bodyPr>
            <a:normAutofit/>
          </a:bodyPr>
          <a:lstStyle/>
          <a:p>
            <a:r>
              <a:rPr lang="en-US" dirty="0" smtClean="0">
                <a:solidFill>
                  <a:srgbClr val="FFC000"/>
                </a:solidFill>
              </a:rPr>
              <a:t>The Changing Media Landscape</a:t>
            </a:r>
            <a:endParaRPr lang="en-US" dirty="0">
              <a:solidFill>
                <a:srgbClr val="FFC000"/>
              </a:solidFill>
            </a:endParaRPr>
          </a:p>
        </p:txBody>
      </p:sp>
      <p:sp>
        <p:nvSpPr>
          <p:cNvPr id="14" name="Content Placeholder 13"/>
          <p:cNvSpPr>
            <a:spLocks noGrp="1"/>
          </p:cNvSpPr>
          <p:nvPr>
            <p:ph idx="1"/>
          </p:nvPr>
        </p:nvSpPr>
        <p:spPr>
          <a:xfrm>
            <a:off x="228600" y="1600200"/>
            <a:ext cx="8458200" cy="5043509"/>
          </a:xfrm>
        </p:spPr>
        <p:txBody>
          <a:bodyPr/>
          <a:lstStyle/>
          <a:p>
            <a:pPr lvl="0"/>
            <a:r>
              <a:rPr lang="en-US" sz="2400" b="1" dirty="0" smtClean="0"/>
              <a:t>Commoditization</a:t>
            </a:r>
            <a:r>
              <a:rPr lang="en-US" sz="2400" dirty="0" smtClean="0"/>
              <a:t> results when many types of products are similar. Customers think that most airlines are</a:t>
            </a:r>
            <a:r>
              <a:rPr lang="en-US" sz="2400" b="1" dirty="0" smtClean="0"/>
              <a:t> </a:t>
            </a:r>
            <a:r>
              <a:rPr lang="en-US" sz="2400" dirty="0" smtClean="0"/>
              <a:t>pretty much alike, and most banks offer the same services and hours of operation. The advertising media are similar, too, with broadcast television, cable television, TiVo, and DVD programming all regarded alike by viewers. </a:t>
            </a:r>
          </a:p>
          <a:p>
            <a:pPr lvl="0"/>
            <a:r>
              <a:rPr lang="en-US" sz="2400" b="1" dirty="0" smtClean="0"/>
              <a:t>Cadence </a:t>
            </a:r>
            <a:r>
              <a:rPr lang="en-US" sz="2400" dirty="0" smtClean="0"/>
              <a:t>reflects the pace  of  today’s  life.  Things move ever faster, attention spans are shorter, and audience want to spend less time with advertisements.</a:t>
            </a:r>
          </a:p>
          <a:p>
            <a:pPr lvl="0"/>
            <a:r>
              <a:rPr lang="en-US" sz="2400" b="1" dirty="0" smtClean="0"/>
              <a:t>Personalization </a:t>
            </a:r>
            <a:r>
              <a:rPr lang="en-US" sz="2400" dirty="0" smtClean="0"/>
              <a:t>allows advertisers and others to appeal directly to an individual’s interests and needs.</a:t>
            </a:r>
          </a:p>
          <a:p>
            <a:pPr lvl="0"/>
            <a:r>
              <a:rPr lang="en-US" sz="2400" b="1" dirty="0" smtClean="0"/>
              <a:t>Networking </a:t>
            </a:r>
            <a:r>
              <a:rPr lang="en-US" sz="2400" dirty="0" smtClean="0"/>
              <a:t>brings related messages and offers to audience members, based on their past and present behavior.</a:t>
            </a:r>
          </a:p>
          <a:p>
            <a:pPr marL="0" indent="0">
              <a:lnSpc>
                <a:spcPct val="90000"/>
              </a:lnSpc>
              <a:spcBef>
                <a:spcPct val="20000"/>
              </a:spcBef>
              <a:buClr>
                <a:srgbClr val="669966"/>
              </a:buClr>
              <a:buNone/>
            </a:pPr>
            <a:endParaRPr lang="en-US" sz="2000" dirty="0">
              <a:solidFill>
                <a:srgbClr val="000000"/>
              </a:solidFill>
              <a:latin typeface="Times New Roman" charset="0"/>
              <a:cs typeface="Times New Roman" charset="0"/>
            </a:endParaRPr>
          </a:p>
          <a:p>
            <a:pPr marL="119062" indent="0">
              <a:buNone/>
            </a:pPr>
            <a:endParaRPr lang="en-US" sz="2000" dirty="0"/>
          </a:p>
        </p:txBody>
      </p:sp>
    </p:spTree>
    <p:extLst>
      <p:ext uri="{BB962C8B-B14F-4D97-AF65-F5344CB8AC3E}">
        <p14:creationId xmlns="" xmlns:p14="http://schemas.microsoft.com/office/powerpoint/2010/main" val="31337260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6" name="Rectangle 6"/>
          <p:cNvSpPr>
            <a:spLocks noGrp="1" noChangeArrowheads="1"/>
          </p:cNvSpPr>
          <p:nvPr>
            <p:ph type="title"/>
          </p:nvPr>
        </p:nvSpPr>
        <p:spPr/>
        <p:txBody>
          <a:bodyPr>
            <a:normAutofit/>
          </a:bodyPr>
          <a:lstStyle/>
          <a:p>
            <a:r>
              <a:rPr lang="en-US" dirty="0" smtClean="0">
                <a:solidFill>
                  <a:srgbClr val="FFC000"/>
                </a:solidFill>
              </a:rPr>
              <a:t>What Do Media Do?</a:t>
            </a:r>
            <a:endParaRPr lang="en-US" dirty="0">
              <a:solidFill>
                <a:srgbClr val="FFC000"/>
              </a:solidFill>
            </a:endParaRPr>
          </a:p>
        </p:txBody>
      </p:sp>
      <p:sp>
        <p:nvSpPr>
          <p:cNvPr id="14" name="Content Placeholder 13"/>
          <p:cNvSpPr>
            <a:spLocks noGrp="1"/>
          </p:cNvSpPr>
          <p:nvPr>
            <p:ph idx="1"/>
          </p:nvPr>
        </p:nvSpPr>
        <p:spPr>
          <a:xfrm>
            <a:off x="457200" y="1447824"/>
            <a:ext cx="8686800" cy="5410200"/>
          </a:xfrm>
        </p:spPr>
        <p:txBody>
          <a:bodyPr/>
          <a:lstStyle/>
          <a:p>
            <a:pPr lvl="0"/>
            <a:r>
              <a:rPr lang="en-US" dirty="0" smtClean="0"/>
              <a:t>Media </a:t>
            </a:r>
            <a:r>
              <a:rPr lang="en-US" b="1" i="1" dirty="0" smtClean="0"/>
              <a:t>delive</a:t>
            </a:r>
            <a:r>
              <a:rPr lang="en-US" i="1" dirty="0" smtClean="0"/>
              <a:t>r</a:t>
            </a:r>
            <a:r>
              <a:rPr lang="en-US" dirty="0" smtClean="0"/>
              <a:t> messages. In traditional mass media this is a one-way process from the source (the advertiser) to the receiver (consumers). </a:t>
            </a:r>
          </a:p>
          <a:p>
            <a:pPr lvl="0"/>
            <a:r>
              <a:rPr lang="en-US" dirty="0" smtClean="0"/>
              <a:t>Media are </a:t>
            </a:r>
            <a:r>
              <a:rPr lang="en-US" b="1" i="1" dirty="0" smtClean="0"/>
              <a:t>interactive</a:t>
            </a:r>
            <a:r>
              <a:rPr lang="en-US" dirty="0" smtClean="0"/>
              <a:t> they offer opportunities for dialogue and two-way conversation. The media of marketing communication deliver messages to and from customers and move messages back and forth.</a:t>
            </a:r>
          </a:p>
          <a:p>
            <a:r>
              <a:rPr lang="en-US" dirty="0" smtClean="0"/>
              <a:t>Media also offers opportunities for </a:t>
            </a:r>
            <a:r>
              <a:rPr lang="en-US" b="1" i="1" dirty="0" smtClean="0"/>
              <a:t>engagement</a:t>
            </a:r>
            <a:r>
              <a:rPr lang="en-US" i="1" dirty="0" smtClean="0"/>
              <a:t>,</a:t>
            </a:r>
            <a:r>
              <a:rPr lang="en-US" dirty="0" smtClean="0"/>
              <a:t> a media buzzword that refers to the captivating quality of media that the audience finds engrossing, such as the “wire dancers” on the Windows Vista outdoor board. </a:t>
            </a:r>
            <a:r>
              <a:rPr lang="en-US" sz="1800" dirty="0" smtClean="0">
                <a:solidFill>
                  <a:prstClr val="black"/>
                </a:solidFill>
                <a:latin typeface="Times New Roman" charset="0"/>
              </a:rPr>
              <a:t>Source: Moriarty, Mitchell and Wells, (2009)</a:t>
            </a:r>
          </a:p>
          <a:p>
            <a:pPr lvl="0"/>
            <a:endParaRPr lang="en-US" dirty="0"/>
          </a:p>
        </p:txBody>
      </p:sp>
    </p:spTree>
    <p:extLst>
      <p:ext uri="{BB962C8B-B14F-4D97-AF65-F5344CB8AC3E}">
        <p14:creationId xmlns="" xmlns:p14="http://schemas.microsoft.com/office/powerpoint/2010/main" val="22973659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US" dirty="0"/>
              <a:t> </a:t>
            </a:r>
          </a:p>
        </p:txBody>
      </p:sp>
      <p:sp>
        <p:nvSpPr>
          <p:cNvPr id="21676" name="Rectangle 172"/>
          <p:cNvSpPr>
            <a:spLocks noChangeArrowheads="1"/>
          </p:cNvSpPr>
          <p:nvPr/>
        </p:nvSpPr>
        <p:spPr bwMode="auto">
          <a:xfrm>
            <a:off x="500034" y="6143645"/>
            <a:ext cx="6572296" cy="73096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Times New Roman"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Times New Roman" charset="0"/>
                <a:ea typeface="+mn-ea"/>
                <a:cs typeface="+mn-cs"/>
              </a:rPr>
              <a:t>Source: Moriarty, Mitchell and Wells, (2009)</a:t>
            </a:r>
          </a:p>
          <a:p>
            <a:pPr>
              <a:lnSpc>
                <a:spcPct val="90000"/>
              </a:lnSpc>
            </a:pPr>
            <a:endParaRPr lang="en-US" sz="1500" dirty="0">
              <a:solidFill>
                <a:srgbClr val="000000"/>
              </a:solidFill>
            </a:endParaRPr>
          </a:p>
        </p:txBody>
      </p:sp>
      <p:sp>
        <p:nvSpPr>
          <p:cNvPr id="21679" name="Line 175"/>
          <p:cNvSpPr>
            <a:spLocks noChangeShapeType="1"/>
          </p:cNvSpPr>
          <p:nvPr/>
        </p:nvSpPr>
        <p:spPr bwMode="auto">
          <a:xfrm>
            <a:off x="1524000" y="1295400"/>
            <a:ext cx="7315200" cy="0"/>
          </a:xfrm>
          <a:prstGeom prst="line">
            <a:avLst/>
          </a:prstGeom>
          <a:noFill/>
          <a:ln w="9525">
            <a:solidFill>
              <a:srgbClr val="336699"/>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8" name="Rectangle 6"/>
          <p:cNvSpPr txBox="1">
            <a:spLocks noChangeArrowheads="1"/>
          </p:cNvSpPr>
          <p:nvPr/>
        </p:nvSpPr>
        <p:spPr>
          <a:xfrm>
            <a:off x="609600" y="307848"/>
            <a:ext cx="8229600" cy="1252728"/>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lvl1pPr algn="l" rtl="0" eaLnBrk="0" fontAlgn="base" hangingPunct="0">
              <a:spcBef>
                <a:spcPct val="0"/>
              </a:spcBef>
              <a:spcAft>
                <a:spcPct val="0"/>
              </a:spcAft>
              <a:defRPr sz="4500" b="1" kern="1200">
                <a:solidFill>
                  <a:srgbClr val="FF8000"/>
                </a:solidFill>
                <a:latin typeface="+mj-lt"/>
                <a:ea typeface="+mj-ea"/>
                <a:cs typeface="+mj-cs"/>
              </a:defRPr>
            </a:lvl1pPr>
            <a:lvl2pPr algn="l" rtl="0" eaLnBrk="0" fontAlgn="base" hangingPunct="0">
              <a:spcBef>
                <a:spcPct val="0"/>
              </a:spcBef>
              <a:spcAft>
                <a:spcPct val="0"/>
              </a:spcAft>
              <a:defRPr sz="4500" b="1">
                <a:solidFill>
                  <a:srgbClr val="FF8000"/>
                </a:solidFill>
                <a:latin typeface="Corbel" pitchFamily="34" charset="0"/>
              </a:defRPr>
            </a:lvl2pPr>
            <a:lvl3pPr algn="l" rtl="0" eaLnBrk="0" fontAlgn="base" hangingPunct="0">
              <a:spcBef>
                <a:spcPct val="0"/>
              </a:spcBef>
              <a:spcAft>
                <a:spcPct val="0"/>
              </a:spcAft>
              <a:defRPr sz="4500" b="1">
                <a:solidFill>
                  <a:srgbClr val="FF8000"/>
                </a:solidFill>
                <a:latin typeface="Corbel" pitchFamily="34" charset="0"/>
              </a:defRPr>
            </a:lvl3pPr>
            <a:lvl4pPr algn="l" rtl="0" eaLnBrk="0" fontAlgn="base" hangingPunct="0">
              <a:spcBef>
                <a:spcPct val="0"/>
              </a:spcBef>
              <a:spcAft>
                <a:spcPct val="0"/>
              </a:spcAft>
              <a:defRPr sz="4500" b="1">
                <a:solidFill>
                  <a:srgbClr val="FF8000"/>
                </a:solidFill>
                <a:latin typeface="Corbel" pitchFamily="34" charset="0"/>
              </a:defRPr>
            </a:lvl4pPr>
            <a:lvl5pPr algn="l" rtl="0" eaLnBrk="0" fontAlgn="base" hangingPunct="0">
              <a:spcBef>
                <a:spcPct val="0"/>
              </a:spcBef>
              <a:spcAft>
                <a:spcPct val="0"/>
              </a:spcAft>
              <a:defRPr sz="4500" b="1">
                <a:solidFill>
                  <a:srgbClr val="FF8000"/>
                </a:solidFill>
                <a:latin typeface="Corbel" pitchFamily="34" charset="0"/>
              </a:defRPr>
            </a:lvl5pPr>
            <a:lvl6pPr marL="457200" algn="l" rtl="0" fontAlgn="base">
              <a:spcBef>
                <a:spcPct val="0"/>
              </a:spcBef>
              <a:spcAft>
                <a:spcPct val="0"/>
              </a:spcAft>
              <a:defRPr sz="4500" b="1">
                <a:solidFill>
                  <a:srgbClr val="FF8000"/>
                </a:solidFill>
                <a:latin typeface="Corbel" pitchFamily="34" charset="0"/>
              </a:defRPr>
            </a:lvl6pPr>
            <a:lvl7pPr marL="914400" algn="l" rtl="0" fontAlgn="base">
              <a:spcBef>
                <a:spcPct val="0"/>
              </a:spcBef>
              <a:spcAft>
                <a:spcPct val="0"/>
              </a:spcAft>
              <a:defRPr sz="4500" b="1">
                <a:solidFill>
                  <a:srgbClr val="FF8000"/>
                </a:solidFill>
                <a:latin typeface="Corbel" pitchFamily="34" charset="0"/>
              </a:defRPr>
            </a:lvl7pPr>
            <a:lvl8pPr marL="1371600" algn="l" rtl="0" fontAlgn="base">
              <a:spcBef>
                <a:spcPct val="0"/>
              </a:spcBef>
              <a:spcAft>
                <a:spcPct val="0"/>
              </a:spcAft>
              <a:defRPr sz="4500" b="1">
                <a:solidFill>
                  <a:srgbClr val="FF8000"/>
                </a:solidFill>
                <a:latin typeface="Corbel" pitchFamily="34" charset="0"/>
              </a:defRPr>
            </a:lvl8pPr>
            <a:lvl9pPr marL="1828800" algn="l" rtl="0" fontAlgn="base">
              <a:spcBef>
                <a:spcPct val="0"/>
              </a:spcBef>
              <a:spcAft>
                <a:spcPct val="0"/>
              </a:spcAft>
              <a:defRPr sz="4500" b="1">
                <a:solidFill>
                  <a:srgbClr val="FF8000"/>
                </a:solidFill>
                <a:latin typeface="Corbel" pitchFamily="34" charset="0"/>
              </a:defRPr>
            </a:lvl9pPr>
            <a:extLst/>
          </a:lstStyle>
          <a:p>
            <a:r>
              <a:rPr lang="en-US" dirty="0" smtClean="0">
                <a:solidFill>
                  <a:srgbClr val="FFC000"/>
                </a:solidFill>
              </a:rPr>
              <a:t>What Do Media Do?</a:t>
            </a:r>
            <a:endParaRPr lang="en-US" dirty="0">
              <a:solidFill>
                <a:srgbClr val="FFC000"/>
              </a:solidFill>
            </a:endParaRPr>
          </a:p>
        </p:txBody>
      </p:sp>
      <p:sp>
        <p:nvSpPr>
          <p:cNvPr id="22529" name="Rectangle 1"/>
          <p:cNvSpPr>
            <a:spLocks noChangeArrowheads="1"/>
          </p:cNvSpPr>
          <p:nvPr/>
        </p:nvSpPr>
        <p:spPr bwMode="auto">
          <a:xfrm>
            <a:off x="500034" y="1500174"/>
            <a:ext cx="8072494"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 typeface="Wingdings" pitchFamily="2" charset="2"/>
              <a:buChar char="§"/>
              <a:tabLst/>
            </a:pPr>
            <a:r>
              <a:rPr kumimoji="0" lang="en-US" b="0" i="0" u="none" strike="noStrike" cap="none" normalizeH="0" baseline="0" dirty="0" smtClean="0">
                <a:ln>
                  <a:noFill/>
                </a:ln>
                <a:solidFill>
                  <a:srgbClr val="231F20"/>
                </a:solidFill>
                <a:effectLst/>
                <a:latin typeface="+mn-lt"/>
                <a:ea typeface="Times New Roman" pitchFamily="18" charset="0"/>
                <a:cs typeface="Times New Roman" pitchFamily="18" charset="0"/>
              </a:rPr>
              <a:t>Media are also contact points in that they </a:t>
            </a:r>
            <a:r>
              <a:rPr kumimoji="0" lang="en-US" b="0" i="1" u="none" strike="noStrike" cap="none" normalizeH="0" baseline="0" dirty="0" smtClean="0">
                <a:ln>
                  <a:noFill/>
                </a:ln>
                <a:solidFill>
                  <a:srgbClr val="231F20"/>
                </a:solidFill>
                <a:effectLst/>
                <a:latin typeface="+mn-lt"/>
                <a:ea typeface="Times New Roman" pitchFamily="18" charset="0"/>
                <a:cs typeface="Times New Roman" pitchFamily="18" charset="0"/>
              </a:rPr>
              <a:t>connect</a:t>
            </a:r>
            <a:r>
              <a:rPr kumimoji="0" lang="en-US" b="0" i="0" u="none" strike="noStrike" cap="none" normalizeH="0" baseline="0" dirty="0" smtClean="0">
                <a:ln>
                  <a:noFill/>
                </a:ln>
                <a:solidFill>
                  <a:srgbClr val="231F20"/>
                </a:solidFill>
                <a:effectLst/>
                <a:latin typeface="+mn-lt"/>
                <a:ea typeface="Times New Roman" pitchFamily="18" charset="0"/>
                <a:cs typeface="Times New Roman" pitchFamily="18" charset="0"/>
              </a:rPr>
              <a:t> a brand with the audience and ultimately </a:t>
            </a:r>
            <a:r>
              <a:rPr kumimoji="0" lang="en-US" b="0" i="1" u="none" strike="noStrike" cap="none" normalizeH="0" baseline="0" dirty="0" smtClean="0">
                <a:ln>
                  <a:noFill/>
                </a:ln>
                <a:solidFill>
                  <a:srgbClr val="231F20"/>
                </a:solidFill>
                <a:effectLst/>
                <a:latin typeface="+mn-lt"/>
                <a:ea typeface="Times New Roman" pitchFamily="18" charset="0"/>
                <a:cs typeface="Times New Roman" pitchFamily="18" charset="0"/>
              </a:rPr>
              <a:t>touch</a:t>
            </a:r>
            <a:r>
              <a:rPr kumimoji="0" lang="en-US" b="0" i="0" u="none" strike="noStrike" cap="none" normalizeH="0" baseline="0" dirty="0" smtClean="0">
                <a:ln>
                  <a:noFill/>
                </a:ln>
                <a:solidFill>
                  <a:srgbClr val="231F20"/>
                </a:solidFill>
                <a:effectLst/>
                <a:latin typeface="+mn-lt"/>
                <a:ea typeface="Times New Roman" pitchFamily="18" charset="0"/>
                <a:cs typeface="Times New Roman" pitchFamily="18" charset="0"/>
              </a:rPr>
              <a:t> their emotions, as well as </a:t>
            </a:r>
            <a:r>
              <a:rPr kumimoji="0" lang="en-US" b="0" i="1" u="none" strike="noStrike" cap="none" normalizeH="0" baseline="0" dirty="0" smtClean="0">
                <a:ln>
                  <a:noFill/>
                </a:ln>
                <a:solidFill>
                  <a:srgbClr val="231F20"/>
                </a:solidFill>
                <a:effectLst/>
                <a:latin typeface="+mn-lt"/>
                <a:ea typeface="Times New Roman" pitchFamily="18" charset="0"/>
                <a:cs typeface="Times New Roman" pitchFamily="18" charset="0"/>
              </a:rPr>
              <a:t>engage</a:t>
            </a:r>
            <a:r>
              <a:rPr kumimoji="0" lang="en-US" b="0" i="0" u="none" strike="noStrike" cap="none" normalizeH="0" baseline="0" dirty="0" smtClean="0">
                <a:ln>
                  <a:noFill/>
                </a:ln>
                <a:solidFill>
                  <a:srgbClr val="231F20"/>
                </a:solidFill>
                <a:effectLst/>
                <a:latin typeface="+mn-lt"/>
                <a:ea typeface="Times New Roman" pitchFamily="18" charset="0"/>
                <a:cs typeface="Times New Roman" pitchFamily="18" charset="0"/>
              </a:rPr>
              <a:t> their minds. </a:t>
            </a:r>
          </a:p>
          <a:p>
            <a:pPr marL="0" marR="0" lvl="0" indent="0" algn="l" defTabSz="914400" rtl="0" eaLnBrk="1" fontAlgn="base" latinLnBrk="0" hangingPunct="1">
              <a:lnSpc>
                <a:spcPct val="100000"/>
              </a:lnSpc>
              <a:spcBef>
                <a:spcPct val="0"/>
              </a:spcBef>
              <a:spcAft>
                <a:spcPct val="0"/>
              </a:spcAft>
              <a:buClrTx/>
              <a:buSzTx/>
              <a:buFont typeface="Wingdings" pitchFamily="2" charset="2"/>
              <a:buChar char="§"/>
              <a:tabLst/>
            </a:pPr>
            <a:r>
              <a:rPr kumimoji="0" lang="en-US" b="0" i="0" u="none" strike="noStrike" cap="none" normalizeH="0" baseline="0" dirty="0" smtClean="0">
                <a:ln>
                  <a:noFill/>
                </a:ln>
                <a:solidFill>
                  <a:srgbClr val="231F20"/>
                </a:solidFill>
                <a:effectLst/>
                <a:latin typeface="+mn-lt"/>
                <a:ea typeface="Times New Roman" pitchFamily="18" charset="0"/>
                <a:cs typeface="Times New Roman" pitchFamily="18" charset="0"/>
              </a:rPr>
              <a:t>To deliver means “to take something to a person or place”; to connect means “to join together.” Delivery is the first step in connecting: it opens the door to touching a  customer in a meaningful way with a brand message.</a:t>
            </a:r>
          </a:p>
          <a:p>
            <a:pPr marL="0" marR="0" lvl="0" indent="0" algn="l" defTabSz="914400" rtl="0" eaLnBrk="1" fontAlgn="base" latinLnBrk="0" hangingPunct="1">
              <a:lnSpc>
                <a:spcPct val="100000"/>
              </a:lnSpc>
              <a:spcBef>
                <a:spcPct val="0"/>
              </a:spcBef>
              <a:spcAft>
                <a:spcPct val="0"/>
              </a:spcAft>
              <a:buClrTx/>
              <a:buSzTx/>
              <a:buFont typeface="Wingdings" pitchFamily="2" charset="2"/>
              <a:buChar char="§"/>
              <a:tabLst/>
            </a:pPr>
            <a:r>
              <a:rPr kumimoji="0" lang="en-US" b="0" i="0" u="none" strike="noStrike" cap="none" normalizeH="0" baseline="0" dirty="0" smtClean="0">
                <a:ln>
                  <a:noFill/>
                </a:ln>
                <a:solidFill>
                  <a:srgbClr val="231F20"/>
                </a:solidFill>
                <a:effectLst/>
                <a:latin typeface="+mn-lt"/>
                <a:ea typeface="Times New Roman" pitchFamily="18" charset="0"/>
                <a:cs typeface="Times New Roman" pitchFamily="18" charset="0"/>
              </a:rPr>
              <a:t>IMC connection media also include personal experiences with events, salespeople, and customer service, as well as word-of-mouth messages from people who influence us—all of which may be-come imbued with emotions leading to strong personal feelings about a brand.</a:t>
            </a:r>
            <a:endParaRPr kumimoji="0" lang="en-US" b="0" i="0" u="none" strike="noStrike" cap="none" normalizeH="0" baseline="0" dirty="0" smtClean="0">
              <a:ln>
                <a:noFill/>
              </a:ln>
              <a:solidFill>
                <a:schemeClr val="tx1"/>
              </a:solidFill>
              <a:effectLst/>
              <a:latin typeface="+mn-lt"/>
              <a:cs typeface="Arial" pitchFamily="34" charset="0"/>
            </a:endParaRPr>
          </a:p>
        </p:txBody>
      </p:sp>
    </p:spTree>
    <p:extLst>
      <p:ext uri="{BB962C8B-B14F-4D97-AF65-F5344CB8AC3E}">
        <p14:creationId xmlns="" xmlns:p14="http://schemas.microsoft.com/office/powerpoint/2010/main" val="20192417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6"/>
          <p:cNvSpPr>
            <a:spLocks noChangeArrowheads="1"/>
          </p:cNvSpPr>
          <p:nvPr/>
        </p:nvSpPr>
        <p:spPr bwMode="auto">
          <a:xfrm>
            <a:off x="928662" y="5500710"/>
            <a:ext cx="7286676" cy="1143000"/>
          </a:xfrm>
          <a:prstGeom prst="rect">
            <a:avLst/>
          </a:prstGeom>
          <a:solidFill>
            <a:srgbClr val="336699">
              <a:alpha val="25000"/>
            </a:srgbClr>
          </a:solidFill>
          <a:ln w="28575">
            <a:solidFill>
              <a:srgbClr val="336699"/>
            </a:solidFill>
            <a:miter lim="800000"/>
            <a:headEnd/>
            <a:tailEnd/>
          </a:ln>
          <a:effectLst/>
        </p:spPr>
        <p:txBody>
          <a:bodyPr/>
          <a:lstStyle/>
          <a:p>
            <a:pPr marL="342900" indent="-342900">
              <a:spcBef>
                <a:spcPct val="20000"/>
              </a:spcBef>
              <a:buClr>
                <a:srgbClr val="669966"/>
              </a:buClr>
              <a:buFont typeface="Times" charset="0"/>
              <a:buNone/>
            </a:pPr>
            <a:endParaRPr lang="en-US" sz="3200">
              <a:solidFill>
                <a:srgbClr val="000000"/>
              </a:solidFill>
              <a:latin typeface="Times New Roman" pitchFamily="18" charset="0"/>
              <a:cs typeface="Times New Roman" pitchFamily="18" charset="0"/>
            </a:endParaRPr>
          </a:p>
        </p:txBody>
      </p:sp>
      <p:sp>
        <p:nvSpPr>
          <p:cNvPr id="23568" name="Rectangle 16"/>
          <p:cNvSpPr>
            <a:spLocks noGrp="1" noChangeArrowheads="1"/>
          </p:cNvSpPr>
          <p:nvPr>
            <p:ph type="title"/>
          </p:nvPr>
        </p:nvSpPr>
        <p:spPr/>
        <p:txBody>
          <a:bodyPr/>
          <a:lstStyle/>
          <a:p>
            <a:r>
              <a:rPr lang="en-US" dirty="0" smtClean="0">
                <a:solidFill>
                  <a:srgbClr val="FFC000"/>
                </a:solidFill>
              </a:rPr>
              <a:t>The Evolution of Media Roles</a:t>
            </a:r>
            <a:endParaRPr lang="en-US" dirty="0">
              <a:solidFill>
                <a:srgbClr val="FFC000"/>
              </a:solidFill>
            </a:endParaRPr>
          </a:p>
        </p:txBody>
      </p:sp>
      <p:sp>
        <p:nvSpPr>
          <p:cNvPr id="14" name="Content Placeholder 13"/>
          <p:cNvSpPr>
            <a:spLocks noGrp="1"/>
          </p:cNvSpPr>
          <p:nvPr>
            <p:ph idx="1"/>
          </p:nvPr>
        </p:nvSpPr>
        <p:spPr>
          <a:xfrm>
            <a:off x="457200" y="1428736"/>
            <a:ext cx="7901014" cy="3390900"/>
          </a:xfrm>
        </p:spPr>
        <p:txBody>
          <a:bodyPr/>
          <a:lstStyle/>
          <a:p>
            <a:pPr marL="119062" indent="0">
              <a:buFont typeface="Wingdings" pitchFamily="2" charset="2"/>
              <a:buChar char="§"/>
            </a:pPr>
            <a:r>
              <a:rPr lang="en-US" dirty="0" smtClean="0"/>
              <a:t> </a:t>
            </a:r>
            <a:r>
              <a:rPr lang="en-US" sz="2400" dirty="0" smtClean="0"/>
              <a:t>Media have evolved from print, to radio, then television, and now the Internet. </a:t>
            </a:r>
          </a:p>
          <a:p>
            <a:pPr marL="119062" indent="0">
              <a:buFont typeface="Wingdings" pitchFamily="2" charset="2"/>
              <a:buChar char="§"/>
            </a:pPr>
            <a:r>
              <a:rPr lang="en-US" sz="2400" dirty="0" smtClean="0"/>
              <a:t> Newspapers, magazines, and posters provided the visual dimension of communication; radio added an audio dimension. </a:t>
            </a:r>
          </a:p>
          <a:p>
            <a:pPr marL="119062" indent="0">
              <a:buFont typeface="Wingdings" pitchFamily="2" charset="2"/>
              <a:buChar char="§"/>
            </a:pPr>
            <a:r>
              <a:rPr lang="en-US" sz="2400" dirty="0" smtClean="0"/>
              <a:t>Television enabled messages to be heard and seen with moving images. </a:t>
            </a:r>
          </a:p>
          <a:p>
            <a:pPr marL="119062" indent="0">
              <a:buFont typeface="Wingdings" pitchFamily="2" charset="2"/>
              <a:buChar char="§"/>
            </a:pPr>
            <a:r>
              <a:rPr lang="en-US" sz="2400" dirty="0" smtClean="0"/>
              <a:t>Today we have the Internet, which has basically combined television and the computer, thus providing the added dimension of interactivity.</a:t>
            </a:r>
          </a:p>
          <a:p>
            <a:pPr marL="119062" indent="0">
              <a:buNone/>
            </a:pPr>
            <a:endParaRPr lang="en-US" sz="2400" dirty="0" smtClean="0"/>
          </a:p>
          <a:p>
            <a:pPr lvl="0" algn="ctr">
              <a:buNone/>
            </a:pPr>
            <a:r>
              <a:rPr lang="en-US" sz="2000" b="1" dirty="0" smtClean="0"/>
              <a:t>Principle</a:t>
            </a:r>
            <a:endParaRPr lang="en-US" sz="2000" dirty="0" smtClean="0"/>
          </a:p>
          <a:p>
            <a:pPr algn="ctr">
              <a:buNone/>
            </a:pPr>
            <a:r>
              <a:rPr lang="en-US" sz="2000" dirty="0" smtClean="0"/>
              <a:t>  Every technological advance has threatened older media, and every new medium is launched in the footprints of its predecessor media. </a:t>
            </a:r>
          </a:p>
          <a:p>
            <a:pPr algn="ctr">
              <a:buNone/>
            </a:pPr>
            <a:r>
              <a:rPr lang="en-US" sz="2000" dirty="0" smtClean="0"/>
              <a:t> </a:t>
            </a:r>
          </a:p>
          <a:p>
            <a:pPr marL="119062" indent="0">
              <a:buFont typeface="Wingdings" pitchFamily="2" charset="2"/>
              <a:buChar char="§"/>
            </a:pPr>
            <a:endParaRPr lang="en-US" sz="2400" dirty="0"/>
          </a:p>
        </p:txBody>
      </p:sp>
      <p:sp>
        <p:nvSpPr>
          <p:cNvPr id="23590" name="Rectangle 38"/>
          <p:cNvSpPr>
            <a:spLocks noChangeArrowheads="1"/>
          </p:cNvSpPr>
          <p:nvPr/>
        </p:nvSpPr>
        <p:spPr bwMode="auto">
          <a:xfrm>
            <a:off x="9191625" y="5370513"/>
            <a:ext cx="184150" cy="36671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endParaRPr lang="en-US"/>
          </a:p>
        </p:txBody>
      </p:sp>
    </p:spTree>
    <p:extLst>
      <p:ext uri="{BB962C8B-B14F-4D97-AF65-F5344CB8AC3E}">
        <p14:creationId xmlns="" xmlns:p14="http://schemas.microsoft.com/office/powerpoint/2010/main" val="2620566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499"/>
                                          </p:stCondLst>
                                        </p:cTn>
                                        <p:tgtEl>
                                          <p:spTgt spid="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8" name="Rectangle 2"/>
          <p:cNvSpPr>
            <a:spLocks noGrp="1" noChangeArrowheads="1"/>
          </p:cNvSpPr>
          <p:nvPr>
            <p:ph type="title"/>
          </p:nvPr>
        </p:nvSpPr>
        <p:spPr/>
        <p:txBody>
          <a:bodyPr/>
          <a:lstStyle/>
          <a:p>
            <a:r>
              <a:rPr lang="en-US" dirty="0" smtClean="0">
                <a:solidFill>
                  <a:srgbClr val="FFC000"/>
                </a:solidFill>
              </a:rPr>
              <a:t>The Evolution of Media Roles</a:t>
            </a:r>
            <a:endParaRPr lang="en-US" dirty="0">
              <a:solidFill>
                <a:srgbClr val="FFC000"/>
              </a:solidFill>
            </a:endParaRPr>
          </a:p>
        </p:txBody>
      </p:sp>
      <p:sp>
        <p:nvSpPr>
          <p:cNvPr id="14" name="Content Placeholder 13"/>
          <p:cNvSpPr>
            <a:spLocks noGrp="1"/>
          </p:cNvSpPr>
          <p:nvPr>
            <p:ph idx="1"/>
          </p:nvPr>
        </p:nvSpPr>
        <p:spPr>
          <a:xfrm>
            <a:off x="285720" y="1428736"/>
            <a:ext cx="8501122" cy="4625975"/>
          </a:xfrm>
        </p:spPr>
        <p:txBody>
          <a:bodyPr/>
          <a:lstStyle/>
          <a:p>
            <a:pPr lvl="0"/>
            <a:r>
              <a:rPr lang="en-US" sz="2400" b="1" dirty="0" smtClean="0"/>
              <a:t>The Print Era</a:t>
            </a:r>
            <a:r>
              <a:rPr lang="en-US" sz="2400" dirty="0" smtClean="0"/>
              <a:t> Ink and print images reproduced as newspapers, magazines, and posters.</a:t>
            </a:r>
          </a:p>
          <a:p>
            <a:pPr lvl="0"/>
            <a:r>
              <a:rPr lang="en-US" sz="2400" b="1" dirty="0" smtClean="0"/>
              <a:t>The Broadcast Era</a:t>
            </a:r>
            <a:r>
              <a:rPr lang="en-US" sz="2400" dirty="0" smtClean="0"/>
              <a:t> Visual and audio information in the form of radio and television programs originally transmitted through air waves but now also distributed by cable and satellite.</a:t>
            </a:r>
          </a:p>
          <a:p>
            <a:pPr lvl="0"/>
            <a:r>
              <a:rPr lang="en-US" sz="2400" b="1" dirty="0" smtClean="0"/>
              <a:t>The Digital Era</a:t>
            </a:r>
            <a:r>
              <a:rPr lang="en-US" sz="2400" dirty="0" smtClean="0"/>
              <a:t> Electronic information transmitted through the Internet but, like broadcasting, now also distributed through cable and satellite. The first website went online in 1991; the social networking sites of MySpace and </a:t>
            </a:r>
            <a:r>
              <a:rPr lang="en-US" sz="2400" dirty="0" err="1" smtClean="0"/>
              <a:t>Facebook</a:t>
            </a:r>
            <a:r>
              <a:rPr lang="en-US" sz="2400" dirty="0" smtClean="0"/>
              <a:t> went on line in 2003 and 2004, respectively; and Twitter only arrived in 2006. In contrast, the first newspaper ad appeared in the early 1700s, the first radio station went on the air in 1897, and television became popular in the United States in the 1940s.</a:t>
            </a:r>
            <a:endParaRPr lang="en-US" sz="2400" dirty="0"/>
          </a:p>
        </p:txBody>
      </p:sp>
    </p:spTree>
    <p:extLst>
      <p:ext uri="{BB962C8B-B14F-4D97-AF65-F5344CB8AC3E}">
        <p14:creationId xmlns="" xmlns:p14="http://schemas.microsoft.com/office/powerpoint/2010/main" val="7995232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254693B-606D-40D8-8038-E9A520894FA0}"/>
              </a:ext>
            </a:extLst>
          </p:cNvPr>
          <p:cNvSpPr>
            <a:spLocks noGrp="1"/>
          </p:cNvSpPr>
          <p:nvPr>
            <p:ph type="title"/>
          </p:nvPr>
        </p:nvSpPr>
        <p:spPr/>
        <p:txBody>
          <a:bodyPr/>
          <a:lstStyle/>
          <a:p>
            <a:r>
              <a:rPr lang="en-US" dirty="0" smtClean="0">
                <a:solidFill>
                  <a:srgbClr val="FFC000"/>
                </a:solidFill>
              </a:rPr>
              <a:t>The Evolution of Media Roles</a:t>
            </a:r>
            <a:endParaRPr lang="en-US" dirty="0">
              <a:solidFill>
                <a:srgbClr val="FFC000"/>
              </a:solidFill>
            </a:endParaRPr>
          </a:p>
        </p:txBody>
      </p:sp>
      <p:sp>
        <p:nvSpPr>
          <p:cNvPr id="3" name="Content Placeholder 2">
            <a:extLst>
              <a:ext uri="{FF2B5EF4-FFF2-40B4-BE49-F238E27FC236}">
                <a16:creationId xmlns="" xmlns:a16="http://schemas.microsoft.com/office/drawing/2014/main" id="{ADB85776-E2C7-42A4-9A92-49B61D7644CA}"/>
              </a:ext>
            </a:extLst>
          </p:cNvPr>
          <p:cNvSpPr>
            <a:spLocks noGrp="1"/>
          </p:cNvSpPr>
          <p:nvPr>
            <p:ph idx="1"/>
          </p:nvPr>
        </p:nvSpPr>
        <p:spPr>
          <a:xfrm>
            <a:off x="457200" y="1357298"/>
            <a:ext cx="8401080" cy="4625975"/>
          </a:xfrm>
        </p:spPr>
        <p:txBody>
          <a:bodyPr/>
          <a:lstStyle/>
          <a:p>
            <a:pPr lvl="0"/>
            <a:r>
              <a:rPr lang="en-US" sz="2400" dirty="0" smtClean="0"/>
              <a:t>Internet-based communication can do everything that the traditional media identified as their distinctive features and offers most of the communication dimensions of its media. The only “medium” that is even more multidimensional than the Internet is personal selling. A salesperson cannot only show, tell, and interact, but most importantly, can instantly create customize content.</a:t>
            </a:r>
          </a:p>
          <a:p>
            <a:pPr lvl="0"/>
            <a:r>
              <a:rPr lang="en-US" sz="2400" dirty="0" smtClean="0"/>
              <a:t>Another medium that delivers personalization is </a:t>
            </a:r>
            <a:r>
              <a:rPr lang="en-US" sz="2400" b="1" dirty="0" smtClean="0"/>
              <a:t>word-of-mouth,</a:t>
            </a:r>
            <a:r>
              <a:rPr lang="en-US" sz="2400" dirty="0" smtClean="0"/>
              <a:t> which has emerged as a powerful new force in marketing communication because of its inherent persuasiveness—you tend to believe what you hear from a friend, family member, or other important influencer in your life.</a:t>
            </a:r>
          </a:p>
          <a:p>
            <a:pPr marL="119062" indent="0">
              <a:buNone/>
            </a:pPr>
            <a:r>
              <a:rPr lang="en-US" sz="1400" kern="1200" dirty="0" smtClean="0">
                <a:effectLst/>
                <a:ea typeface="Times New Roman" panose="02020603050405020304" pitchFamily="18" charset="0"/>
              </a:rPr>
              <a:t>Moriarty</a:t>
            </a:r>
            <a:r>
              <a:rPr lang="en-US" sz="1400" kern="1200" dirty="0">
                <a:effectLst/>
                <a:ea typeface="Times New Roman" panose="02020603050405020304" pitchFamily="18" charset="0"/>
              </a:rPr>
              <a:t>, Mitchell and Wells, (2009)</a:t>
            </a:r>
            <a:endParaRPr lang="en-US" sz="1400" dirty="0"/>
          </a:p>
        </p:txBody>
      </p:sp>
    </p:spTree>
    <p:extLst>
      <p:ext uri="{BB962C8B-B14F-4D97-AF65-F5344CB8AC3E}">
        <p14:creationId xmlns="" xmlns:p14="http://schemas.microsoft.com/office/powerpoint/2010/main" val="35935313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US" dirty="0" smtClean="0">
                <a:solidFill>
                  <a:srgbClr val="FFC000"/>
                </a:solidFill>
              </a:rPr>
              <a:t>Key Media Players</a:t>
            </a:r>
            <a:endParaRPr lang="en-US" dirty="0">
              <a:solidFill>
                <a:srgbClr val="FFC000"/>
              </a:solidFill>
            </a:endParaRPr>
          </a:p>
        </p:txBody>
      </p:sp>
      <p:sp>
        <p:nvSpPr>
          <p:cNvPr id="19459" name="Rectangle 3"/>
          <p:cNvSpPr>
            <a:spLocks noGrp="1" noChangeArrowheads="1"/>
          </p:cNvSpPr>
          <p:nvPr>
            <p:ph idx="1"/>
          </p:nvPr>
        </p:nvSpPr>
        <p:spPr>
          <a:xfrm>
            <a:off x="457200" y="1500174"/>
            <a:ext cx="8229600" cy="4625975"/>
          </a:xfrm>
        </p:spPr>
        <p:txBody>
          <a:bodyPr/>
          <a:lstStyle/>
          <a:p>
            <a:r>
              <a:rPr lang="en-US" dirty="0" smtClean="0"/>
              <a:t>The professionals who both sell and buy media are:</a:t>
            </a:r>
          </a:p>
          <a:p>
            <a:pPr lvl="0"/>
            <a:r>
              <a:rPr lang="en-US" sz="2400" b="1" dirty="0" smtClean="0"/>
              <a:t>Media sales</a:t>
            </a:r>
            <a:r>
              <a:rPr lang="en-US" sz="2400" dirty="0" smtClean="0"/>
              <a:t> people work for a magazine or TV station; provide </a:t>
            </a:r>
            <a:r>
              <a:rPr lang="en-US" sz="2400" b="1" i="1" dirty="0" smtClean="0"/>
              <a:t>sales kits</a:t>
            </a:r>
            <a:r>
              <a:rPr lang="en-US" sz="2400" dirty="0" smtClean="0"/>
              <a:t> with information about audience and medium, which usually means compiling profile information about the people who watch, listen, or read the medium, along with the numbers describing audience size and geo-graphical coverage.  </a:t>
            </a:r>
          </a:p>
          <a:p>
            <a:pPr lvl="0"/>
            <a:r>
              <a:rPr lang="en-US" sz="2400" b="1" dirty="0" smtClean="0"/>
              <a:t>Media reps</a:t>
            </a:r>
            <a:r>
              <a:rPr lang="en-US" sz="2400" dirty="0" smtClean="0"/>
              <a:t> or </a:t>
            </a:r>
            <a:r>
              <a:rPr lang="en-US" sz="2400" b="1" dirty="0" smtClean="0"/>
              <a:t>brokers</a:t>
            </a:r>
            <a:r>
              <a:rPr lang="en-US" sz="2400" dirty="0" smtClean="0"/>
              <a:t> are people/companies who sell space and time for a variety of media, allowing the media buyer to place the buy with one order.</a:t>
            </a:r>
          </a:p>
          <a:p>
            <a:pPr lvl="0"/>
            <a:r>
              <a:rPr lang="en-US" sz="2400" b="1" dirty="0" smtClean="0"/>
              <a:t>Media researchers</a:t>
            </a:r>
            <a:r>
              <a:rPr lang="en-US" sz="2400" dirty="0" smtClean="0"/>
              <a:t> compile audience measurement data, media costs, and availability data for the various media options.</a:t>
            </a:r>
            <a:endParaRPr lang="en-US" sz="2400" dirty="0"/>
          </a:p>
        </p:txBody>
      </p:sp>
    </p:spTree>
    <p:extLst>
      <p:ext uri="{BB962C8B-B14F-4D97-AF65-F5344CB8AC3E}">
        <p14:creationId xmlns="" xmlns:p14="http://schemas.microsoft.com/office/powerpoint/2010/main" val="10660752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FCB798D-9EAC-4AED-AEC0-B99126E0139C}"/>
              </a:ext>
            </a:extLst>
          </p:cNvPr>
          <p:cNvSpPr>
            <a:spLocks noGrp="1"/>
          </p:cNvSpPr>
          <p:nvPr>
            <p:ph type="title"/>
          </p:nvPr>
        </p:nvSpPr>
        <p:spPr/>
        <p:txBody>
          <a:bodyPr>
            <a:normAutofit/>
          </a:bodyPr>
          <a:lstStyle/>
          <a:p>
            <a:r>
              <a:rPr lang="en-US" dirty="0" smtClean="0">
                <a:solidFill>
                  <a:srgbClr val="FFC000"/>
                </a:solidFill>
              </a:rPr>
              <a:t>Key Media Players</a:t>
            </a:r>
            <a:endParaRPr lang="en-US" dirty="0">
              <a:solidFill>
                <a:srgbClr val="FFC000"/>
              </a:solidFill>
            </a:endParaRPr>
          </a:p>
        </p:txBody>
      </p:sp>
      <p:sp>
        <p:nvSpPr>
          <p:cNvPr id="3" name="Content Placeholder 2">
            <a:extLst>
              <a:ext uri="{FF2B5EF4-FFF2-40B4-BE49-F238E27FC236}">
                <a16:creationId xmlns="" xmlns:a16="http://schemas.microsoft.com/office/drawing/2014/main" id="{556D4047-AF51-4CF8-9E32-4C521C653166}"/>
              </a:ext>
            </a:extLst>
          </p:cNvPr>
          <p:cNvSpPr>
            <a:spLocks noGrp="1"/>
          </p:cNvSpPr>
          <p:nvPr>
            <p:ph idx="1"/>
          </p:nvPr>
        </p:nvSpPr>
        <p:spPr>
          <a:xfrm>
            <a:off x="457200" y="1285860"/>
            <a:ext cx="8229600" cy="4625975"/>
          </a:xfrm>
        </p:spPr>
        <p:txBody>
          <a:bodyPr/>
          <a:lstStyle/>
          <a:p>
            <a:pPr marL="609600" indent="-609600" eaLnBrk="1" hangingPunct="1">
              <a:buNone/>
            </a:pPr>
            <a:endParaRPr lang="en-US" altLang="en-US" b="1" dirty="0"/>
          </a:p>
          <a:p>
            <a:pPr>
              <a:lnSpc>
                <a:spcPct val="90000"/>
              </a:lnSpc>
            </a:pPr>
            <a:r>
              <a:rPr lang="en-US" b="1" dirty="0" smtClean="0"/>
              <a:t>Media planners</a:t>
            </a:r>
            <a:r>
              <a:rPr lang="en-US" dirty="0" smtClean="0"/>
              <a:t> develop the strategic decisions outlined in the media plan, such as where and when to advertise and which type of media to use.</a:t>
            </a:r>
          </a:p>
          <a:p>
            <a:pPr>
              <a:lnSpc>
                <a:spcPct val="90000"/>
              </a:lnSpc>
              <a:buNone/>
            </a:pPr>
            <a:endParaRPr lang="en-US" dirty="0" smtClean="0"/>
          </a:p>
          <a:p>
            <a:pPr>
              <a:lnSpc>
                <a:spcPct val="90000"/>
              </a:lnSpc>
            </a:pPr>
            <a:r>
              <a:rPr lang="en-US" b="1" dirty="0" smtClean="0"/>
              <a:t>Media buyers</a:t>
            </a:r>
            <a:r>
              <a:rPr lang="en-US" dirty="0" smtClean="0"/>
              <a:t> implement the media plan by contracting for specific amounts of time or space, based on the plan developed by the media planner. </a:t>
            </a:r>
          </a:p>
          <a:p>
            <a:pPr>
              <a:lnSpc>
                <a:spcPct val="90000"/>
              </a:lnSpc>
              <a:buNone/>
            </a:pPr>
            <a:endParaRPr lang="en-US" dirty="0" smtClean="0"/>
          </a:p>
          <a:p>
            <a:pPr>
              <a:lnSpc>
                <a:spcPct val="90000"/>
              </a:lnSpc>
            </a:pPr>
            <a:r>
              <a:rPr lang="en-US" b="1" dirty="0" smtClean="0"/>
              <a:t>Media buying companies </a:t>
            </a:r>
            <a:r>
              <a:rPr lang="en-US" dirty="0" smtClean="0"/>
              <a:t>specialize in media research, planning, and buying. They may be a spin off from an advertising agency and now work for a variety of clients. </a:t>
            </a:r>
          </a:p>
          <a:p>
            <a:endParaRPr lang="en-US" dirty="0"/>
          </a:p>
        </p:txBody>
      </p:sp>
    </p:spTree>
    <p:extLst>
      <p:ext uri="{BB962C8B-B14F-4D97-AF65-F5344CB8AC3E}">
        <p14:creationId xmlns="" xmlns:p14="http://schemas.microsoft.com/office/powerpoint/2010/main" val="21622904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B8C4059-FBE6-45D2-8AC3-AE9719F5023E}"/>
              </a:ext>
            </a:extLst>
          </p:cNvPr>
          <p:cNvSpPr>
            <a:spLocks noGrp="1"/>
          </p:cNvSpPr>
          <p:nvPr>
            <p:ph type="title"/>
          </p:nvPr>
        </p:nvSpPr>
        <p:spPr/>
        <p:txBody>
          <a:bodyPr/>
          <a:lstStyle/>
          <a:p>
            <a:r>
              <a:rPr lang="en-US" dirty="0" smtClean="0">
                <a:solidFill>
                  <a:srgbClr val="FFC000"/>
                </a:solidFill>
              </a:rPr>
              <a:t>Key Media Concepts</a:t>
            </a:r>
            <a:endParaRPr lang="en-US" dirty="0">
              <a:solidFill>
                <a:srgbClr val="FFC000"/>
              </a:solidFill>
            </a:endParaRPr>
          </a:p>
        </p:txBody>
      </p:sp>
      <p:sp>
        <p:nvSpPr>
          <p:cNvPr id="3" name="Content Placeholder 2">
            <a:extLst>
              <a:ext uri="{FF2B5EF4-FFF2-40B4-BE49-F238E27FC236}">
                <a16:creationId xmlns="" xmlns:a16="http://schemas.microsoft.com/office/drawing/2014/main" id="{0BEB69BF-BD08-4CAA-826C-EA6F1FAACCED}"/>
              </a:ext>
            </a:extLst>
          </p:cNvPr>
          <p:cNvSpPr>
            <a:spLocks noGrp="1"/>
          </p:cNvSpPr>
          <p:nvPr>
            <p:ph idx="1"/>
          </p:nvPr>
        </p:nvSpPr>
        <p:spPr>
          <a:xfrm>
            <a:off x="457200" y="1285860"/>
            <a:ext cx="8229600" cy="4625975"/>
          </a:xfrm>
        </p:spPr>
        <p:txBody>
          <a:bodyPr/>
          <a:lstStyle/>
          <a:p>
            <a:pPr lvl="0"/>
            <a:r>
              <a:rPr lang="en-US" b="1" i="1" dirty="0" smtClean="0"/>
              <a:t>Media Mix</a:t>
            </a:r>
            <a:r>
              <a:rPr lang="en-US" b="1" dirty="0" smtClean="0"/>
              <a:t> </a:t>
            </a:r>
          </a:p>
          <a:p>
            <a:pPr lvl="2"/>
            <a:r>
              <a:rPr lang="en-US" sz="2800" dirty="0" smtClean="0"/>
              <a:t>In most cases a media plan will include more than one medium, and therefore is a</a:t>
            </a:r>
            <a:r>
              <a:rPr lang="en-US" sz="2800" i="1" dirty="0" smtClean="0"/>
              <a:t> media mix</a:t>
            </a:r>
            <a:r>
              <a:rPr lang="en-US" sz="2800" dirty="0" smtClean="0"/>
              <a:t>. </a:t>
            </a:r>
          </a:p>
          <a:p>
            <a:pPr lvl="2"/>
            <a:r>
              <a:rPr lang="en-US" sz="2800" b="1" dirty="0" smtClean="0"/>
              <a:t>Media mix</a:t>
            </a:r>
            <a:r>
              <a:rPr lang="en-US" sz="2800" dirty="0" smtClean="0"/>
              <a:t> is the way various types of media are strategically combined to create a certain kind of impact. </a:t>
            </a:r>
          </a:p>
          <a:p>
            <a:pPr lvl="2"/>
            <a:r>
              <a:rPr lang="en-US" sz="2800" dirty="0" smtClean="0"/>
              <a:t>For example, the campaign that launched the iPod used posters and magazine ads to create awareness of the new product, followed by television advertising that showed how to use the product, and billboards that reminded people to look for it in stores.</a:t>
            </a:r>
          </a:p>
          <a:p>
            <a:endParaRPr lang="en-US" dirty="0"/>
          </a:p>
        </p:txBody>
      </p:sp>
    </p:spTree>
    <p:extLst>
      <p:ext uri="{BB962C8B-B14F-4D97-AF65-F5344CB8AC3E}">
        <p14:creationId xmlns="" xmlns:p14="http://schemas.microsoft.com/office/powerpoint/2010/main" val="9023169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DC16B3B-B63A-4786-BFB1-61B33965A04D}"/>
              </a:ext>
            </a:extLst>
          </p:cNvPr>
          <p:cNvSpPr>
            <a:spLocks noGrp="1"/>
          </p:cNvSpPr>
          <p:nvPr>
            <p:ph type="title"/>
          </p:nvPr>
        </p:nvSpPr>
        <p:spPr/>
        <p:txBody>
          <a:bodyPr>
            <a:normAutofit/>
          </a:bodyPr>
          <a:lstStyle/>
          <a:p>
            <a:r>
              <a:rPr lang="en-US" sz="4000" dirty="0" smtClean="0">
                <a:solidFill>
                  <a:srgbClr val="FFC000"/>
                </a:solidFill>
              </a:rPr>
              <a:t>Key Media Concepts</a:t>
            </a:r>
            <a:endParaRPr lang="en-US" sz="4000" dirty="0">
              <a:solidFill>
                <a:srgbClr val="FFC000"/>
              </a:solidFill>
            </a:endParaRPr>
          </a:p>
        </p:txBody>
      </p:sp>
      <p:sp>
        <p:nvSpPr>
          <p:cNvPr id="6" name="TextBox 5">
            <a:extLst>
              <a:ext uri="{FF2B5EF4-FFF2-40B4-BE49-F238E27FC236}">
                <a16:creationId xmlns="" xmlns:a16="http://schemas.microsoft.com/office/drawing/2014/main" id="{653E9157-6EEA-4EEB-8C02-AB5D52E613D0}"/>
              </a:ext>
            </a:extLst>
          </p:cNvPr>
          <p:cNvSpPr txBox="1"/>
          <p:nvPr/>
        </p:nvSpPr>
        <p:spPr>
          <a:xfrm>
            <a:off x="381000" y="5766137"/>
            <a:ext cx="8686800" cy="400110"/>
          </a:xfrm>
          <a:prstGeom prst="rect">
            <a:avLst/>
          </a:prstGeom>
          <a:noFill/>
        </p:spPr>
        <p:txBody>
          <a:bodyPr wrap="square">
            <a:spAutoFit/>
          </a:bodyPr>
          <a:lstStyle/>
          <a:p>
            <a:r>
              <a:rPr lang="en-US" sz="2000" dirty="0" smtClean="0"/>
              <a:t>.</a:t>
            </a:r>
            <a:endParaRPr lang="en-US" sz="2000" dirty="0"/>
          </a:p>
        </p:txBody>
      </p:sp>
      <p:sp>
        <p:nvSpPr>
          <p:cNvPr id="5" name="Content Placeholder 4"/>
          <p:cNvSpPr>
            <a:spLocks noGrp="1"/>
          </p:cNvSpPr>
          <p:nvPr>
            <p:ph idx="1"/>
          </p:nvPr>
        </p:nvSpPr>
        <p:spPr>
          <a:xfrm>
            <a:off x="457200" y="1357298"/>
            <a:ext cx="8472518" cy="4625975"/>
          </a:xfrm>
        </p:spPr>
        <p:txBody>
          <a:bodyPr/>
          <a:lstStyle/>
          <a:p>
            <a:pPr lvl="0"/>
            <a:r>
              <a:rPr lang="en-US" i="1" dirty="0" smtClean="0"/>
              <a:t>Targets and Audiences</a:t>
            </a:r>
            <a:endParaRPr lang="en-US" dirty="0" smtClean="0"/>
          </a:p>
          <a:p>
            <a:r>
              <a:rPr lang="en-US" dirty="0" smtClean="0"/>
              <a:t>The media plan matches the advertiser’s target audience with the audience of a particular medium. </a:t>
            </a:r>
          </a:p>
          <a:p>
            <a:r>
              <a:rPr lang="en-US" dirty="0" smtClean="0"/>
              <a:t>A major study by the Newspaper Association of America, for example, grouped media audiences into four useful categories by generation: traditionalists (born before 1946), baby boomers (born 1946–1964), Gen X (1965–1976), and Gen Y (1977–1994).</a:t>
            </a:r>
            <a:r>
              <a:rPr lang="en-US" baseline="30000" dirty="0" smtClean="0"/>
              <a:t> </a:t>
            </a:r>
          </a:p>
          <a:p>
            <a:r>
              <a:rPr lang="en-US" dirty="0" smtClean="0"/>
              <a:t>Since this study, </a:t>
            </a:r>
            <a:r>
              <a:rPr lang="en-US" dirty="0" err="1" smtClean="0"/>
              <a:t>Millenials</a:t>
            </a:r>
            <a:r>
              <a:rPr lang="en-US" dirty="0" smtClean="0"/>
              <a:t> (born in the late 1990s into the first decade of 2000) have been commonly added to the list of media audiences categorized by generation. </a:t>
            </a:r>
            <a:endParaRPr lang="en-US" dirty="0"/>
          </a:p>
        </p:txBody>
      </p:sp>
    </p:spTree>
    <p:extLst>
      <p:ext uri="{BB962C8B-B14F-4D97-AF65-F5344CB8AC3E}">
        <p14:creationId xmlns="" xmlns:p14="http://schemas.microsoft.com/office/powerpoint/2010/main" val="26598170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C96D249-9609-42D0-9D42-C84D58B67272}"/>
              </a:ext>
            </a:extLst>
          </p:cNvPr>
          <p:cNvSpPr>
            <a:spLocks noGrp="1"/>
          </p:cNvSpPr>
          <p:nvPr>
            <p:ph type="title"/>
          </p:nvPr>
        </p:nvSpPr>
        <p:spPr/>
        <p:txBody>
          <a:bodyPr/>
          <a:lstStyle/>
          <a:p>
            <a:r>
              <a:rPr lang="en-US" dirty="0" smtClean="0">
                <a:solidFill>
                  <a:srgbClr val="FFC000"/>
                </a:solidFill>
              </a:rPr>
              <a:t>Key Media Concepts</a:t>
            </a:r>
            <a:endParaRPr lang="en-US" dirty="0">
              <a:solidFill>
                <a:srgbClr val="FFC000"/>
              </a:solidFill>
            </a:endParaRPr>
          </a:p>
        </p:txBody>
      </p:sp>
      <p:sp>
        <p:nvSpPr>
          <p:cNvPr id="3" name="Content Placeholder 2">
            <a:extLst>
              <a:ext uri="{FF2B5EF4-FFF2-40B4-BE49-F238E27FC236}">
                <a16:creationId xmlns="" xmlns:a16="http://schemas.microsoft.com/office/drawing/2014/main" id="{8F83F31E-F451-4ACC-87C1-CBB8BACA0029}"/>
              </a:ext>
            </a:extLst>
          </p:cNvPr>
          <p:cNvSpPr>
            <a:spLocks noGrp="1"/>
          </p:cNvSpPr>
          <p:nvPr>
            <p:ph idx="1"/>
          </p:nvPr>
        </p:nvSpPr>
        <p:spPr>
          <a:xfrm>
            <a:off x="457200" y="1357298"/>
            <a:ext cx="8229600" cy="4625975"/>
          </a:xfrm>
        </p:spPr>
        <p:txBody>
          <a:bodyPr/>
          <a:lstStyle/>
          <a:p>
            <a:pPr lvl="0"/>
            <a:r>
              <a:rPr lang="en-US" sz="2400" b="1" i="1" dirty="0" smtClean="0"/>
              <a:t>Measuring Print Audiences</a:t>
            </a:r>
            <a:r>
              <a:rPr lang="en-US" sz="2400" i="1" dirty="0" smtClean="0"/>
              <a:t>: </a:t>
            </a:r>
            <a:r>
              <a:rPr lang="en-US" sz="2400" dirty="0" smtClean="0"/>
              <a:t>the advertisers use a variety of terms to measure  print audiences:</a:t>
            </a:r>
          </a:p>
          <a:p>
            <a:pPr lvl="1"/>
            <a:r>
              <a:rPr lang="en-US" b="1" i="1" dirty="0" smtClean="0"/>
              <a:t>Impressions</a:t>
            </a:r>
            <a:r>
              <a:rPr lang="en-US" dirty="0" smtClean="0"/>
              <a:t>—one person’s opportunity to be exposed one time to an ad in newspaper, magazine, or outdoor.</a:t>
            </a:r>
          </a:p>
          <a:p>
            <a:pPr lvl="1"/>
            <a:r>
              <a:rPr lang="en-US" b="1" i="1" dirty="0" smtClean="0"/>
              <a:t>Circulation</a:t>
            </a:r>
            <a:r>
              <a:rPr lang="en-US" dirty="0" smtClean="0"/>
              <a:t>—number of copies sold, not readership which is about impression.</a:t>
            </a:r>
          </a:p>
          <a:p>
            <a:pPr lvl="1"/>
            <a:r>
              <a:rPr lang="en-US" b="1" i="1" dirty="0" smtClean="0"/>
              <a:t>Gross impressions</a:t>
            </a:r>
            <a:r>
              <a:rPr lang="en-US" dirty="0" smtClean="0"/>
              <a:t>—estimate of total impressions; if an ad runs in three issues, the gross impressions are impressions times three. For example a circulation of one million newspapers might be read by 3 people on average per issue. This means the impression for that issue would be 3 million. If the ad ran in three consecutive issues, then the estimate of total impressions, called gross impression, would be 9 million.</a:t>
            </a:r>
            <a:endParaRPr lang="en-US" dirty="0"/>
          </a:p>
        </p:txBody>
      </p:sp>
    </p:spTree>
    <p:extLst>
      <p:ext uri="{BB962C8B-B14F-4D97-AF65-F5344CB8AC3E}">
        <p14:creationId xmlns="" xmlns:p14="http://schemas.microsoft.com/office/powerpoint/2010/main" val="10821706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46BBEF0-CD7D-41C2-A1D8-DF4364029C9E}"/>
              </a:ext>
            </a:extLst>
          </p:cNvPr>
          <p:cNvSpPr>
            <a:spLocks noGrp="1"/>
          </p:cNvSpPr>
          <p:nvPr>
            <p:ph type="title"/>
          </p:nvPr>
        </p:nvSpPr>
        <p:spPr/>
        <p:txBody>
          <a:bodyPr/>
          <a:lstStyle/>
          <a:p>
            <a:r>
              <a:rPr lang="en-US" dirty="0" smtClean="0">
                <a:solidFill>
                  <a:srgbClr val="FFC000"/>
                </a:solidFill>
              </a:rPr>
              <a:t>Key Media Concepts</a:t>
            </a:r>
            <a:endParaRPr lang="en-US" dirty="0">
              <a:solidFill>
                <a:srgbClr val="FFC000"/>
              </a:solidFill>
            </a:endParaRPr>
          </a:p>
        </p:txBody>
      </p:sp>
      <p:sp>
        <p:nvSpPr>
          <p:cNvPr id="3" name="Content Placeholder 2">
            <a:extLst>
              <a:ext uri="{FF2B5EF4-FFF2-40B4-BE49-F238E27FC236}">
                <a16:creationId xmlns="" xmlns:a16="http://schemas.microsoft.com/office/drawing/2014/main" id="{88A73CCD-2126-487E-8D2C-8341117F5708}"/>
              </a:ext>
            </a:extLst>
          </p:cNvPr>
          <p:cNvSpPr>
            <a:spLocks noGrp="1"/>
          </p:cNvSpPr>
          <p:nvPr>
            <p:ph idx="1"/>
          </p:nvPr>
        </p:nvSpPr>
        <p:spPr/>
        <p:txBody>
          <a:bodyPr/>
          <a:lstStyle/>
          <a:p>
            <a:pPr>
              <a:lnSpc>
                <a:spcPct val="90000"/>
              </a:lnSpc>
            </a:pPr>
            <a:r>
              <a:rPr lang="en-US" b="1" dirty="0" smtClean="0"/>
              <a:t>Reach</a:t>
            </a:r>
          </a:p>
          <a:p>
            <a:pPr lvl="1">
              <a:lnSpc>
                <a:spcPct val="90000"/>
              </a:lnSpc>
            </a:pPr>
            <a:r>
              <a:rPr lang="en-US" sz="2800" dirty="0" smtClean="0"/>
              <a:t>The percentage of the media audience exposed at least once to the advertiser’s message during a specific time frame.</a:t>
            </a:r>
            <a:r>
              <a:rPr lang="en-US" sz="2800" b="1" dirty="0" smtClean="0"/>
              <a:t> </a:t>
            </a:r>
          </a:p>
          <a:p>
            <a:pPr>
              <a:lnSpc>
                <a:spcPct val="90000"/>
              </a:lnSpc>
            </a:pPr>
            <a:r>
              <a:rPr lang="en-US" b="1" dirty="0" smtClean="0"/>
              <a:t>Frequency</a:t>
            </a:r>
          </a:p>
          <a:p>
            <a:pPr lvl="1">
              <a:lnSpc>
                <a:spcPct val="90000"/>
              </a:lnSpc>
            </a:pPr>
            <a:r>
              <a:rPr lang="en-US" sz="2800" dirty="0" smtClean="0"/>
              <a:t>The number of times a person is exposed to an advertisement</a:t>
            </a:r>
          </a:p>
          <a:p>
            <a:pPr lvl="1">
              <a:lnSpc>
                <a:spcPct val="90000"/>
              </a:lnSpc>
            </a:pPr>
            <a:r>
              <a:rPr lang="en-US" sz="2800" dirty="0" smtClean="0"/>
              <a:t>You have to hear/see an ad three times for it to make an impact.</a:t>
            </a:r>
          </a:p>
          <a:p>
            <a:pPr>
              <a:lnSpc>
                <a:spcPct val="90000"/>
              </a:lnSpc>
            </a:pPr>
            <a:r>
              <a:rPr lang="en-US" dirty="0" smtClean="0">
                <a:cs typeface="Arial" charset="0"/>
              </a:rPr>
              <a:t>The goal of a media plan is to reach as many people in the target audience as often as the budget allows.</a:t>
            </a:r>
            <a:endParaRPr lang="en-US" dirty="0" smtClean="0"/>
          </a:p>
          <a:p>
            <a:endParaRPr lang="en-US" dirty="0"/>
          </a:p>
        </p:txBody>
      </p:sp>
    </p:spTree>
    <p:extLst>
      <p:ext uri="{BB962C8B-B14F-4D97-AF65-F5344CB8AC3E}">
        <p14:creationId xmlns="" xmlns:p14="http://schemas.microsoft.com/office/powerpoint/2010/main" val="26682606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37853C7-1CD7-4EF7-844F-2C62C3144F27}"/>
              </a:ext>
            </a:extLst>
          </p:cNvPr>
          <p:cNvSpPr>
            <a:spLocks noGrp="1"/>
          </p:cNvSpPr>
          <p:nvPr>
            <p:ph type="title"/>
          </p:nvPr>
        </p:nvSpPr>
        <p:spPr/>
        <p:txBody>
          <a:bodyPr>
            <a:normAutofit/>
          </a:bodyPr>
          <a:lstStyle/>
          <a:p>
            <a:r>
              <a:rPr lang="en-US" dirty="0" smtClean="0">
                <a:solidFill>
                  <a:srgbClr val="FFC000"/>
                </a:solidFill>
              </a:rPr>
              <a:t>Key Media Concepts</a:t>
            </a:r>
            <a:endParaRPr lang="en-US" dirty="0">
              <a:solidFill>
                <a:srgbClr val="FFC000"/>
              </a:solidFill>
            </a:endParaRPr>
          </a:p>
        </p:txBody>
      </p:sp>
      <p:sp>
        <p:nvSpPr>
          <p:cNvPr id="3" name="Content Placeholder 2">
            <a:extLst>
              <a:ext uri="{FF2B5EF4-FFF2-40B4-BE49-F238E27FC236}">
                <a16:creationId xmlns="" xmlns:a16="http://schemas.microsoft.com/office/drawing/2014/main" id="{FF6B52C1-93C1-414D-9E30-EB4168712AA5}"/>
              </a:ext>
            </a:extLst>
          </p:cNvPr>
          <p:cNvSpPr>
            <a:spLocks noGrp="1"/>
          </p:cNvSpPr>
          <p:nvPr>
            <p:ph idx="1"/>
          </p:nvPr>
        </p:nvSpPr>
        <p:spPr>
          <a:xfrm>
            <a:off x="214282" y="1285860"/>
            <a:ext cx="8715436" cy="4625975"/>
          </a:xfrm>
        </p:spPr>
        <p:txBody>
          <a:bodyPr/>
          <a:lstStyle/>
          <a:p>
            <a:r>
              <a:rPr lang="en-US" b="1" dirty="0" smtClean="0"/>
              <a:t>Intrusiveness </a:t>
            </a:r>
            <a:r>
              <a:rPr lang="en-US" sz="2400" dirty="0" smtClean="0"/>
              <a:t>is</a:t>
            </a:r>
            <a:r>
              <a:rPr lang="en-US" b="1" dirty="0" smtClean="0"/>
              <a:t> </a:t>
            </a:r>
            <a:r>
              <a:rPr lang="en-US" sz="2400" dirty="0" smtClean="0"/>
              <a:t>the ability of a medium to grab attention by being disruptive or unexpected that is the primary strategy for countering clutter. The degree of intrusiveness vary in media. </a:t>
            </a:r>
          </a:p>
          <a:p>
            <a:r>
              <a:rPr lang="en-US" sz="2400" dirty="0" smtClean="0"/>
              <a:t>The most intrusive medium is personal selling because the sales representative’s presence demands attention for example a loud voice or sound on television can be irritating. </a:t>
            </a:r>
          </a:p>
          <a:p>
            <a:r>
              <a:rPr lang="en-US" sz="2400" dirty="0" smtClean="0"/>
              <a:t>The least intrusive media are print media because users choose when and to what extent to use these media and attend to them.</a:t>
            </a:r>
          </a:p>
          <a:p>
            <a:r>
              <a:rPr lang="en-US" sz="2400" dirty="0" smtClean="0"/>
              <a:t>The more intrusive a medium, the more it can be personalized, but also the more costly it is to use, which is why personal selling is so much more costly than mass media. Admittedly, the word </a:t>
            </a:r>
            <a:r>
              <a:rPr lang="en-US" sz="2400" i="1" dirty="0" smtClean="0"/>
              <a:t>intrusive</a:t>
            </a:r>
            <a:r>
              <a:rPr lang="en-US" sz="2400" dirty="0" smtClean="0"/>
              <a:t> has negative connotations. If a message is too disruptive or irritating, it may not help build a positive brand relationship.</a:t>
            </a:r>
          </a:p>
          <a:p>
            <a:endParaRPr lang="en-US" dirty="0"/>
          </a:p>
        </p:txBody>
      </p:sp>
    </p:spTree>
    <p:extLst>
      <p:ext uri="{BB962C8B-B14F-4D97-AF65-F5344CB8AC3E}">
        <p14:creationId xmlns="" xmlns:p14="http://schemas.microsoft.com/office/powerpoint/2010/main" val="6914338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99B94FE-60F2-4A1A-BEF6-D5E1F3CF046A}"/>
              </a:ext>
            </a:extLst>
          </p:cNvPr>
          <p:cNvSpPr>
            <a:spLocks noGrp="1"/>
          </p:cNvSpPr>
          <p:nvPr>
            <p:ph type="title"/>
          </p:nvPr>
        </p:nvSpPr>
        <p:spPr/>
        <p:txBody>
          <a:bodyPr/>
          <a:lstStyle/>
          <a:p>
            <a:r>
              <a:rPr lang="en-US" dirty="0" smtClean="0">
                <a:solidFill>
                  <a:srgbClr val="FFC000"/>
                </a:solidFill>
              </a:rPr>
              <a:t>Media Industry Trends</a:t>
            </a:r>
            <a:endParaRPr lang="en-US" dirty="0">
              <a:solidFill>
                <a:srgbClr val="FFC000"/>
              </a:solidFill>
            </a:endParaRPr>
          </a:p>
        </p:txBody>
      </p:sp>
      <p:sp>
        <p:nvSpPr>
          <p:cNvPr id="3" name="Content Placeholder 2">
            <a:extLst>
              <a:ext uri="{FF2B5EF4-FFF2-40B4-BE49-F238E27FC236}">
                <a16:creationId xmlns="" xmlns:a16="http://schemas.microsoft.com/office/drawing/2014/main" id="{47359C89-42D2-471F-B000-B9759E8F44C2}"/>
              </a:ext>
            </a:extLst>
          </p:cNvPr>
          <p:cNvSpPr>
            <a:spLocks noGrp="1"/>
          </p:cNvSpPr>
          <p:nvPr>
            <p:ph idx="1"/>
          </p:nvPr>
        </p:nvSpPr>
        <p:spPr>
          <a:xfrm>
            <a:off x="357158" y="1285860"/>
            <a:ext cx="8429684" cy="5449824"/>
          </a:xfrm>
        </p:spPr>
        <p:txBody>
          <a:bodyPr/>
          <a:lstStyle/>
          <a:p>
            <a:pPr lvl="0"/>
            <a:r>
              <a:rPr lang="en-US" sz="2400" b="1" dirty="0" smtClean="0"/>
              <a:t>IMC and Media</a:t>
            </a:r>
          </a:p>
          <a:p>
            <a:pPr lvl="1"/>
            <a:r>
              <a:rPr lang="en-US" dirty="0" smtClean="0"/>
              <a:t>The connection role of media is a dimension that is particularly important in IMC by creating, sustaining, and strengthening brand </a:t>
            </a:r>
            <a:r>
              <a:rPr lang="en-US" i="1" dirty="0" smtClean="0"/>
              <a:t>relationships</a:t>
            </a:r>
            <a:r>
              <a:rPr lang="en-US" dirty="0" smtClean="0"/>
              <a:t> over time. </a:t>
            </a:r>
          </a:p>
          <a:p>
            <a:pPr lvl="1"/>
            <a:r>
              <a:rPr lang="en-US" dirty="0" smtClean="0"/>
              <a:t>Relevant messages delivered through media that drive positive experiences create value for consumers. This value adds up over time and emerges as loyalty—the ultimate goal of relationship marketing programs</a:t>
            </a:r>
          </a:p>
          <a:p>
            <a:pPr lvl="0"/>
            <a:r>
              <a:rPr lang="en-US" sz="2400" b="1" dirty="0" smtClean="0"/>
              <a:t>Packaging</a:t>
            </a:r>
            <a:r>
              <a:rPr lang="en-US" b="1" dirty="0" smtClean="0"/>
              <a:t> </a:t>
            </a:r>
          </a:p>
          <a:p>
            <a:pPr lvl="1"/>
            <a:r>
              <a:rPr lang="en-US" dirty="0" smtClean="0"/>
              <a:t>It’s not a new function, but </a:t>
            </a:r>
            <a:r>
              <a:rPr lang="en-US" b="1" dirty="0" smtClean="0"/>
              <a:t>packaging</a:t>
            </a:r>
            <a:r>
              <a:rPr lang="en-US" dirty="0" smtClean="0"/>
              <a:t> is receiving increased attention as a key contact point. A package is both a container and a communication vehicle, and it works in the store and in the home or office. In particular, it is the last ad a customer sees before making the decision to buy a brand</a:t>
            </a:r>
          </a:p>
          <a:p>
            <a:pPr marL="801688" lvl="1" indent="-457200" eaLnBrk="1" hangingPunct="1">
              <a:buFont typeface="Wingdings" panose="05000000000000000000" pitchFamily="2" charset="2"/>
              <a:buNone/>
            </a:pPr>
            <a:endParaRPr lang="en-US" altLang="en-US" sz="800" dirty="0"/>
          </a:p>
          <a:p>
            <a:endParaRPr lang="en-US" dirty="0"/>
          </a:p>
        </p:txBody>
      </p:sp>
    </p:spTree>
    <p:extLst>
      <p:ext uri="{BB962C8B-B14F-4D97-AF65-F5344CB8AC3E}">
        <p14:creationId xmlns="" xmlns:p14="http://schemas.microsoft.com/office/powerpoint/2010/main" val="1462435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lang="en-US" dirty="0" smtClean="0">
                <a:solidFill>
                  <a:srgbClr val="FFC000"/>
                </a:solidFill>
              </a:rPr>
              <a:t>Media Industry Trends</a:t>
            </a:r>
            <a:endParaRPr lang="en-US" dirty="0">
              <a:solidFill>
                <a:srgbClr val="FFC000"/>
              </a:solidFill>
            </a:endParaRPr>
          </a:p>
        </p:txBody>
      </p:sp>
      <p:sp>
        <p:nvSpPr>
          <p:cNvPr id="4" name="Content Placeholder 3"/>
          <p:cNvSpPr>
            <a:spLocks noGrp="1"/>
          </p:cNvSpPr>
          <p:nvPr>
            <p:ph idx="1"/>
          </p:nvPr>
        </p:nvSpPr>
        <p:spPr>
          <a:xfrm>
            <a:off x="214282" y="1374793"/>
            <a:ext cx="8643998" cy="4625975"/>
          </a:xfrm>
        </p:spPr>
        <p:txBody>
          <a:bodyPr/>
          <a:lstStyle/>
          <a:p>
            <a:pPr lvl="0"/>
            <a:r>
              <a:rPr lang="en-US" sz="2400" b="1" dirty="0" smtClean="0"/>
              <a:t>Word of Mouth </a:t>
            </a:r>
          </a:p>
          <a:p>
            <a:pPr lvl="1"/>
            <a:r>
              <a:rPr lang="en-US" dirty="0" smtClean="0"/>
              <a:t>Buzz is important because it means people are talking about a brand. This buzz may be the most important factor because the recommendations of others are highly persuasive—more so than any advertisement. </a:t>
            </a:r>
          </a:p>
          <a:p>
            <a:pPr lvl="1"/>
            <a:r>
              <a:rPr lang="en-US" dirty="0" smtClean="0"/>
              <a:t>The goal is to get the right people talking about the brand and having them say things in support of the brand strategy.</a:t>
            </a:r>
          </a:p>
          <a:p>
            <a:pPr lvl="0"/>
            <a:r>
              <a:rPr lang="en-US" sz="2400" b="1" dirty="0" smtClean="0"/>
              <a:t>Viral Communication </a:t>
            </a:r>
          </a:p>
          <a:p>
            <a:pPr lvl="1"/>
            <a:r>
              <a:rPr lang="en-US" dirty="0" smtClean="0"/>
              <a:t>An online version of buzz, viral communication describes the way a message spreads on the Internet. </a:t>
            </a:r>
            <a:r>
              <a:rPr lang="en-US" b="1" dirty="0" smtClean="0"/>
              <a:t>Viral marketing</a:t>
            </a:r>
            <a:r>
              <a:rPr lang="en-US" dirty="0" smtClean="0"/>
              <a:t> strategies are designed to create a ground-swell of demand for a brand. However, the spread of messages depend totally on consumers creating buzz through their own e-mails and mentions on blogs, </a:t>
            </a:r>
            <a:r>
              <a:rPr lang="en-US" dirty="0" err="1" smtClean="0"/>
              <a:t>Facebook</a:t>
            </a:r>
            <a:r>
              <a:rPr lang="en-US" dirty="0" smtClean="0"/>
              <a:t>, YouTube, and Twitter. </a:t>
            </a:r>
          </a:p>
          <a:p>
            <a:endParaRPr lang="en-US" dirty="0"/>
          </a:p>
        </p:txBody>
      </p:sp>
    </p:spTree>
    <p:extLst>
      <p:ext uri="{BB962C8B-B14F-4D97-AF65-F5344CB8AC3E}">
        <p14:creationId xmlns="" xmlns:p14="http://schemas.microsoft.com/office/powerpoint/2010/main" val="41196073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2803" name="Rectangle 3"/>
          <p:cNvSpPr>
            <a:spLocks noGrp="1" noChangeArrowheads="1"/>
          </p:cNvSpPr>
          <p:nvPr>
            <p:ph type="title"/>
          </p:nvPr>
        </p:nvSpPr>
        <p:spPr/>
        <p:txBody>
          <a:bodyPr/>
          <a:lstStyle/>
          <a:p>
            <a:r>
              <a:rPr lang="en-US" dirty="0" smtClean="0">
                <a:solidFill>
                  <a:srgbClr val="FFC000"/>
                </a:solidFill>
              </a:rPr>
              <a:t>Media Industry Trends</a:t>
            </a:r>
            <a:endParaRPr lang="en-US" dirty="0">
              <a:solidFill>
                <a:srgbClr val="FFC000"/>
              </a:solidFill>
            </a:endParaRPr>
          </a:p>
        </p:txBody>
      </p:sp>
      <p:sp>
        <p:nvSpPr>
          <p:cNvPr id="4" name="Content Placeholder 3"/>
          <p:cNvSpPr>
            <a:spLocks noGrp="1"/>
          </p:cNvSpPr>
          <p:nvPr>
            <p:ph idx="1"/>
          </p:nvPr>
        </p:nvSpPr>
        <p:spPr/>
        <p:txBody>
          <a:bodyPr/>
          <a:lstStyle/>
          <a:p>
            <a:pPr lvl="0"/>
            <a:r>
              <a:rPr lang="en-US" dirty="0" smtClean="0"/>
              <a:t>Customer service </a:t>
            </a:r>
          </a:p>
          <a:p>
            <a:pPr lvl="1"/>
            <a:r>
              <a:rPr lang="en-US" dirty="0" smtClean="0"/>
              <a:t>It represents a company’s attitude and behavior during interactions with customers. These interactions send some of the most impactful brand messages that customers receive. If the interactive experience is positive, it will strengthen the customer relation-ship; if it is negative, it can weaken or even destroy a customer’s brand relationship.</a:t>
            </a:r>
          </a:p>
          <a:p>
            <a:pPr lvl="0"/>
            <a:r>
              <a:rPr lang="en-US" dirty="0" smtClean="0"/>
              <a:t>Engagement</a:t>
            </a:r>
          </a:p>
          <a:p>
            <a:pPr lvl="1"/>
            <a:r>
              <a:rPr lang="en-US" dirty="0" smtClean="0"/>
              <a:t>The captivating quality of media to grab and hold attention.</a:t>
            </a:r>
          </a:p>
          <a:p>
            <a:endParaRPr lang="en-US" dirty="0"/>
          </a:p>
        </p:txBody>
      </p:sp>
    </p:spTree>
    <p:extLst>
      <p:ext uri="{BB962C8B-B14F-4D97-AF65-F5344CB8AC3E}">
        <p14:creationId xmlns="" xmlns:p14="http://schemas.microsoft.com/office/powerpoint/2010/main" val="1945110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3827" name="Rectangle 3"/>
          <p:cNvSpPr>
            <a:spLocks noGrp="1" noChangeArrowheads="1"/>
          </p:cNvSpPr>
          <p:nvPr>
            <p:ph type="title"/>
          </p:nvPr>
        </p:nvSpPr>
        <p:spPr/>
        <p:txBody>
          <a:bodyPr/>
          <a:lstStyle/>
          <a:p>
            <a:r>
              <a:rPr lang="en-US" dirty="0" smtClean="0">
                <a:solidFill>
                  <a:srgbClr val="FFC000"/>
                </a:solidFill>
              </a:rPr>
              <a:t>Media Industry Trends</a:t>
            </a:r>
            <a:endParaRPr lang="en-US" dirty="0">
              <a:solidFill>
                <a:srgbClr val="FFC000"/>
              </a:solidFill>
            </a:endParaRPr>
          </a:p>
        </p:txBody>
      </p:sp>
      <p:sp>
        <p:nvSpPr>
          <p:cNvPr id="4" name="Rectangle 3"/>
          <p:cNvSpPr/>
          <p:nvPr/>
        </p:nvSpPr>
        <p:spPr>
          <a:xfrm>
            <a:off x="357158" y="1720840"/>
            <a:ext cx="8429684" cy="4893647"/>
          </a:xfrm>
          <a:prstGeom prst="rect">
            <a:avLst/>
          </a:prstGeom>
        </p:spPr>
        <p:txBody>
          <a:bodyPr wrap="square">
            <a:spAutoFit/>
          </a:bodyPr>
          <a:lstStyle/>
          <a:p>
            <a:pPr lvl="0">
              <a:buFont typeface="Wingdings" pitchFamily="2" charset="2"/>
              <a:buChar char="§"/>
            </a:pPr>
            <a:r>
              <a:rPr lang="en-US" dirty="0" smtClean="0">
                <a:solidFill>
                  <a:srgbClr val="FFC000"/>
                </a:solidFill>
                <a:latin typeface="+mn-lt"/>
              </a:rPr>
              <a:t>      </a:t>
            </a:r>
            <a:r>
              <a:rPr lang="en-US" b="1" dirty="0" smtClean="0">
                <a:latin typeface="+mn-lt"/>
              </a:rPr>
              <a:t>Brand Touch Points</a:t>
            </a:r>
          </a:p>
          <a:p>
            <a:pPr lvl="1"/>
            <a:r>
              <a:rPr lang="en-US" dirty="0" smtClean="0">
                <a:latin typeface="+mn-lt"/>
              </a:rPr>
              <a:t>All the various ways consumers come in touch with a brand.</a:t>
            </a:r>
          </a:p>
          <a:p>
            <a:pPr lvl="1"/>
            <a:r>
              <a:rPr lang="en-US" dirty="0" smtClean="0">
                <a:latin typeface="+mn-lt"/>
              </a:rPr>
              <a:t>The thinking about contact points is an IMC-based idea that has redefined and broadened our understanding of media as a message delivery system.</a:t>
            </a:r>
          </a:p>
          <a:p>
            <a:pPr lvl="1">
              <a:buFont typeface="Wingdings" pitchFamily="2" charset="2"/>
              <a:buChar char="§"/>
            </a:pPr>
            <a:r>
              <a:rPr lang="en-US" dirty="0" smtClean="0">
                <a:latin typeface="+mn-lt"/>
              </a:rPr>
              <a:t>Sometimes referred to as </a:t>
            </a:r>
            <a:r>
              <a:rPr lang="en-US" b="1" dirty="0" smtClean="0">
                <a:latin typeface="+mn-lt"/>
              </a:rPr>
              <a:t>experiential marketing,</a:t>
            </a:r>
            <a:r>
              <a:rPr lang="en-US" dirty="0" smtClean="0">
                <a:latin typeface="+mn-lt"/>
              </a:rPr>
              <a:t> touch-point strategies and programs use events and store design, among other means, to engage consumers in a personal and involving way.</a:t>
            </a:r>
          </a:p>
          <a:p>
            <a:pPr lvl="1">
              <a:buFont typeface="Wingdings" pitchFamily="2" charset="2"/>
              <a:buChar char="§"/>
            </a:pPr>
            <a:r>
              <a:rPr lang="en-US" dirty="0" smtClean="0">
                <a:latin typeface="+mn-lt"/>
              </a:rPr>
              <a:t>A </a:t>
            </a:r>
            <a:r>
              <a:rPr lang="en-US" b="1" dirty="0" smtClean="0">
                <a:latin typeface="+mn-lt"/>
              </a:rPr>
              <a:t>critical touch point (CTP)</a:t>
            </a:r>
            <a:r>
              <a:rPr lang="en-US" dirty="0" smtClean="0">
                <a:latin typeface="+mn-lt"/>
              </a:rPr>
              <a:t> is one that connects the brand and customer on an emotional level</a:t>
            </a:r>
            <a:r>
              <a:rPr lang="en-US" b="1" dirty="0" smtClean="0">
                <a:latin typeface="+mn-lt"/>
              </a:rPr>
              <a:t> </a:t>
            </a:r>
            <a:r>
              <a:rPr lang="en-US" dirty="0" smtClean="0">
                <a:latin typeface="+mn-lt"/>
              </a:rPr>
              <a:t>and leads to a yes or no decision about a brand relationship.</a:t>
            </a:r>
          </a:p>
          <a:p>
            <a:pPr lvl="1"/>
            <a:endParaRPr lang="en-US" dirty="0" smtClean="0">
              <a:latin typeface="+mn-lt"/>
            </a:endParaRPr>
          </a:p>
        </p:txBody>
      </p:sp>
    </p:spTree>
    <p:extLst>
      <p:ext uri="{BB962C8B-B14F-4D97-AF65-F5344CB8AC3E}">
        <p14:creationId xmlns="" xmlns:p14="http://schemas.microsoft.com/office/powerpoint/2010/main" val="29864019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4850" name="Rectangle 2"/>
          <p:cNvSpPr>
            <a:spLocks noGrp="1" noChangeArrowheads="1"/>
          </p:cNvSpPr>
          <p:nvPr>
            <p:ph type="title"/>
          </p:nvPr>
        </p:nvSpPr>
        <p:spPr/>
        <p:txBody>
          <a:bodyPr>
            <a:normAutofit fontScale="90000"/>
          </a:bodyPr>
          <a:lstStyle/>
          <a:p>
            <a:r>
              <a:rPr lang="en-US" dirty="0" smtClean="0">
                <a:solidFill>
                  <a:srgbClr val="FFC000"/>
                </a:solidFill>
              </a:rPr>
              <a:t>New and Alternative (nontraditional) Forms of Contact</a:t>
            </a:r>
            <a:endParaRPr lang="en-US" dirty="0">
              <a:solidFill>
                <a:srgbClr val="FFC000"/>
              </a:solidFill>
            </a:endParaRPr>
          </a:p>
        </p:txBody>
      </p:sp>
      <p:sp>
        <p:nvSpPr>
          <p:cNvPr id="334851" name="Rectangle 3"/>
          <p:cNvSpPr>
            <a:spLocks noGrp="1" noChangeArrowheads="1"/>
          </p:cNvSpPr>
          <p:nvPr>
            <p:ph idx="1"/>
          </p:nvPr>
        </p:nvSpPr>
        <p:spPr>
          <a:xfrm>
            <a:off x="457200" y="1500174"/>
            <a:ext cx="8229600" cy="4625975"/>
          </a:xfrm>
        </p:spPr>
        <p:txBody>
          <a:bodyPr/>
          <a:lstStyle/>
          <a:p>
            <a:pPr algn="just"/>
            <a:r>
              <a:rPr lang="en-US" dirty="0" smtClean="0"/>
              <a:t>The term </a:t>
            </a:r>
            <a:r>
              <a:rPr lang="en-US" i="1" dirty="0" smtClean="0"/>
              <a:t>nontraditional media</a:t>
            </a:r>
            <a:r>
              <a:rPr lang="en-US" dirty="0" smtClean="0"/>
              <a:t> to refer to alternative forms of contact,</a:t>
            </a:r>
            <a:r>
              <a:rPr lang="en-US" i="1" dirty="0" smtClean="0"/>
              <a:t> </a:t>
            </a:r>
            <a:r>
              <a:rPr lang="en-US" dirty="0" smtClean="0"/>
              <a:t>such as, product placement, video games, and guerilla marketing.</a:t>
            </a:r>
            <a:endParaRPr lang="en-US" sz="2400" dirty="0" smtClean="0"/>
          </a:p>
          <a:p>
            <a:pPr lvl="0" algn="just"/>
            <a:r>
              <a:rPr lang="en-US" sz="2400" i="1" dirty="0" smtClean="0"/>
              <a:t>Guerilla marketing </a:t>
            </a:r>
            <a:r>
              <a:rPr lang="en-US" sz="2400" dirty="0" smtClean="0"/>
              <a:t>uses the power of involvement to create memorable brand experiences. This place-based strategy creates unexpected personal encounters with a brand, such as painted messages on streets or costumed brand characters parading across a busy intersection creating excitement, as well as buzz about a brand. </a:t>
            </a:r>
          </a:p>
          <a:p>
            <a:pPr lvl="0" algn="just"/>
            <a:r>
              <a:rPr lang="en-US" sz="2400" i="1" dirty="0" smtClean="0"/>
              <a:t>Product Placement</a:t>
            </a:r>
            <a:r>
              <a:rPr lang="en-US" sz="2400" dirty="0" smtClean="0"/>
              <a:t> is when a brand appears in a television program, movie, or even in print as a prop. With product placement, a company pays to have verbal or visual brand exposure in a movie or television program.</a:t>
            </a:r>
            <a:endParaRPr lang="en-US" sz="2400" dirty="0"/>
          </a:p>
        </p:txBody>
      </p:sp>
    </p:spTree>
    <p:extLst>
      <p:ext uri="{BB962C8B-B14F-4D97-AF65-F5344CB8AC3E}">
        <p14:creationId xmlns="" xmlns:p14="http://schemas.microsoft.com/office/powerpoint/2010/main" val="9724279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5874" name="Rectangle 2"/>
          <p:cNvSpPr>
            <a:spLocks noGrp="1" noChangeArrowheads="1"/>
          </p:cNvSpPr>
          <p:nvPr>
            <p:ph type="title"/>
          </p:nvPr>
        </p:nvSpPr>
        <p:spPr/>
        <p:txBody>
          <a:bodyPr>
            <a:normAutofit fontScale="90000"/>
          </a:bodyPr>
          <a:lstStyle/>
          <a:p>
            <a:r>
              <a:rPr lang="en-US" dirty="0" smtClean="0">
                <a:solidFill>
                  <a:srgbClr val="FFC000"/>
                </a:solidFill>
              </a:rPr>
              <a:t>New and Alternative (nontraditional) Forms of Contact</a:t>
            </a:r>
            <a:endParaRPr lang="en-US" dirty="0">
              <a:solidFill>
                <a:srgbClr val="FFC000"/>
              </a:solidFill>
            </a:endParaRPr>
          </a:p>
        </p:txBody>
      </p:sp>
      <p:sp>
        <p:nvSpPr>
          <p:cNvPr id="335875" name="Rectangle 3"/>
          <p:cNvSpPr>
            <a:spLocks noGrp="1" noChangeArrowheads="1"/>
          </p:cNvSpPr>
          <p:nvPr>
            <p:ph idx="1"/>
          </p:nvPr>
        </p:nvSpPr>
        <p:spPr/>
        <p:txBody>
          <a:bodyPr/>
          <a:lstStyle/>
          <a:p>
            <a:pPr lvl="0"/>
            <a:r>
              <a:rPr lang="en-US" sz="2400" i="1" dirty="0" smtClean="0"/>
              <a:t>Video Games:</a:t>
            </a:r>
            <a:r>
              <a:rPr lang="en-US" sz="2400" dirty="0" smtClean="0"/>
              <a:t> Marketers and media planners have been frustrated trying to reach young people with traditional ads on mainstream media. That has led to an increased focus on Internet advertising, but also on unusual media that are clearly the province of young people, such as video games.</a:t>
            </a:r>
          </a:p>
          <a:p>
            <a:pPr lvl="0"/>
            <a:r>
              <a:rPr lang="en-US" sz="2400" i="1" dirty="0" smtClean="0"/>
              <a:t>Branded Entertainment</a:t>
            </a:r>
            <a:r>
              <a:rPr lang="en-US" sz="2400" dirty="0" smtClean="0"/>
              <a:t> Similar to product placement, the use of the media of entertainment to engage consumers with brands is referred to as </a:t>
            </a:r>
            <a:r>
              <a:rPr lang="en-US" sz="2400" b="1" dirty="0" err="1" smtClean="0"/>
              <a:t>advertainment</a:t>
            </a:r>
            <a:r>
              <a:rPr lang="en-US" sz="2400" b="1" dirty="0" smtClean="0"/>
              <a:t> </a:t>
            </a:r>
            <a:r>
              <a:rPr lang="en-US" sz="2400" dirty="0" smtClean="0"/>
              <a:t>or </a:t>
            </a:r>
            <a:r>
              <a:rPr lang="en-US" sz="2400" b="1" dirty="0" smtClean="0"/>
              <a:t>branded entertainment.</a:t>
            </a:r>
            <a:r>
              <a:rPr lang="en-US" sz="2400" dirty="0" smtClean="0"/>
              <a:t> In some cases, companies may produce films for the Internet where the brand is integrated into the storyline, such as an award-winning and ground-breaking series of mini-films for BMW, titled “The Hire.”</a:t>
            </a:r>
            <a:endParaRPr lang="en-US" sz="2400" dirty="0"/>
          </a:p>
        </p:txBody>
      </p:sp>
    </p:spTree>
    <p:extLst>
      <p:ext uri="{BB962C8B-B14F-4D97-AF65-F5344CB8AC3E}">
        <p14:creationId xmlns="" xmlns:p14="http://schemas.microsoft.com/office/powerpoint/2010/main" val="20759532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6898" name="Rectangle 2"/>
          <p:cNvSpPr>
            <a:spLocks noGrp="1" noChangeArrowheads="1"/>
          </p:cNvSpPr>
          <p:nvPr>
            <p:ph type="title"/>
          </p:nvPr>
        </p:nvSpPr>
        <p:spPr/>
        <p:txBody>
          <a:bodyPr>
            <a:normAutofit fontScale="90000"/>
          </a:bodyPr>
          <a:lstStyle/>
          <a:p>
            <a:r>
              <a:rPr lang="en-US" dirty="0" smtClean="0">
                <a:solidFill>
                  <a:srgbClr val="FFC000"/>
                </a:solidFill>
              </a:rPr>
              <a:t>New and Alternative (nontraditional) Forms of Contact</a:t>
            </a:r>
            <a:endParaRPr lang="en-US" dirty="0">
              <a:solidFill>
                <a:srgbClr val="FFC000"/>
              </a:solidFill>
            </a:endParaRPr>
          </a:p>
        </p:txBody>
      </p:sp>
      <p:sp>
        <p:nvSpPr>
          <p:cNvPr id="336899" name="Rectangle 3"/>
          <p:cNvSpPr>
            <a:spLocks noGrp="1" noChangeArrowheads="1"/>
          </p:cNvSpPr>
          <p:nvPr>
            <p:ph idx="1"/>
          </p:nvPr>
        </p:nvSpPr>
        <p:spPr>
          <a:xfrm>
            <a:off x="457200" y="1500174"/>
            <a:ext cx="8229600" cy="4625975"/>
          </a:xfrm>
        </p:spPr>
        <p:txBody>
          <a:bodyPr/>
          <a:lstStyle/>
          <a:p>
            <a:pPr lvl="0"/>
            <a:r>
              <a:rPr lang="en-US" i="1" dirty="0" smtClean="0"/>
              <a:t>Branded Apps</a:t>
            </a:r>
            <a:r>
              <a:rPr lang="en-US" dirty="0" smtClean="0"/>
              <a:t> </a:t>
            </a:r>
            <a:r>
              <a:rPr lang="en-US" sz="2400" dirty="0" smtClean="0"/>
              <a:t>An </a:t>
            </a:r>
            <a:r>
              <a:rPr lang="en-US" sz="2400" i="1" dirty="0" smtClean="0"/>
              <a:t>app</a:t>
            </a:r>
            <a:r>
              <a:rPr lang="en-US" sz="2400" dirty="0" smtClean="0"/>
              <a:t>, short for </a:t>
            </a:r>
            <a:r>
              <a:rPr lang="en-US" sz="2400" i="1" dirty="0" smtClean="0"/>
              <a:t>application,</a:t>
            </a:r>
            <a:r>
              <a:rPr lang="en-US" sz="2400" dirty="0" smtClean="0"/>
              <a:t> is a piece of software that runs on your computer, cell phone, or social networking site. Marketers are particularly interested in </a:t>
            </a:r>
            <a:r>
              <a:rPr lang="en-US" sz="2400" b="1" dirty="0" smtClean="0"/>
              <a:t>branded apps,</a:t>
            </a:r>
            <a:r>
              <a:rPr lang="en-US" sz="2400" dirty="0" smtClean="0"/>
              <a:t> which are generally free but prominently linked to a brand.</a:t>
            </a:r>
          </a:p>
          <a:p>
            <a:pPr lvl="0"/>
            <a:r>
              <a:rPr lang="en-US" i="1" dirty="0" smtClean="0"/>
              <a:t>Mobile Marketing</a:t>
            </a:r>
            <a:r>
              <a:rPr lang="en-US" dirty="0" smtClean="0"/>
              <a:t> </a:t>
            </a:r>
          </a:p>
          <a:p>
            <a:pPr lvl="1"/>
            <a:r>
              <a:rPr lang="en-US" dirty="0" smtClean="0"/>
              <a:t>Mobile marketing is the strategy based on reaching people on the run via their cell phones.</a:t>
            </a:r>
          </a:p>
          <a:p>
            <a:pPr lvl="1"/>
            <a:r>
              <a:rPr lang="en-US" dirty="0" smtClean="0"/>
              <a:t>The phone is the classic example of how media are shape shifting. The most versatile of all media, the smart cell phones provide music, movies, photography, video games, personal conversation, shopping, and access to all the news and information avail-able on the Internet. </a:t>
            </a:r>
            <a:endParaRPr lang="en-US" dirty="0"/>
          </a:p>
        </p:txBody>
      </p:sp>
    </p:spTree>
    <p:extLst>
      <p:ext uri="{BB962C8B-B14F-4D97-AF65-F5344CB8AC3E}">
        <p14:creationId xmlns="" xmlns:p14="http://schemas.microsoft.com/office/powerpoint/2010/main" val="10389679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22" name="Rectangle 2"/>
          <p:cNvSpPr>
            <a:spLocks noGrp="1" noChangeArrowheads="1"/>
          </p:cNvSpPr>
          <p:nvPr>
            <p:ph type="title"/>
          </p:nvPr>
        </p:nvSpPr>
        <p:spPr/>
        <p:txBody>
          <a:bodyPr>
            <a:normAutofit fontScale="90000"/>
          </a:bodyPr>
          <a:lstStyle/>
          <a:p>
            <a:r>
              <a:rPr lang="en-US" dirty="0" smtClean="0">
                <a:solidFill>
                  <a:srgbClr val="FFC000"/>
                </a:solidFill>
              </a:rPr>
              <a:t>New and Alternative (nontraditional) Forms of Contact</a:t>
            </a:r>
            <a:endParaRPr lang="en-US" dirty="0">
              <a:solidFill>
                <a:srgbClr val="FFC000"/>
              </a:solidFill>
            </a:endParaRPr>
          </a:p>
        </p:txBody>
      </p:sp>
      <p:sp>
        <p:nvSpPr>
          <p:cNvPr id="337923" name="Rectangle 3"/>
          <p:cNvSpPr>
            <a:spLocks noGrp="1" noChangeArrowheads="1"/>
          </p:cNvSpPr>
          <p:nvPr>
            <p:ph idx="1"/>
          </p:nvPr>
        </p:nvSpPr>
        <p:spPr>
          <a:xfrm>
            <a:off x="285720" y="1357298"/>
            <a:ext cx="8858280" cy="5929354"/>
          </a:xfrm>
        </p:spPr>
        <p:txBody>
          <a:bodyPr/>
          <a:lstStyle/>
          <a:p>
            <a:pPr lvl="0"/>
            <a:r>
              <a:rPr lang="en-US" sz="2400" b="1" i="1" dirty="0" smtClean="0"/>
              <a:t>Mobile Marketing</a:t>
            </a:r>
            <a:r>
              <a:rPr lang="en-US" sz="2400" b="1" dirty="0" smtClean="0"/>
              <a:t> </a:t>
            </a:r>
          </a:p>
          <a:p>
            <a:pPr lvl="1"/>
            <a:r>
              <a:rPr lang="en-US" dirty="0" smtClean="0"/>
              <a:t>Also refers to the use of wireless communication (</a:t>
            </a:r>
            <a:r>
              <a:rPr lang="en-US" dirty="0" err="1" smtClean="0"/>
              <a:t>WiFi</a:t>
            </a:r>
            <a:r>
              <a:rPr lang="en-US" dirty="0" smtClean="0"/>
              <a:t>) and GPS </a:t>
            </a:r>
            <a:r>
              <a:rPr lang="en-US" dirty="0" err="1" smtClean="0"/>
              <a:t>locational</a:t>
            </a:r>
            <a:r>
              <a:rPr lang="en-US" dirty="0" smtClean="0"/>
              <a:t> devices to reach people on the move with </a:t>
            </a:r>
            <a:r>
              <a:rPr lang="en-US" dirty="0" err="1" smtClean="0"/>
              <a:t>geotargeting</a:t>
            </a:r>
            <a:r>
              <a:rPr lang="en-US" dirty="0" smtClean="0"/>
              <a:t> capabilities. </a:t>
            </a:r>
          </a:p>
          <a:p>
            <a:pPr lvl="1"/>
            <a:r>
              <a:rPr lang="en-US" dirty="0" smtClean="0"/>
              <a:t>The Mobile Marketing Association (MMA) defines </a:t>
            </a:r>
            <a:r>
              <a:rPr lang="en-US" i="1" dirty="0" smtClean="0"/>
              <a:t>mobile marketing</a:t>
            </a:r>
            <a:r>
              <a:rPr lang="en-US" dirty="0" smtClean="0"/>
              <a:t> as the use of wireless media, primarily cellular phones and personal digital assistants (PDAs), such as RIM’s BlackBerry. </a:t>
            </a:r>
          </a:p>
          <a:p>
            <a:pPr lvl="1"/>
            <a:r>
              <a:rPr lang="en-US" dirty="0" smtClean="0"/>
              <a:t>Mobile also includes laptop computers and even portable game consoles as vehicles that can deliver content and encourage direct response within a cross-media communication program. </a:t>
            </a:r>
          </a:p>
          <a:p>
            <a:pPr lvl="1"/>
            <a:r>
              <a:rPr lang="en-US" dirty="0" smtClean="0"/>
              <a:t>Mobile marketing includes instant messaging; video messages and downloads, and banner ads on mobile devices.</a:t>
            </a:r>
          </a:p>
          <a:p>
            <a:pPr lvl="0"/>
            <a:endParaRPr lang="en-US" dirty="0"/>
          </a:p>
        </p:txBody>
      </p:sp>
    </p:spTree>
    <p:extLst>
      <p:ext uri="{BB962C8B-B14F-4D97-AF65-F5344CB8AC3E}">
        <p14:creationId xmlns="" xmlns:p14="http://schemas.microsoft.com/office/powerpoint/2010/main" val="21967944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C000"/>
                </a:solidFill>
              </a:rPr>
              <a:t>Media Plan</a:t>
            </a:r>
            <a:endParaRPr lang="en-US" dirty="0">
              <a:solidFill>
                <a:srgbClr val="FFC000"/>
              </a:solidFill>
            </a:endParaRPr>
          </a:p>
        </p:txBody>
      </p:sp>
      <p:sp>
        <p:nvSpPr>
          <p:cNvPr id="3" name="Content Placeholder 2"/>
          <p:cNvSpPr>
            <a:spLocks noGrp="1"/>
          </p:cNvSpPr>
          <p:nvPr>
            <p:ph idx="1"/>
          </p:nvPr>
        </p:nvSpPr>
        <p:spPr>
          <a:xfrm>
            <a:off x="457200" y="1500174"/>
            <a:ext cx="8401080" cy="4625975"/>
          </a:xfrm>
        </p:spPr>
        <p:txBody>
          <a:bodyPr/>
          <a:lstStyle/>
          <a:p>
            <a:r>
              <a:rPr lang="en-US" dirty="0" smtClean="0"/>
              <a:t>A written document that summarizes the </a:t>
            </a:r>
            <a:r>
              <a:rPr lang="en-US" u="sng" dirty="0" smtClean="0"/>
              <a:t>objectives and strategies</a:t>
            </a:r>
            <a:r>
              <a:rPr lang="en-US" dirty="0" smtClean="0"/>
              <a:t> pertinent to the </a:t>
            </a:r>
            <a:r>
              <a:rPr lang="en-US" u="sng" dirty="0" smtClean="0"/>
              <a:t>placement of a company’s advertising messages</a:t>
            </a:r>
            <a:endParaRPr lang="en-US" dirty="0" smtClean="0"/>
          </a:p>
          <a:p>
            <a:r>
              <a:rPr lang="en-US" sz="2400" dirty="0" smtClean="0"/>
              <a:t>Media planning directs the advertising message to the right people at the right time. </a:t>
            </a:r>
          </a:p>
          <a:p>
            <a:r>
              <a:rPr lang="en-US" sz="2400" dirty="0" smtClean="0"/>
              <a:t>involves many decisions: where to advertise and when, which media to use, and how often to use them. </a:t>
            </a:r>
          </a:p>
          <a:p>
            <a:r>
              <a:rPr lang="en-US" sz="2400" dirty="0" smtClean="0"/>
              <a:t>Media planners need both financial skills and creativity. </a:t>
            </a:r>
          </a:p>
          <a:p>
            <a:r>
              <a:rPr lang="en-US" sz="2400" dirty="0" smtClean="0"/>
              <a:t>Like good art and copy ideas, media decisions should be based on sound marketing principles and research.</a:t>
            </a:r>
          </a:p>
          <a:p>
            <a:r>
              <a:rPr lang="en-US" dirty="0" smtClean="0"/>
              <a:t>Read more in your notes ( Further Reading section).</a:t>
            </a:r>
            <a:endParaRPr lang="en-US" dirty="0"/>
          </a:p>
        </p:txBody>
      </p:sp>
      <p:sp>
        <p:nvSpPr>
          <p:cNvPr id="55297" name="Rectangle 1"/>
          <p:cNvSpPr>
            <a:spLocks noChangeArrowheads="1"/>
          </p:cNvSpPr>
          <p:nvPr/>
        </p:nvSpPr>
        <p:spPr bwMode="auto">
          <a:xfrm>
            <a:off x="1869117" y="6329386"/>
            <a:ext cx="4703147" cy="276999"/>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Arens</a:t>
            </a:r>
            <a:r>
              <a:rPr kumimoji="0" lang="en-US"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William, and </a:t>
            </a:r>
            <a:r>
              <a:rPr kumimoji="0" lang="en-US" sz="1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Arens</a:t>
            </a:r>
            <a:r>
              <a:rPr kumimoji="0" lang="en-US"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(2011)</a:t>
            </a:r>
            <a:r>
              <a:rPr lang="en-US" sz="1200" dirty="0" smtClean="0">
                <a:latin typeface="Arial" pitchFamily="34" charset="0"/>
                <a:ea typeface="Calibri" pitchFamily="34" charset="0"/>
                <a:cs typeface="Times New Roman" pitchFamily="18" charset="0"/>
              </a:rPr>
              <a:t>; Moriarty, Mitchell and Wells (2009)</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2"/>
          <p:cNvSpPr>
            <a:spLocks noGrp="1" noChangeArrowheads="1"/>
          </p:cNvSpPr>
          <p:nvPr>
            <p:ph type="title"/>
          </p:nvPr>
        </p:nvSpPr>
        <p:spPr/>
        <p:txBody>
          <a:bodyPr>
            <a:normAutofit/>
          </a:bodyPr>
          <a:lstStyle/>
          <a:p>
            <a:r>
              <a:rPr lang="en-US" dirty="0"/>
              <a:t>SUMMARY</a:t>
            </a:r>
          </a:p>
        </p:txBody>
      </p:sp>
      <p:sp>
        <p:nvSpPr>
          <p:cNvPr id="184339" name="Rectangle 19"/>
          <p:cNvSpPr>
            <a:spLocks noChangeArrowheads="1"/>
          </p:cNvSpPr>
          <p:nvPr/>
        </p:nvSpPr>
        <p:spPr bwMode="auto">
          <a:xfrm>
            <a:off x="1922463" y="2973388"/>
            <a:ext cx="184150" cy="36671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endParaRPr lang="en-US"/>
          </a:p>
        </p:txBody>
      </p:sp>
      <p:sp>
        <p:nvSpPr>
          <p:cNvPr id="184340" name="Rectangle 20"/>
          <p:cNvSpPr>
            <a:spLocks noChangeArrowheads="1"/>
          </p:cNvSpPr>
          <p:nvPr/>
        </p:nvSpPr>
        <p:spPr bwMode="auto">
          <a:xfrm>
            <a:off x="571472" y="1357298"/>
            <a:ext cx="7962928" cy="51891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marL="334963" indent="-334963">
              <a:spcBef>
                <a:spcPct val="20000"/>
              </a:spcBef>
              <a:buClr>
                <a:srgbClr val="336633"/>
              </a:buClr>
              <a:buFont typeface="Times" charset="0"/>
              <a:buChar char="•"/>
            </a:pPr>
            <a:r>
              <a:rPr lang="en-US" dirty="0" smtClean="0">
                <a:latin typeface="+mn-lt"/>
              </a:rPr>
              <a:t>Media send and return messages to and from the company or brand and its customers—in other words, they make connections. </a:t>
            </a:r>
          </a:p>
          <a:p>
            <a:pPr marL="334963" indent="-334963">
              <a:spcBef>
                <a:spcPct val="20000"/>
              </a:spcBef>
              <a:buClr>
                <a:srgbClr val="336633"/>
              </a:buClr>
              <a:buFont typeface="Times" charset="0"/>
              <a:buChar char="•"/>
            </a:pPr>
            <a:r>
              <a:rPr lang="en-US" dirty="0" smtClean="0">
                <a:latin typeface="+mn-lt"/>
              </a:rPr>
              <a:t>Media deliver messages and also offer opportunities for interaction; they also touch emotions, engage minds, and build brand relationships. </a:t>
            </a:r>
          </a:p>
          <a:p>
            <a:pPr marL="334963" indent="-334963">
              <a:spcBef>
                <a:spcPct val="20000"/>
              </a:spcBef>
              <a:buClr>
                <a:srgbClr val="336633"/>
              </a:buClr>
              <a:buFont typeface="Times" charset="0"/>
              <a:buChar char="•"/>
            </a:pPr>
            <a:r>
              <a:rPr lang="en-US" dirty="0" smtClean="0">
                <a:latin typeface="+mn-lt"/>
              </a:rPr>
              <a:t>Media has evolved technologically from print to broadcasting and now the Internet. Marketing communication is evolving to include more Internet-based media. </a:t>
            </a:r>
          </a:p>
          <a:p>
            <a:pPr marL="334963" indent="-334963">
              <a:spcBef>
                <a:spcPct val="20000"/>
              </a:spcBef>
              <a:buClr>
                <a:srgbClr val="336633"/>
              </a:buClr>
              <a:buFont typeface="Times" charset="0"/>
              <a:buChar char="•"/>
            </a:pPr>
            <a:r>
              <a:rPr lang="en-US" dirty="0" smtClean="0">
                <a:latin typeface="+mn-lt"/>
              </a:rPr>
              <a:t>Types of media include mass and niche media, as well as addressable, interactive, and measured media. </a:t>
            </a:r>
          </a:p>
          <a:p>
            <a:pPr marL="334963" indent="-334963">
              <a:spcBef>
                <a:spcPct val="20000"/>
              </a:spcBef>
              <a:buClr>
                <a:srgbClr val="336633"/>
              </a:buClr>
              <a:buFont typeface="Times" charset="0"/>
              <a:buChar char="•"/>
            </a:pPr>
            <a:r>
              <a:rPr lang="en-US" dirty="0" smtClean="0">
                <a:latin typeface="Arial" pitchFamily="34" charset="0"/>
                <a:ea typeface="Calibri" pitchFamily="34" charset="0"/>
                <a:cs typeface="Times New Roman" pitchFamily="18" charset="0"/>
              </a:rPr>
              <a:t>Moriarty, Mitchell and Wells (2009)</a:t>
            </a:r>
            <a:endParaRPr lang="en-US" dirty="0">
              <a:solidFill>
                <a:srgbClr val="000000"/>
              </a:solidFill>
              <a:latin typeface="+mn-lt"/>
              <a:cs typeface="Times New Roman" charset="0"/>
            </a:endParaRPr>
          </a:p>
        </p:txBody>
      </p:sp>
    </p:spTree>
    <p:extLst>
      <p:ext uri="{BB962C8B-B14F-4D97-AF65-F5344CB8AC3E}">
        <p14:creationId xmlns="" xmlns:p14="http://schemas.microsoft.com/office/powerpoint/2010/main" val="38761738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p:txBody>
          <a:bodyPr/>
          <a:lstStyle/>
          <a:p>
            <a:r>
              <a:rPr lang="en-US" sz="2400" dirty="0" smtClean="0"/>
              <a:t>Key players both sell and buy media space and time; they include media salespeople and reps, media researchers, media planners, and media buyers.</a:t>
            </a:r>
            <a:endParaRPr lang="en-US" sz="2400" dirty="0" smtClean="0">
              <a:solidFill>
                <a:srgbClr val="000000"/>
              </a:solidFill>
              <a:cs typeface="Times New Roman" charset="0"/>
            </a:endParaRPr>
          </a:p>
          <a:p>
            <a:pPr lvl="0"/>
            <a:r>
              <a:rPr lang="en-US" sz="2400" dirty="0" smtClean="0"/>
              <a:t>A media plan, which is prepared by a media planner, is a document that identifies the media to be used to deliver an advertising message to a targeted audience both locally and nationally. </a:t>
            </a:r>
          </a:p>
          <a:p>
            <a:pPr lvl="0"/>
            <a:r>
              <a:rPr lang="en-US" sz="2400" dirty="0" smtClean="0"/>
              <a:t>A media mix is the way various types of media are strategically combined in an advertising plan. </a:t>
            </a:r>
          </a:p>
          <a:p>
            <a:pPr lvl="0"/>
            <a:r>
              <a:rPr lang="en-US" sz="2400" dirty="0" smtClean="0"/>
              <a:t>Reach is the percentage of the media audience exposed at least once to the advertiser’s message during a specific time frame, and frequency is the number of times a person is exposed to the advertisement.</a:t>
            </a:r>
          </a:p>
          <a:p>
            <a:endParaRPr lang="en-US"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a:xfrm>
            <a:off x="457200" y="1500174"/>
            <a:ext cx="8229600" cy="4625975"/>
          </a:xfrm>
        </p:spPr>
        <p:txBody>
          <a:bodyPr/>
          <a:lstStyle/>
          <a:p>
            <a:pPr lvl="0"/>
            <a:r>
              <a:rPr lang="en-US" sz="2400" dirty="0" smtClean="0"/>
              <a:t>More media are available to today’s audience, media channels is redefined to mean contact points and touch points, which include experiences, word of mouth, viral communication, and customer service, in addition to traditional media. Media use is changing with consumers spending a lot more time with media and multitasking more as they are engaged with media. As media have become more social, people’s personal lives have gone public and global is the new local. Media forms are also changing with new ways to reach people being included in marketing communication plans, such as packaging, product placement, guerilla marketing, video games, branded entertainment, mobile marketing, branded apps, and a variety of other new media.</a:t>
            </a:r>
          </a:p>
          <a:p>
            <a:pPr>
              <a:buNone/>
            </a:pPr>
            <a:r>
              <a:rPr lang="en-US" dirty="0" smtClean="0"/>
              <a:t> </a:t>
            </a:r>
          </a:p>
          <a:p>
            <a:endParaRPr lang="en-US"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EC902C1-9B50-4EBF-B8E8-38DEF0700FE2}"/>
              </a:ext>
            </a:extLst>
          </p:cNvPr>
          <p:cNvSpPr>
            <a:spLocks noGrp="1"/>
          </p:cNvSpPr>
          <p:nvPr>
            <p:ph type="title"/>
          </p:nvPr>
        </p:nvSpPr>
        <p:spPr/>
        <p:txBody>
          <a:bodyPr>
            <a:normAutofit fontScale="90000"/>
          </a:bodyPr>
          <a:lstStyle/>
          <a:p>
            <a:pPr algn="ctr"/>
            <a:r>
              <a:rPr lang="en-US" dirty="0"/>
              <a:t/>
            </a:r>
            <a:br>
              <a:rPr lang="en-US" dirty="0"/>
            </a:br>
            <a:r>
              <a:rPr lang="en-US" dirty="0"/>
              <a:t>THANK YOU</a:t>
            </a:r>
            <a:br>
              <a:rPr lang="en-US" dirty="0"/>
            </a:br>
            <a:endParaRPr lang="en-US" dirty="0"/>
          </a:p>
        </p:txBody>
      </p:sp>
      <p:sp>
        <p:nvSpPr>
          <p:cNvPr id="3" name="Content Placeholder 2">
            <a:extLst>
              <a:ext uri="{FF2B5EF4-FFF2-40B4-BE49-F238E27FC236}">
                <a16:creationId xmlns="" xmlns:a16="http://schemas.microsoft.com/office/drawing/2014/main" id="{F4E00C4A-7240-40A0-9605-CCC7B4D304AD}"/>
              </a:ext>
            </a:extLst>
          </p:cNvPr>
          <p:cNvSpPr>
            <a:spLocks noGrp="1"/>
          </p:cNvSpPr>
          <p:nvPr>
            <p:ph idx="1"/>
          </p:nvPr>
        </p:nvSpPr>
        <p:spPr>
          <a:xfrm>
            <a:off x="457200" y="1500174"/>
            <a:ext cx="8229600" cy="5214974"/>
          </a:xfrm>
        </p:spPr>
        <p:txBody>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4400" b="1" i="0" u="none" strike="noStrike" kern="1200" cap="none" spc="0" normalizeH="0" baseline="0" noProof="0" dirty="0">
                <a:ln>
                  <a:noFill/>
                </a:ln>
                <a:effectLst/>
                <a:uLnTx/>
                <a:uFillTx/>
                <a:latin typeface="Calibri"/>
                <a:ea typeface="+mn-ea"/>
                <a:cs typeface="+mn-cs"/>
              </a:rPr>
              <a:t>LECTURE </a:t>
            </a:r>
            <a:r>
              <a:rPr kumimoji="0" lang="en-US" sz="4400" b="1" i="0" u="none" strike="noStrike" kern="1200" cap="none" spc="0" normalizeH="0" baseline="0" noProof="0" dirty="0" smtClean="0">
                <a:ln>
                  <a:noFill/>
                </a:ln>
                <a:effectLst/>
                <a:uLnTx/>
                <a:uFillTx/>
                <a:latin typeface="Calibri"/>
                <a:ea typeface="+mn-ea"/>
                <a:cs typeface="+mn-cs"/>
              </a:rPr>
              <a:t>10 </a:t>
            </a:r>
            <a:r>
              <a:rPr kumimoji="0" lang="en-US" b="1" i="0" u="none" strike="noStrike" kern="1200" cap="none" spc="0" normalizeH="0" baseline="0" noProof="0" dirty="0">
                <a:ln>
                  <a:noFill/>
                </a:ln>
                <a:effectLst/>
                <a:uLnTx/>
                <a:uFillTx/>
                <a:latin typeface="Calibri"/>
                <a:ea typeface="+mn-ea"/>
                <a:cs typeface="+mn-cs"/>
              </a:rPr>
              <a:t>BY DR. RAPHAEL OGUTU,</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en-US" b="1" dirty="0">
                <a:latin typeface="Calibri"/>
              </a:rPr>
              <a:t>Mass Communication Department,</a:t>
            </a:r>
            <a:r>
              <a:rPr kumimoji="0" lang="en-US" b="1" i="0" u="none" strike="noStrike" kern="1200" cap="none" spc="0" normalizeH="0" baseline="0" noProof="0" dirty="0">
                <a:ln>
                  <a:noFill/>
                </a:ln>
                <a:effectLst/>
                <a:uLnTx/>
                <a:uFillTx/>
                <a:latin typeface="Calibri"/>
                <a:ea typeface="+mn-ea"/>
                <a:cs typeface="+mn-cs"/>
              </a:rPr>
              <a:t> </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b="1" i="0" u="none" strike="noStrike" kern="1200" cap="none" spc="0" normalizeH="0" baseline="0" noProof="0" dirty="0">
                <a:ln>
                  <a:noFill/>
                </a:ln>
                <a:effectLst/>
                <a:uLnTx/>
                <a:uFillTx/>
                <a:latin typeface="Calibri"/>
                <a:ea typeface="+mn-ea"/>
                <a:cs typeface="+mn-cs"/>
              </a:rPr>
              <a:t>AFRICA NAZARENE UNIVERSITY</a:t>
            </a:r>
            <a:r>
              <a:rPr kumimoji="0" lang="en-US" sz="3200" b="1" i="0" u="none" strike="noStrike" kern="1200" cap="none" spc="0" normalizeH="0" baseline="0" noProof="0" dirty="0">
                <a:ln>
                  <a:noFill/>
                </a:ln>
                <a:solidFill>
                  <a:prstClr val="white"/>
                </a:solidFill>
                <a:effectLst/>
                <a:uLnTx/>
                <a:uFillTx/>
                <a:latin typeface="Calibri"/>
                <a:ea typeface="+mn-ea"/>
                <a:cs typeface="+mn-cs"/>
              </a:rPr>
              <a:t>.</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1" i="0" u="none" strike="noStrike" kern="1200" cap="none" spc="0" normalizeH="0" baseline="0" noProof="0" dirty="0">
                <a:ln>
                  <a:noFill/>
                </a:ln>
                <a:solidFill>
                  <a:schemeClr val="accent1"/>
                </a:solidFill>
                <a:effectLst/>
                <a:uLnTx/>
                <a:uFillTx/>
                <a:latin typeface="Calibri"/>
                <a:ea typeface="+mn-ea"/>
                <a:cs typeface="+mn-cs"/>
              </a:rPr>
              <a:t>THE MAIN SOURCE OF REFERENCE: </a:t>
            </a:r>
            <a:endParaRPr kumimoji="0" lang="en-US" sz="2400" b="1" i="0" u="none" strike="noStrike" kern="1200" cap="none" spc="0" normalizeH="0" baseline="0" noProof="0" dirty="0" smtClean="0">
              <a:ln>
                <a:noFill/>
              </a:ln>
              <a:solidFill>
                <a:schemeClr val="accent1"/>
              </a:solidFill>
              <a:effectLst/>
              <a:uLnTx/>
              <a:uFillTx/>
              <a:latin typeface="Calibri"/>
              <a:ea typeface="+mn-ea"/>
              <a:cs typeface="+mn-cs"/>
            </a:endParaRPr>
          </a:p>
          <a:p>
            <a:pPr marL="292100" lvl="1" indent="0" eaLnBrk="1" fontAlgn="auto" hangingPunct="1">
              <a:spcAft>
                <a:spcPts val="0"/>
              </a:spcAft>
              <a:buClrTx/>
              <a:buSzTx/>
              <a:buFont typeface="Wingdings" pitchFamily="2" charset="2"/>
              <a:buChar char="§"/>
              <a:defRPr/>
            </a:pPr>
            <a:r>
              <a:rPr kumimoji="0" lang="en-US" sz="2000" b="1" i="1" u="none" strike="noStrike" kern="1200" cap="none" spc="0" normalizeH="0" baseline="0" noProof="0" dirty="0" smtClean="0">
                <a:ln>
                  <a:noFill/>
                </a:ln>
                <a:solidFill>
                  <a:schemeClr val="accent1"/>
                </a:solidFill>
                <a:effectLst/>
                <a:uLnTx/>
                <a:uFillTx/>
                <a:latin typeface="Calibri"/>
                <a:ea typeface="+mn-ea"/>
                <a:cs typeface="+mn-cs"/>
              </a:rPr>
              <a:t>   Advertising </a:t>
            </a:r>
            <a:r>
              <a:rPr kumimoji="0" lang="en-US" sz="2000" b="1" i="1" u="none" strike="noStrike" kern="1200" cap="none" spc="0" normalizeH="0" baseline="0" noProof="0" dirty="0">
                <a:ln>
                  <a:noFill/>
                </a:ln>
                <a:solidFill>
                  <a:schemeClr val="accent1"/>
                </a:solidFill>
                <a:effectLst/>
                <a:uLnTx/>
                <a:uFillTx/>
                <a:latin typeface="Calibri"/>
                <a:ea typeface="+mn-ea"/>
                <a:cs typeface="+mn-cs"/>
              </a:rPr>
              <a:t>&amp; IMC: Principles and Practice., </a:t>
            </a:r>
            <a:r>
              <a:rPr kumimoji="0" lang="en-US" sz="2000" b="1" u="none" strike="noStrike" kern="1200" cap="none" spc="0" normalizeH="0" baseline="0" noProof="0" dirty="0">
                <a:ln>
                  <a:noFill/>
                </a:ln>
                <a:solidFill>
                  <a:schemeClr val="accent1"/>
                </a:solidFill>
                <a:effectLst/>
                <a:uLnTx/>
                <a:uFillTx/>
                <a:latin typeface="Calibri"/>
                <a:ea typeface="+mn-ea"/>
                <a:cs typeface="+mn-cs"/>
              </a:rPr>
              <a:t>Moriarty, Sandra  Mitchell, </a:t>
            </a:r>
            <a:r>
              <a:rPr kumimoji="0" lang="en-US" sz="2000" b="1" u="none" strike="noStrike" kern="1200" cap="none" spc="0" normalizeH="0" baseline="0" noProof="0" dirty="0" smtClean="0">
                <a:ln>
                  <a:noFill/>
                </a:ln>
                <a:solidFill>
                  <a:schemeClr val="accent1"/>
                </a:solidFill>
                <a:effectLst/>
                <a:uLnTx/>
                <a:uFillTx/>
                <a:latin typeface="Calibri"/>
                <a:ea typeface="+mn-ea"/>
                <a:cs typeface="+mn-cs"/>
              </a:rPr>
              <a:t> Nancy </a:t>
            </a:r>
            <a:r>
              <a:rPr kumimoji="0" lang="en-US" sz="2000" b="1" u="none" strike="noStrike" kern="1200" cap="none" spc="0" normalizeH="0" baseline="0" noProof="0" dirty="0">
                <a:ln>
                  <a:noFill/>
                </a:ln>
                <a:solidFill>
                  <a:schemeClr val="accent1"/>
                </a:solidFill>
                <a:effectLst/>
                <a:uLnTx/>
                <a:uFillTx/>
                <a:latin typeface="Calibri"/>
                <a:ea typeface="+mn-ea"/>
                <a:cs typeface="+mn-cs"/>
              </a:rPr>
              <a:t>D  and Wells, William D.  </a:t>
            </a:r>
            <a:r>
              <a:rPr kumimoji="0" lang="en-US" sz="2000" b="1" i="0" u="none" strike="noStrike" kern="1200" cap="none" spc="0" normalizeH="0" baseline="0" noProof="0" dirty="0">
                <a:ln>
                  <a:noFill/>
                </a:ln>
                <a:solidFill>
                  <a:schemeClr val="accent1"/>
                </a:solidFill>
                <a:effectLst/>
                <a:uLnTx/>
                <a:uFillTx/>
                <a:latin typeface="Calibri"/>
                <a:ea typeface="+mn-ea"/>
                <a:cs typeface="+mn-cs"/>
              </a:rPr>
              <a:t>14th edition. Pearson Prentice Hall Inc., 2009</a:t>
            </a:r>
            <a:r>
              <a:rPr kumimoji="0" lang="en-US" sz="2000" b="1" i="0" u="none" strike="noStrike" kern="1200" cap="none" spc="0" normalizeH="0" baseline="0" noProof="0" dirty="0" smtClean="0">
                <a:ln>
                  <a:noFill/>
                </a:ln>
                <a:solidFill>
                  <a:schemeClr val="accent1"/>
                </a:solidFill>
                <a:effectLst/>
                <a:uLnTx/>
                <a:uFillTx/>
                <a:latin typeface="Calibri"/>
                <a:ea typeface="+mn-ea"/>
                <a:cs typeface="+mn-cs"/>
              </a:rPr>
              <a:t>.</a:t>
            </a:r>
          </a:p>
          <a:p>
            <a:pPr lvl="0"/>
            <a:r>
              <a:rPr lang="en-US" sz="2000" b="1" i="1" dirty="0" smtClean="0">
                <a:solidFill>
                  <a:schemeClr val="accent1"/>
                </a:solidFill>
              </a:rPr>
              <a:t>Contemporary Advertising and integrated marketing communications. </a:t>
            </a:r>
            <a:r>
              <a:rPr lang="en-US" sz="2000" b="1" dirty="0" err="1" smtClean="0">
                <a:solidFill>
                  <a:schemeClr val="accent1"/>
                </a:solidFill>
              </a:rPr>
              <a:t>Arens</a:t>
            </a:r>
            <a:r>
              <a:rPr lang="en-US" sz="2000" b="1" dirty="0" smtClean="0">
                <a:solidFill>
                  <a:schemeClr val="accent1"/>
                </a:solidFill>
              </a:rPr>
              <a:t>, William. F., </a:t>
            </a:r>
            <a:r>
              <a:rPr lang="en-US" sz="2000" b="1" dirty="0" err="1" smtClean="0">
                <a:solidFill>
                  <a:schemeClr val="accent1"/>
                </a:solidFill>
              </a:rPr>
              <a:t>Weigold</a:t>
            </a:r>
            <a:r>
              <a:rPr lang="en-US" sz="2000" b="1" dirty="0" smtClean="0">
                <a:solidFill>
                  <a:schemeClr val="accent1"/>
                </a:solidFill>
              </a:rPr>
              <a:t>, Michael. F., and </a:t>
            </a:r>
            <a:r>
              <a:rPr lang="en-US" sz="2000" b="1" dirty="0" err="1" smtClean="0">
                <a:solidFill>
                  <a:schemeClr val="accent1"/>
                </a:solidFill>
              </a:rPr>
              <a:t>Arens</a:t>
            </a:r>
            <a:r>
              <a:rPr lang="en-US" sz="2000" b="1" dirty="0" smtClean="0">
                <a:solidFill>
                  <a:schemeClr val="accent1"/>
                </a:solidFill>
              </a:rPr>
              <a:t>, Christian. 13</a:t>
            </a:r>
            <a:r>
              <a:rPr lang="en-US" sz="2000" b="1" baseline="30000" dirty="0" smtClean="0">
                <a:solidFill>
                  <a:schemeClr val="accent1"/>
                </a:solidFill>
              </a:rPr>
              <a:t>th</a:t>
            </a:r>
            <a:r>
              <a:rPr lang="en-US" sz="2000" b="1" dirty="0" smtClean="0">
                <a:solidFill>
                  <a:schemeClr val="accent1"/>
                </a:solidFill>
              </a:rPr>
              <a:t> Ed. McGraw Hill Higher Education. 2011. </a:t>
            </a:r>
          </a:p>
          <a:p>
            <a:pPr lvl="0"/>
            <a:r>
              <a:rPr lang="en-US" sz="2000" b="1" dirty="0" smtClean="0">
                <a:solidFill>
                  <a:schemeClr val="accent1"/>
                </a:solidFill>
              </a:rPr>
              <a:t>TNS Media Intelligence, </a:t>
            </a:r>
            <a:r>
              <a:rPr lang="en-US" sz="2000" b="1" u="sng" dirty="0" smtClean="0">
                <a:solidFill>
                  <a:schemeClr val="accent1"/>
                </a:solidFill>
                <a:hlinkClick r:id="rId2"/>
              </a:rPr>
              <a:t>www.tnsmi.com/prodMediaMarketCoverage</a:t>
            </a:r>
            <a:r>
              <a:rPr lang="en-US" sz="2000" b="1" dirty="0" smtClean="0">
                <a:solidFill>
                  <a:schemeClr val="accent1"/>
                </a:solidFill>
                <a:hlinkClick r:id="rId3" action="ppaction://hlinkfile"/>
              </a:rPr>
              <a:t>.htm.</a:t>
            </a:r>
            <a:r>
              <a:rPr lang="en-US" sz="2000" b="1" dirty="0" smtClean="0">
                <a:solidFill>
                  <a:schemeClr val="accent1"/>
                </a:solidFill>
              </a:rPr>
              <a:t> January 14, 2010,  </a:t>
            </a:r>
          </a:p>
          <a:p>
            <a:pPr marL="0" marR="0" lvl="0" indent="0"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2400" b="1" i="0" u="none" strike="noStrike" kern="1200" cap="none" spc="0" normalizeH="0" baseline="0" noProof="0" dirty="0">
              <a:ln>
                <a:noFill/>
              </a:ln>
              <a:solidFill>
                <a:schemeClr val="accent1"/>
              </a:solidFill>
              <a:effectLst/>
              <a:uLnTx/>
              <a:uFillTx/>
              <a:latin typeface="Calibri"/>
              <a:ea typeface="+mn-ea"/>
              <a:cs typeface="+mn-cs"/>
            </a:endParaRPr>
          </a:p>
          <a:p>
            <a:endParaRPr lang="en-US" dirty="0"/>
          </a:p>
        </p:txBody>
      </p:sp>
    </p:spTree>
    <p:extLst>
      <p:ext uri="{BB962C8B-B14F-4D97-AF65-F5344CB8AC3E}">
        <p14:creationId xmlns="" xmlns:p14="http://schemas.microsoft.com/office/powerpoint/2010/main" val="427731989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themeOverride>
</file>

<file path=ppt/theme/themeOverride2.xml><?xml version="1.0" encoding="utf-8"?>
<a:themeOverride xmlns:a="http://schemas.openxmlformats.org/drawingml/2006/main">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themeOverride>
</file>

<file path=docProps/app.xml><?xml version="1.0" encoding="utf-8"?>
<Properties xmlns="http://schemas.openxmlformats.org/officeDocument/2006/extended-properties" xmlns:vt="http://schemas.openxmlformats.org/officeDocument/2006/docPropsVTypes">
  <Template>Module</Template>
  <TotalTime>1796</TotalTime>
  <Words>4117</Words>
  <Application>Microsoft Office PowerPoint</Application>
  <PresentationFormat>On-screen Show (4:3)</PresentationFormat>
  <Paragraphs>226</Paragraphs>
  <Slides>38</Slides>
  <Notes>2</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38</vt:i4>
      </vt:variant>
    </vt:vector>
  </HeadingPairs>
  <TitlesOfParts>
    <vt:vector size="50" baseType="lpstr">
      <vt:lpstr>Arial</vt:lpstr>
      <vt:lpstr>Corbel</vt:lpstr>
      <vt:lpstr>Calibri</vt:lpstr>
      <vt:lpstr>Wingdings 2</vt:lpstr>
      <vt:lpstr>Times New Roman</vt:lpstr>
      <vt:lpstr>新細明體</vt:lpstr>
      <vt:lpstr>ＭＳ Ｐゴシック</vt:lpstr>
      <vt:lpstr>Wingdings</vt:lpstr>
      <vt:lpstr>Palatino</vt:lpstr>
      <vt:lpstr>Times</vt:lpstr>
      <vt:lpstr>Wingdings 3</vt:lpstr>
      <vt:lpstr>Module</vt:lpstr>
      <vt:lpstr>Principles of Advertising MEDIA BASICS: Effective Advertising Media  </vt:lpstr>
      <vt:lpstr>Course Goals and Objectives</vt:lpstr>
      <vt:lpstr>Media basics Media defined:</vt:lpstr>
      <vt:lpstr>Media Basics</vt:lpstr>
      <vt:lpstr>Media and  Creative</vt:lpstr>
      <vt:lpstr>Media Classifications</vt:lpstr>
      <vt:lpstr>Media Classifications </vt:lpstr>
      <vt:lpstr>Media Classifications</vt:lpstr>
      <vt:lpstr>Media Classifications</vt:lpstr>
      <vt:lpstr>Media Classifications</vt:lpstr>
      <vt:lpstr>The Changing Media Landscape</vt:lpstr>
      <vt:lpstr>The Changing Media Landscape</vt:lpstr>
      <vt:lpstr>The Changing Media Landscape</vt:lpstr>
      <vt:lpstr>What Do Media Do?</vt:lpstr>
      <vt:lpstr> </vt:lpstr>
      <vt:lpstr>The Evolution of Media Roles</vt:lpstr>
      <vt:lpstr>The Evolution of Media Roles</vt:lpstr>
      <vt:lpstr>The Evolution of Media Roles</vt:lpstr>
      <vt:lpstr>Key Media Players</vt:lpstr>
      <vt:lpstr>Key Media Players</vt:lpstr>
      <vt:lpstr>Key Media Concepts</vt:lpstr>
      <vt:lpstr>Key Media Concepts</vt:lpstr>
      <vt:lpstr>Key Media Concepts</vt:lpstr>
      <vt:lpstr>Key Media Concepts</vt:lpstr>
      <vt:lpstr>Key Media Concepts</vt:lpstr>
      <vt:lpstr>Media Industry Trends</vt:lpstr>
      <vt:lpstr>Media Industry Trends</vt:lpstr>
      <vt:lpstr>Media Industry Trends</vt:lpstr>
      <vt:lpstr>Media Industry Trends</vt:lpstr>
      <vt:lpstr>New and Alternative (nontraditional) Forms of Contact</vt:lpstr>
      <vt:lpstr>New and Alternative (nontraditional) Forms of Contact</vt:lpstr>
      <vt:lpstr>New and Alternative (nontraditional) Forms of Contact</vt:lpstr>
      <vt:lpstr>New and Alternative (nontraditional) Forms of Contact</vt:lpstr>
      <vt:lpstr>Media Plan</vt:lpstr>
      <vt:lpstr>SUMMARY</vt:lpstr>
      <vt:lpstr>SUMMARY</vt:lpstr>
      <vt:lpstr>SUMMARY</vt:lpstr>
      <vt:lpstr> THANK YOU </vt:lpstr>
    </vt:vector>
  </TitlesOfParts>
  <Company>Dell Computer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LDR/520 Organizational Ethics</dc:title>
  <dc:creator>Robert Key</dc:creator>
  <cp:lastModifiedBy>user</cp:lastModifiedBy>
  <cp:revision>203</cp:revision>
  <dcterms:created xsi:type="dcterms:W3CDTF">2001-06-18T21:30:27Z</dcterms:created>
  <dcterms:modified xsi:type="dcterms:W3CDTF">2022-06-01T07:16:13Z</dcterms:modified>
</cp:coreProperties>
</file>