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doc" ContentType="application/msword"/>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710" r:id="rId1"/>
  </p:sldMasterIdLst>
  <p:notesMasterIdLst>
    <p:notesMasterId r:id="rId41"/>
  </p:notesMasterIdLst>
  <p:handoutMasterIdLst>
    <p:handoutMasterId r:id="rId42"/>
  </p:handoutMasterIdLst>
  <p:sldIdLst>
    <p:sldId id="314" r:id="rId2"/>
    <p:sldId id="751" r:id="rId3"/>
    <p:sldId id="708" r:id="rId4"/>
    <p:sldId id="711" r:id="rId5"/>
    <p:sldId id="762" r:id="rId6"/>
    <p:sldId id="748" r:id="rId7"/>
    <p:sldId id="763" r:id="rId8"/>
    <p:sldId id="712" r:id="rId9"/>
    <p:sldId id="713" r:id="rId10"/>
    <p:sldId id="752" r:id="rId11"/>
    <p:sldId id="714" r:id="rId12"/>
    <p:sldId id="715" r:id="rId13"/>
    <p:sldId id="716" r:id="rId14"/>
    <p:sldId id="717" r:id="rId15"/>
    <p:sldId id="718" r:id="rId16"/>
    <p:sldId id="719" r:id="rId17"/>
    <p:sldId id="749" r:id="rId18"/>
    <p:sldId id="721" r:id="rId19"/>
    <p:sldId id="725" r:id="rId20"/>
    <p:sldId id="726" r:id="rId21"/>
    <p:sldId id="760" r:id="rId22"/>
    <p:sldId id="727" r:id="rId23"/>
    <p:sldId id="755" r:id="rId24"/>
    <p:sldId id="759" r:id="rId25"/>
    <p:sldId id="753" r:id="rId26"/>
    <p:sldId id="758" r:id="rId27"/>
    <p:sldId id="754" r:id="rId28"/>
    <p:sldId id="756" r:id="rId29"/>
    <p:sldId id="757" r:id="rId30"/>
    <p:sldId id="734" r:id="rId31"/>
    <p:sldId id="735" r:id="rId32"/>
    <p:sldId id="736" r:id="rId33"/>
    <p:sldId id="737" r:id="rId34"/>
    <p:sldId id="738" r:id="rId35"/>
    <p:sldId id="739" r:id="rId36"/>
    <p:sldId id="740" r:id="rId37"/>
    <p:sldId id="764" r:id="rId38"/>
    <p:sldId id="743" r:id="rId39"/>
    <p:sldId id="761" r:id="rId40"/>
  </p:sldIdLst>
  <p:sldSz cx="9144000" cy="6858000" type="screen4x3"/>
  <p:notesSz cx="6858000" cy="9144000"/>
  <p:embeddedFontLst>
    <p:embeddedFont>
      <p:font typeface="Corbel" pitchFamily="34" charset="0"/>
      <p:regular r:id="rId43"/>
      <p:bold r:id="rId44"/>
      <p:italic r:id="rId45"/>
      <p:boldItalic r:id="rId46"/>
    </p:embeddedFont>
    <p:embeddedFont>
      <p:font typeface="Calibri" pitchFamily="34" charset="0"/>
      <p:regular r:id="rId47"/>
      <p:bold r:id="rId48"/>
      <p:italic r:id="rId49"/>
      <p:boldItalic r:id="rId50"/>
    </p:embeddedFont>
    <p:embeddedFont>
      <p:font typeface="Wingdings 2" pitchFamily="18" charset="2"/>
      <p:regular r:id="rId51"/>
    </p:embeddedFont>
    <p:embeddedFont>
      <p:font typeface="Times" charset="0"/>
      <p:regular r:id="rId52"/>
      <p:bold r:id="rId53"/>
      <p:italic r:id="rId54"/>
      <p:boldItalic r:id="rId55"/>
    </p:embeddedFont>
    <p:embeddedFont>
      <p:font typeface="ＭＳ Ｐゴシック" pitchFamily="34" charset="-128"/>
      <p:regular r:id="rId56"/>
    </p:embeddedFont>
    <p:embeddedFont>
      <p:font typeface="Tahoma" pitchFamily="34" charset="0"/>
      <p:regular r:id="rId57"/>
      <p:bold r:id="rId58"/>
    </p:embeddedFont>
    <p:embeddedFont>
      <p:font typeface="Wingdings 3" pitchFamily="18" charset="2"/>
      <p:regular r:id="rId59"/>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7FC38"/>
    <a:srgbClr val="70D22E"/>
    <a:srgbClr val="B81A1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1029" autoAdjust="0"/>
    <p:restoredTop sz="94343" autoAdjust="0"/>
  </p:normalViewPr>
  <p:slideViewPr>
    <p:cSldViewPr>
      <p:cViewPr varScale="1">
        <p:scale>
          <a:sx n="69" d="100"/>
          <a:sy n="69" d="100"/>
        </p:scale>
        <p:origin x="-1194" y="-96"/>
      </p:cViewPr>
      <p:guideLst>
        <p:guide orient="horz" pos="2160"/>
        <p:guide pos="2880"/>
      </p:guideLst>
    </p:cSldViewPr>
  </p:slideViewPr>
  <p:outlineViewPr>
    <p:cViewPr>
      <p:scale>
        <a:sx n="33" d="100"/>
        <a:sy n="33" d="100"/>
      </p:scale>
      <p:origin x="0" y="21888"/>
    </p:cViewPr>
  </p:outlineViewPr>
  <p:notesTextViewPr>
    <p:cViewPr>
      <p:scale>
        <a:sx n="100" d="100"/>
        <a:sy n="100" d="100"/>
      </p:scale>
      <p:origin x="0" y="0"/>
    </p:cViewPr>
  </p:notesTextViewPr>
  <p:sorterViewPr>
    <p:cViewPr>
      <p:scale>
        <a:sx n="100" d="100"/>
        <a:sy n="100" d="100"/>
      </p:scale>
      <p:origin x="0" y="3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font" Target="fonts/font13.fntdata"/><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54" Type="http://schemas.openxmlformats.org/officeDocument/2006/relationships/font" Target="fonts/font12.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font" Target="fonts/font15.fntdata"/><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font" Target="fonts/font14.fntdata"/><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59" Type="http://schemas.openxmlformats.org/officeDocument/2006/relationships/font" Target="fonts/font17.fntdata"/></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11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11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11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6ABD327-B069-4CDF-85BC-B625A3FDCB98}" type="slidenum">
              <a:rPr lang="en-US"/>
              <a:pPr>
                <a:defRPr/>
              </a:pPr>
              <a:t>‹#›</a:t>
            </a:fld>
            <a:endParaRPr lang="en-US"/>
          </a:p>
        </p:txBody>
      </p:sp>
    </p:spTree>
    <p:extLst>
      <p:ext uri="{BB962C8B-B14F-4D97-AF65-F5344CB8AC3E}">
        <p14:creationId xmlns:p14="http://schemas.microsoft.com/office/powerpoint/2010/main" xmlns="" val="86300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AB7DC813-7D2B-4EC3-981C-56D2D61EE559}" type="datetimeFigureOut">
              <a:rPr lang="en-US"/>
              <a:pPr>
                <a:defRPr/>
              </a:pPr>
              <a:t>6/7/2022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8F12667-1A2D-408F-81AC-1BEBEDE9B155}" type="slidenum">
              <a:rPr lang="en-US"/>
              <a:pPr>
                <a:defRPr/>
              </a:pPr>
              <a:t>‹#›</a:t>
            </a:fld>
            <a:endParaRPr lang="en-US"/>
          </a:p>
        </p:txBody>
      </p:sp>
    </p:spTree>
    <p:extLst>
      <p:ext uri="{BB962C8B-B14F-4D97-AF65-F5344CB8AC3E}">
        <p14:creationId xmlns:p14="http://schemas.microsoft.com/office/powerpoint/2010/main" xmlns="" val="2318046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New Roman" charset="0"/>
              </a:defRPr>
            </a:lvl1pPr>
            <a:lvl2pPr marL="742950" indent="-285750">
              <a:defRPr sz="2400">
                <a:solidFill>
                  <a:schemeClr val="tx1"/>
                </a:solidFill>
                <a:latin typeface="Times New Roman" charset="0"/>
              </a:defRPr>
            </a:lvl2pPr>
            <a:lvl3pPr marL="1143000" indent="-228600">
              <a:defRPr sz="2400">
                <a:solidFill>
                  <a:schemeClr val="tx1"/>
                </a:solidFill>
                <a:latin typeface="Times New Roman" charset="0"/>
              </a:defRPr>
            </a:lvl3pPr>
            <a:lvl4pPr marL="1600200" indent="-228600">
              <a:defRPr sz="2400">
                <a:solidFill>
                  <a:schemeClr val="tx1"/>
                </a:solidFill>
                <a:latin typeface="Times New Roman" charset="0"/>
              </a:defRPr>
            </a:lvl4pPr>
            <a:lvl5pPr marL="2057400" indent="-22860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fld id="{92B1CE40-7DE0-4EEE-B867-5404EB824930}" type="slidenum">
              <a:rPr lang="en-US" sz="1200" smtClean="0"/>
              <a:pPr/>
              <a:t>1</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8F12667-1A2D-408F-81AC-1BEBEDE9B155}" type="slidenum">
              <a:rPr lang="en-US" smtClean="0"/>
              <a:pPr>
                <a:defRPr/>
              </a:pPr>
              <a:t>38</a:t>
            </a:fld>
            <a:endParaRPr lang="en-US"/>
          </a:p>
        </p:txBody>
      </p:sp>
    </p:spTree>
    <p:extLst>
      <p:ext uri="{BB962C8B-B14F-4D97-AF65-F5344CB8AC3E}">
        <p14:creationId xmlns:p14="http://schemas.microsoft.com/office/powerpoint/2010/main" xmlns="" val="2981572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52C9AB4-64DA-4069-A93D-7850E3A7524C}" type="slidenum">
              <a:rPr lang="en-US"/>
              <a:pPr>
                <a:defRPr/>
              </a:pPr>
              <a:t>‹#›</a:t>
            </a:fld>
            <a:endParaRPr lang="en-US"/>
          </a:p>
        </p:txBody>
      </p:sp>
    </p:spTree>
    <p:extLst>
      <p:ext uri="{BB962C8B-B14F-4D97-AF65-F5344CB8AC3E}">
        <p14:creationId xmlns:p14="http://schemas.microsoft.com/office/powerpoint/2010/main" xmlns="" val="3512741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023196-BBDE-4D53-AE2B-35E442784233}" type="slidenum">
              <a:rPr lang="en-US"/>
              <a:pPr>
                <a:defRPr/>
              </a:pPr>
              <a:t>‹#›</a:t>
            </a:fld>
            <a:endParaRPr lang="en-US"/>
          </a:p>
        </p:txBody>
      </p:sp>
    </p:spTree>
    <p:extLst>
      <p:ext uri="{BB962C8B-B14F-4D97-AF65-F5344CB8AC3E}">
        <p14:creationId xmlns:p14="http://schemas.microsoft.com/office/powerpoint/2010/main" xmlns="" val="142456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56CE7AAF-928D-4A62-9FB2-23DE1222A68C}" type="slidenum">
              <a:rPr lang="en-US"/>
              <a:pPr>
                <a:defRPr/>
              </a:pPr>
              <a:t>‹#›</a:t>
            </a:fld>
            <a:endParaRPr lang="en-US"/>
          </a:p>
        </p:txBody>
      </p:sp>
    </p:spTree>
    <p:extLst>
      <p:ext uri="{BB962C8B-B14F-4D97-AF65-F5344CB8AC3E}">
        <p14:creationId xmlns:p14="http://schemas.microsoft.com/office/powerpoint/2010/main" xmlns="" val="14045751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80BBC6-2642-437F-AC21-60489F4A1FD5}" type="slidenum">
              <a:rPr lang="en-US"/>
              <a:pPr>
                <a:defRPr/>
              </a:pPr>
              <a:t>‹#›</a:t>
            </a:fld>
            <a:endParaRPr lang="en-US"/>
          </a:p>
        </p:txBody>
      </p:sp>
    </p:spTree>
    <p:extLst>
      <p:ext uri="{BB962C8B-B14F-4D97-AF65-F5344CB8AC3E}">
        <p14:creationId xmlns:p14="http://schemas.microsoft.com/office/powerpoint/2010/main" xmlns="" val="7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F9B1AB5-7BDC-410B-9251-9F7CF6B51157}" type="slidenum">
              <a:rPr lang="en-US"/>
              <a:pPr>
                <a:defRPr/>
              </a:pPr>
              <a:t>‹#›</a:t>
            </a:fld>
            <a:endParaRPr lang="en-US"/>
          </a:p>
        </p:txBody>
      </p:sp>
    </p:spTree>
    <p:extLst>
      <p:ext uri="{BB962C8B-B14F-4D97-AF65-F5344CB8AC3E}">
        <p14:creationId xmlns:p14="http://schemas.microsoft.com/office/powerpoint/2010/main" xmlns="" val="1444554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45DDC-52AC-4817-AE2E-FA34978EA955}" type="slidenum">
              <a:rPr lang="en-US"/>
              <a:pPr>
                <a:defRPr/>
              </a:pPr>
              <a:t>‹#›</a:t>
            </a:fld>
            <a:endParaRPr lang="en-US"/>
          </a:p>
        </p:txBody>
      </p:sp>
    </p:spTree>
    <p:extLst>
      <p:ext uri="{BB962C8B-B14F-4D97-AF65-F5344CB8AC3E}">
        <p14:creationId xmlns:p14="http://schemas.microsoft.com/office/powerpoint/2010/main" xmlns="" val="121722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F6A0394-655C-4072-BB3D-5C3335133686}" type="slidenum">
              <a:rPr lang="en-US"/>
              <a:pPr>
                <a:defRPr/>
              </a:pPr>
              <a:t>‹#›</a:t>
            </a:fld>
            <a:endParaRPr lang="en-US"/>
          </a:p>
        </p:txBody>
      </p:sp>
    </p:spTree>
    <p:extLst>
      <p:ext uri="{BB962C8B-B14F-4D97-AF65-F5344CB8AC3E}">
        <p14:creationId xmlns:p14="http://schemas.microsoft.com/office/powerpoint/2010/main" xmlns="" val="221411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57370A75-BB91-413B-8C6D-DDBCA95013AA}" type="slidenum">
              <a:rPr lang="en-US"/>
              <a:pPr>
                <a:defRPr/>
              </a:pPr>
              <a:t>‹#›</a:t>
            </a:fld>
            <a:endParaRPr lang="en-US"/>
          </a:p>
        </p:txBody>
      </p:sp>
    </p:spTree>
    <p:extLst>
      <p:ext uri="{BB962C8B-B14F-4D97-AF65-F5344CB8AC3E}">
        <p14:creationId xmlns:p14="http://schemas.microsoft.com/office/powerpoint/2010/main" xmlns="" val="352910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BE768E9E-8F94-4295-83EE-BD07BC5B0B23}" type="slidenum">
              <a:rPr lang="en-US"/>
              <a:pPr>
                <a:defRPr/>
              </a:pPr>
              <a:t>‹#›</a:t>
            </a:fld>
            <a:endParaRPr lang="en-US"/>
          </a:p>
        </p:txBody>
      </p:sp>
    </p:spTree>
    <p:extLst>
      <p:ext uri="{BB962C8B-B14F-4D97-AF65-F5344CB8AC3E}">
        <p14:creationId xmlns:p14="http://schemas.microsoft.com/office/powerpoint/2010/main" xmlns="" val="6205800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FBE74-2A91-4946-BFC7-448B80520E4D}" type="slidenum">
              <a:rPr lang="en-US"/>
              <a:pPr>
                <a:defRPr/>
              </a:pPr>
              <a:t>‹#›</a:t>
            </a:fld>
            <a:endParaRPr lang="en-US"/>
          </a:p>
        </p:txBody>
      </p:sp>
    </p:spTree>
    <p:extLst>
      <p:ext uri="{BB962C8B-B14F-4D97-AF65-F5344CB8AC3E}">
        <p14:creationId xmlns:p14="http://schemas.microsoft.com/office/powerpoint/2010/main" xmlns="" val="217948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989F6F89-6B93-4332-B354-9CDC2DC21265}" type="slidenum">
              <a:rPr lang="en-US"/>
              <a:pPr>
                <a:defRPr/>
              </a:pPr>
              <a:t>‹#›</a:t>
            </a:fld>
            <a:endParaRPr lang="en-US"/>
          </a:p>
        </p:txBody>
      </p:sp>
    </p:spTree>
    <p:extLst>
      <p:ext uri="{BB962C8B-B14F-4D97-AF65-F5344CB8AC3E}">
        <p14:creationId xmlns:p14="http://schemas.microsoft.com/office/powerpoint/2010/main" xmlns="" val="278980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58200" cy="1143000"/>
          </a:xfrm>
        </p:spPr>
        <p:txBody>
          <a:bodyPr/>
          <a:lstStyle/>
          <a:p>
            <a:r>
              <a:rPr lang="en-US"/>
              <a:t>Click to edit Master title style</a:t>
            </a:r>
          </a:p>
        </p:txBody>
      </p:sp>
      <p:sp>
        <p:nvSpPr>
          <p:cNvPr id="3" name="Content Placeholder 2"/>
          <p:cNvSpPr>
            <a:spLocks noGrp="1"/>
          </p:cNvSpPr>
          <p:nvPr>
            <p:ph sz="half" idx="1"/>
          </p:nvPr>
        </p:nvSpPr>
        <p:spPr>
          <a:xfrm>
            <a:off x="533400" y="1600200"/>
            <a:ext cx="4152900" cy="464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838700" y="1600200"/>
            <a:ext cx="41529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533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781800" y="6400800"/>
            <a:ext cx="2209800" cy="320675"/>
          </a:xfrm>
        </p:spPr>
        <p:txBody>
          <a:bodyPr/>
          <a:lstStyle>
            <a:lvl1pPr>
              <a:defRPr/>
            </a:lvl1pPr>
          </a:lstStyle>
          <a:p>
            <a:r>
              <a:rPr lang="en-US"/>
              <a:t>1-</a:t>
            </a:r>
            <a:fld id="{333492FF-1571-45EB-BBF8-B76944BF2B16}" type="slidenum">
              <a:rPr lang="en-US"/>
              <a:pPr/>
              <a:t>‹#›</a:t>
            </a:fld>
            <a:endParaRPr lang="en-US"/>
          </a:p>
        </p:txBody>
      </p:sp>
    </p:spTree>
    <p:extLst>
      <p:ext uri="{BB962C8B-B14F-4D97-AF65-F5344CB8AC3E}">
        <p14:creationId xmlns:p14="http://schemas.microsoft.com/office/powerpoint/2010/main" xmlns="" val="1981212556"/>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3633788"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86388" y="1752600"/>
            <a:ext cx="3633787"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1D8C5D5C-4B8C-4EF9-9FAC-EB261289DFD0}" type="slidenum">
              <a:rPr lang="en-US"/>
              <a:pPr/>
              <a:t>‹#›</a:t>
            </a:fld>
            <a:endParaRPr lang="en-US"/>
          </a:p>
        </p:txBody>
      </p:sp>
    </p:spTree>
    <p:extLst>
      <p:ext uri="{BB962C8B-B14F-4D97-AF65-F5344CB8AC3E}">
        <p14:creationId xmlns:p14="http://schemas.microsoft.com/office/powerpoint/2010/main" xmlns="" val="410582828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00200" y="40767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5EA74256-0A22-4FE3-ACCE-9406ED5A4085}" type="slidenum">
              <a:rPr lang="en-US"/>
              <a:pPr/>
              <a:t>‹#›</a:t>
            </a:fld>
            <a:endParaRPr lang="en-US"/>
          </a:p>
        </p:txBody>
      </p:sp>
    </p:spTree>
    <p:extLst>
      <p:ext uri="{BB962C8B-B14F-4D97-AF65-F5344CB8AC3E}">
        <p14:creationId xmlns:p14="http://schemas.microsoft.com/office/powerpoint/2010/main" xmlns="" val="195235863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7CAD84A6-564B-4CA5-A46C-3E2FC5B7437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64" r:id="rId2"/>
    <p:sldLayoutId id="2147483770" r:id="rId3"/>
    <p:sldLayoutId id="2147483765" r:id="rId4"/>
    <p:sldLayoutId id="2147483766" r:id="rId5"/>
    <p:sldLayoutId id="2147483767" r:id="rId6"/>
    <p:sldLayoutId id="2147483771" r:id="rId7"/>
    <p:sldLayoutId id="2147483772" r:id="rId8"/>
    <p:sldLayoutId id="2147483773" r:id="rId9"/>
    <p:sldLayoutId id="2147483768" r:id="rId10"/>
    <p:sldLayoutId id="2147483774" r:id="rId11"/>
    <p:sldLayoutId id="2147483775" r:id="rId12"/>
    <p:sldLayoutId id="2147483776" r:id="rId13"/>
    <p:sldLayoutId id="2147483777" r:id="rId14"/>
  </p:sldLayoutIdLst>
  <p:txStyles>
    <p:title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4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smrb.co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Microsoft_Office_Word_97_-_2003_Document1.doc"/><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6.wmf"/><Relationship Id="rId4" Type="http://schemas.openxmlformats.org/officeDocument/2006/relationships/hyperlink" Target="http://www.nytimes.com/"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images.google.co.th/imgres?imgurl=http://www.magazine.org/Editorial/40-40-covers/9.jpg&amp;imgrefurl=http://www.magazine.org/Editorial/Top_40_Covers/&amp;h=700&amp;w=522&amp;sz=296&amp;hl=th&amp;start=18&amp;tbnid=QUE68-DQYUv5KM:&amp;tbnh=140&amp;tbnw=104&amp;prev=/images?q=Image+magazine&amp;gbv=2&amp;svnum=10&amp;hl=th"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http://images.google.co.th/imgres?imgurl=http://www.pichate1964.com/pm/maxim.jpg&amp;imgrefurl=http://www.pichate1964.com/pm/preciousmag17.html&amp;h=380&amp;w=289&amp;sz=48&amp;hl=th&amp;start=9&amp;tbnid=_Ni4-uvxh8MrEM:&amp;tbnh=123&amp;tbnw=94&amp;prev=/images?q=Image+magazine&amp;gbv=2&amp;svnum=10&amp;hl=th"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images.google.co.th/imgres?imgurl=http://www.johnling.net/cleo1.jpg&amp;imgrefurl=http://www.johnling.net/media.htm&amp;h=400&amp;w=305&amp;sz=25&amp;hl=th&amp;start=1&amp;tbnid=4Y9rvbtnvwONVM:&amp;tbnh=124&amp;tbnw=95&amp;prev=/images?q=Cleo+magazine&amp;gbv=2&amp;svnum=10&amp;hl=th" TargetMode="Externa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hyperlink" Target="http://images.google.co.th/imgres?imgurl=http://www.paipost.com/paiboard/temp/changthai-dot-info_topic10.jpg&amp;imgrefurl=http://www.paipost.com/paiboard/viewtopic.php?Category=&amp;No=10&amp;h=450&amp;w=350&amp;sz=32&amp;hl=th&amp;start=6&amp;tbnid=xkiOQT8QLP1Y5M:&amp;tbnh=127&amp;tbnw=99&amp;prev=/images?q=Image+magazine&amp;gbv=2&amp;svnum=10&amp;hl=th"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images.google.co.th/imgres?imgurl=http://www.transitgraphicadv.com/TransitTruck5.jpg&amp;imgrefurl=http://www.transitgraphicadv.com/main.html&amp;h=237&amp;w=480&amp;sz=33&amp;hl=th&amp;start=7&amp;tbnid=7QHwgjGsf-xQwM:&amp;tbnh=64&amp;tbnw=129&amp;prev=/images?q=transit+ad&amp;gbv=2&amp;svnum=10&amp;hl=th" TargetMode="Externa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hyperlink" Target="http://images.google.co.th/imgres?imgurl=http://www.hhi.fraunhofer.de/english/im/products/3d-kiosk-light/art/Free2C-3D-Kiosk-Light_366.jpg&amp;imgrefurl=http://www.hhi.fraunhofer.de/english/im/products/3d-kiosk-light/&amp;h=732&amp;w=366&amp;sz=25&amp;hl=th&amp;start=5&amp;tbnid=emyU_WMEqpEkBM:&amp;tbnh=141&amp;tbnw=71&amp;prev=/images?q=kiosk&amp;gbv=2&amp;svnum=10&amp;hl=th&amp;sa=G" TargetMode="External"/><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3" Type="http://schemas.openxmlformats.org/officeDocument/2006/relationships/hyperlink" Target="http://images.google.co.th/imgres?imgurl=http://www.femail.com.au/img/estee_choc_lips_sm.jpg&amp;imgrefurl=http://www.femail.com.au/cosmetics-product-reviews.htm&amp;h=165&amp;w=147&amp;sz=25&amp;hl=th&amp;start=20&amp;tbnid=QxtOgRd8rcy0KM:&amp;tbnh=93&amp;tbnw=82&amp;prev=/images?q=cosmetics+Estee&amp;svnum=10&amp;hl=th&amp;lr=" TargetMode="Externa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hyperlink" Target="http://images.google.co.th/imgres?imgurl=http://images2.nordstrom.com/images/store/category/beauty/cosmetics/0109/estee.jpg&amp;imgrefurl=http://store.nordstrom.com/category/tab.asp?category=2377897~2377898&amp;origin=leftnav&amp;h=176&amp;w=175&amp;sz=9&amp;hl=th&amp;start=15&amp;tbnid=p8EmYAGGtmI1RM:&amp;tbnh=95&amp;tbnw=94&amp;prev=/images?q=cosmetics+Estee&amp;svnum=10&amp;hl=th&amp;lr=" TargetMode="External"/><Relationship Id="rId4" Type="http://schemas.openxmlformats.org/officeDocument/2006/relationships/image" Target="../media/image16.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6972" y="457200"/>
            <a:ext cx="8077200" cy="1673352"/>
          </a:xfrm>
        </p:spPr>
        <p:txBody>
          <a:bodyPr>
            <a:normAutofit fontScale="90000"/>
          </a:bodyPr>
          <a:lstStyle/>
          <a:p>
            <a:pPr algn="ctr"/>
            <a:r>
              <a:rPr lang="en-US" dirty="0"/>
              <a:t>Principles of Advertising</a:t>
            </a:r>
            <a:br>
              <a:rPr lang="en-US" dirty="0"/>
            </a:br>
            <a:r>
              <a:rPr lang="en-US" sz="2700" dirty="0" smtClean="0">
                <a:solidFill>
                  <a:srgbClr val="FFC000"/>
                </a:solidFill>
              </a:rPr>
              <a:t>PRINT MEDIA: Effective Advertising Media</a:t>
            </a:r>
            <a:r>
              <a:rPr lang="en-US" sz="2000" dirty="0" smtClean="0"/>
              <a:t/>
            </a:r>
            <a:br>
              <a:rPr lang="en-US" sz="2000" dirty="0" smtClean="0"/>
            </a:br>
            <a:r>
              <a:rPr lang="en-US" sz="2400" dirty="0" smtClean="0"/>
              <a:t/>
            </a:r>
            <a:br>
              <a:rPr lang="en-US" sz="2400" dirty="0" smtClean="0"/>
            </a:br>
            <a:r>
              <a:rPr lang="en-US" sz="2800" dirty="0" smtClean="0">
                <a:solidFill>
                  <a:srgbClr val="FFC000"/>
                </a:solidFill>
              </a:rPr>
              <a:t/>
            </a:r>
            <a:br>
              <a:rPr lang="en-US" sz="2800" dirty="0" smtClean="0">
                <a:solidFill>
                  <a:srgbClr val="FFC000"/>
                </a:solidFill>
              </a:rPr>
            </a:br>
            <a:endParaRPr lang="en-US" dirty="0">
              <a:solidFill>
                <a:srgbClr val="FFC000"/>
              </a:solidFill>
            </a:endParaRPr>
          </a:p>
        </p:txBody>
      </p:sp>
      <p:sp>
        <p:nvSpPr>
          <p:cNvPr id="8195" name="Rectangle 3"/>
          <p:cNvSpPr>
            <a:spLocks noGrp="1" noChangeArrowheads="1"/>
          </p:cNvSpPr>
          <p:nvPr>
            <p:ph type="subTitle" idx="1"/>
          </p:nvPr>
        </p:nvSpPr>
        <p:spPr>
          <a:xfrm>
            <a:off x="685800" y="2143132"/>
            <a:ext cx="8077200" cy="2286000"/>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LECTURE </a:t>
            </a:r>
            <a:r>
              <a:rPr kumimoji="0" lang="en-US" sz="2800" b="1" i="0" u="none" strike="noStrike" kern="1200" cap="none" spc="0" normalizeH="0" baseline="0" noProof="0" dirty="0" smtClean="0">
                <a:ln>
                  <a:noFill/>
                </a:ln>
                <a:solidFill>
                  <a:prstClr val="white"/>
                </a:solidFill>
                <a:effectLst/>
                <a:uLnTx/>
                <a:uFillTx/>
                <a:latin typeface="Calibri"/>
                <a:ea typeface="+mn-ea"/>
                <a:cs typeface="+mn-cs"/>
              </a:rPr>
              <a:t>11 </a:t>
            </a:r>
            <a:r>
              <a:rPr kumimoji="0" lang="en-US" sz="1800" b="1" i="0" u="none" strike="noStrike" kern="1200" cap="none" spc="0" normalizeH="0" baseline="0" noProof="0" dirty="0">
                <a:ln>
                  <a:noFill/>
                </a:ln>
                <a:solidFill>
                  <a:prstClr val="white"/>
                </a:solidFill>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white"/>
                </a:solidFill>
                <a:latin typeface="Calibri"/>
              </a:rPr>
              <a:t>Mass Communication Department,</a:t>
            </a:r>
            <a:r>
              <a:rPr kumimoji="0" lang="en-US" sz="1800" b="1"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AFRICA NAZARENE UNIVERSITY.</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srgbClr val="FFC000"/>
                </a:solidFill>
                <a:effectLst/>
                <a:uLnTx/>
                <a:uFillTx/>
                <a:latin typeface="Calibri"/>
                <a:ea typeface="+mn-ea"/>
                <a:cs typeface="+mn-cs"/>
              </a:rPr>
              <a:t>THE MAIN SOURCE OF REFERENCE: </a:t>
            </a:r>
            <a:r>
              <a:rPr kumimoji="0" lang="en-US" sz="1600" b="1" i="1" u="none" strike="noStrike" kern="1200" cap="none" spc="0" normalizeH="0" baseline="0" noProof="0" dirty="0">
                <a:ln>
                  <a:noFill/>
                </a:ln>
                <a:solidFill>
                  <a:srgbClr val="FFC000"/>
                </a:solidFill>
                <a:effectLst/>
                <a:uLnTx/>
                <a:uFillTx/>
                <a:latin typeface="Calibri"/>
                <a:ea typeface="+mn-ea"/>
                <a:cs typeface="+mn-cs"/>
              </a:rPr>
              <a:t>Advertising &amp; IMC: Principles and Practice., </a:t>
            </a:r>
            <a:r>
              <a:rPr kumimoji="0" lang="en-US" sz="1600" b="1" u="none" strike="noStrike" kern="1200" cap="none" spc="0" normalizeH="0" baseline="0" noProof="0" dirty="0">
                <a:ln>
                  <a:noFill/>
                </a:ln>
                <a:solidFill>
                  <a:srgbClr val="FFC000"/>
                </a:solidFill>
                <a:effectLst/>
                <a:uLnTx/>
                <a:uFillTx/>
                <a:latin typeface="Calibri"/>
                <a:ea typeface="+mn-ea"/>
                <a:cs typeface="+mn-cs"/>
              </a:rPr>
              <a:t>Moriarty, Sandra  Mitchell, Nancy D  and Wells, William D.  </a:t>
            </a:r>
            <a:r>
              <a:rPr kumimoji="0" lang="en-US" sz="1600" b="1" i="0" u="none" strike="noStrike" kern="1200" cap="none" spc="0" normalizeH="0" baseline="0" noProof="0" dirty="0">
                <a:ln>
                  <a:noFill/>
                </a:ln>
                <a:solidFill>
                  <a:srgbClr val="FFC000"/>
                </a:solidFill>
                <a:effectLst/>
                <a:uLnTx/>
                <a:uFillTx/>
                <a:latin typeface="Calibri"/>
                <a:ea typeface="+mn-ea"/>
                <a:cs typeface="+mn-cs"/>
              </a:rPr>
              <a:t>14th edition. Pearson Prentice Hall Inc., 2009.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E345FC-99BC-4AB2-8886-43C1DDA44B9A}"/>
              </a:ext>
            </a:extLst>
          </p:cNvPr>
          <p:cNvSpPr>
            <a:spLocks noGrp="1"/>
          </p:cNvSpPr>
          <p:nvPr>
            <p:ph type="title"/>
          </p:nvPr>
        </p:nvSpPr>
        <p:spPr/>
        <p:txBody>
          <a:bodyPr/>
          <a:lstStyle/>
          <a:p>
            <a:r>
              <a:rPr lang="en-US" dirty="0">
                <a:solidFill>
                  <a:srgbClr val="FFC000"/>
                </a:solidFill>
              </a:rPr>
              <a:t>Course Goals and Objectives</a:t>
            </a:r>
          </a:p>
        </p:txBody>
      </p:sp>
      <p:sp>
        <p:nvSpPr>
          <p:cNvPr id="3" name="Content Placeholder 2">
            <a:extLst>
              <a:ext uri="{FF2B5EF4-FFF2-40B4-BE49-F238E27FC236}">
                <a16:creationId xmlns:a16="http://schemas.microsoft.com/office/drawing/2014/main" xmlns="" id="{224C4301-E0FE-4616-AA0E-68091C804EB6}"/>
              </a:ext>
            </a:extLst>
          </p:cNvPr>
          <p:cNvSpPr>
            <a:spLocks noGrp="1"/>
          </p:cNvSpPr>
          <p:nvPr>
            <p:ph idx="1"/>
          </p:nvPr>
        </p:nvSpPr>
        <p:spPr>
          <a:xfrm>
            <a:off x="457200" y="1447800"/>
            <a:ext cx="8472518" cy="4876800"/>
          </a:xfrm>
        </p:spPr>
        <p:txBody>
          <a:bodyPr/>
          <a:lstStyle/>
          <a:p>
            <a:r>
              <a:rPr lang="en-US" b="1" dirty="0" smtClean="0"/>
              <a:t>Intended Learning Outcomes</a:t>
            </a:r>
            <a:endParaRPr lang="en-US" dirty="0" smtClean="0"/>
          </a:p>
          <a:p>
            <a:r>
              <a:rPr lang="en-US" dirty="0" smtClean="0"/>
              <a:t>At the end of this class the student should be able to :</a:t>
            </a:r>
          </a:p>
          <a:p>
            <a:pPr lvl="0"/>
            <a:r>
              <a:rPr lang="en-US" dirty="0" smtClean="0"/>
              <a:t>Identify the strengths and weaknesses of newspapers</a:t>
            </a:r>
          </a:p>
          <a:p>
            <a:pPr lvl="0"/>
            <a:r>
              <a:rPr lang="en-US" dirty="0" smtClean="0"/>
              <a:t>Describe the key factors that advertisers should know to make effective decisions about advertising in magazines</a:t>
            </a:r>
          </a:p>
          <a:p>
            <a:pPr lvl="0"/>
            <a:r>
              <a:rPr lang="en-US" dirty="0" smtClean="0"/>
              <a:t>Analyze why packaging is such an important advertising opportunity</a:t>
            </a:r>
          </a:p>
          <a:p>
            <a:pPr lvl="0"/>
            <a:r>
              <a:rPr lang="en-US" dirty="0" smtClean="0"/>
              <a:t>Discuss factors that advertisers should consider in making out-of-home media decisions</a:t>
            </a:r>
          </a:p>
          <a:p>
            <a:r>
              <a:rPr lang="en-US" dirty="0" smtClean="0"/>
              <a:t>Outline the factors that advertisers use to make decisions about using directory advertising</a:t>
            </a:r>
            <a:endParaRPr lang="en-US" dirty="0"/>
          </a:p>
        </p:txBody>
      </p:sp>
    </p:spTree>
    <p:extLst>
      <p:ext uri="{BB962C8B-B14F-4D97-AF65-F5344CB8AC3E}">
        <p14:creationId xmlns:p14="http://schemas.microsoft.com/office/powerpoint/2010/main" xmlns="" val="2826812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52" name="Rectangle 8"/>
          <p:cNvSpPr>
            <a:spLocks noGrp="1" noChangeArrowheads="1"/>
          </p:cNvSpPr>
          <p:nvPr>
            <p:ph type="title"/>
          </p:nvPr>
        </p:nvSpPr>
        <p:spPr>
          <a:xfrm>
            <a:off x="533400" y="152400"/>
            <a:ext cx="8458200" cy="1143000"/>
          </a:xfrm>
        </p:spPr>
        <p:txBody>
          <a:bodyPr>
            <a:normAutofit/>
          </a:bodyPr>
          <a:lstStyle/>
          <a:p>
            <a:r>
              <a:rPr lang="en-US" dirty="0" smtClean="0">
                <a:solidFill>
                  <a:srgbClr val="FFC000"/>
                </a:solidFill>
              </a:rPr>
              <a:t>What is print advertising?</a:t>
            </a:r>
            <a:endParaRPr lang="en-US" dirty="0">
              <a:solidFill>
                <a:srgbClr val="FFC000"/>
              </a:solidFill>
            </a:endParaRPr>
          </a:p>
        </p:txBody>
      </p:sp>
      <p:sp>
        <p:nvSpPr>
          <p:cNvPr id="287754" name="Rectangle 10"/>
          <p:cNvSpPr>
            <a:spLocks noGrp="1" noChangeArrowheads="1"/>
          </p:cNvSpPr>
          <p:nvPr>
            <p:ph type="body" sz="half" idx="2"/>
          </p:nvPr>
        </p:nvSpPr>
        <p:spPr>
          <a:xfrm>
            <a:off x="3733800" y="1500174"/>
            <a:ext cx="5257800" cy="5257800"/>
          </a:xfrm>
        </p:spPr>
        <p:txBody>
          <a:bodyPr/>
          <a:lstStyle/>
          <a:p>
            <a:r>
              <a:rPr lang="en-US" sz="2400" dirty="0" smtClean="0"/>
              <a:t>Ads in newspapers, magazines, brochures, posters, outdoor </a:t>
            </a:r>
          </a:p>
          <a:p>
            <a:r>
              <a:rPr lang="en-US" sz="2400" dirty="0" smtClean="0"/>
              <a:t>More information, richer imagery, and longer messages than broadcast</a:t>
            </a:r>
          </a:p>
          <a:p>
            <a:r>
              <a:rPr lang="en-US" sz="2400" dirty="0" smtClean="0"/>
              <a:t>Often used to generate cognitive responses</a:t>
            </a:r>
          </a:p>
          <a:p>
            <a:r>
              <a:rPr lang="en-US" sz="2400" dirty="0" smtClean="0"/>
              <a:t>More flexible, less fleeting, and more engaging when targeted to special interest audiences</a:t>
            </a:r>
          </a:p>
          <a:p>
            <a:pPr lvl="0"/>
            <a:r>
              <a:rPr lang="en-US" sz="2400" dirty="0" smtClean="0"/>
              <a:t>Can engage the senses of sight, touch (different types of paper and other surfaces), and smell (scratch and sniff in magazines and newspapers).</a:t>
            </a:r>
          </a:p>
          <a:p>
            <a:endParaRPr lang="en-US" sz="2400" dirty="0"/>
          </a:p>
        </p:txBody>
      </p:sp>
      <p:sp>
        <p:nvSpPr>
          <p:cNvPr id="287756" name="Rectangle 12"/>
          <p:cNvSpPr>
            <a:spLocks noChangeArrowheads="1"/>
          </p:cNvSpPr>
          <p:nvPr/>
        </p:nvSpPr>
        <p:spPr bwMode="auto">
          <a:xfrm>
            <a:off x="8696325" y="62468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pic>
        <p:nvPicPr>
          <p:cNvPr id="287757" name="Picture 1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 y="1643050"/>
            <a:ext cx="2619364" cy="352686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xmlns="">
                <a:solidFill>
                  <a:srgbClr val="FFFFFF"/>
                </a:solidFill>
              </a14:hiddenFill>
            </a:ext>
          </a:extLst>
        </p:spPr>
      </p:pic>
      <p:sp>
        <p:nvSpPr>
          <p:cNvPr id="6" name="Rectangle 5"/>
          <p:cNvSpPr/>
          <p:nvPr/>
        </p:nvSpPr>
        <p:spPr>
          <a:xfrm>
            <a:off x="214282" y="5286388"/>
            <a:ext cx="3071834" cy="1323439"/>
          </a:xfrm>
          <a:prstGeom prst="rect">
            <a:avLst/>
          </a:prstGeom>
        </p:spPr>
        <p:txBody>
          <a:bodyPr wrap="square">
            <a:spAutoFit/>
          </a:bodyPr>
          <a:lstStyle/>
          <a:p>
            <a:r>
              <a:rPr lang="en-US" sz="1600" dirty="0" smtClean="0"/>
              <a:t>SOURCE: https://www.pearson.com/us/higher-education/product/Moriarty-Advertising-8th-Edition/9780132224154.html</a:t>
            </a:r>
            <a:endParaRPr lang="en-US" sz="1600" dirty="0"/>
          </a:p>
        </p:txBody>
      </p:sp>
    </p:spTree>
    <p:extLst>
      <p:ext uri="{BB962C8B-B14F-4D97-AF65-F5344CB8AC3E}">
        <p14:creationId xmlns:p14="http://schemas.microsoft.com/office/powerpoint/2010/main" xmlns="" val="41587821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dirty="0" smtClean="0">
                <a:solidFill>
                  <a:srgbClr val="FFC000"/>
                </a:solidFill>
              </a:rPr>
              <a:t>Print Media Characteristics</a:t>
            </a:r>
            <a:r>
              <a:rPr lang="en-US" dirty="0" smtClean="0"/>
              <a:t/>
            </a:r>
            <a:br>
              <a:rPr lang="en-US" dirty="0" smtClean="0"/>
            </a:b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142844" y="1714512"/>
            <a:ext cx="9001156" cy="5000636"/>
          </a:xfrm>
        </p:spPr>
        <p:txBody>
          <a:bodyPr/>
          <a:lstStyle/>
          <a:p>
            <a:r>
              <a:rPr lang="en-US" sz="2400" dirty="0" smtClean="0"/>
              <a:t> </a:t>
            </a:r>
            <a:r>
              <a:rPr lang="en-US" dirty="0" smtClean="0"/>
              <a:t>Print advertising includes print promotional messages in newspapers, magazines, brochures, posters, outdoor </a:t>
            </a:r>
          </a:p>
          <a:p>
            <a:pPr lvl="0"/>
            <a:r>
              <a:rPr lang="en-US" dirty="0" smtClean="0"/>
              <a:t>They generally provide more information, richer imagery, and longer messages than broadcast</a:t>
            </a:r>
          </a:p>
          <a:p>
            <a:pPr lvl="0"/>
            <a:r>
              <a:rPr lang="en-US" dirty="0" smtClean="0"/>
              <a:t>Reading a publication is more flexible than watching or listening to broadcast because they can stop and reread sections out of order, or move through the publication at their own speed and on their own time. </a:t>
            </a:r>
          </a:p>
          <a:p>
            <a:pPr lvl="0"/>
            <a:endParaRPr lang="en-US" sz="2400" dirty="0" smtClean="0"/>
          </a:p>
          <a:p>
            <a:pPr lvl="0"/>
            <a:endParaRPr lang="en-US" sz="2400"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xmlns="">
                <a:solidFill>
                  <a:schemeClr val="tx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endParaRPr lang="en-US" sz="4000" dirty="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p14="http://schemas.microsoft.com/office/powerpoint/2010/main" xmlns="" val="1614360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Print Media Characteristics</a:t>
            </a:r>
            <a:endParaRPr lang="en-US" dirty="0"/>
          </a:p>
        </p:txBody>
      </p:sp>
      <p:sp>
        <p:nvSpPr>
          <p:cNvPr id="3" name="Content Placeholder 2"/>
          <p:cNvSpPr>
            <a:spLocks noGrp="1"/>
          </p:cNvSpPr>
          <p:nvPr>
            <p:ph idx="1"/>
          </p:nvPr>
        </p:nvSpPr>
        <p:spPr/>
        <p:txBody>
          <a:bodyPr/>
          <a:lstStyle/>
          <a:p>
            <a:r>
              <a:rPr lang="en-US" dirty="0" smtClean="0"/>
              <a:t>In terms of Facet Model of Advertising, print often used to generate cognitive responses</a:t>
            </a:r>
          </a:p>
          <a:p>
            <a:pPr lvl="0"/>
            <a:r>
              <a:rPr lang="en-US" dirty="0" smtClean="0"/>
              <a:t>It is therefore more flexible, less fleeting, and more engaging when targeted to special interest audiences</a:t>
            </a:r>
          </a:p>
          <a:p>
            <a:r>
              <a:rPr lang="en-US" dirty="0" smtClean="0"/>
              <a:t>Magazines and newspapers have expanded their message delivery online but billions of dollars are still spent on traditional print media.</a:t>
            </a:r>
          </a:p>
          <a:p>
            <a:endParaRPr lang="en-US" dirty="0" smtClean="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lstStyle/>
          <a:p>
            <a:r>
              <a:rPr lang="en-US" altLang="zh-TW" dirty="0" smtClean="0">
                <a:solidFill>
                  <a:srgbClr val="FFC000"/>
                </a:solidFill>
                <a:ea typeface="新細明體" pitchFamily="18" charset="-120"/>
              </a:rPr>
              <a:t>Newspaper Basics</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524000"/>
            <a:ext cx="8001000" cy="4495800"/>
          </a:xfrm>
        </p:spPr>
        <p:txBody>
          <a:bodyPr/>
          <a:lstStyle/>
          <a:p>
            <a:pPr>
              <a:lnSpc>
                <a:spcPct val="90000"/>
              </a:lnSpc>
            </a:pPr>
            <a:r>
              <a:rPr lang="en-US" altLang="zh-TW" dirty="0" smtClean="0">
                <a:ea typeface="新細明體" pitchFamily="18" charset="-120"/>
              </a:rPr>
              <a:t>Newspaper’s primary function is news, making it appropriate for ads that announce sales, events, or other news.</a:t>
            </a:r>
          </a:p>
          <a:p>
            <a:pPr>
              <a:lnSpc>
                <a:spcPct val="90000"/>
              </a:lnSpc>
            </a:pPr>
            <a:r>
              <a:rPr lang="en-US" altLang="zh-TW" dirty="0" smtClean="0">
                <a:ea typeface="新細明體" pitchFamily="18" charset="-120"/>
              </a:rPr>
              <a:t>Readership is declining, especially among younger people.</a:t>
            </a:r>
          </a:p>
          <a:p>
            <a:pPr>
              <a:lnSpc>
                <a:spcPct val="90000"/>
              </a:lnSpc>
            </a:pPr>
            <a:r>
              <a:rPr lang="en-US" altLang="zh-TW" dirty="0" smtClean="0">
                <a:ea typeface="新細明體" pitchFamily="18" charset="-120"/>
              </a:rPr>
              <a:t>Newspapers are a local, mass medium.</a:t>
            </a:r>
          </a:p>
          <a:p>
            <a:pPr>
              <a:lnSpc>
                <a:spcPct val="90000"/>
              </a:lnSpc>
            </a:pPr>
            <a:r>
              <a:rPr lang="en-US" altLang="zh-TW" b="1" i="1" dirty="0" smtClean="0">
                <a:ea typeface="新細明體" pitchFamily="18" charset="-120"/>
              </a:rPr>
              <a:t>Market selectivity</a:t>
            </a:r>
            <a:r>
              <a:rPr lang="en-US" altLang="zh-TW" dirty="0" smtClean="0">
                <a:ea typeface="新細明體" pitchFamily="18" charset="-120"/>
              </a:rPr>
              <a:t> allows newspapers to target specific consumer groups. </a:t>
            </a:r>
          </a:p>
          <a:p>
            <a:pPr>
              <a:lnSpc>
                <a:spcPct val="90000"/>
              </a:lnSpc>
            </a:pPr>
            <a:endParaRPr lang="en-US" altLang="zh-TW" dirty="0" smtClean="0">
              <a:ea typeface="新細明體" pitchFamily="18" charset="-120"/>
            </a:endParaRP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endPar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endParaRP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endParaRPr lang="en-US" altLang="zh-TW" sz="1400" dirty="0" smtClean="0">
              <a:latin typeface="Times New Roman"/>
              <a:ea typeface="新細明體" panose="020B0604030504040204" pitchFamily="18" charset="-120"/>
              <a:cs typeface="Times New Roman"/>
            </a:endParaRP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endPar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endParaRP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endParaRPr lang="en-US" altLang="zh-TW" sz="1400" dirty="0" smtClean="0">
              <a:latin typeface="Times New Roman"/>
              <a:ea typeface="新細明體" panose="020B0604030504040204" pitchFamily="18" charset="-120"/>
              <a:cs typeface="Times New Roman"/>
            </a:endParaRP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endPar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endParaRP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endParaRPr lang="en-US" altLang="zh-TW" sz="1400" dirty="0" smtClean="0">
              <a:latin typeface="Times New Roman"/>
              <a:ea typeface="新細明體" panose="020B0604030504040204" pitchFamily="18" charset="-120"/>
              <a:cs typeface="Times New Roman"/>
            </a:endParaRP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a:t>
            </a:r>
            <a:r>
              <a:rPr kumimoji="0" lang="en-US" altLang="zh-TW" sz="1400" b="0" i="0" u="none" strike="noStrike" kern="1200" cap="none" spc="0" normalizeH="0" baseline="0" noProof="0" dirty="0">
                <a:ln>
                  <a:noFill/>
                </a:ln>
                <a:effectLst/>
                <a:uLnTx/>
                <a:uFillTx/>
                <a:latin typeface="Times New Roman"/>
                <a:ea typeface="新細明體" panose="020B0604030504040204" pitchFamily="18" charset="-120"/>
                <a:cs typeface="Times New Roman"/>
              </a:rPr>
              <a:t>Moriarty, Mitchell and Wells, 2009). </a:t>
            </a:r>
          </a:p>
          <a:p>
            <a:endParaRPr lang="en-US"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xmlns="">
                <a:solidFill>
                  <a:schemeClr val="tx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en-US" sz="2400" b="1">
                <a:cs typeface="Times New Roman" charset="0"/>
              </a:rPr>
              <a:t>WHAT IS ADVERTISING?</a:t>
            </a:r>
            <a:endParaRPr lang="en-US" sz="4000">
              <a:solidFill>
                <a:srgbClr val="336699"/>
              </a:solidFill>
              <a:effectLst>
                <a:outerShdw blurRad="38100" dist="38100" dir="2700000" algn="tl">
                  <a:srgbClr val="C0C0C0"/>
                </a:outerShdw>
              </a:effectLst>
              <a:latin typeface="Times New Roman" charset="0"/>
              <a:cs typeface="Times New Roman" charset="0"/>
            </a:endParaRPr>
          </a:p>
        </p:txBody>
      </p:sp>
      <p:grpSp>
        <p:nvGrpSpPr>
          <p:cNvPr id="6" name="Group 5"/>
          <p:cNvGrpSpPr/>
          <p:nvPr/>
        </p:nvGrpSpPr>
        <p:grpSpPr>
          <a:xfrm>
            <a:off x="1357290" y="4767282"/>
            <a:ext cx="6705600" cy="1447800"/>
            <a:chOff x="1828800" y="4724400"/>
            <a:chExt cx="6705600" cy="1447800"/>
          </a:xfrm>
        </p:grpSpPr>
        <p:sp>
          <p:nvSpPr>
            <p:cNvPr id="7" name="Rectangle 6"/>
            <p:cNvSpPr>
              <a:spLocks noChangeArrowheads="1"/>
            </p:cNvSpPr>
            <p:nvPr/>
          </p:nvSpPr>
          <p:spPr bwMode="auto">
            <a:xfrm>
              <a:off x="1828800" y="4724400"/>
              <a:ext cx="6705600" cy="1447800"/>
            </a:xfrm>
            <a:prstGeom prst="rect">
              <a:avLst/>
            </a:prstGeom>
            <a:solidFill>
              <a:srgbClr val="336699">
                <a:alpha val="25000"/>
              </a:srgbClr>
            </a:solidFill>
            <a:ln w="28575">
              <a:solidFill>
                <a:srgbClr val="336699"/>
              </a:solidFill>
              <a:miter lim="800000"/>
              <a:headEnd/>
              <a:tailEnd/>
            </a:ln>
            <a:effectLst/>
          </p:spPr>
          <p:txBody>
            <a:bodyPr/>
            <a:lstStyle/>
            <a:p>
              <a:pPr marL="342900" indent="-342900" algn="ctr">
                <a:spcBef>
                  <a:spcPct val="20000"/>
                </a:spcBef>
                <a:buClr>
                  <a:srgbClr val="669966"/>
                </a:buClr>
                <a:buFont typeface="Times" charset="0"/>
                <a:buNone/>
              </a:pPr>
              <a:endParaRPr lang="en-US" sz="3200">
                <a:solidFill>
                  <a:srgbClr val="000000"/>
                </a:solidFill>
                <a:latin typeface="Times New Roman" pitchFamily="18" charset="0"/>
                <a:cs typeface="Times New Roman" pitchFamily="18" charset="0"/>
              </a:endParaRPr>
            </a:p>
          </p:txBody>
        </p:sp>
        <p:sp>
          <p:nvSpPr>
            <p:cNvPr id="8" name="Rectangle 7"/>
            <p:cNvSpPr>
              <a:spLocks noChangeArrowheads="1"/>
            </p:cNvSpPr>
            <p:nvPr/>
          </p:nvSpPr>
          <p:spPr bwMode="auto">
            <a:xfrm>
              <a:off x="1981200" y="4797425"/>
              <a:ext cx="6400800" cy="1298575"/>
            </a:xfrm>
            <a:prstGeom prst="rect">
              <a:avLst/>
            </a:prstGeom>
            <a:noFill/>
            <a:ln w="9525">
              <a:noFill/>
              <a:miter lim="800000"/>
              <a:headEnd/>
              <a:tailEnd/>
            </a:ln>
            <a:effectLst/>
          </p:spPr>
          <p:txBody>
            <a:bodyPr>
              <a:spAutoFit/>
            </a:bodyPr>
            <a:lstStyle/>
            <a:p>
              <a:pPr algn="ctr">
                <a:lnSpc>
                  <a:spcPct val="90000"/>
                </a:lnSpc>
              </a:pPr>
              <a:r>
                <a:rPr lang="en-US" sz="2200" b="1">
                  <a:solidFill>
                    <a:srgbClr val="000000"/>
                  </a:solidFill>
                  <a:latin typeface="Times New Roman" pitchFamily="18" charset="0"/>
                  <a:cs typeface="Arial" charset="0"/>
                </a:rPr>
                <a:t>Principle:</a:t>
              </a:r>
              <a:r>
                <a:rPr lang="en-US" sz="2200">
                  <a:solidFill>
                    <a:srgbClr val="000000"/>
                  </a:solidFill>
                  <a:latin typeface="Times New Roman" pitchFamily="18" charset="0"/>
                  <a:cs typeface="Arial" charset="0"/>
                </a:rPr>
                <a:t> </a:t>
              </a:r>
            </a:p>
            <a:p>
              <a:pPr algn="ctr">
                <a:lnSpc>
                  <a:spcPct val="90000"/>
                </a:lnSpc>
              </a:pPr>
              <a:r>
                <a:rPr lang="en-US" sz="2200">
                  <a:solidFill>
                    <a:srgbClr val="000000"/>
                  </a:solidFill>
                  <a:latin typeface="Times New Roman" pitchFamily="18" charset="0"/>
                  <a:cs typeface="Arial" charset="0"/>
                </a:rPr>
                <a:t>A basic principle of newspaper publishing </a:t>
              </a:r>
            </a:p>
            <a:p>
              <a:pPr algn="ctr">
                <a:lnSpc>
                  <a:spcPct val="90000"/>
                </a:lnSpc>
              </a:pPr>
              <a:r>
                <a:rPr lang="en-US" sz="2200">
                  <a:solidFill>
                    <a:srgbClr val="000000"/>
                  </a:solidFill>
                  <a:latin typeface="Times New Roman" pitchFamily="18" charset="0"/>
                  <a:cs typeface="Arial" charset="0"/>
                </a:rPr>
                <a:t>is that people read newspapers as much for the ads as they do for the news stories.</a:t>
              </a:r>
            </a:p>
          </p:txBody>
        </p:sp>
      </p:grpSp>
    </p:spTree>
    <p:extLst>
      <p:ext uri="{BB962C8B-B14F-4D97-AF65-F5344CB8AC3E}">
        <p14:creationId xmlns:p14="http://schemas.microsoft.com/office/powerpoint/2010/main" xmlns="" val="1497222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zh-TW" dirty="0" smtClean="0">
                <a:solidFill>
                  <a:srgbClr val="FFC000"/>
                </a:solidFill>
                <a:ea typeface="新細明體" pitchFamily="18" charset="-120"/>
              </a:rPr>
              <a:t>Newspaper </a:t>
            </a:r>
            <a:r>
              <a:rPr lang="en-US" altLang="zh-TW" dirty="0" err="1" smtClean="0">
                <a:solidFill>
                  <a:srgbClr val="FFC000"/>
                </a:solidFill>
                <a:ea typeface="新細明體" pitchFamily="18" charset="-120"/>
              </a:rPr>
              <a:t>Basics:</a:t>
            </a:r>
            <a:r>
              <a:rPr lang="en-US" sz="4800" dirty="0" err="1" smtClean="0"/>
              <a:t>Newspaper</a:t>
            </a:r>
            <a:r>
              <a:rPr lang="en-US" sz="4800" dirty="0" smtClean="0"/>
              <a:t> Categories</a:t>
            </a:r>
            <a:endParaRPr lang="en-US" dirty="0"/>
          </a:p>
        </p:txBody>
      </p:sp>
      <p:grpSp>
        <p:nvGrpSpPr>
          <p:cNvPr id="4" name="Content Placeholder 3"/>
          <p:cNvGrpSpPr>
            <a:grpSpLocks noGrp="1"/>
          </p:cNvGrpSpPr>
          <p:nvPr>
            <p:ph idx="1"/>
          </p:nvPr>
        </p:nvGrpSpPr>
        <p:grpSpPr>
          <a:xfrm>
            <a:off x="1457332" y="1500175"/>
            <a:ext cx="6972320" cy="2786081"/>
            <a:chOff x="1697038" y="1697038"/>
            <a:chExt cx="5862637" cy="3990975"/>
          </a:xfrm>
        </p:grpSpPr>
        <p:sp>
          <p:nvSpPr>
            <p:cNvPr id="5" name="Rectangle 16"/>
            <p:cNvSpPr>
              <a:spLocks noChangeArrowheads="1"/>
            </p:cNvSpPr>
            <p:nvPr/>
          </p:nvSpPr>
          <p:spPr bwMode="auto">
            <a:xfrm>
              <a:off x="1714500" y="2271713"/>
              <a:ext cx="2867025" cy="695325"/>
            </a:xfrm>
            <a:prstGeom prst="flowChartAlternateProcess">
              <a:avLst/>
            </a:prstGeom>
            <a:gradFill rotWithShape="1">
              <a:gsLst>
                <a:gs pos="0">
                  <a:srgbClr val="CFF3F3"/>
                </a:gs>
                <a:gs pos="100000">
                  <a:srgbClr val="33CCCC"/>
                </a:gs>
              </a:gsLst>
              <a:path path="shape">
                <a:fillToRect l="50000" t="50000" r="50000" b="50000"/>
              </a:path>
            </a:gradFill>
            <a:ln w="28575">
              <a:solidFill>
                <a:srgbClr val="2B3D89"/>
              </a:solidFill>
              <a:miter lim="800000"/>
              <a:headEnd/>
              <a:tailEnd/>
            </a:ln>
          </p:spPr>
          <p:txBody>
            <a:bodyPr lIns="45718" tIns="45718" rIns="45718" bIns="45718" anchor="ctr"/>
            <a:lstStyle/>
            <a:p>
              <a:pPr algn="ctr"/>
              <a:r>
                <a:rPr lang="en-US" sz="2000" dirty="0">
                  <a:effectLst/>
                </a:rPr>
                <a:t>Daily</a:t>
              </a:r>
            </a:p>
          </p:txBody>
        </p:sp>
        <p:sp>
          <p:nvSpPr>
            <p:cNvPr id="6" name="Rectangle 18"/>
            <p:cNvSpPr>
              <a:spLocks noChangeArrowheads="1"/>
            </p:cNvSpPr>
            <p:nvPr/>
          </p:nvSpPr>
          <p:spPr bwMode="auto">
            <a:xfrm>
              <a:off x="4589463" y="2271713"/>
              <a:ext cx="2922587" cy="695325"/>
            </a:xfrm>
            <a:prstGeom prst="flowChartAlternateProcess">
              <a:avLst/>
            </a:prstGeom>
            <a:gradFill rotWithShape="1">
              <a:gsLst>
                <a:gs pos="0">
                  <a:srgbClr val="CFF3F3"/>
                </a:gs>
                <a:gs pos="100000">
                  <a:srgbClr val="33CCCC"/>
                </a:gs>
              </a:gsLst>
              <a:path path="shape">
                <a:fillToRect l="50000" t="50000" r="50000" b="50000"/>
              </a:path>
            </a:gradFill>
            <a:ln w="28575">
              <a:solidFill>
                <a:srgbClr val="2B3D89"/>
              </a:solidFill>
              <a:miter lim="800000"/>
              <a:headEnd/>
              <a:tailEnd/>
            </a:ln>
          </p:spPr>
          <p:txBody>
            <a:bodyPr lIns="45718" tIns="45718" rIns="45718" bIns="45718" anchor="ctr"/>
            <a:lstStyle/>
            <a:p>
              <a:pPr algn="ctr"/>
              <a:r>
                <a:rPr lang="en-US" sz="2000" dirty="0">
                  <a:effectLst/>
                </a:rPr>
                <a:t>Weekly</a:t>
              </a:r>
            </a:p>
          </p:txBody>
        </p:sp>
        <p:sp>
          <p:nvSpPr>
            <p:cNvPr id="7" name="Text Box 19"/>
            <p:cNvSpPr>
              <a:spLocks noChangeArrowheads="1"/>
            </p:cNvSpPr>
            <p:nvPr/>
          </p:nvSpPr>
          <p:spPr bwMode="auto">
            <a:xfrm>
              <a:off x="1706563" y="1697038"/>
              <a:ext cx="5810250" cy="731674"/>
            </a:xfrm>
            <a:prstGeom prst="flowChartAlternateProcess">
              <a:avLst/>
            </a:prstGeom>
            <a:solidFill>
              <a:srgbClr val="003399"/>
            </a:solidFill>
            <a:ln w="19050">
              <a:solidFill>
                <a:srgbClr val="003399"/>
              </a:solidFill>
              <a:miter lim="800000"/>
              <a:headEnd/>
              <a:tailEnd/>
            </a:ln>
          </p:spPr>
          <p:txBody>
            <a:bodyPr>
              <a:spAutoFit/>
            </a:bodyPr>
            <a:lstStyle/>
            <a:p>
              <a:pPr algn="ctr">
                <a:spcBef>
                  <a:spcPct val="50000"/>
                </a:spcBef>
              </a:pPr>
              <a:r>
                <a:rPr lang="en-US" sz="2400">
                  <a:solidFill>
                    <a:schemeClr val="bg1"/>
                  </a:solidFill>
                  <a:effectLst/>
                </a:rPr>
                <a:t>By Frequency</a:t>
              </a:r>
            </a:p>
          </p:txBody>
        </p:sp>
        <p:sp>
          <p:nvSpPr>
            <p:cNvPr id="8" name="Rectangle 21"/>
            <p:cNvSpPr>
              <a:spLocks noChangeArrowheads="1"/>
            </p:cNvSpPr>
            <p:nvPr/>
          </p:nvSpPr>
          <p:spPr bwMode="auto">
            <a:xfrm>
              <a:off x="1762125" y="3617913"/>
              <a:ext cx="1922463" cy="695325"/>
            </a:xfrm>
            <a:prstGeom prst="flowChartAlternateProcess">
              <a:avLst/>
            </a:prstGeom>
            <a:gradFill rotWithShape="1">
              <a:gsLst>
                <a:gs pos="0">
                  <a:srgbClr val="CFF3F3"/>
                </a:gs>
                <a:gs pos="100000">
                  <a:srgbClr val="33CCCC"/>
                </a:gs>
              </a:gsLst>
              <a:path path="shape">
                <a:fillToRect l="50000" t="50000" r="50000" b="50000"/>
              </a:path>
            </a:gradFill>
            <a:ln w="28575">
              <a:solidFill>
                <a:srgbClr val="2B3D89"/>
              </a:solidFill>
              <a:miter lim="800000"/>
              <a:headEnd/>
              <a:tailEnd/>
            </a:ln>
          </p:spPr>
          <p:txBody>
            <a:bodyPr lIns="45718" tIns="45718" rIns="45718" bIns="45718" anchor="ctr"/>
            <a:lstStyle/>
            <a:p>
              <a:pPr algn="ctr"/>
              <a:r>
                <a:rPr lang="en-US" sz="2000">
                  <a:effectLst/>
                </a:rPr>
                <a:t>Standard</a:t>
              </a:r>
            </a:p>
          </p:txBody>
        </p:sp>
        <p:sp>
          <p:nvSpPr>
            <p:cNvPr id="9" name="Rectangle 22"/>
            <p:cNvSpPr>
              <a:spLocks noChangeArrowheads="1"/>
            </p:cNvSpPr>
            <p:nvPr/>
          </p:nvSpPr>
          <p:spPr bwMode="auto">
            <a:xfrm>
              <a:off x="3705225" y="3617913"/>
              <a:ext cx="1920875" cy="695325"/>
            </a:xfrm>
            <a:prstGeom prst="flowChartAlternateProcess">
              <a:avLst/>
            </a:prstGeom>
            <a:gradFill rotWithShape="1">
              <a:gsLst>
                <a:gs pos="0">
                  <a:srgbClr val="CFF3F3"/>
                </a:gs>
                <a:gs pos="100000">
                  <a:srgbClr val="33CCCC"/>
                </a:gs>
              </a:gsLst>
              <a:path path="shape">
                <a:fillToRect l="50000" t="50000" r="50000" b="50000"/>
              </a:path>
            </a:gradFill>
            <a:ln w="28575">
              <a:solidFill>
                <a:srgbClr val="2B3D89"/>
              </a:solidFill>
              <a:miter lim="800000"/>
              <a:headEnd/>
              <a:tailEnd/>
            </a:ln>
          </p:spPr>
          <p:txBody>
            <a:bodyPr lIns="45718" tIns="45718" rIns="45718" bIns="45718" anchor="ctr"/>
            <a:lstStyle/>
            <a:p>
              <a:pPr algn="ctr"/>
              <a:r>
                <a:rPr lang="en-US" sz="2000">
                  <a:effectLst/>
                </a:rPr>
                <a:t>Tabloid</a:t>
              </a:r>
            </a:p>
          </p:txBody>
        </p:sp>
        <p:sp>
          <p:nvSpPr>
            <p:cNvPr id="10" name="Rectangle 23"/>
            <p:cNvSpPr>
              <a:spLocks noChangeArrowheads="1"/>
            </p:cNvSpPr>
            <p:nvPr/>
          </p:nvSpPr>
          <p:spPr bwMode="auto">
            <a:xfrm>
              <a:off x="5637213" y="3617913"/>
              <a:ext cx="1922462" cy="695325"/>
            </a:xfrm>
            <a:prstGeom prst="flowChartAlternateProcess">
              <a:avLst/>
            </a:prstGeom>
            <a:gradFill rotWithShape="1">
              <a:gsLst>
                <a:gs pos="0">
                  <a:srgbClr val="CFF3F3"/>
                </a:gs>
                <a:gs pos="100000">
                  <a:srgbClr val="33CCCC"/>
                </a:gs>
              </a:gsLst>
              <a:path path="shape">
                <a:fillToRect l="50000" t="50000" r="50000" b="50000"/>
              </a:path>
            </a:gradFill>
            <a:ln w="28575">
              <a:solidFill>
                <a:srgbClr val="2B3D89"/>
              </a:solidFill>
              <a:miter lim="800000"/>
              <a:headEnd/>
              <a:tailEnd/>
            </a:ln>
          </p:spPr>
          <p:txBody>
            <a:bodyPr lIns="45718" tIns="45718" rIns="45718" bIns="45718" anchor="ctr"/>
            <a:lstStyle/>
            <a:p>
              <a:pPr algn="ctr"/>
              <a:r>
                <a:rPr lang="en-US" sz="2000">
                  <a:effectLst/>
                </a:rPr>
                <a:t>SAU System</a:t>
              </a:r>
            </a:p>
          </p:txBody>
        </p:sp>
        <p:sp>
          <p:nvSpPr>
            <p:cNvPr id="11" name="Text Box 24"/>
            <p:cNvSpPr>
              <a:spLocks noChangeArrowheads="1"/>
            </p:cNvSpPr>
            <p:nvPr/>
          </p:nvSpPr>
          <p:spPr bwMode="auto">
            <a:xfrm>
              <a:off x="1697038" y="3043238"/>
              <a:ext cx="5810250" cy="731674"/>
            </a:xfrm>
            <a:prstGeom prst="flowChartAlternateProcess">
              <a:avLst/>
            </a:prstGeom>
            <a:solidFill>
              <a:srgbClr val="003399"/>
            </a:solidFill>
            <a:ln w="19050">
              <a:solidFill>
                <a:srgbClr val="003399"/>
              </a:solidFill>
              <a:miter lim="800000"/>
              <a:headEnd/>
              <a:tailEnd/>
            </a:ln>
          </p:spPr>
          <p:txBody>
            <a:bodyPr>
              <a:spAutoFit/>
            </a:bodyPr>
            <a:lstStyle/>
            <a:p>
              <a:pPr algn="ctr">
                <a:spcBef>
                  <a:spcPct val="50000"/>
                </a:spcBef>
              </a:pPr>
              <a:r>
                <a:rPr lang="en-US" sz="2400">
                  <a:solidFill>
                    <a:schemeClr val="bg1"/>
                  </a:solidFill>
                  <a:effectLst/>
                </a:rPr>
                <a:t>By Size</a:t>
              </a:r>
            </a:p>
          </p:txBody>
        </p:sp>
        <p:sp>
          <p:nvSpPr>
            <p:cNvPr id="12" name="Rectangle 26"/>
            <p:cNvSpPr>
              <a:spLocks noChangeArrowheads="1"/>
            </p:cNvSpPr>
            <p:nvPr/>
          </p:nvSpPr>
          <p:spPr bwMode="auto">
            <a:xfrm>
              <a:off x="1741488" y="4992688"/>
              <a:ext cx="1922462" cy="695325"/>
            </a:xfrm>
            <a:prstGeom prst="flowChartAlternateProcess">
              <a:avLst/>
            </a:prstGeom>
            <a:gradFill rotWithShape="1">
              <a:gsLst>
                <a:gs pos="0">
                  <a:srgbClr val="CFF3F3"/>
                </a:gs>
                <a:gs pos="100000">
                  <a:srgbClr val="33CCCC"/>
                </a:gs>
              </a:gsLst>
              <a:path path="shape">
                <a:fillToRect l="50000" t="50000" r="50000" b="50000"/>
              </a:path>
            </a:gradFill>
            <a:ln w="28575">
              <a:solidFill>
                <a:srgbClr val="2B3D89"/>
              </a:solidFill>
              <a:miter lim="800000"/>
              <a:headEnd/>
              <a:tailEnd/>
            </a:ln>
          </p:spPr>
          <p:txBody>
            <a:bodyPr lIns="45718" tIns="45718" rIns="45718" bIns="45718" anchor="ctr"/>
            <a:lstStyle/>
            <a:p>
              <a:pPr algn="ctr"/>
              <a:r>
                <a:rPr lang="en-US" sz="2000" dirty="0">
                  <a:effectLst/>
                </a:rPr>
                <a:t>Ethnic</a:t>
              </a:r>
            </a:p>
          </p:txBody>
        </p:sp>
        <p:sp>
          <p:nvSpPr>
            <p:cNvPr id="13" name="Rectangle 27"/>
            <p:cNvSpPr>
              <a:spLocks noChangeArrowheads="1"/>
            </p:cNvSpPr>
            <p:nvPr/>
          </p:nvSpPr>
          <p:spPr bwMode="auto">
            <a:xfrm>
              <a:off x="3684588" y="4992688"/>
              <a:ext cx="1920875" cy="695325"/>
            </a:xfrm>
            <a:prstGeom prst="flowChartAlternateProcess">
              <a:avLst/>
            </a:prstGeom>
            <a:gradFill rotWithShape="1">
              <a:gsLst>
                <a:gs pos="0">
                  <a:srgbClr val="CFF3F3"/>
                </a:gs>
                <a:gs pos="100000">
                  <a:srgbClr val="33CCCC"/>
                </a:gs>
              </a:gsLst>
              <a:path path="shape">
                <a:fillToRect l="50000" t="50000" r="50000" b="50000"/>
              </a:path>
            </a:gradFill>
            <a:ln w="28575">
              <a:solidFill>
                <a:srgbClr val="2B3D89"/>
              </a:solidFill>
              <a:miter lim="800000"/>
              <a:headEnd/>
              <a:tailEnd/>
            </a:ln>
          </p:spPr>
          <p:txBody>
            <a:bodyPr lIns="45718" tIns="45718" rIns="45718" bIns="45718" anchor="ctr"/>
            <a:lstStyle/>
            <a:p>
              <a:pPr algn="ctr"/>
              <a:r>
                <a:rPr lang="en-US" sz="2000" dirty="0">
                  <a:effectLst/>
                </a:rPr>
                <a:t>Business/ Financial</a:t>
              </a:r>
            </a:p>
          </p:txBody>
        </p:sp>
        <p:sp>
          <p:nvSpPr>
            <p:cNvPr id="14" name="Rectangle 28"/>
            <p:cNvSpPr>
              <a:spLocks noChangeArrowheads="1"/>
            </p:cNvSpPr>
            <p:nvPr/>
          </p:nvSpPr>
          <p:spPr bwMode="auto">
            <a:xfrm>
              <a:off x="5616575" y="4992688"/>
              <a:ext cx="1922463" cy="695325"/>
            </a:xfrm>
            <a:prstGeom prst="flowChartAlternateProcess">
              <a:avLst/>
            </a:prstGeom>
            <a:gradFill rotWithShape="1">
              <a:gsLst>
                <a:gs pos="0">
                  <a:srgbClr val="CFF3F3"/>
                </a:gs>
                <a:gs pos="100000">
                  <a:srgbClr val="33CCCC"/>
                </a:gs>
              </a:gsLst>
              <a:path path="shape">
                <a:fillToRect l="50000" t="50000" r="50000" b="50000"/>
              </a:path>
            </a:gradFill>
            <a:ln w="28575">
              <a:solidFill>
                <a:srgbClr val="2B3D89"/>
              </a:solidFill>
              <a:miter lim="800000"/>
              <a:headEnd/>
              <a:tailEnd/>
            </a:ln>
          </p:spPr>
          <p:txBody>
            <a:bodyPr lIns="45718" tIns="45718" rIns="45718" bIns="45718" anchor="ctr"/>
            <a:lstStyle/>
            <a:p>
              <a:pPr algn="ctr"/>
              <a:r>
                <a:rPr lang="en-US" sz="2000" dirty="0">
                  <a:effectLst/>
                </a:rPr>
                <a:t>Groups/ Professions</a:t>
              </a:r>
            </a:p>
          </p:txBody>
        </p:sp>
        <p:sp>
          <p:nvSpPr>
            <p:cNvPr id="15" name="Text Box 29"/>
            <p:cNvSpPr>
              <a:spLocks noChangeArrowheads="1"/>
            </p:cNvSpPr>
            <p:nvPr/>
          </p:nvSpPr>
          <p:spPr bwMode="auto">
            <a:xfrm>
              <a:off x="1733550" y="4418013"/>
              <a:ext cx="5810250" cy="731674"/>
            </a:xfrm>
            <a:prstGeom prst="flowChartAlternateProcess">
              <a:avLst/>
            </a:prstGeom>
            <a:solidFill>
              <a:srgbClr val="003399"/>
            </a:solidFill>
            <a:ln w="19050">
              <a:solidFill>
                <a:srgbClr val="003399"/>
              </a:solidFill>
              <a:miter lim="800000"/>
              <a:headEnd/>
              <a:tailEnd/>
            </a:ln>
          </p:spPr>
          <p:txBody>
            <a:bodyPr>
              <a:spAutoFit/>
            </a:bodyPr>
            <a:lstStyle/>
            <a:p>
              <a:pPr algn="ctr">
                <a:spcBef>
                  <a:spcPct val="50000"/>
                </a:spcBef>
              </a:pPr>
              <a:r>
                <a:rPr lang="en-US" sz="2400">
                  <a:solidFill>
                    <a:schemeClr val="bg1"/>
                  </a:solidFill>
                  <a:effectLst/>
                </a:rPr>
                <a:t>By Audience</a:t>
              </a:r>
            </a:p>
          </p:txBody>
        </p:sp>
      </p:grpSp>
      <p:sp>
        <p:nvSpPr>
          <p:cNvPr id="16" name="Rectangle 15"/>
          <p:cNvSpPr/>
          <p:nvPr/>
        </p:nvSpPr>
        <p:spPr>
          <a:xfrm>
            <a:off x="2286000" y="6519470"/>
            <a:ext cx="4572000" cy="338554"/>
          </a:xfrm>
          <a:prstGeom prst="rect">
            <a:avLst/>
          </a:prstGeom>
        </p:spPr>
        <p:txBody>
          <a:bodyPr>
            <a:spAutoFit/>
          </a:bodyPr>
          <a:lstStyle/>
          <a:p>
            <a:r>
              <a:rPr lang="en-US" sz="1600" dirty="0" smtClean="0">
                <a:ea typeface="ＭＳ Ｐゴシック" pitchFamily="-60" charset="-128"/>
              </a:rPr>
              <a:t>(</a:t>
            </a:r>
            <a:r>
              <a:rPr lang="en-US" sz="1600" dirty="0" err="1" smtClean="0">
                <a:ea typeface="ＭＳ Ｐゴシック" pitchFamily="-60" charset="-128"/>
              </a:rPr>
              <a:t>Arens</a:t>
            </a:r>
            <a:r>
              <a:rPr lang="en-US" sz="1600" dirty="0" smtClean="0">
                <a:ea typeface="ＭＳ Ｐゴシック" pitchFamily="-60" charset="-128"/>
              </a:rPr>
              <a:t>, W., </a:t>
            </a:r>
            <a:r>
              <a:rPr lang="en-US" sz="1600" dirty="0" err="1" smtClean="0">
                <a:ea typeface="ＭＳ Ｐゴシック" pitchFamily="-60" charset="-128"/>
              </a:rPr>
              <a:t>Weigold</a:t>
            </a:r>
            <a:r>
              <a:rPr lang="en-US" sz="1600" dirty="0" smtClean="0">
                <a:ea typeface="ＭＳ Ｐゴシック" pitchFamily="-60" charset="-128"/>
              </a:rPr>
              <a:t>, and </a:t>
            </a:r>
            <a:r>
              <a:rPr lang="en-US" sz="1600" dirty="0" err="1" smtClean="0">
                <a:ea typeface="ＭＳ Ｐゴシック" pitchFamily="-60" charset="-128"/>
              </a:rPr>
              <a:t>Arens</a:t>
            </a:r>
            <a:r>
              <a:rPr lang="en-US" sz="1600" dirty="0" smtClean="0">
                <a:ea typeface="ＭＳ Ｐゴシック" pitchFamily="-60" charset="-128"/>
              </a:rPr>
              <a:t>, C., 2011.)</a:t>
            </a:r>
            <a:endParaRPr lang="en-US" sz="1600" dirty="0"/>
          </a:p>
        </p:txBody>
      </p:sp>
      <p:sp>
        <p:nvSpPr>
          <p:cNvPr id="1025" name="Rectangle 1"/>
          <p:cNvSpPr>
            <a:spLocks noChangeArrowheads="1"/>
          </p:cNvSpPr>
          <p:nvPr/>
        </p:nvSpPr>
        <p:spPr bwMode="auto">
          <a:xfrm>
            <a:off x="214282" y="4357695"/>
            <a:ext cx="8429684"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231F20"/>
                </a:solidFill>
                <a:effectLst/>
                <a:latin typeface="+mn-lt"/>
                <a:ea typeface="Arial" pitchFamily="34" charset="0"/>
                <a:cs typeface="Arial" pitchFamily="34" charset="0"/>
              </a:rPr>
              <a:t>Newspapers used to offer about 400 different ad sizes. But in 1984, the industry introduced the standard advertising unit (SAU) system, which standardized the newspaper column width, page sizes, and ad sizes. An SAU column inch is 2</a:t>
            </a:r>
            <a:r>
              <a:rPr kumimoji="0" lang="en-US" sz="2000" b="1" i="0" u="none" strike="noStrike" cap="none" normalizeH="0" baseline="30000" dirty="0" smtClean="0">
                <a:ln>
                  <a:noFill/>
                </a:ln>
                <a:solidFill>
                  <a:srgbClr val="231F20"/>
                </a:solidFill>
                <a:effectLst/>
                <a:latin typeface="+mn-lt"/>
                <a:ea typeface="Arial" pitchFamily="34" charset="0"/>
                <a:cs typeface="Arial" pitchFamily="34" charset="0"/>
              </a:rPr>
              <a:t>1</a:t>
            </a:r>
            <a:r>
              <a:rPr kumimoji="0" lang="en-US" sz="2000" b="1" i="0" u="none" strike="noStrike" cap="none" normalizeH="0" baseline="0" dirty="0" smtClean="0">
                <a:ln>
                  <a:noFill/>
                </a:ln>
                <a:solidFill>
                  <a:srgbClr val="231F20"/>
                </a:solidFill>
                <a:effectLst/>
                <a:latin typeface="+mn-lt"/>
                <a:ea typeface="Arial" pitchFamily="34" charset="0"/>
                <a:cs typeface="Arial" pitchFamily="34" charset="0"/>
              </a:rPr>
              <a:t>/</a:t>
            </a:r>
            <a:r>
              <a:rPr kumimoji="0" lang="en-US" sz="2000" b="1" i="0" u="none" strike="noStrike" cap="none" normalizeH="0" baseline="-30000" dirty="0" smtClean="0">
                <a:ln>
                  <a:noFill/>
                </a:ln>
                <a:solidFill>
                  <a:srgbClr val="231F20"/>
                </a:solidFill>
                <a:effectLst/>
                <a:latin typeface="+mn-lt"/>
                <a:ea typeface="Arial" pitchFamily="34" charset="0"/>
                <a:cs typeface="Arial" pitchFamily="34" charset="0"/>
              </a:rPr>
              <a:t>16</a:t>
            </a:r>
            <a:r>
              <a:rPr kumimoji="0" lang="en-US" sz="2000" b="1" i="0" u="none" strike="noStrike" cap="none" normalizeH="0" baseline="0" dirty="0" smtClean="0">
                <a:ln>
                  <a:noFill/>
                </a:ln>
                <a:solidFill>
                  <a:srgbClr val="231F20"/>
                </a:solidFill>
                <a:effectLst/>
                <a:latin typeface="+mn-lt"/>
                <a:ea typeface="Arial" pitchFamily="34" charset="0"/>
                <a:cs typeface="Arial" pitchFamily="34" charset="0"/>
              </a:rPr>
              <a:t> inches wide by 1 inch deep. There are now 56 standard ad sizes for standard papers and 32 for tabloids. Virtually all dailies converted to the SAU system (some at great expense) and so did most weeklies.</a:t>
            </a:r>
            <a:endParaRPr kumimoji="0" lang="en-US" sz="2000" b="1" i="0" u="none" strike="noStrike" cap="none" normalizeH="0" baseline="0" dirty="0" smtClean="0">
              <a:ln>
                <a:noFill/>
              </a:ln>
              <a:solidFill>
                <a:schemeClr val="tx1"/>
              </a:solidFill>
              <a:effectLst/>
              <a:latin typeface="+mn-lt"/>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lstStyle/>
          <a:p>
            <a:r>
              <a:rPr lang="en-US" altLang="zh-TW" dirty="0" smtClean="0">
                <a:solidFill>
                  <a:srgbClr val="FFC000"/>
                </a:solidFill>
                <a:ea typeface="新細明體" pitchFamily="18" charset="-120"/>
              </a:rPr>
              <a:t>Newspaper Basics</a:t>
            </a:r>
            <a:endParaRPr lang="en-US" dirty="0">
              <a:solidFill>
                <a:srgbClr val="FFC000"/>
              </a:solidFill>
            </a:endParaRPr>
          </a:p>
        </p:txBody>
      </p:sp>
      <p:sp>
        <p:nvSpPr>
          <p:cNvPr id="305155" name="Rectangle 3"/>
          <p:cNvSpPr>
            <a:spLocks noGrp="1" noChangeArrowheads="1"/>
          </p:cNvSpPr>
          <p:nvPr>
            <p:ph type="body" sz="half" idx="4294967295"/>
          </p:nvPr>
        </p:nvSpPr>
        <p:spPr>
          <a:xfrm>
            <a:off x="228600" y="1752600"/>
            <a:ext cx="8229600" cy="4495800"/>
          </a:xfrm>
        </p:spPr>
        <p:txBody>
          <a:bodyPr/>
          <a:lstStyle/>
          <a:p>
            <a:r>
              <a:rPr lang="en-US" b="1" dirty="0" smtClean="0"/>
              <a:t>Types of Circulation</a:t>
            </a:r>
            <a:r>
              <a:rPr lang="en-US" dirty="0" smtClean="0"/>
              <a:t>:</a:t>
            </a:r>
          </a:p>
          <a:p>
            <a:r>
              <a:rPr lang="en-US" dirty="0" smtClean="0"/>
              <a:t> Subscription</a:t>
            </a:r>
          </a:p>
          <a:p>
            <a:pPr lvl="1"/>
            <a:r>
              <a:rPr lang="en-US" dirty="0" smtClean="0"/>
              <a:t>Individuals and companies sign up to receive a publication over a specified time for a certain fee.</a:t>
            </a:r>
          </a:p>
          <a:p>
            <a:r>
              <a:rPr lang="en-US" dirty="0" smtClean="0"/>
              <a:t>Single Copy sales</a:t>
            </a:r>
          </a:p>
          <a:p>
            <a:pPr lvl="1"/>
            <a:r>
              <a:rPr lang="en-US" dirty="0" smtClean="0"/>
              <a:t>Copies sold at newsstands</a:t>
            </a:r>
          </a:p>
          <a:p>
            <a:r>
              <a:rPr lang="en-US" dirty="0" smtClean="0"/>
              <a:t>Third Party</a:t>
            </a:r>
          </a:p>
          <a:p>
            <a:pPr lvl="1"/>
            <a:r>
              <a:rPr lang="en-US" dirty="0" smtClean="0"/>
              <a:t>Copies bought by hotels, restaurants, airlines that are distributed to guests</a:t>
            </a:r>
            <a:endParaRPr lang="en-US" sz="2000" dirty="0" smtClean="0"/>
          </a:p>
          <a:p>
            <a:pPr marL="609600" indent="-609600" algn="ctr" eaLnBrk="1" hangingPunct="1">
              <a:buFont typeface="Wingdings" pitchFamily="-60" charset="2"/>
              <a:buChar char="l"/>
              <a:defRPr/>
            </a:pPr>
            <a:r>
              <a:rPr lang="en-US" sz="1800" dirty="0" smtClean="0">
                <a:ea typeface="ＭＳ Ｐゴシック" pitchFamily="-60" charset="-128"/>
              </a:rPr>
              <a:t> </a:t>
            </a:r>
            <a:r>
              <a:rPr lang="en-US" sz="1800" dirty="0">
                <a:ea typeface="ＭＳ Ｐゴシック" pitchFamily="-60" charset="-128"/>
              </a:rPr>
              <a:t>(Moriarty, Mitchell and Wells, 2009</a:t>
            </a:r>
            <a:r>
              <a:rPr lang="en-US" sz="1800" dirty="0" smtClean="0">
                <a:ea typeface="ＭＳ Ｐゴシック" pitchFamily="-60" charset="-128"/>
              </a:rPr>
              <a:t>.)</a:t>
            </a:r>
            <a:endParaRPr lang="en-US" sz="1800" dirty="0">
              <a:ea typeface="ＭＳ Ｐゴシック" pitchFamily="-60" charset="-128"/>
            </a:endParaRPr>
          </a:p>
        </p:txBody>
      </p:sp>
    </p:spTree>
    <p:extLst>
      <p:ext uri="{BB962C8B-B14F-4D97-AF65-F5344CB8AC3E}">
        <p14:creationId xmlns:p14="http://schemas.microsoft.com/office/powerpoint/2010/main" xmlns="" val="5590932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1026"/>
          <p:cNvSpPr>
            <a:spLocks noGrp="1" noChangeArrowheads="1"/>
          </p:cNvSpPr>
          <p:nvPr>
            <p:ph type="title"/>
          </p:nvPr>
        </p:nvSpPr>
        <p:spPr/>
        <p:txBody>
          <a:bodyPr/>
          <a:lstStyle/>
          <a:p>
            <a:r>
              <a:rPr lang="en-US" altLang="zh-TW" dirty="0" smtClean="0">
                <a:solidFill>
                  <a:srgbClr val="FFC000"/>
                </a:solidFill>
                <a:ea typeface="新細明體" pitchFamily="18" charset="-120"/>
              </a:rPr>
              <a:t>Newspaper Basics</a:t>
            </a:r>
            <a:endParaRPr lang="en-US" dirty="0">
              <a:solidFill>
                <a:srgbClr val="FFC000"/>
              </a:solidFill>
            </a:endParaRPr>
          </a:p>
        </p:txBody>
      </p:sp>
      <p:sp>
        <p:nvSpPr>
          <p:cNvPr id="14" name="Content Placeholder 13"/>
          <p:cNvSpPr>
            <a:spLocks noGrp="1"/>
          </p:cNvSpPr>
          <p:nvPr>
            <p:ph idx="1"/>
          </p:nvPr>
        </p:nvSpPr>
        <p:spPr>
          <a:xfrm>
            <a:off x="457200" y="1371600"/>
            <a:ext cx="8229600" cy="3711575"/>
          </a:xfrm>
        </p:spPr>
        <p:txBody>
          <a:bodyPr/>
          <a:lstStyle/>
          <a:p>
            <a:pPr marL="342900" indent="-342900">
              <a:spcBef>
                <a:spcPct val="20000"/>
              </a:spcBef>
              <a:buClr>
                <a:srgbClr val="FF9900"/>
              </a:buClr>
            </a:pPr>
            <a:r>
              <a:rPr lang="en-US" altLang="zh-TW" b="1" dirty="0" smtClean="0">
                <a:ea typeface="新細明體" pitchFamily="18" charset="-120"/>
              </a:rPr>
              <a:t>Frequency of Publication </a:t>
            </a:r>
          </a:p>
          <a:p>
            <a:r>
              <a:rPr lang="en-US" altLang="zh-TW" sz="2400" i="1" dirty="0" smtClean="0">
                <a:ea typeface="新細明體" pitchFamily="18" charset="-120"/>
              </a:rPr>
              <a:t>Dailies</a:t>
            </a:r>
          </a:p>
          <a:p>
            <a:pPr lvl="1"/>
            <a:r>
              <a:rPr lang="en-US" altLang="zh-TW" sz="2000" b="1" dirty="0" smtClean="0">
                <a:ea typeface="新細明體" pitchFamily="18" charset="-120"/>
              </a:rPr>
              <a:t>About 1,500 dailies in the United States, usually published in cities and larger towns.</a:t>
            </a:r>
          </a:p>
          <a:p>
            <a:r>
              <a:rPr lang="en-US" altLang="zh-TW" sz="2400" i="1" dirty="0" smtClean="0">
                <a:ea typeface="新細明體" pitchFamily="18" charset="-120"/>
              </a:rPr>
              <a:t>Weeklies</a:t>
            </a:r>
          </a:p>
          <a:p>
            <a:pPr lvl="1"/>
            <a:r>
              <a:rPr lang="en-US" altLang="zh-TW" sz="2000" b="1" dirty="0" smtClean="0">
                <a:ea typeface="新細明體" pitchFamily="18" charset="-120"/>
              </a:rPr>
              <a:t>About 6,700 serving towns, suburbs, and smaller cities. </a:t>
            </a:r>
          </a:p>
          <a:p>
            <a:r>
              <a:rPr lang="en-US" altLang="zh-TW" sz="2400" i="1" dirty="0" smtClean="0">
                <a:ea typeface="新細明體" pitchFamily="18" charset="-120"/>
              </a:rPr>
              <a:t>Sunday editions</a:t>
            </a:r>
          </a:p>
          <a:p>
            <a:pPr lvl="1"/>
            <a:r>
              <a:rPr lang="en-US" altLang="zh-TW" sz="2000" b="1" dirty="0" smtClean="0">
                <a:ea typeface="新細明體" pitchFamily="18" charset="-120"/>
              </a:rPr>
              <a:t>Approximately 30% of dailies and a few weeklies also publish Sunday editions.</a:t>
            </a:r>
          </a:p>
          <a:p>
            <a:r>
              <a:rPr lang="en-US" altLang="zh-TW" sz="2400" i="1" dirty="0" smtClean="0">
                <a:ea typeface="新細明體" pitchFamily="18" charset="-120"/>
              </a:rPr>
              <a:t>Business or organization newspapers</a:t>
            </a:r>
          </a:p>
          <a:p>
            <a:pPr lvl="1"/>
            <a:r>
              <a:rPr lang="en-US" altLang="zh-TW" sz="2000" b="1" dirty="0" smtClean="0">
                <a:ea typeface="新細明體" pitchFamily="18" charset="-120"/>
              </a:rPr>
              <a:t>May be published weekly, monthly, quarterly, bimonthly (every other month), or semimonthly (twice a month).</a:t>
            </a:r>
          </a:p>
        </p:txBody>
      </p:sp>
      <p:sp>
        <p:nvSpPr>
          <p:cNvPr id="306183" name="Rectangle 1031"/>
          <p:cNvSpPr>
            <a:spLocks noChangeArrowheads="1"/>
          </p:cNvSpPr>
          <p:nvPr/>
        </p:nvSpPr>
        <p:spPr bwMode="auto">
          <a:xfrm>
            <a:off x="1928794" y="5715016"/>
            <a:ext cx="5638816" cy="869933"/>
          </a:xfrm>
          <a:prstGeom prst="rect">
            <a:avLst/>
          </a:prstGeom>
          <a:solidFill>
            <a:srgbClr val="336699">
              <a:alpha val="25000"/>
            </a:srgbClr>
          </a:solidFill>
          <a:ln w="28575">
            <a:solidFill>
              <a:srgbClr val="336699"/>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342900" indent="-342900">
              <a:spcBef>
                <a:spcPct val="20000"/>
              </a:spcBef>
              <a:buClr>
                <a:srgbClr val="669966"/>
              </a:buClr>
              <a:buFont typeface="Times" charset="0"/>
              <a:buNone/>
            </a:pPr>
            <a:endParaRPr lang="en-US" sz="3200">
              <a:solidFill>
                <a:srgbClr val="000000"/>
              </a:solidFill>
              <a:latin typeface="Times New Roman" charset="0"/>
              <a:cs typeface="Times New Roman" charset="0"/>
            </a:endParaRPr>
          </a:p>
        </p:txBody>
      </p:sp>
      <p:sp>
        <p:nvSpPr>
          <p:cNvPr id="306184" name="Rectangle 1032"/>
          <p:cNvSpPr>
            <a:spLocks noChangeArrowheads="1"/>
          </p:cNvSpPr>
          <p:nvPr/>
        </p:nvSpPr>
        <p:spPr bwMode="auto">
          <a:xfrm>
            <a:off x="2171700" y="5679720"/>
            <a:ext cx="5486400" cy="8925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en-US" sz="2000" b="1" dirty="0" smtClean="0">
                <a:solidFill>
                  <a:srgbClr val="000000"/>
                </a:solidFill>
                <a:latin typeface="Times New Roman" charset="0"/>
                <a:cs typeface="Arial" charset="0"/>
              </a:rPr>
              <a:t>NOTE:</a:t>
            </a:r>
            <a:r>
              <a:rPr lang="en-US" sz="2000" dirty="0" smtClean="0">
                <a:solidFill>
                  <a:srgbClr val="000000"/>
                </a:solidFill>
                <a:latin typeface="Times New Roman" charset="0"/>
                <a:cs typeface="Arial" charset="0"/>
              </a:rPr>
              <a:t> </a:t>
            </a:r>
            <a:r>
              <a:rPr lang="en-US" sz="1600" dirty="0" smtClean="0">
                <a:solidFill>
                  <a:srgbClr val="000000"/>
                </a:solidFill>
                <a:latin typeface="Times New Roman" charset="0"/>
                <a:cs typeface="Arial" charset="0"/>
              </a:rPr>
              <a:t>These statistics are for United States of America, however, each country has their own , you could investigate about your own country</a:t>
            </a:r>
            <a:endParaRPr lang="en-US" sz="1600" dirty="0">
              <a:solidFill>
                <a:srgbClr val="000000"/>
              </a:solidFill>
              <a:latin typeface="Times New Roman" charset="0"/>
              <a:cs typeface="Arial" charset="0"/>
            </a:endParaRPr>
          </a:p>
        </p:txBody>
      </p:sp>
      <p:sp>
        <p:nvSpPr>
          <p:cNvPr id="6" name="Rectangle 5"/>
          <p:cNvSpPr/>
          <p:nvPr/>
        </p:nvSpPr>
        <p:spPr>
          <a:xfrm>
            <a:off x="4572000" y="6519446"/>
            <a:ext cx="4572000" cy="338554"/>
          </a:xfrm>
          <a:prstGeom prst="rect">
            <a:avLst/>
          </a:prstGeom>
        </p:spPr>
        <p:txBody>
          <a:bodyPr>
            <a:spAutoFit/>
          </a:bodyPr>
          <a:lstStyle/>
          <a:p>
            <a:pPr marL="342900" indent="-342900">
              <a:spcBef>
                <a:spcPct val="20000"/>
              </a:spcBef>
              <a:buClr>
                <a:srgbClr val="336699"/>
              </a:buClr>
              <a:buNone/>
            </a:pPr>
            <a:r>
              <a:rPr lang="en-US" sz="1600" dirty="0" smtClean="0">
                <a:solidFill>
                  <a:srgbClr val="000000"/>
                </a:solidFill>
                <a:cs typeface="Times New Roman" charset="0"/>
              </a:rPr>
              <a:t>(Moriarty, Mitchell and Wells, 2009). </a:t>
            </a:r>
            <a:endParaRPr lang="en-US" sz="1600" dirty="0">
              <a:solidFill>
                <a:srgbClr val="000000"/>
              </a:solidFill>
              <a:cs typeface="Times New Roman" charset="0"/>
            </a:endParaRPr>
          </a:p>
        </p:txBody>
      </p:sp>
    </p:spTree>
    <p:extLst>
      <p:ext uri="{BB962C8B-B14F-4D97-AF65-F5344CB8AC3E}">
        <p14:creationId xmlns:p14="http://schemas.microsoft.com/office/powerpoint/2010/main" xmlns="" val="6619255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30618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183"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0185F6-DF2F-4B8C-91CB-104997E5AA0F}"/>
              </a:ext>
            </a:extLst>
          </p:cNvPr>
          <p:cNvSpPr>
            <a:spLocks noGrp="1"/>
          </p:cNvSpPr>
          <p:nvPr>
            <p:ph type="title"/>
          </p:nvPr>
        </p:nvSpPr>
        <p:spPr/>
        <p:txBody>
          <a:bodyPr>
            <a:normAutofit fontScale="90000"/>
          </a:bodyPr>
          <a:lstStyle/>
          <a:p>
            <a:r>
              <a:rPr lang="en-US" altLang="zh-TW" dirty="0" smtClean="0">
                <a:solidFill>
                  <a:srgbClr val="FFC000"/>
                </a:solidFill>
                <a:ea typeface="新細明體" pitchFamily="18" charset="-120"/>
              </a:rPr>
              <a:t>Newspaper Basics</a:t>
            </a:r>
            <a:r>
              <a:rPr lang="en-US" dirty="0"/>
              <a:t/>
            </a:r>
            <a:br>
              <a:rPr lang="en-US" dirty="0"/>
            </a:br>
            <a:endParaRPr lang="en-US" dirty="0"/>
          </a:p>
        </p:txBody>
      </p:sp>
      <p:sp>
        <p:nvSpPr>
          <p:cNvPr id="3" name="Content Placeholder 2">
            <a:extLst>
              <a:ext uri="{FF2B5EF4-FFF2-40B4-BE49-F238E27FC236}">
                <a16:creationId xmlns:a16="http://schemas.microsoft.com/office/drawing/2014/main" xmlns="" id="{25BB4BEB-D5C3-4676-AC1E-34A74DDD98A1}"/>
              </a:ext>
            </a:extLst>
          </p:cNvPr>
          <p:cNvSpPr>
            <a:spLocks noGrp="1"/>
          </p:cNvSpPr>
          <p:nvPr>
            <p:ph idx="1"/>
          </p:nvPr>
        </p:nvSpPr>
        <p:spPr>
          <a:xfrm>
            <a:off x="457200" y="1524000"/>
            <a:ext cx="8229600" cy="4625975"/>
          </a:xfrm>
        </p:spPr>
        <p:txBody>
          <a:bodyPr/>
          <a:lstStyle/>
          <a:p>
            <a:r>
              <a:rPr lang="en-US" altLang="zh-TW" b="1" dirty="0" smtClean="0">
                <a:ea typeface="新細明體" pitchFamily="18" charset="-120"/>
              </a:rPr>
              <a:t>Editions</a:t>
            </a:r>
          </a:p>
          <a:p>
            <a:r>
              <a:rPr lang="en-US" sz="2400" i="1" dirty="0" smtClean="0"/>
              <a:t>Morning</a:t>
            </a:r>
          </a:p>
          <a:p>
            <a:pPr lvl="1"/>
            <a:r>
              <a:rPr lang="en-US" dirty="0" smtClean="0"/>
              <a:t>Yesterday’s events, advance coverage of today’s events</a:t>
            </a:r>
          </a:p>
          <a:p>
            <a:r>
              <a:rPr lang="en-US" sz="2400" i="1" dirty="0" smtClean="0"/>
              <a:t>Evening</a:t>
            </a:r>
          </a:p>
          <a:p>
            <a:pPr lvl="1"/>
            <a:r>
              <a:rPr lang="en-US" dirty="0" smtClean="0"/>
              <a:t>Today’s events (up till mid-day) and advance stories for tomorrow</a:t>
            </a:r>
          </a:p>
          <a:p>
            <a:r>
              <a:rPr lang="en-US" sz="2400" i="1" dirty="0" smtClean="0"/>
              <a:t>All-Day</a:t>
            </a:r>
            <a:r>
              <a:rPr lang="en-US" sz="2400" dirty="0" smtClean="0"/>
              <a:t> </a:t>
            </a:r>
          </a:p>
          <a:p>
            <a:pPr lvl="1"/>
            <a:r>
              <a:rPr lang="en-US" dirty="0" smtClean="0"/>
              <a:t>Frequent updates with different editions published during the day </a:t>
            </a:r>
          </a:p>
          <a:p>
            <a:r>
              <a:rPr lang="en-US" sz="2400" i="1" dirty="0" smtClean="0"/>
              <a:t>Special Interest</a:t>
            </a:r>
            <a:endParaRPr lang="en-US" sz="2400" b="1" i="1" dirty="0" smtClean="0"/>
          </a:p>
          <a:p>
            <a:pPr lvl="1"/>
            <a:r>
              <a:rPr lang="en-US" dirty="0" smtClean="0"/>
              <a:t>Ethnic such as Spanish language, Asian, and African American; also upscale neighborhoods by zip code</a:t>
            </a:r>
          </a:p>
          <a:p>
            <a:endParaRPr lang="en-US" b="1" dirty="0"/>
          </a:p>
        </p:txBody>
      </p:sp>
    </p:spTree>
    <p:extLst>
      <p:ext uri="{BB962C8B-B14F-4D97-AF65-F5344CB8AC3E}">
        <p14:creationId xmlns:p14="http://schemas.microsoft.com/office/powerpoint/2010/main" xmlns="" val="2397914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C:\Users\waqas\Documents\Semester 2012\Ad and Event\ads\session print media\broadsheet-newspaper.jpg"/>
          <p:cNvPicPr>
            <a:picLocks noChangeAspect="1" noChangeArrowheads="1"/>
          </p:cNvPicPr>
          <p:nvPr/>
        </p:nvPicPr>
        <p:blipFill>
          <a:blip r:embed="rId2" cstate="print"/>
          <a:srcRect/>
          <a:stretch>
            <a:fillRect/>
          </a:stretch>
        </p:blipFill>
        <p:spPr bwMode="auto">
          <a:xfrm>
            <a:off x="642910" y="4962166"/>
            <a:ext cx="1643074" cy="1895833"/>
          </a:xfrm>
          <a:prstGeom prst="rect">
            <a:avLst/>
          </a:prstGeom>
          <a:noFill/>
        </p:spPr>
      </p:pic>
      <p:sp>
        <p:nvSpPr>
          <p:cNvPr id="166948" name="Rectangle 36"/>
          <p:cNvSpPr>
            <a:spLocks noGrp="1" noChangeArrowheads="1"/>
          </p:cNvSpPr>
          <p:nvPr>
            <p:ph type="title"/>
          </p:nvPr>
        </p:nvSpPr>
        <p:spPr/>
        <p:txBody>
          <a:bodyPr>
            <a:normAutofit/>
          </a:bodyPr>
          <a:lstStyle/>
          <a:p>
            <a:pPr algn="ctr"/>
            <a:r>
              <a:rPr lang="en-US" altLang="zh-TW" sz="3600" dirty="0" smtClean="0">
                <a:solidFill>
                  <a:srgbClr val="FFC000"/>
                </a:solidFill>
                <a:ea typeface="新細明體" pitchFamily="18" charset="-120"/>
              </a:rPr>
              <a:t>Newspaper Basics</a:t>
            </a:r>
            <a:endParaRPr lang="en-US" sz="3600" dirty="0">
              <a:solidFill>
                <a:srgbClr val="FFC000"/>
              </a:solidFill>
            </a:endParaRPr>
          </a:p>
        </p:txBody>
      </p:sp>
      <p:sp>
        <p:nvSpPr>
          <p:cNvPr id="166956" name="Rectangle 44"/>
          <p:cNvSpPr>
            <a:spLocks noChangeArrowheads="1"/>
          </p:cNvSpPr>
          <p:nvPr/>
        </p:nvSpPr>
        <p:spPr bwMode="auto">
          <a:xfrm>
            <a:off x="8683625" y="62595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
        <p:nvSpPr>
          <p:cNvPr id="6" name="TextBox 5">
            <a:extLst>
              <a:ext uri="{FF2B5EF4-FFF2-40B4-BE49-F238E27FC236}">
                <a16:creationId xmlns:a16="http://schemas.microsoft.com/office/drawing/2014/main" xmlns="" id="{6670060F-93D8-46B2-949D-5DEC0D2EB55E}"/>
              </a:ext>
            </a:extLst>
          </p:cNvPr>
          <p:cNvSpPr txBox="1"/>
          <p:nvPr/>
        </p:nvSpPr>
        <p:spPr>
          <a:xfrm>
            <a:off x="2264899" y="6167735"/>
            <a:ext cx="4614202" cy="307777"/>
          </a:xfrm>
          <a:prstGeom prst="rect">
            <a:avLst/>
          </a:prstGeom>
          <a:noFill/>
        </p:spPr>
        <p:txBody>
          <a:bodyPr wrap="square">
            <a:spAutoFit/>
          </a:bodyPr>
          <a:lstStyle/>
          <a:p>
            <a:r>
              <a:rPr lang="en-US" sz="1400" dirty="0"/>
              <a:t>Source: Moriarty, Mitchell and Wells, (2009)</a:t>
            </a:r>
          </a:p>
        </p:txBody>
      </p:sp>
      <p:sp>
        <p:nvSpPr>
          <p:cNvPr id="7" name="Content Placeholder 6"/>
          <p:cNvSpPr>
            <a:spLocks noGrp="1"/>
          </p:cNvSpPr>
          <p:nvPr>
            <p:ph idx="1"/>
          </p:nvPr>
        </p:nvSpPr>
        <p:spPr>
          <a:xfrm>
            <a:off x="457200" y="1357298"/>
            <a:ext cx="8229600" cy="4625975"/>
          </a:xfrm>
        </p:spPr>
        <p:txBody>
          <a:bodyPr/>
          <a:lstStyle/>
          <a:p>
            <a:r>
              <a:rPr lang="en-US" b="1" dirty="0" smtClean="0"/>
              <a:t>Newspaper Format and Size</a:t>
            </a:r>
          </a:p>
          <a:p>
            <a:r>
              <a:rPr lang="en-US" sz="2400" dirty="0" smtClean="0"/>
              <a:t>Newspaper advertising is sold based on the size of the ad space and the newspaper’s circulation.</a:t>
            </a:r>
            <a:endParaRPr lang="en-US" sz="2400" b="1" dirty="0" smtClean="0"/>
          </a:p>
          <a:p>
            <a:r>
              <a:rPr lang="en-US" dirty="0" smtClean="0"/>
              <a:t>Broadsheet </a:t>
            </a:r>
          </a:p>
          <a:p>
            <a:pPr lvl="1"/>
            <a:r>
              <a:rPr lang="en-US" dirty="0" smtClean="0"/>
              <a:t>Standard size generally 22 inches deep and 14 inches wide with eight columns</a:t>
            </a:r>
          </a:p>
          <a:p>
            <a:r>
              <a:rPr lang="en-US" dirty="0" smtClean="0"/>
              <a:t>Tabloid</a:t>
            </a:r>
            <a:endParaRPr lang="en-US" b="1" i="1" dirty="0" smtClean="0"/>
          </a:p>
          <a:p>
            <a:pPr lvl="1"/>
            <a:r>
              <a:rPr lang="en-US" dirty="0" smtClean="0"/>
              <a:t>Half the size of a broadsheet with five or six 2-inch columns</a:t>
            </a:r>
          </a:p>
          <a:p>
            <a:pPr lvl="1"/>
            <a:endParaRPr lang="en-US" dirty="0" smtClean="0"/>
          </a:p>
          <a:p>
            <a:endParaRPr lang="en-US" b="1" dirty="0"/>
          </a:p>
        </p:txBody>
      </p:sp>
      <p:pic>
        <p:nvPicPr>
          <p:cNvPr id="8" name="Picture 2"/>
          <p:cNvPicPr>
            <a:picLocks noChangeAspect="1" noChangeArrowheads="1"/>
          </p:cNvPicPr>
          <p:nvPr/>
        </p:nvPicPr>
        <p:blipFill>
          <a:blip r:embed="rId3" cstate="print"/>
          <a:srcRect/>
          <a:stretch>
            <a:fillRect/>
          </a:stretch>
        </p:blipFill>
        <p:spPr bwMode="auto">
          <a:xfrm>
            <a:off x="6500826" y="4771220"/>
            <a:ext cx="2200274" cy="19677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xmlns="" val="1576798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rmAutofit/>
          </a:bodyPr>
          <a:lstStyle/>
          <a:p>
            <a:r>
              <a:rPr lang="en-US" dirty="0" smtClean="0">
                <a:solidFill>
                  <a:srgbClr val="FFC000"/>
                </a:solidFill>
              </a:rPr>
              <a:t>Newspaper Basics</a:t>
            </a:r>
            <a:endParaRPr lang="en-US" dirty="0">
              <a:solidFill>
                <a:srgbClr val="FFC000"/>
              </a:solidFill>
            </a:endParaRPr>
          </a:p>
        </p:txBody>
      </p:sp>
      <p:sp>
        <p:nvSpPr>
          <p:cNvPr id="17" name="Rectangle 3"/>
          <p:cNvSpPr txBox="1">
            <a:spLocks noChangeArrowheads="1"/>
          </p:cNvSpPr>
          <p:nvPr/>
        </p:nvSpPr>
        <p:spPr bwMode="auto">
          <a:xfrm>
            <a:off x="457200" y="1000108"/>
            <a:ext cx="8258204" cy="45238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endParaRPr lang="en-US" sz="2400" dirty="0" smtClean="0"/>
          </a:p>
          <a:p>
            <a:r>
              <a:rPr lang="en-US" sz="2800" b="1" dirty="0" smtClean="0"/>
              <a:t>Newspaper Ad Sales</a:t>
            </a:r>
          </a:p>
          <a:p>
            <a:r>
              <a:rPr lang="en-US" sz="2400" dirty="0" smtClean="0"/>
              <a:t>Ads are sold based on size of the space.</a:t>
            </a:r>
            <a:endParaRPr lang="en-US" sz="2000" dirty="0" smtClean="0"/>
          </a:p>
          <a:p>
            <a:pPr lvl="1"/>
            <a:r>
              <a:rPr lang="en-US" sz="2000" dirty="0" smtClean="0"/>
              <a:t>Local advertisers and volume buyers get discounts; national advertisers pay a premium</a:t>
            </a:r>
          </a:p>
          <a:p>
            <a:r>
              <a:rPr lang="en-US" sz="2800" dirty="0" smtClean="0"/>
              <a:t>Sales are handled locally by the sales staff of the newspaper; however, newspaper representatives (called “reps”) sell space for many different newspapers. </a:t>
            </a:r>
          </a:p>
          <a:p>
            <a:r>
              <a:rPr lang="en-US" sz="2800" dirty="0" smtClean="0"/>
              <a:t>This saves an advertiser or its agency from the need to make a multitude of buys to run a national or regional campaign in newspapers. The system is known as </a:t>
            </a:r>
            <a:r>
              <a:rPr lang="en-US" sz="2800" b="1" dirty="0" smtClean="0"/>
              <a:t>one-order, one-bill.</a:t>
            </a:r>
            <a:r>
              <a:rPr lang="en-US" sz="2800" dirty="0" smtClean="0"/>
              <a:t> </a:t>
            </a:r>
            <a:endParaRPr lang="en-US" sz="1400" dirty="0" smtClean="0">
              <a:solidFill>
                <a:prstClr val="black"/>
              </a:solidFill>
              <a:latin typeface="Times New Roman" charset="0"/>
            </a:endParaRPr>
          </a:p>
          <a:p>
            <a:pPr marL="0" indent="0">
              <a:buClrTx/>
              <a:buSzTx/>
              <a:buNone/>
              <a:defRPr/>
            </a:pPr>
            <a:r>
              <a:rPr lang="en-US" sz="1400" dirty="0" smtClean="0">
                <a:solidFill>
                  <a:prstClr val="black"/>
                </a:solidFill>
                <a:latin typeface="Times New Roman" charset="0"/>
              </a:rPr>
              <a:t>					Source: Moriarty, Mitchell and Wells, (2009)</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endParaRPr lang="en-US" sz="2800" dirty="0"/>
          </a:p>
          <a:p>
            <a:endParaRPr lang="en-US" sz="2800" dirty="0"/>
          </a:p>
        </p:txBody>
      </p:sp>
    </p:spTree>
    <p:extLst>
      <p:ext uri="{BB962C8B-B14F-4D97-AF65-F5344CB8AC3E}">
        <p14:creationId xmlns:p14="http://schemas.microsoft.com/office/powerpoint/2010/main" xmlns="" val="362008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normAutofit/>
          </a:bodyPr>
          <a:lstStyle/>
          <a:p>
            <a:r>
              <a:rPr lang="en-US" dirty="0" smtClean="0">
                <a:solidFill>
                  <a:srgbClr val="FFC000"/>
                </a:solidFill>
              </a:rPr>
              <a:t>Newspaper Basics</a:t>
            </a:r>
            <a:endParaRPr lang="en-US" dirty="0">
              <a:solidFill>
                <a:srgbClr val="FFC000"/>
              </a:solidFill>
            </a:endParaRPr>
          </a:p>
        </p:txBody>
      </p:sp>
      <p:sp>
        <p:nvSpPr>
          <p:cNvPr id="301060" name="Rectangle 4"/>
          <p:cNvSpPr>
            <a:spLocks noGrp="1" noChangeArrowheads="1"/>
          </p:cNvSpPr>
          <p:nvPr>
            <p:ph idx="1"/>
          </p:nvPr>
        </p:nvSpPr>
        <p:spPr>
          <a:xfrm>
            <a:off x="285720" y="1357298"/>
            <a:ext cx="8715436" cy="4625975"/>
          </a:xfrm>
        </p:spPr>
        <p:txBody>
          <a:bodyPr/>
          <a:lstStyle/>
          <a:p>
            <a:r>
              <a:rPr lang="en-US" dirty="0" smtClean="0"/>
              <a:t>The introduction of </a:t>
            </a:r>
            <a:r>
              <a:rPr lang="en-US" b="1" i="1" dirty="0" smtClean="0"/>
              <a:t>SAU</a:t>
            </a:r>
            <a:r>
              <a:rPr lang="en-US" dirty="0" smtClean="0"/>
              <a:t> (Standard Ad Units) in the 80s made national buying much easier, because each paper had its own peculiar size guidelines for ads, making it difficult to prepare one ad that would fit every newspaper. </a:t>
            </a:r>
          </a:p>
          <a:p>
            <a:r>
              <a:rPr lang="en-US" dirty="0" smtClean="0"/>
              <a:t>Some newspapers offer large advertisers </a:t>
            </a:r>
            <a:r>
              <a:rPr lang="en-US" b="1" i="1" dirty="0" smtClean="0"/>
              <a:t>hybrid rates</a:t>
            </a:r>
            <a:r>
              <a:rPr lang="en-US" dirty="0" smtClean="0"/>
              <a:t> (between local and national).</a:t>
            </a:r>
          </a:p>
          <a:p>
            <a:r>
              <a:rPr lang="en-US" b="1" dirty="0" smtClean="0"/>
              <a:t>Cooperative or Co-op</a:t>
            </a:r>
            <a:r>
              <a:rPr lang="en-US" dirty="0" smtClean="0"/>
              <a:t> </a:t>
            </a:r>
            <a:r>
              <a:rPr lang="en-US" b="1" dirty="0" smtClean="0"/>
              <a:t>advertising</a:t>
            </a:r>
            <a:r>
              <a:rPr lang="en-US" dirty="0" smtClean="0"/>
              <a:t> is an arrangement between the advertiser and the retailer whereby the retailer buys the ad and the manufacturer pays half—or a portion de-pending on the amount of space the manufacturer’s brand occupies. </a:t>
            </a:r>
            <a:r>
              <a:rPr lang="en-US" sz="1600" dirty="0" smtClean="0">
                <a:solidFill>
                  <a:prstClr val="black"/>
                </a:solidFill>
                <a:latin typeface="Times New Roman" charset="0"/>
              </a:rPr>
              <a:t>Source: Moriarty, Mitchell and Wells, (2009)</a:t>
            </a:r>
          </a:p>
          <a:p>
            <a:endParaRPr lang="en-US" dirty="0" smtClean="0"/>
          </a:p>
          <a:p>
            <a:endParaRPr lang="en-US" dirty="0"/>
          </a:p>
        </p:txBody>
      </p:sp>
    </p:spTree>
    <p:extLst>
      <p:ext uri="{BB962C8B-B14F-4D97-AF65-F5344CB8AC3E}">
        <p14:creationId xmlns:p14="http://schemas.microsoft.com/office/powerpoint/2010/main" xmlns="" val="21458957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normAutofit/>
          </a:bodyPr>
          <a:lstStyle/>
          <a:p>
            <a:r>
              <a:rPr lang="en-US" dirty="0" smtClean="0">
                <a:solidFill>
                  <a:srgbClr val="FFC000"/>
                </a:solidFill>
              </a:rPr>
              <a:t>Newspaper Basics</a:t>
            </a:r>
            <a:endParaRPr lang="en-US" dirty="0">
              <a:solidFill>
                <a:srgbClr val="FFC000"/>
              </a:solidFill>
            </a:endParaRPr>
          </a:p>
        </p:txBody>
      </p:sp>
      <p:sp>
        <p:nvSpPr>
          <p:cNvPr id="303107" name="Rectangle 3"/>
          <p:cNvSpPr>
            <a:spLocks noGrp="1" noChangeArrowheads="1"/>
          </p:cNvSpPr>
          <p:nvPr>
            <p:ph idx="1"/>
          </p:nvPr>
        </p:nvSpPr>
        <p:spPr>
          <a:xfrm>
            <a:off x="457200" y="1428736"/>
            <a:ext cx="8329642" cy="5143536"/>
          </a:xfrm>
        </p:spPr>
        <p:txBody>
          <a:bodyPr/>
          <a:lstStyle/>
          <a:p>
            <a:r>
              <a:rPr lang="en-US" altLang="zh-TW" b="1" dirty="0" smtClean="0">
                <a:ea typeface="新細明體" pitchFamily="18" charset="-120"/>
              </a:rPr>
              <a:t>Types of Newspaper Advertising</a:t>
            </a:r>
          </a:p>
          <a:p>
            <a:pPr>
              <a:lnSpc>
                <a:spcPct val="90000"/>
              </a:lnSpc>
            </a:pPr>
            <a:r>
              <a:rPr lang="en-US" altLang="zh-TW" sz="2400" dirty="0" smtClean="0">
                <a:ea typeface="新細明體" pitchFamily="18" charset="-120"/>
              </a:rPr>
              <a:t>National vs. Local</a:t>
            </a:r>
          </a:p>
          <a:p>
            <a:pPr>
              <a:lnSpc>
                <a:spcPct val="90000"/>
              </a:lnSpc>
            </a:pPr>
            <a:r>
              <a:rPr lang="en-US" altLang="zh-TW" sz="2400" dirty="0" smtClean="0">
                <a:ea typeface="新細明體" pitchFamily="18" charset="-120"/>
              </a:rPr>
              <a:t>Classified</a:t>
            </a:r>
          </a:p>
          <a:p>
            <a:pPr lvl="1">
              <a:lnSpc>
                <a:spcPct val="90000"/>
              </a:lnSpc>
            </a:pPr>
            <a:r>
              <a:rPr lang="en-US" altLang="zh-TW" sz="2000" b="1" dirty="0" smtClean="0">
                <a:ea typeface="新細明體" pitchFamily="18" charset="-120"/>
              </a:rPr>
              <a:t>Advertising by individuals to sell their personal goods and advertising by local businesses. </a:t>
            </a:r>
            <a:r>
              <a:rPr lang="en-US" sz="2000" dirty="0" smtClean="0">
                <a:ea typeface="ＭＳ Ｐゴシック" charset="-128"/>
              </a:rPr>
              <a:t>e.g. “Real Estate” “Car”</a:t>
            </a:r>
            <a:endParaRPr lang="en-US" altLang="zh-TW" sz="2000" b="1" dirty="0" smtClean="0">
              <a:ea typeface="新細明體" pitchFamily="18" charset="-120"/>
            </a:endParaRPr>
          </a:p>
          <a:p>
            <a:pPr>
              <a:lnSpc>
                <a:spcPct val="90000"/>
              </a:lnSpc>
            </a:pPr>
            <a:r>
              <a:rPr lang="en-US" altLang="zh-TW" sz="2400" dirty="0" smtClean="0">
                <a:ea typeface="新細明體" pitchFamily="18" charset="-120"/>
              </a:rPr>
              <a:t>Display</a:t>
            </a:r>
          </a:p>
          <a:p>
            <a:pPr lvl="1">
              <a:lnSpc>
                <a:spcPct val="90000"/>
              </a:lnSpc>
            </a:pPr>
            <a:r>
              <a:rPr lang="en-US" dirty="0" smtClean="0">
                <a:ea typeface="ＭＳ Ｐゴシック" charset="-128"/>
              </a:rPr>
              <a:t>1) </a:t>
            </a:r>
            <a:r>
              <a:rPr lang="en-US" dirty="0" smtClean="0">
                <a:solidFill>
                  <a:srgbClr val="3333CC"/>
                </a:solidFill>
                <a:ea typeface="ＭＳ Ｐゴシック" charset="-128"/>
              </a:rPr>
              <a:t>Run-of-paper(ROP):</a:t>
            </a:r>
            <a:r>
              <a:rPr lang="en-US" dirty="0" smtClean="0">
                <a:ea typeface="ＭＳ Ｐゴシック" charset="-128"/>
              </a:rPr>
              <a:t> ad can be appeared anywhere except the editorial page</a:t>
            </a:r>
          </a:p>
          <a:p>
            <a:pPr lvl="1">
              <a:lnSpc>
                <a:spcPct val="90000"/>
              </a:lnSpc>
            </a:pPr>
            <a:r>
              <a:rPr lang="en-US" dirty="0" smtClean="0">
                <a:ea typeface="ＭＳ Ｐゴシック" charset="-128"/>
              </a:rPr>
              <a:t>2) </a:t>
            </a:r>
            <a:r>
              <a:rPr lang="en-US" dirty="0" smtClean="0">
                <a:solidFill>
                  <a:srgbClr val="3333CC"/>
                </a:solidFill>
                <a:ea typeface="ＭＳ Ｐゴシック" charset="-128"/>
              </a:rPr>
              <a:t>Preferred-position rate</a:t>
            </a:r>
            <a:r>
              <a:rPr lang="en-US" dirty="0" smtClean="0">
                <a:ea typeface="ＭＳ Ｐゴシック" charset="-128"/>
              </a:rPr>
              <a:t>: select the position</a:t>
            </a:r>
          </a:p>
          <a:p>
            <a:pPr>
              <a:lnSpc>
                <a:spcPct val="90000"/>
              </a:lnSpc>
            </a:pPr>
            <a:r>
              <a:rPr lang="en-US" altLang="zh-TW" sz="2400" dirty="0" smtClean="0">
                <a:ea typeface="新細明體" pitchFamily="18" charset="-120"/>
              </a:rPr>
              <a:t>Supplements</a:t>
            </a:r>
          </a:p>
          <a:p>
            <a:pPr lvl="1">
              <a:lnSpc>
                <a:spcPct val="90000"/>
              </a:lnSpc>
            </a:pPr>
            <a:r>
              <a:rPr lang="en-US" altLang="zh-TW" sz="2000" b="1" dirty="0" smtClean="0">
                <a:ea typeface="新細明體" pitchFamily="18" charset="-120"/>
              </a:rPr>
              <a:t>Usually independently published, syndicated, magazine-style publications that are sold to newspapers and inserted on Sunday.</a:t>
            </a:r>
          </a:p>
          <a:p>
            <a:pPr lvl="1">
              <a:lnSpc>
                <a:spcPct val="90000"/>
              </a:lnSpc>
            </a:pPr>
            <a:r>
              <a:rPr lang="en-US" altLang="zh-TW" sz="2000" i="1" dirty="0" smtClean="0">
                <a:ea typeface="新細明體" pitchFamily="18" charset="-120"/>
              </a:rPr>
              <a:t>Free-standing inserts (FSI) </a:t>
            </a:r>
            <a:r>
              <a:rPr lang="en-US" altLang="zh-TW" sz="2000" b="1" dirty="0" smtClean="0">
                <a:ea typeface="新細明體" pitchFamily="18" charset="-120"/>
              </a:rPr>
              <a:t>are preprinted advertisements, such as the grocery ads, that are inserted into the newspaper for a fee.</a:t>
            </a:r>
          </a:p>
          <a:p>
            <a:pPr lvl="1">
              <a:lnSpc>
                <a:spcPct val="90000"/>
              </a:lnSpc>
            </a:pPr>
            <a:endParaRPr lang="en-US" altLang="zh-TW" sz="2000" b="1" dirty="0" smtClean="0">
              <a:ea typeface="新細明體" pitchFamily="18" charset="-120"/>
            </a:endParaRPr>
          </a:p>
          <a:p>
            <a:endParaRPr lang="en-US" b="1" dirty="0"/>
          </a:p>
        </p:txBody>
      </p:sp>
      <p:sp>
        <p:nvSpPr>
          <p:cNvPr id="6" name="TextBox 5">
            <a:extLst>
              <a:ext uri="{FF2B5EF4-FFF2-40B4-BE49-F238E27FC236}">
                <a16:creationId xmlns:a16="http://schemas.microsoft.com/office/drawing/2014/main" xmlns="" id="{E09A532F-2A66-4E7A-8EA4-647AFB93E9ED}"/>
              </a:ext>
            </a:extLst>
          </p:cNvPr>
          <p:cNvSpPr txBox="1"/>
          <p:nvPr/>
        </p:nvSpPr>
        <p:spPr>
          <a:xfrm>
            <a:off x="1828800" y="6500834"/>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p14="http://schemas.microsoft.com/office/powerpoint/2010/main" xmlns="" val="3345488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normAutofit/>
          </a:bodyPr>
          <a:lstStyle/>
          <a:p>
            <a:r>
              <a:rPr lang="en-US" dirty="0" smtClean="0">
                <a:solidFill>
                  <a:srgbClr val="FFC000"/>
                </a:solidFill>
              </a:rPr>
              <a:t>Newspaper Basics</a:t>
            </a:r>
            <a:endParaRPr lang="en-US" dirty="0">
              <a:solidFill>
                <a:srgbClr val="FFC000"/>
              </a:solidFill>
            </a:endParaRPr>
          </a:p>
        </p:txBody>
      </p:sp>
      <p:sp>
        <p:nvSpPr>
          <p:cNvPr id="304131" name="Rectangle 3"/>
          <p:cNvSpPr>
            <a:spLocks noGrp="1" noChangeArrowheads="1"/>
          </p:cNvSpPr>
          <p:nvPr>
            <p:ph idx="1"/>
          </p:nvPr>
        </p:nvSpPr>
        <p:spPr>
          <a:xfrm>
            <a:off x="430369" y="1500174"/>
            <a:ext cx="8213597" cy="5143536"/>
          </a:xfrm>
        </p:spPr>
        <p:txBody>
          <a:bodyPr/>
          <a:lstStyle/>
          <a:p>
            <a:r>
              <a:rPr lang="en-US" altLang="zh-TW" b="1" dirty="0" smtClean="0">
                <a:ea typeface="新細明體" pitchFamily="18" charset="-120"/>
              </a:rPr>
              <a:t>Newspaper Readership Measurement</a:t>
            </a:r>
          </a:p>
          <a:p>
            <a:r>
              <a:rPr lang="en-US" altLang="zh-TW" sz="2400" dirty="0" smtClean="0">
                <a:ea typeface="新細明體" pitchFamily="18" charset="-120"/>
              </a:rPr>
              <a:t>About half of American adults read the newspaper daily.</a:t>
            </a:r>
          </a:p>
          <a:p>
            <a:r>
              <a:rPr lang="en-US" altLang="zh-TW" sz="2400" dirty="0" smtClean="0">
                <a:ea typeface="新細明體" pitchFamily="18" charset="-120"/>
              </a:rPr>
              <a:t>Newspaper readers are older with higher incomes and education levels.</a:t>
            </a:r>
          </a:p>
          <a:p>
            <a:r>
              <a:rPr lang="en-US" altLang="zh-TW" sz="2400" dirty="0" smtClean="0">
                <a:ea typeface="新細明體" pitchFamily="18" charset="-120"/>
              </a:rPr>
              <a:t>Newspapers measure their audiences to attract advertisers who want to reach their readers.</a:t>
            </a:r>
          </a:p>
          <a:p>
            <a:pPr lvl="1"/>
            <a:r>
              <a:rPr lang="en-US" altLang="zh-TW" dirty="0" smtClean="0">
                <a:ea typeface="新細明體" pitchFamily="18" charset="-120"/>
              </a:rPr>
              <a:t>Audit Bureau of Circulation (ABC)—independently verifies statements about newspaper circulation statistics.</a:t>
            </a:r>
          </a:p>
          <a:p>
            <a:pPr lvl="1"/>
            <a:r>
              <a:rPr lang="en-US" altLang="zh-TW" dirty="0" smtClean="0">
                <a:solidFill>
                  <a:srgbClr val="FF0066"/>
                </a:solidFill>
                <a:ea typeface="新細明體" pitchFamily="18" charset="-120"/>
                <a:hlinkClick r:id="rId2"/>
              </a:rPr>
              <a:t>Simmons</a:t>
            </a:r>
            <a:r>
              <a:rPr lang="en-US" altLang="zh-TW" dirty="0" smtClean="0">
                <a:ea typeface="新細明體" pitchFamily="18" charset="-120"/>
              </a:rPr>
              <a:t>—annually measures readership profiles in approximately 70 of the nation’s largest cities.</a:t>
            </a:r>
            <a:endParaRPr lang="en-US" altLang="zh-TW" dirty="0">
              <a:ea typeface="新細明體" pitchFamily="18" charset="-120"/>
            </a:endParaRPr>
          </a:p>
        </p:txBody>
      </p:sp>
      <p:sp>
        <p:nvSpPr>
          <p:cNvPr id="8" name="TextBox 7">
            <a:extLst>
              <a:ext uri="{FF2B5EF4-FFF2-40B4-BE49-F238E27FC236}">
                <a16:creationId xmlns:a16="http://schemas.microsoft.com/office/drawing/2014/main" xmlns="" id="{0F82A98D-9A1B-4937-B60B-7A35EE60F765}"/>
              </a:ext>
            </a:extLst>
          </p:cNvPr>
          <p:cNvSpPr txBox="1"/>
          <p:nvPr/>
        </p:nvSpPr>
        <p:spPr>
          <a:xfrm>
            <a:off x="2514600" y="642937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p14="http://schemas.microsoft.com/office/powerpoint/2010/main" xmlns="" val="3833202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Newspaper Basics</a:t>
            </a:r>
            <a:endParaRPr lang="en-US" dirty="0">
              <a:solidFill>
                <a:srgbClr val="FFC000"/>
              </a:solidFill>
            </a:endParaRPr>
          </a:p>
        </p:txBody>
      </p:sp>
      <p:sp>
        <p:nvSpPr>
          <p:cNvPr id="14" name="Content Placeholder 13"/>
          <p:cNvSpPr>
            <a:spLocks noGrp="1"/>
          </p:cNvSpPr>
          <p:nvPr>
            <p:ph idx="1"/>
          </p:nvPr>
        </p:nvSpPr>
        <p:spPr>
          <a:xfrm>
            <a:off x="228600" y="1600201"/>
            <a:ext cx="8343928" cy="4800600"/>
          </a:xfrm>
        </p:spPr>
        <p:txBody>
          <a:bodyPr/>
          <a:lstStyle/>
          <a:p>
            <a:pPr marL="0" indent="0">
              <a:lnSpc>
                <a:spcPct val="90000"/>
              </a:lnSpc>
              <a:spcBef>
                <a:spcPct val="20000"/>
              </a:spcBef>
              <a:buClr>
                <a:srgbClr val="669966"/>
              </a:buClr>
              <a:buNone/>
            </a:pPr>
            <a:endParaRPr lang="en-US" sz="2000" dirty="0">
              <a:solidFill>
                <a:srgbClr val="000000"/>
              </a:solidFill>
              <a:latin typeface="Times New Roman" charset="0"/>
              <a:cs typeface="Times New Roman" charset="0"/>
            </a:endParaRPr>
          </a:p>
          <a:p>
            <a:pPr marL="119062" indent="0">
              <a:buNone/>
            </a:pPr>
            <a:endParaRPr lang="en-US" sz="2000" dirty="0"/>
          </a:p>
        </p:txBody>
      </p:sp>
      <p:sp>
        <p:nvSpPr>
          <p:cNvPr id="4" name="Rectangle 3"/>
          <p:cNvSpPr txBox="1">
            <a:spLocks noChangeArrowheads="1"/>
          </p:cNvSpPr>
          <p:nvPr/>
        </p:nvSpPr>
        <p:spPr bwMode="auto">
          <a:xfrm>
            <a:off x="457200" y="1600200"/>
            <a:ext cx="4038600" cy="480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marL="438150" marR="0" lvl="0" indent="-319088" algn="ctr" defTabSz="914400" rtl="0" eaLnBrk="0" fontAlgn="base" latinLnBrk="0" hangingPunct="0">
              <a:lnSpc>
                <a:spcPct val="100000"/>
              </a:lnSpc>
              <a:spcBef>
                <a:spcPct val="0"/>
              </a:spcBef>
              <a:spcAft>
                <a:spcPct val="0"/>
              </a:spcAft>
              <a:buClr>
                <a:schemeClr val="accent1"/>
              </a:buClr>
              <a:buSzPct val="80000"/>
              <a:buFontTx/>
              <a:buNone/>
              <a:tabLst/>
              <a:defRPr/>
            </a:pPr>
            <a:r>
              <a:rPr kumimoji="0" lang="en-US" sz="2800" b="1" i="0" u="sng" strike="noStrike" kern="1200" cap="none" spc="0" normalizeH="0" baseline="0" noProof="0" dirty="0" smtClean="0">
                <a:ln>
                  <a:noFill/>
                </a:ln>
                <a:solidFill>
                  <a:schemeClr val="tx1"/>
                </a:solidFill>
                <a:effectLst/>
                <a:uLnTx/>
                <a:uFillTx/>
                <a:latin typeface="+mn-lt"/>
                <a:ea typeface="+mn-ea"/>
                <a:cs typeface="+mn-cs"/>
              </a:rPr>
              <a:t>Advantages</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Range of market coverage</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Comparison shopping</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Positive consumer attitudes</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Flexibility</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Interaction of national and local</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Rectangle 4"/>
          <p:cNvSpPr txBox="1">
            <a:spLocks noChangeArrowheads="1"/>
          </p:cNvSpPr>
          <p:nvPr/>
        </p:nvSpPr>
        <p:spPr>
          <a:xfrm>
            <a:off x="4648200" y="1600200"/>
            <a:ext cx="4038600" cy="4800600"/>
          </a:xfrm>
          <a:prstGeom prst="rect">
            <a:avLst/>
          </a:prstGeom>
        </p:spPr>
        <p:txBody>
          <a:bodyPr/>
          <a:lstStyle/>
          <a:p>
            <a:pPr marL="438150" marR="0" lvl="0" indent="-319088" algn="ctr" defTabSz="914400" rtl="0" eaLnBrk="0" fontAlgn="base" latinLnBrk="0" hangingPunct="0">
              <a:lnSpc>
                <a:spcPct val="100000"/>
              </a:lnSpc>
              <a:spcBef>
                <a:spcPct val="0"/>
              </a:spcBef>
              <a:spcAft>
                <a:spcPct val="0"/>
              </a:spcAft>
              <a:buClr>
                <a:schemeClr val="accent1"/>
              </a:buClr>
              <a:buSzPct val="80000"/>
              <a:buFontTx/>
              <a:buNone/>
              <a:tabLst/>
              <a:defRPr/>
            </a:pPr>
            <a:r>
              <a:rPr kumimoji="0" lang="en-US" sz="2800" b="1" i="0" u="sng" strike="noStrike" kern="1200" cap="none" spc="0" normalizeH="0" baseline="0" noProof="0" smtClean="0">
                <a:ln>
                  <a:noFill/>
                </a:ln>
                <a:solidFill>
                  <a:schemeClr val="tx1"/>
                </a:solidFill>
                <a:effectLst/>
                <a:uLnTx/>
                <a:uFillTx/>
                <a:latin typeface="+mn-lt"/>
                <a:ea typeface="+mn-ea"/>
                <a:cs typeface="+mn-cs"/>
              </a:rPr>
              <a:t>Disadvantages</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smtClean="0">
                <a:ln>
                  <a:noFill/>
                </a:ln>
                <a:solidFill>
                  <a:schemeClr val="tx1"/>
                </a:solidFill>
                <a:effectLst/>
                <a:uLnTx/>
                <a:uFillTx/>
                <a:latin typeface="+mn-lt"/>
                <a:ea typeface="+mn-ea"/>
                <a:cs typeface="+mn-cs"/>
              </a:rPr>
              <a:t>Short life span</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smtClean="0">
                <a:ln>
                  <a:noFill/>
                </a:ln>
                <a:solidFill>
                  <a:schemeClr val="tx1"/>
                </a:solidFill>
                <a:effectLst/>
                <a:uLnTx/>
                <a:uFillTx/>
                <a:latin typeface="+mn-lt"/>
                <a:ea typeface="+mn-ea"/>
                <a:cs typeface="+mn-cs"/>
              </a:rPr>
              <a:t>Clutter</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smtClean="0">
                <a:ln>
                  <a:noFill/>
                </a:ln>
                <a:solidFill>
                  <a:schemeClr val="tx1"/>
                </a:solidFill>
                <a:effectLst/>
                <a:uLnTx/>
                <a:uFillTx/>
                <a:latin typeface="+mn-lt"/>
                <a:ea typeface="+mn-ea"/>
                <a:cs typeface="+mn-cs"/>
              </a:rPr>
              <a:t>Limited coverage of certain groups</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smtClean="0">
                <a:ln>
                  <a:noFill/>
                </a:ln>
                <a:solidFill>
                  <a:schemeClr val="tx1"/>
                </a:solidFill>
                <a:effectLst/>
                <a:uLnTx/>
                <a:uFillTx/>
                <a:latin typeface="+mn-lt"/>
                <a:ea typeface="+mn-ea"/>
                <a:cs typeface="+mn-cs"/>
              </a:rPr>
              <a:t>Poor reproduction</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xmlns="" val="3133726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Newspaper Basics</a:t>
            </a:r>
            <a:endParaRPr lang="en-US" dirty="0">
              <a:solidFill>
                <a:srgbClr val="FFC000"/>
              </a:solidFill>
            </a:endParaRPr>
          </a:p>
        </p:txBody>
      </p:sp>
      <p:sp>
        <p:nvSpPr>
          <p:cNvPr id="14" name="Content Placeholder 13"/>
          <p:cNvSpPr>
            <a:spLocks noGrp="1"/>
          </p:cNvSpPr>
          <p:nvPr>
            <p:ph idx="1"/>
          </p:nvPr>
        </p:nvSpPr>
        <p:spPr>
          <a:xfrm>
            <a:off x="457200" y="1447800"/>
            <a:ext cx="4329114" cy="4481529"/>
          </a:xfrm>
        </p:spPr>
        <p:txBody>
          <a:bodyPr/>
          <a:lstStyle/>
          <a:p>
            <a:pPr marL="342900" indent="-342900">
              <a:lnSpc>
                <a:spcPct val="90000"/>
              </a:lnSpc>
              <a:spcBef>
                <a:spcPct val="20000"/>
              </a:spcBef>
              <a:buClr>
                <a:srgbClr val="669966"/>
              </a:buClr>
              <a:buFont typeface="Times" charset="0"/>
              <a:buNone/>
            </a:pPr>
            <a:r>
              <a:rPr lang="en-US" altLang="zh-TW" b="1" dirty="0" smtClean="0">
                <a:ea typeface="新細明體" pitchFamily="18" charset="-120"/>
              </a:rPr>
              <a:t>Newspaper Industry Trends</a:t>
            </a:r>
            <a:endParaRPr lang="en-US" b="1" dirty="0">
              <a:solidFill>
                <a:srgbClr val="000000"/>
              </a:solidFill>
              <a:latin typeface="Times New Roman" charset="0"/>
              <a:cs typeface="Times New Roman" charset="0"/>
            </a:endParaRPr>
          </a:p>
          <a:p>
            <a:pPr>
              <a:lnSpc>
                <a:spcPct val="90000"/>
              </a:lnSpc>
            </a:pPr>
            <a:r>
              <a:rPr lang="en-US" altLang="zh-TW" sz="2400" dirty="0" smtClean="0">
                <a:ea typeface="新細明體" pitchFamily="18" charset="-120"/>
              </a:rPr>
              <a:t>Readership is declining, particularly among young people.</a:t>
            </a:r>
          </a:p>
          <a:p>
            <a:pPr>
              <a:lnSpc>
                <a:spcPct val="90000"/>
              </a:lnSpc>
            </a:pPr>
            <a:r>
              <a:rPr lang="en-US" altLang="zh-TW" sz="2400" dirty="0" smtClean="0">
                <a:ea typeface="新細明體" pitchFamily="18" charset="-120"/>
              </a:rPr>
              <a:t>Newspaper production costs are increasing.</a:t>
            </a:r>
          </a:p>
          <a:p>
            <a:pPr>
              <a:lnSpc>
                <a:spcPct val="90000"/>
              </a:lnSpc>
            </a:pPr>
            <a:r>
              <a:rPr lang="en-US" altLang="zh-TW" sz="2400" dirty="0" smtClean="0">
                <a:ea typeface="新細明體" pitchFamily="18" charset="-120"/>
              </a:rPr>
              <a:t>Internet delivery is becoming a growth area for the industry.</a:t>
            </a:r>
          </a:p>
          <a:p>
            <a:pPr lvl="1">
              <a:lnSpc>
                <a:spcPct val="90000"/>
              </a:lnSpc>
            </a:pPr>
            <a:r>
              <a:rPr lang="en-US" altLang="zh-TW" sz="2200" dirty="0" smtClean="0">
                <a:ea typeface="新細明體" pitchFamily="18" charset="-120"/>
              </a:rPr>
              <a:t>Stories are delivered through smart phones, Tablets, PCs, laptops, I phones.</a:t>
            </a:r>
            <a:endParaRPr lang="en-US" altLang="zh-TW" sz="2000" dirty="0">
              <a:ea typeface="新細明體" pitchFamily="18" charset="-120"/>
            </a:endParaRPr>
          </a:p>
        </p:txBody>
      </p:sp>
      <p:grpSp>
        <p:nvGrpSpPr>
          <p:cNvPr id="5" name="Group 4"/>
          <p:cNvGrpSpPr/>
          <p:nvPr/>
        </p:nvGrpSpPr>
        <p:grpSpPr>
          <a:xfrm>
            <a:off x="5334000" y="1600200"/>
            <a:ext cx="3581400" cy="4267200"/>
            <a:chOff x="5334000" y="1600200"/>
            <a:chExt cx="3581400" cy="4267200"/>
          </a:xfrm>
        </p:grpSpPr>
        <p:graphicFrame>
          <p:nvGraphicFramePr>
            <p:cNvPr id="6" name="Object 12"/>
            <p:cNvGraphicFramePr>
              <a:graphicFrameLocks noChangeAspect="1"/>
            </p:cNvGraphicFramePr>
            <p:nvPr/>
          </p:nvGraphicFramePr>
          <p:xfrm>
            <a:off x="5334000" y="1600200"/>
            <a:ext cx="3352800" cy="2362200"/>
          </p:xfrm>
          <a:graphic>
            <a:graphicData uri="http://schemas.openxmlformats.org/presentationml/2006/ole">
              <p:oleObj spid="_x0000_s24577" name="Document" r:id="rId3" imgW="5486400" imgH="4111752" progId="Word.Document.8">
                <p:embed/>
              </p:oleObj>
            </a:graphicData>
          </a:graphic>
        </p:graphicFrame>
        <p:grpSp>
          <p:nvGrpSpPr>
            <p:cNvPr id="7" name="Group 8"/>
            <p:cNvGrpSpPr>
              <a:grpSpLocks/>
            </p:cNvGrpSpPr>
            <p:nvPr/>
          </p:nvGrpSpPr>
          <p:grpSpPr bwMode="auto">
            <a:xfrm>
              <a:off x="6248400" y="3429000"/>
              <a:ext cx="2667000" cy="2438400"/>
              <a:chOff x="4128" y="1184"/>
              <a:chExt cx="1492" cy="1330"/>
            </a:xfrm>
          </p:grpSpPr>
          <p:pic>
            <p:nvPicPr>
              <p:cNvPr id="8" name="Picture 9" descr="MCBS00091_0000[1]">
                <a:hlinkClick r:id="rId4"/>
              </p:cNvPr>
              <p:cNvPicPr>
                <a:picLocks noChangeAspect="1" noChangeArrowheads="1"/>
              </p:cNvPicPr>
              <p:nvPr/>
            </p:nvPicPr>
            <p:blipFill>
              <a:blip r:embed="rId5"/>
              <a:srcRect/>
              <a:stretch>
                <a:fillRect/>
              </a:stretch>
            </p:blipFill>
            <p:spPr bwMode="auto">
              <a:xfrm>
                <a:off x="4128" y="1184"/>
                <a:ext cx="1492" cy="1330"/>
              </a:xfrm>
              <a:prstGeom prst="rect">
                <a:avLst/>
              </a:prstGeom>
              <a:noFill/>
            </p:spPr>
          </p:pic>
          <p:sp>
            <p:nvSpPr>
              <p:cNvPr id="9" name="Text Box 10"/>
              <p:cNvSpPr txBox="1">
                <a:spLocks noChangeArrowheads="1"/>
              </p:cNvSpPr>
              <p:nvPr/>
            </p:nvSpPr>
            <p:spPr bwMode="auto">
              <a:xfrm>
                <a:off x="4525" y="1303"/>
                <a:ext cx="480" cy="282"/>
              </a:xfrm>
              <a:prstGeom prst="rect">
                <a:avLst/>
              </a:prstGeom>
              <a:noFill/>
              <a:ln w="9525">
                <a:noFill/>
                <a:miter lim="800000"/>
                <a:headEnd/>
                <a:tailEnd/>
              </a:ln>
              <a:effectLst/>
            </p:spPr>
            <p:txBody>
              <a:bodyPr>
                <a:spAutoFit/>
              </a:bodyPr>
              <a:lstStyle/>
              <a:p>
                <a:pPr algn="ctr">
                  <a:spcBef>
                    <a:spcPct val="50000"/>
                  </a:spcBef>
                </a:pPr>
                <a:r>
                  <a:rPr lang="en-US" sz="1400" b="1">
                    <a:solidFill>
                      <a:srgbClr val="000000"/>
                    </a:solidFill>
                    <a:latin typeface="Times New Roman" pitchFamily="18" charset="0"/>
                  </a:rPr>
                  <a:t>Visit the Site</a:t>
                </a:r>
              </a:p>
            </p:txBody>
          </p:sp>
        </p:grpSp>
      </p:grpSp>
      <p:sp>
        <p:nvSpPr>
          <p:cNvPr id="10" name="Rectangle 9"/>
          <p:cNvSpPr/>
          <p:nvPr/>
        </p:nvSpPr>
        <p:spPr>
          <a:xfrm>
            <a:off x="4143372" y="5857892"/>
            <a:ext cx="4572000" cy="338554"/>
          </a:xfrm>
          <a:prstGeom prst="rect">
            <a:avLst/>
          </a:prstGeom>
        </p:spPr>
        <p:txBody>
          <a:bodyPr>
            <a:spAutoFit/>
          </a:bodyPr>
          <a:lstStyle/>
          <a:p>
            <a:r>
              <a:rPr lang="en-US" sz="1600" dirty="0" smtClean="0">
                <a:solidFill>
                  <a:prstClr val="black"/>
                </a:solidFill>
              </a:rPr>
              <a:t>Source: Moriarty, Mitchell and Wells, (2009)</a:t>
            </a:r>
            <a:endParaRPr lang="en-US" sz="1600" dirty="0"/>
          </a:p>
        </p:txBody>
      </p:sp>
    </p:spTree>
    <p:extLst>
      <p:ext uri="{BB962C8B-B14F-4D97-AF65-F5344CB8AC3E}">
        <p14:creationId xmlns:p14="http://schemas.microsoft.com/office/powerpoint/2010/main" xmlns="" val="22973659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t> </a:t>
            </a:r>
          </a:p>
        </p:txBody>
      </p:sp>
      <p:sp>
        <p:nvSpPr>
          <p:cNvPr id="21676" name="Rectangle 172"/>
          <p:cNvSpPr>
            <a:spLocks noChangeArrowheads="1"/>
          </p:cNvSpPr>
          <p:nvPr/>
        </p:nvSpPr>
        <p:spPr bwMode="auto">
          <a:xfrm>
            <a:off x="457200" y="1676400"/>
            <a:ext cx="8258204" cy="37902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nSpc>
                <a:spcPct val="90000"/>
              </a:lnSpc>
              <a:buFont typeface="Wingdings" pitchFamily="2" charset="2"/>
              <a:buChar char="§"/>
            </a:pPr>
            <a:r>
              <a:rPr lang="en-US" altLang="zh-TW" sz="2800" dirty="0" smtClean="0">
                <a:latin typeface="+mn-lt"/>
                <a:ea typeface="新細明體" pitchFamily="18" charset="-120"/>
              </a:rPr>
              <a:t>Over 92% of all U.S. adults read one magazine per month, spending 44 minutes per issue.</a:t>
            </a:r>
          </a:p>
          <a:p>
            <a:pPr>
              <a:lnSpc>
                <a:spcPct val="90000"/>
              </a:lnSpc>
              <a:buFont typeface="Wingdings" pitchFamily="2" charset="2"/>
              <a:buChar char="§"/>
            </a:pPr>
            <a:r>
              <a:rPr lang="en-US" altLang="zh-TW" sz="2800" dirty="0" smtClean="0">
                <a:latin typeface="+mn-lt"/>
                <a:ea typeface="新細明體" pitchFamily="18" charset="-120"/>
              </a:rPr>
              <a:t> Quality of reproduction is their greatest strength.</a:t>
            </a:r>
          </a:p>
          <a:p>
            <a:pPr>
              <a:lnSpc>
                <a:spcPct val="90000"/>
              </a:lnSpc>
              <a:buFont typeface="Wingdings" pitchFamily="2" charset="2"/>
              <a:buChar char="§"/>
            </a:pPr>
            <a:r>
              <a:rPr lang="en-US" altLang="zh-TW" sz="2800" dirty="0" smtClean="0">
                <a:latin typeface="+mn-lt"/>
                <a:ea typeface="新細明體" pitchFamily="18" charset="-120"/>
              </a:rPr>
              <a:t>Over half of all new magazines fail.</a:t>
            </a:r>
          </a:p>
          <a:p>
            <a:pPr>
              <a:lnSpc>
                <a:spcPct val="90000"/>
              </a:lnSpc>
              <a:buFont typeface="Wingdings" pitchFamily="2" charset="2"/>
              <a:buChar char="§"/>
            </a:pPr>
            <a:r>
              <a:rPr lang="en-US" altLang="zh-TW" sz="2800" dirty="0" smtClean="0">
                <a:latin typeface="+mn-lt"/>
                <a:ea typeface="新細明體" pitchFamily="18" charset="-120"/>
              </a:rPr>
              <a:t>Most magazines focus on niche markets related to hobbies, sports, business, and professions.</a:t>
            </a:r>
          </a:p>
          <a:p>
            <a:pPr>
              <a:lnSpc>
                <a:spcPct val="90000"/>
              </a:lnSpc>
              <a:buFont typeface="Wingdings" pitchFamily="2" charset="2"/>
              <a:buChar char="§"/>
            </a:pPr>
            <a:r>
              <a:rPr lang="en-US" altLang="zh-TW" sz="2800" b="1" i="1" dirty="0" err="1" smtClean="0">
                <a:latin typeface="+mn-lt"/>
                <a:ea typeface="新細明體" pitchFamily="18" charset="-120"/>
              </a:rPr>
              <a:t>Zines</a:t>
            </a:r>
            <a:r>
              <a:rPr lang="en-US" altLang="zh-TW" sz="2800" dirty="0" smtClean="0">
                <a:latin typeface="+mn-lt"/>
                <a:ea typeface="新細明體" pitchFamily="18" charset="-120"/>
              </a:rPr>
              <a:t>, online versions of traditional magazines, represent the greatest growth area.</a:t>
            </a:r>
          </a:p>
          <a:p>
            <a:pPr>
              <a:lnSpc>
                <a:spcPct val="90000"/>
              </a:lnSpc>
              <a:buFont typeface="Wingdings" pitchFamily="2" charset="2"/>
              <a:buChar char="§"/>
            </a:pPr>
            <a:endParaRPr kumimoji="0" lang="en-US" sz="2800" b="0" i="0" u="none" strike="noStrike" kern="1200" cap="none" spc="0" normalizeH="0" baseline="0" noProof="0" dirty="0">
              <a:ln>
                <a:noFill/>
              </a:ln>
              <a:solidFill>
                <a:prstClr val="black"/>
              </a:solidFill>
              <a:effectLst/>
              <a:uLnTx/>
              <a:uFillTx/>
              <a:latin typeface="+mn-lt"/>
              <a:ea typeface="+mn-ea"/>
              <a:cs typeface="+mn-cs"/>
            </a:endParaRPr>
          </a:p>
          <a:p>
            <a:pPr>
              <a:lnSpc>
                <a:spcPct val="90000"/>
              </a:lnSpc>
            </a:pPr>
            <a:endParaRPr lang="en-US" sz="1500" dirty="0">
              <a:solidFill>
                <a:srgbClr val="000000"/>
              </a:solidFill>
            </a:endParaRPr>
          </a:p>
        </p:txBody>
      </p:sp>
      <p:sp>
        <p:nvSpPr>
          <p:cNvPr id="21679" name="Line 175"/>
          <p:cNvSpPr>
            <a:spLocks noChangeShapeType="1"/>
          </p:cNvSpPr>
          <p:nvPr/>
        </p:nvSpPr>
        <p:spPr bwMode="auto">
          <a:xfrm>
            <a:off x="1524000" y="1295400"/>
            <a:ext cx="7315200" cy="0"/>
          </a:xfrm>
          <a:prstGeom prst="line">
            <a:avLst/>
          </a:prstGeom>
          <a:noFill/>
          <a:ln w="9525">
            <a:solidFill>
              <a:srgbClr val="3366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28" name="Rectangle 6"/>
          <p:cNvSpPr txBox="1">
            <a:spLocks noChangeArrowheads="1"/>
          </p:cNvSpPr>
          <p:nvPr/>
        </p:nvSpPr>
        <p:spPr>
          <a:xfrm>
            <a:off x="609600" y="307848"/>
            <a:ext cx="8229600" cy="1252728"/>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a:lstStyle>
          <a:p>
            <a:r>
              <a:rPr lang="en-US" altLang="zh-TW" dirty="0" smtClean="0">
                <a:solidFill>
                  <a:srgbClr val="FFC000"/>
                </a:solidFill>
                <a:ea typeface="新細明體" pitchFamily="18" charset="-120"/>
              </a:rPr>
              <a:t>Magazine Basics</a:t>
            </a:r>
            <a:endParaRPr lang="en-US" dirty="0">
              <a:solidFill>
                <a:srgbClr val="FFC000"/>
              </a:solidFill>
            </a:endParaRPr>
          </a:p>
        </p:txBody>
      </p:sp>
      <p:grpSp>
        <p:nvGrpSpPr>
          <p:cNvPr id="7" name="Group 6"/>
          <p:cNvGrpSpPr/>
          <p:nvPr/>
        </p:nvGrpSpPr>
        <p:grpSpPr>
          <a:xfrm>
            <a:off x="1828800" y="4833958"/>
            <a:ext cx="6705600" cy="1524000"/>
            <a:chOff x="1828800" y="4724400"/>
            <a:chExt cx="6705600" cy="1524000"/>
          </a:xfrm>
        </p:grpSpPr>
        <p:sp>
          <p:nvSpPr>
            <p:cNvPr id="8" name="Rectangle 5"/>
            <p:cNvSpPr>
              <a:spLocks noChangeArrowheads="1"/>
            </p:cNvSpPr>
            <p:nvPr/>
          </p:nvSpPr>
          <p:spPr bwMode="auto">
            <a:xfrm>
              <a:off x="1828800" y="4724400"/>
              <a:ext cx="6705600" cy="1524000"/>
            </a:xfrm>
            <a:prstGeom prst="rect">
              <a:avLst/>
            </a:prstGeom>
            <a:solidFill>
              <a:srgbClr val="336699">
                <a:alpha val="25000"/>
              </a:srgbClr>
            </a:solidFill>
            <a:ln w="28575">
              <a:solidFill>
                <a:srgbClr val="336699"/>
              </a:solidFill>
              <a:miter lim="800000"/>
              <a:headEnd/>
              <a:tailEnd/>
            </a:ln>
            <a:effectLst/>
          </p:spPr>
          <p:txBody>
            <a:bodyPr/>
            <a:lstStyle/>
            <a:p>
              <a:pPr marL="342900" indent="-342900">
                <a:spcBef>
                  <a:spcPct val="20000"/>
                </a:spcBef>
                <a:buClr>
                  <a:srgbClr val="669966"/>
                </a:buClr>
                <a:buFont typeface="Times" charset="0"/>
                <a:buNone/>
              </a:pPr>
              <a:endParaRPr lang="en-US" sz="3200">
                <a:solidFill>
                  <a:srgbClr val="000000"/>
                </a:solidFill>
                <a:latin typeface="Times New Roman" pitchFamily="18" charset="0"/>
                <a:cs typeface="Times New Roman" pitchFamily="18" charset="0"/>
              </a:endParaRPr>
            </a:p>
          </p:txBody>
        </p:sp>
        <p:sp>
          <p:nvSpPr>
            <p:cNvPr id="9" name="Rectangle 6"/>
            <p:cNvSpPr>
              <a:spLocks noChangeArrowheads="1"/>
            </p:cNvSpPr>
            <p:nvPr/>
          </p:nvSpPr>
          <p:spPr bwMode="auto">
            <a:xfrm>
              <a:off x="1981200" y="4800600"/>
              <a:ext cx="6400800" cy="1406525"/>
            </a:xfrm>
            <a:prstGeom prst="rect">
              <a:avLst/>
            </a:prstGeom>
            <a:noFill/>
            <a:ln w="9525">
              <a:noFill/>
              <a:miter lim="800000"/>
              <a:headEnd/>
              <a:tailEnd/>
            </a:ln>
            <a:effectLst/>
          </p:spPr>
          <p:txBody>
            <a:bodyPr>
              <a:spAutoFit/>
            </a:bodyPr>
            <a:lstStyle/>
            <a:p>
              <a:pPr algn="ctr">
                <a:lnSpc>
                  <a:spcPct val="90000"/>
                </a:lnSpc>
              </a:pPr>
              <a:r>
                <a:rPr lang="en-US" sz="2400" dirty="0">
                  <a:solidFill>
                    <a:srgbClr val="000000"/>
                  </a:solidFill>
                  <a:latin typeface="Times New Roman" pitchFamily="18" charset="0"/>
                  <a:cs typeface="Arial" charset="0"/>
                </a:rPr>
                <a:t>Principle: </a:t>
              </a:r>
            </a:p>
            <a:p>
              <a:pPr algn="ctr">
                <a:lnSpc>
                  <a:spcPct val="90000"/>
                </a:lnSpc>
              </a:pPr>
              <a:r>
                <a:rPr lang="en-US" sz="2400" dirty="0">
                  <a:solidFill>
                    <a:srgbClr val="000000"/>
                  </a:solidFill>
                  <a:latin typeface="Times New Roman" pitchFamily="18" charset="0"/>
                  <a:cs typeface="Arial" charset="0"/>
                </a:rPr>
                <a:t>If you want to start a successful magazine,     create a special-interest publication aimed at         a narrow or niche audience.</a:t>
              </a:r>
            </a:p>
          </p:txBody>
        </p:sp>
      </p:grpSp>
      <p:sp>
        <p:nvSpPr>
          <p:cNvPr id="10" name="Rectangle 9"/>
          <p:cNvSpPr/>
          <p:nvPr/>
        </p:nvSpPr>
        <p:spPr>
          <a:xfrm>
            <a:off x="2571768" y="6429396"/>
            <a:ext cx="4572000" cy="369332"/>
          </a:xfrm>
          <a:prstGeom prst="rect">
            <a:avLst/>
          </a:prstGeom>
        </p:spPr>
        <p:txBody>
          <a:bodyPr>
            <a:spAutoFit/>
          </a:bodyPr>
          <a:lstStyle/>
          <a:p>
            <a:pPr lvl="0">
              <a:defRPr/>
            </a:pPr>
            <a:r>
              <a:rPr lang="en-US" sz="1800" dirty="0" smtClean="0">
                <a:solidFill>
                  <a:prstClr val="black"/>
                </a:solidFill>
              </a:rPr>
              <a:t>Source: Moriarty, Mitchell and Wells, (2009)</a:t>
            </a:r>
            <a:endParaRPr lang="en-US" sz="1800" dirty="0">
              <a:solidFill>
                <a:prstClr val="black"/>
              </a:solidFill>
            </a:endParaRPr>
          </a:p>
        </p:txBody>
      </p:sp>
    </p:spTree>
    <p:extLst>
      <p:ext uri="{BB962C8B-B14F-4D97-AF65-F5344CB8AC3E}">
        <p14:creationId xmlns:p14="http://schemas.microsoft.com/office/powerpoint/2010/main" xmlns="" val="2019241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8" name="Rectangle 16"/>
          <p:cNvSpPr>
            <a:spLocks noGrp="1" noChangeArrowheads="1"/>
          </p:cNvSpPr>
          <p:nvPr>
            <p:ph type="title"/>
          </p:nvPr>
        </p:nvSpPr>
        <p:spPr/>
        <p:txBody>
          <a:bodyPr/>
          <a:lstStyle/>
          <a:p>
            <a:r>
              <a:rPr lang="en-US" altLang="zh-TW" dirty="0" smtClean="0">
                <a:solidFill>
                  <a:srgbClr val="FFC000"/>
                </a:solidFill>
                <a:ea typeface="新細明體" pitchFamily="18" charset="-120"/>
              </a:rPr>
              <a:t>Magazine Basics</a:t>
            </a:r>
            <a:endParaRPr lang="en-US" dirty="0">
              <a:solidFill>
                <a:srgbClr val="FFC000"/>
              </a:solidFill>
            </a:endParaRPr>
          </a:p>
        </p:txBody>
      </p:sp>
      <p:sp>
        <p:nvSpPr>
          <p:cNvPr id="14" name="Content Placeholder 13"/>
          <p:cNvSpPr>
            <a:spLocks noGrp="1"/>
          </p:cNvSpPr>
          <p:nvPr>
            <p:ph idx="1"/>
          </p:nvPr>
        </p:nvSpPr>
        <p:spPr>
          <a:xfrm>
            <a:off x="-71470" y="1285860"/>
            <a:ext cx="4614866" cy="3929090"/>
          </a:xfrm>
        </p:spPr>
        <p:txBody>
          <a:bodyPr/>
          <a:lstStyle/>
          <a:p>
            <a:pPr marL="119062" indent="0">
              <a:buNone/>
            </a:pPr>
            <a:r>
              <a:rPr lang="en-US" altLang="zh-TW" b="1" dirty="0" smtClean="0">
                <a:ea typeface="新細明體" pitchFamily="18" charset="-120"/>
              </a:rPr>
              <a:t>Types of Magazines</a:t>
            </a:r>
          </a:p>
          <a:p>
            <a:pPr>
              <a:lnSpc>
                <a:spcPct val="90000"/>
              </a:lnSpc>
            </a:pPr>
            <a:r>
              <a:rPr lang="en-US" altLang="zh-TW" sz="2400" dirty="0" smtClean="0">
                <a:ea typeface="新細明體" pitchFamily="18" charset="-120"/>
              </a:rPr>
              <a:t>Consumer Magazines</a:t>
            </a:r>
          </a:p>
          <a:p>
            <a:pPr marL="635000" lvl="1" indent="-177800">
              <a:lnSpc>
                <a:spcPct val="90000"/>
              </a:lnSpc>
            </a:pPr>
            <a:r>
              <a:rPr lang="en-US" altLang="zh-TW" sz="2000" dirty="0" smtClean="0">
                <a:ea typeface="新細明體" pitchFamily="18" charset="-120"/>
              </a:rPr>
              <a:t>Aimed at consumers who buy products for personal use.</a:t>
            </a:r>
          </a:p>
          <a:p>
            <a:pPr>
              <a:lnSpc>
                <a:spcPct val="90000"/>
              </a:lnSpc>
            </a:pPr>
            <a:r>
              <a:rPr lang="en-US" altLang="zh-TW" sz="2400" dirty="0" smtClean="0">
                <a:ea typeface="新細明體" pitchFamily="18" charset="-120"/>
              </a:rPr>
              <a:t>Business Magazines</a:t>
            </a:r>
          </a:p>
          <a:p>
            <a:pPr marL="635000" lvl="1" indent="-177800">
              <a:lnSpc>
                <a:spcPct val="90000"/>
              </a:lnSpc>
              <a:spcBef>
                <a:spcPct val="0"/>
              </a:spcBef>
            </a:pPr>
            <a:r>
              <a:rPr lang="en-US" altLang="zh-TW" sz="2000" b="1" i="1" dirty="0" smtClean="0">
                <a:ea typeface="新細明體" pitchFamily="18" charset="-120"/>
              </a:rPr>
              <a:t>Trade papers</a:t>
            </a:r>
            <a:r>
              <a:rPr lang="en-US" altLang="zh-TW" sz="2000" dirty="0" smtClean="0">
                <a:ea typeface="新細明體" pitchFamily="18" charset="-120"/>
              </a:rPr>
              <a:t> are aimed at retailers, wholesalers, and other distributors; e.g., </a:t>
            </a:r>
            <a:r>
              <a:rPr lang="en-US" altLang="zh-TW" sz="2000" i="1" dirty="0" smtClean="0">
                <a:ea typeface="新細明體" pitchFamily="18" charset="-120"/>
              </a:rPr>
              <a:t>Chain Store Age</a:t>
            </a:r>
            <a:r>
              <a:rPr lang="en-US" altLang="zh-TW" sz="2000" dirty="0" smtClean="0">
                <a:ea typeface="新細明體" pitchFamily="18" charset="-120"/>
              </a:rPr>
              <a:t> </a:t>
            </a:r>
          </a:p>
          <a:p>
            <a:pPr marL="635000" lvl="1" indent="-177800">
              <a:lnSpc>
                <a:spcPct val="90000"/>
              </a:lnSpc>
              <a:spcBef>
                <a:spcPct val="0"/>
              </a:spcBef>
            </a:pPr>
            <a:r>
              <a:rPr lang="en-US" altLang="zh-TW" sz="2000" b="1" i="1" dirty="0" smtClean="0">
                <a:ea typeface="新細明體" pitchFamily="18" charset="-120"/>
              </a:rPr>
              <a:t>Industrial magazines</a:t>
            </a:r>
            <a:r>
              <a:rPr lang="en-US" altLang="zh-TW" sz="2000" dirty="0" smtClean="0">
                <a:ea typeface="新細明體" pitchFamily="18" charset="-120"/>
              </a:rPr>
              <a:t> are aimed at manufacturers; e.g., </a:t>
            </a:r>
            <a:r>
              <a:rPr lang="en-US" altLang="zh-TW" sz="2000" i="1" dirty="0" smtClean="0">
                <a:ea typeface="新細明體" pitchFamily="18" charset="-120"/>
              </a:rPr>
              <a:t>Concrete Construction</a:t>
            </a:r>
            <a:r>
              <a:rPr lang="en-US" altLang="zh-TW" sz="2000" dirty="0" smtClean="0">
                <a:ea typeface="新細明體" pitchFamily="18" charset="-120"/>
              </a:rPr>
              <a:t>.</a:t>
            </a:r>
          </a:p>
          <a:p>
            <a:pPr marL="635000" lvl="1" indent="-177800">
              <a:lnSpc>
                <a:spcPct val="90000"/>
              </a:lnSpc>
              <a:spcBef>
                <a:spcPct val="0"/>
              </a:spcBef>
            </a:pPr>
            <a:r>
              <a:rPr lang="en-US" altLang="zh-TW" sz="2000" b="1" i="1" dirty="0" smtClean="0">
                <a:ea typeface="新細明體" pitchFamily="18" charset="-120"/>
              </a:rPr>
              <a:t>Professional magazines</a:t>
            </a:r>
            <a:r>
              <a:rPr lang="en-US" altLang="zh-TW" sz="2000" dirty="0" smtClean="0">
                <a:ea typeface="新細明體" pitchFamily="18" charset="-120"/>
              </a:rPr>
              <a:t> are aimed at physicians, lawyers, and other professionals; e.g., </a:t>
            </a:r>
            <a:r>
              <a:rPr lang="en-US" altLang="zh-TW" sz="2000" i="1" dirty="0" smtClean="0">
                <a:ea typeface="新細明體" pitchFamily="18" charset="-120"/>
              </a:rPr>
              <a:t>National Law Review</a:t>
            </a:r>
            <a:r>
              <a:rPr lang="en-US" altLang="zh-TW" sz="2000" dirty="0" smtClean="0">
                <a:ea typeface="新細明體" pitchFamily="18" charset="-120"/>
              </a:rPr>
              <a:t>, </a:t>
            </a:r>
            <a:r>
              <a:rPr lang="en-US" altLang="zh-TW" sz="2000" i="1" dirty="0" smtClean="0">
                <a:ea typeface="新細明體" pitchFamily="18" charset="-120"/>
              </a:rPr>
              <a:t>Media Week.</a:t>
            </a:r>
            <a:endParaRPr lang="en-US" altLang="zh-TW" sz="2000" dirty="0" smtClean="0">
              <a:ea typeface="新細明體" pitchFamily="18" charset="-120"/>
            </a:endParaRPr>
          </a:p>
          <a:p>
            <a:pPr marL="635000" lvl="1" indent="-177800">
              <a:lnSpc>
                <a:spcPct val="90000"/>
              </a:lnSpc>
              <a:spcBef>
                <a:spcPct val="0"/>
              </a:spcBef>
            </a:pPr>
            <a:r>
              <a:rPr lang="en-US" altLang="zh-TW" sz="2000" b="1" i="1" dirty="0" smtClean="0">
                <a:ea typeface="新細明體" pitchFamily="18" charset="-120"/>
              </a:rPr>
              <a:t>Farm magazines</a:t>
            </a:r>
            <a:r>
              <a:rPr lang="en-US" altLang="zh-TW" sz="2000" dirty="0" smtClean="0">
                <a:ea typeface="新細明體" pitchFamily="18" charset="-120"/>
              </a:rPr>
              <a:t> are aimed at those working in agriculture; </a:t>
            </a:r>
            <a:r>
              <a:rPr lang="en-US" altLang="zh-TW" sz="2000" i="1" dirty="0" smtClean="0">
                <a:ea typeface="新細明體" pitchFamily="18" charset="-120"/>
              </a:rPr>
              <a:t>e.g., Farm Journal</a:t>
            </a:r>
            <a:r>
              <a:rPr lang="en-US" altLang="zh-TW" sz="2000" dirty="0" smtClean="0">
                <a:ea typeface="新細明體" pitchFamily="18" charset="-120"/>
              </a:rPr>
              <a:t> and </a:t>
            </a:r>
            <a:r>
              <a:rPr lang="en-US" altLang="zh-TW" sz="2000" i="1" dirty="0" smtClean="0">
                <a:ea typeface="新細明體" pitchFamily="18" charset="-120"/>
              </a:rPr>
              <a:t>Feed and Grain.</a:t>
            </a:r>
            <a:endParaRPr lang="en-US" altLang="zh-TW" sz="2000" dirty="0">
              <a:ea typeface="新細明體" pitchFamily="18" charset="-120"/>
            </a:endParaRPr>
          </a:p>
        </p:txBody>
      </p:sp>
      <p:sp>
        <p:nvSpPr>
          <p:cNvPr id="23590" name="Rectangle 38"/>
          <p:cNvSpPr>
            <a:spLocks noChangeArrowheads="1"/>
          </p:cNvSpPr>
          <p:nvPr/>
        </p:nvSpPr>
        <p:spPr bwMode="auto">
          <a:xfrm>
            <a:off x="9191625" y="53705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grpSp>
        <p:nvGrpSpPr>
          <p:cNvPr id="8" name="Group 7"/>
          <p:cNvGrpSpPr/>
          <p:nvPr/>
        </p:nvGrpSpPr>
        <p:grpSpPr>
          <a:xfrm>
            <a:off x="4714876" y="1643050"/>
            <a:ext cx="4214842" cy="4300550"/>
            <a:chOff x="1763713" y="1620838"/>
            <a:chExt cx="5815012" cy="4322762"/>
          </a:xfrm>
        </p:grpSpPr>
        <p:sp>
          <p:nvSpPr>
            <p:cNvPr id="9" name="Rectangle 9"/>
            <p:cNvSpPr>
              <a:spLocks noChangeArrowheads="1"/>
            </p:cNvSpPr>
            <p:nvPr/>
          </p:nvSpPr>
          <p:spPr bwMode="auto">
            <a:xfrm>
              <a:off x="1771650" y="2170113"/>
              <a:ext cx="1922463"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2000" dirty="0">
                  <a:latin typeface="+mn-lt"/>
                </a:rPr>
                <a:t>Consumer</a:t>
              </a:r>
            </a:p>
          </p:txBody>
        </p:sp>
        <p:sp>
          <p:nvSpPr>
            <p:cNvPr id="10" name="Rectangle 10"/>
            <p:cNvSpPr>
              <a:spLocks noChangeArrowheads="1"/>
            </p:cNvSpPr>
            <p:nvPr/>
          </p:nvSpPr>
          <p:spPr bwMode="auto">
            <a:xfrm>
              <a:off x="3714750" y="2170113"/>
              <a:ext cx="1920875"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2000" dirty="0">
                  <a:latin typeface="+mn-lt"/>
                </a:rPr>
                <a:t>Farm</a:t>
              </a:r>
            </a:p>
          </p:txBody>
        </p:sp>
        <p:sp>
          <p:nvSpPr>
            <p:cNvPr id="11" name="Rectangle 11"/>
            <p:cNvSpPr>
              <a:spLocks noChangeArrowheads="1"/>
            </p:cNvSpPr>
            <p:nvPr/>
          </p:nvSpPr>
          <p:spPr bwMode="auto">
            <a:xfrm>
              <a:off x="5646738" y="2170113"/>
              <a:ext cx="1922462"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2000" dirty="0">
                  <a:latin typeface="+mn-lt"/>
                </a:rPr>
                <a:t>Business</a:t>
              </a:r>
            </a:p>
          </p:txBody>
        </p:sp>
        <p:sp>
          <p:nvSpPr>
            <p:cNvPr id="12" name="Text Box 19"/>
            <p:cNvSpPr>
              <a:spLocks noChangeArrowheads="1"/>
            </p:cNvSpPr>
            <p:nvPr/>
          </p:nvSpPr>
          <p:spPr bwMode="auto">
            <a:xfrm>
              <a:off x="1763713" y="1620838"/>
              <a:ext cx="5810250" cy="511175"/>
            </a:xfrm>
            <a:prstGeom prst="flowChartAlternateProcess">
              <a:avLst/>
            </a:prstGeom>
            <a:solidFill>
              <a:schemeClr val="accent6">
                <a:lumMod val="40000"/>
                <a:lumOff val="60000"/>
              </a:schemeClr>
            </a:solidFill>
            <a:ln w="19050">
              <a:solidFill>
                <a:srgbClr val="003399"/>
              </a:solidFill>
              <a:miter lim="800000"/>
              <a:headEnd/>
              <a:tailEnd/>
            </a:ln>
          </p:spPr>
          <p:txBody>
            <a:bodyPr>
              <a:spAutoFit/>
            </a:bodyPr>
            <a:lstStyle/>
            <a:p>
              <a:pPr fontAlgn="auto">
                <a:spcBef>
                  <a:spcPct val="50000"/>
                </a:spcBef>
                <a:spcAft>
                  <a:spcPts val="0"/>
                </a:spcAft>
                <a:defRPr/>
              </a:pPr>
              <a:r>
                <a:rPr lang="en-US" sz="2400" dirty="0">
                  <a:latin typeface="+mn-lt"/>
                </a:rPr>
                <a:t>By Content</a:t>
              </a:r>
            </a:p>
          </p:txBody>
        </p:sp>
        <p:sp>
          <p:nvSpPr>
            <p:cNvPr id="13" name="Rectangle 22"/>
            <p:cNvSpPr>
              <a:spLocks noChangeArrowheads="1"/>
            </p:cNvSpPr>
            <p:nvPr/>
          </p:nvSpPr>
          <p:spPr bwMode="auto">
            <a:xfrm>
              <a:off x="1776413" y="3724275"/>
              <a:ext cx="1922462"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2000" dirty="0">
                  <a:latin typeface="+mn-lt"/>
                </a:rPr>
                <a:t>Local</a:t>
              </a:r>
            </a:p>
          </p:txBody>
        </p:sp>
        <p:sp>
          <p:nvSpPr>
            <p:cNvPr id="15" name="Rectangle 23"/>
            <p:cNvSpPr>
              <a:spLocks noChangeArrowheads="1"/>
            </p:cNvSpPr>
            <p:nvPr/>
          </p:nvSpPr>
          <p:spPr bwMode="auto">
            <a:xfrm>
              <a:off x="3719513" y="3724275"/>
              <a:ext cx="1920875"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2000" dirty="0">
                  <a:latin typeface="+mn-lt"/>
                </a:rPr>
                <a:t>Regional</a:t>
              </a:r>
            </a:p>
          </p:txBody>
        </p:sp>
        <p:sp>
          <p:nvSpPr>
            <p:cNvPr id="16" name="Rectangle 24"/>
            <p:cNvSpPr>
              <a:spLocks noChangeArrowheads="1"/>
            </p:cNvSpPr>
            <p:nvPr/>
          </p:nvSpPr>
          <p:spPr bwMode="auto">
            <a:xfrm>
              <a:off x="5651500" y="3724275"/>
              <a:ext cx="1922463"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2000" dirty="0">
                  <a:latin typeface="+mn-lt"/>
                </a:rPr>
                <a:t>National</a:t>
              </a:r>
            </a:p>
          </p:txBody>
        </p:sp>
        <p:sp>
          <p:nvSpPr>
            <p:cNvPr id="17" name="Text Box 25"/>
            <p:cNvSpPr>
              <a:spLocks noChangeArrowheads="1"/>
            </p:cNvSpPr>
            <p:nvPr/>
          </p:nvSpPr>
          <p:spPr bwMode="auto">
            <a:xfrm>
              <a:off x="1768475" y="3175000"/>
              <a:ext cx="5810250" cy="511175"/>
            </a:xfrm>
            <a:prstGeom prst="flowChartAlternateProcess">
              <a:avLst/>
            </a:prstGeom>
            <a:solidFill>
              <a:schemeClr val="accent6">
                <a:lumMod val="40000"/>
                <a:lumOff val="60000"/>
              </a:schemeClr>
            </a:solidFill>
            <a:ln w="19050">
              <a:solidFill>
                <a:schemeClr val="accent6">
                  <a:lumMod val="75000"/>
                </a:schemeClr>
              </a:solidFill>
              <a:miter lim="800000"/>
              <a:headEnd/>
              <a:tailEnd/>
            </a:ln>
          </p:spPr>
          <p:txBody>
            <a:bodyPr>
              <a:spAutoFit/>
            </a:bodyPr>
            <a:lstStyle/>
            <a:p>
              <a:pPr fontAlgn="auto">
                <a:spcBef>
                  <a:spcPct val="50000"/>
                </a:spcBef>
                <a:spcAft>
                  <a:spcPts val="0"/>
                </a:spcAft>
                <a:defRPr/>
              </a:pPr>
              <a:r>
                <a:rPr lang="en-US" sz="2400" dirty="0">
                  <a:latin typeface="+mn-lt"/>
                </a:rPr>
                <a:t>By Reach or Geography</a:t>
              </a:r>
            </a:p>
          </p:txBody>
        </p:sp>
        <p:sp>
          <p:nvSpPr>
            <p:cNvPr id="18" name="Rectangle 27"/>
            <p:cNvSpPr>
              <a:spLocks noChangeArrowheads="1"/>
            </p:cNvSpPr>
            <p:nvPr/>
          </p:nvSpPr>
          <p:spPr bwMode="auto">
            <a:xfrm>
              <a:off x="1784350" y="5248275"/>
              <a:ext cx="1436688"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2000" dirty="0">
                  <a:latin typeface="+mn-lt"/>
                </a:rPr>
                <a:t>Large</a:t>
              </a:r>
            </a:p>
          </p:txBody>
        </p:sp>
        <p:sp>
          <p:nvSpPr>
            <p:cNvPr id="19" name="Text Box 30"/>
            <p:cNvSpPr>
              <a:spLocks noChangeArrowheads="1"/>
            </p:cNvSpPr>
            <p:nvPr/>
          </p:nvSpPr>
          <p:spPr bwMode="auto">
            <a:xfrm>
              <a:off x="1779588" y="4686300"/>
              <a:ext cx="5788025" cy="511175"/>
            </a:xfrm>
            <a:prstGeom prst="flowChartAlternateProcess">
              <a:avLst/>
            </a:prstGeom>
            <a:solidFill>
              <a:schemeClr val="accent6">
                <a:lumMod val="40000"/>
                <a:lumOff val="60000"/>
              </a:schemeClr>
            </a:solidFill>
            <a:ln w="19050">
              <a:solidFill>
                <a:schemeClr val="accent6">
                  <a:lumMod val="75000"/>
                </a:schemeClr>
              </a:solidFill>
              <a:miter lim="800000"/>
              <a:headEnd/>
              <a:tailEnd/>
            </a:ln>
          </p:spPr>
          <p:txBody>
            <a:bodyPr>
              <a:spAutoFit/>
            </a:bodyPr>
            <a:lstStyle/>
            <a:p>
              <a:pPr fontAlgn="auto">
                <a:spcBef>
                  <a:spcPct val="50000"/>
                </a:spcBef>
                <a:spcAft>
                  <a:spcPts val="0"/>
                </a:spcAft>
                <a:defRPr/>
              </a:pPr>
              <a:r>
                <a:rPr lang="en-US" sz="2400" dirty="0">
                  <a:latin typeface="+mn-lt"/>
                </a:rPr>
                <a:t>By Size</a:t>
              </a:r>
            </a:p>
          </p:txBody>
        </p:sp>
        <p:sp>
          <p:nvSpPr>
            <p:cNvPr id="20" name="Rectangle 31"/>
            <p:cNvSpPr>
              <a:spLocks noChangeArrowheads="1"/>
            </p:cNvSpPr>
            <p:nvPr/>
          </p:nvSpPr>
          <p:spPr bwMode="auto">
            <a:xfrm>
              <a:off x="3228975" y="5248275"/>
              <a:ext cx="1436688"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2000" dirty="0">
                  <a:latin typeface="+mn-lt"/>
                </a:rPr>
                <a:t>Flat</a:t>
              </a:r>
            </a:p>
          </p:txBody>
        </p:sp>
        <p:sp>
          <p:nvSpPr>
            <p:cNvPr id="21" name="Rectangle 32"/>
            <p:cNvSpPr>
              <a:spLocks noChangeArrowheads="1"/>
            </p:cNvSpPr>
            <p:nvPr/>
          </p:nvSpPr>
          <p:spPr bwMode="auto">
            <a:xfrm>
              <a:off x="4673600" y="5245100"/>
              <a:ext cx="1436688"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1800" dirty="0">
                  <a:latin typeface="+mn-lt"/>
                </a:rPr>
                <a:t>Standard</a:t>
              </a:r>
            </a:p>
          </p:txBody>
        </p:sp>
        <p:sp>
          <p:nvSpPr>
            <p:cNvPr id="22" name="Rectangle 33"/>
            <p:cNvSpPr>
              <a:spLocks noChangeArrowheads="1"/>
            </p:cNvSpPr>
            <p:nvPr/>
          </p:nvSpPr>
          <p:spPr bwMode="auto">
            <a:xfrm>
              <a:off x="6092825" y="5245100"/>
              <a:ext cx="1474788" cy="695325"/>
            </a:xfrm>
            <a:prstGeom prst="flowChartAlternateProcess">
              <a:avLst/>
            </a:prstGeom>
            <a:solidFill>
              <a:schemeClr val="accent2">
                <a:lumMod val="40000"/>
                <a:lumOff val="60000"/>
              </a:schemeClr>
            </a:solidFill>
            <a:ln w="28575">
              <a:solidFill>
                <a:schemeClr val="accent2">
                  <a:lumMod val="75000"/>
                </a:schemeClr>
              </a:solidFill>
              <a:miter lim="800000"/>
              <a:headEnd/>
              <a:tailEnd/>
            </a:ln>
          </p:spPr>
          <p:txBody>
            <a:bodyPr lIns="45718" tIns="45718" rIns="45718" bIns="45718" anchor="ctr"/>
            <a:lstStyle/>
            <a:p>
              <a:pPr fontAlgn="auto">
                <a:spcBef>
                  <a:spcPts val="0"/>
                </a:spcBef>
                <a:spcAft>
                  <a:spcPts val="0"/>
                </a:spcAft>
                <a:defRPr/>
              </a:pPr>
              <a:r>
                <a:rPr lang="en-US" sz="1800" dirty="0">
                  <a:latin typeface="+mn-lt"/>
                </a:rPr>
                <a:t>Small or pocket</a:t>
              </a:r>
            </a:p>
          </p:txBody>
        </p:sp>
      </p:grpSp>
      <p:sp>
        <p:nvSpPr>
          <p:cNvPr id="23" name="Rectangle 22"/>
          <p:cNvSpPr/>
          <p:nvPr/>
        </p:nvSpPr>
        <p:spPr>
          <a:xfrm>
            <a:off x="4429156" y="6000768"/>
            <a:ext cx="4572000" cy="584775"/>
          </a:xfrm>
          <a:prstGeom prst="rect">
            <a:avLst/>
          </a:prstGeom>
        </p:spPr>
        <p:txBody>
          <a:bodyPr wrap="square">
            <a:spAutoFit/>
          </a:bodyPr>
          <a:lstStyle/>
          <a:p>
            <a:pPr lvl="0">
              <a:defRPr/>
            </a:pPr>
            <a:r>
              <a:rPr lang="en-US" sz="1600" dirty="0" smtClean="0">
                <a:solidFill>
                  <a:prstClr val="black"/>
                </a:solidFill>
              </a:rPr>
              <a:t>Source: Moriarty, Mitchell and Wells, (2009)</a:t>
            </a:r>
            <a:r>
              <a:rPr lang="en-US" sz="1600" dirty="0" smtClean="0">
                <a:ea typeface="ＭＳ Ｐゴシック" pitchFamily="-60" charset="-128"/>
              </a:rPr>
              <a:t> : </a:t>
            </a:r>
            <a:r>
              <a:rPr lang="en-US" sz="1600" dirty="0" err="1" smtClean="0">
                <a:ea typeface="ＭＳ Ｐゴシック" pitchFamily="-60" charset="-128"/>
              </a:rPr>
              <a:t>Arens</a:t>
            </a:r>
            <a:r>
              <a:rPr lang="en-US" sz="1600" dirty="0" smtClean="0">
                <a:ea typeface="ＭＳ Ｐゴシック" pitchFamily="-60" charset="-128"/>
              </a:rPr>
              <a:t>, W., </a:t>
            </a:r>
            <a:r>
              <a:rPr lang="en-US" sz="1600" dirty="0" err="1" smtClean="0">
                <a:ea typeface="ＭＳ Ｐゴシック" pitchFamily="-60" charset="-128"/>
              </a:rPr>
              <a:t>Weigold</a:t>
            </a:r>
            <a:r>
              <a:rPr lang="en-US" sz="1600" dirty="0" smtClean="0">
                <a:ea typeface="ＭＳ Ｐゴシック" pitchFamily="-60" charset="-128"/>
              </a:rPr>
              <a:t>, and </a:t>
            </a:r>
            <a:r>
              <a:rPr lang="en-US" sz="1600" dirty="0" err="1" smtClean="0">
                <a:ea typeface="ＭＳ Ｐゴシック" pitchFamily="-60" charset="-128"/>
              </a:rPr>
              <a:t>Arens</a:t>
            </a:r>
            <a:r>
              <a:rPr lang="en-US" sz="1600" dirty="0" smtClean="0">
                <a:ea typeface="ＭＳ Ｐゴシック" pitchFamily="-60" charset="-128"/>
              </a:rPr>
              <a:t>, C., (2011.)</a:t>
            </a:r>
            <a:endParaRPr lang="en-US" sz="1600" dirty="0">
              <a:solidFill>
                <a:prstClr val="black"/>
              </a:solidFill>
            </a:endParaRPr>
          </a:p>
        </p:txBody>
      </p:sp>
    </p:spTree>
    <p:extLst>
      <p:ext uri="{BB962C8B-B14F-4D97-AF65-F5344CB8AC3E}">
        <p14:creationId xmlns:p14="http://schemas.microsoft.com/office/powerpoint/2010/main" xmlns="" val="26205663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r>
              <a:rPr lang="en-US" altLang="zh-TW" dirty="0" smtClean="0">
                <a:solidFill>
                  <a:srgbClr val="FFC000"/>
                </a:solidFill>
                <a:ea typeface="新細明體" pitchFamily="18" charset="-120"/>
              </a:rPr>
              <a:t>Magazine Basics</a:t>
            </a:r>
            <a:endParaRPr lang="en-US" dirty="0">
              <a:solidFill>
                <a:srgbClr val="FFC000"/>
              </a:solidFill>
            </a:endParaRPr>
          </a:p>
        </p:txBody>
      </p:sp>
      <p:sp>
        <p:nvSpPr>
          <p:cNvPr id="14" name="Content Placeholder 13"/>
          <p:cNvSpPr>
            <a:spLocks noGrp="1"/>
          </p:cNvSpPr>
          <p:nvPr>
            <p:ph idx="1"/>
          </p:nvPr>
        </p:nvSpPr>
        <p:spPr>
          <a:xfrm>
            <a:off x="457200" y="1500174"/>
            <a:ext cx="8258204" cy="4714908"/>
          </a:xfrm>
        </p:spPr>
        <p:txBody>
          <a:bodyPr/>
          <a:lstStyle/>
          <a:p>
            <a:pPr marL="119062" indent="0">
              <a:buNone/>
            </a:pPr>
            <a:r>
              <a:rPr lang="en-US" altLang="zh-TW" b="1" dirty="0" smtClean="0">
                <a:ea typeface="新細明體" pitchFamily="18" charset="-120"/>
              </a:rPr>
              <a:t>Classifications of Magazines</a:t>
            </a:r>
          </a:p>
          <a:p>
            <a:pPr>
              <a:lnSpc>
                <a:spcPct val="90000"/>
              </a:lnSpc>
            </a:pPr>
            <a:r>
              <a:rPr lang="en-US" altLang="zh-TW" sz="2400" dirty="0" smtClean="0">
                <a:ea typeface="新細明體" pitchFamily="18" charset="-120"/>
              </a:rPr>
              <a:t>Vertical vs. horizontal publications</a:t>
            </a:r>
          </a:p>
          <a:p>
            <a:pPr lvl="1">
              <a:lnSpc>
                <a:spcPct val="90000"/>
              </a:lnSpc>
            </a:pPr>
            <a:r>
              <a:rPr lang="en-US" altLang="zh-TW" sz="2000" b="1" i="1" dirty="0" smtClean="0">
                <a:ea typeface="新細明體" pitchFamily="18" charset="-120"/>
              </a:rPr>
              <a:t>Vertical:</a:t>
            </a:r>
            <a:r>
              <a:rPr lang="en-US" altLang="zh-TW" sz="2000" dirty="0" smtClean="0">
                <a:ea typeface="新細明體" pitchFamily="18" charset="-120"/>
              </a:rPr>
              <a:t> contains stories about and info about an industry</a:t>
            </a:r>
          </a:p>
          <a:p>
            <a:pPr lvl="1">
              <a:lnSpc>
                <a:spcPct val="90000"/>
              </a:lnSpc>
            </a:pPr>
            <a:r>
              <a:rPr lang="en-US" altLang="zh-TW" sz="2000" b="1" i="1" dirty="0" smtClean="0">
                <a:ea typeface="新細明體" pitchFamily="18" charset="-120"/>
              </a:rPr>
              <a:t>Horizontal: </a:t>
            </a:r>
            <a:r>
              <a:rPr lang="en-US" altLang="zh-TW" sz="2000" dirty="0" smtClean="0">
                <a:ea typeface="新細明體" pitchFamily="18" charset="-120"/>
              </a:rPr>
              <a:t>deals with business functions across industries</a:t>
            </a:r>
          </a:p>
          <a:p>
            <a:pPr>
              <a:lnSpc>
                <a:spcPct val="90000"/>
              </a:lnSpc>
            </a:pPr>
            <a:r>
              <a:rPr lang="en-US" altLang="zh-TW" sz="2400" dirty="0" smtClean="0">
                <a:ea typeface="新細明體" pitchFamily="18" charset="-120"/>
              </a:rPr>
              <a:t>Geography</a:t>
            </a:r>
            <a:endParaRPr lang="en-US" altLang="zh-TW" sz="2400" b="1" dirty="0" smtClean="0">
              <a:ea typeface="新細明體" pitchFamily="18" charset="-120"/>
            </a:endParaRPr>
          </a:p>
          <a:p>
            <a:pPr lvl="1">
              <a:lnSpc>
                <a:spcPct val="90000"/>
              </a:lnSpc>
            </a:pPr>
            <a:r>
              <a:rPr lang="en-US" altLang="zh-TW" sz="2000" dirty="0" smtClean="0">
                <a:ea typeface="新細明體" pitchFamily="18" charset="-120"/>
              </a:rPr>
              <a:t>National, regional editions (e.g., </a:t>
            </a:r>
            <a:r>
              <a:rPr lang="en-US" altLang="zh-TW" sz="2000" i="1" dirty="0" smtClean="0">
                <a:ea typeface="新細明體" pitchFamily="18" charset="-120"/>
              </a:rPr>
              <a:t>Los Angeles Magazine, Southern Living</a:t>
            </a:r>
            <a:r>
              <a:rPr lang="en-US" altLang="zh-TW" sz="2000" dirty="0" smtClean="0">
                <a:ea typeface="新細明體" pitchFamily="18" charset="-120"/>
              </a:rPr>
              <a:t>’s</a:t>
            </a:r>
            <a:r>
              <a:rPr lang="en-US" altLang="zh-TW" sz="2000" i="1" dirty="0" smtClean="0">
                <a:ea typeface="新細明體" pitchFamily="18" charset="-120"/>
              </a:rPr>
              <a:t> </a:t>
            </a:r>
            <a:r>
              <a:rPr lang="en-US" altLang="zh-TW" sz="2000" dirty="0" smtClean="0">
                <a:ea typeface="新細明體" pitchFamily="18" charset="-120"/>
              </a:rPr>
              <a:t>southwestern edition zoned editions of national magazines) </a:t>
            </a:r>
          </a:p>
          <a:p>
            <a:pPr>
              <a:lnSpc>
                <a:spcPct val="90000"/>
              </a:lnSpc>
            </a:pPr>
            <a:r>
              <a:rPr lang="en-US" altLang="zh-TW" sz="2400" dirty="0" smtClean="0">
                <a:ea typeface="新細明體" pitchFamily="18" charset="-120"/>
              </a:rPr>
              <a:t>Demographics</a:t>
            </a:r>
          </a:p>
          <a:p>
            <a:pPr lvl="1">
              <a:lnSpc>
                <a:spcPct val="90000"/>
              </a:lnSpc>
            </a:pPr>
            <a:r>
              <a:rPr lang="en-US" altLang="zh-TW" sz="2000" dirty="0" smtClean="0">
                <a:ea typeface="新細明體" pitchFamily="18" charset="-120"/>
              </a:rPr>
              <a:t>Age, income, occupation, etc. (e.g., </a:t>
            </a:r>
            <a:r>
              <a:rPr lang="en-US" altLang="zh-TW" sz="2000" i="1" dirty="0" smtClean="0">
                <a:ea typeface="新細明體" pitchFamily="18" charset="-120"/>
              </a:rPr>
              <a:t>Newsweek</a:t>
            </a:r>
            <a:r>
              <a:rPr lang="en-US" altLang="zh-TW" sz="2000" dirty="0" smtClean="0">
                <a:ea typeface="新細明體" pitchFamily="18" charset="-120"/>
              </a:rPr>
              <a:t>’s college edition and </a:t>
            </a:r>
            <a:r>
              <a:rPr lang="en-US" altLang="zh-TW" sz="2000" i="1" dirty="0" smtClean="0">
                <a:ea typeface="新細明體" pitchFamily="18" charset="-120"/>
              </a:rPr>
              <a:t>Time</a:t>
            </a:r>
            <a:r>
              <a:rPr lang="en-US" altLang="zh-TW" sz="2000" dirty="0" smtClean="0">
                <a:ea typeface="新細明體" pitchFamily="18" charset="-120"/>
              </a:rPr>
              <a:t>’s editions for business executives and doctors)</a:t>
            </a:r>
          </a:p>
          <a:p>
            <a:pPr>
              <a:lnSpc>
                <a:spcPct val="90000"/>
              </a:lnSpc>
            </a:pPr>
            <a:r>
              <a:rPr lang="en-US" altLang="zh-TW" sz="2400" dirty="0" smtClean="0">
                <a:ea typeface="新細明體" pitchFamily="18" charset="-120"/>
              </a:rPr>
              <a:t>Editorial Content</a:t>
            </a:r>
          </a:p>
          <a:p>
            <a:pPr lvl="1">
              <a:lnSpc>
                <a:spcPct val="90000"/>
              </a:lnSpc>
            </a:pPr>
            <a:r>
              <a:rPr lang="en-US" altLang="zh-TW" sz="2000" dirty="0" smtClean="0">
                <a:ea typeface="新細明體" pitchFamily="18" charset="-120"/>
              </a:rPr>
              <a:t>General (</a:t>
            </a:r>
            <a:r>
              <a:rPr lang="en-US" altLang="zh-TW" sz="2000" i="1" dirty="0" smtClean="0">
                <a:ea typeface="新細明體" pitchFamily="18" charset="-120"/>
              </a:rPr>
              <a:t>Reader’s Digest</a:t>
            </a:r>
            <a:r>
              <a:rPr lang="en-US" altLang="zh-TW" sz="2000" dirty="0" smtClean="0">
                <a:ea typeface="新細明體" pitchFamily="18" charset="-120"/>
              </a:rPr>
              <a:t>), women’s (</a:t>
            </a:r>
            <a:r>
              <a:rPr lang="en-US" altLang="zh-TW" sz="2000" i="1" dirty="0" smtClean="0">
                <a:ea typeface="新細明體" pitchFamily="18" charset="-120"/>
              </a:rPr>
              <a:t>Family Circle</a:t>
            </a:r>
            <a:r>
              <a:rPr lang="en-US" altLang="zh-TW" sz="2000" dirty="0" smtClean="0">
                <a:ea typeface="新細明體" pitchFamily="18" charset="-120"/>
              </a:rPr>
              <a:t>), shelter (</a:t>
            </a:r>
            <a:r>
              <a:rPr lang="en-US" altLang="zh-TW" sz="2000" i="1" dirty="0" smtClean="0">
                <a:ea typeface="新細明體" pitchFamily="18" charset="-120"/>
              </a:rPr>
              <a:t>House Beautiful</a:t>
            </a:r>
            <a:r>
              <a:rPr lang="en-US" altLang="zh-TW" sz="2000" dirty="0" smtClean="0">
                <a:ea typeface="新細明體" pitchFamily="18" charset="-120"/>
              </a:rPr>
              <a:t>), business (</a:t>
            </a:r>
            <a:r>
              <a:rPr lang="en-US" altLang="zh-TW" sz="2000" i="1" dirty="0" smtClean="0">
                <a:ea typeface="新細明體" pitchFamily="18" charset="-120"/>
              </a:rPr>
              <a:t>Forbes</a:t>
            </a:r>
            <a:r>
              <a:rPr lang="en-US" altLang="zh-TW" sz="2000" dirty="0" smtClean="0">
                <a:ea typeface="新細明體" pitchFamily="18" charset="-120"/>
              </a:rPr>
              <a:t>), and special interest (</a:t>
            </a:r>
            <a:r>
              <a:rPr lang="en-US" altLang="zh-TW" sz="2000" i="1" dirty="0" smtClean="0">
                <a:ea typeface="新細明體" pitchFamily="18" charset="-120"/>
              </a:rPr>
              <a:t>Ski</a:t>
            </a:r>
            <a:r>
              <a:rPr lang="en-US" altLang="zh-TW" sz="2000" dirty="0" smtClean="0">
                <a:ea typeface="新細明體" pitchFamily="18" charset="-120"/>
              </a:rPr>
              <a:t>).</a:t>
            </a:r>
            <a:endParaRPr lang="en-US" altLang="zh-TW" sz="2000" dirty="0">
              <a:ea typeface="新細明體" pitchFamily="18" charset="-120"/>
            </a:endParaRPr>
          </a:p>
        </p:txBody>
      </p:sp>
    </p:spTree>
    <p:extLst>
      <p:ext uri="{BB962C8B-B14F-4D97-AF65-F5344CB8AC3E}">
        <p14:creationId xmlns:p14="http://schemas.microsoft.com/office/powerpoint/2010/main" xmlns="" val="7995232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54693B-606D-40D8-8038-E9A520894FA0}"/>
              </a:ext>
            </a:extLst>
          </p:cNvPr>
          <p:cNvSpPr>
            <a:spLocks noGrp="1"/>
          </p:cNvSpPr>
          <p:nvPr>
            <p:ph type="title"/>
          </p:nvPr>
        </p:nvSpPr>
        <p:spPr/>
        <p:txBody>
          <a:bodyPr/>
          <a:lstStyle/>
          <a:p>
            <a:r>
              <a:rPr lang="en-US" altLang="zh-TW" dirty="0" smtClean="0">
                <a:solidFill>
                  <a:srgbClr val="FFC000"/>
                </a:solidFill>
                <a:ea typeface="新細明體" pitchFamily="18" charset="-120"/>
              </a:rPr>
              <a:t>Magazine Basics</a:t>
            </a:r>
            <a:endParaRPr lang="en-US" dirty="0">
              <a:solidFill>
                <a:srgbClr val="FFC000"/>
              </a:solidFill>
            </a:endParaRPr>
          </a:p>
        </p:txBody>
      </p:sp>
      <p:sp>
        <p:nvSpPr>
          <p:cNvPr id="3" name="Content Placeholder 2">
            <a:extLst>
              <a:ext uri="{FF2B5EF4-FFF2-40B4-BE49-F238E27FC236}">
                <a16:creationId xmlns:a16="http://schemas.microsoft.com/office/drawing/2014/main" xmlns="" id="{ADB85776-E2C7-42A4-9A92-49B61D7644CA}"/>
              </a:ext>
            </a:extLst>
          </p:cNvPr>
          <p:cNvSpPr>
            <a:spLocks noGrp="1"/>
          </p:cNvSpPr>
          <p:nvPr>
            <p:ph idx="1"/>
          </p:nvPr>
        </p:nvSpPr>
        <p:spPr>
          <a:xfrm>
            <a:off x="457200" y="1524000"/>
            <a:ext cx="8229600" cy="4625975"/>
          </a:xfrm>
        </p:spPr>
        <p:txBody>
          <a:bodyPr/>
          <a:lstStyle/>
          <a:p>
            <a:r>
              <a:rPr lang="en-US" dirty="0"/>
              <a:t>Political Advertising</a:t>
            </a:r>
          </a:p>
          <a:p>
            <a:pPr lvl="1"/>
            <a:r>
              <a:rPr lang="en-US" dirty="0"/>
              <a:t>Politicians - vote for them or their ideas</a:t>
            </a:r>
          </a:p>
          <a:p>
            <a:pPr marL="0" marR="0" algn="just">
              <a:spcBef>
                <a:spcPts val="0"/>
              </a:spcBef>
              <a:spcAft>
                <a:spcPts val="0"/>
              </a:spcAft>
            </a:pPr>
            <a:r>
              <a:rPr lang="en-US" sz="2800" kern="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1200" dirty="0">
                <a:effectLst/>
                <a:ea typeface="Times New Roman" panose="02020603050405020304" pitchFamily="18" charset="0"/>
                <a:cs typeface="Times New Roman" panose="02020603050405020304" pitchFamily="18" charset="0"/>
              </a:rPr>
              <a:t>–</a:t>
            </a:r>
            <a:r>
              <a:rPr lang="en-US" sz="2800" i="1" kern="1200" dirty="0">
                <a:effectLst/>
                <a:ea typeface="Times New Roman" panose="02020603050405020304" pitchFamily="18" charset="0"/>
                <a:cs typeface="Times New Roman" panose="02020603050405020304" pitchFamily="18" charset="0"/>
              </a:rPr>
              <a:t>Interactive advertising</a:t>
            </a:r>
            <a:r>
              <a:rPr lang="en-US" sz="2800" kern="1200" dirty="0">
                <a:effectLst/>
                <a:ea typeface="Times New Roman" panose="02020603050405020304" pitchFamily="18" charset="0"/>
                <a:cs typeface="Times New Roman" panose="02020603050405020304" pitchFamily="18" charset="0"/>
              </a:rPr>
              <a:t>: delivered to individual consumers who have access to a computer and the Internet</a:t>
            </a:r>
            <a:endParaRPr lang="en-US" sz="2400" dirty="0">
              <a:effectLst/>
              <a:ea typeface="Calibri" panose="020F0502020204030204" pitchFamily="34" charset="0"/>
              <a:cs typeface="Times New Roman" panose="02020603050405020304" pitchFamily="18" charset="0"/>
            </a:endParaRPr>
          </a:p>
          <a:p>
            <a:r>
              <a:rPr lang="en-US" sz="2800" i="1" kern="1200" dirty="0">
                <a:effectLst/>
                <a:ea typeface="Times New Roman" panose="02020603050405020304" pitchFamily="18" charset="0"/>
              </a:rPr>
              <a:t>-Nonprofit Advertising. </a:t>
            </a:r>
            <a:r>
              <a:rPr lang="en-US" sz="2800" kern="1200" dirty="0">
                <a:effectLst/>
                <a:ea typeface="Times New Roman" panose="02020603050405020304" pitchFamily="18" charset="0"/>
              </a:rPr>
              <a:t>Advertisements for non-profit organizations such as Charities, foundations, associations, hospitals, museums and religious institutions, they are directed to their members, customers and volunteers, as well as for donations and other forms of program participation. </a:t>
            </a:r>
          </a:p>
          <a:p>
            <a:pPr marL="119062" indent="0">
              <a:buNone/>
            </a:pPr>
            <a:r>
              <a:rPr lang="en-US" sz="1400" kern="1200" dirty="0">
                <a:effectLst/>
                <a:ea typeface="Times New Roman" panose="02020603050405020304" pitchFamily="18" charset="0"/>
              </a:rPr>
              <a:t>Moriarty, Mitchell and Wells, (2009)</a:t>
            </a:r>
            <a:endParaRPr lang="en-US" sz="1400" dirty="0"/>
          </a:p>
        </p:txBody>
      </p:sp>
    </p:spTree>
    <p:extLst>
      <p:ext uri="{BB962C8B-B14F-4D97-AF65-F5344CB8AC3E}">
        <p14:creationId xmlns:p14="http://schemas.microsoft.com/office/powerpoint/2010/main" xmlns="" val="3593531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zh-TW" dirty="0" smtClean="0">
                <a:solidFill>
                  <a:srgbClr val="FFC000"/>
                </a:solidFill>
                <a:ea typeface="新細明體" pitchFamily="18" charset="-120"/>
              </a:rPr>
              <a:t>Magazine Basics</a:t>
            </a:r>
            <a:endParaRPr lang="en-US" dirty="0">
              <a:solidFill>
                <a:srgbClr val="FFC000"/>
              </a:solidFill>
            </a:endParaRPr>
          </a:p>
        </p:txBody>
      </p:sp>
      <p:sp>
        <p:nvSpPr>
          <p:cNvPr id="19459" name="Rectangle 3"/>
          <p:cNvSpPr>
            <a:spLocks noGrp="1" noChangeArrowheads="1"/>
          </p:cNvSpPr>
          <p:nvPr>
            <p:ph idx="1"/>
          </p:nvPr>
        </p:nvSpPr>
        <p:spPr>
          <a:xfrm>
            <a:off x="457200" y="1428736"/>
            <a:ext cx="8229600" cy="4625975"/>
          </a:xfrm>
        </p:spPr>
        <p:txBody>
          <a:bodyPr/>
          <a:lstStyle/>
          <a:p>
            <a:r>
              <a:rPr lang="en-US" altLang="zh-TW" b="1" dirty="0" smtClean="0">
                <a:ea typeface="新細明體" pitchFamily="18" charset="-120"/>
              </a:rPr>
              <a:t>Classifications of Magazines</a:t>
            </a:r>
            <a:endParaRPr lang="en-US" altLang="en-US" dirty="0"/>
          </a:p>
          <a:p>
            <a:pPr>
              <a:lnSpc>
                <a:spcPct val="90000"/>
              </a:lnSpc>
            </a:pPr>
            <a:r>
              <a:rPr lang="en-US" altLang="zh-TW" sz="2400" dirty="0" smtClean="0">
                <a:ea typeface="新細明體" pitchFamily="18" charset="-120"/>
              </a:rPr>
              <a:t>Physical Characteristics</a:t>
            </a:r>
          </a:p>
          <a:p>
            <a:pPr lvl="1">
              <a:lnSpc>
                <a:spcPct val="90000"/>
              </a:lnSpc>
            </a:pPr>
            <a:r>
              <a:rPr lang="en-US" altLang="zh-TW" sz="2000" dirty="0" smtClean="0">
                <a:ea typeface="新細明體" pitchFamily="18" charset="-120"/>
              </a:rPr>
              <a:t>The most common sizes are 8 1/2 </a:t>
            </a:r>
            <a:r>
              <a:rPr lang="en-US" altLang="zh-TW" sz="2000" dirty="0" smtClean="0">
                <a:latin typeface="Tahoma" pitchFamily="34" charset="0"/>
                <a:ea typeface="新細明體" pitchFamily="18" charset="-120"/>
              </a:rPr>
              <a:t>x</a:t>
            </a:r>
            <a:r>
              <a:rPr lang="en-US" altLang="zh-TW" sz="2000" dirty="0" smtClean="0">
                <a:ea typeface="新細明體" pitchFamily="18" charset="-120"/>
              </a:rPr>
              <a:t> 11  inches and 6 </a:t>
            </a:r>
            <a:r>
              <a:rPr lang="en-US" altLang="zh-TW" sz="2000" dirty="0" smtClean="0">
                <a:latin typeface="Tahoma" pitchFamily="34" charset="0"/>
                <a:ea typeface="新細明體" pitchFamily="18" charset="-120"/>
              </a:rPr>
              <a:t>x</a:t>
            </a:r>
            <a:r>
              <a:rPr lang="en-US" altLang="zh-TW" sz="2000" dirty="0" smtClean="0">
                <a:ea typeface="新細明體" pitchFamily="18" charset="-120"/>
              </a:rPr>
              <a:t> 9 inches, which allows for fewer visuals and less copy.</a:t>
            </a:r>
          </a:p>
          <a:p>
            <a:pPr>
              <a:lnSpc>
                <a:spcPct val="90000"/>
              </a:lnSpc>
            </a:pPr>
            <a:r>
              <a:rPr lang="en-US" altLang="zh-TW" sz="2400" dirty="0" smtClean="0">
                <a:ea typeface="新細明體" pitchFamily="18" charset="-120"/>
              </a:rPr>
              <a:t>Ownership</a:t>
            </a:r>
            <a:endParaRPr lang="en-US" altLang="zh-TW" sz="2400" b="1" i="1" dirty="0" smtClean="0">
              <a:ea typeface="新細明體" pitchFamily="18" charset="-120"/>
            </a:endParaRPr>
          </a:p>
          <a:p>
            <a:pPr lvl="1">
              <a:lnSpc>
                <a:spcPct val="90000"/>
              </a:lnSpc>
            </a:pPr>
            <a:r>
              <a:rPr lang="en-US" altLang="zh-TW" sz="2000" dirty="0" smtClean="0">
                <a:ea typeface="新細明體" pitchFamily="18" charset="-120"/>
              </a:rPr>
              <a:t>Some are owned by publishing companies (</a:t>
            </a:r>
            <a:r>
              <a:rPr lang="en-US" altLang="zh-TW" sz="2000" dirty="0" err="1" smtClean="0">
                <a:ea typeface="新細明體" pitchFamily="18" charset="-120"/>
              </a:rPr>
              <a:t>Conde</a:t>
            </a:r>
            <a:r>
              <a:rPr lang="en-US" altLang="zh-TW" sz="2000" dirty="0" smtClean="0">
                <a:ea typeface="新細明體" pitchFamily="18" charset="-120"/>
              </a:rPr>
              <a:t> Nast owns </a:t>
            </a:r>
            <a:r>
              <a:rPr lang="en-US" altLang="zh-TW" sz="2000" i="1" dirty="0" smtClean="0">
                <a:ea typeface="新細明體" pitchFamily="18" charset="-120"/>
              </a:rPr>
              <a:t>Glamour, Gourmet, Vanity Fair) </a:t>
            </a:r>
            <a:r>
              <a:rPr lang="en-US" altLang="zh-TW" sz="2000" dirty="0" smtClean="0">
                <a:ea typeface="新細明體" pitchFamily="18" charset="-120"/>
              </a:rPr>
              <a:t>and others by organizations (AARP).</a:t>
            </a:r>
          </a:p>
          <a:p>
            <a:pPr>
              <a:lnSpc>
                <a:spcPct val="90000"/>
              </a:lnSpc>
            </a:pPr>
            <a:r>
              <a:rPr lang="en-US" altLang="zh-TW" sz="2400" dirty="0" smtClean="0">
                <a:ea typeface="新細明體" pitchFamily="18" charset="-120"/>
              </a:rPr>
              <a:t>Distribution and Circulation </a:t>
            </a:r>
          </a:p>
          <a:p>
            <a:pPr lvl="1">
              <a:lnSpc>
                <a:spcPct val="90000"/>
              </a:lnSpc>
            </a:pPr>
            <a:r>
              <a:rPr lang="en-US" altLang="zh-TW" sz="2000" b="1" i="1" dirty="0" smtClean="0">
                <a:ea typeface="新細明體" pitchFamily="18" charset="-120"/>
              </a:rPr>
              <a:t>Traditional delivery</a:t>
            </a:r>
            <a:r>
              <a:rPr lang="en-US" altLang="zh-TW" sz="2000" dirty="0" smtClean="0">
                <a:ea typeface="新細明體" pitchFamily="18" charset="-120"/>
              </a:rPr>
              <a:t>—through newsstand purchases or home delivery via the U.S. Postal Service </a:t>
            </a:r>
          </a:p>
          <a:p>
            <a:pPr lvl="1">
              <a:lnSpc>
                <a:spcPct val="90000"/>
              </a:lnSpc>
            </a:pPr>
            <a:r>
              <a:rPr lang="en-US" altLang="zh-TW" sz="2000" b="1" i="1" dirty="0" smtClean="0">
                <a:ea typeface="新細明體" pitchFamily="18" charset="-120"/>
              </a:rPr>
              <a:t>Nontraditional delivery or controlled circulation </a:t>
            </a:r>
            <a:r>
              <a:rPr lang="en-US" altLang="zh-TW" sz="2000" dirty="0" smtClean="0">
                <a:ea typeface="新細明體" pitchFamily="18" charset="-120"/>
              </a:rPr>
              <a:t>— hanging bagged copies on doorknobs, inserting in newspapers (such as </a:t>
            </a:r>
            <a:r>
              <a:rPr lang="en-US" altLang="zh-TW" sz="2000" i="1" dirty="0" smtClean="0">
                <a:ea typeface="新細明體" pitchFamily="18" charset="-120"/>
              </a:rPr>
              <a:t>Parade</a:t>
            </a:r>
            <a:r>
              <a:rPr lang="en-US" altLang="zh-TW" sz="2000" dirty="0" smtClean="0">
                <a:ea typeface="新細明體" pitchFamily="18" charset="-120"/>
              </a:rPr>
              <a:t> delivering through professionals’ offices (doctors and dentists), direct delivery (company or airplane), and electronic delivery</a:t>
            </a:r>
            <a:endParaRPr lang="en-US" altLang="zh-TW" sz="2000" dirty="0">
              <a:ea typeface="新細明體" pitchFamily="18" charset="-120"/>
            </a:endParaRPr>
          </a:p>
        </p:txBody>
      </p:sp>
      <p:sp>
        <p:nvSpPr>
          <p:cNvPr id="4" name="Rectangle 3"/>
          <p:cNvSpPr/>
          <p:nvPr/>
        </p:nvSpPr>
        <p:spPr>
          <a:xfrm>
            <a:off x="2357422" y="6072206"/>
            <a:ext cx="4572000" cy="338554"/>
          </a:xfrm>
          <a:prstGeom prst="rect">
            <a:avLst/>
          </a:prstGeom>
        </p:spPr>
        <p:txBody>
          <a:bodyPr>
            <a:spAutoFit/>
          </a:bodyPr>
          <a:lstStyle/>
          <a:p>
            <a:r>
              <a:rPr lang="en-US" sz="1600" dirty="0" smtClean="0">
                <a:ea typeface="Times New Roman" panose="02020603050405020304" pitchFamily="18" charset="0"/>
              </a:rPr>
              <a:t>Moriarty, Mitchell and Wells, (2009)</a:t>
            </a:r>
            <a:endParaRPr lang="en-US" sz="1600" dirty="0" smtClean="0"/>
          </a:p>
        </p:txBody>
      </p:sp>
    </p:spTree>
    <p:extLst>
      <p:ext uri="{BB962C8B-B14F-4D97-AF65-F5344CB8AC3E}">
        <p14:creationId xmlns:p14="http://schemas.microsoft.com/office/powerpoint/2010/main" xmlns="" val="10660752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CB798D-9EAC-4AED-AEC0-B99126E0139C}"/>
              </a:ext>
            </a:extLst>
          </p:cNvPr>
          <p:cNvSpPr>
            <a:spLocks noGrp="1"/>
          </p:cNvSpPr>
          <p:nvPr>
            <p:ph type="title"/>
          </p:nvPr>
        </p:nvSpPr>
        <p:spPr/>
        <p:txBody>
          <a:bodyPr/>
          <a:lstStyle/>
          <a:p>
            <a:r>
              <a:rPr lang="en-US" altLang="zh-TW" dirty="0" smtClean="0">
                <a:solidFill>
                  <a:srgbClr val="FFC000"/>
                </a:solidFill>
                <a:ea typeface="新細明體" pitchFamily="18" charset="-120"/>
              </a:rPr>
              <a:t>Magazine Basics</a:t>
            </a:r>
            <a:endParaRPr lang="en-US" dirty="0">
              <a:solidFill>
                <a:srgbClr val="FFC000"/>
              </a:solidFill>
            </a:endParaRPr>
          </a:p>
        </p:txBody>
      </p:sp>
      <p:sp>
        <p:nvSpPr>
          <p:cNvPr id="3" name="Content Placeholder 2">
            <a:extLst>
              <a:ext uri="{FF2B5EF4-FFF2-40B4-BE49-F238E27FC236}">
                <a16:creationId xmlns:a16="http://schemas.microsoft.com/office/drawing/2014/main" xmlns="" id="{556D4047-AF51-4CF8-9E32-4C521C653166}"/>
              </a:ext>
            </a:extLst>
          </p:cNvPr>
          <p:cNvSpPr>
            <a:spLocks noGrp="1"/>
          </p:cNvSpPr>
          <p:nvPr>
            <p:ph idx="1"/>
          </p:nvPr>
        </p:nvSpPr>
        <p:spPr>
          <a:xfrm>
            <a:off x="457200" y="928670"/>
            <a:ext cx="7186634" cy="5929330"/>
          </a:xfrm>
        </p:spPr>
        <p:txBody>
          <a:bodyPr/>
          <a:lstStyle/>
          <a:p>
            <a:pPr marL="609600" indent="-609600" eaLnBrk="1" hangingPunct="1">
              <a:buNone/>
            </a:pPr>
            <a:endParaRPr lang="en-US" altLang="en-US" b="1" dirty="0"/>
          </a:p>
          <a:p>
            <a:pPr>
              <a:lnSpc>
                <a:spcPct val="90000"/>
              </a:lnSpc>
            </a:pPr>
            <a:r>
              <a:rPr lang="en-US" altLang="zh-TW" sz="2400" b="1" dirty="0" smtClean="0">
                <a:ea typeface="新細明體" pitchFamily="18" charset="-120"/>
              </a:rPr>
              <a:t>Magazine Advertising: Format</a:t>
            </a:r>
          </a:p>
          <a:p>
            <a:pPr>
              <a:lnSpc>
                <a:spcPct val="90000"/>
              </a:lnSpc>
            </a:pPr>
            <a:r>
              <a:rPr lang="en-US" altLang="zh-TW" sz="2400" b="1" dirty="0" smtClean="0">
                <a:ea typeface="新細明體" pitchFamily="18" charset="-120"/>
              </a:rPr>
              <a:t>Premium positions</a:t>
            </a:r>
          </a:p>
          <a:p>
            <a:pPr lvl="1">
              <a:lnSpc>
                <a:spcPct val="90000"/>
              </a:lnSpc>
            </a:pPr>
            <a:r>
              <a:rPr lang="en-US" altLang="zh-TW" dirty="0" smtClean="0">
                <a:ea typeface="新細明體" pitchFamily="18" charset="-120"/>
              </a:rPr>
              <a:t>Back cover, inside covers</a:t>
            </a:r>
          </a:p>
          <a:p>
            <a:pPr>
              <a:lnSpc>
                <a:spcPct val="90000"/>
              </a:lnSpc>
            </a:pPr>
            <a:r>
              <a:rPr lang="en-US" altLang="zh-TW" sz="2400" b="1" dirty="0" smtClean="0">
                <a:ea typeface="新細明體" pitchFamily="18" charset="-120"/>
              </a:rPr>
              <a:t>Double-page spread</a:t>
            </a:r>
          </a:p>
          <a:p>
            <a:pPr lvl="1">
              <a:lnSpc>
                <a:spcPct val="90000"/>
              </a:lnSpc>
            </a:pPr>
            <a:r>
              <a:rPr lang="en-US" altLang="zh-TW" dirty="0" smtClean="0">
                <a:ea typeface="新細明體" pitchFamily="18" charset="-120"/>
              </a:rPr>
              <a:t>Two ad pages facing each other</a:t>
            </a:r>
          </a:p>
          <a:p>
            <a:pPr>
              <a:lnSpc>
                <a:spcPct val="90000"/>
              </a:lnSpc>
            </a:pPr>
            <a:r>
              <a:rPr lang="en-US" altLang="zh-TW" sz="2400" b="1" dirty="0" smtClean="0">
                <a:ea typeface="新細明體" pitchFamily="18" charset="-120"/>
              </a:rPr>
              <a:t>Bleed page</a:t>
            </a:r>
            <a:endParaRPr lang="en-US" altLang="zh-TW" sz="2400" b="1" i="1" dirty="0" smtClean="0">
              <a:ea typeface="新細明體" pitchFamily="18" charset="-120"/>
            </a:endParaRPr>
          </a:p>
          <a:p>
            <a:pPr lvl="1">
              <a:lnSpc>
                <a:spcPct val="90000"/>
              </a:lnSpc>
            </a:pPr>
            <a:r>
              <a:rPr lang="en-US" altLang="zh-TW" dirty="0" smtClean="0">
                <a:ea typeface="新細明體" pitchFamily="18" charset="-120"/>
              </a:rPr>
              <a:t>Color goes to edge of the page</a:t>
            </a:r>
          </a:p>
          <a:p>
            <a:pPr>
              <a:lnSpc>
                <a:spcPct val="90000"/>
              </a:lnSpc>
            </a:pPr>
            <a:r>
              <a:rPr lang="en-US" altLang="zh-TW" sz="2400" b="1" dirty="0" smtClean="0">
                <a:ea typeface="新細明體" pitchFamily="18" charset="-120"/>
              </a:rPr>
              <a:t>Gatefold</a:t>
            </a:r>
          </a:p>
          <a:p>
            <a:pPr lvl="1">
              <a:lnSpc>
                <a:spcPct val="90000"/>
              </a:lnSpc>
            </a:pPr>
            <a:r>
              <a:rPr lang="en-US" altLang="zh-TW" dirty="0" smtClean="0">
                <a:ea typeface="新細明體" pitchFamily="18" charset="-120"/>
              </a:rPr>
              <a:t>More than two connected pages that fold in on themselves</a:t>
            </a:r>
          </a:p>
          <a:p>
            <a:pPr>
              <a:lnSpc>
                <a:spcPct val="90000"/>
              </a:lnSpc>
            </a:pPr>
            <a:r>
              <a:rPr lang="en-US" altLang="zh-TW" sz="2400" b="1" dirty="0" smtClean="0">
                <a:ea typeface="新細明體" pitchFamily="18" charset="-120"/>
              </a:rPr>
              <a:t>Special ad page or section that looks like editorial</a:t>
            </a:r>
          </a:p>
          <a:p>
            <a:pPr>
              <a:lnSpc>
                <a:spcPct val="90000"/>
              </a:lnSpc>
            </a:pPr>
            <a:r>
              <a:rPr lang="en-US" altLang="zh-TW" sz="2400" b="1" dirty="0" smtClean="0">
                <a:ea typeface="新細明體" pitchFamily="18" charset="-120"/>
              </a:rPr>
              <a:t>Multiple-page photo essay</a:t>
            </a:r>
          </a:p>
          <a:p>
            <a:pPr>
              <a:lnSpc>
                <a:spcPct val="90000"/>
              </a:lnSpc>
            </a:pPr>
            <a:r>
              <a:rPr lang="en-US" altLang="zh-TW" sz="2400" b="1" dirty="0" smtClean="0">
                <a:ea typeface="新細明體" pitchFamily="18" charset="-120"/>
              </a:rPr>
              <a:t>Fractional page space</a:t>
            </a:r>
          </a:p>
          <a:p>
            <a:pPr lvl="1">
              <a:lnSpc>
                <a:spcPct val="90000"/>
              </a:lnSpc>
            </a:pPr>
            <a:r>
              <a:rPr lang="en-US" altLang="zh-TW" dirty="0" smtClean="0">
                <a:ea typeface="新細明體" pitchFamily="18" charset="-120"/>
              </a:rPr>
              <a:t>vertical or horizontal half-page, half-page double spread                               </a:t>
            </a:r>
            <a:r>
              <a:rPr lang="en-US" sz="1600" dirty="0" smtClean="0">
                <a:ea typeface="Times New Roman" panose="02020603050405020304" pitchFamily="18" charset="0"/>
              </a:rPr>
              <a:t>Moriarty, Mitchell and Wells, (2009)</a:t>
            </a:r>
            <a:endParaRPr lang="en-US" sz="1600" dirty="0" smtClean="0"/>
          </a:p>
          <a:p>
            <a:pPr lvl="1">
              <a:lnSpc>
                <a:spcPct val="90000"/>
              </a:lnSpc>
            </a:pPr>
            <a:endParaRPr lang="en-US" altLang="zh-TW" dirty="0" smtClean="0">
              <a:latin typeface="Palatino" charset="0"/>
              <a:ea typeface="新細明體" pitchFamily="18" charset="-120"/>
            </a:endParaRPr>
          </a:p>
          <a:p>
            <a:endParaRPr lang="en-US" dirty="0"/>
          </a:p>
        </p:txBody>
      </p:sp>
      <p:pic>
        <p:nvPicPr>
          <p:cNvPr id="4" name="Picture 4" descr="9">
            <a:hlinkClick r:id="rId2"/>
          </p:cNvPr>
          <p:cNvPicPr>
            <a:picLocks noChangeAspect="1" noChangeArrowheads="1"/>
          </p:cNvPicPr>
          <p:nvPr/>
        </p:nvPicPr>
        <p:blipFill>
          <a:blip r:embed="rId3"/>
          <a:srcRect/>
          <a:stretch>
            <a:fillRect/>
          </a:stretch>
        </p:blipFill>
        <p:spPr bwMode="auto">
          <a:xfrm>
            <a:off x="5857884" y="1500174"/>
            <a:ext cx="1571636" cy="2115664"/>
          </a:xfrm>
          <a:prstGeom prst="rect">
            <a:avLst/>
          </a:prstGeom>
          <a:noFill/>
          <a:ln w="9525">
            <a:noFill/>
            <a:miter lim="800000"/>
            <a:headEnd/>
            <a:tailEnd/>
          </a:ln>
        </p:spPr>
      </p:pic>
      <p:pic>
        <p:nvPicPr>
          <p:cNvPr id="5" name="Picture 5" descr="maxim">
            <a:hlinkClick r:id="rId4"/>
          </p:cNvPr>
          <p:cNvPicPr>
            <a:picLocks noChangeAspect="1" noChangeArrowheads="1"/>
          </p:cNvPicPr>
          <p:nvPr/>
        </p:nvPicPr>
        <p:blipFill>
          <a:blip r:embed="rId5"/>
          <a:srcRect/>
          <a:stretch>
            <a:fillRect/>
          </a:stretch>
        </p:blipFill>
        <p:spPr bwMode="auto">
          <a:xfrm>
            <a:off x="7500958" y="3714752"/>
            <a:ext cx="1643042" cy="2149938"/>
          </a:xfrm>
          <a:prstGeom prst="rect">
            <a:avLst/>
          </a:prstGeom>
          <a:noFill/>
          <a:ln w="9525">
            <a:noFill/>
            <a:miter lim="800000"/>
            <a:headEnd/>
            <a:tailEnd/>
          </a:ln>
        </p:spPr>
      </p:pic>
    </p:spTree>
    <p:extLst>
      <p:ext uri="{BB962C8B-B14F-4D97-AF65-F5344CB8AC3E}">
        <p14:creationId xmlns:p14="http://schemas.microsoft.com/office/powerpoint/2010/main" xmlns="" val="21622904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8C4059-FBE6-45D2-8AC3-AE9719F5023E}"/>
              </a:ext>
            </a:extLst>
          </p:cNvPr>
          <p:cNvSpPr>
            <a:spLocks noGrp="1"/>
          </p:cNvSpPr>
          <p:nvPr>
            <p:ph type="title"/>
          </p:nvPr>
        </p:nvSpPr>
        <p:spPr/>
        <p:txBody>
          <a:bodyPr/>
          <a:lstStyle/>
          <a:p>
            <a:r>
              <a:rPr lang="en-US" altLang="zh-TW" dirty="0" smtClean="0">
                <a:solidFill>
                  <a:srgbClr val="FFC000"/>
                </a:solidFill>
                <a:ea typeface="新細明體" pitchFamily="18" charset="-120"/>
              </a:rPr>
              <a:t>Magazine Basics</a:t>
            </a:r>
            <a:endParaRPr lang="en-US" dirty="0">
              <a:solidFill>
                <a:srgbClr val="FFC000"/>
              </a:solidFill>
            </a:endParaRPr>
          </a:p>
        </p:txBody>
      </p:sp>
      <p:sp>
        <p:nvSpPr>
          <p:cNvPr id="3" name="Content Placeholder 2">
            <a:extLst>
              <a:ext uri="{FF2B5EF4-FFF2-40B4-BE49-F238E27FC236}">
                <a16:creationId xmlns:a16="http://schemas.microsoft.com/office/drawing/2014/main" xmlns="" id="{0BEB69BF-BD08-4CAA-826C-EA6F1FAACCED}"/>
              </a:ext>
            </a:extLst>
          </p:cNvPr>
          <p:cNvSpPr>
            <a:spLocks noGrp="1"/>
          </p:cNvSpPr>
          <p:nvPr>
            <p:ph idx="1"/>
          </p:nvPr>
        </p:nvSpPr>
        <p:spPr>
          <a:xfrm>
            <a:off x="214282" y="1428736"/>
            <a:ext cx="8472518" cy="4625975"/>
          </a:xfrm>
        </p:spPr>
        <p:txBody>
          <a:bodyPr/>
          <a:lstStyle/>
          <a:p>
            <a:r>
              <a:rPr lang="en-US" b="1" dirty="0" smtClean="0"/>
              <a:t>Distribution</a:t>
            </a:r>
          </a:p>
          <a:p>
            <a:pPr eaLnBrk="1" hangingPunct="1"/>
            <a:r>
              <a:rPr lang="en-US" sz="2400" b="1" dirty="0" smtClean="0">
                <a:ea typeface="ＭＳ Ｐゴシック" charset="-128"/>
              </a:rPr>
              <a:t>Traditional delivery</a:t>
            </a:r>
          </a:p>
          <a:p>
            <a:pPr lvl="1" eaLnBrk="1" hangingPunct="1"/>
            <a:r>
              <a:rPr lang="en-US" dirty="0" smtClean="0">
                <a:ea typeface="ＭＳ Ｐゴシック" charset="-128"/>
              </a:rPr>
              <a:t>Through newsstand purchases or home delivery</a:t>
            </a:r>
          </a:p>
          <a:p>
            <a:r>
              <a:rPr lang="en-US" sz="2400" b="1" dirty="0" smtClean="0"/>
              <a:t>Nontraditional delivery (controlled circulation)</a:t>
            </a:r>
          </a:p>
          <a:p>
            <a:pPr lvl="1"/>
            <a:r>
              <a:rPr lang="en-US" dirty="0" smtClean="0"/>
              <a:t>Hanging bagged copies on doorknobs</a:t>
            </a:r>
          </a:p>
          <a:p>
            <a:pPr lvl="1"/>
            <a:r>
              <a:rPr lang="en-US" dirty="0" smtClean="0"/>
              <a:t>Inserting magazines in newspapers</a:t>
            </a:r>
          </a:p>
          <a:p>
            <a:pPr lvl="1"/>
            <a:r>
              <a:rPr lang="en-US" dirty="0" smtClean="0"/>
              <a:t>Delivering through professionals</a:t>
            </a:r>
          </a:p>
          <a:p>
            <a:pPr lvl="1"/>
            <a:r>
              <a:rPr lang="en-US" dirty="0" smtClean="0"/>
              <a:t>Direct delivery</a:t>
            </a:r>
          </a:p>
          <a:p>
            <a:r>
              <a:rPr lang="en-US" b="1" dirty="0" smtClean="0"/>
              <a:t>Technology</a:t>
            </a:r>
          </a:p>
          <a:p>
            <a:pPr>
              <a:lnSpc>
                <a:spcPct val="90000"/>
              </a:lnSpc>
            </a:pPr>
            <a:r>
              <a:rPr lang="en-US" altLang="zh-TW" sz="2400" dirty="0" smtClean="0">
                <a:ea typeface="新細明體" pitchFamily="18" charset="-120"/>
              </a:rPr>
              <a:t>Selective binding and ink-jet imaging allow for personalization</a:t>
            </a:r>
          </a:p>
          <a:p>
            <a:pPr>
              <a:lnSpc>
                <a:spcPct val="90000"/>
              </a:lnSpc>
            </a:pPr>
            <a:r>
              <a:rPr lang="en-US" altLang="zh-TW" sz="2400" dirty="0" smtClean="0">
                <a:ea typeface="新細明體" pitchFamily="18" charset="-120"/>
              </a:rPr>
              <a:t>Satellite transmission and computerized editing allow for regional editions with regional advertising</a:t>
            </a:r>
          </a:p>
          <a:p>
            <a:r>
              <a:rPr lang="en-US" sz="1600" dirty="0" smtClean="0">
                <a:ea typeface="Times New Roman" panose="02020603050405020304" pitchFamily="18" charset="0"/>
              </a:rPr>
              <a:t>Moriarty, Mitchell and Wells, (2009)</a:t>
            </a:r>
            <a:endParaRPr lang="en-US" sz="1600" dirty="0" smtClean="0"/>
          </a:p>
          <a:p>
            <a:endParaRPr lang="en-US" b="1" dirty="0"/>
          </a:p>
        </p:txBody>
      </p:sp>
      <p:pic>
        <p:nvPicPr>
          <p:cNvPr id="5" name="Picture 6" descr="cleo1">
            <a:hlinkClick r:id="rId2"/>
          </p:cNvPr>
          <p:cNvPicPr>
            <a:picLocks noChangeAspect="1" noChangeArrowheads="1"/>
          </p:cNvPicPr>
          <p:nvPr/>
        </p:nvPicPr>
        <p:blipFill>
          <a:blip r:embed="rId3"/>
          <a:srcRect/>
          <a:stretch>
            <a:fillRect/>
          </a:stretch>
        </p:blipFill>
        <p:spPr bwMode="auto">
          <a:xfrm>
            <a:off x="7143768" y="1500174"/>
            <a:ext cx="1806115" cy="2357454"/>
          </a:xfrm>
          <a:prstGeom prst="rect">
            <a:avLst/>
          </a:prstGeom>
          <a:noFill/>
          <a:ln w="9525">
            <a:noFill/>
            <a:miter lim="800000"/>
            <a:headEnd/>
            <a:tailEnd/>
          </a:ln>
        </p:spPr>
      </p:pic>
      <p:pic>
        <p:nvPicPr>
          <p:cNvPr id="6" name="Picture 5" descr="changthai-dot-info_topic10">
            <a:hlinkClick r:id="rId4"/>
          </p:cNvPr>
          <p:cNvPicPr>
            <a:picLocks noChangeAspect="1" noChangeArrowheads="1"/>
          </p:cNvPicPr>
          <p:nvPr/>
        </p:nvPicPr>
        <p:blipFill>
          <a:blip r:embed="rId5"/>
          <a:srcRect/>
          <a:stretch>
            <a:fillRect/>
          </a:stretch>
        </p:blipFill>
        <p:spPr bwMode="auto">
          <a:xfrm>
            <a:off x="7286644" y="3429000"/>
            <a:ext cx="1447884" cy="1857388"/>
          </a:xfrm>
          <a:prstGeom prst="rect">
            <a:avLst/>
          </a:prstGeom>
          <a:noFill/>
          <a:ln w="9525">
            <a:noFill/>
            <a:miter lim="800000"/>
            <a:headEnd/>
            <a:tailEnd/>
          </a:ln>
        </p:spPr>
      </p:pic>
    </p:spTree>
    <p:extLst>
      <p:ext uri="{BB962C8B-B14F-4D97-AF65-F5344CB8AC3E}">
        <p14:creationId xmlns:p14="http://schemas.microsoft.com/office/powerpoint/2010/main" xmlns="" val="902316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C16B3B-B63A-4786-BFB1-61B33965A04D}"/>
              </a:ext>
            </a:extLst>
          </p:cNvPr>
          <p:cNvSpPr>
            <a:spLocks noGrp="1"/>
          </p:cNvSpPr>
          <p:nvPr>
            <p:ph type="title"/>
          </p:nvPr>
        </p:nvSpPr>
        <p:spPr/>
        <p:txBody>
          <a:bodyPr>
            <a:normAutofit/>
          </a:bodyPr>
          <a:lstStyle/>
          <a:p>
            <a:r>
              <a:rPr lang="en-US" altLang="zh-TW" sz="4000" dirty="0" smtClean="0">
                <a:solidFill>
                  <a:srgbClr val="FFC000"/>
                </a:solidFill>
                <a:ea typeface="新細明體" pitchFamily="18" charset="-120"/>
              </a:rPr>
              <a:t>Magazine Basics</a:t>
            </a:r>
            <a:endParaRPr lang="en-US" sz="4000" dirty="0">
              <a:solidFill>
                <a:srgbClr val="FFC000"/>
              </a:solidFill>
            </a:endParaRPr>
          </a:p>
        </p:txBody>
      </p:sp>
      <p:sp>
        <p:nvSpPr>
          <p:cNvPr id="5" name="Content Placeholder 4"/>
          <p:cNvSpPr>
            <a:spLocks noGrp="1"/>
          </p:cNvSpPr>
          <p:nvPr>
            <p:ph idx="1"/>
          </p:nvPr>
        </p:nvSpPr>
        <p:spPr>
          <a:xfrm>
            <a:off x="428596" y="1500174"/>
            <a:ext cx="8229600" cy="5357826"/>
          </a:xfrm>
        </p:spPr>
        <p:txBody>
          <a:bodyPr/>
          <a:lstStyle/>
          <a:p>
            <a:r>
              <a:rPr lang="en-US" altLang="zh-TW" b="1" dirty="0" smtClean="0">
                <a:ea typeface="新細明體" pitchFamily="18" charset="-120"/>
              </a:rPr>
              <a:t>Magazine Readership Measurement</a:t>
            </a:r>
          </a:p>
          <a:p>
            <a:r>
              <a:rPr lang="en-US" altLang="zh-TW" sz="2400" dirty="0" smtClean="0">
                <a:ea typeface="新細明體" pitchFamily="18" charset="-120"/>
              </a:rPr>
              <a:t>Magazine rates are based on </a:t>
            </a:r>
            <a:r>
              <a:rPr lang="en-US" altLang="zh-TW" sz="2400" b="1" i="1" dirty="0" smtClean="0">
                <a:ea typeface="新細明體" pitchFamily="18" charset="-120"/>
              </a:rPr>
              <a:t>guaranteed circulation</a:t>
            </a:r>
            <a:r>
              <a:rPr lang="en-US" altLang="zh-TW" sz="2400" dirty="0" smtClean="0">
                <a:ea typeface="新細明體" pitchFamily="18" charset="-120"/>
              </a:rPr>
              <a:t> a publisher promises to provide.</a:t>
            </a:r>
          </a:p>
          <a:p>
            <a:r>
              <a:rPr lang="en-US" altLang="zh-TW" sz="2400" dirty="0" smtClean="0">
                <a:ea typeface="新細明體" pitchFamily="18" charset="-120"/>
              </a:rPr>
              <a:t>Readership represents total audience which includes pass-along readers.</a:t>
            </a:r>
          </a:p>
          <a:p>
            <a:r>
              <a:rPr lang="en-US" altLang="zh-TW" sz="2400" dirty="0" smtClean="0">
                <a:ea typeface="新細明體" pitchFamily="18" charset="-120"/>
              </a:rPr>
              <a:t>Objective, outside measurement companies:</a:t>
            </a:r>
            <a:endParaRPr lang="en-US" altLang="zh-TW" sz="2000" dirty="0" smtClean="0">
              <a:ea typeface="新細明體" pitchFamily="18" charset="-120"/>
            </a:endParaRPr>
          </a:p>
          <a:p>
            <a:pPr lvl="1"/>
            <a:r>
              <a:rPr lang="en-US" altLang="zh-TW" sz="2000" dirty="0" smtClean="0">
                <a:ea typeface="新細明體" pitchFamily="18" charset="-120"/>
              </a:rPr>
              <a:t>Audit Bureau of Circulation—independently verifies statements about magazine circulation statistics.</a:t>
            </a:r>
          </a:p>
          <a:p>
            <a:pPr lvl="1"/>
            <a:r>
              <a:rPr lang="en-US" altLang="zh-TW" sz="2000" i="1" dirty="0" smtClean="0">
                <a:ea typeface="新細明體" pitchFamily="18" charset="-120"/>
              </a:rPr>
              <a:t>Media Mark</a:t>
            </a:r>
            <a:r>
              <a:rPr lang="en-US" altLang="zh-TW" sz="2000" dirty="0" smtClean="0">
                <a:ea typeface="新細明體" pitchFamily="18" charset="-120"/>
              </a:rPr>
              <a:t>—MRI measures readership for many popular national and regional magazines.</a:t>
            </a:r>
          </a:p>
          <a:p>
            <a:pPr lvl="1"/>
            <a:r>
              <a:rPr lang="en-US" altLang="zh-TW" sz="2000" i="1" dirty="0" smtClean="0">
                <a:ea typeface="新細明體" pitchFamily="18" charset="-120"/>
              </a:rPr>
              <a:t>Simmons Market Research Bureau</a:t>
            </a:r>
            <a:r>
              <a:rPr lang="en-US" altLang="zh-TW" sz="2000" dirty="0" smtClean="0">
                <a:ea typeface="新細明體" pitchFamily="18" charset="-120"/>
              </a:rPr>
              <a:t>—provides psychographic data on readers plus what products they buy. </a:t>
            </a:r>
          </a:p>
          <a:p>
            <a:pPr lvl="1"/>
            <a:r>
              <a:rPr lang="en-US" altLang="zh-TW" sz="2000" dirty="0" smtClean="0">
                <a:ea typeface="新細明體" pitchFamily="18" charset="-120"/>
              </a:rPr>
              <a:t>Companies like Starch, Gallup &amp; Robinson provide audience size and behavior information.</a:t>
            </a:r>
          </a:p>
          <a:p>
            <a:endParaRPr lang="en-US" b="1" dirty="0"/>
          </a:p>
        </p:txBody>
      </p:sp>
    </p:spTree>
    <p:extLst>
      <p:ext uri="{BB962C8B-B14F-4D97-AF65-F5344CB8AC3E}">
        <p14:creationId xmlns:p14="http://schemas.microsoft.com/office/powerpoint/2010/main" xmlns="" val="2659817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96D249-9609-42D0-9D42-C84D58B67272}"/>
              </a:ext>
            </a:extLst>
          </p:cNvPr>
          <p:cNvSpPr>
            <a:spLocks noGrp="1"/>
          </p:cNvSpPr>
          <p:nvPr>
            <p:ph type="title"/>
          </p:nvPr>
        </p:nvSpPr>
        <p:spPr/>
        <p:txBody>
          <a:bodyPr/>
          <a:lstStyle/>
          <a:p>
            <a:r>
              <a:rPr lang="en-US" altLang="zh-TW" dirty="0" smtClean="0">
                <a:solidFill>
                  <a:srgbClr val="FFC000"/>
                </a:solidFill>
                <a:ea typeface="新細明體" pitchFamily="18" charset="-120"/>
              </a:rPr>
              <a:t>Magazine Basics</a:t>
            </a:r>
            <a:endParaRPr lang="en-US" dirty="0">
              <a:solidFill>
                <a:srgbClr val="FFC000"/>
              </a:solidFill>
            </a:endParaRPr>
          </a:p>
        </p:txBody>
      </p:sp>
      <p:sp>
        <p:nvSpPr>
          <p:cNvPr id="5" name="Rectangle 3"/>
          <p:cNvSpPr>
            <a:spLocks noGrp="1" noChangeArrowheads="1"/>
          </p:cNvSpPr>
          <p:nvPr>
            <p:ph idx="1"/>
          </p:nvPr>
        </p:nvSpPr>
        <p:spPr>
          <a:xfrm>
            <a:off x="457200" y="1374793"/>
            <a:ext cx="3686172" cy="4625975"/>
          </a:xfrm>
        </p:spPr>
        <p:txBody>
          <a:bodyPr/>
          <a:lstStyle/>
          <a:p>
            <a:pPr algn="ctr">
              <a:buFontTx/>
              <a:buNone/>
            </a:pPr>
            <a:r>
              <a:rPr lang="en-US" b="1" u="sng" dirty="0"/>
              <a:t>Advantages</a:t>
            </a:r>
          </a:p>
          <a:p>
            <a:r>
              <a:rPr lang="en-US" sz="2400" dirty="0"/>
              <a:t>Target audience</a:t>
            </a:r>
          </a:p>
          <a:p>
            <a:r>
              <a:rPr lang="en-US" sz="2400" dirty="0"/>
              <a:t>Audience receptivity</a:t>
            </a:r>
          </a:p>
          <a:p>
            <a:r>
              <a:rPr lang="en-US" sz="2400" dirty="0"/>
              <a:t>Long life span</a:t>
            </a:r>
          </a:p>
          <a:p>
            <a:r>
              <a:rPr lang="en-US" sz="2400" dirty="0"/>
              <a:t>Format</a:t>
            </a:r>
          </a:p>
          <a:p>
            <a:r>
              <a:rPr lang="en-US" sz="2400" dirty="0"/>
              <a:t>Visual quality</a:t>
            </a:r>
          </a:p>
          <a:p>
            <a:r>
              <a:rPr lang="en-US" sz="2400" dirty="0"/>
              <a:t>Sales promotions</a:t>
            </a:r>
          </a:p>
        </p:txBody>
      </p:sp>
      <p:sp>
        <p:nvSpPr>
          <p:cNvPr id="6" name="Rectangle 4"/>
          <p:cNvSpPr txBox="1">
            <a:spLocks noChangeArrowheads="1"/>
          </p:cNvSpPr>
          <p:nvPr/>
        </p:nvSpPr>
        <p:spPr>
          <a:xfrm>
            <a:off x="4648200" y="1428736"/>
            <a:ext cx="4038600" cy="4800600"/>
          </a:xfrm>
          <a:prstGeom prst="rect">
            <a:avLst/>
          </a:prstGeom>
        </p:spPr>
        <p:txBody>
          <a:bodyPr/>
          <a:lstStyle/>
          <a:p>
            <a:pPr marL="438150" marR="0" lvl="0" indent="-319088" algn="ctr" defTabSz="914400" rtl="0" eaLnBrk="0" fontAlgn="base" latinLnBrk="0" hangingPunct="0">
              <a:lnSpc>
                <a:spcPct val="100000"/>
              </a:lnSpc>
              <a:spcBef>
                <a:spcPct val="0"/>
              </a:spcBef>
              <a:spcAft>
                <a:spcPct val="0"/>
              </a:spcAft>
              <a:buClr>
                <a:schemeClr val="accent1"/>
              </a:buClr>
              <a:buSzPct val="80000"/>
              <a:buFontTx/>
              <a:buNone/>
              <a:tabLst/>
              <a:defRPr/>
            </a:pPr>
            <a:r>
              <a:rPr kumimoji="0" lang="en-US" sz="2800" b="1" i="0" u="sng" strike="noStrike" kern="1200" cap="none" spc="0" normalizeH="0" baseline="0" noProof="0" dirty="0" smtClean="0">
                <a:ln>
                  <a:noFill/>
                </a:ln>
                <a:solidFill>
                  <a:schemeClr val="tx1"/>
                </a:solidFill>
                <a:effectLst/>
                <a:uLnTx/>
                <a:uFillTx/>
                <a:latin typeface="+mn-lt"/>
                <a:ea typeface="+mn-ea"/>
                <a:cs typeface="+mn-cs"/>
              </a:rPr>
              <a:t>Disadvantages</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b="0" i="0" u="none" strike="noStrike" kern="1200" cap="none" spc="0" normalizeH="0" baseline="0" noProof="0" dirty="0" smtClean="0">
                <a:ln>
                  <a:noFill/>
                </a:ln>
                <a:solidFill>
                  <a:schemeClr val="tx1"/>
                </a:solidFill>
                <a:effectLst/>
                <a:uLnTx/>
                <a:uFillTx/>
                <a:latin typeface="+mn-lt"/>
                <a:ea typeface="+mn-ea"/>
                <a:cs typeface="+mn-cs"/>
              </a:rPr>
              <a:t>Limited flexibility</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b="0" i="0" u="none" strike="noStrike" kern="1200" cap="none" spc="0" normalizeH="0" baseline="0" noProof="0" dirty="0" smtClean="0">
                <a:ln>
                  <a:noFill/>
                </a:ln>
                <a:solidFill>
                  <a:schemeClr val="tx1"/>
                </a:solidFill>
                <a:effectLst/>
                <a:uLnTx/>
                <a:uFillTx/>
                <a:latin typeface="+mn-lt"/>
                <a:ea typeface="+mn-ea"/>
                <a:cs typeface="+mn-cs"/>
              </a:rPr>
              <a:t>Lack of immediacy</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b="0" i="0" u="none" strike="noStrike" kern="1200" cap="none" spc="0" normalizeH="0" baseline="0" noProof="0" dirty="0" smtClean="0">
                <a:ln>
                  <a:noFill/>
                </a:ln>
                <a:solidFill>
                  <a:schemeClr val="tx1"/>
                </a:solidFill>
                <a:effectLst/>
                <a:uLnTx/>
                <a:uFillTx/>
                <a:latin typeface="+mn-lt"/>
                <a:ea typeface="+mn-ea"/>
                <a:cs typeface="+mn-cs"/>
              </a:rPr>
              <a:t>High cost</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b="0" i="0" u="none" strike="noStrike" kern="1200" cap="none" spc="0" normalizeH="0" baseline="0" noProof="0" dirty="0" smtClean="0">
                <a:ln>
                  <a:noFill/>
                </a:ln>
                <a:solidFill>
                  <a:schemeClr val="tx1"/>
                </a:solidFill>
                <a:effectLst/>
                <a:uLnTx/>
                <a:uFillTx/>
                <a:latin typeface="+mn-lt"/>
                <a:ea typeface="+mn-ea"/>
                <a:cs typeface="+mn-cs"/>
              </a:rPr>
              <a:t>Distribution</a:t>
            </a:r>
          </a:p>
        </p:txBody>
      </p:sp>
      <p:sp>
        <p:nvSpPr>
          <p:cNvPr id="7" name="Rectangle 6"/>
          <p:cNvSpPr/>
          <p:nvPr/>
        </p:nvSpPr>
        <p:spPr>
          <a:xfrm>
            <a:off x="642910" y="4071942"/>
            <a:ext cx="8143932" cy="2825389"/>
          </a:xfrm>
          <a:prstGeom prst="rect">
            <a:avLst/>
          </a:prstGeom>
        </p:spPr>
        <p:txBody>
          <a:bodyPr wrap="square">
            <a:spAutoFit/>
          </a:bodyPr>
          <a:lstStyle/>
          <a:p>
            <a:pPr marL="438150" lvl="0" indent="-319088">
              <a:buClr>
                <a:schemeClr val="accent1"/>
              </a:buClr>
              <a:buSzPct val="80000"/>
            </a:pPr>
            <a:r>
              <a:rPr lang="en-US" altLang="zh-TW" dirty="0" smtClean="0">
                <a:latin typeface="+mn-lt"/>
                <a:ea typeface="新細明體" pitchFamily="18" charset="-120"/>
              </a:rPr>
              <a:t>                                        </a:t>
            </a:r>
            <a:r>
              <a:rPr lang="en-US" altLang="zh-TW" b="1" dirty="0" smtClean="0">
                <a:latin typeface="+mn-lt"/>
                <a:ea typeface="新細明體" pitchFamily="18" charset="-120"/>
              </a:rPr>
              <a:t>Magazine Advertising Trends</a:t>
            </a:r>
          </a:p>
          <a:p>
            <a:pPr>
              <a:lnSpc>
                <a:spcPct val="90000"/>
              </a:lnSpc>
              <a:buFont typeface="Arial" pitchFamily="34" charset="0"/>
              <a:buChar char="•"/>
            </a:pPr>
            <a:r>
              <a:rPr lang="en-US" altLang="zh-TW" dirty="0" smtClean="0">
                <a:latin typeface="+mn-lt"/>
                <a:ea typeface="新細明體" pitchFamily="18" charset="-120"/>
              </a:rPr>
              <a:t>Product placement, although opposed by the </a:t>
            </a:r>
            <a:r>
              <a:rPr lang="en-US" altLang="zh-TW" i="1" dirty="0" err="1" smtClean="0">
                <a:latin typeface="+mn-lt"/>
                <a:ea typeface="新細明體" pitchFamily="18" charset="-120"/>
              </a:rPr>
              <a:t>The</a:t>
            </a:r>
            <a:r>
              <a:rPr lang="en-US" altLang="zh-TW" i="1" dirty="0" smtClean="0">
                <a:latin typeface="+mn-lt"/>
                <a:ea typeface="新細明體" pitchFamily="18" charset="-120"/>
              </a:rPr>
              <a:t> Magazine Editors Association, </a:t>
            </a:r>
            <a:r>
              <a:rPr lang="en-US" altLang="zh-TW" dirty="0" smtClean="0">
                <a:latin typeface="+mn-lt"/>
                <a:ea typeface="新細明體" pitchFamily="18" charset="-120"/>
              </a:rPr>
              <a:t>will happen.</a:t>
            </a:r>
          </a:p>
          <a:p>
            <a:pPr>
              <a:lnSpc>
                <a:spcPct val="90000"/>
              </a:lnSpc>
              <a:buFont typeface="Arial" pitchFamily="34" charset="0"/>
              <a:buChar char="•"/>
            </a:pPr>
            <a:r>
              <a:rPr lang="en-US" altLang="zh-TW" dirty="0" smtClean="0">
                <a:latin typeface="+mn-lt"/>
                <a:ea typeface="新細明體" pitchFamily="18" charset="-120"/>
              </a:rPr>
              <a:t>Online technology has led to online magazines.</a:t>
            </a:r>
          </a:p>
          <a:p>
            <a:pPr>
              <a:lnSpc>
                <a:spcPct val="90000"/>
              </a:lnSpc>
              <a:buFont typeface="Arial" pitchFamily="34" charset="0"/>
              <a:buChar char="•"/>
            </a:pPr>
            <a:r>
              <a:rPr lang="en-US" altLang="zh-TW" dirty="0" smtClean="0">
                <a:latin typeface="+mn-lt"/>
                <a:ea typeface="新細明體" pitchFamily="18" charset="-120"/>
              </a:rPr>
              <a:t>Traditional formats provide interesting writing that’s portable.</a:t>
            </a:r>
          </a:p>
          <a:p>
            <a:pPr>
              <a:lnSpc>
                <a:spcPct val="90000"/>
              </a:lnSpc>
              <a:buFont typeface="Arial" pitchFamily="34" charset="0"/>
              <a:buChar char="•"/>
            </a:pPr>
            <a:r>
              <a:rPr lang="en-US" altLang="zh-TW" dirty="0" smtClean="0">
                <a:latin typeface="+mn-lt"/>
                <a:ea typeface="新細明體" pitchFamily="18" charset="-120"/>
              </a:rPr>
              <a:t>The questions is: What works best for the media strategy for a particular target audience?</a:t>
            </a:r>
          </a:p>
          <a:p>
            <a:pPr marL="438150" lvl="0" indent="-319088">
              <a:buClr>
                <a:schemeClr val="accent1"/>
              </a:buClr>
              <a:buSzPct val="80000"/>
              <a:buFont typeface="Wingdings 2" pitchFamily="18" charset="2"/>
              <a:buChar char=""/>
            </a:pPr>
            <a:endParaRPr lang="en-US" u="sng" dirty="0"/>
          </a:p>
        </p:txBody>
      </p:sp>
    </p:spTree>
    <p:extLst>
      <p:ext uri="{BB962C8B-B14F-4D97-AF65-F5344CB8AC3E}">
        <p14:creationId xmlns:p14="http://schemas.microsoft.com/office/powerpoint/2010/main" xmlns="" val="10821706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6BBEF0-CD7D-41C2-A1D8-DF4364029C9E}"/>
              </a:ext>
            </a:extLst>
          </p:cNvPr>
          <p:cNvSpPr>
            <a:spLocks noGrp="1"/>
          </p:cNvSpPr>
          <p:nvPr>
            <p:ph type="title"/>
          </p:nvPr>
        </p:nvSpPr>
        <p:spPr/>
        <p:txBody>
          <a:bodyPr/>
          <a:lstStyle/>
          <a:p>
            <a:r>
              <a:rPr lang="en-US" altLang="zh-TW" dirty="0" smtClean="0">
                <a:solidFill>
                  <a:srgbClr val="FFC000"/>
                </a:solidFill>
                <a:ea typeface="新細明體" pitchFamily="18" charset="-120"/>
              </a:rPr>
              <a:t>Directory Advertising</a:t>
            </a:r>
            <a:endParaRPr lang="en-US" dirty="0">
              <a:solidFill>
                <a:srgbClr val="FFC000"/>
              </a:solidFill>
            </a:endParaRPr>
          </a:p>
        </p:txBody>
      </p:sp>
      <p:sp>
        <p:nvSpPr>
          <p:cNvPr id="3" name="Content Placeholder 2">
            <a:extLst>
              <a:ext uri="{FF2B5EF4-FFF2-40B4-BE49-F238E27FC236}">
                <a16:creationId xmlns:a16="http://schemas.microsoft.com/office/drawing/2014/main" xmlns="" id="{88A73CCD-2126-487E-8D2C-8341117F5708}"/>
              </a:ext>
            </a:extLst>
          </p:cNvPr>
          <p:cNvSpPr>
            <a:spLocks noGrp="1"/>
          </p:cNvSpPr>
          <p:nvPr>
            <p:ph idx="1"/>
          </p:nvPr>
        </p:nvSpPr>
        <p:spPr>
          <a:xfrm>
            <a:off x="457200" y="1500174"/>
            <a:ext cx="8229600" cy="3583001"/>
          </a:xfrm>
        </p:spPr>
        <p:txBody>
          <a:bodyPr/>
          <a:lstStyle/>
          <a:p>
            <a:pPr eaLnBrk="1" hangingPunct="1"/>
            <a:r>
              <a:rPr lang="en-US" altLang="zh-TW" sz="2400" dirty="0" smtClean="0">
                <a:cs typeface="新細明體"/>
              </a:rPr>
              <a:t>Directories list people or companies, phone numbers, and addresses.</a:t>
            </a:r>
          </a:p>
          <a:p>
            <a:pPr eaLnBrk="1" hangingPunct="1"/>
            <a:r>
              <a:rPr lang="en-US" altLang="zh-TW" sz="2400" dirty="0" smtClean="0">
                <a:cs typeface="新細明體"/>
              </a:rPr>
              <a:t>About 90% of the people who consult the </a:t>
            </a:r>
            <a:r>
              <a:rPr lang="en-US" altLang="zh-TW" sz="2400" i="1" dirty="0" smtClean="0">
                <a:cs typeface="新細明體"/>
              </a:rPr>
              <a:t>Yellow Pages</a:t>
            </a:r>
            <a:r>
              <a:rPr lang="en-US" altLang="zh-TW" sz="2400" dirty="0" smtClean="0">
                <a:cs typeface="新細明體"/>
              </a:rPr>
              <a:t> follow up with action.</a:t>
            </a:r>
          </a:p>
          <a:p>
            <a:pPr eaLnBrk="1" hangingPunct="1"/>
            <a:r>
              <a:rPr lang="en-US" altLang="zh-TW" sz="2400" dirty="0" smtClean="0">
                <a:cs typeface="新細明體"/>
              </a:rPr>
              <a:t>Retailers can buy display space for larger ads, but directories can be cluttered.</a:t>
            </a:r>
          </a:p>
          <a:p>
            <a:pPr eaLnBrk="1" hangingPunct="1"/>
            <a:r>
              <a:rPr lang="en-US" altLang="zh-TW" sz="2400" dirty="0" smtClean="0">
                <a:cs typeface="新細明體"/>
              </a:rPr>
              <a:t>7,500 directories for professional and interest groups</a:t>
            </a:r>
          </a:p>
          <a:p>
            <a:endParaRPr lang="en-US" dirty="0"/>
          </a:p>
        </p:txBody>
      </p:sp>
      <p:grpSp>
        <p:nvGrpSpPr>
          <p:cNvPr id="4" name="Group 3"/>
          <p:cNvGrpSpPr/>
          <p:nvPr/>
        </p:nvGrpSpPr>
        <p:grpSpPr>
          <a:xfrm>
            <a:off x="1643042" y="4286256"/>
            <a:ext cx="6705600" cy="1905000"/>
            <a:chOff x="1828800" y="4343400"/>
            <a:chExt cx="6705600" cy="1905000"/>
          </a:xfrm>
        </p:grpSpPr>
        <p:sp>
          <p:nvSpPr>
            <p:cNvPr id="5" name="Rectangle 5"/>
            <p:cNvSpPr>
              <a:spLocks noChangeArrowheads="1"/>
            </p:cNvSpPr>
            <p:nvPr/>
          </p:nvSpPr>
          <p:spPr bwMode="auto">
            <a:xfrm>
              <a:off x="1828800" y="4343400"/>
              <a:ext cx="6705600" cy="1905000"/>
            </a:xfrm>
            <a:prstGeom prst="rect">
              <a:avLst/>
            </a:prstGeom>
            <a:solidFill>
              <a:srgbClr val="336699">
                <a:alpha val="25098"/>
              </a:srgbClr>
            </a:solidFill>
            <a:ln w="28575">
              <a:solidFill>
                <a:srgbClr val="336699"/>
              </a:solidFill>
              <a:miter lim="800000"/>
              <a:headEnd/>
              <a:tailEnd/>
            </a:ln>
            <a:effectLst/>
          </p:spPr>
          <p:txBody>
            <a:bodyPr/>
            <a:lstStyle/>
            <a:p>
              <a:pPr marL="342900" indent="-342900">
                <a:spcBef>
                  <a:spcPct val="20000"/>
                </a:spcBef>
                <a:buClr>
                  <a:srgbClr val="669966"/>
                </a:buClr>
                <a:buFont typeface="Times" charset="0"/>
                <a:buNone/>
              </a:pPr>
              <a:endParaRPr lang="en-US" sz="3200">
                <a:solidFill>
                  <a:srgbClr val="000000"/>
                </a:solidFill>
                <a:latin typeface="Times New Roman" pitchFamily="18" charset="0"/>
              </a:endParaRPr>
            </a:p>
          </p:txBody>
        </p:sp>
        <p:sp>
          <p:nvSpPr>
            <p:cNvPr id="6" name="Rectangle 6"/>
            <p:cNvSpPr>
              <a:spLocks noChangeArrowheads="1"/>
            </p:cNvSpPr>
            <p:nvPr/>
          </p:nvSpPr>
          <p:spPr bwMode="auto">
            <a:xfrm>
              <a:off x="2133600" y="4419600"/>
              <a:ext cx="6096000" cy="1735138"/>
            </a:xfrm>
            <a:prstGeom prst="rect">
              <a:avLst/>
            </a:prstGeom>
            <a:noFill/>
            <a:ln w="9525">
              <a:noFill/>
              <a:miter lim="800000"/>
              <a:headEnd/>
              <a:tailEnd/>
            </a:ln>
            <a:effectLst/>
          </p:spPr>
          <p:txBody>
            <a:bodyPr>
              <a:spAutoFit/>
            </a:bodyPr>
            <a:lstStyle/>
            <a:p>
              <a:pPr algn="ctr">
                <a:lnSpc>
                  <a:spcPct val="90000"/>
                </a:lnSpc>
              </a:pPr>
              <a:r>
                <a:rPr lang="en-US" sz="2400" b="1" dirty="0">
                  <a:solidFill>
                    <a:srgbClr val="000000"/>
                  </a:solidFill>
                  <a:latin typeface="Times New Roman" pitchFamily="18" charset="0"/>
                  <a:cs typeface="Arial" charset="0"/>
                </a:rPr>
                <a:t>Principle:</a:t>
              </a:r>
              <a:r>
                <a:rPr lang="en-US" sz="2400" dirty="0">
                  <a:solidFill>
                    <a:srgbClr val="000000"/>
                  </a:solidFill>
                  <a:latin typeface="Times New Roman" pitchFamily="18" charset="0"/>
                  <a:cs typeface="Arial" charset="0"/>
                </a:rPr>
                <a:t> </a:t>
              </a:r>
            </a:p>
            <a:p>
              <a:pPr algn="ctr">
                <a:lnSpc>
                  <a:spcPct val="90000"/>
                </a:lnSpc>
              </a:pPr>
              <a:r>
                <a:rPr lang="en-US" sz="2400" dirty="0">
                  <a:solidFill>
                    <a:srgbClr val="000000"/>
                  </a:solidFill>
                  <a:latin typeface="Times New Roman" pitchFamily="18" charset="0"/>
                  <a:cs typeface="Arial" charset="0"/>
                </a:rPr>
                <a:t>The principle behind directory advertising is that it is directional</a:t>
              </a:r>
              <a:r>
                <a:rPr lang="en-US" sz="2400" dirty="0">
                  <a:solidFill>
                    <a:srgbClr val="000000"/>
                  </a:solidFill>
                  <a:latin typeface="Times New Roman" pitchFamily="18" charset="0"/>
                </a:rPr>
                <a:t>—</a:t>
              </a:r>
              <a:r>
                <a:rPr lang="en-US" sz="2400" dirty="0">
                  <a:solidFill>
                    <a:srgbClr val="000000"/>
                  </a:solidFill>
                  <a:latin typeface="Times New Roman" pitchFamily="18" charset="0"/>
                  <a:cs typeface="Arial" charset="0"/>
                </a:rPr>
                <a:t>it tells people who already are in the target market where to go to get the product or service they want.</a:t>
              </a:r>
              <a:endParaRPr lang="en-US" sz="2200" dirty="0">
                <a:solidFill>
                  <a:srgbClr val="000000"/>
                </a:solidFill>
                <a:latin typeface="Times New Roman" pitchFamily="18" charset="0"/>
                <a:cs typeface="Arial" charset="0"/>
              </a:endParaRPr>
            </a:p>
          </p:txBody>
        </p:sp>
      </p:grpSp>
      <p:sp>
        <p:nvSpPr>
          <p:cNvPr id="7" name="Rectangle 6"/>
          <p:cNvSpPr/>
          <p:nvPr/>
        </p:nvSpPr>
        <p:spPr>
          <a:xfrm>
            <a:off x="3357554" y="6286520"/>
            <a:ext cx="4572000" cy="338554"/>
          </a:xfrm>
          <a:prstGeom prst="rect">
            <a:avLst/>
          </a:prstGeom>
        </p:spPr>
        <p:txBody>
          <a:bodyPr>
            <a:spAutoFit/>
          </a:bodyPr>
          <a:lstStyle/>
          <a:p>
            <a:r>
              <a:rPr lang="en-US" sz="1600" dirty="0" smtClean="0">
                <a:ea typeface="Times New Roman" panose="02020603050405020304" pitchFamily="18" charset="0"/>
              </a:rPr>
              <a:t>Moriarty, Mitchell and Wells, (2009)</a:t>
            </a:r>
            <a:endParaRPr lang="en-US" sz="1600" dirty="0" smtClean="0"/>
          </a:p>
        </p:txBody>
      </p:sp>
    </p:spTree>
    <p:extLst>
      <p:ext uri="{BB962C8B-B14F-4D97-AF65-F5344CB8AC3E}">
        <p14:creationId xmlns:p14="http://schemas.microsoft.com/office/powerpoint/2010/main" xmlns="" val="26682606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7853C7-1CD7-4EF7-844F-2C62C3144F27}"/>
              </a:ext>
            </a:extLst>
          </p:cNvPr>
          <p:cNvSpPr>
            <a:spLocks noGrp="1"/>
          </p:cNvSpPr>
          <p:nvPr>
            <p:ph type="title"/>
          </p:nvPr>
        </p:nvSpPr>
        <p:spPr/>
        <p:txBody>
          <a:bodyPr>
            <a:normAutofit/>
          </a:bodyPr>
          <a:lstStyle/>
          <a:p>
            <a:r>
              <a:rPr lang="en-US" dirty="0" smtClean="0">
                <a:solidFill>
                  <a:srgbClr val="FFC000"/>
                </a:solidFill>
              </a:rPr>
              <a:t>Directory Advertising</a:t>
            </a:r>
            <a:endParaRPr lang="en-US" dirty="0">
              <a:solidFill>
                <a:srgbClr val="FFC000"/>
              </a:solidFill>
            </a:endParaRPr>
          </a:p>
        </p:txBody>
      </p:sp>
      <p:sp>
        <p:nvSpPr>
          <p:cNvPr id="4" name="Rectangle 5"/>
          <p:cNvSpPr txBox="1">
            <a:spLocks noChangeArrowheads="1"/>
          </p:cNvSpPr>
          <p:nvPr/>
        </p:nvSpPr>
        <p:spPr bwMode="auto">
          <a:xfrm>
            <a:off x="285720" y="2571744"/>
            <a:ext cx="4038600" cy="39290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marL="438150" marR="0" lvl="0" indent="-319088" algn="ctr" defTabSz="914400" rtl="0" eaLnBrk="0" fontAlgn="base" latinLnBrk="0" hangingPunct="0">
              <a:lnSpc>
                <a:spcPct val="100000"/>
              </a:lnSpc>
              <a:spcBef>
                <a:spcPct val="0"/>
              </a:spcBef>
              <a:spcAft>
                <a:spcPct val="0"/>
              </a:spcAft>
              <a:buClr>
                <a:schemeClr val="accent1"/>
              </a:buClr>
              <a:buSzPct val="80000"/>
              <a:buFontTx/>
              <a:buNone/>
              <a:tabLst/>
              <a:defRPr/>
            </a:pPr>
            <a:r>
              <a:rPr kumimoji="0" lang="en-US" sz="2800" b="1" i="0" u="sng" strike="noStrike" kern="1200" cap="none" spc="0" normalizeH="0" baseline="0" noProof="0" dirty="0" smtClean="0">
                <a:ln>
                  <a:noFill/>
                </a:ln>
                <a:solidFill>
                  <a:schemeClr val="tx1"/>
                </a:solidFill>
                <a:effectLst/>
                <a:uLnTx/>
                <a:uFillTx/>
                <a:latin typeface="+mn-lt"/>
                <a:ea typeface="+mn-ea"/>
                <a:cs typeface="+mn-cs"/>
              </a:rPr>
              <a:t>Advantages</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Consumers initiate the search process</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Inexpensive</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Flexibility</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Long life</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Rectangle 6"/>
          <p:cNvSpPr txBox="1">
            <a:spLocks noChangeArrowheads="1"/>
          </p:cNvSpPr>
          <p:nvPr/>
        </p:nvSpPr>
        <p:spPr>
          <a:xfrm>
            <a:off x="4648200" y="2786058"/>
            <a:ext cx="4038600" cy="3743316"/>
          </a:xfrm>
          <a:prstGeom prst="rect">
            <a:avLst/>
          </a:prstGeom>
        </p:spPr>
        <p:txBody>
          <a:bodyPr/>
          <a:lstStyle/>
          <a:p>
            <a:pPr marL="438150" marR="0" lvl="0" indent="-319088" algn="ctr" defTabSz="914400" rtl="0" eaLnBrk="0" fontAlgn="base" latinLnBrk="0" hangingPunct="0">
              <a:lnSpc>
                <a:spcPct val="100000"/>
              </a:lnSpc>
              <a:spcBef>
                <a:spcPct val="0"/>
              </a:spcBef>
              <a:spcAft>
                <a:spcPct val="0"/>
              </a:spcAft>
              <a:buClr>
                <a:schemeClr val="accent1"/>
              </a:buClr>
              <a:buSzPct val="80000"/>
              <a:buFontTx/>
              <a:buNone/>
              <a:tabLst/>
              <a:defRPr/>
            </a:pPr>
            <a:r>
              <a:rPr kumimoji="0" lang="en-US" sz="2800" b="1" i="0" u="sng" strike="noStrike" kern="1200" cap="none" spc="0" normalizeH="0" baseline="0" noProof="0" dirty="0" smtClean="0">
                <a:ln>
                  <a:noFill/>
                </a:ln>
                <a:solidFill>
                  <a:schemeClr val="tx1"/>
                </a:solidFill>
                <a:effectLst/>
                <a:uLnTx/>
                <a:uFillTx/>
                <a:latin typeface="+mn-lt"/>
                <a:ea typeface="+mn-ea"/>
                <a:cs typeface="+mn-cs"/>
              </a:rPr>
              <a:t>Disadvantages</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Competitive clutter</a:t>
            </a:r>
          </a:p>
          <a:p>
            <a:pPr marL="438150" marR="0" lvl="0" indent="-319088" algn="l" defTabSz="914400" rtl="0" eaLnBrk="0" fontAlgn="base" latinLnBrk="0" hangingPunct="0">
              <a:lnSpc>
                <a:spcPct val="100000"/>
              </a:lnSpc>
              <a:spcBef>
                <a:spcPct val="0"/>
              </a:spcBef>
              <a:spcAft>
                <a:spcPct val="0"/>
              </a:spcAft>
              <a:buClr>
                <a:schemeClr val="accent1"/>
              </a:buClr>
              <a:buSzPct val="80000"/>
              <a:buFont typeface="Wingdings 2" pitchFamily="18" charset="2"/>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Consumers who cannot easily use directories</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Rectangle 6"/>
          <p:cNvSpPr/>
          <p:nvPr/>
        </p:nvSpPr>
        <p:spPr>
          <a:xfrm>
            <a:off x="357158" y="1740747"/>
            <a:ext cx="8143932" cy="954107"/>
          </a:xfrm>
          <a:prstGeom prst="rect">
            <a:avLst/>
          </a:prstGeom>
        </p:spPr>
        <p:txBody>
          <a:bodyPr wrap="square">
            <a:spAutoFit/>
          </a:bodyPr>
          <a:lstStyle/>
          <a:p>
            <a:pPr eaLnBrk="1" hangingPunct="1">
              <a:buFont typeface="Wingdings" pitchFamily="2" charset="2"/>
              <a:buChar char="§"/>
            </a:pPr>
            <a:r>
              <a:rPr lang="en-US" sz="2800" dirty="0" smtClean="0">
                <a:latin typeface="+mn-lt"/>
                <a:ea typeface="ＭＳ Ｐゴシック" charset="-128"/>
              </a:rPr>
              <a:t>Books that list names, phone numbers, and addresses of people or companies</a:t>
            </a:r>
          </a:p>
        </p:txBody>
      </p:sp>
      <p:sp>
        <p:nvSpPr>
          <p:cNvPr id="8" name="Rectangle 7"/>
          <p:cNvSpPr/>
          <p:nvPr/>
        </p:nvSpPr>
        <p:spPr>
          <a:xfrm>
            <a:off x="2143108" y="5500702"/>
            <a:ext cx="4572000" cy="338554"/>
          </a:xfrm>
          <a:prstGeom prst="rect">
            <a:avLst/>
          </a:prstGeom>
        </p:spPr>
        <p:txBody>
          <a:bodyPr>
            <a:spAutoFit/>
          </a:bodyPr>
          <a:lstStyle/>
          <a:p>
            <a:r>
              <a:rPr lang="en-US" sz="1600" dirty="0" smtClean="0">
                <a:ea typeface="Times New Roman" panose="02020603050405020304" pitchFamily="18" charset="0"/>
              </a:rPr>
              <a:t>Moriarty, Mitchell and Wells, (2009)</a:t>
            </a:r>
            <a:endParaRPr lang="en-US" sz="1600" dirty="0" smtClean="0"/>
          </a:p>
        </p:txBody>
      </p:sp>
    </p:spTree>
    <p:extLst>
      <p:ext uri="{BB962C8B-B14F-4D97-AF65-F5344CB8AC3E}">
        <p14:creationId xmlns:p14="http://schemas.microsoft.com/office/powerpoint/2010/main" xmlns="" val="6914338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9B94FE-60F2-4A1A-BEF6-D5E1F3CF046A}"/>
              </a:ext>
            </a:extLst>
          </p:cNvPr>
          <p:cNvSpPr>
            <a:spLocks noGrp="1"/>
          </p:cNvSpPr>
          <p:nvPr>
            <p:ph type="title"/>
          </p:nvPr>
        </p:nvSpPr>
        <p:spPr/>
        <p:txBody>
          <a:bodyPr/>
          <a:lstStyle/>
          <a:p>
            <a:r>
              <a:rPr lang="en-US" altLang="zh-TW" dirty="0" smtClean="0">
                <a:solidFill>
                  <a:srgbClr val="FFC000"/>
                </a:solidFill>
                <a:ea typeface="新細明體" pitchFamily="18" charset="-120"/>
              </a:rPr>
              <a:t>Out-of-Home Advertising</a:t>
            </a:r>
            <a:endParaRPr lang="en-US" dirty="0">
              <a:solidFill>
                <a:srgbClr val="FFC000"/>
              </a:solidFill>
            </a:endParaRPr>
          </a:p>
        </p:txBody>
      </p:sp>
      <p:sp>
        <p:nvSpPr>
          <p:cNvPr id="3" name="Content Placeholder 2">
            <a:extLst>
              <a:ext uri="{FF2B5EF4-FFF2-40B4-BE49-F238E27FC236}">
                <a16:creationId xmlns:a16="http://schemas.microsoft.com/office/drawing/2014/main" xmlns="" id="{47359C89-42D2-471F-B000-B9759E8F44C2}"/>
              </a:ext>
            </a:extLst>
          </p:cNvPr>
          <p:cNvSpPr>
            <a:spLocks noGrp="1"/>
          </p:cNvSpPr>
          <p:nvPr>
            <p:ph idx="1"/>
          </p:nvPr>
        </p:nvSpPr>
        <p:spPr>
          <a:xfrm>
            <a:off x="457200" y="1408176"/>
            <a:ext cx="8229600" cy="4625975"/>
          </a:xfrm>
        </p:spPr>
        <p:txBody>
          <a:bodyPr/>
          <a:lstStyle/>
          <a:p>
            <a:pPr eaLnBrk="1" hangingPunct="1"/>
            <a:r>
              <a:rPr lang="en-US" dirty="0" smtClean="0"/>
              <a:t>Out-of-Home  or </a:t>
            </a:r>
            <a:r>
              <a:rPr lang="en-US" altLang="zh-TW" dirty="0" smtClean="0">
                <a:cs typeface="新細明體"/>
              </a:rPr>
              <a:t>OOH includes billboards, hot-air balloons, buses, posters on walls, kiosks, blimps, airport displays. </a:t>
            </a:r>
          </a:p>
          <a:p>
            <a:pPr eaLnBrk="1" hangingPunct="1"/>
            <a:r>
              <a:rPr lang="en-US" altLang="zh-TW" dirty="0" smtClean="0">
                <a:cs typeface="新細明體"/>
              </a:rPr>
              <a:t>Ranks second to the Internet in terms of growth.</a:t>
            </a:r>
          </a:p>
          <a:p>
            <a:pPr eaLnBrk="1" hangingPunct="1">
              <a:lnSpc>
                <a:spcPct val="90000"/>
              </a:lnSpc>
            </a:pPr>
            <a:r>
              <a:rPr lang="en-US" altLang="zh-TW" dirty="0" smtClean="0">
                <a:cs typeface="新細明體"/>
              </a:rPr>
              <a:t>It’s situational: can target specific people at a specific time when they’re most interested.</a:t>
            </a:r>
          </a:p>
          <a:p>
            <a:pPr eaLnBrk="1" hangingPunct="1">
              <a:lnSpc>
                <a:spcPct val="90000"/>
              </a:lnSpc>
            </a:pPr>
            <a:r>
              <a:rPr lang="en-US" dirty="0" smtClean="0">
                <a:solidFill>
                  <a:srgbClr val="CC0000"/>
                </a:solidFill>
                <a:ea typeface="ＭＳ Ｐゴシック" charset="-128"/>
              </a:rPr>
              <a:t>Consider buying:</a:t>
            </a:r>
            <a:r>
              <a:rPr lang="en-US" dirty="0" smtClean="0">
                <a:ea typeface="ＭＳ Ｐゴシック" charset="-128"/>
              </a:rPr>
              <a:t> location, target, traffic count</a:t>
            </a:r>
            <a:r>
              <a:rPr lang="en-US" dirty="0" smtClean="0"/>
              <a:t> </a:t>
            </a:r>
          </a:p>
          <a:p>
            <a:pPr lvl="0"/>
            <a:r>
              <a:rPr lang="en-US" dirty="0" smtClean="0"/>
              <a:t>Ranks second to the Internet in terms of growth.</a:t>
            </a:r>
          </a:p>
          <a:p>
            <a:pPr lvl="0"/>
            <a:r>
              <a:rPr lang="en-US" dirty="0" smtClean="0"/>
              <a:t>It’s situational: can target specific people at a specific time when they’re most interested</a:t>
            </a:r>
            <a:r>
              <a:rPr lang="en-US" sz="2400" dirty="0" smtClean="0"/>
              <a:t>. </a:t>
            </a:r>
          </a:p>
          <a:p>
            <a:endParaRPr lang="en-US" altLang="zh-TW" sz="2200" dirty="0" smtClean="0">
              <a:cs typeface="新細明體"/>
            </a:endParaRPr>
          </a:p>
          <a:p>
            <a:pPr>
              <a:lnSpc>
                <a:spcPct val="90000"/>
              </a:lnSpc>
            </a:pPr>
            <a:endParaRPr lang="en-US" altLang="en-US" sz="2400" dirty="0"/>
          </a:p>
          <a:p>
            <a:pPr marL="119062" indent="0">
              <a:lnSpc>
                <a:spcPct val="90000"/>
              </a:lnSpc>
              <a:buNone/>
            </a:pPr>
            <a:endParaRPr lang="en-US" altLang="en-US" sz="500" dirty="0"/>
          </a:p>
        </p:txBody>
      </p:sp>
      <p:sp>
        <p:nvSpPr>
          <p:cNvPr id="4" name="Rectangle 3"/>
          <p:cNvSpPr/>
          <p:nvPr/>
        </p:nvSpPr>
        <p:spPr>
          <a:xfrm>
            <a:off x="2571736" y="5857892"/>
            <a:ext cx="4572000" cy="338554"/>
          </a:xfrm>
          <a:prstGeom prst="rect">
            <a:avLst/>
          </a:prstGeom>
        </p:spPr>
        <p:txBody>
          <a:bodyPr>
            <a:spAutoFit/>
          </a:bodyPr>
          <a:lstStyle/>
          <a:p>
            <a:r>
              <a:rPr lang="en-US" sz="1600" dirty="0" smtClean="0">
                <a:ea typeface="Times New Roman" panose="02020603050405020304" pitchFamily="18" charset="0"/>
              </a:rPr>
              <a:t>Moriarty, Mitchell and Wells, (2009)</a:t>
            </a:r>
            <a:endParaRPr lang="en-US" sz="1600" dirty="0" smtClean="0"/>
          </a:p>
        </p:txBody>
      </p:sp>
    </p:spTree>
    <p:extLst>
      <p:ext uri="{BB962C8B-B14F-4D97-AF65-F5344CB8AC3E}">
        <p14:creationId xmlns:p14="http://schemas.microsoft.com/office/powerpoint/2010/main" xmlns="" val="1462435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r>
              <a:rPr lang="en-US" altLang="zh-TW" dirty="0" smtClean="0">
                <a:solidFill>
                  <a:srgbClr val="FFC000"/>
                </a:solidFill>
                <a:ea typeface="新細明體" pitchFamily="18" charset="-120"/>
              </a:rPr>
              <a:t>Out-of-Home Advertising:</a:t>
            </a:r>
            <a:r>
              <a:rPr lang="en-US" altLang="zh-TW" dirty="0" smtClean="0">
                <a:ea typeface="新細明體" pitchFamily="18" charset="-120"/>
              </a:rPr>
              <a:t/>
            </a:r>
            <a:br>
              <a:rPr lang="en-US" altLang="zh-TW" dirty="0" smtClean="0">
                <a:ea typeface="新細明體" pitchFamily="18" charset="-120"/>
              </a:rPr>
            </a:br>
            <a:r>
              <a:rPr lang="en-US" altLang="zh-TW" dirty="0" smtClean="0">
                <a:ea typeface="新細明體" pitchFamily="18" charset="-120"/>
              </a:rPr>
              <a:t>Outdoor Advertising</a:t>
            </a:r>
            <a:endParaRPr lang="en-US" dirty="0">
              <a:solidFill>
                <a:srgbClr val="FFC000"/>
              </a:solidFill>
            </a:endParaRPr>
          </a:p>
        </p:txBody>
      </p:sp>
      <p:sp>
        <p:nvSpPr>
          <p:cNvPr id="4" name="Content Placeholder 3"/>
          <p:cNvSpPr>
            <a:spLocks noGrp="1"/>
          </p:cNvSpPr>
          <p:nvPr>
            <p:ph idx="1"/>
          </p:nvPr>
        </p:nvSpPr>
        <p:spPr>
          <a:xfrm>
            <a:off x="457200" y="1500174"/>
            <a:ext cx="8229600" cy="4625975"/>
          </a:xfrm>
        </p:spPr>
        <p:txBody>
          <a:bodyPr/>
          <a:lstStyle/>
          <a:p>
            <a:pPr eaLnBrk="1" hangingPunct="1">
              <a:lnSpc>
                <a:spcPct val="90000"/>
              </a:lnSpc>
            </a:pPr>
            <a:r>
              <a:rPr lang="en-US" altLang="zh-TW" sz="2400" dirty="0" smtClean="0">
                <a:cs typeface="新細明體"/>
              </a:rPr>
              <a:t>Outdoor includes street and highway advertising, plus posters in public locations.</a:t>
            </a:r>
          </a:p>
          <a:p>
            <a:pPr eaLnBrk="1" hangingPunct="1">
              <a:lnSpc>
                <a:spcPct val="90000"/>
              </a:lnSpc>
            </a:pPr>
            <a:r>
              <a:rPr lang="en-US" altLang="zh-TW" sz="2400" dirty="0" smtClean="0">
                <a:cs typeface="新細明體"/>
              </a:rPr>
              <a:t>Two primary uses of outdoor:</a:t>
            </a:r>
          </a:p>
          <a:p>
            <a:pPr lvl="1" eaLnBrk="1" hangingPunct="1">
              <a:lnSpc>
                <a:spcPct val="90000"/>
              </a:lnSpc>
            </a:pPr>
            <a:r>
              <a:rPr lang="en-US" altLang="zh-TW" sz="2000" dirty="0" smtClean="0">
                <a:cs typeface="新細明體"/>
              </a:rPr>
              <a:t>As reminder advertising (e.g., McDonald’s)</a:t>
            </a:r>
          </a:p>
          <a:p>
            <a:pPr lvl="1" eaLnBrk="1" hangingPunct="1">
              <a:lnSpc>
                <a:spcPct val="90000"/>
              </a:lnSpc>
            </a:pPr>
            <a:r>
              <a:rPr lang="en-US" altLang="zh-TW" sz="2000" dirty="0" smtClean="0">
                <a:cs typeface="新細明體"/>
              </a:rPr>
              <a:t>As a directional (e.g., hotels, gas stations)</a:t>
            </a:r>
            <a:endParaRPr lang="en-US" altLang="zh-TW" sz="2200" dirty="0" smtClean="0">
              <a:cs typeface="新細明體"/>
            </a:endParaRPr>
          </a:p>
          <a:p>
            <a:r>
              <a:rPr lang="en-US" sz="2400" dirty="0" smtClean="0"/>
              <a:t>probably the first advertising medium ever used, dating back more than 5,000 years to when hieroglyphics on obelisks directed travelers. </a:t>
            </a:r>
          </a:p>
          <a:p>
            <a:r>
              <a:rPr lang="en-US" sz="2400" dirty="0" smtClean="0"/>
              <a:t>In the Middle Ages, bill posting was an accepted form of advertising in Europe. And in the nineteenth century, it evolved into a serious art form, thanks to the poster paintings of both </a:t>
            </a:r>
            <a:r>
              <a:rPr lang="en-US" sz="2400" dirty="0" err="1" smtClean="0"/>
              <a:t>Manet</a:t>
            </a:r>
            <a:r>
              <a:rPr lang="en-US" sz="2400" dirty="0" smtClean="0"/>
              <a:t> and Toulouse-Lautrec.</a:t>
            </a:r>
          </a:p>
          <a:p>
            <a:r>
              <a:rPr lang="en-US" sz="2400" dirty="0" smtClean="0"/>
              <a:t>Today, around the globe, marketers use outdoor media for the same reasons. </a:t>
            </a:r>
            <a:endParaRPr lang="en-US" sz="2400" dirty="0"/>
          </a:p>
        </p:txBody>
      </p:sp>
    </p:spTree>
    <p:extLst>
      <p:ext uri="{BB962C8B-B14F-4D97-AF65-F5344CB8AC3E}">
        <p14:creationId xmlns:p14="http://schemas.microsoft.com/office/powerpoint/2010/main" xmlns="" val="41196073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3" name="Rectangle 3"/>
          <p:cNvSpPr>
            <a:spLocks noGrp="1" noChangeArrowheads="1"/>
          </p:cNvSpPr>
          <p:nvPr>
            <p:ph type="title"/>
          </p:nvPr>
        </p:nvSpPr>
        <p:spPr/>
        <p:txBody>
          <a:bodyPr>
            <a:normAutofit fontScale="90000"/>
          </a:bodyPr>
          <a:lstStyle/>
          <a:p>
            <a:r>
              <a:rPr lang="en-US" altLang="zh-TW" dirty="0" smtClean="0">
                <a:solidFill>
                  <a:srgbClr val="FFC000"/>
                </a:solidFill>
                <a:ea typeface="新細明體" pitchFamily="18" charset="-120"/>
              </a:rPr>
              <a:t>Out-of-Home Advertising:</a:t>
            </a:r>
            <a:r>
              <a:rPr lang="en-US" altLang="zh-TW" dirty="0" smtClean="0">
                <a:ea typeface="新細明體" pitchFamily="18" charset="-120"/>
              </a:rPr>
              <a:t/>
            </a:r>
            <a:br>
              <a:rPr lang="en-US" altLang="zh-TW" dirty="0" smtClean="0">
                <a:ea typeface="新細明體" pitchFamily="18" charset="-120"/>
              </a:rPr>
            </a:br>
            <a:r>
              <a:rPr lang="en-US" altLang="zh-TW" dirty="0" smtClean="0">
                <a:ea typeface="新細明體" pitchFamily="18" charset="-120"/>
              </a:rPr>
              <a:t>Outdoor Advertising</a:t>
            </a:r>
            <a:endParaRPr lang="en-US" dirty="0">
              <a:solidFill>
                <a:srgbClr val="FFC000"/>
              </a:solidFill>
            </a:endParaRPr>
          </a:p>
        </p:txBody>
      </p:sp>
      <p:sp>
        <p:nvSpPr>
          <p:cNvPr id="4" name="Content Placeholder 3"/>
          <p:cNvSpPr>
            <a:spLocks noGrp="1"/>
          </p:cNvSpPr>
          <p:nvPr>
            <p:ph idx="1"/>
          </p:nvPr>
        </p:nvSpPr>
        <p:spPr>
          <a:xfrm>
            <a:off x="457200" y="1571613"/>
            <a:ext cx="4972056" cy="5072098"/>
          </a:xfrm>
        </p:spPr>
        <p:txBody>
          <a:bodyPr/>
          <a:lstStyle/>
          <a:p>
            <a:pPr eaLnBrk="1" hangingPunct="1">
              <a:lnSpc>
                <a:spcPct val="90000"/>
              </a:lnSpc>
            </a:pPr>
            <a:r>
              <a:rPr lang="en-US" altLang="zh-TW" sz="2400" dirty="0" smtClean="0">
                <a:cs typeface="新細明體"/>
              </a:rPr>
              <a:t>Size and Format</a:t>
            </a:r>
            <a:endParaRPr lang="en-US" altLang="zh-TW" sz="2000" dirty="0" smtClean="0">
              <a:cs typeface="新細明體"/>
            </a:endParaRPr>
          </a:p>
          <a:p>
            <a:pPr lvl="1" eaLnBrk="1" hangingPunct="1">
              <a:lnSpc>
                <a:spcPct val="90000"/>
              </a:lnSpc>
            </a:pPr>
            <a:r>
              <a:rPr lang="en-US" altLang="zh-TW" sz="2000" dirty="0" smtClean="0">
                <a:cs typeface="新細明體"/>
              </a:rPr>
              <a:t>Printed poster bulletin—posted like wallpaper</a:t>
            </a:r>
          </a:p>
          <a:p>
            <a:pPr lvl="1" eaLnBrk="1" hangingPunct="1">
              <a:lnSpc>
                <a:spcPct val="90000"/>
              </a:lnSpc>
            </a:pPr>
            <a:r>
              <a:rPr lang="en-US" altLang="zh-TW" sz="2000" dirty="0" smtClean="0">
                <a:cs typeface="新細明體"/>
              </a:rPr>
              <a:t>Painted bulletin — on signs, buildings, roofs, mountains</a:t>
            </a:r>
          </a:p>
          <a:p>
            <a:pPr lvl="1" eaLnBrk="1" hangingPunct="1">
              <a:lnSpc>
                <a:spcPct val="90000"/>
              </a:lnSpc>
            </a:pPr>
            <a:r>
              <a:rPr lang="en-US" altLang="zh-TW" sz="2000" dirty="0" smtClean="0">
                <a:cs typeface="新細明體"/>
              </a:rPr>
              <a:t>Extensions/cutouts — go beyond border of rectangle</a:t>
            </a:r>
          </a:p>
          <a:p>
            <a:pPr lvl="1" eaLnBrk="1" hangingPunct="1">
              <a:lnSpc>
                <a:spcPct val="90000"/>
              </a:lnSpc>
            </a:pPr>
            <a:r>
              <a:rPr lang="en-US" altLang="zh-TW" sz="2000" dirty="0" smtClean="0">
                <a:cs typeface="新細明體"/>
              </a:rPr>
              <a:t>Digital displays — use wireless technology to change message</a:t>
            </a:r>
          </a:p>
          <a:p>
            <a:pPr lvl="1" eaLnBrk="1" hangingPunct="1">
              <a:lnSpc>
                <a:spcPct val="90000"/>
              </a:lnSpc>
            </a:pPr>
            <a:r>
              <a:rPr lang="en-US" altLang="zh-TW" sz="2000" dirty="0" smtClean="0">
                <a:cs typeface="新細明體"/>
              </a:rPr>
              <a:t>Message is about 8 to 10 words</a:t>
            </a:r>
          </a:p>
          <a:p>
            <a:pPr eaLnBrk="1" hangingPunct="1">
              <a:lnSpc>
                <a:spcPct val="90000"/>
              </a:lnSpc>
            </a:pPr>
            <a:r>
              <a:rPr lang="en-US" altLang="zh-TW" sz="2400" dirty="0" smtClean="0">
                <a:cs typeface="新細明體"/>
              </a:rPr>
              <a:t>Buying outdoor</a:t>
            </a:r>
            <a:r>
              <a:rPr lang="en-US" altLang="zh-TW" sz="2200" dirty="0" smtClean="0">
                <a:cs typeface="新細明體"/>
              </a:rPr>
              <a:t>	</a:t>
            </a:r>
          </a:p>
          <a:p>
            <a:pPr lvl="1" eaLnBrk="1" hangingPunct="1">
              <a:lnSpc>
                <a:spcPct val="90000"/>
              </a:lnSpc>
            </a:pPr>
            <a:r>
              <a:rPr lang="en-US" altLang="zh-TW" sz="2000" dirty="0" smtClean="0">
                <a:cs typeface="新細明體"/>
              </a:rPr>
              <a:t>Sold in “showings”</a:t>
            </a:r>
          </a:p>
          <a:p>
            <a:pPr lvl="1" eaLnBrk="1" hangingPunct="1">
              <a:lnSpc>
                <a:spcPct val="90000"/>
              </a:lnSpc>
            </a:pPr>
            <a:r>
              <a:rPr lang="en-US" altLang="zh-TW" sz="2000" dirty="0" smtClean="0">
                <a:cs typeface="新細明體"/>
              </a:rPr>
              <a:t>Based on traffic counts</a:t>
            </a:r>
          </a:p>
          <a:p>
            <a:pPr lvl="1" eaLnBrk="1" hangingPunct="1">
              <a:lnSpc>
                <a:spcPct val="90000"/>
              </a:lnSpc>
            </a:pPr>
            <a:r>
              <a:rPr lang="en-US" altLang="zh-TW" sz="2000" dirty="0" smtClean="0">
                <a:cs typeface="新細明體"/>
              </a:rPr>
              <a:t>Boards are rented for 30 days</a:t>
            </a:r>
          </a:p>
          <a:p>
            <a:endParaRPr lang="en-US" dirty="0"/>
          </a:p>
        </p:txBody>
      </p:sp>
      <p:pic>
        <p:nvPicPr>
          <p:cNvPr id="5" name="Picture 8"/>
          <p:cNvPicPr>
            <a:picLocks noChangeAspect="1" noChangeArrowheads="1"/>
          </p:cNvPicPr>
          <p:nvPr/>
        </p:nvPicPr>
        <p:blipFill>
          <a:blip r:embed="rId2"/>
          <a:srcRect/>
          <a:stretch>
            <a:fillRect/>
          </a:stretch>
        </p:blipFill>
        <p:spPr bwMode="auto">
          <a:xfrm>
            <a:off x="5462611" y="1828800"/>
            <a:ext cx="3263877" cy="4029092"/>
          </a:xfrm>
          <a:prstGeom prst="rect">
            <a:avLst/>
          </a:prstGeom>
          <a:noFill/>
          <a:ln w="9525">
            <a:noFill/>
            <a:miter lim="800000"/>
            <a:headEnd/>
            <a:tailEnd/>
          </a:ln>
        </p:spPr>
      </p:pic>
      <p:sp>
        <p:nvSpPr>
          <p:cNvPr id="6" name="Rectangle 5"/>
          <p:cNvSpPr/>
          <p:nvPr/>
        </p:nvSpPr>
        <p:spPr>
          <a:xfrm>
            <a:off x="4214810" y="6019404"/>
            <a:ext cx="4572000" cy="338554"/>
          </a:xfrm>
          <a:prstGeom prst="rect">
            <a:avLst/>
          </a:prstGeom>
        </p:spPr>
        <p:txBody>
          <a:bodyPr>
            <a:spAutoFit/>
          </a:bodyPr>
          <a:lstStyle/>
          <a:p>
            <a:pPr algn="ctr"/>
            <a:r>
              <a:rPr lang="en-US" sz="1600" dirty="0" smtClean="0">
                <a:ea typeface="Times New Roman" panose="02020603050405020304" pitchFamily="18" charset="0"/>
              </a:rPr>
              <a:t>Moriarty, Mitchell and Wells, (2009)</a:t>
            </a:r>
            <a:endParaRPr lang="en-US" sz="1600" dirty="0" smtClean="0"/>
          </a:p>
        </p:txBody>
      </p:sp>
    </p:spTree>
    <p:extLst>
      <p:ext uri="{BB962C8B-B14F-4D97-AF65-F5344CB8AC3E}">
        <p14:creationId xmlns:p14="http://schemas.microsoft.com/office/powerpoint/2010/main" xmlns="" val="1945110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27" name="Rectangle 3"/>
          <p:cNvSpPr>
            <a:spLocks noGrp="1" noChangeArrowheads="1"/>
          </p:cNvSpPr>
          <p:nvPr>
            <p:ph type="title"/>
          </p:nvPr>
        </p:nvSpPr>
        <p:spPr/>
        <p:txBody>
          <a:bodyPr>
            <a:normAutofit fontScale="90000"/>
          </a:bodyPr>
          <a:lstStyle/>
          <a:p>
            <a:r>
              <a:rPr lang="en-US" altLang="zh-TW" dirty="0" smtClean="0">
                <a:solidFill>
                  <a:srgbClr val="FFC000"/>
                </a:solidFill>
                <a:ea typeface="新細明體" pitchFamily="18" charset="-120"/>
              </a:rPr>
              <a:t>Out-of-Home Advertising</a:t>
            </a:r>
            <a:r>
              <a:rPr lang="en-US" altLang="zh-TW" dirty="0" smtClean="0">
                <a:ea typeface="新細明體" pitchFamily="18" charset="-120"/>
              </a:rPr>
              <a:t/>
            </a:r>
            <a:br>
              <a:rPr lang="en-US" altLang="zh-TW" dirty="0" smtClean="0">
                <a:ea typeface="新細明體" pitchFamily="18" charset="-120"/>
              </a:rPr>
            </a:br>
            <a:endParaRPr lang="en-US" dirty="0">
              <a:solidFill>
                <a:srgbClr val="FFC000"/>
              </a:solidFill>
            </a:endParaRPr>
          </a:p>
        </p:txBody>
      </p:sp>
      <p:sp>
        <p:nvSpPr>
          <p:cNvPr id="5" name="Rectangle 4"/>
          <p:cNvSpPr/>
          <p:nvPr/>
        </p:nvSpPr>
        <p:spPr>
          <a:xfrm>
            <a:off x="285720" y="1500174"/>
            <a:ext cx="3929074" cy="4819781"/>
          </a:xfrm>
          <a:prstGeom prst="rect">
            <a:avLst/>
          </a:prstGeom>
        </p:spPr>
        <p:txBody>
          <a:bodyPr wrap="square">
            <a:spAutoFit/>
          </a:bodyPr>
          <a:lstStyle/>
          <a:p>
            <a:pPr eaLnBrk="1" hangingPunct="1">
              <a:lnSpc>
                <a:spcPct val="80000"/>
              </a:lnSpc>
              <a:buFont typeface="Wingdings" pitchFamily="2" charset="2"/>
              <a:buChar char="q"/>
            </a:pPr>
            <a:r>
              <a:rPr lang="en-US" altLang="zh-TW" dirty="0" smtClean="0">
                <a:solidFill>
                  <a:schemeClr val="accent2"/>
                </a:solidFill>
                <a:latin typeface="+mn-lt"/>
                <a:cs typeface="新細明體"/>
              </a:rPr>
              <a:t>On-premise signs</a:t>
            </a:r>
          </a:p>
          <a:p>
            <a:pPr lvl="1" eaLnBrk="1" hangingPunct="1">
              <a:lnSpc>
                <a:spcPct val="80000"/>
              </a:lnSpc>
            </a:pPr>
            <a:r>
              <a:rPr lang="en-US" altLang="zh-TW" dirty="0" smtClean="0">
                <a:latin typeface="+mn-lt"/>
                <a:cs typeface="新細明體"/>
              </a:rPr>
              <a:t>Identify a store</a:t>
            </a:r>
          </a:p>
          <a:p>
            <a:pPr lvl="1" eaLnBrk="1" hangingPunct="1">
              <a:lnSpc>
                <a:spcPct val="80000"/>
              </a:lnSpc>
            </a:pPr>
            <a:r>
              <a:rPr lang="en-US" altLang="zh-TW" dirty="0" smtClean="0">
                <a:latin typeface="+mn-lt"/>
                <a:cs typeface="新細明體"/>
              </a:rPr>
              <a:t>Directional and informational</a:t>
            </a:r>
          </a:p>
          <a:p>
            <a:pPr lvl="1" eaLnBrk="1" hangingPunct="1">
              <a:lnSpc>
                <a:spcPct val="80000"/>
              </a:lnSpc>
            </a:pPr>
            <a:r>
              <a:rPr lang="en-US" altLang="zh-TW" dirty="0" smtClean="0">
                <a:latin typeface="+mn-lt"/>
                <a:cs typeface="新細明體"/>
              </a:rPr>
              <a:t>Help locate businesses</a:t>
            </a:r>
          </a:p>
          <a:p>
            <a:pPr eaLnBrk="1" hangingPunct="1">
              <a:lnSpc>
                <a:spcPct val="80000"/>
              </a:lnSpc>
              <a:buFont typeface="Wingdings" pitchFamily="2" charset="2"/>
              <a:buChar char="q"/>
            </a:pPr>
            <a:r>
              <a:rPr lang="en-US" altLang="zh-TW" dirty="0" smtClean="0">
                <a:solidFill>
                  <a:schemeClr val="accent2"/>
                </a:solidFill>
                <a:latin typeface="+mn-lt"/>
                <a:cs typeface="新細明體"/>
              </a:rPr>
              <a:t>Posters</a:t>
            </a:r>
          </a:p>
          <a:p>
            <a:pPr lvl="1" eaLnBrk="1" hangingPunct="1">
              <a:lnSpc>
                <a:spcPct val="80000"/>
              </a:lnSpc>
            </a:pPr>
            <a:r>
              <a:rPr lang="en-US" altLang="zh-TW" dirty="0" smtClean="0">
                <a:latin typeface="+mn-lt"/>
                <a:cs typeface="新細明體"/>
              </a:rPr>
              <a:t>Used on buildings, kiosks, vehicles, and bulletin boards</a:t>
            </a:r>
          </a:p>
          <a:p>
            <a:pPr lvl="1" eaLnBrk="1" hangingPunct="1">
              <a:lnSpc>
                <a:spcPct val="80000"/>
              </a:lnSpc>
            </a:pPr>
            <a:r>
              <a:rPr lang="en-US" altLang="zh-TW" dirty="0" smtClean="0">
                <a:latin typeface="+mn-lt"/>
                <a:cs typeface="新細明體"/>
              </a:rPr>
              <a:t>Usually have few words</a:t>
            </a:r>
          </a:p>
          <a:p>
            <a:pPr lvl="1" eaLnBrk="1" hangingPunct="1">
              <a:lnSpc>
                <a:spcPct val="80000"/>
              </a:lnSpc>
            </a:pPr>
            <a:r>
              <a:rPr lang="en-US" altLang="zh-TW" dirty="0" smtClean="0">
                <a:latin typeface="+mn-lt"/>
                <a:cs typeface="新細明體"/>
              </a:rPr>
              <a:t>Kiosks are designed for posters</a:t>
            </a:r>
          </a:p>
          <a:p>
            <a:pPr eaLnBrk="1" hangingPunct="1">
              <a:lnSpc>
                <a:spcPct val="80000"/>
              </a:lnSpc>
              <a:buFont typeface="Wingdings" pitchFamily="2" charset="2"/>
              <a:buChar char="q"/>
            </a:pPr>
            <a:r>
              <a:rPr lang="en-US" altLang="zh-TW" dirty="0" smtClean="0">
                <a:solidFill>
                  <a:schemeClr val="accent2"/>
                </a:solidFill>
                <a:latin typeface="+mn-lt"/>
                <a:cs typeface="新細明體"/>
              </a:rPr>
              <a:t>Transit advertising</a:t>
            </a:r>
          </a:p>
          <a:p>
            <a:pPr lvl="1" eaLnBrk="1" hangingPunct="1">
              <a:lnSpc>
                <a:spcPct val="80000"/>
              </a:lnSpc>
            </a:pPr>
            <a:r>
              <a:rPr lang="en-US" altLang="zh-TW" dirty="0" smtClean="0">
                <a:latin typeface="+mn-lt"/>
                <a:cs typeface="新細明體"/>
              </a:rPr>
              <a:t>Ads on buses, taxis, and moving billboards</a:t>
            </a:r>
          </a:p>
          <a:p>
            <a:pPr lvl="1" eaLnBrk="1" hangingPunct="1">
              <a:lnSpc>
                <a:spcPct val="80000"/>
              </a:lnSpc>
            </a:pPr>
            <a:r>
              <a:rPr lang="en-US" altLang="zh-TW" dirty="0" smtClean="0">
                <a:latin typeface="+mn-lt"/>
                <a:cs typeface="新細明體"/>
              </a:rPr>
              <a:t>Interior and exterior</a:t>
            </a:r>
          </a:p>
        </p:txBody>
      </p:sp>
      <p:pic>
        <p:nvPicPr>
          <p:cNvPr id="6" name="Picture 8" descr="TransitTruck5">
            <a:hlinkClick r:id="rId2"/>
          </p:cNvPr>
          <p:cNvPicPr>
            <a:picLocks noChangeAspect="1" noChangeArrowheads="1"/>
          </p:cNvPicPr>
          <p:nvPr/>
        </p:nvPicPr>
        <p:blipFill>
          <a:blip r:embed="rId3"/>
          <a:srcRect/>
          <a:stretch>
            <a:fillRect/>
          </a:stretch>
        </p:blipFill>
        <p:spPr bwMode="auto">
          <a:xfrm>
            <a:off x="5572132" y="1527863"/>
            <a:ext cx="2316764" cy="1867779"/>
          </a:xfrm>
          <a:prstGeom prst="rect">
            <a:avLst/>
          </a:prstGeom>
          <a:noFill/>
          <a:ln w="9525">
            <a:noFill/>
            <a:miter lim="800000"/>
            <a:headEnd/>
            <a:tailEnd/>
          </a:ln>
        </p:spPr>
      </p:pic>
      <p:pic>
        <p:nvPicPr>
          <p:cNvPr id="7" name="Picture 8"/>
          <p:cNvPicPr>
            <a:picLocks noChangeAspect="1" noChangeArrowheads="1"/>
          </p:cNvPicPr>
          <p:nvPr/>
        </p:nvPicPr>
        <p:blipFill>
          <a:blip r:embed="rId4" cstate="print"/>
          <a:srcRect/>
          <a:stretch>
            <a:fillRect/>
          </a:stretch>
        </p:blipFill>
        <p:spPr bwMode="auto">
          <a:xfrm>
            <a:off x="6072198" y="3429000"/>
            <a:ext cx="1214445" cy="1773779"/>
          </a:xfrm>
          <a:prstGeom prst="rect">
            <a:avLst/>
          </a:prstGeom>
          <a:noFill/>
          <a:ln w="9525">
            <a:noFill/>
            <a:miter lim="800000"/>
            <a:headEnd/>
            <a:tailEnd/>
          </a:ln>
        </p:spPr>
      </p:pic>
      <p:pic>
        <p:nvPicPr>
          <p:cNvPr id="8" name="Picture 5" descr="Free2C-3D-Kiosk-Light_366">
            <a:hlinkClick r:id="rId5"/>
          </p:cNvPr>
          <p:cNvPicPr>
            <a:picLocks noChangeAspect="1" noChangeArrowheads="1"/>
          </p:cNvPicPr>
          <p:nvPr/>
        </p:nvPicPr>
        <p:blipFill>
          <a:blip r:embed="rId6"/>
          <a:srcRect/>
          <a:stretch>
            <a:fillRect/>
          </a:stretch>
        </p:blipFill>
        <p:spPr bwMode="auto">
          <a:xfrm>
            <a:off x="7358082" y="4286256"/>
            <a:ext cx="1500198" cy="2203416"/>
          </a:xfrm>
          <a:prstGeom prst="rect">
            <a:avLst/>
          </a:prstGeom>
          <a:noFill/>
          <a:ln w="9525">
            <a:noFill/>
            <a:miter lim="800000"/>
            <a:headEnd/>
            <a:tailEnd/>
          </a:ln>
        </p:spPr>
      </p:pic>
      <p:sp>
        <p:nvSpPr>
          <p:cNvPr id="9" name="Rectangle 8"/>
          <p:cNvSpPr/>
          <p:nvPr/>
        </p:nvSpPr>
        <p:spPr>
          <a:xfrm>
            <a:off x="2714612" y="6215082"/>
            <a:ext cx="4572000" cy="338554"/>
          </a:xfrm>
          <a:prstGeom prst="rect">
            <a:avLst/>
          </a:prstGeom>
        </p:spPr>
        <p:txBody>
          <a:bodyPr>
            <a:spAutoFit/>
          </a:bodyPr>
          <a:lstStyle/>
          <a:p>
            <a:pPr marL="119062" indent="0" algn="ctr">
              <a:buNone/>
            </a:pPr>
            <a:r>
              <a:rPr lang="en-US" sz="1600" dirty="0" smtClean="0">
                <a:ea typeface="Times New Roman" panose="02020603050405020304" pitchFamily="18" charset="0"/>
              </a:rPr>
              <a:t>Moriarty, Mitchell and Wells, (2009)</a:t>
            </a:r>
            <a:endParaRPr lang="en-US" sz="1600" dirty="0"/>
          </a:p>
        </p:txBody>
      </p:sp>
    </p:spTree>
    <p:extLst>
      <p:ext uri="{BB962C8B-B14F-4D97-AF65-F5344CB8AC3E}">
        <p14:creationId xmlns:p14="http://schemas.microsoft.com/office/powerpoint/2010/main" xmlns="" val="29864019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r>
              <a:rPr lang="en-US" altLang="zh-TW" dirty="0" smtClean="0">
                <a:solidFill>
                  <a:srgbClr val="FFC000"/>
                </a:solidFill>
                <a:ea typeface="新細明體" pitchFamily="18" charset="-120"/>
              </a:rPr>
              <a:t>Packaging</a:t>
            </a:r>
            <a:endParaRPr lang="en-US" dirty="0">
              <a:solidFill>
                <a:srgbClr val="FFC000"/>
              </a:solidFill>
            </a:endParaRPr>
          </a:p>
        </p:txBody>
      </p:sp>
      <p:sp>
        <p:nvSpPr>
          <p:cNvPr id="334851" name="Rectangle 3"/>
          <p:cNvSpPr>
            <a:spLocks noGrp="1" noChangeArrowheads="1"/>
          </p:cNvSpPr>
          <p:nvPr>
            <p:ph idx="1"/>
          </p:nvPr>
        </p:nvSpPr>
        <p:spPr>
          <a:xfrm>
            <a:off x="457200" y="1500174"/>
            <a:ext cx="4257676" cy="4625975"/>
          </a:xfrm>
        </p:spPr>
        <p:txBody>
          <a:bodyPr/>
          <a:lstStyle/>
          <a:p>
            <a:pPr eaLnBrk="1" hangingPunct="1">
              <a:lnSpc>
                <a:spcPct val="90000"/>
              </a:lnSpc>
            </a:pPr>
            <a:r>
              <a:rPr lang="en-US" altLang="zh-TW" sz="2400" dirty="0" smtClean="0">
                <a:cs typeface="新細明體"/>
              </a:rPr>
              <a:t>Both a container and a communication vehicle</a:t>
            </a:r>
          </a:p>
          <a:p>
            <a:pPr eaLnBrk="1" hangingPunct="1">
              <a:lnSpc>
                <a:spcPct val="90000"/>
              </a:lnSpc>
            </a:pPr>
            <a:r>
              <a:rPr lang="en-US" altLang="zh-TW" sz="2400" dirty="0" smtClean="0">
                <a:cs typeface="新細明體"/>
              </a:rPr>
              <a:t>Constant brand reminder once at home or office</a:t>
            </a:r>
          </a:p>
          <a:p>
            <a:pPr eaLnBrk="1" hangingPunct="1">
              <a:lnSpc>
                <a:spcPct val="90000"/>
              </a:lnSpc>
            </a:pPr>
            <a:r>
              <a:rPr lang="en-US" altLang="zh-TW" sz="2400" dirty="0" smtClean="0">
                <a:cs typeface="新細明體"/>
              </a:rPr>
              <a:t>Presents brand image and communicates critical benefits information</a:t>
            </a:r>
          </a:p>
          <a:p>
            <a:pPr eaLnBrk="1" hangingPunct="1">
              <a:lnSpc>
                <a:spcPct val="90000"/>
              </a:lnSpc>
            </a:pPr>
            <a:r>
              <a:rPr lang="en-US" altLang="zh-TW" sz="2400" dirty="0" smtClean="0">
                <a:cs typeface="新細明體"/>
              </a:rPr>
              <a:t>Can deliver benefits like recipes</a:t>
            </a:r>
          </a:p>
          <a:p>
            <a:pPr eaLnBrk="1" hangingPunct="1">
              <a:lnSpc>
                <a:spcPct val="90000"/>
              </a:lnSpc>
            </a:pPr>
            <a:r>
              <a:rPr lang="en-US" sz="2400" dirty="0" smtClean="0"/>
              <a:t>The last ad a customer sees before making the decision to buy</a:t>
            </a:r>
          </a:p>
          <a:p>
            <a:pPr eaLnBrk="1" hangingPunct="1">
              <a:lnSpc>
                <a:spcPct val="90000"/>
              </a:lnSpc>
            </a:pPr>
            <a:endParaRPr lang="en-US" altLang="zh-TW" sz="2400" dirty="0" smtClean="0">
              <a:cs typeface="新細明體"/>
            </a:endParaRPr>
          </a:p>
        </p:txBody>
      </p:sp>
      <p:pic>
        <p:nvPicPr>
          <p:cNvPr id="4" name="Picture 6" descr="UNFIG08_07"/>
          <p:cNvPicPr>
            <a:picLocks noChangeAspect="1" noChangeArrowheads="1"/>
          </p:cNvPicPr>
          <p:nvPr/>
        </p:nvPicPr>
        <p:blipFill>
          <a:blip r:embed="rId2"/>
          <a:srcRect/>
          <a:stretch>
            <a:fillRect/>
          </a:stretch>
        </p:blipFill>
        <p:spPr>
          <a:xfrm>
            <a:off x="5562600" y="1600200"/>
            <a:ext cx="3124200" cy="2627313"/>
          </a:xfrm>
          <a:prstGeom prst="rect">
            <a:avLst/>
          </a:prstGeom>
          <a:noFill/>
        </p:spPr>
      </p:pic>
      <p:pic>
        <p:nvPicPr>
          <p:cNvPr id="5" name="Picture 4" descr="estee_choc_lips_sm">
            <a:hlinkClick r:id="rId3"/>
          </p:cNvPr>
          <p:cNvPicPr>
            <a:picLocks noChangeAspect="1" noChangeArrowheads="1"/>
          </p:cNvPicPr>
          <p:nvPr/>
        </p:nvPicPr>
        <p:blipFill>
          <a:blip r:embed="rId4"/>
          <a:srcRect/>
          <a:stretch>
            <a:fillRect/>
          </a:stretch>
        </p:blipFill>
        <p:spPr bwMode="auto">
          <a:xfrm>
            <a:off x="6929454" y="4357694"/>
            <a:ext cx="1714512" cy="2286016"/>
          </a:xfrm>
          <a:prstGeom prst="rect">
            <a:avLst/>
          </a:prstGeom>
          <a:noFill/>
          <a:ln w="9525">
            <a:noFill/>
            <a:miter lim="800000"/>
            <a:headEnd/>
            <a:tailEnd/>
          </a:ln>
        </p:spPr>
      </p:pic>
      <p:pic>
        <p:nvPicPr>
          <p:cNvPr id="6" name="Picture 5" descr="estee">
            <a:hlinkClick r:id="rId5"/>
          </p:cNvPr>
          <p:cNvPicPr>
            <a:picLocks noChangeAspect="1" noChangeArrowheads="1"/>
          </p:cNvPicPr>
          <p:nvPr/>
        </p:nvPicPr>
        <p:blipFill>
          <a:blip r:embed="rId6"/>
          <a:srcRect/>
          <a:stretch>
            <a:fillRect/>
          </a:stretch>
        </p:blipFill>
        <p:spPr bwMode="auto">
          <a:xfrm>
            <a:off x="5572132" y="4357693"/>
            <a:ext cx="1500198" cy="2286017"/>
          </a:xfrm>
          <a:prstGeom prst="rect">
            <a:avLst/>
          </a:prstGeom>
          <a:noFill/>
          <a:ln w="9525">
            <a:noFill/>
            <a:miter lim="800000"/>
            <a:headEnd/>
            <a:tailEnd/>
          </a:ln>
        </p:spPr>
      </p:pic>
      <p:sp>
        <p:nvSpPr>
          <p:cNvPr id="7" name="Rectangle 6"/>
          <p:cNvSpPr/>
          <p:nvPr/>
        </p:nvSpPr>
        <p:spPr>
          <a:xfrm>
            <a:off x="714348" y="6000768"/>
            <a:ext cx="4572000" cy="338554"/>
          </a:xfrm>
          <a:prstGeom prst="rect">
            <a:avLst/>
          </a:prstGeom>
        </p:spPr>
        <p:txBody>
          <a:bodyPr>
            <a:spAutoFit/>
          </a:bodyPr>
          <a:lstStyle/>
          <a:p>
            <a:pPr marL="119062" indent="0">
              <a:buNone/>
            </a:pPr>
            <a:r>
              <a:rPr lang="en-US" sz="1600" dirty="0" smtClean="0">
                <a:ea typeface="Times New Roman" panose="02020603050405020304" pitchFamily="18" charset="0"/>
              </a:rPr>
              <a:t>Moriarty, Mitchell and Wells, (2009)</a:t>
            </a:r>
            <a:endParaRPr lang="en-US" sz="1600" dirty="0"/>
          </a:p>
        </p:txBody>
      </p:sp>
    </p:spTree>
    <p:extLst>
      <p:ext uri="{BB962C8B-B14F-4D97-AF65-F5344CB8AC3E}">
        <p14:creationId xmlns:p14="http://schemas.microsoft.com/office/powerpoint/2010/main" xmlns="" val="9724279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p:txBody>
          <a:bodyPr/>
          <a:lstStyle/>
          <a:p>
            <a:r>
              <a:rPr lang="en-US" altLang="zh-TW" dirty="0" smtClean="0">
                <a:solidFill>
                  <a:srgbClr val="FFC000"/>
                </a:solidFill>
                <a:ea typeface="新細明體" pitchFamily="18" charset="-120"/>
              </a:rPr>
              <a:t>Using Print and Out-of-Home</a:t>
            </a:r>
            <a:endParaRPr lang="en-US" dirty="0">
              <a:solidFill>
                <a:srgbClr val="FFC000"/>
              </a:solidFill>
            </a:endParaRPr>
          </a:p>
        </p:txBody>
      </p:sp>
      <p:sp>
        <p:nvSpPr>
          <p:cNvPr id="335875" name="Rectangle 3"/>
          <p:cNvSpPr>
            <a:spLocks noGrp="1" noChangeArrowheads="1"/>
          </p:cNvSpPr>
          <p:nvPr>
            <p:ph idx="1"/>
          </p:nvPr>
        </p:nvSpPr>
        <p:spPr>
          <a:xfrm>
            <a:off x="457200" y="1500174"/>
            <a:ext cx="8229600" cy="4625975"/>
          </a:xfrm>
        </p:spPr>
        <p:txBody>
          <a:bodyPr/>
          <a:lstStyle/>
          <a:p>
            <a:pPr eaLnBrk="1" hangingPunct="1">
              <a:lnSpc>
                <a:spcPct val="90000"/>
              </a:lnSpc>
            </a:pPr>
            <a:r>
              <a:rPr lang="en-US" altLang="zh-TW" dirty="0" smtClean="0">
                <a:cs typeface="新細明體"/>
              </a:rPr>
              <a:t>Use newspaper for announcements of something new, or for targeting local markets.</a:t>
            </a:r>
          </a:p>
          <a:p>
            <a:pPr eaLnBrk="1" hangingPunct="1">
              <a:lnSpc>
                <a:spcPct val="90000"/>
              </a:lnSpc>
            </a:pPr>
            <a:r>
              <a:rPr lang="en-US" altLang="zh-TW" dirty="0" smtClean="0">
                <a:cs typeface="新細明體"/>
              </a:rPr>
              <a:t>Use magazines for targeting people with special interests; they’re also good for brand image or longer explanations.</a:t>
            </a:r>
          </a:p>
          <a:p>
            <a:pPr eaLnBrk="1" hangingPunct="1">
              <a:lnSpc>
                <a:spcPct val="90000"/>
              </a:lnSpc>
            </a:pPr>
            <a:r>
              <a:rPr lang="en-US" altLang="zh-TW" dirty="0" smtClean="0">
                <a:cs typeface="新細明體"/>
              </a:rPr>
              <a:t>Use outdoor for people on the move to provide directional information; also good for brand reminders.</a:t>
            </a:r>
          </a:p>
          <a:p>
            <a:pPr eaLnBrk="1" hangingPunct="1">
              <a:lnSpc>
                <a:spcPct val="90000"/>
              </a:lnSpc>
            </a:pPr>
            <a:r>
              <a:rPr lang="en-US" altLang="zh-TW" dirty="0" smtClean="0">
                <a:cs typeface="新細明體"/>
              </a:rPr>
              <a:t>Use directories to catch people when they’re shopping.</a:t>
            </a:r>
          </a:p>
          <a:p>
            <a:pPr eaLnBrk="1" hangingPunct="1">
              <a:lnSpc>
                <a:spcPct val="90000"/>
              </a:lnSpc>
            </a:pPr>
            <a:endParaRPr lang="en-US" altLang="zh-TW" dirty="0" smtClean="0">
              <a:cs typeface="新細明體"/>
            </a:endParaRPr>
          </a:p>
        </p:txBody>
      </p:sp>
      <p:grpSp>
        <p:nvGrpSpPr>
          <p:cNvPr id="4" name="Group 3"/>
          <p:cNvGrpSpPr/>
          <p:nvPr/>
        </p:nvGrpSpPr>
        <p:grpSpPr>
          <a:xfrm>
            <a:off x="1285852" y="5495948"/>
            <a:ext cx="6629400" cy="1219200"/>
            <a:chOff x="2057400" y="4953000"/>
            <a:chExt cx="6629400" cy="1219200"/>
          </a:xfrm>
        </p:grpSpPr>
        <p:sp>
          <p:nvSpPr>
            <p:cNvPr id="5" name="Rectangle 7"/>
            <p:cNvSpPr>
              <a:spLocks noChangeArrowheads="1"/>
            </p:cNvSpPr>
            <p:nvPr/>
          </p:nvSpPr>
          <p:spPr bwMode="auto">
            <a:xfrm>
              <a:off x="2057400" y="4953000"/>
              <a:ext cx="6629400" cy="1219200"/>
            </a:xfrm>
            <a:prstGeom prst="rect">
              <a:avLst/>
            </a:prstGeom>
            <a:solidFill>
              <a:srgbClr val="336699">
                <a:alpha val="25098"/>
              </a:srgbClr>
            </a:solidFill>
            <a:ln w="28575">
              <a:solidFill>
                <a:srgbClr val="336699"/>
              </a:solidFill>
              <a:miter lim="800000"/>
              <a:headEnd/>
              <a:tailEnd/>
            </a:ln>
          </p:spPr>
          <p:txBody>
            <a:bodyPr/>
            <a:lstStyle/>
            <a:p>
              <a:pPr marL="342900" indent="-342900">
                <a:spcBef>
                  <a:spcPct val="20000"/>
                </a:spcBef>
                <a:buClr>
                  <a:srgbClr val="669966"/>
                </a:buClr>
                <a:buFont typeface="Times" charset="0"/>
                <a:buNone/>
              </a:pPr>
              <a:endParaRPr lang="en-US" sz="3200">
                <a:solidFill>
                  <a:srgbClr val="000000"/>
                </a:solidFill>
                <a:latin typeface="Times New Roman" pitchFamily="18" charset="0"/>
              </a:endParaRPr>
            </a:p>
          </p:txBody>
        </p:sp>
        <p:sp>
          <p:nvSpPr>
            <p:cNvPr id="6" name="Rectangle 8"/>
            <p:cNvSpPr>
              <a:spLocks noChangeArrowheads="1"/>
            </p:cNvSpPr>
            <p:nvPr/>
          </p:nvSpPr>
          <p:spPr bwMode="auto">
            <a:xfrm>
              <a:off x="2133600" y="5018088"/>
              <a:ext cx="6400800" cy="1077912"/>
            </a:xfrm>
            <a:prstGeom prst="rect">
              <a:avLst/>
            </a:prstGeom>
            <a:noFill/>
            <a:ln w="9525">
              <a:noFill/>
              <a:miter lim="800000"/>
              <a:headEnd/>
              <a:tailEnd/>
            </a:ln>
          </p:spPr>
          <p:txBody>
            <a:bodyPr>
              <a:spAutoFit/>
            </a:bodyPr>
            <a:lstStyle/>
            <a:p>
              <a:pPr algn="ctr">
                <a:lnSpc>
                  <a:spcPct val="90000"/>
                </a:lnSpc>
              </a:pPr>
              <a:r>
                <a:rPr lang="en-US" sz="2400" b="1" dirty="0">
                  <a:solidFill>
                    <a:srgbClr val="000000"/>
                  </a:solidFill>
                  <a:latin typeface="Times New Roman" pitchFamily="18" charset="0"/>
                  <a:cs typeface="Arial" charset="0"/>
                </a:rPr>
                <a:t>Principle:</a:t>
              </a:r>
              <a:r>
                <a:rPr lang="en-US" sz="2400" dirty="0">
                  <a:solidFill>
                    <a:srgbClr val="000000"/>
                  </a:solidFill>
                  <a:latin typeface="Times New Roman" pitchFamily="18" charset="0"/>
                  <a:cs typeface="Arial" charset="0"/>
                </a:rPr>
                <a:t> </a:t>
              </a:r>
            </a:p>
            <a:p>
              <a:pPr algn="ctr">
                <a:lnSpc>
                  <a:spcPct val="90000"/>
                </a:lnSpc>
              </a:pPr>
              <a:r>
                <a:rPr lang="en-US" sz="2400" dirty="0">
                  <a:solidFill>
                    <a:srgbClr val="000000"/>
                  </a:solidFill>
                  <a:latin typeface="Times New Roman" pitchFamily="18" charset="0"/>
                  <a:cs typeface="Arial" charset="0"/>
                </a:rPr>
                <a:t>A package is the last ad a customer sees before making a decision on which brand to buy. </a:t>
              </a:r>
              <a:endParaRPr lang="en-US" sz="2200" dirty="0">
                <a:solidFill>
                  <a:srgbClr val="000000"/>
                </a:solidFill>
                <a:latin typeface="Times New Roman" pitchFamily="18" charset="0"/>
                <a:cs typeface="Arial" charset="0"/>
              </a:endParaRPr>
            </a:p>
          </p:txBody>
        </p:sp>
      </p:grpSp>
    </p:spTree>
    <p:extLst>
      <p:ext uri="{BB962C8B-B14F-4D97-AF65-F5344CB8AC3E}">
        <p14:creationId xmlns:p14="http://schemas.microsoft.com/office/powerpoint/2010/main" xmlns="" val="20759532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6898" name="Rectangle 2"/>
          <p:cNvSpPr>
            <a:spLocks noGrp="1" noChangeArrowheads="1"/>
          </p:cNvSpPr>
          <p:nvPr>
            <p:ph type="title"/>
          </p:nvPr>
        </p:nvSpPr>
        <p:spPr/>
        <p:txBody>
          <a:bodyPr/>
          <a:lstStyle/>
          <a:p>
            <a:r>
              <a:rPr lang="en-US" dirty="0" smtClean="0">
                <a:solidFill>
                  <a:srgbClr val="FFC000"/>
                </a:solidFill>
              </a:rPr>
              <a:t>SUMMARY</a:t>
            </a:r>
            <a:endParaRPr lang="en-US" dirty="0">
              <a:solidFill>
                <a:srgbClr val="FFC000"/>
              </a:solidFill>
            </a:endParaRPr>
          </a:p>
        </p:txBody>
      </p:sp>
      <p:grpSp>
        <p:nvGrpSpPr>
          <p:cNvPr id="5" name="Content Placeholder 4"/>
          <p:cNvGrpSpPr>
            <a:grpSpLocks noGrp="1"/>
          </p:cNvGrpSpPr>
          <p:nvPr>
            <p:ph idx="1"/>
          </p:nvPr>
        </p:nvGrpSpPr>
        <p:grpSpPr>
          <a:xfrm>
            <a:off x="473410" y="1500174"/>
            <a:ext cx="9813630" cy="5928115"/>
            <a:chOff x="1600200" y="457200"/>
            <a:chExt cx="8649397" cy="7370475"/>
          </a:xfrm>
        </p:grpSpPr>
        <p:sp>
          <p:nvSpPr>
            <p:cNvPr id="6" name="Rectangle 2"/>
            <p:cNvSpPr>
              <a:spLocks noChangeArrowheads="1"/>
            </p:cNvSpPr>
            <p:nvPr/>
          </p:nvSpPr>
          <p:spPr bwMode="auto">
            <a:xfrm>
              <a:off x="1600200" y="723658"/>
              <a:ext cx="3733800" cy="6466973"/>
            </a:xfrm>
            <a:prstGeom prst="rect">
              <a:avLst/>
            </a:prstGeom>
            <a:noFill/>
            <a:ln w="9525">
              <a:noFill/>
              <a:miter lim="800000"/>
              <a:headEnd/>
              <a:tailEnd/>
            </a:ln>
          </p:spPr>
          <p:txBody>
            <a:bodyPr>
              <a:spAutoFit/>
            </a:bodyPr>
            <a:lstStyle/>
            <a:p>
              <a:pPr>
                <a:tabLst>
                  <a:tab pos="228600" algn="l"/>
                </a:tabLst>
              </a:pPr>
              <a:r>
                <a:rPr lang="en-US" sz="1600" b="1" i="1" dirty="0">
                  <a:solidFill>
                    <a:srgbClr val="000000"/>
                  </a:solidFill>
                </a:rPr>
                <a:t>Newspaper Advertising</a:t>
              </a:r>
              <a:endParaRPr lang="en-US" sz="1600" dirty="0">
                <a:solidFill>
                  <a:srgbClr val="000000"/>
                </a:solidFill>
              </a:endParaRPr>
            </a:p>
            <a:p>
              <a:pPr>
                <a:tabLst>
                  <a:tab pos="228600" algn="l"/>
                </a:tabLst>
              </a:pPr>
              <a:endParaRPr lang="en-US" sz="1600" b="1" i="1" dirty="0">
                <a:solidFill>
                  <a:srgbClr val="000000"/>
                </a:solidFill>
              </a:endParaRPr>
            </a:p>
            <a:p>
              <a:pPr>
                <a:tabLst>
                  <a:tab pos="228600" algn="l"/>
                </a:tabLst>
              </a:pPr>
              <a:r>
                <a:rPr lang="en-US" sz="1600" b="1" i="1" dirty="0" smtClean="0">
                  <a:solidFill>
                    <a:srgbClr val="000000"/>
                  </a:solidFill>
                </a:rPr>
                <a:t>Advantages</a:t>
              </a:r>
              <a:endParaRPr lang="en-US" sz="1600" dirty="0">
                <a:solidFill>
                  <a:srgbClr val="000000"/>
                </a:solidFill>
              </a:endParaRPr>
            </a:p>
            <a:p>
              <a:pPr>
                <a:tabLst>
                  <a:tab pos="228600" algn="l"/>
                </a:tabLst>
              </a:pPr>
              <a:r>
                <a:rPr lang="en-US" sz="1600" dirty="0">
                  <a:solidFill>
                    <a:srgbClr val="000000"/>
                  </a:solidFill>
                </a:rPr>
                <a:t>Good for news announcements </a:t>
              </a:r>
            </a:p>
            <a:p>
              <a:pPr>
                <a:tabLst>
                  <a:tab pos="228600" algn="l"/>
                </a:tabLst>
              </a:pPr>
              <a:r>
                <a:rPr lang="en-US" sz="1600" dirty="0">
                  <a:solidFill>
                    <a:srgbClr val="000000"/>
                  </a:solidFill>
                </a:rPr>
                <a:t>Good market coverage</a:t>
              </a:r>
            </a:p>
            <a:p>
              <a:pPr>
                <a:tabLst>
                  <a:tab pos="228600" algn="l"/>
                </a:tabLst>
              </a:pPr>
              <a:r>
                <a:rPr lang="en-US" sz="1600" dirty="0">
                  <a:solidFill>
                    <a:srgbClr val="000000"/>
                  </a:solidFill>
                </a:rPr>
                <a:t>Good for comparison shopping</a:t>
              </a:r>
            </a:p>
            <a:p>
              <a:pPr>
                <a:tabLst>
                  <a:tab pos="228600" algn="l"/>
                </a:tabLst>
              </a:pPr>
              <a:r>
                <a:rPr lang="en-US" sz="1600" dirty="0">
                  <a:solidFill>
                    <a:srgbClr val="000000"/>
                  </a:solidFill>
                </a:rPr>
                <a:t>Positive consumer attitudes</a:t>
              </a:r>
            </a:p>
            <a:p>
              <a:pPr>
                <a:tabLst>
                  <a:tab pos="228600" algn="l"/>
                </a:tabLst>
              </a:pPr>
              <a:r>
                <a:rPr lang="en-US" sz="1600" dirty="0">
                  <a:solidFill>
                    <a:srgbClr val="000000"/>
                  </a:solidFill>
                </a:rPr>
                <a:t>Good to reach educated and affluent consumers</a:t>
              </a:r>
            </a:p>
            <a:p>
              <a:pPr>
                <a:tabLst>
                  <a:tab pos="228600" algn="l"/>
                </a:tabLst>
              </a:pPr>
              <a:r>
                <a:rPr lang="en-US" sz="1600" dirty="0">
                  <a:solidFill>
                    <a:srgbClr val="000000"/>
                  </a:solidFill>
                </a:rPr>
                <a:t>Flexibility—geographic; scheduling</a:t>
              </a:r>
            </a:p>
            <a:p>
              <a:pPr>
                <a:tabLst>
                  <a:tab pos="228600" algn="l"/>
                </a:tabLst>
              </a:pPr>
              <a:endParaRPr lang="en-US" sz="1600" dirty="0">
                <a:solidFill>
                  <a:srgbClr val="000000"/>
                </a:solidFill>
              </a:endParaRPr>
            </a:p>
            <a:p>
              <a:pPr>
                <a:tabLst>
                  <a:tab pos="228600" algn="l"/>
                </a:tabLst>
              </a:pPr>
              <a:r>
                <a:rPr lang="en-US" sz="1600" b="1" i="1" dirty="0">
                  <a:solidFill>
                    <a:srgbClr val="000000"/>
                  </a:solidFill>
                </a:rPr>
                <a:t>Magazine </a:t>
              </a:r>
              <a:r>
                <a:rPr lang="en-US" sz="1600" b="1" i="1" dirty="0" smtClean="0">
                  <a:solidFill>
                    <a:srgbClr val="000000"/>
                  </a:solidFill>
                </a:rPr>
                <a:t>Advertising</a:t>
              </a:r>
              <a:endParaRPr lang="en-US" sz="1600" dirty="0">
                <a:solidFill>
                  <a:srgbClr val="000000"/>
                </a:solidFill>
              </a:endParaRPr>
            </a:p>
            <a:p>
              <a:pPr>
                <a:tabLst>
                  <a:tab pos="228600" algn="l"/>
                </a:tabLst>
              </a:pPr>
              <a:r>
                <a:rPr lang="en-US" sz="1600" b="1" i="1" dirty="0" smtClean="0">
                  <a:solidFill>
                    <a:srgbClr val="000000"/>
                  </a:solidFill>
                </a:rPr>
                <a:t>Advantages</a:t>
              </a:r>
              <a:endParaRPr lang="en-US" sz="1600" dirty="0">
                <a:solidFill>
                  <a:srgbClr val="000000"/>
                </a:solidFill>
              </a:endParaRPr>
            </a:p>
            <a:p>
              <a:pPr>
                <a:tabLst>
                  <a:tab pos="228600" algn="l"/>
                </a:tabLst>
              </a:pPr>
              <a:r>
                <a:rPr lang="en-US" sz="1600" dirty="0">
                  <a:solidFill>
                    <a:srgbClr val="000000"/>
                  </a:solidFill>
                </a:rPr>
                <a:t>High production values</a:t>
              </a:r>
            </a:p>
            <a:p>
              <a:pPr>
                <a:tabLst>
                  <a:tab pos="228600" algn="l"/>
                </a:tabLst>
              </a:pPr>
              <a:r>
                <a:rPr lang="en-US" sz="1600" dirty="0">
                  <a:solidFill>
                    <a:srgbClr val="000000"/>
                  </a:solidFill>
                </a:rPr>
                <a:t>Targets consumers’ interests—</a:t>
              </a:r>
            </a:p>
            <a:p>
              <a:pPr>
                <a:tabLst>
                  <a:tab pos="228600" algn="l"/>
                </a:tabLst>
              </a:pPr>
              <a:r>
                <a:rPr lang="en-US" sz="1600" dirty="0">
                  <a:solidFill>
                    <a:srgbClr val="000000"/>
                  </a:solidFill>
                </a:rPr>
                <a:t>      specialized audiences</a:t>
              </a:r>
            </a:p>
            <a:p>
              <a:pPr>
                <a:tabLst>
                  <a:tab pos="228600" algn="l"/>
                </a:tabLst>
              </a:pPr>
              <a:r>
                <a:rPr lang="en-US" sz="1600" dirty="0">
                  <a:solidFill>
                    <a:srgbClr val="000000"/>
                  </a:solidFill>
                </a:rPr>
                <a:t>Receptive audience</a:t>
              </a:r>
            </a:p>
            <a:p>
              <a:pPr>
                <a:tabLst>
                  <a:tab pos="228600" algn="l"/>
                </a:tabLst>
              </a:pPr>
              <a:r>
                <a:rPr lang="en-US" sz="1600" dirty="0">
                  <a:solidFill>
                    <a:srgbClr val="000000"/>
                  </a:solidFill>
                </a:rPr>
                <a:t>Long life span</a:t>
              </a:r>
            </a:p>
            <a:p>
              <a:pPr>
                <a:tabLst>
                  <a:tab pos="228600" algn="l"/>
                </a:tabLst>
              </a:pPr>
              <a:r>
                <a:rPr lang="en-US" sz="1600" dirty="0">
                  <a:solidFill>
                    <a:srgbClr val="000000"/>
                  </a:solidFill>
                </a:rPr>
                <a:t>Format encourages creativity</a:t>
              </a:r>
            </a:p>
            <a:p>
              <a:pPr>
                <a:tabLst>
                  <a:tab pos="228600" algn="l"/>
                </a:tabLst>
              </a:pPr>
              <a:r>
                <a:rPr lang="en-US" sz="1600" dirty="0">
                  <a:solidFill>
                    <a:srgbClr val="000000"/>
                  </a:solidFill>
                </a:rPr>
                <a:t>Good for brand messages</a:t>
              </a:r>
            </a:p>
            <a:p>
              <a:pPr>
                <a:tabLst>
                  <a:tab pos="228600" algn="l"/>
                </a:tabLst>
              </a:pPr>
              <a:r>
                <a:rPr lang="en-US" sz="1600" dirty="0">
                  <a:solidFill>
                    <a:srgbClr val="000000"/>
                  </a:solidFill>
                </a:rPr>
                <a:t>Good for complex or in-depth messages</a:t>
              </a:r>
            </a:p>
            <a:p>
              <a:pPr>
                <a:tabLst>
                  <a:tab pos="228600" algn="l"/>
                </a:tabLst>
              </a:pPr>
              <a:endParaRPr lang="en-US" sz="1200" dirty="0">
                <a:solidFill>
                  <a:srgbClr val="000000"/>
                </a:solidFill>
              </a:endParaRPr>
            </a:p>
          </p:txBody>
        </p:sp>
        <p:sp>
          <p:nvSpPr>
            <p:cNvPr id="7" name="Rectangle 3"/>
            <p:cNvSpPr>
              <a:spLocks noChangeArrowheads="1"/>
            </p:cNvSpPr>
            <p:nvPr/>
          </p:nvSpPr>
          <p:spPr bwMode="auto">
            <a:xfrm>
              <a:off x="5257800" y="1345395"/>
              <a:ext cx="3516313" cy="6482280"/>
            </a:xfrm>
            <a:prstGeom prst="rect">
              <a:avLst/>
            </a:prstGeom>
            <a:noFill/>
            <a:ln w="9525">
              <a:noFill/>
              <a:miter lim="800000"/>
              <a:headEnd/>
              <a:tailEnd/>
            </a:ln>
          </p:spPr>
          <p:txBody>
            <a:bodyPr>
              <a:spAutoFit/>
            </a:bodyPr>
            <a:lstStyle/>
            <a:p>
              <a:r>
                <a:rPr lang="en-US" sz="1600" b="1" i="1" dirty="0" smtClean="0">
                  <a:solidFill>
                    <a:srgbClr val="000000"/>
                  </a:solidFill>
                </a:rPr>
                <a:t>Limitations</a:t>
              </a:r>
              <a:endParaRPr lang="en-US" sz="1600" dirty="0">
                <a:solidFill>
                  <a:srgbClr val="000000"/>
                </a:solidFill>
              </a:endParaRPr>
            </a:p>
            <a:p>
              <a:endParaRPr lang="en-US" sz="1600" dirty="0">
                <a:solidFill>
                  <a:srgbClr val="000000"/>
                </a:solidFill>
              </a:endParaRPr>
            </a:p>
            <a:p>
              <a:r>
                <a:rPr lang="en-US" sz="1600" dirty="0">
                  <a:solidFill>
                    <a:srgbClr val="000000"/>
                  </a:solidFill>
                </a:rPr>
                <a:t>Short life span</a:t>
              </a:r>
            </a:p>
            <a:p>
              <a:r>
                <a:rPr lang="en-US" sz="1600" dirty="0">
                  <a:solidFill>
                    <a:srgbClr val="000000"/>
                  </a:solidFill>
                </a:rPr>
                <a:t>Clutter</a:t>
              </a:r>
            </a:p>
            <a:p>
              <a:r>
                <a:rPr lang="en-US" sz="1600" dirty="0">
                  <a:solidFill>
                    <a:srgbClr val="000000"/>
                  </a:solidFill>
                </a:rPr>
                <a:t>Limited reach for certain groups </a:t>
              </a:r>
            </a:p>
            <a:p>
              <a:r>
                <a:rPr lang="en-US" sz="1600" dirty="0">
                  <a:solidFill>
                    <a:srgbClr val="000000"/>
                  </a:solidFill>
                </a:rPr>
                <a:t>Poor production values</a:t>
              </a:r>
            </a:p>
            <a:p>
              <a:pPr>
                <a:spcBef>
                  <a:spcPct val="20000"/>
                </a:spcBef>
                <a:buClr>
                  <a:srgbClr val="669966"/>
                </a:buClr>
                <a:buFont typeface="Times" charset="0"/>
                <a:buNone/>
              </a:pPr>
              <a:endParaRPr lang="en-US" sz="1600" dirty="0">
                <a:solidFill>
                  <a:srgbClr val="000000"/>
                </a:solidFill>
              </a:endParaRPr>
            </a:p>
            <a:p>
              <a:endParaRPr lang="en-US" sz="1600" b="1" i="1" dirty="0" smtClean="0">
                <a:solidFill>
                  <a:srgbClr val="000000"/>
                </a:solidFill>
              </a:endParaRPr>
            </a:p>
            <a:p>
              <a:endParaRPr lang="en-US" sz="1600" b="1" i="1" dirty="0" smtClean="0">
                <a:solidFill>
                  <a:srgbClr val="000000"/>
                </a:solidFill>
              </a:endParaRPr>
            </a:p>
            <a:p>
              <a:r>
                <a:rPr lang="en-US" sz="1600" b="1" i="1" dirty="0" smtClean="0">
                  <a:solidFill>
                    <a:srgbClr val="000000"/>
                  </a:solidFill>
                </a:rPr>
                <a:t>Limitations</a:t>
              </a:r>
              <a:endParaRPr lang="en-US" sz="1600" dirty="0">
                <a:solidFill>
                  <a:srgbClr val="000000"/>
                </a:solidFill>
              </a:endParaRPr>
            </a:p>
            <a:p>
              <a:endParaRPr lang="en-US" sz="1600" dirty="0">
                <a:solidFill>
                  <a:srgbClr val="000000"/>
                </a:solidFill>
              </a:endParaRPr>
            </a:p>
            <a:p>
              <a:pPr>
                <a:spcBef>
                  <a:spcPct val="20000"/>
                </a:spcBef>
                <a:buClr>
                  <a:srgbClr val="669966"/>
                </a:buClr>
                <a:buFont typeface="Times" charset="0"/>
                <a:buNone/>
              </a:pPr>
              <a:r>
                <a:rPr lang="en-US" sz="1600" dirty="0">
                  <a:solidFill>
                    <a:srgbClr val="000000"/>
                  </a:solidFill>
                </a:rPr>
                <a:t>Long lead times—limited flexibility</a:t>
              </a:r>
            </a:p>
            <a:p>
              <a:pPr>
                <a:spcBef>
                  <a:spcPct val="20000"/>
                </a:spcBef>
                <a:buClr>
                  <a:srgbClr val="669966"/>
                </a:buClr>
                <a:buFont typeface="Times" charset="0"/>
                <a:buNone/>
              </a:pPr>
              <a:r>
                <a:rPr lang="en-US" sz="1600" dirty="0">
                  <a:solidFill>
                    <a:srgbClr val="000000"/>
                  </a:solidFill>
                </a:rPr>
                <a:t>Lack of immediacy</a:t>
              </a:r>
            </a:p>
            <a:p>
              <a:pPr>
                <a:spcBef>
                  <a:spcPct val="20000"/>
                </a:spcBef>
                <a:buClr>
                  <a:srgbClr val="669966"/>
                </a:buClr>
                <a:buFont typeface="Times" charset="0"/>
                <a:buNone/>
              </a:pPr>
              <a:r>
                <a:rPr lang="en-US" sz="1600" dirty="0">
                  <a:solidFill>
                    <a:srgbClr val="000000"/>
                  </a:solidFill>
                </a:rPr>
                <a:t>High cost</a:t>
              </a:r>
            </a:p>
            <a:p>
              <a:pPr>
                <a:spcBef>
                  <a:spcPct val="20000"/>
                </a:spcBef>
                <a:buClr>
                  <a:srgbClr val="669966"/>
                </a:buClr>
                <a:buFont typeface="Times" charset="0"/>
                <a:buNone/>
              </a:pPr>
              <a:r>
                <a:rPr lang="en-US" sz="1600" dirty="0">
                  <a:solidFill>
                    <a:srgbClr val="000000"/>
                  </a:solidFill>
                </a:rPr>
                <a:t>Sometimes limited distribution</a:t>
              </a:r>
            </a:p>
            <a:p>
              <a:pPr>
                <a:spcBef>
                  <a:spcPct val="20000"/>
                </a:spcBef>
                <a:buClr>
                  <a:srgbClr val="669966"/>
                </a:buClr>
                <a:buFont typeface="Times" charset="0"/>
                <a:buNone/>
              </a:pPr>
              <a:endParaRPr lang="en-US" sz="1200" dirty="0">
                <a:solidFill>
                  <a:srgbClr val="000000"/>
                </a:solidFill>
              </a:endParaRPr>
            </a:p>
            <a:p>
              <a:pPr>
                <a:spcBef>
                  <a:spcPct val="20000"/>
                </a:spcBef>
                <a:buClr>
                  <a:srgbClr val="669966"/>
                </a:buClr>
                <a:buFont typeface="Times" charset="0"/>
                <a:buNone/>
              </a:pPr>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a:p>
              <a:endParaRPr lang="en-US" sz="1200" dirty="0">
                <a:solidFill>
                  <a:srgbClr val="000000"/>
                </a:solidFill>
              </a:endParaRPr>
            </a:p>
          </p:txBody>
        </p:sp>
        <p:sp>
          <p:nvSpPr>
            <p:cNvPr id="8" name="Rectangle 34"/>
            <p:cNvSpPr>
              <a:spLocks noChangeArrowheads="1"/>
            </p:cNvSpPr>
            <p:nvPr/>
          </p:nvSpPr>
          <p:spPr bwMode="auto">
            <a:xfrm>
              <a:off x="2996310" y="457200"/>
              <a:ext cx="7253287" cy="420927"/>
            </a:xfrm>
            <a:prstGeom prst="rect">
              <a:avLst/>
            </a:prstGeom>
            <a:noFill/>
            <a:ln w="9525">
              <a:noFill/>
              <a:miter lim="800000"/>
              <a:headEnd/>
              <a:tailEnd/>
            </a:ln>
          </p:spPr>
          <p:txBody>
            <a:bodyPr>
              <a:spAutoFit/>
            </a:bodyPr>
            <a:lstStyle/>
            <a:p>
              <a:pPr eaLnBrk="0" hangingPunct="0"/>
              <a:r>
                <a:rPr lang="en-US" sz="1600" b="1" dirty="0">
                  <a:solidFill>
                    <a:srgbClr val="000000"/>
                  </a:solidFill>
                </a:rPr>
                <a:t>	Print Media Advantages and Limitations</a:t>
              </a:r>
            </a:p>
          </p:txBody>
        </p:sp>
        <p:sp>
          <p:nvSpPr>
            <p:cNvPr id="9" name="Line 35"/>
            <p:cNvSpPr>
              <a:spLocks noChangeShapeType="1"/>
            </p:cNvSpPr>
            <p:nvPr/>
          </p:nvSpPr>
          <p:spPr bwMode="auto">
            <a:xfrm>
              <a:off x="1662113" y="1700672"/>
              <a:ext cx="7100888" cy="0"/>
            </a:xfrm>
            <a:prstGeom prst="line">
              <a:avLst/>
            </a:prstGeom>
            <a:noFill/>
            <a:ln w="9525">
              <a:solidFill>
                <a:srgbClr val="336699"/>
              </a:solidFill>
              <a:round/>
              <a:headEnd/>
              <a:tailEnd/>
            </a:ln>
          </p:spPr>
          <p:txBody>
            <a:bodyPr wrap="none" anchor="ctr"/>
            <a:lstStyle/>
            <a:p>
              <a:endParaRPr lang="en-US"/>
            </a:p>
          </p:txBody>
        </p:sp>
      </p:grpSp>
    </p:spTree>
    <p:extLst>
      <p:ext uri="{BB962C8B-B14F-4D97-AF65-F5344CB8AC3E}">
        <p14:creationId xmlns:p14="http://schemas.microsoft.com/office/powerpoint/2010/main" xmlns="" val="10389679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22" name="Rectangle 2"/>
          <p:cNvSpPr>
            <a:spLocks noGrp="1" noChangeArrowheads="1"/>
          </p:cNvSpPr>
          <p:nvPr>
            <p:ph type="title"/>
          </p:nvPr>
        </p:nvSpPr>
        <p:spPr>
          <a:xfrm>
            <a:off x="457200" y="155448"/>
            <a:ext cx="8229600" cy="1130412"/>
          </a:xfrm>
        </p:spPr>
        <p:txBody>
          <a:bodyPr/>
          <a:lstStyle/>
          <a:p>
            <a:r>
              <a:rPr lang="en-US" dirty="0" smtClean="0">
                <a:solidFill>
                  <a:srgbClr val="FFC000"/>
                </a:solidFill>
              </a:rPr>
              <a:t>SUMMARY</a:t>
            </a:r>
            <a:endParaRPr lang="en-US" dirty="0">
              <a:solidFill>
                <a:srgbClr val="FFC000"/>
              </a:solidFill>
            </a:endParaRPr>
          </a:p>
        </p:txBody>
      </p:sp>
      <p:grpSp>
        <p:nvGrpSpPr>
          <p:cNvPr id="82" name="Content Placeholder 81"/>
          <p:cNvGrpSpPr>
            <a:grpSpLocks noGrp="1"/>
          </p:cNvGrpSpPr>
          <p:nvPr>
            <p:ph idx="1"/>
          </p:nvPr>
        </p:nvGrpSpPr>
        <p:grpSpPr>
          <a:xfrm>
            <a:off x="457200" y="1428736"/>
            <a:ext cx="8229600" cy="6173831"/>
            <a:chOff x="1600200" y="457200"/>
            <a:chExt cx="7315200" cy="9251658"/>
          </a:xfrm>
        </p:grpSpPr>
        <p:sp>
          <p:nvSpPr>
            <p:cNvPr id="83" name="Rectangle 2"/>
            <p:cNvSpPr>
              <a:spLocks noChangeArrowheads="1"/>
            </p:cNvSpPr>
            <p:nvPr/>
          </p:nvSpPr>
          <p:spPr bwMode="auto">
            <a:xfrm>
              <a:off x="1600200" y="457200"/>
              <a:ext cx="3581400" cy="7932843"/>
            </a:xfrm>
            <a:prstGeom prst="rect">
              <a:avLst/>
            </a:prstGeom>
            <a:noFill/>
            <a:ln w="9525">
              <a:noFill/>
              <a:miter lim="800000"/>
              <a:headEnd/>
              <a:tailEnd/>
            </a:ln>
          </p:spPr>
          <p:txBody>
            <a:bodyPr>
              <a:spAutoFit/>
            </a:bodyPr>
            <a:lstStyle/>
            <a:p>
              <a:pPr>
                <a:tabLst>
                  <a:tab pos="228600" algn="l"/>
                </a:tabLst>
              </a:pPr>
              <a:r>
                <a:rPr lang="en-US" sz="1800" b="1" i="1" dirty="0">
                  <a:solidFill>
                    <a:srgbClr val="000000"/>
                  </a:solidFill>
                  <a:latin typeface="+mn-lt"/>
                </a:rPr>
                <a:t>Directory </a:t>
              </a:r>
              <a:r>
                <a:rPr lang="en-US" sz="1800" b="1" i="1" dirty="0" smtClean="0">
                  <a:solidFill>
                    <a:srgbClr val="000000"/>
                  </a:solidFill>
                  <a:latin typeface="+mn-lt"/>
                </a:rPr>
                <a:t>Advertising</a:t>
              </a:r>
              <a:endParaRPr lang="en-US" sz="1800" b="1" i="1" dirty="0">
                <a:solidFill>
                  <a:srgbClr val="000000"/>
                </a:solidFill>
                <a:latin typeface="+mn-lt"/>
              </a:endParaRPr>
            </a:p>
            <a:p>
              <a:pPr>
                <a:tabLst>
                  <a:tab pos="228600" algn="l"/>
                </a:tabLst>
              </a:pPr>
              <a:r>
                <a:rPr lang="en-US" sz="1600" b="1" i="1" dirty="0">
                  <a:solidFill>
                    <a:srgbClr val="000000"/>
                  </a:solidFill>
                  <a:latin typeface="+mn-lt"/>
                </a:rPr>
                <a:t>Advantages</a:t>
              </a:r>
            </a:p>
            <a:p>
              <a:pPr>
                <a:tabLst>
                  <a:tab pos="228600" algn="l"/>
                </a:tabLst>
              </a:pPr>
              <a:endParaRPr lang="en-US" sz="1600" dirty="0">
                <a:solidFill>
                  <a:srgbClr val="000000"/>
                </a:solidFill>
                <a:latin typeface="+mn-lt"/>
              </a:endParaRPr>
            </a:p>
            <a:p>
              <a:pPr>
                <a:tabLst>
                  <a:tab pos="228600" algn="l"/>
                </a:tabLst>
              </a:pPr>
              <a:r>
                <a:rPr lang="en-US" sz="1600" dirty="0">
                  <a:solidFill>
                    <a:srgbClr val="000000"/>
                  </a:solidFill>
                  <a:latin typeface="+mn-lt"/>
                </a:rPr>
                <a:t>Directional: consumers go to directories for 	shopping information</a:t>
              </a:r>
            </a:p>
            <a:p>
              <a:pPr>
                <a:tabLst>
                  <a:tab pos="228600" algn="l"/>
                </a:tabLst>
              </a:pPr>
              <a:r>
                <a:rPr lang="en-US" sz="1600" dirty="0">
                  <a:solidFill>
                    <a:srgbClr val="000000"/>
                  </a:solidFill>
                  <a:latin typeface="+mn-lt"/>
                </a:rPr>
                <a:t>Inexpensive</a:t>
              </a:r>
            </a:p>
            <a:p>
              <a:pPr>
                <a:tabLst>
                  <a:tab pos="228600" algn="l"/>
                </a:tabLst>
              </a:pPr>
              <a:r>
                <a:rPr lang="en-US" sz="1600" dirty="0">
                  <a:solidFill>
                    <a:srgbClr val="000000"/>
                  </a:solidFill>
                  <a:latin typeface="+mn-lt"/>
                </a:rPr>
                <a:t>Good ROI of 1:15—every dollar spent of an ad    	produces $145 in revenue</a:t>
              </a:r>
            </a:p>
            <a:p>
              <a:pPr>
                <a:tabLst>
                  <a:tab pos="228600" algn="l"/>
                </a:tabLst>
              </a:pPr>
              <a:r>
                <a:rPr lang="en-US" sz="1600" dirty="0">
                  <a:solidFill>
                    <a:srgbClr val="000000"/>
                  </a:solidFill>
                  <a:latin typeface="+mn-lt"/>
                </a:rPr>
                <a:t>Flexible in size, colors, formats</a:t>
              </a:r>
            </a:p>
            <a:p>
              <a:pPr>
                <a:tabLst>
                  <a:tab pos="228600" algn="l"/>
                </a:tabLst>
              </a:pPr>
              <a:r>
                <a:rPr lang="en-US" sz="1600" dirty="0">
                  <a:solidFill>
                    <a:srgbClr val="000000"/>
                  </a:solidFill>
                  <a:latin typeface="+mn-lt"/>
                </a:rPr>
                <a:t>Long </a:t>
              </a:r>
              <a:r>
                <a:rPr lang="en-US" sz="1600" dirty="0" smtClean="0">
                  <a:solidFill>
                    <a:srgbClr val="000000"/>
                  </a:solidFill>
                  <a:latin typeface="+mn-lt"/>
                </a:rPr>
                <a:t>life</a:t>
              </a:r>
              <a:endParaRPr lang="en-US" sz="1600" b="1" i="1" dirty="0">
                <a:solidFill>
                  <a:srgbClr val="000000"/>
                </a:solidFill>
                <a:latin typeface="+mn-lt"/>
              </a:endParaRPr>
            </a:p>
            <a:p>
              <a:pPr>
                <a:tabLst>
                  <a:tab pos="228600" algn="l"/>
                </a:tabLst>
              </a:pPr>
              <a:endParaRPr lang="en-US" sz="1600" b="1" i="1" dirty="0" smtClean="0">
                <a:solidFill>
                  <a:srgbClr val="000000"/>
                </a:solidFill>
                <a:latin typeface="+mn-lt"/>
              </a:endParaRPr>
            </a:p>
            <a:p>
              <a:pPr>
                <a:tabLst>
                  <a:tab pos="228600" algn="l"/>
                </a:tabLst>
              </a:pPr>
              <a:r>
                <a:rPr lang="en-US" sz="1800" b="1" i="1" dirty="0" smtClean="0">
                  <a:solidFill>
                    <a:srgbClr val="000000"/>
                  </a:solidFill>
                  <a:latin typeface="+mn-lt"/>
                </a:rPr>
                <a:t>Outdoor </a:t>
              </a:r>
              <a:r>
                <a:rPr lang="en-US" sz="1800" b="1" i="1" dirty="0">
                  <a:solidFill>
                    <a:srgbClr val="000000"/>
                  </a:solidFill>
                  <a:latin typeface="+mn-lt"/>
                </a:rPr>
                <a:t>Advertising, Including </a:t>
              </a:r>
              <a:r>
                <a:rPr lang="en-US" sz="1800" b="1" i="1" dirty="0" smtClean="0">
                  <a:solidFill>
                    <a:srgbClr val="000000"/>
                  </a:solidFill>
                  <a:latin typeface="+mn-lt"/>
                </a:rPr>
                <a:t>Transit</a:t>
              </a:r>
              <a:endParaRPr lang="en-US" sz="1800" dirty="0">
                <a:solidFill>
                  <a:srgbClr val="000000"/>
                </a:solidFill>
                <a:latin typeface="+mn-lt"/>
              </a:endParaRPr>
            </a:p>
            <a:p>
              <a:pPr>
                <a:tabLst>
                  <a:tab pos="228600" algn="l"/>
                </a:tabLst>
              </a:pPr>
              <a:r>
                <a:rPr lang="en-US" sz="1600" b="1" i="1" dirty="0">
                  <a:solidFill>
                    <a:srgbClr val="000000"/>
                  </a:solidFill>
                  <a:latin typeface="+mn-lt"/>
                </a:rPr>
                <a:t>Advantages</a:t>
              </a:r>
              <a:endParaRPr lang="en-US" sz="1600" dirty="0">
                <a:solidFill>
                  <a:srgbClr val="000000"/>
                </a:solidFill>
                <a:latin typeface="+mn-lt"/>
              </a:endParaRPr>
            </a:p>
            <a:p>
              <a:pPr>
                <a:tabLst>
                  <a:tab pos="228600" algn="l"/>
                </a:tabLst>
              </a:pPr>
              <a:endParaRPr lang="en-US" sz="1600" dirty="0">
                <a:solidFill>
                  <a:srgbClr val="000000"/>
                </a:solidFill>
                <a:latin typeface="+mn-lt"/>
              </a:endParaRPr>
            </a:p>
            <a:p>
              <a:pPr>
                <a:tabLst>
                  <a:tab pos="228600" algn="l"/>
                </a:tabLst>
              </a:pPr>
              <a:r>
                <a:rPr lang="en-US" sz="1600" dirty="0">
                  <a:solidFill>
                    <a:srgbClr val="000000"/>
                  </a:solidFill>
                  <a:latin typeface="+mn-lt"/>
                </a:rPr>
                <a:t>Good situational medium</a:t>
              </a:r>
            </a:p>
            <a:p>
              <a:pPr>
                <a:tabLst>
                  <a:tab pos="228600" algn="l"/>
                </a:tabLst>
              </a:pPr>
              <a:r>
                <a:rPr lang="en-US" sz="1600" dirty="0">
                  <a:solidFill>
                    <a:srgbClr val="000000"/>
                  </a:solidFill>
                  <a:latin typeface="+mn-lt"/>
                </a:rPr>
                <a:t>Directional</a:t>
              </a:r>
            </a:p>
            <a:p>
              <a:pPr>
                <a:tabLst>
                  <a:tab pos="228600" algn="l"/>
                </a:tabLst>
              </a:pPr>
              <a:r>
                <a:rPr lang="en-US" sz="1600" dirty="0">
                  <a:solidFill>
                    <a:srgbClr val="000000"/>
                  </a:solidFill>
                  <a:latin typeface="+mn-lt"/>
                </a:rPr>
                <a:t>Brand reminder medium</a:t>
              </a:r>
            </a:p>
            <a:p>
              <a:pPr>
                <a:tabLst>
                  <a:tab pos="228600" algn="l"/>
                </a:tabLst>
              </a:pPr>
              <a:r>
                <a:rPr lang="en-US" sz="1600" dirty="0">
                  <a:solidFill>
                    <a:srgbClr val="000000"/>
                  </a:solidFill>
                  <a:latin typeface="+mn-lt"/>
                </a:rPr>
                <a:t>High-impact—larger than life</a:t>
              </a:r>
            </a:p>
            <a:p>
              <a:pPr>
                <a:tabLst>
                  <a:tab pos="228600" algn="l"/>
                </a:tabLst>
              </a:pPr>
              <a:r>
                <a:rPr lang="en-US" sz="1600" dirty="0">
                  <a:solidFill>
                    <a:srgbClr val="000000"/>
                  </a:solidFill>
                  <a:latin typeface="+mn-lt"/>
                </a:rPr>
                <a:t>Least expensive</a:t>
              </a:r>
            </a:p>
            <a:p>
              <a:pPr>
                <a:tabLst>
                  <a:tab pos="228600" algn="l"/>
                </a:tabLst>
              </a:pPr>
              <a:r>
                <a:rPr lang="en-US" sz="1600" dirty="0">
                  <a:solidFill>
                    <a:srgbClr val="000000"/>
                  </a:solidFill>
                  <a:latin typeface="+mn-lt"/>
                </a:rPr>
                <a:t>Long Life</a:t>
              </a:r>
            </a:p>
            <a:p>
              <a:pPr>
                <a:tabLst>
                  <a:tab pos="228600" algn="l"/>
                </a:tabLst>
              </a:pPr>
              <a:endParaRPr lang="en-US" sz="1600" dirty="0">
                <a:solidFill>
                  <a:srgbClr val="000000"/>
                </a:solidFill>
              </a:endParaRPr>
            </a:p>
          </p:txBody>
        </p:sp>
        <p:sp>
          <p:nvSpPr>
            <p:cNvPr id="84" name="Rectangle 3"/>
            <p:cNvSpPr>
              <a:spLocks noChangeArrowheads="1"/>
            </p:cNvSpPr>
            <p:nvPr/>
          </p:nvSpPr>
          <p:spPr bwMode="auto">
            <a:xfrm>
              <a:off x="5257800" y="595313"/>
              <a:ext cx="3657600" cy="9113545"/>
            </a:xfrm>
            <a:prstGeom prst="rect">
              <a:avLst/>
            </a:prstGeom>
            <a:noFill/>
            <a:ln w="9525">
              <a:noFill/>
              <a:miter lim="800000"/>
              <a:headEnd/>
              <a:tailEnd/>
            </a:ln>
          </p:spPr>
          <p:txBody>
            <a:bodyPr>
              <a:spAutoFit/>
            </a:bodyPr>
            <a:lstStyle/>
            <a:p>
              <a:pPr>
                <a:tabLst>
                  <a:tab pos="228600" algn="l"/>
                </a:tabLst>
              </a:pPr>
              <a:endParaRPr lang="en-US" sz="1600" b="1" i="1" dirty="0">
                <a:solidFill>
                  <a:srgbClr val="000000"/>
                </a:solidFill>
                <a:latin typeface="+mn-lt"/>
              </a:endParaRPr>
            </a:p>
            <a:p>
              <a:pPr>
                <a:tabLst>
                  <a:tab pos="228600" algn="l"/>
                </a:tabLst>
              </a:pPr>
              <a:r>
                <a:rPr lang="en-US" sz="1600" b="1" i="1" dirty="0">
                  <a:solidFill>
                    <a:srgbClr val="000000"/>
                  </a:solidFill>
                  <a:latin typeface="+mn-lt"/>
                </a:rPr>
                <a:t>Limitations</a:t>
              </a:r>
              <a:endParaRPr lang="en-US" sz="1600" dirty="0">
                <a:solidFill>
                  <a:srgbClr val="000000"/>
                </a:solidFill>
                <a:latin typeface="+mn-lt"/>
              </a:endParaRPr>
            </a:p>
            <a:p>
              <a:pPr>
                <a:tabLst>
                  <a:tab pos="228600" algn="l"/>
                </a:tabLst>
              </a:pPr>
              <a:endParaRPr lang="en-US" sz="1600" dirty="0">
                <a:solidFill>
                  <a:srgbClr val="000000"/>
                </a:solidFill>
                <a:latin typeface="+mn-lt"/>
              </a:endParaRPr>
            </a:p>
            <a:p>
              <a:pPr>
                <a:tabLst>
                  <a:tab pos="228600" algn="l"/>
                </a:tabLst>
              </a:pPr>
              <a:r>
                <a:rPr lang="en-US" sz="1600" dirty="0">
                  <a:solidFill>
                    <a:srgbClr val="000000"/>
                  </a:solidFill>
                  <a:latin typeface="+mn-lt"/>
                </a:rPr>
                <a:t>Lack of flexibility—can be a long time before a 	change can be made</a:t>
              </a:r>
            </a:p>
            <a:p>
              <a:pPr>
                <a:tabLst>
                  <a:tab pos="228600" algn="l"/>
                </a:tabLst>
              </a:pPr>
              <a:r>
                <a:rPr lang="en-US" sz="1600" dirty="0">
                  <a:solidFill>
                    <a:srgbClr val="000000"/>
                  </a:solidFill>
                  <a:latin typeface="+mn-lt"/>
                </a:rPr>
                <a:t>Competitive clutter and look-alike ads</a:t>
              </a:r>
            </a:p>
            <a:p>
              <a:pPr>
                <a:tabLst>
                  <a:tab pos="228600" algn="l"/>
                </a:tabLst>
              </a:pPr>
              <a:r>
                <a:rPr lang="en-US" sz="1600" dirty="0">
                  <a:solidFill>
                    <a:srgbClr val="000000"/>
                  </a:solidFill>
                  <a:latin typeface="+mn-lt"/>
                </a:rPr>
                <a:t>Low production quality</a:t>
              </a:r>
            </a:p>
            <a:p>
              <a:pPr>
                <a:spcBef>
                  <a:spcPct val="20000"/>
                </a:spcBef>
                <a:buClr>
                  <a:srgbClr val="669966"/>
                </a:buClr>
                <a:buFont typeface="Times" charset="0"/>
                <a:buNone/>
                <a:tabLst>
                  <a:tab pos="228600" algn="l"/>
                </a:tabLst>
              </a:pPr>
              <a:endParaRPr lang="en-US" sz="1600" dirty="0">
                <a:solidFill>
                  <a:srgbClr val="000000"/>
                </a:solidFill>
                <a:latin typeface="+mn-lt"/>
              </a:endParaRPr>
            </a:p>
            <a:p>
              <a:pPr>
                <a:spcBef>
                  <a:spcPct val="20000"/>
                </a:spcBef>
                <a:buClr>
                  <a:srgbClr val="669966"/>
                </a:buClr>
                <a:buFont typeface="Times" charset="0"/>
                <a:buNone/>
                <a:tabLst>
                  <a:tab pos="228600" algn="l"/>
                </a:tabLst>
              </a:pPr>
              <a:endParaRPr lang="en-US" sz="1600" dirty="0">
                <a:solidFill>
                  <a:srgbClr val="000000"/>
                </a:solidFill>
                <a:latin typeface="+mn-lt"/>
              </a:endParaRPr>
            </a:p>
            <a:p>
              <a:pPr>
                <a:tabLst>
                  <a:tab pos="228600" algn="l"/>
                </a:tabLst>
              </a:pPr>
              <a:endParaRPr lang="en-US" sz="1600" b="1" i="1" dirty="0">
                <a:solidFill>
                  <a:srgbClr val="000000"/>
                </a:solidFill>
                <a:latin typeface="+mn-lt"/>
              </a:endParaRPr>
            </a:p>
            <a:p>
              <a:pPr>
                <a:tabLst>
                  <a:tab pos="228600" algn="l"/>
                </a:tabLst>
              </a:pPr>
              <a:endParaRPr lang="en-US" sz="1600" b="1" i="1" dirty="0">
                <a:solidFill>
                  <a:srgbClr val="000000"/>
                </a:solidFill>
                <a:latin typeface="+mn-lt"/>
              </a:endParaRPr>
            </a:p>
            <a:p>
              <a:pPr>
                <a:tabLst>
                  <a:tab pos="228600" algn="l"/>
                </a:tabLst>
              </a:pPr>
              <a:r>
                <a:rPr lang="en-US" sz="1600" b="1" i="1" dirty="0">
                  <a:solidFill>
                    <a:srgbClr val="000000"/>
                  </a:solidFill>
                  <a:latin typeface="+mn-lt"/>
                </a:rPr>
                <a:t>Limitations</a:t>
              </a:r>
              <a:endParaRPr lang="en-US" sz="1600" dirty="0">
                <a:solidFill>
                  <a:srgbClr val="000000"/>
                </a:solidFill>
                <a:latin typeface="+mn-lt"/>
              </a:endParaRPr>
            </a:p>
            <a:p>
              <a:pPr>
                <a:tabLst>
                  <a:tab pos="228600" algn="l"/>
                </a:tabLst>
              </a:pPr>
              <a:endParaRPr lang="en-US" sz="1600" dirty="0">
                <a:solidFill>
                  <a:srgbClr val="000000"/>
                </a:solidFill>
                <a:latin typeface="+mn-lt"/>
              </a:endParaRPr>
            </a:p>
            <a:p>
              <a:pPr>
                <a:tabLst>
                  <a:tab pos="228600" algn="l"/>
                </a:tabLst>
              </a:pPr>
              <a:r>
                <a:rPr lang="en-US" sz="1600" dirty="0">
                  <a:solidFill>
                    <a:srgbClr val="000000"/>
                  </a:solidFill>
                  <a:latin typeface="+mn-lt"/>
                </a:rPr>
                <a:t>Traffic moves quickly</a:t>
              </a:r>
            </a:p>
            <a:p>
              <a:pPr>
                <a:tabLst>
                  <a:tab pos="228600" algn="l"/>
                </a:tabLst>
              </a:pPr>
              <a:r>
                <a:rPr lang="en-US" sz="1600" dirty="0">
                  <a:solidFill>
                    <a:srgbClr val="000000"/>
                  </a:solidFill>
                  <a:latin typeface="+mn-lt"/>
                </a:rPr>
                <a:t>Can’t handle complex messages—designs must 	be simple</a:t>
              </a:r>
            </a:p>
            <a:p>
              <a:pPr>
                <a:tabLst>
                  <a:tab pos="228600" algn="l"/>
                </a:tabLst>
              </a:pPr>
              <a:r>
                <a:rPr lang="en-US" sz="1600" dirty="0">
                  <a:solidFill>
                    <a:srgbClr val="000000"/>
                  </a:solidFill>
                  <a:latin typeface="+mn-lt"/>
                </a:rPr>
                <a:t>May be easy to miss (depending on location)</a:t>
              </a:r>
            </a:p>
            <a:p>
              <a:pPr>
                <a:tabLst>
                  <a:tab pos="228600" algn="l"/>
                </a:tabLst>
              </a:pPr>
              <a:r>
                <a:rPr lang="en-US" sz="1600" dirty="0">
                  <a:solidFill>
                    <a:srgbClr val="000000"/>
                  </a:solidFill>
                  <a:latin typeface="+mn-lt"/>
                </a:rPr>
                <a:t>Some criticize outdoor ads for “polluting” the 	landscape</a:t>
              </a:r>
            </a:p>
            <a:p>
              <a:pPr>
                <a:tabLst>
                  <a:tab pos="228600" algn="l"/>
                </a:tabLst>
              </a:pPr>
              <a:r>
                <a:rPr lang="en-US" sz="1600" dirty="0">
                  <a:solidFill>
                    <a:srgbClr val="000000"/>
                  </a:solidFill>
                  <a:latin typeface="+mn-lt"/>
                </a:rPr>
                <a:t>Transit lacks the size advantage of other outdoor media</a:t>
              </a:r>
            </a:p>
            <a:p>
              <a:pPr>
                <a:spcBef>
                  <a:spcPct val="20000"/>
                </a:spcBef>
                <a:buClr>
                  <a:srgbClr val="669966"/>
                </a:buClr>
                <a:buFont typeface="Times" charset="0"/>
                <a:buNone/>
                <a:tabLst>
                  <a:tab pos="228600" algn="l"/>
                </a:tabLst>
              </a:pPr>
              <a:endParaRPr lang="en-US" sz="900" dirty="0">
                <a:solidFill>
                  <a:srgbClr val="000000"/>
                </a:solidFill>
              </a:endParaRPr>
            </a:p>
            <a:p>
              <a:pPr>
                <a:tabLst>
                  <a:tab pos="228600" algn="l"/>
                </a:tabLst>
              </a:pPr>
              <a:endParaRPr lang="en-US" sz="1200" dirty="0">
                <a:solidFill>
                  <a:srgbClr val="000000"/>
                </a:solidFill>
              </a:endParaRPr>
            </a:p>
            <a:p>
              <a:pPr>
                <a:tabLst>
                  <a:tab pos="228600" algn="l"/>
                </a:tabLst>
              </a:pPr>
              <a:endParaRPr lang="en-US" sz="1200" dirty="0">
                <a:solidFill>
                  <a:srgbClr val="000000"/>
                </a:solidFill>
              </a:endParaRPr>
            </a:p>
            <a:p>
              <a:pPr>
                <a:tabLst>
                  <a:tab pos="228600" algn="l"/>
                </a:tabLst>
              </a:pPr>
              <a:endParaRPr lang="en-US" sz="1200" dirty="0">
                <a:solidFill>
                  <a:srgbClr val="000000"/>
                </a:solidFill>
              </a:endParaRPr>
            </a:p>
          </p:txBody>
        </p:sp>
      </p:grpSp>
      <p:sp>
        <p:nvSpPr>
          <p:cNvPr id="91" name="Rectangle 90"/>
          <p:cNvSpPr/>
          <p:nvPr/>
        </p:nvSpPr>
        <p:spPr>
          <a:xfrm>
            <a:off x="142844" y="6448032"/>
            <a:ext cx="4572000" cy="338554"/>
          </a:xfrm>
          <a:prstGeom prst="rect">
            <a:avLst/>
          </a:prstGeom>
        </p:spPr>
        <p:txBody>
          <a:bodyPr>
            <a:spAutoFit/>
          </a:bodyPr>
          <a:lstStyle/>
          <a:p>
            <a:pPr marL="119062" indent="0">
              <a:buNone/>
            </a:pPr>
            <a:r>
              <a:rPr lang="en-US" sz="1600" dirty="0" smtClean="0">
                <a:ea typeface="Times New Roman" panose="02020603050405020304" pitchFamily="18" charset="0"/>
              </a:rPr>
              <a:t>Moriarty, Mitchell and Wells, (2009)</a:t>
            </a:r>
            <a:endParaRPr lang="en-US" sz="1600" dirty="0"/>
          </a:p>
        </p:txBody>
      </p:sp>
    </p:spTree>
    <p:extLst>
      <p:ext uri="{BB962C8B-B14F-4D97-AF65-F5344CB8AC3E}">
        <p14:creationId xmlns:p14="http://schemas.microsoft.com/office/powerpoint/2010/main" xmlns="" val="21967944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42844" y="1774825"/>
            <a:ext cx="4972056" cy="4625975"/>
          </a:xfrm>
        </p:spPr>
        <p:txBody>
          <a:bodyPr/>
          <a:lstStyle/>
          <a:p>
            <a:pPr>
              <a:tabLst>
                <a:tab pos="228600" algn="l"/>
              </a:tabLst>
            </a:pPr>
            <a:r>
              <a:rPr lang="en-US" sz="2400" b="1" i="1" dirty="0" smtClean="0">
                <a:solidFill>
                  <a:srgbClr val="000000"/>
                </a:solidFill>
              </a:rPr>
              <a:t>Packaging</a:t>
            </a:r>
            <a:endParaRPr lang="en-US" sz="2400" dirty="0" smtClean="0">
              <a:solidFill>
                <a:srgbClr val="000000"/>
              </a:solidFill>
            </a:endParaRPr>
          </a:p>
          <a:p>
            <a:pPr>
              <a:tabLst>
                <a:tab pos="228600" algn="l"/>
              </a:tabLst>
            </a:pPr>
            <a:endParaRPr lang="en-US" sz="2400" dirty="0" smtClean="0">
              <a:solidFill>
                <a:srgbClr val="000000"/>
              </a:solidFill>
            </a:endParaRPr>
          </a:p>
          <a:p>
            <a:pPr>
              <a:tabLst>
                <a:tab pos="228600" algn="l"/>
              </a:tabLst>
            </a:pPr>
            <a:r>
              <a:rPr lang="en-US" sz="2400" b="1" i="1" dirty="0" smtClean="0">
                <a:solidFill>
                  <a:srgbClr val="000000"/>
                </a:solidFill>
              </a:rPr>
              <a:t>Advantages</a:t>
            </a:r>
            <a:endParaRPr lang="en-US" sz="2400" dirty="0" smtClean="0">
              <a:solidFill>
                <a:srgbClr val="000000"/>
              </a:solidFill>
            </a:endParaRPr>
          </a:p>
          <a:p>
            <a:pPr>
              <a:tabLst>
                <a:tab pos="228600" algn="l"/>
              </a:tabLst>
            </a:pPr>
            <a:endParaRPr lang="en-US" sz="2400" dirty="0" smtClean="0">
              <a:solidFill>
                <a:srgbClr val="000000"/>
              </a:solidFill>
            </a:endParaRPr>
          </a:p>
          <a:p>
            <a:pPr>
              <a:tabLst>
                <a:tab pos="228600" algn="l"/>
              </a:tabLst>
            </a:pPr>
            <a:r>
              <a:rPr lang="en-US" sz="2400" dirty="0" smtClean="0">
                <a:solidFill>
                  <a:srgbClr val="000000"/>
                </a:solidFill>
              </a:rPr>
              <a:t>Stimulates point-of-purchase decision making</a:t>
            </a:r>
          </a:p>
          <a:p>
            <a:pPr>
              <a:tabLst>
                <a:tab pos="228600" algn="l"/>
              </a:tabLst>
            </a:pPr>
            <a:r>
              <a:rPr lang="en-US" sz="2400" dirty="0" smtClean="0">
                <a:solidFill>
                  <a:srgbClr val="000000"/>
                </a:solidFill>
              </a:rPr>
              <a:t>Last ad a consumer sees </a:t>
            </a:r>
          </a:p>
          <a:p>
            <a:pPr>
              <a:tabLst>
                <a:tab pos="228600" algn="l"/>
              </a:tabLst>
            </a:pPr>
            <a:r>
              <a:rPr lang="en-US" sz="2400" dirty="0" smtClean="0">
                <a:solidFill>
                  <a:srgbClr val="000000"/>
                </a:solidFill>
              </a:rPr>
              <a:t>In-home is brand reminder on shelf</a:t>
            </a:r>
          </a:p>
          <a:p>
            <a:pPr>
              <a:tabLst>
                <a:tab pos="228600" algn="l"/>
              </a:tabLst>
            </a:pPr>
            <a:r>
              <a:rPr lang="en-US" sz="2400" dirty="0" smtClean="0">
                <a:solidFill>
                  <a:srgbClr val="000000"/>
                </a:solidFill>
              </a:rPr>
              <a:t>Bill boarding effect can dominate shelf</a:t>
            </a:r>
          </a:p>
          <a:p>
            <a:pPr>
              <a:tabLst>
                <a:tab pos="228600" algn="l"/>
              </a:tabLst>
            </a:pPr>
            <a:r>
              <a:rPr lang="en-US" sz="2400" dirty="0" smtClean="0">
                <a:solidFill>
                  <a:srgbClr val="000000"/>
                </a:solidFill>
              </a:rPr>
              <a:t>Reinforces brand advertising</a:t>
            </a:r>
          </a:p>
          <a:p>
            <a:pPr>
              <a:tabLst>
                <a:tab pos="228600" algn="l"/>
              </a:tabLst>
            </a:pPr>
            <a:r>
              <a:rPr lang="en-US" sz="2400" dirty="0" smtClean="0">
                <a:solidFill>
                  <a:srgbClr val="000000"/>
                </a:solidFill>
              </a:rPr>
              <a:t>Delivers product information</a:t>
            </a:r>
          </a:p>
          <a:p>
            <a:pPr>
              <a:tabLst>
                <a:tab pos="228600" algn="l"/>
              </a:tabLst>
            </a:pPr>
            <a:r>
              <a:rPr lang="en-US" sz="1600" dirty="0" smtClean="0">
                <a:ea typeface="Times New Roman" panose="02020603050405020304" pitchFamily="18" charset="0"/>
              </a:rPr>
              <a:t>Moriarty, Mitchell and Wells, (2009)</a:t>
            </a:r>
            <a:endParaRPr lang="en-US" sz="1600" dirty="0" smtClean="0"/>
          </a:p>
          <a:p>
            <a:pPr>
              <a:tabLst>
                <a:tab pos="228600" algn="l"/>
              </a:tabLst>
            </a:pPr>
            <a:endParaRPr lang="en-US" dirty="0" smtClean="0">
              <a:solidFill>
                <a:srgbClr val="000000"/>
              </a:solidFill>
            </a:endParaRPr>
          </a:p>
          <a:p>
            <a:endParaRPr lang="en-US" dirty="0"/>
          </a:p>
        </p:txBody>
      </p:sp>
      <p:sp>
        <p:nvSpPr>
          <p:cNvPr id="4" name="Rectangle 3"/>
          <p:cNvSpPr/>
          <p:nvPr/>
        </p:nvSpPr>
        <p:spPr>
          <a:xfrm>
            <a:off x="5357818" y="2571744"/>
            <a:ext cx="4572000" cy="3416320"/>
          </a:xfrm>
          <a:prstGeom prst="rect">
            <a:avLst/>
          </a:prstGeom>
        </p:spPr>
        <p:txBody>
          <a:bodyPr wrap="square">
            <a:spAutoFit/>
          </a:bodyPr>
          <a:lstStyle/>
          <a:p>
            <a:pPr>
              <a:buFont typeface="Wingdings" pitchFamily="2" charset="2"/>
              <a:buChar char="§"/>
              <a:tabLst>
                <a:tab pos="228600" algn="l"/>
              </a:tabLst>
            </a:pPr>
            <a:r>
              <a:rPr lang="en-US" b="1" i="1" dirty="0" smtClean="0">
                <a:solidFill>
                  <a:srgbClr val="000000"/>
                </a:solidFill>
                <a:latin typeface="+mn-lt"/>
              </a:rPr>
              <a:t>Limitations</a:t>
            </a:r>
            <a:endParaRPr lang="en-US" dirty="0" smtClean="0">
              <a:solidFill>
                <a:srgbClr val="000000"/>
              </a:solidFill>
              <a:latin typeface="+mn-lt"/>
            </a:endParaRPr>
          </a:p>
          <a:p>
            <a:pPr>
              <a:tabLst>
                <a:tab pos="228600" algn="l"/>
              </a:tabLst>
            </a:pPr>
            <a:endParaRPr lang="en-US" dirty="0" smtClean="0">
              <a:solidFill>
                <a:srgbClr val="000000"/>
              </a:solidFill>
              <a:latin typeface="+mn-lt"/>
            </a:endParaRPr>
          </a:p>
          <a:p>
            <a:pPr>
              <a:buFont typeface="Wingdings" pitchFamily="2" charset="2"/>
              <a:buChar char="§"/>
              <a:tabLst>
                <a:tab pos="228600" algn="l"/>
              </a:tabLst>
            </a:pPr>
            <a:r>
              <a:rPr lang="en-US" dirty="0" smtClean="0">
                <a:solidFill>
                  <a:srgbClr val="000000"/>
                </a:solidFill>
                <a:latin typeface="+mn-lt"/>
              </a:rPr>
              <a:t>Cluttered environment</a:t>
            </a:r>
          </a:p>
          <a:p>
            <a:pPr>
              <a:buFont typeface="Wingdings" pitchFamily="2" charset="2"/>
              <a:buChar char="§"/>
              <a:tabLst>
                <a:tab pos="228600" algn="l"/>
              </a:tabLst>
            </a:pPr>
            <a:r>
              <a:rPr lang="en-US" dirty="0" smtClean="0">
                <a:solidFill>
                  <a:srgbClr val="000000"/>
                </a:solidFill>
                <a:latin typeface="+mn-lt"/>
              </a:rPr>
              <a:t>Shelf space may be limited</a:t>
            </a:r>
          </a:p>
          <a:p>
            <a:pPr>
              <a:buFont typeface="Wingdings" pitchFamily="2" charset="2"/>
              <a:buChar char="§"/>
              <a:tabLst>
                <a:tab pos="228600" algn="l"/>
              </a:tabLst>
            </a:pPr>
            <a:r>
              <a:rPr lang="en-US" dirty="0" smtClean="0">
                <a:solidFill>
                  <a:srgbClr val="000000"/>
                </a:solidFill>
                <a:latin typeface="+mn-lt"/>
              </a:rPr>
              <a:t>Can get inconvenient </a:t>
            </a:r>
          </a:p>
          <a:p>
            <a:pPr>
              <a:tabLst>
                <a:tab pos="228600" algn="l"/>
              </a:tabLst>
            </a:pPr>
            <a:r>
              <a:rPr lang="en-US" dirty="0" smtClean="0">
                <a:solidFill>
                  <a:srgbClr val="000000"/>
                </a:solidFill>
                <a:latin typeface="+mn-lt"/>
              </a:rPr>
              <a:t>placement—such as 	</a:t>
            </a:r>
          </a:p>
          <a:p>
            <a:pPr>
              <a:tabLst>
                <a:tab pos="228600" algn="l"/>
              </a:tabLst>
            </a:pPr>
            <a:r>
              <a:rPr lang="en-US" dirty="0" smtClean="0">
                <a:solidFill>
                  <a:srgbClr val="000000"/>
                </a:solidFill>
                <a:latin typeface="+mn-lt"/>
              </a:rPr>
              <a:t>bottom shelf</a:t>
            </a:r>
          </a:p>
          <a:p>
            <a:pPr>
              <a:buFont typeface="Wingdings" pitchFamily="2" charset="2"/>
              <a:buChar char="§"/>
              <a:tabLst>
                <a:tab pos="228600" algn="l"/>
              </a:tabLst>
            </a:pPr>
            <a:r>
              <a:rPr lang="en-US" dirty="0" smtClean="0">
                <a:solidFill>
                  <a:srgbClr val="000000"/>
                </a:solidFill>
                <a:latin typeface="+mn-lt"/>
              </a:rPr>
              <a:t>Limited space needs simple message</a:t>
            </a:r>
            <a:endParaRPr lang="en-US" dirty="0">
              <a:solidFill>
                <a:srgbClr val="000000"/>
              </a:solidFill>
              <a:latin typeface="+mn-l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normAutofit/>
          </a:bodyPr>
          <a:lstStyle/>
          <a:p>
            <a:r>
              <a:rPr lang="en-US" dirty="0"/>
              <a:t>SUMMARY</a:t>
            </a:r>
          </a:p>
        </p:txBody>
      </p:sp>
      <p:sp>
        <p:nvSpPr>
          <p:cNvPr id="184339" name="Rectangle 19"/>
          <p:cNvSpPr>
            <a:spLocks noChangeArrowheads="1"/>
          </p:cNvSpPr>
          <p:nvPr/>
        </p:nvSpPr>
        <p:spPr bwMode="auto">
          <a:xfrm>
            <a:off x="1922463" y="2973388"/>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
        <p:nvSpPr>
          <p:cNvPr id="62465" name="Rectangle 1"/>
          <p:cNvSpPr>
            <a:spLocks noChangeArrowheads="1"/>
          </p:cNvSpPr>
          <p:nvPr/>
        </p:nvSpPr>
        <p:spPr bwMode="auto">
          <a:xfrm>
            <a:off x="214282" y="1500174"/>
            <a:ext cx="8429684"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tab pos="190500" algn="l"/>
                <a:tab pos="228600" algn="l"/>
              </a:tabLst>
            </a:pPr>
            <a:r>
              <a:rPr kumimoji="0" lang="en-US" b="0" i="0" u="none" strike="noStrike" cap="none" normalizeH="0" baseline="0" dirty="0" smtClean="0">
                <a:ln>
                  <a:noFill/>
                </a:ln>
                <a:solidFill>
                  <a:srgbClr val="231F20"/>
                </a:solidFill>
                <a:effectLst/>
                <a:latin typeface="+mn-lt"/>
                <a:ea typeface="Times New Roman" pitchFamily="18" charset="0"/>
                <a:cs typeface="Times New Roman" pitchFamily="18" charset="0"/>
              </a:rPr>
              <a:t>Newspapers are great for announcements of news. They also provide local market coverage with some geographic flexibility, plus an interaction with national news and the ability to reach shoppers who see the paper as a credible source. </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tab pos="190500" algn="l"/>
                <a:tab pos="228600" algn="l"/>
              </a:tabLst>
            </a:pPr>
            <a:r>
              <a:rPr kumimoji="0" lang="en-US" b="0" i="0" u="none" strike="noStrike" cap="none" normalizeH="0" baseline="0" dirty="0" smtClean="0">
                <a:ln>
                  <a:noFill/>
                </a:ln>
                <a:solidFill>
                  <a:srgbClr val="231F20"/>
                </a:solidFill>
                <a:effectLst/>
                <a:latin typeface="+mn-lt"/>
                <a:ea typeface="Times New Roman" pitchFamily="18" charset="0"/>
                <a:cs typeface="Times New Roman" pitchFamily="18" charset="0"/>
              </a:rPr>
              <a:t>Magazines reach special-interest audiences who have a high level of receptivity to the message. People read them slowly, and they have long life and great image reproduction. </a:t>
            </a:r>
          </a:p>
          <a:p>
            <a:pPr eaLnBrk="1" hangingPunct="1">
              <a:buFont typeface="Arial" pitchFamily="34" charset="0"/>
              <a:buChar char="•"/>
              <a:tabLst>
                <a:tab pos="190500" algn="l"/>
                <a:tab pos="228600" algn="l"/>
              </a:tabLst>
            </a:pPr>
            <a:r>
              <a:rPr lang="en-US" dirty="0" smtClean="0">
                <a:latin typeface="+mn-lt"/>
              </a:rPr>
              <a:t>Out-of-home media includes everything from billboards to hot-air balloons. A common out-of-home medium is outdoor advertising, which refers to billboards along streets and highways as well as posters. </a:t>
            </a:r>
            <a:r>
              <a:rPr lang="en-US" sz="1600" dirty="0" smtClean="0">
                <a:ea typeface="Times New Roman" panose="02020603050405020304" pitchFamily="18" charset="0"/>
              </a:rPr>
              <a:t>Moriarty, Mitchell and Wells, (2009)</a:t>
            </a:r>
            <a:endParaRPr lang="en-US" sz="1600" dirty="0" smtClean="0"/>
          </a:p>
          <a:p>
            <a:pPr lvl="0" eaLnBrk="1" hangingPunct="1">
              <a:buFont typeface="Arial" pitchFamily="34" charset="0"/>
              <a:buChar char="•"/>
              <a:tabLst>
                <a:tab pos="190500" algn="l"/>
                <a:tab pos="228600" algn="l"/>
              </a:tabLst>
            </a:pPr>
            <a:endParaRPr kumimoji="0" lang="en-US" b="0" i="0" u="none" strike="noStrike" cap="none" normalizeH="0" baseline="0" dirty="0" smtClean="0">
              <a:ln>
                <a:noFill/>
              </a:ln>
              <a:solidFill>
                <a:schemeClr val="tx1"/>
              </a:solidFill>
              <a:effectLst/>
              <a:latin typeface="+mn-lt"/>
              <a:cs typeface="Arial" pitchFamily="34" charset="0"/>
            </a:endParaRPr>
          </a:p>
        </p:txBody>
      </p:sp>
    </p:spTree>
    <p:extLst>
      <p:ext uri="{BB962C8B-B14F-4D97-AF65-F5344CB8AC3E}">
        <p14:creationId xmlns:p14="http://schemas.microsoft.com/office/powerpoint/2010/main" xmlns="" val="38761738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C902C1-9B50-4EBF-B8E8-38DEF0700FE2}"/>
              </a:ext>
            </a:extLst>
          </p:cNvPr>
          <p:cNvSpPr>
            <a:spLocks noGrp="1"/>
          </p:cNvSpPr>
          <p:nvPr>
            <p:ph type="title"/>
          </p:nvPr>
        </p:nvSpPr>
        <p:spPr/>
        <p:txBody>
          <a:bodyPr>
            <a:normAutofit fontScale="90000"/>
          </a:bodyPr>
          <a:lstStyle/>
          <a:p>
            <a:pPr algn="ctr"/>
            <a:r>
              <a:rPr lang="en-US" dirty="0"/>
              <a:t/>
            </a:r>
            <a:br>
              <a:rPr lang="en-US" dirty="0"/>
            </a:br>
            <a:r>
              <a:rPr lang="en-US" dirty="0"/>
              <a:t>THANK YOU</a:t>
            </a:r>
            <a:br>
              <a:rPr lang="en-US" dirty="0"/>
            </a:br>
            <a:endParaRPr lang="en-US" dirty="0"/>
          </a:p>
        </p:txBody>
      </p:sp>
      <p:sp>
        <p:nvSpPr>
          <p:cNvPr id="3" name="Content Placeholder 2">
            <a:extLst>
              <a:ext uri="{FF2B5EF4-FFF2-40B4-BE49-F238E27FC236}">
                <a16:creationId xmlns:a16="http://schemas.microsoft.com/office/drawing/2014/main" xmlns="" id="{F4E00C4A-7240-40A0-9605-CCC7B4D304AD}"/>
              </a:ext>
            </a:extLst>
          </p:cNvPr>
          <p:cNvSpPr>
            <a:spLocks noGrp="1"/>
          </p:cNvSpPr>
          <p:nvPr>
            <p:ph idx="1"/>
          </p:nvPr>
        </p:nvSpPr>
        <p:spPr>
          <a:xfrm>
            <a:off x="457200" y="1500174"/>
            <a:ext cx="8229600" cy="4625975"/>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1" i="0" u="none" strike="noStrike" kern="1200" cap="none" spc="0" normalizeH="0" baseline="0" noProof="0" dirty="0">
                <a:ln>
                  <a:noFill/>
                </a:ln>
                <a:effectLst/>
                <a:uLnTx/>
                <a:uFillTx/>
                <a:latin typeface="Calibri"/>
                <a:ea typeface="+mn-ea"/>
                <a:cs typeface="+mn-cs"/>
              </a:rPr>
              <a:t>LECTURE </a:t>
            </a:r>
            <a:r>
              <a:rPr kumimoji="0" lang="en-US" sz="4400" b="1" i="0" u="none" strike="noStrike" kern="1200" cap="none" spc="0" normalizeH="0" baseline="0" noProof="0" dirty="0" smtClean="0">
                <a:ln>
                  <a:noFill/>
                </a:ln>
                <a:effectLst/>
                <a:uLnTx/>
                <a:uFillTx/>
                <a:latin typeface="Calibri"/>
                <a:ea typeface="+mn-ea"/>
                <a:cs typeface="+mn-cs"/>
              </a:rPr>
              <a:t>11 </a:t>
            </a:r>
            <a:r>
              <a:rPr kumimoji="0" lang="en-US" sz="3200" b="1" i="0" u="none" strike="noStrike" kern="1200" cap="none" spc="0" normalizeH="0" baseline="0" noProof="0" dirty="0">
                <a:ln>
                  <a:noFill/>
                </a:ln>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400" b="1" dirty="0">
                <a:latin typeface="Calibri"/>
              </a:rPr>
              <a:t>Mass Communication Department,</a:t>
            </a:r>
            <a:r>
              <a:rPr kumimoji="0" lang="en-US" sz="2400" b="1" i="0" u="none" strike="noStrike" kern="1200" cap="none" spc="0" normalizeH="0" baseline="0" noProof="0" dirty="0">
                <a:ln>
                  <a:noFill/>
                </a:ln>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effectLst/>
                <a:uLnTx/>
                <a:uFillTx/>
                <a:latin typeface="Calibri"/>
                <a:ea typeface="+mn-ea"/>
                <a:cs typeface="+mn-cs"/>
              </a:rPr>
              <a:t>AFRICA NAZARENE UNIVERSITY</a:t>
            </a:r>
            <a:r>
              <a:rPr kumimoji="0" lang="en-US" sz="2400" b="1" i="0" u="none" strike="noStrike" kern="1200" cap="none" spc="0" normalizeH="0" baseline="0" noProof="0" dirty="0">
                <a:ln>
                  <a:noFill/>
                </a:ln>
                <a:solidFill>
                  <a:prstClr val="white"/>
                </a:solidFill>
                <a:effectLst/>
                <a:uLnTx/>
                <a:uFillTx/>
                <a:latin typeface="Calibri"/>
                <a:ea typeface="+mn-ea"/>
                <a:cs typeface="+mn-cs"/>
              </a:rPr>
              <a:t>.</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schemeClr val="accent1"/>
                </a:solidFill>
                <a:effectLst/>
                <a:uLnTx/>
                <a:uFillTx/>
                <a:latin typeface="Calibri"/>
                <a:ea typeface="+mn-ea"/>
                <a:cs typeface="+mn-cs"/>
              </a:rPr>
              <a:t>THE MAIN SOURCE OF REFERENCE: </a:t>
            </a:r>
            <a:endParaRPr kumimoji="0" lang="en-US" sz="2800" b="1" i="0" u="none" strike="noStrike" kern="1200" cap="none" spc="0" normalizeH="0" baseline="0" noProof="0" dirty="0" smtClean="0">
              <a:ln>
                <a:noFill/>
              </a:ln>
              <a:solidFill>
                <a:schemeClr val="accent1"/>
              </a:solidFill>
              <a:effectLst/>
              <a:uLnTx/>
              <a:uFillTx/>
              <a:latin typeface="Calibri"/>
              <a:ea typeface="+mn-ea"/>
              <a:cs typeface="+mn-cs"/>
            </a:endParaRPr>
          </a:p>
          <a:p>
            <a:pPr marL="292100" lvl="1" indent="0" eaLnBrk="1" fontAlgn="auto" hangingPunct="1">
              <a:spcAft>
                <a:spcPts val="0"/>
              </a:spcAft>
              <a:buClrTx/>
              <a:buSzTx/>
              <a:buFont typeface="Wingdings" pitchFamily="2" charset="2"/>
              <a:buChar char="§"/>
              <a:defRPr/>
            </a:pPr>
            <a:r>
              <a:rPr kumimoji="0" lang="en-US" sz="2000" b="1" i="1" u="none" strike="noStrike" kern="1200" cap="none" spc="0" normalizeH="0" baseline="0" noProof="0" dirty="0" smtClean="0">
                <a:ln>
                  <a:noFill/>
                </a:ln>
                <a:solidFill>
                  <a:schemeClr val="accent1"/>
                </a:solidFill>
                <a:effectLst/>
                <a:uLnTx/>
                <a:uFillTx/>
                <a:latin typeface="Calibri"/>
                <a:ea typeface="+mn-ea"/>
                <a:cs typeface="+mn-cs"/>
              </a:rPr>
              <a:t>Advertising &amp; IMC: Principles and Practice., </a:t>
            </a:r>
            <a:r>
              <a:rPr kumimoji="0" lang="en-US" sz="2000" b="1" u="none" strike="noStrike" kern="1200" cap="none" spc="0" normalizeH="0" baseline="0" noProof="0" dirty="0" smtClean="0">
                <a:ln>
                  <a:noFill/>
                </a:ln>
                <a:solidFill>
                  <a:schemeClr val="accent1"/>
                </a:solidFill>
                <a:effectLst/>
                <a:uLnTx/>
                <a:uFillTx/>
                <a:latin typeface="Calibri"/>
                <a:ea typeface="+mn-ea"/>
                <a:cs typeface="+mn-cs"/>
              </a:rPr>
              <a:t>Moriarty, Sandra  Mitchell, Nancy D  and Wells, William D.  </a:t>
            </a:r>
            <a:r>
              <a:rPr kumimoji="0" lang="en-US" sz="2000" b="1" i="0" u="none" strike="noStrike" kern="1200" cap="none" spc="0" normalizeH="0" baseline="0" noProof="0" dirty="0" smtClean="0">
                <a:ln>
                  <a:noFill/>
                </a:ln>
                <a:solidFill>
                  <a:schemeClr val="accent1"/>
                </a:solidFill>
                <a:effectLst/>
                <a:uLnTx/>
                <a:uFillTx/>
                <a:latin typeface="Calibri"/>
                <a:ea typeface="+mn-ea"/>
                <a:cs typeface="+mn-cs"/>
              </a:rPr>
              <a:t>14th edition. Pearson Prentice Hall Inc., 2009.</a:t>
            </a:r>
            <a:endParaRPr kumimoji="0" lang="en-US" sz="2000" b="1" i="0" u="none" strike="noStrike" kern="1200" cap="none" spc="0" normalizeH="0" baseline="0" noProof="0" dirty="0">
              <a:ln>
                <a:noFill/>
              </a:ln>
              <a:solidFill>
                <a:schemeClr val="accent1"/>
              </a:solidFill>
              <a:effectLst/>
              <a:uLnTx/>
              <a:uFillTx/>
              <a:latin typeface="Calibri"/>
              <a:ea typeface="+mn-ea"/>
              <a:cs typeface="+mn-cs"/>
            </a:endParaRPr>
          </a:p>
          <a:p>
            <a:pPr lvl="0">
              <a:buFont typeface="Wingdings" pitchFamily="2" charset="2"/>
              <a:buChar char="§"/>
            </a:pPr>
            <a:r>
              <a:rPr lang="en-US" sz="2000" b="1" i="1" dirty="0" smtClean="0">
                <a:solidFill>
                  <a:schemeClr val="accent1"/>
                </a:solidFill>
              </a:rPr>
              <a:t>Contemporary Advertising and integrated marketing communications. </a:t>
            </a:r>
            <a:r>
              <a:rPr lang="en-US" sz="2000" b="1" dirty="0" err="1" smtClean="0">
                <a:solidFill>
                  <a:schemeClr val="accent1"/>
                </a:solidFill>
              </a:rPr>
              <a:t>Arens</a:t>
            </a:r>
            <a:r>
              <a:rPr lang="en-US" sz="2000" b="1" dirty="0" smtClean="0">
                <a:solidFill>
                  <a:schemeClr val="accent1"/>
                </a:solidFill>
              </a:rPr>
              <a:t>, William. F., </a:t>
            </a:r>
            <a:r>
              <a:rPr lang="en-US" sz="2000" b="1" dirty="0" err="1" smtClean="0">
                <a:solidFill>
                  <a:schemeClr val="accent1"/>
                </a:solidFill>
              </a:rPr>
              <a:t>Weigold</a:t>
            </a:r>
            <a:r>
              <a:rPr lang="en-US" sz="2000" b="1" dirty="0" smtClean="0">
                <a:solidFill>
                  <a:schemeClr val="accent1"/>
                </a:solidFill>
              </a:rPr>
              <a:t>, Michael. F., and </a:t>
            </a:r>
            <a:r>
              <a:rPr lang="en-US" sz="2000" b="1" dirty="0" err="1" smtClean="0">
                <a:solidFill>
                  <a:schemeClr val="accent1"/>
                </a:solidFill>
              </a:rPr>
              <a:t>Arens</a:t>
            </a:r>
            <a:r>
              <a:rPr lang="en-US" sz="2000" b="1" dirty="0" smtClean="0">
                <a:solidFill>
                  <a:schemeClr val="accent1"/>
                </a:solidFill>
              </a:rPr>
              <a:t>, Christian. 13</a:t>
            </a:r>
            <a:r>
              <a:rPr lang="en-US" sz="2000" b="1" baseline="30000" dirty="0" smtClean="0">
                <a:solidFill>
                  <a:schemeClr val="accent1"/>
                </a:solidFill>
              </a:rPr>
              <a:t>th</a:t>
            </a:r>
            <a:r>
              <a:rPr lang="en-US" sz="2000" b="1" dirty="0" smtClean="0">
                <a:solidFill>
                  <a:schemeClr val="accent1"/>
                </a:solidFill>
              </a:rPr>
              <a:t> Ed. McGraw Hill Higher Education. 2011. </a:t>
            </a:r>
          </a:p>
          <a:p>
            <a:endParaRPr lang="en-US" dirty="0"/>
          </a:p>
        </p:txBody>
      </p:sp>
    </p:spTree>
    <p:extLst>
      <p:ext uri="{BB962C8B-B14F-4D97-AF65-F5344CB8AC3E}">
        <p14:creationId xmlns:p14="http://schemas.microsoft.com/office/powerpoint/2010/main" xmlns="" val="4277319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Module</Template>
  <TotalTime>2299</TotalTime>
  <Words>2958</Words>
  <Application>Microsoft Office PowerPoint</Application>
  <PresentationFormat>On-screen Show (4:3)</PresentationFormat>
  <Paragraphs>457</Paragraphs>
  <Slides>39</Slides>
  <Notes>2</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53" baseType="lpstr">
      <vt:lpstr>Arial</vt:lpstr>
      <vt:lpstr>Corbel</vt:lpstr>
      <vt:lpstr>Calibri</vt:lpstr>
      <vt:lpstr>Wingdings 2</vt:lpstr>
      <vt:lpstr>Times New Roman</vt:lpstr>
      <vt:lpstr>新細明體</vt:lpstr>
      <vt:lpstr>Times</vt:lpstr>
      <vt:lpstr>ＭＳ Ｐゴシック</vt:lpstr>
      <vt:lpstr>Wingdings</vt:lpstr>
      <vt:lpstr>Tahoma</vt:lpstr>
      <vt:lpstr>Palatino</vt:lpstr>
      <vt:lpstr>Wingdings 3</vt:lpstr>
      <vt:lpstr>Module</vt:lpstr>
      <vt:lpstr>Document</vt:lpstr>
      <vt:lpstr>Principles of Advertising PRINT MEDIA: Effective Advertising Media   </vt:lpstr>
      <vt:lpstr>Course Goals and Objectives</vt:lpstr>
      <vt:lpstr>What is print advertising?</vt:lpstr>
      <vt:lpstr>Print Media Characteristics </vt:lpstr>
      <vt:lpstr>Print Media Characteristics</vt:lpstr>
      <vt:lpstr>Newspaper Basics</vt:lpstr>
      <vt:lpstr>Newspaper Basics:Newspaper Categories</vt:lpstr>
      <vt:lpstr>Newspaper Basics</vt:lpstr>
      <vt:lpstr>Newspaper Basics</vt:lpstr>
      <vt:lpstr>Newspaper Basics </vt:lpstr>
      <vt:lpstr>Newspaper Basics</vt:lpstr>
      <vt:lpstr>Newspaper Basics</vt:lpstr>
      <vt:lpstr>Newspaper Basics</vt:lpstr>
      <vt:lpstr>Newspaper Basics</vt:lpstr>
      <vt:lpstr>Newspaper Basics</vt:lpstr>
      <vt:lpstr>Newspaper Basics</vt:lpstr>
      <vt:lpstr>Newspaper Basics</vt:lpstr>
      <vt:lpstr> </vt:lpstr>
      <vt:lpstr>Magazine Basics</vt:lpstr>
      <vt:lpstr>Magazine Basics</vt:lpstr>
      <vt:lpstr>Magazine Basics</vt:lpstr>
      <vt:lpstr>Magazine Basics</vt:lpstr>
      <vt:lpstr>Magazine Basics</vt:lpstr>
      <vt:lpstr>Magazine Basics</vt:lpstr>
      <vt:lpstr>Magazine Basics</vt:lpstr>
      <vt:lpstr>Magazine Basics</vt:lpstr>
      <vt:lpstr>Directory Advertising</vt:lpstr>
      <vt:lpstr>Directory Advertising</vt:lpstr>
      <vt:lpstr>Out-of-Home Advertising</vt:lpstr>
      <vt:lpstr>Out-of-Home Advertising: Outdoor Advertising</vt:lpstr>
      <vt:lpstr>Out-of-Home Advertising: Outdoor Advertising</vt:lpstr>
      <vt:lpstr>Out-of-Home Advertising </vt:lpstr>
      <vt:lpstr>Packaging</vt:lpstr>
      <vt:lpstr>Using Print and Out-of-Home</vt:lpstr>
      <vt:lpstr>SUMMARY</vt:lpstr>
      <vt:lpstr>SUMMARY</vt:lpstr>
      <vt:lpstr>Slide 37</vt:lpstr>
      <vt:lpstr>SUMMARY</vt:lpstr>
      <vt:lpstr> THANK YOU </vt:lpstr>
    </vt:vector>
  </TitlesOfParts>
  <Company>Dell Computer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LDR/520 Organizational Ethics</dc:title>
  <dc:creator>Robert Key</dc:creator>
  <cp:lastModifiedBy>user</cp:lastModifiedBy>
  <cp:revision>240</cp:revision>
  <dcterms:created xsi:type="dcterms:W3CDTF">2001-06-18T21:30:27Z</dcterms:created>
  <dcterms:modified xsi:type="dcterms:W3CDTF">2022-06-07T08:06:12Z</dcterms:modified>
</cp:coreProperties>
</file>