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themeOverride+xml" PartName="/ppt/theme/themeOverride2.xml"/>
  <Override ContentType="application/vnd.openxmlformats-officedocument.themeOverride+xml" PartName="/ppt/theme/themeOverride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6858000" cy="9144000"/>
  <p:embeddedFontLst>
    <p:embeddedFont>
      <p:font typeface="Corbel"/>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8" roundtripDataSignature="AMtx7mjFCYow4sFymRapL7Lq/r4+kZjY0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orbel-regular.fnt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schemas.openxmlformats.org/officeDocument/2006/relationships/font" Target="fonts/Corbel-italic.fntdata"/><Relationship Id="rId23" Type="http://schemas.openxmlformats.org/officeDocument/2006/relationships/slide" Target="slides/slide17.xml"/><Relationship Id="rId45" Type="http://schemas.openxmlformats.org/officeDocument/2006/relationships/font" Target="fonts/Corbel-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48" Type="http://customschemas.google.com/relationships/presentationmetadata" Target="metadata"/><Relationship Id="rId25" Type="http://schemas.openxmlformats.org/officeDocument/2006/relationships/slide" Target="slides/slide19.xml"/><Relationship Id="rId47" Type="http://schemas.openxmlformats.org/officeDocument/2006/relationships/font" Target="fonts/Corbel-boldItalic.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32" name="Google Shape;132;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33" name="Google Shape;133;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chemeClr val="lt1"/>
                </a:solidFill>
                <a:latin typeface="Times New Roman"/>
                <a:ea typeface="Times New Roman"/>
                <a:cs typeface="Times New Roman"/>
                <a:sym typeface="Times New Roman"/>
              </a:rPr>
              <a:t>‹#›</a:t>
            </a:fld>
            <a:endParaRPr b="0" i="0" sz="1200" u="none" cap="none" strike="noStrike">
              <a:solidFill>
                <a:schemeClr val="lt1"/>
              </a:solidFill>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9" name="Google Shape;13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5" name="Google Shape;145;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5" name="Google Shape;15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3" name="Google Shape;16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1" name="Google Shape;17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7" name="Google Shape;177;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3" name="Google Shape;18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9" name="Google Shape;189;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8" name="Google Shape;19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6" name="Google Shape;206;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3" name="Google Shape;21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3" name="Google Shape;22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0" name="Google Shape;23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8" name="Google Shape;238;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5" name="Google Shape;245;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2" name="Google Shape;25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8" name="Google Shape;25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4" name="Google Shape;264;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0" name="Google Shape;27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7" name="Google Shape;27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3" name="Google Shape;28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9" name="Google Shape;289;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5" name="Google Shape;295;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1" name="Google Shape;30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7" name="Google Shape;30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4" name="Google Shape;314;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2" name="Google Shape;322;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9" name="Google Shape;329;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5" name="Google Shape;335;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43" name="Google Shape;343;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3" name="Google Shape;353;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9" name="Google Shape;35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65" name="Google Shape;365;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71" name="Google Shape;37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7" name="Google Shape;377;p3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78" name="Google Shape;378;p3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85" name="Google Shape;385;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17" name="Shape 17"/>
        <p:cNvGrpSpPr/>
        <p:nvPr/>
      </p:nvGrpSpPr>
      <p:grpSpPr>
        <a:xfrm>
          <a:off x="0" y="0"/>
          <a:ext cx="0" cy="0"/>
          <a:chOff x="0" y="0"/>
          <a:chExt cx="0" cy="0"/>
        </a:xfrm>
      </p:grpSpPr>
      <p:sp>
        <p:nvSpPr>
          <p:cNvPr id="18" name="Google Shape;18;p41"/>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9" name="Google Shape;19;p41"/>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0" name="Google Shape;20;p41"/>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1"/>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22" name="Google Shape;22;p41"/>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1"/>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1"/>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4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2"/>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6" name="Google Shape;36;p42"/>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2"/>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2"/>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Text" type="objAndTx">
  <p:cSld name="OBJECT_AND_TEXT">
    <p:spTree>
      <p:nvGrpSpPr>
        <p:cNvPr id="39" name="Shape 39"/>
        <p:cNvGrpSpPr/>
        <p:nvPr/>
      </p:nvGrpSpPr>
      <p:grpSpPr>
        <a:xfrm>
          <a:off x="0" y="0"/>
          <a:ext cx="0" cy="0"/>
          <a:chOff x="0" y="0"/>
          <a:chExt cx="0" cy="0"/>
        </a:xfrm>
      </p:grpSpPr>
      <p:sp>
        <p:nvSpPr>
          <p:cNvPr id="40" name="Google Shape;40;p43"/>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3"/>
          <p:cNvSpPr txBox="1"/>
          <p:nvPr>
            <p:ph idx="1" type="body"/>
          </p:nvPr>
        </p:nvSpPr>
        <p:spPr>
          <a:xfrm>
            <a:off x="5334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2" name="Google Shape;42;p43"/>
          <p:cNvSpPr txBox="1"/>
          <p:nvPr>
            <p:ph idx="2" type="body"/>
          </p:nvPr>
        </p:nvSpPr>
        <p:spPr>
          <a:xfrm>
            <a:off x="48387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3" name="Google Shape;43;p43"/>
          <p:cNvSpPr txBox="1"/>
          <p:nvPr>
            <p:ph idx="10" type="dt"/>
          </p:nvPr>
        </p:nvSpPr>
        <p:spPr>
          <a:xfrm>
            <a:off x="533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3"/>
          <p:cNvSpPr txBox="1"/>
          <p:nvPr>
            <p:ph idx="12" type="sldNum"/>
          </p:nvPr>
        </p:nvSpPr>
        <p:spPr>
          <a:xfrm>
            <a:off x="6781800" y="6400800"/>
            <a:ext cx="2209800"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45" name="Shape 45"/>
        <p:cNvGrpSpPr/>
        <p:nvPr/>
      </p:nvGrpSpPr>
      <p:grpSpPr>
        <a:xfrm>
          <a:off x="0" y="0"/>
          <a:ext cx="0" cy="0"/>
          <a:chOff x="0" y="0"/>
          <a:chExt cx="0" cy="0"/>
        </a:xfrm>
      </p:grpSpPr>
      <p:sp>
        <p:nvSpPr>
          <p:cNvPr id="46" name="Google Shape;46;p40"/>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7" name="Google Shape;47;p40"/>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8" name="Google Shape;48;p40"/>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50" name="Google Shape;50;p40"/>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0"/>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53" name="Shape 53"/>
        <p:cNvGrpSpPr/>
        <p:nvPr/>
      </p:nvGrpSpPr>
      <p:grpSpPr>
        <a:xfrm>
          <a:off x="0" y="0"/>
          <a:ext cx="0" cy="0"/>
          <a:chOff x="0" y="0"/>
          <a:chExt cx="0" cy="0"/>
        </a:xfrm>
      </p:grpSpPr>
      <p:sp>
        <p:nvSpPr>
          <p:cNvPr id="54" name="Google Shape;54;p44"/>
          <p:cNvSpPr/>
          <p:nvPr/>
        </p:nvSpPr>
        <p:spPr>
          <a:xfrm>
            <a:off x="0" y="0"/>
            <a:ext cx="9144000" cy="26019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5" name="Google Shape;55;p44"/>
          <p:cNvSpPr/>
          <p:nvPr/>
        </p:nvSpPr>
        <p:spPr>
          <a:xfrm>
            <a:off x="0" y="2601913"/>
            <a:ext cx="9144000" cy="46037"/>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6" name="Google Shape;56;p44"/>
          <p:cNvSpPr txBox="1"/>
          <p:nvPr>
            <p:ph type="title"/>
          </p:nvPr>
        </p:nvSpPr>
        <p:spPr>
          <a:xfrm>
            <a:off x="749808" y="118872"/>
            <a:ext cx="8013192" cy="1636776"/>
          </a:xfrm>
          <a:prstGeom prst="rect">
            <a:avLst/>
          </a:prstGeom>
          <a:noFill/>
          <a:ln>
            <a:noFill/>
          </a:ln>
        </p:spPr>
        <p:txBody>
          <a:bodyPr anchorCtr="0" anchor="b" bIns="0" lIns="91425" spcFirstLastPara="1" rIns="91425" wrap="square" tIns="0">
            <a:normAutofit/>
          </a:bodyPr>
          <a:lstStyle>
            <a:lvl1pPr lvl="0" algn="l">
              <a:spcBef>
                <a:spcPts val="0"/>
              </a:spcBef>
              <a:spcAft>
                <a:spcPts val="0"/>
              </a:spcAft>
              <a:buSzPts val="1400"/>
              <a:buNone/>
              <a:defRPr b="1" sz="47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4"/>
          <p:cNvSpPr txBox="1"/>
          <p:nvPr>
            <p:ph idx="1" type="body"/>
          </p:nvPr>
        </p:nvSpPr>
        <p:spPr>
          <a:xfrm>
            <a:off x="740664" y="1828800"/>
            <a:ext cx="8022336" cy="685800"/>
          </a:xfrm>
          <a:prstGeom prst="rect">
            <a:avLst/>
          </a:prstGeom>
          <a:noFill/>
          <a:ln>
            <a:noFill/>
          </a:ln>
        </p:spPr>
        <p:txBody>
          <a:bodyPr anchorCtr="0" anchor="t" bIns="0" lIns="146300" spcFirstLastPara="1" rIns="45700" wrap="square" tIns="0">
            <a:noAutofit/>
          </a:bodyPr>
          <a:lstStyle>
            <a:lvl1pPr indent="-228600" lvl="0" marL="457200" algn="l">
              <a:spcBef>
                <a:spcPts val="0"/>
              </a:spcBef>
              <a:spcAft>
                <a:spcPts val="0"/>
              </a:spcAft>
              <a:buSzPts val="1600"/>
              <a:buNone/>
              <a:defRPr sz="2000">
                <a:solidFill>
                  <a:srgbClr val="FFFFFF"/>
                </a:solidFill>
              </a:defRPr>
            </a:lvl1pPr>
            <a:lvl2pPr indent="-228600" lvl="1" marL="914400" algn="l">
              <a:spcBef>
                <a:spcPts val="360"/>
              </a:spcBef>
              <a:spcAft>
                <a:spcPts val="0"/>
              </a:spcAft>
              <a:buSzPts val="1620"/>
              <a:buNone/>
              <a:defRPr sz="1800">
                <a:solidFill>
                  <a:schemeClr val="lt1"/>
                </a:solidFill>
              </a:defRPr>
            </a:lvl2pPr>
            <a:lvl3pPr indent="-228600" lvl="2" marL="1371600" algn="l">
              <a:spcBef>
                <a:spcPts val="320"/>
              </a:spcBef>
              <a:spcAft>
                <a:spcPts val="0"/>
              </a:spcAft>
              <a:buSzPts val="160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58" name="Google Shape;58;p44"/>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4"/>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4"/>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45"/>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5"/>
          <p:cNvSpPr txBox="1"/>
          <p:nvPr>
            <p:ph idx="1" type="body"/>
          </p:nvPr>
        </p:nvSpPr>
        <p:spPr>
          <a:xfrm>
            <a:off x="457200" y="1773936"/>
            <a:ext cx="4038600" cy="4623816"/>
          </a:xfrm>
          <a:prstGeom prst="rect">
            <a:avLst/>
          </a:prstGeom>
          <a:noFill/>
          <a:ln>
            <a:noFill/>
          </a:ln>
        </p:spPr>
        <p:txBody>
          <a:bodyPr anchorCtr="0" anchor="t" bIns="45700" lIns="91425"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4" name="Google Shape;64;p45"/>
          <p:cNvSpPr txBox="1"/>
          <p:nvPr>
            <p:ph idx="2" type="body"/>
          </p:nvPr>
        </p:nvSpPr>
        <p:spPr>
          <a:xfrm>
            <a:off x="4648200" y="1773936"/>
            <a:ext cx="4038600" cy="4623816"/>
          </a:xfrm>
          <a:prstGeom prst="rect">
            <a:avLst/>
          </a:prstGeom>
          <a:noFill/>
          <a:ln>
            <a:noFill/>
          </a:ln>
        </p:spPr>
        <p:txBody>
          <a:bodyPr anchorCtr="0" anchor="t" bIns="45700" lIns="54850"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5" name="Google Shape;65;p45"/>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8" name="Shape 68"/>
        <p:cNvGrpSpPr/>
        <p:nvPr/>
      </p:nvGrpSpPr>
      <p:grpSpPr>
        <a:xfrm>
          <a:off x="0" y="0"/>
          <a:ext cx="0" cy="0"/>
          <a:chOff x="0" y="0"/>
          <a:chExt cx="0" cy="0"/>
        </a:xfrm>
      </p:grpSpPr>
      <p:sp>
        <p:nvSpPr>
          <p:cNvPr id="69" name="Google Shape;69;p46"/>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6"/>
          <p:cNvSpPr txBox="1"/>
          <p:nvPr>
            <p:ph idx="1" type="body"/>
          </p:nvPr>
        </p:nvSpPr>
        <p:spPr>
          <a:xfrm>
            <a:off x="457200" y="1698987"/>
            <a:ext cx="4040188"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1" name="Google Shape;71;p46"/>
          <p:cNvSpPr txBox="1"/>
          <p:nvPr>
            <p:ph idx="2" type="body"/>
          </p:nvPr>
        </p:nvSpPr>
        <p:spPr>
          <a:xfrm>
            <a:off x="457200" y="2449512"/>
            <a:ext cx="4040188"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2" name="Google Shape;72;p46"/>
          <p:cNvSpPr txBox="1"/>
          <p:nvPr>
            <p:ph idx="3" type="body"/>
          </p:nvPr>
        </p:nvSpPr>
        <p:spPr>
          <a:xfrm>
            <a:off x="4645025" y="1698987"/>
            <a:ext cx="4041775"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3" name="Google Shape;73;p46"/>
          <p:cNvSpPr txBox="1"/>
          <p:nvPr>
            <p:ph idx="4" type="body"/>
          </p:nvPr>
        </p:nvSpPr>
        <p:spPr>
          <a:xfrm>
            <a:off x="4645025" y="2449512"/>
            <a:ext cx="4041775"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4" name="Google Shape;74;p46"/>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6"/>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47"/>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7"/>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2" name="Shape 82"/>
        <p:cNvGrpSpPr/>
        <p:nvPr/>
      </p:nvGrpSpPr>
      <p:grpSpPr>
        <a:xfrm>
          <a:off x="0" y="0"/>
          <a:ext cx="0" cy="0"/>
          <a:chOff x="0" y="0"/>
          <a:chExt cx="0" cy="0"/>
        </a:xfrm>
      </p:grpSpPr>
      <p:sp>
        <p:nvSpPr>
          <p:cNvPr id="83" name="Google Shape;83;p48"/>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8"/>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6" name="Shape 86"/>
        <p:cNvGrpSpPr/>
        <p:nvPr/>
      </p:nvGrpSpPr>
      <p:grpSpPr>
        <a:xfrm>
          <a:off x="0" y="0"/>
          <a:ext cx="0" cy="0"/>
          <a:chOff x="0" y="0"/>
          <a:chExt cx="0" cy="0"/>
        </a:xfrm>
      </p:grpSpPr>
      <p:sp>
        <p:nvSpPr>
          <p:cNvPr id="87" name="Google Shape;87;p49"/>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8" name="Google Shape;88;p49"/>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9" name="Google Shape;89;p49"/>
          <p:cNvSpPr txBox="1"/>
          <p:nvPr>
            <p:ph type="title"/>
          </p:nvPr>
        </p:nvSpPr>
        <p:spPr>
          <a:xfrm>
            <a:off x="167838" y="152400"/>
            <a:ext cx="2523744"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9"/>
          <p:cNvSpPr txBox="1"/>
          <p:nvPr>
            <p:ph idx="1" type="body"/>
          </p:nvPr>
        </p:nvSpPr>
        <p:spPr>
          <a:xfrm>
            <a:off x="3019377" y="1743133"/>
            <a:ext cx="5920641" cy="4558885"/>
          </a:xfrm>
          <a:prstGeom prst="rect">
            <a:avLst/>
          </a:prstGeom>
          <a:noFill/>
          <a:ln>
            <a:noFill/>
          </a:ln>
        </p:spPr>
        <p:txBody>
          <a:bodyPr anchorCtr="0" anchor="t" bIns="45700" lIns="54850" spcFirstLastPara="1" rIns="91425" wrap="square" tIns="91425">
            <a:noAutofit/>
          </a:bodyPr>
          <a:lstStyle>
            <a:lvl1pPr indent="-391160" lvl="0" marL="457200" algn="l">
              <a:spcBef>
                <a:spcPts val="0"/>
              </a:spcBef>
              <a:spcAft>
                <a:spcPts val="0"/>
              </a:spcAft>
              <a:buSzPts val="2560"/>
              <a:buChar char="◼"/>
              <a:defRPr sz="3200"/>
            </a:lvl1pPr>
            <a:lvl2pPr indent="-388619" lvl="1" marL="914400" algn="l">
              <a:spcBef>
                <a:spcPts val="560"/>
              </a:spcBef>
              <a:spcAft>
                <a:spcPts val="0"/>
              </a:spcAft>
              <a:buSzPts val="2520"/>
              <a:buChar char="▪"/>
              <a:defRPr sz="2800"/>
            </a:lvl2pPr>
            <a:lvl3pPr indent="-381000" lvl="2" marL="1371600" algn="l">
              <a:spcBef>
                <a:spcPts val="480"/>
              </a:spcBef>
              <a:spcAft>
                <a:spcPts val="0"/>
              </a:spcAft>
              <a:buSzPts val="240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91" name="Google Shape;91;p49"/>
          <p:cNvSpPr txBox="1"/>
          <p:nvPr>
            <p:ph idx="2" type="body"/>
          </p:nvPr>
        </p:nvSpPr>
        <p:spPr>
          <a:xfrm>
            <a:off x="167838" y="1730018"/>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92" name="Google Shape;92;p49"/>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9"/>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bg>
      <p:bgPr>
        <a:solidFill>
          <a:schemeClr val="lt2"/>
        </a:solidFill>
      </p:bgPr>
    </p:bg>
    <p:spTree>
      <p:nvGrpSpPr>
        <p:cNvPr id="95" name="Shape 95"/>
        <p:cNvGrpSpPr/>
        <p:nvPr/>
      </p:nvGrpSpPr>
      <p:grpSpPr>
        <a:xfrm>
          <a:off x="0" y="0"/>
          <a:ext cx="0" cy="0"/>
          <a:chOff x="0" y="0"/>
          <a:chExt cx="0" cy="0"/>
        </a:xfrm>
      </p:grpSpPr>
      <p:sp>
        <p:nvSpPr>
          <p:cNvPr id="96" name="Google Shape;96;p50"/>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7" name="Google Shape;97;p50"/>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8" name="Google Shape;98;p50"/>
          <p:cNvSpPr txBox="1"/>
          <p:nvPr>
            <p:ph type="title"/>
          </p:nvPr>
        </p:nvSpPr>
        <p:spPr>
          <a:xfrm>
            <a:off x="164592" y="155448"/>
            <a:ext cx="2525150"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0"/>
          <p:cNvSpPr/>
          <p:nvPr>
            <p:ph idx="2" type="pic"/>
          </p:nvPr>
        </p:nvSpPr>
        <p:spPr>
          <a:xfrm>
            <a:off x="2903805" y="1484808"/>
            <a:ext cx="6247397" cy="5373192"/>
          </a:xfrm>
          <a:prstGeom prst="rect">
            <a:avLst/>
          </a:prstGeom>
          <a:solidFill>
            <a:srgbClr val="C7C2B7"/>
          </a:solidFill>
          <a:ln>
            <a:noFill/>
          </a:ln>
        </p:spPr>
      </p:sp>
      <p:sp>
        <p:nvSpPr>
          <p:cNvPr id="100" name="Google Shape;100;p50"/>
          <p:cNvSpPr txBox="1"/>
          <p:nvPr>
            <p:ph idx="1" type="body"/>
          </p:nvPr>
        </p:nvSpPr>
        <p:spPr>
          <a:xfrm>
            <a:off x="164592" y="1728216"/>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101" name="Google Shape;101;p50"/>
          <p:cNvSpPr txBox="1"/>
          <p:nvPr>
            <p:ph idx="10" type="dt"/>
          </p:nvPr>
        </p:nvSpPr>
        <p:spPr>
          <a:xfrm>
            <a:off x="165100" y="1169988"/>
            <a:ext cx="2522538" cy="201612"/>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0"/>
          <p:cNvSpPr txBox="1"/>
          <p:nvPr>
            <p:ph idx="11" type="ftr"/>
          </p:nvPr>
        </p:nvSpPr>
        <p:spPr>
          <a:xfrm>
            <a:off x="3035300" y="1169988"/>
            <a:ext cx="5194300" cy="201612"/>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solidFill>
                  <a:srgbClr val="BABAB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50"/>
          <p:cNvSpPr txBox="1"/>
          <p:nvPr>
            <p:ph idx="12" type="sldNum"/>
          </p:nvPr>
        </p:nvSpPr>
        <p:spPr>
          <a:xfrm>
            <a:off x="8339138" y="1169988"/>
            <a:ext cx="733425" cy="201612"/>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4" name="Shape 104"/>
        <p:cNvGrpSpPr/>
        <p:nvPr/>
      </p:nvGrpSpPr>
      <p:grpSpPr>
        <a:xfrm>
          <a:off x="0" y="0"/>
          <a:ext cx="0" cy="0"/>
          <a:chOff x="0" y="0"/>
          <a:chExt cx="0" cy="0"/>
        </a:xfrm>
      </p:grpSpPr>
      <p:sp>
        <p:nvSpPr>
          <p:cNvPr id="105" name="Google Shape;105;p51"/>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51"/>
          <p:cNvSpPr txBox="1"/>
          <p:nvPr>
            <p:ph idx="1" type="body"/>
          </p:nvPr>
        </p:nvSpPr>
        <p:spPr>
          <a:xfrm rot="5400000">
            <a:off x="2259013" y="-26987"/>
            <a:ext cx="4625975" cy="82296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7" name="Google Shape;107;p51"/>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0" name="Shape 110"/>
        <p:cNvGrpSpPr/>
        <p:nvPr/>
      </p:nvGrpSpPr>
      <p:grpSpPr>
        <a:xfrm>
          <a:off x="0" y="0"/>
          <a:ext cx="0" cy="0"/>
          <a:chOff x="0" y="0"/>
          <a:chExt cx="0" cy="0"/>
        </a:xfrm>
      </p:grpSpPr>
      <p:sp>
        <p:nvSpPr>
          <p:cNvPr id="111" name="Google Shape;111;p52"/>
          <p:cNvSpPr/>
          <p:nvPr/>
        </p:nvSpPr>
        <p:spPr>
          <a:xfrm>
            <a:off x="6599238" y="0"/>
            <a:ext cx="46037" cy="6858000"/>
          </a:xfrm>
          <a:prstGeom prst="rect">
            <a:avLst/>
          </a:prstGeom>
          <a:solidFill>
            <a:srgbClr val="FFFFFF"/>
          </a:solidFill>
          <a:ln>
            <a:noFill/>
          </a:ln>
          <a:effectLst>
            <a:outerShdw blurRad="31750" rotWithShape="0" algn="tl" dir="108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2" name="Google Shape;112;p52"/>
          <p:cNvSpPr/>
          <p:nvPr/>
        </p:nvSpPr>
        <p:spPr>
          <a:xfrm>
            <a:off x="6648450" y="0"/>
            <a:ext cx="25146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3" name="Google Shape;113;p52"/>
          <p:cNvSpPr txBox="1"/>
          <p:nvPr>
            <p:ph type="title"/>
          </p:nvPr>
        </p:nvSpPr>
        <p:spPr>
          <a:xfrm rot="5400000">
            <a:off x="4808538" y="2247903"/>
            <a:ext cx="5851525" cy="1905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2"/>
          <p:cNvSpPr txBox="1"/>
          <p:nvPr>
            <p:ph idx="1" type="body"/>
          </p:nvPr>
        </p:nvSpPr>
        <p:spPr>
          <a:xfrm rot="5400000">
            <a:off x="541338" y="220662"/>
            <a:ext cx="5851525" cy="6019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15" name="Google Shape;115;p52"/>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2"/>
          <p:cNvSpPr txBox="1"/>
          <p:nvPr>
            <p:ph idx="11" type="ftr"/>
          </p:nvPr>
        </p:nvSpPr>
        <p:spPr>
          <a:xfrm>
            <a:off x="2640013" y="6376988"/>
            <a:ext cx="3836987" cy="365125"/>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18" name="Shape 118"/>
        <p:cNvGrpSpPr/>
        <p:nvPr/>
      </p:nvGrpSpPr>
      <p:grpSpPr>
        <a:xfrm>
          <a:off x="0" y="0"/>
          <a:ext cx="0" cy="0"/>
          <a:chOff x="0" y="0"/>
          <a:chExt cx="0" cy="0"/>
        </a:xfrm>
      </p:grpSpPr>
      <p:sp>
        <p:nvSpPr>
          <p:cNvPr id="119" name="Google Shape;119;p53"/>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3"/>
          <p:cNvSpPr txBox="1"/>
          <p:nvPr>
            <p:ph idx="1" type="body"/>
          </p:nvPr>
        </p:nvSpPr>
        <p:spPr>
          <a:xfrm>
            <a:off x="1600200" y="1752600"/>
            <a:ext cx="3633788"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1" name="Google Shape;121;p53"/>
          <p:cNvSpPr txBox="1"/>
          <p:nvPr>
            <p:ph idx="2" type="body"/>
          </p:nvPr>
        </p:nvSpPr>
        <p:spPr>
          <a:xfrm>
            <a:off x="5386388" y="1752600"/>
            <a:ext cx="3633787"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2" name="Google Shape;122;p53"/>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3"/>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over Content" type="txOverObj">
  <p:cSld name="TEXT_OVER_OBJECT">
    <p:spTree>
      <p:nvGrpSpPr>
        <p:cNvPr id="124" name="Shape 124"/>
        <p:cNvGrpSpPr/>
        <p:nvPr/>
      </p:nvGrpSpPr>
      <p:grpSpPr>
        <a:xfrm>
          <a:off x="0" y="0"/>
          <a:ext cx="0" cy="0"/>
          <a:chOff x="0" y="0"/>
          <a:chExt cx="0" cy="0"/>
        </a:xfrm>
      </p:grpSpPr>
      <p:sp>
        <p:nvSpPr>
          <p:cNvPr id="125" name="Google Shape;125;p54"/>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4"/>
          <p:cNvSpPr txBox="1"/>
          <p:nvPr>
            <p:ph idx="1" type="body"/>
          </p:nvPr>
        </p:nvSpPr>
        <p:spPr>
          <a:xfrm>
            <a:off x="1600200" y="17526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7" name="Google Shape;127;p54"/>
          <p:cNvSpPr txBox="1"/>
          <p:nvPr>
            <p:ph idx="2" type="body"/>
          </p:nvPr>
        </p:nvSpPr>
        <p:spPr>
          <a:xfrm>
            <a:off x="1600200" y="40767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8" name="Google Shape;128;p54"/>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54"/>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2.xml"/><Relationship Id="rId10" Type="http://schemas.openxmlformats.org/officeDocument/2006/relationships/slideLayout" Target="../slideLayouts/slideLayout11.xml"/><Relationship Id="rId13" Type="http://schemas.openxmlformats.org/officeDocument/2006/relationships/slideLayout" Target="../slideLayouts/slideLayout14.xml"/><Relationship Id="rId12" Type="http://schemas.openxmlformats.org/officeDocument/2006/relationships/slideLayout" Target="../slideLayouts/slideLayout13.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slideLayout" Target="../slideLayouts/slideLayout10.xml"/><Relationship Id="rId15" Type="http://schemas.openxmlformats.org/officeDocument/2006/relationships/theme" Target="../theme/theme3.xml"/><Relationship Id="rId14" Type="http://schemas.openxmlformats.org/officeDocument/2006/relationships/slideLayout" Target="../slideLayouts/slideLayout15.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39"/>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1" name="Google Shape;11;p39"/>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2" name="Google Shape;12;p39"/>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13" name="Google Shape;13;p39"/>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lt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lt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lt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lt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lt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lt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lt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lt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lt1"/>
                </a:solidFill>
                <a:latin typeface="Corbel"/>
                <a:ea typeface="Corbel"/>
                <a:cs typeface="Corbel"/>
                <a:sym typeface="Corbel"/>
              </a:defRPr>
            </a:lvl9pPr>
          </a:lstStyle>
          <a:p/>
        </p:txBody>
      </p:sp>
      <p:sp>
        <p:nvSpPr>
          <p:cNvPr id="14" name="Google Shape;14;p39"/>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5" name="Google Shape;15;p39"/>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6" name="Google Shape;16;p39"/>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 name="Shape 25"/>
        <p:cNvGrpSpPr/>
        <p:nvPr/>
      </p:nvGrpSpPr>
      <p:grpSpPr>
        <a:xfrm>
          <a:off x="0" y="0"/>
          <a:ext cx="0" cy="0"/>
          <a:chOff x="0" y="0"/>
          <a:chExt cx="0" cy="0"/>
        </a:xfrm>
      </p:grpSpPr>
      <p:sp>
        <p:nvSpPr>
          <p:cNvPr id="26" name="Google Shape;26;p38"/>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7" name="Google Shape;27;p38"/>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8" name="Google Shape;28;p38"/>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29" name="Google Shape;29;p38"/>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dk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dk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dk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dk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dk1"/>
                </a:solidFill>
                <a:latin typeface="Corbel"/>
                <a:ea typeface="Corbel"/>
                <a:cs typeface="Corbel"/>
                <a:sym typeface="Corbel"/>
              </a:defRPr>
            </a:lvl9pPr>
          </a:lstStyle>
          <a:p/>
        </p:txBody>
      </p:sp>
      <p:sp>
        <p:nvSpPr>
          <p:cNvPr id="30" name="Google Shape;30;p38"/>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Google Shape;31;p38"/>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Google Shape;32;p38"/>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jp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www.budgettravel.msnbc.c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www.ezines.co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www.campbellskitchen.com/" TargetMode="External"/><Relationship Id="rId4" Type="http://schemas.openxmlformats.org/officeDocument/2006/relationships/hyperlink" Target="http://tdi.vw.com/"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6.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
          <p:cNvSpPr txBox="1"/>
          <p:nvPr>
            <p:ph type="ctrTitle"/>
          </p:nvPr>
        </p:nvSpPr>
        <p:spPr>
          <a:xfrm>
            <a:off x="686972" y="457200"/>
            <a:ext cx="8077200" cy="1673352"/>
          </a:xfrm>
          <a:prstGeom prst="rect">
            <a:avLst/>
          </a:prstGeom>
          <a:noFill/>
          <a:ln>
            <a:noFill/>
          </a:ln>
        </p:spPr>
        <p:txBody>
          <a:bodyPr anchorCtr="0" anchor="t" bIns="0" lIns="91425" spcFirstLastPara="1" rIns="45700" wrap="square" tIns="0">
            <a:normAutofit fontScale="90000"/>
          </a:bodyPr>
          <a:lstStyle/>
          <a:p>
            <a:pPr indent="0" lvl="0" marL="0" rtl="0" algn="ctr">
              <a:spcBef>
                <a:spcPts val="0"/>
              </a:spcBef>
              <a:spcAft>
                <a:spcPts val="0"/>
              </a:spcAft>
              <a:buNone/>
            </a:pPr>
            <a:r>
              <a:rPr lang="en-US"/>
              <a:t>Principles of Advertising</a:t>
            </a:r>
            <a:br>
              <a:rPr lang="en-US"/>
            </a:br>
            <a:r>
              <a:rPr lang="en-US" sz="2700">
                <a:solidFill>
                  <a:srgbClr val="FFC000"/>
                </a:solidFill>
              </a:rPr>
              <a:t>Internet and Nontraditional media</a:t>
            </a:r>
            <a:br>
              <a:rPr lang="en-US" sz="2400"/>
            </a:br>
            <a:br>
              <a:rPr lang="en-US" sz="2000"/>
            </a:br>
            <a:br>
              <a:rPr lang="en-US" sz="2400"/>
            </a:br>
            <a:br>
              <a:rPr lang="en-US" sz="2800">
                <a:solidFill>
                  <a:srgbClr val="FFC000"/>
                </a:solidFill>
              </a:rPr>
            </a:br>
            <a:endParaRPr>
              <a:solidFill>
                <a:srgbClr val="FFC000"/>
              </a:solidFill>
            </a:endParaRPr>
          </a:p>
        </p:txBody>
      </p:sp>
      <p:sp>
        <p:nvSpPr>
          <p:cNvPr id="136" name="Google Shape;136;p1"/>
          <p:cNvSpPr txBox="1"/>
          <p:nvPr>
            <p:ph idx="1" type="subTitle"/>
          </p:nvPr>
        </p:nvSpPr>
        <p:spPr>
          <a:xfrm>
            <a:off x="685800" y="2143132"/>
            <a:ext cx="8077200" cy="2286000"/>
          </a:xfrm>
          <a:prstGeom prst="rect">
            <a:avLst/>
          </a:prstGeom>
          <a:noFill/>
          <a:ln>
            <a:noFill/>
          </a:ln>
        </p:spPr>
        <p:txBody>
          <a:bodyPr anchorCtr="0" anchor="b" bIns="0" lIns="118850" spcFirstLastPara="1" rIns="45700" wrap="square" tIns="0">
            <a:noAutofit/>
          </a:bodyPr>
          <a:lstStyle/>
          <a:p>
            <a:pPr indent="0" lvl="0" marL="0" marR="0" rtl="0" algn="ctr">
              <a:lnSpc>
                <a:spcPct val="100000"/>
              </a:lnSpc>
              <a:spcBef>
                <a:spcPts val="0"/>
              </a:spcBef>
              <a:spcAft>
                <a:spcPts val="0"/>
              </a:spcAft>
              <a:buClr>
                <a:srgbClr val="FFFFFF"/>
              </a:buClr>
              <a:buSzPts val="2800"/>
              <a:buFont typeface="Arial"/>
              <a:buNone/>
            </a:pPr>
            <a:r>
              <a:rPr b="1" i="0" lang="en-US" sz="2800" u="none" cap="none" strike="noStrike">
                <a:solidFill>
                  <a:srgbClr val="FFFFFF"/>
                </a:solidFill>
                <a:latin typeface="Calibri"/>
                <a:ea typeface="Calibri"/>
                <a:cs typeface="Calibri"/>
                <a:sym typeface="Calibri"/>
              </a:rPr>
              <a:t>LECTURE 13 </a:t>
            </a:r>
            <a:r>
              <a:rPr b="1" i="0" lang="en-US" sz="1800" u="none" cap="none" strike="noStrike">
                <a:solidFill>
                  <a:srgbClr val="FFFFFF"/>
                </a:solidFill>
                <a:latin typeface="Calibri"/>
                <a:ea typeface="Calibri"/>
                <a:cs typeface="Calibri"/>
                <a:sym typeface="Calibri"/>
              </a:rPr>
              <a:t>BY DR. RAPHAEL OGUTU,</a:t>
            </a:r>
            <a:endParaRPr/>
          </a:p>
          <a:p>
            <a:pPr indent="0" lvl="0" marL="0" marR="0" rtl="0" algn="ctr">
              <a:lnSpc>
                <a:spcPct val="100000"/>
              </a:lnSpc>
              <a:spcBef>
                <a:spcPts val="360"/>
              </a:spcBef>
              <a:spcAft>
                <a:spcPts val="0"/>
              </a:spcAft>
              <a:buClr>
                <a:srgbClr val="FFFFFF"/>
              </a:buClr>
              <a:buSzPts val="1800"/>
              <a:buFont typeface="Arial"/>
              <a:buNone/>
            </a:pPr>
            <a:r>
              <a:rPr b="1" lang="en-US" sz="1800">
                <a:solidFill>
                  <a:srgbClr val="FFFFFF"/>
                </a:solidFill>
                <a:latin typeface="Calibri"/>
                <a:ea typeface="Calibri"/>
                <a:cs typeface="Calibri"/>
                <a:sym typeface="Calibri"/>
              </a:rPr>
              <a:t>Mass Communication Department,</a:t>
            </a:r>
            <a:r>
              <a:rPr b="1" i="0" lang="en-US"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360"/>
              </a:spcBef>
              <a:spcAft>
                <a:spcPts val="0"/>
              </a:spcAft>
              <a:buClr>
                <a:srgbClr val="FFFFFF"/>
              </a:buClr>
              <a:buSzPts val="1800"/>
              <a:buFont typeface="Arial"/>
              <a:buNone/>
            </a:pPr>
            <a:r>
              <a:rPr b="1" i="0" lang="en-US" sz="1800" u="none" cap="none" strike="noStrike">
                <a:solidFill>
                  <a:srgbClr val="FFFFFF"/>
                </a:solidFill>
                <a:latin typeface="Calibri"/>
                <a:ea typeface="Calibri"/>
                <a:cs typeface="Calibri"/>
                <a:sym typeface="Calibri"/>
              </a:rPr>
              <a:t>AFRICA NAZARENE UNIVERSITY.</a:t>
            </a:r>
            <a:endParaRPr/>
          </a:p>
          <a:p>
            <a:pPr indent="0" lvl="0" marL="0" marR="0" rtl="0" algn="ctr">
              <a:lnSpc>
                <a:spcPct val="100000"/>
              </a:lnSpc>
              <a:spcBef>
                <a:spcPts val="320"/>
              </a:spcBef>
              <a:spcAft>
                <a:spcPts val="0"/>
              </a:spcAft>
              <a:buClr>
                <a:srgbClr val="FFC000"/>
              </a:buClr>
              <a:buSzPts val="1600"/>
              <a:buFont typeface="Arial"/>
              <a:buNone/>
            </a:pPr>
            <a:r>
              <a:rPr b="1" i="0" lang="en-US" sz="1600" u="none" cap="none" strike="noStrike">
                <a:solidFill>
                  <a:srgbClr val="FFC000"/>
                </a:solidFill>
                <a:latin typeface="Calibri"/>
                <a:ea typeface="Calibri"/>
                <a:cs typeface="Calibri"/>
                <a:sym typeface="Calibri"/>
              </a:rPr>
              <a:t>THE MAIN SOURCE OF REFERENCE: </a:t>
            </a:r>
            <a:r>
              <a:rPr b="1" i="1" lang="en-US" sz="1600" u="none" cap="none" strike="noStrike">
                <a:solidFill>
                  <a:srgbClr val="FFC000"/>
                </a:solidFill>
                <a:latin typeface="Calibri"/>
                <a:ea typeface="Calibri"/>
                <a:cs typeface="Calibri"/>
                <a:sym typeface="Calibri"/>
              </a:rPr>
              <a:t>Advertising &amp; IMC: Principles and Practice., </a:t>
            </a:r>
            <a:r>
              <a:rPr b="1" lang="en-US" sz="1600" u="none" cap="none" strike="noStrike">
                <a:solidFill>
                  <a:srgbClr val="FFC000"/>
                </a:solidFill>
                <a:latin typeface="Calibri"/>
                <a:ea typeface="Calibri"/>
                <a:cs typeface="Calibri"/>
                <a:sym typeface="Calibri"/>
              </a:rPr>
              <a:t>Moriarty, Sandra  Mitchell, Nancy D  and Wells, William D.  </a:t>
            </a:r>
            <a:r>
              <a:rPr b="1" i="0" lang="en-US" sz="1600" u="none" cap="none" strike="noStrike">
                <a:solidFill>
                  <a:srgbClr val="FFC000"/>
                </a:solidFill>
                <a:latin typeface="Calibri"/>
                <a:ea typeface="Calibri"/>
                <a:cs typeface="Calibri"/>
                <a:sym typeface="Calibri"/>
              </a:rPr>
              <a:t>14th edition. Pearson Prentice Hall Inc., 2009.</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Course Goals and Objectives</a:t>
            </a:r>
            <a:endParaRPr/>
          </a:p>
        </p:txBody>
      </p:sp>
      <p:sp>
        <p:nvSpPr>
          <p:cNvPr id="142" name="Google Shape;142;p2"/>
          <p:cNvSpPr txBox="1"/>
          <p:nvPr>
            <p:ph idx="1" type="body"/>
          </p:nvPr>
        </p:nvSpPr>
        <p:spPr>
          <a:xfrm>
            <a:off x="457200" y="1447800"/>
            <a:ext cx="8229600" cy="48768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Intended Learning Outcomes</a:t>
            </a:r>
            <a:endParaRPr/>
          </a:p>
          <a:p>
            <a:pPr indent="-197168" lvl="0" marL="438150" rtl="0" algn="l">
              <a:spcBef>
                <a:spcPts val="0"/>
              </a:spcBef>
              <a:spcAft>
                <a:spcPts val="0"/>
              </a:spcAft>
              <a:buSzPts val="1920"/>
              <a:buNone/>
            </a:pPr>
            <a:r>
              <a:t/>
            </a:r>
            <a:endParaRPr sz="2400"/>
          </a:p>
          <a:p>
            <a:pPr indent="-319088" lvl="0" marL="438150" rtl="0" algn="l">
              <a:spcBef>
                <a:spcPts val="0"/>
              </a:spcBef>
              <a:spcAft>
                <a:spcPts val="0"/>
              </a:spcAft>
              <a:buSzPts val="1920"/>
              <a:buChar char="◼"/>
            </a:pPr>
            <a:r>
              <a:rPr lang="en-US" sz="2400"/>
              <a:t>At the end of this class you should be able to :</a:t>
            </a:r>
            <a:endParaRPr/>
          </a:p>
          <a:p>
            <a:pPr indent="-319088" lvl="0" marL="438150" rtl="0" algn="l">
              <a:spcBef>
                <a:spcPts val="0"/>
              </a:spcBef>
              <a:spcAft>
                <a:spcPts val="0"/>
              </a:spcAft>
              <a:buSzPts val="1920"/>
              <a:buNone/>
            </a:pPr>
            <a:r>
              <a:t/>
            </a:r>
            <a:endParaRPr sz="2400"/>
          </a:p>
          <a:p>
            <a:pPr indent="-319088" lvl="0" marL="438150" rtl="0" algn="l">
              <a:spcBef>
                <a:spcPts val="0"/>
              </a:spcBef>
              <a:spcAft>
                <a:spcPts val="0"/>
              </a:spcAft>
              <a:buSzPts val="1920"/>
              <a:buChar char="◼"/>
            </a:pPr>
            <a:r>
              <a:rPr lang="en-US" sz="2400"/>
              <a:t>Determine the difference between interactive media and more conventional mainstream media</a:t>
            </a:r>
            <a:endParaRPr/>
          </a:p>
          <a:p>
            <a:pPr indent="-319088" lvl="0" marL="438150" rtl="0" algn="l">
              <a:spcBef>
                <a:spcPts val="0"/>
              </a:spcBef>
              <a:spcAft>
                <a:spcPts val="0"/>
              </a:spcAft>
              <a:buSzPts val="1920"/>
              <a:buChar char="◼"/>
            </a:pPr>
            <a:r>
              <a:rPr lang="en-US" sz="2400"/>
              <a:t>Explain how the Internet works as a business and as marketing communications</a:t>
            </a:r>
            <a:endParaRPr/>
          </a:p>
          <a:p>
            <a:pPr indent="-319088" lvl="0" marL="438150" rtl="0" algn="l">
              <a:spcBef>
                <a:spcPts val="0"/>
              </a:spcBef>
              <a:spcAft>
                <a:spcPts val="0"/>
              </a:spcAft>
              <a:buSzPts val="1920"/>
              <a:buChar char="◼"/>
            </a:pPr>
            <a:r>
              <a:rPr lang="en-US" sz="2400"/>
              <a:t>Discuss how Internet advertising works</a:t>
            </a:r>
            <a:endParaRPr/>
          </a:p>
          <a:p>
            <a:pPr indent="-319088" lvl="0" marL="438150" rtl="0" algn="l">
              <a:spcBef>
                <a:spcPts val="0"/>
              </a:spcBef>
              <a:spcAft>
                <a:spcPts val="0"/>
              </a:spcAft>
              <a:buSzPts val="1920"/>
              <a:buChar char="◼"/>
            </a:pPr>
            <a:r>
              <a:rPr lang="en-US" sz="2400"/>
              <a:t>Discuss how e-mail advertising works</a:t>
            </a:r>
            <a:endParaRPr/>
          </a:p>
          <a:p>
            <a:pPr indent="-319088" lvl="0" marL="438150" rtl="0" algn="l">
              <a:spcBef>
                <a:spcPts val="0"/>
              </a:spcBef>
              <a:spcAft>
                <a:spcPts val="0"/>
              </a:spcAft>
              <a:buSzPts val="1920"/>
              <a:buChar char="◼"/>
            </a:pPr>
            <a:r>
              <a:rPr lang="en-US" sz="2400"/>
              <a:t>Show how the different forms of interactive and alternative media are changing the way advertising works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3"/>
          <p:cNvSpPr txBox="1"/>
          <p:nvPr>
            <p:ph type="title"/>
          </p:nvPr>
        </p:nvSpPr>
        <p:spPr>
          <a:xfrm>
            <a:off x="533400" y="152400"/>
            <a:ext cx="8458200" cy="1143000"/>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eBay Revolutionizes the Marketplace</a:t>
            </a:r>
            <a:endParaRPr>
              <a:solidFill>
                <a:srgbClr val="FFC000"/>
              </a:solidFill>
            </a:endParaRPr>
          </a:p>
        </p:txBody>
      </p:sp>
      <p:sp>
        <p:nvSpPr>
          <p:cNvPr id="148" name="Google Shape;148;p3"/>
          <p:cNvSpPr/>
          <p:nvPr/>
        </p:nvSpPr>
        <p:spPr>
          <a:xfrm>
            <a:off x="8696325" y="62468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pic>
        <p:nvPicPr>
          <p:cNvPr id="149" name="Google Shape;149;p3"/>
          <p:cNvPicPr preferRelativeResize="0"/>
          <p:nvPr/>
        </p:nvPicPr>
        <p:blipFill rotWithShape="1">
          <a:blip r:embed="rId3">
            <a:alphaModFix/>
          </a:blip>
          <a:srcRect b="0" l="0" r="0" t="0"/>
          <a:stretch/>
        </p:blipFill>
        <p:spPr>
          <a:xfrm>
            <a:off x="785786" y="1571612"/>
            <a:ext cx="2821014" cy="3798373"/>
          </a:xfrm>
          <a:prstGeom prst="rect">
            <a:avLst/>
          </a:prstGeom>
          <a:noFill/>
          <a:ln cap="sq" cmpd="sng" w="190500">
            <a:solidFill>
              <a:srgbClr val="C8C6BD"/>
            </a:solidFill>
            <a:prstDash val="solid"/>
            <a:miter lim="800000"/>
            <a:headEnd len="sm" w="sm" type="none"/>
            <a:tailEnd len="sm" w="sm" type="none"/>
          </a:ln>
          <a:effectLst>
            <a:outerShdw blurRad="254000" rotWithShape="0" algn="bl">
              <a:srgbClr val="000000">
                <a:alpha val="42745"/>
              </a:srgbClr>
            </a:outerShdw>
          </a:effectLst>
        </p:spPr>
      </p:pic>
      <p:sp>
        <p:nvSpPr>
          <p:cNvPr id="150" name="Google Shape;150;p3"/>
          <p:cNvSpPr txBox="1"/>
          <p:nvPr>
            <p:ph idx="2" type="body"/>
          </p:nvPr>
        </p:nvSpPr>
        <p:spPr>
          <a:xfrm>
            <a:off x="4838700" y="1600200"/>
            <a:ext cx="4152900" cy="4718215"/>
          </a:xfrm>
          <a:prstGeom prst="rect">
            <a:avLst/>
          </a:prstGeom>
          <a:noFill/>
          <a:ln>
            <a:noFill/>
          </a:ln>
        </p:spPr>
        <p:txBody>
          <a:bodyPr anchorCtr="0" anchor="t" bIns="45700" lIns="54850" spcFirstLastPara="1" rIns="91425" wrap="square" tIns="91425">
            <a:spAutoFit/>
          </a:bodyPr>
          <a:lstStyle/>
          <a:p>
            <a:pPr indent="-334963" lvl="0" marL="334963" rtl="0" algn="l">
              <a:spcBef>
                <a:spcPts val="0"/>
              </a:spcBef>
              <a:spcAft>
                <a:spcPts val="0"/>
              </a:spcAft>
              <a:buClr>
                <a:srgbClr val="336633"/>
              </a:buClr>
              <a:buSzPts val="1920"/>
              <a:buFont typeface="Times"/>
              <a:buChar char="•"/>
            </a:pPr>
            <a:r>
              <a:rPr lang="en-US" sz="2400">
                <a:solidFill>
                  <a:srgbClr val="000000"/>
                </a:solidFill>
              </a:rPr>
              <a:t>eBay founder Pierre Omidyar sold a broken laser pointer via the Internet for $13.83 in 1995.</a:t>
            </a:r>
            <a:endParaRPr/>
          </a:p>
          <a:p>
            <a:pPr indent="-334963" lvl="0" marL="334963" rtl="0" algn="l">
              <a:spcBef>
                <a:spcPts val="480"/>
              </a:spcBef>
              <a:spcAft>
                <a:spcPts val="0"/>
              </a:spcAft>
              <a:buClr>
                <a:srgbClr val="336633"/>
              </a:buClr>
              <a:buSzPts val="1920"/>
              <a:buFont typeface="Times"/>
              <a:buChar char="•"/>
            </a:pPr>
            <a:r>
              <a:rPr lang="en-US" sz="2400">
                <a:solidFill>
                  <a:srgbClr val="000000"/>
                </a:solidFill>
              </a:rPr>
              <a:t>After building business by word of mouth, the first eBay  ad campaign ran in 2002.</a:t>
            </a:r>
            <a:endParaRPr/>
          </a:p>
          <a:p>
            <a:pPr indent="-334963" lvl="0" marL="334963" rtl="0" algn="l">
              <a:spcBef>
                <a:spcPts val="480"/>
              </a:spcBef>
              <a:spcAft>
                <a:spcPts val="0"/>
              </a:spcAft>
              <a:buClr>
                <a:srgbClr val="336633"/>
              </a:buClr>
              <a:buSzPts val="1920"/>
              <a:buFont typeface="Times"/>
              <a:buChar char="•"/>
            </a:pPr>
            <a:r>
              <a:rPr lang="en-US" sz="2400">
                <a:solidFill>
                  <a:srgbClr val="000000"/>
                </a:solidFill>
              </a:rPr>
              <a:t>eBay’s campy “Do It         eBay” campaign was   followed by the                      “it” campaign</a:t>
            </a:r>
            <a:endParaRPr/>
          </a:p>
        </p:txBody>
      </p:sp>
      <p:pic>
        <p:nvPicPr>
          <p:cNvPr id="151" name="Google Shape;151;p3"/>
          <p:cNvPicPr preferRelativeResize="0"/>
          <p:nvPr/>
        </p:nvPicPr>
        <p:blipFill rotWithShape="1">
          <a:blip r:embed="rId4">
            <a:alphaModFix/>
          </a:blip>
          <a:srcRect b="0" l="0" r="0" t="0"/>
          <a:stretch/>
        </p:blipFill>
        <p:spPr>
          <a:xfrm>
            <a:off x="3071802" y="4786322"/>
            <a:ext cx="1857372" cy="1255016"/>
          </a:xfrm>
          <a:prstGeom prst="rect">
            <a:avLst/>
          </a:prstGeom>
          <a:noFill/>
          <a:ln>
            <a:noFill/>
          </a:ln>
        </p:spPr>
      </p:pic>
      <p:sp>
        <p:nvSpPr>
          <p:cNvPr id="152" name="Google Shape;152;p3"/>
          <p:cNvSpPr/>
          <p:nvPr/>
        </p:nvSpPr>
        <p:spPr>
          <a:xfrm>
            <a:off x="785786" y="5485171"/>
            <a:ext cx="2286016"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Times New Roman"/>
                <a:ea typeface="Times New Roman"/>
                <a:cs typeface="Times New Roman"/>
                <a:sym typeface="Times New Roman"/>
              </a:rPr>
              <a:t>SOURCE: https://www.pearson.com/us/higher-education/product/Moriarty-Advertising-8th-Edition/9780132224154.html</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ctr">
              <a:spcBef>
                <a:spcPts val="0"/>
              </a:spcBef>
              <a:spcAft>
                <a:spcPts val="0"/>
              </a:spcAft>
              <a:buNone/>
            </a:pPr>
            <a:r>
              <a:rPr lang="en-US"/>
              <a:t>Interactive Media: </a:t>
            </a:r>
            <a:r>
              <a:rPr lang="en-US">
                <a:solidFill>
                  <a:srgbClr val="FFC000"/>
                </a:solidFill>
              </a:rPr>
              <a:t>Web 2.0</a:t>
            </a:r>
            <a:endParaRPr>
              <a:solidFill>
                <a:srgbClr val="FFC000"/>
              </a:solidFill>
            </a:endParaRPr>
          </a:p>
        </p:txBody>
      </p:sp>
      <p:sp>
        <p:nvSpPr>
          <p:cNvPr id="158" name="Google Shape;158;p4"/>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159" name="Google Shape;159;p4"/>
          <p:cNvSpPr txBox="1"/>
          <p:nvPr>
            <p:ph idx="4294967295" type="body"/>
          </p:nvPr>
        </p:nvSpPr>
        <p:spPr>
          <a:xfrm>
            <a:off x="533400" y="1428736"/>
            <a:ext cx="8001000" cy="4972072"/>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Media planners are trying to understand how the rapidly changing media landscape will affect advertising. </a:t>
            </a:r>
            <a:endParaRPr/>
          </a:p>
          <a:p>
            <a:pPr indent="-319088" lvl="0" marL="438150" rtl="0" algn="l">
              <a:spcBef>
                <a:spcPts val="0"/>
              </a:spcBef>
              <a:spcAft>
                <a:spcPts val="0"/>
              </a:spcAft>
              <a:buSzPts val="2240"/>
              <a:buChar char="◼"/>
            </a:pPr>
            <a:r>
              <a:rPr lang="en-US"/>
              <a:t>Web 2.0 refers to the trend toward social networking and entertainment sites. </a:t>
            </a:r>
            <a:endParaRPr/>
          </a:p>
          <a:p>
            <a:pPr indent="-319088" lvl="0" marL="438150" rtl="0" algn="l">
              <a:spcBef>
                <a:spcPts val="0"/>
              </a:spcBef>
              <a:spcAft>
                <a:spcPts val="0"/>
              </a:spcAft>
              <a:buSzPts val="2240"/>
              <a:buChar char="◼"/>
            </a:pPr>
            <a:r>
              <a:rPr lang="en-US"/>
              <a:t>The convergence and blurring of media forms is challenging media planners.</a:t>
            </a:r>
            <a:endParaRPr/>
          </a:p>
          <a:p>
            <a:pPr indent="-319088" lvl="0" marL="438150" rtl="0" algn="l">
              <a:spcBef>
                <a:spcPts val="0"/>
              </a:spcBef>
              <a:spcAft>
                <a:spcPts val="0"/>
              </a:spcAft>
              <a:buSzPts val="2240"/>
              <a:buChar char="◼"/>
            </a:pPr>
            <a:r>
              <a:rPr lang="en-US"/>
              <a:t>Big media companies are acquiring Internet businesses to extend their online offerings and allow cross-media promotions.</a:t>
            </a:r>
            <a:endParaRPr/>
          </a:p>
          <a:p>
            <a:pPr indent="-319088" lvl="0" marL="438150" rtl="0" algn="l">
              <a:spcBef>
                <a:spcPts val="0"/>
              </a:spcBef>
              <a:spcAft>
                <a:spcPts val="0"/>
              </a:spcAft>
              <a:buSzPts val="2240"/>
              <a:buChar char="◼"/>
            </a:pPr>
            <a:r>
              <a:rPr lang="en-US"/>
              <a:t>For an example of convergence, go to: </a:t>
            </a:r>
            <a:r>
              <a:rPr lang="en-US" u="sng">
                <a:solidFill>
                  <a:schemeClr val="hlink"/>
                </a:solidFill>
                <a:hlinkClick r:id="rId3"/>
              </a:rPr>
              <a:t>www.BudgetTravel.msnbc.com</a:t>
            </a:r>
            <a:r>
              <a:rPr lang="en-US"/>
              <a:t>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latin typeface="Times"/>
              <a:ea typeface="Times"/>
              <a:cs typeface="Times"/>
              <a:sym typeface="Times"/>
            </a:endParaRPr>
          </a:p>
        </p:txBody>
      </p:sp>
      <p:sp>
        <p:nvSpPr>
          <p:cNvPr id="160" name="Google Shape;160;p4"/>
          <p:cNvSpPr/>
          <p:nvPr/>
        </p:nvSpPr>
        <p:spPr>
          <a:xfrm>
            <a:off x="862013" y="-12700"/>
            <a:ext cx="7419975" cy="609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000">
              <a:solidFill>
                <a:srgbClr val="336699"/>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Internet basics</a:t>
            </a:r>
            <a:endParaRPr>
              <a:solidFill>
                <a:srgbClr val="FFC000"/>
              </a:solidFill>
            </a:endParaRPr>
          </a:p>
        </p:txBody>
      </p:sp>
      <p:sp>
        <p:nvSpPr>
          <p:cNvPr id="166" name="Google Shape;166;p5"/>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167" name="Google Shape;167;p5"/>
          <p:cNvSpPr txBox="1"/>
          <p:nvPr>
            <p:ph idx="4294967295" type="body"/>
          </p:nvPr>
        </p:nvSpPr>
        <p:spPr>
          <a:xfrm>
            <a:off x="533400" y="1357298"/>
            <a:ext cx="8001000" cy="4495800"/>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b="1" lang="en-US"/>
              <a:t>Internet: </a:t>
            </a:r>
            <a:r>
              <a:rPr lang="en-US"/>
              <a:t>a linked system of international computer networks.</a:t>
            </a:r>
            <a:br>
              <a:rPr lang="en-US"/>
            </a:br>
            <a:endParaRPr/>
          </a:p>
          <a:p>
            <a:pPr indent="-319088" lvl="0" marL="438150" rtl="0" algn="l">
              <a:lnSpc>
                <a:spcPct val="90000"/>
              </a:lnSpc>
              <a:spcBef>
                <a:spcPts val="0"/>
              </a:spcBef>
              <a:spcAft>
                <a:spcPts val="0"/>
              </a:spcAft>
              <a:buSzPts val="2240"/>
              <a:buChar char="◼"/>
            </a:pPr>
            <a:r>
              <a:rPr b="1" lang="en-US"/>
              <a:t>World Wide Web: </a:t>
            </a:r>
            <a:r>
              <a:rPr lang="en-US"/>
              <a:t>the information interface that allows people to access the Internet through an easy-to-use graphical format.</a:t>
            </a:r>
            <a:br>
              <a:rPr lang="en-US"/>
            </a:br>
            <a:endParaRPr/>
          </a:p>
          <a:p>
            <a:pPr indent="-319088" lvl="0" marL="438150" rtl="0" algn="l">
              <a:lnSpc>
                <a:spcPct val="90000"/>
              </a:lnSpc>
              <a:spcBef>
                <a:spcPts val="0"/>
              </a:spcBef>
              <a:spcAft>
                <a:spcPts val="0"/>
              </a:spcAft>
              <a:buSzPts val="2240"/>
              <a:buChar char="◼"/>
            </a:pPr>
            <a:r>
              <a:rPr lang="en-US"/>
              <a:t>The Internet is still evolving and is driven by innovation.</a:t>
            </a:r>
            <a:endParaRPr/>
          </a:p>
          <a:p>
            <a:pPr indent="-319088" lvl="0" marL="438150" rtl="0" algn="l">
              <a:lnSpc>
                <a:spcPct val="90000"/>
              </a:lnSpc>
              <a:spcBef>
                <a:spcPts val="0"/>
              </a:spcBef>
              <a:spcAft>
                <a:spcPts val="0"/>
              </a:spcAft>
              <a:buSzPts val="2240"/>
              <a:buNone/>
            </a:pPr>
            <a:r>
              <a:t/>
            </a:r>
            <a:endParaRPr/>
          </a:p>
          <a:p>
            <a:pPr indent="-319088" lvl="0" marL="438150" rtl="0" algn="l">
              <a:lnSpc>
                <a:spcPct val="90000"/>
              </a:lnSpc>
              <a:spcBef>
                <a:spcPts val="0"/>
              </a:spcBef>
              <a:spcAft>
                <a:spcPts val="0"/>
              </a:spcAft>
              <a:buSzPts val="2240"/>
              <a:buChar char="◼"/>
            </a:pPr>
            <a:r>
              <a:rPr lang="en-US"/>
              <a:t>It is useful for communicating brand information, but any problem can travel around the world instantly.  </a:t>
            </a:r>
            <a:endParaRPr/>
          </a:p>
          <a:p>
            <a:pPr indent="-285750" lvl="1" marL="742950" marR="0" rtl="0" algn="l">
              <a:lnSpc>
                <a:spcPct val="80000"/>
              </a:lnSpc>
              <a:spcBef>
                <a:spcPts val="280"/>
              </a:spcBef>
              <a:spcAft>
                <a:spcPts val="0"/>
              </a:spcAft>
              <a:buClr>
                <a:srgbClr val="669966"/>
              </a:buClr>
              <a:buSzPts val="1400"/>
              <a:buFont typeface="Times New Roman"/>
              <a:buChar char="–"/>
            </a:pPr>
            <a:r>
              <a:rPr b="0" i="0" lang="en-US" sz="1400" u="none" cap="none" strike="noStrike">
                <a:latin typeface="Times New Roman"/>
                <a:ea typeface="Times New Roman"/>
                <a:cs typeface="Times New Roman"/>
                <a:sym typeface="Times New Roman"/>
              </a:rPr>
              <a:t>(Moriarty, Mitchell and Wells, 2009). </a:t>
            </a:r>
            <a:endParaRPr/>
          </a:p>
          <a:p>
            <a:pPr indent="-176848" lvl="0" marL="438150" rtl="0" algn="l">
              <a:spcBef>
                <a:spcPts val="0"/>
              </a:spcBef>
              <a:spcAft>
                <a:spcPts val="0"/>
              </a:spcAft>
              <a:buSzPts val="2240"/>
              <a:buNone/>
            </a:pPr>
            <a:r>
              <a:t/>
            </a:r>
            <a:endParaRPr/>
          </a:p>
        </p:txBody>
      </p:sp>
      <p:sp>
        <p:nvSpPr>
          <p:cNvPr id="168" name="Google Shape;168;p5"/>
          <p:cNvSpPr/>
          <p:nvPr/>
        </p:nvSpPr>
        <p:spPr>
          <a:xfrm>
            <a:off x="862013" y="-12700"/>
            <a:ext cx="7419975" cy="609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dk1"/>
                </a:solidFill>
                <a:latin typeface="Times New Roman"/>
                <a:ea typeface="Times New Roman"/>
                <a:cs typeface="Times New Roman"/>
                <a:sym typeface="Times New Roman"/>
              </a:rPr>
              <a:t>WHAT IS ADVERTISING?</a:t>
            </a:r>
            <a:endParaRPr sz="4000">
              <a:solidFill>
                <a:srgbClr val="336699"/>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t>Internet basics</a:t>
            </a:r>
            <a:endParaRPr>
              <a:solidFill>
                <a:srgbClr val="FFC000"/>
              </a:solidFill>
            </a:endParaRPr>
          </a:p>
        </p:txBody>
      </p:sp>
      <p:sp>
        <p:nvSpPr>
          <p:cNvPr id="174" name="Google Shape;174;p6"/>
          <p:cNvSpPr txBox="1"/>
          <p:nvPr>
            <p:ph idx="4294967295" type="body"/>
          </p:nvPr>
        </p:nvSpPr>
        <p:spPr>
          <a:xfrm>
            <a:off x="228600" y="1500174"/>
            <a:ext cx="8558242" cy="4929222"/>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Why has the Internet become so important to consumers and marketers in such a short time? </a:t>
            </a:r>
            <a:endParaRPr/>
          </a:p>
          <a:p>
            <a:pPr indent="-319088" lvl="0" marL="438150" rtl="0" algn="l">
              <a:lnSpc>
                <a:spcPct val="90000"/>
              </a:lnSpc>
              <a:spcBef>
                <a:spcPts val="0"/>
              </a:spcBef>
              <a:spcAft>
                <a:spcPts val="0"/>
              </a:spcAft>
              <a:buSzPts val="1920"/>
              <a:buChar char="◼"/>
            </a:pPr>
            <a:r>
              <a:rPr lang="en-US" sz="2400"/>
              <a:t>Here are a few reasons: </a:t>
            </a:r>
            <a:endParaRPr/>
          </a:p>
          <a:p>
            <a:pPr indent="-273050" lvl="1" marL="730250" rtl="0" algn="l">
              <a:lnSpc>
                <a:spcPct val="90000"/>
              </a:lnSpc>
              <a:spcBef>
                <a:spcPts val="480"/>
              </a:spcBef>
              <a:spcAft>
                <a:spcPts val="0"/>
              </a:spcAft>
              <a:buSzPts val="2160"/>
              <a:buChar char="▪"/>
            </a:pPr>
            <a:r>
              <a:rPr i="1" lang="en-US"/>
              <a:t>Information</a:t>
            </a:r>
            <a:r>
              <a:rPr lang="en-US"/>
              <a:t>: Internet users have access to a wealth of information, not only about brands and companies, but also about trends, future developments, and</a:t>
            </a:r>
            <a:r>
              <a:rPr b="1" lang="en-US"/>
              <a:t> product reviews.</a:t>
            </a:r>
            <a:endParaRPr/>
          </a:p>
          <a:p>
            <a:pPr indent="-273050" lvl="1" marL="730250" rtl="0" algn="l">
              <a:lnSpc>
                <a:spcPct val="90000"/>
              </a:lnSpc>
              <a:spcBef>
                <a:spcPts val="480"/>
              </a:spcBef>
              <a:spcAft>
                <a:spcPts val="0"/>
              </a:spcAft>
              <a:buSzPts val="2160"/>
              <a:buChar char="▪"/>
            </a:pPr>
            <a:r>
              <a:rPr i="1" lang="en-US"/>
              <a:t>Choice</a:t>
            </a:r>
            <a:r>
              <a:rPr lang="en-US"/>
              <a:t>: The Internet offers more choices and consumers can easily do comparative shopping online. </a:t>
            </a:r>
            <a:endParaRPr/>
          </a:p>
          <a:p>
            <a:pPr indent="-273050" lvl="1" marL="730250" rtl="0" algn="l">
              <a:lnSpc>
                <a:spcPct val="90000"/>
              </a:lnSpc>
              <a:spcBef>
                <a:spcPts val="480"/>
              </a:spcBef>
              <a:spcAft>
                <a:spcPts val="0"/>
              </a:spcAft>
              <a:buSzPts val="2160"/>
              <a:buChar char="▪"/>
            </a:pPr>
            <a:r>
              <a:rPr i="1" lang="en-US"/>
              <a:t>Accessibility: </a:t>
            </a:r>
            <a:r>
              <a:rPr lang="en-US"/>
              <a:t>The majority of the population has access to computers, and individuals who do not can go online at work or public locations</a:t>
            </a:r>
            <a:endParaRPr i="1"/>
          </a:p>
          <a:p>
            <a:pPr indent="-273050" lvl="1" marL="730250" rtl="0" algn="l">
              <a:lnSpc>
                <a:spcPct val="90000"/>
              </a:lnSpc>
              <a:spcBef>
                <a:spcPts val="480"/>
              </a:spcBef>
              <a:spcAft>
                <a:spcPts val="0"/>
              </a:spcAft>
              <a:buSzPts val="2160"/>
              <a:buChar char="▪"/>
            </a:pPr>
            <a:r>
              <a:rPr i="1" lang="en-US"/>
              <a:t>Speed:</a:t>
            </a:r>
            <a:r>
              <a:rPr lang="en-US"/>
              <a:t> with high-speed connection services, information travels across the Internet almost instantaneously and is carried to almost all parts of the globe.</a:t>
            </a:r>
            <a:endParaRPr i="1"/>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Formats</a:t>
            </a:r>
            <a:endParaRPr sz="4000">
              <a:solidFill>
                <a:srgbClr val="FFC000"/>
              </a:solidFill>
            </a:endParaRPr>
          </a:p>
        </p:txBody>
      </p:sp>
      <p:sp>
        <p:nvSpPr>
          <p:cNvPr id="180" name="Google Shape;180;p7"/>
          <p:cNvSpPr txBox="1"/>
          <p:nvPr>
            <p:ph idx="1" type="body"/>
          </p:nvPr>
        </p:nvSpPr>
        <p:spPr>
          <a:xfrm>
            <a:off x="228600" y="1600201"/>
            <a:ext cx="8458200" cy="48006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i="1" lang="en-US"/>
              <a:t>Company Web site/home page</a:t>
            </a:r>
            <a:r>
              <a:rPr lang="en-US"/>
              <a:t> is the online face it presents to the public</a:t>
            </a:r>
            <a:endParaRPr/>
          </a:p>
          <a:p>
            <a:pPr indent="-319088" lvl="0" marL="438150" rtl="0" algn="l">
              <a:spcBef>
                <a:spcPts val="0"/>
              </a:spcBef>
              <a:spcAft>
                <a:spcPts val="0"/>
              </a:spcAft>
              <a:buSzPts val="2240"/>
              <a:buChar char="◼"/>
            </a:pPr>
            <a:r>
              <a:rPr i="1" lang="en-US"/>
              <a:t>URLs (Uniform Resource Locator) and domain names</a:t>
            </a:r>
            <a:r>
              <a:rPr lang="en-US"/>
              <a:t> or a global address that identifies a specific location in cyberspace on the web where a document or Web site lives.</a:t>
            </a:r>
            <a:endParaRPr/>
          </a:p>
          <a:p>
            <a:pPr indent="-319088" lvl="0" marL="438150" rtl="0" algn="l">
              <a:spcBef>
                <a:spcPts val="0"/>
              </a:spcBef>
              <a:spcAft>
                <a:spcPts val="0"/>
              </a:spcAft>
              <a:buSzPts val="2240"/>
              <a:buChar char="◼"/>
            </a:pPr>
            <a:r>
              <a:rPr i="1" lang="en-US"/>
              <a:t>Portals</a:t>
            </a:r>
            <a:r>
              <a:rPr lang="en-US"/>
              <a:t> (e.g., Yahoo! or Google) is a site that provides doors or links, to other Websites.</a:t>
            </a:r>
            <a:endParaRPr/>
          </a:p>
          <a:p>
            <a:pPr indent="-319088" lvl="0" marL="438150" rtl="0" algn="l">
              <a:spcBef>
                <a:spcPts val="0"/>
              </a:spcBef>
              <a:spcAft>
                <a:spcPts val="0"/>
              </a:spcAft>
              <a:buSzPts val="2240"/>
              <a:buChar char="◼"/>
            </a:pPr>
            <a:r>
              <a:rPr i="1" lang="en-US"/>
              <a:t>Search Engines. </a:t>
            </a:r>
            <a:r>
              <a:rPr lang="en-US"/>
              <a:t>Google is the biggest search engine used to find information and access other sites.</a:t>
            </a:r>
            <a:endParaRPr/>
          </a:p>
          <a:p>
            <a:pPr indent="0" lvl="0" marL="0" rtl="0" algn="l">
              <a:lnSpc>
                <a:spcPct val="90000"/>
              </a:lnSpc>
              <a:spcBef>
                <a:spcPts val="400"/>
              </a:spcBef>
              <a:spcAft>
                <a:spcPts val="0"/>
              </a:spcAft>
              <a:buClr>
                <a:srgbClr val="669966"/>
              </a:buClr>
              <a:buSzPts val="1600"/>
              <a:buNone/>
            </a:pPr>
            <a:r>
              <a:t/>
            </a:r>
            <a:endParaRPr sz="2000">
              <a:solidFill>
                <a:srgbClr val="000000"/>
              </a:solidFill>
              <a:latin typeface="Times New Roman"/>
              <a:ea typeface="Times New Roman"/>
              <a:cs typeface="Times New Roman"/>
              <a:sym typeface="Times New Roman"/>
            </a:endParaRPr>
          </a:p>
          <a:p>
            <a:pPr indent="0" lvl="0" marL="119062" rtl="0" algn="l">
              <a:spcBef>
                <a:spcPts val="0"/>
              </a:spcBef>
              <a:spcAft>
                <a:spcPts val="0"/>
              </a:spcAft>
              <a:buSzPts val="1600"/>
              <a:buNone/>
            </a:pPr>
            <a:r>
              <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Formats</a:t>
            </a:r>
            <a:endParaRPr sz="4000">
              <a:solidFill>
                <a:srgbClr val="FFC000"/>
              </a:solidFill>
            </a:endParaRPr>
          </a:p>
        </p:txBody>
      </p:sp>
      <p:sp>
        <p:nvSpPr>
          <p:cNvPr id="186" name="Google Shape;186;p8"/>
          <p:cNvSpPr txBox="1"/>
          <p:nvPr>
            <p:ph idx="1" type="body"/>
          </p:nvPr>
        </p:nvSpPr>
        <p:spPr>
          <a:xfrm>
            <a:off x="457200" y="1447800"/>
            <a:ext cx="8229600" cy="3101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i="1" lang="en-US"/>
              <a:t>Chat Rooms. </a:t>
            </a:r>
            <a:r>
              <a:rPr lang="en-US"/>
              <a:t>Groups of people with special interest can contact one another and exchange their opinions and experiences through chat rooms, which are sites located online, sometimes as part of an organization’s website, but sometimes completely independent of any company.</a:t>
            </a:r>
            <a:endParaRPr/>
          </a:p>
          <a:p>
            <a:pPr indent="-319088" lvl="0" marL="438150" rtl="0" algn="l">
              <a:spcBef>
                <a:spcPts val="0"/>
              </a:spcBef>
              <a:spcAft>
                <a:spcPts val="0"/>
              </a:spcAft>
              <a:buSzPts val="2240"/>
              <a:buChar char="◼"/>
            </a:pPr>
            <a:r>
              <a:rPr i="1" lang="en-US"/>
              <a:t>Blogs </a:t>
            </a:r>
            <a:r>
              <a:rPr lang="en-US"/>
              <a:t>is a diary-like web page created by individuals to talk about things that interests them.</a:t>
            </a:r>
            <a:endParaRPr/>
          </a:p>
          <a:p>
            <a:pPr indent="-319088" lvl="0" marL="438150" rtl="0" algn="l">
              <a:spcBef>
                <a:spcPts val="0"/>
              </a:spcBef>
              <a:spcAft>
                <a:spcPts val="0"/>
              </a:spcAft>
              <a:buSzPts val="2240"/>
              <a:buChar char="◼"/>
            </a:pPr>
            <a:r>
              <a:rPr i="1" lang="en-US"/>
              <a:t>Vlogs</a:t>
            </a:r>
            <a:r>
              <a:rPr lang="en-US"/>
              <a:t> (e.g., Rocketboom.com) or Video blogs are visual essays available online.</a:t>
            </a:r>
            <a:endParaRPr/>
          </a:p>
          <a:p>
            <a:pPr indent="-319088" lvl="0" marL="438150" rtl="0" algn="l">
              <a:spcBef>
                <a:spcPts val="0"/>
              </a:spcBef>
              <a:spcAft>
                <a:spcPts val="0"/>
              </a:spcAft>
              <a:buSzPts val="2240"/>
              <a:buChar char="◼"/>
            </a:pPr>
            <a:r>
              <a:rPr i="1" lang="en-US"/>
              <a:t>Netcasting </a:t>
            </a:r>
            <a:r>
              <a:rPr lang="en-US"/>
              <a:t>(e.g., Blip.tv) it is a technology that makes it possible to broadcast TV and radio online.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The Internet audience</a:t>
            </a:r>
            <a:br>
              <a:rPr lang="en-US"/>
            </a:br>
            <a:endParaRPr/>
          </a:p>
        </p:txBody>
      </p:sp>
      <p:sp>
        <p:nvSpPr>
          <p:cNvPr id="192" name="Google Shape;192;p9"/>
          <p:cNvSpPr txBox="1"/>
          <p:nvPr>
            <p:ph idx="1" type="body"/>
          </p:nvPr>
        </p:nvSpPr>
        <p:spPr>
          <a:xfrm>
            <a:off x="457200" y="152400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Internet use has expanded over the years to sites that appeal to almost any age or interest group.</a:t>
            </a:r>
            <a:endParaRPr/>
          </a:p>
          <a:p>
            <a:pPr indent="-319088" lvl="0" marL="438150" rtl="0" algn="l">
              <a:spcBef>
                <a:spcPts val="0"/>
              </a:spcBef>
              <a:spcAft>
                <a:spcPts val="0"/>
              </a:spcAft>
              <a:buSzPts val="2240"/>
              <a:buChar char="◼"/>
            </a:pPr>
            <a:r>
              <a:rPr lang="en-US"/>
              <a:t>The most sought-after group is the hard-to-reach youth audience, particularly young males. </a:t>
            </a:r>
            <a:endParaRPr/>
          </a:p>
          <a:p>
            <a:pPr indent="-319088" lvl="0" marL="438150" rtl="0" algn="l">
              <a:spcBef>
                <a:spcPts val="0"/>
              </a:spcBef>
              <a:spcAft>
                <a:spcPts val="0"/>
              </a:spcAft>
              <a:buSzPts val="2240"/>
              <a:buChar char="◼"/>
            </a:pPr>
            <a:r>
              <a:rPr lang="en-US"/>
              <a:t>The Internet is the ultimate niche medium because it appeals to people’s specific interests. </a:t>
            </a:r>
            <a:endParaRPr/>
          </a:p>
          <a:p>
            <a:pPr indent="-319088" lvl="0" marL="438150" rtl="0" algn="l">
              <a:lnSpc>
                <a:spcPct val="90000"/>
              </a:lnSpc>
              <a:spcBef>
                <a:spcPts val="0"/>
              </a:spcBef>
              <a:spcAft>
                <a:spcPts val="0"/>
              </a:spcAft>
              <a:buSzPts val="2240"/>
              <a:buNone/>
            </a:pPr>
            <a:r>
              <a:t/>
            </a:r>
            <a:endParaRPr/>
          </a:p>
        </p:txBody>
      </p:sp>
      <p:grpSp>
        <p:nvGrpSpPr>
          <p:cNvPr id="193" name="Google Shape;193;p9"/>
          <p:cNvGrpSpPr/>
          <p:nvPr/>
        </p:nvGrpSpPr>
        <p:grpSpPr>
          <a:xfrm>
            <a:off x="1474788" y="4857760"/>
            <a:ext cx="6297612" cy="1143000"/>
            <a:chOff x="1474788" y="5562600"/>
            <a:chExt cx="6297612" cy="1143000"/>
          </a:xfrm>
        </p:grpSpPr>
        <p:sp>
          <p:nvSpPr>
            <p:cNvPr id="194" name="Google Shape;194;p9"/>
            <p:cNvSpPr/>
            <p:nvPr/>
          </p:nvSpPr>
          <p:spPr>
            <a:xfrm>
              <a:off x="1622425" y="5562600"/>
              <a:ext cx="6096000" cy="11430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342900" lvl="0" marL="342900" marR="0" rtl="0" algn="l">
                <a:spcBef>
                  <a:spcPts val="0"/>
                </a:spcBef>
                <a:spcAft>
                  <a:spcPts val="0"/>
                </a:spcAft>
                <a:buClr>
                  <a:srgbClr val="669966"/>
                </a:buClr>
                <a:buSzPts val="3200"/>
                <a:buFont typeface="Times"/>
                <a:buNone/>
              </a:pPr>
              <a:r>
                <a:t/>
              </a:r>
              <a:endParaRPr sz="3200">
                <a:solidFill>
                  <a:schemeClr val="dk1"/>
                </a:solidFill>
                <a:latin typeface="Times New Roman"/>
                <a:ea typeface="Times New Roman"/>
                <a:cs typeface="Times New Roman"/>
                <a:sym typeface="Times New Roman"/>
              </a:endParaRPr>
            </a:p>
          </p:txBody>
        </p:sp>
        <p:sp>
          <p:nvSpPr>
            <p:cNvPr id="195" name="Google Shape;195;p9"/>
            <p:cNvSpPr/>
            <p:nvPr/>
          </p:nvSpPr>
          <p:spPr>
            <a:xfrm>
              <a:off x="1474788" y="5622925"/>
              <a:ext cx="6297612"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000000"/>
                  </a:solidFill>
                  <a:latin typeface="Times New Roman"/>
                  <a:ea typeface="Times New Roman"/>
                  <a:cs typeface="Times New Roman"/>
                  <a:sym typeface="Times New Roman"/>
                </a:rPr>
                <a:t>Principle:</a:t>
              </a:r>
              <a:r>
                <a:rPr lang="en-US" sz="2000">
                  <a:solidFill>
                    <a:srgbClr val="000000"/>
                  </a:solidFill>
                  <a:latin typeface="Times New Roman"/>
                  <a:ea typeface="Times New Roman"/>
                  <a:cs typeface="Times New Roman"/>
                  <a:sym typeface="Times New Roman"/>
                </a:rPr>
                <a:t> </a:t>
              </a:r>
              <a:endParaRPr/>
            </a:p>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The Internet is the ultimate niche medium because it appeals to people’s specific interests.</a:t>
              </a:r>
              <a:endParaRPr sz="2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ctr">
              <a:spcBef>
                <a:spcPts val="0"/>
              </a:spcBef>
              <a:spcAft>
                <a:spcPts val="0"/>
              </a:spcAft>
              <a:buNone/>
            </a:pPr>
            <a:r>
              <a:rPr lang="en-US" sz="4000">
                <a:solidFill>
                  <a:srgbClr val="FFC000"/>
                </a:solidFill>
              </a:rPr>
              <a:t>Internet marketing</a:t>
            </a:r>
            <a:endParaRPr sz="4000">
              <a:solidFill>
                <a:srgbClr val="FFC000"/>
              </a:solidFill>
            </a:endParaRPr>
          </a:p>
        </p:txBody>
      </p:sp>
      <p:sp>
        <p:nvSpPr>
          <p:cNvPr id="201" name="Google Shape;201;p10"/>
          <p:cNvSpPr/>
          <p:nvPr/>
        </p:nvSpPr>
        <p:spPr>
          <a:xfrm>
            <a:off x="8683625" y="62595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02" name="Google Shape;202;p10"/>
          <p:cNvSpPr txBox="1"/>
          <p:nvPr/>
        </p:nvSpPr>
        <p:spPr>
          <a:xfrm>
            <a:off x="2264899" y="6167735"/>
            <a:ext cx="461420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Times New Roman"/>
                <a:ea typeface="Times New Roman"/>
                <a:cs typeface="Times New Roman"/>
                <a:sym typeface="Times New Roman"/>
              </a:rPr>
              <a:t>Source: Moriarty, Mitchell and Wells, (2009)</a:t>
            </a:r>
            <a:endParaRPr/>
          </a:p>
        </p:txBody>
      </p:sp>
      <p:sp>
        <p:nvSpPr>
          <p:cNvPr id="203" name="Google Shape;203;p10"/>
          <p:cNvSpPr txBox="1"/>
          <p:nvPr>
            <p:ph idx="1" type="body"/>
          </p:nvPr>
        </p:nvSpPr>
        <p:spPr>
          <a:xfrm>
            <a:off x="457200" y="1428736"/>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The Internet has created new ways to do business.</a:t>
            </a:r>
            <a:endParaRPr/>
          </a:p>
          <a:p>
            <a:pPr indent="-319088" lvl="0" marL="438150" rtl="0" algn="l">
              <a:spcBef>
                <a:spcPts val="0"/>
              </a:spcBef>
              <a:spcAft>
                <a:spcPts val="0"/>
              </a:spcAft>
              <a:buSzPts val="1920"/>
              <a:buChar char="◼"/>
            </a:pPr>
            <a:r>
              <a:rPr lang="en-US" sz="2400"/>
              <a:t>Many companies sell products online, particularly to the B2B market. </a:t>
            </a:r>
            <a:endParaRPr/>
          </a:p>
          <a:p>
            <a:pPr indent="-319088" lvl="0" marL="438150" rtl="0" algn="l">
              <a:spcBef>
                <a:spcPts val="0"/>
              </a:spcBef>
              <a:spcAft>
                <a:spcPts val="0"/>
              </a:spcAft>
              <a:buSzPts val="1920"/>
              <a:buChar char="◼"/>
            </a:pPr>
            <a:r>
              <a:rPr lang="en-US" sz="2400"/>
              <a:t>Consider: </a:t>
            </a:r>
            <a:endParaRPr/>
          </a:p>
          <a:p>
            <a:pPr indent="-273050" lvl="1" marL="730250" rtl="0" algn="l">
              <a:spcBef>
                <a:spcPts val="480"/>
              </a:spcBef>
              <a:spcAft>
                <a:spcPts val="0"/>
              </a:spcAft>
              <a:buSzPts val="2160"/>
              <a:buChar char="▪"/>
            </a:pPr>
            <a:r>
              <a:rPr lang="en-US"/>
              <a:t>Amazon.com</a:t>
            </a:r>
            <a:endParaRPr/>
          </a:p>
          <a:p>
            <a:pPr indent="-273050" lvl="1" marL="730250" rtl="0" algn="l">
              <a:spcBef>
                <a:spcPts val="480"/>
              </a:spcBef>
              <a:spcAft>
                <a:spcPts val="0"/>
              </a:spcAft>
              <a:buSzPts val="2160"/>
              <a:buChar char="▪"/>
            </a:pPr>
            <a:r>
              <a:rPr lang="en-US"/>
              <a:t>eBay</a:t>
            </a:r>
            <a:endParaRPr/>
          </a:p>
          <a:p>
            <a:pPr indent="-273050" lvl="1" marL="730250" rtl="0" algn="l">
              <a:spcBef>
                <a:spcPts val="480"/>
              </a:spcBef>
              <a:spcAft>
                <a:spcPts val="0"/>
              </a:spcAft>
              <a:buSzPts val="2160"/>
              <a:buChar char="▪"/>
            </a:pPr>
            <a:r>
              <a:rPr lang="en-US"/>
              <a:t>iTunes</a:t>
            </a:r>
            <a:endParaRPr/>
          </a:p>
          <a:p>
            <a:pPr indent="-319088" lvl="0" marL="438150" rtl="0" algn="l">
              <a:spcBef>
                <a:spcPts val="0"/>
              </a:spcBef>
              <a:spcAft>
                <a:spcPts val="0"/>
              </a:spcAft>
              <a:buSzPts val="1920"/>
              <a:buChar char="◼"/>
            </a:pPr>
            <a:r>
              <a:rPr lang="en-US" sz="2400"/>
              <a:t>These companies exist only as online businesses. They are Internet brands. </a:t>
            </a:r>
            <a:endParaRPr/>
          </a:p>
          <a:p>
            <a:pPr indent="-319088" lvl="0" marL="438150" rtl="0" algn="l">
              <a:spcBef>
                <a:spcPts val="0"/>
              </a:spcBef>
              <a:spcAft>
                <a:spcPts val="0"/>
              </a:spcAft>
              <a:buSzPts val="1920"/>
              <a:buChar char="◼"/>
            </a:pPr>
            <a:r>
              <a:rPr lang="en-US" sz="2400"/>
              <a:t>The Internet has vastly increased person-to-person commerce, in which individuals who have things to sell are connected with people interested in buying.</a:t>
            </a:r>
            <a:endParaRPr/>
          </a:p>
          <a:p>
            <a:pPr indent="-319088" lvl="0" marL="438150" rtl="0" algn="l">
              <a:spcBef>
                <a:spcPts val="0"/>
              </a:spcBef>
              <a:spcAft>
                <a:spcPts val="0"/>
              </a:spcAft>
              <a:buSzPts val="1920"/>
              <a:buChar char="◼"/>
            </a:pPr>
            <a:br>
              <a:rPr lang="en-US" sz="2400"/>
            </a:b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What are the functions </a:t>
            </a:r>
            <a:br>
              <a:rPr lang="en-US">
                <a:solidFill>
                  <a:srgbClr val="FFC000"/>
                </a:solidFill>
              </a:rPr>
            </a:br>
            <a:r>
              <a:rPr lang="en-US">
                <a:solidFill>
                  <a:srgbClr val="FFC000"/>
                </a:solidFill>
              </a:rPr>
              <a:t>of Internet marcom?</a:t>
            </a:r>
            <a:endParaRPr>
              <a:solidFill>
                <a:srgbClr val="FFC000"/>
              </a:solidFill>
            </a:endParaRPr>
          </a:p>
        </p:txBody>
      </p:sp>
      <p:sp>
        <p:nvSpPr>
          <p:cNvPr id="209" name="Google Shape;209;p11"/>
          <p:cNvSpPr txBox="1"/>
          <p:nvPr>
            <p:ph idx="1" type="body"/>
          </p:nvPr>
        </p:nvSpPr>
        <p:spPr>
          <a:xfrm>
            <a:off x="457200" y="1447800"/>
            <a:ext cx="3829048" cy="2339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b="1" lang="en-US" sz="2400"/>
              <a:t>E-business or e-commerce</a:t>
            </a:r>
            <a:endParaRPr/>
          </a:p>
          <a:p>
            <a:pPr indent="-273050" lvl="1" marL="730250" rtl="0" algn="l">
              <a:lnSpc>
                <a:spcPct val="90000"/>
              </a:lnSpc>
              <a:spcBef>
                <a:spcPts val="400"/>
              </a:spcBef>
              <a:spcAft>
                <a:spcPts val="0"/>
              </a:spcAft>
              <a:buSzPts val="1800"/>
              <a:buChar char="▪"/>
            </a:pPr>
            <a:r>
              <a:rPr lang="en-US" sz="2000"/>
              <a:t>Businesses use it to sell products, manage their operations.</a:t>
            </a:r>
            <a:br>
              <a:rPr lang="en-US" sz="2000"/>
            </a:br>
            <a:endParaRPr sz="2000"/>
          </a:p>
          <a:p>
            <a:pPr indent="-319088" lvl="0" marL="438150" rtl="0" algn="l">
              <a:spcBef>
                <a:spcPts val="0"/>
              </a:spcBef>
              <a:spcAft>
                <a:spcPts val="0"/>
              </a:spcAft>
              <a:buSzPts val="1920"/>
              <a:buChar char="◼"/>
            </a:pPr>
            <a:r>
              <a:rPr b="1" lang="en-US" sz="2400"/>
              <a:t>The information role</a:t>
            </a:r>
            <a:endParaRPr b="1"/>
          </a:p>
          <a:p>
            <a:pPr indent="-273050" lvl="1" marL="730250" rtl="0" algn="l">
              <a:lnSpc>
                <a:spcPct val="80000"/>
              </a:lnSpc>
              <a:spcBef>
                <a:spcPts val="400"/>
              </a:spcBef>
              <a:spcAft>
                <a:spcPts val="0"/>
              </a:spcAft>
              <a:buSzPts val="1800"/>
              <a:buChar char="▪"/>
            </a:pPr>
            <a:r>
              <a:rPr lang="en-US" sz="2000"/>
              <a:t>Includes online publishing, encyclopedias</a:t>
            </a:r>
            <a:endParaRPr/>
          </a:p>
          <a:p>
            <a:pPr indent="-273050" lvl="1" marL="730250" rtl="0" algn="l">
              <a:lnSpc>
                <a:spcPct val="80000"/>
              </a:lnSpc>
              <a:spcBef>
                <a:spcPts val="400"/>
              </a:spcBef>
              <a:spcAft>
                <a:spcPts val="0"/>
              </a:spcAft>
              <a:buSzPts val="1800"/>
              <a:buChar char="▪"/>
            </a:pPr>
            <a:r>
              <a:rPr lang="en-US" sz="2000" u="sng">
                <a:solidFill>
                  <a:schemeClr val="hlink"/>
                </a:solidFill>
                <a:hlinkClick r:id="rId3"/>
              </a:rPr>
              <a:t>www.ezinearticles.com</a:t>
            </a:r>
            <a:r>
              <a:rPr lang="en-US" sz="2000"/>
              <a:t> uses only reader-generated content. </a:t>
            </a:r>
            <a:br>
              <a:rPr lang="en-US" sz="2000"/>
            </a:br>
            <a:endParaRPr/>
          </a:p>
          <a:p>
            <a:pPr indent="-319088" lvl="0" marL="438150" rtl="0" algn="l">
              <a:spcBef>
                <a:spcPts val="0"/>
              </a:spcBef>
              <a:spcAft>
                <a:spcPts val="0"/>
              </a:spcAft>
              <a:buSzPts val="1920"/>
              <a:buChar char="◼"/>
            </a:pPr>
            <a:r>
              <a:rPr b="1" lang="en-US" sz="2400"/>
              <a:t>The entertainment role</a:t>
            </a:r>
            <a:endParaRPr b="1"/>
          </a:p>
          <a:p>
            <a:pPr indent="-273050" lvl="1" marL="730250" rtl="0" algn="l">
              <a:lnSpc>
                <a:spcPct val="90000"/>
              </a:lnSpc>
              <a:spcBef>
                <a:spcPts val="400"/>
              </a:spcBef>
              <a:spcAft>
                <a:spcPts val="0"/>
              </a:spcAft>
              <a:buSzPts val="1800"/>
              <a:buChar char="▪"/>
            </a:pPr>
            <a:r>
              <a:rPr lang="en-US" sz="2000"/>
              <a:t>Includes games, fashion, music, videos, YouTube, SecondLife (avatars)</a:t>
            </a:r>
            <a:endParaRPr/>
          </a:p>
          <a:p>
            <a:pPr indent="-176848" lvl="0" marL="438150" rtl="0" algn="l">
              <a:spcBef>
                <a:spcPts val="0"/>
              </a:spcBef>
              <a:spcAft>
                <a:spcPts val="0"/>
              </a:spcAft>
              <a:buSzPts val="2240"/>
              <a:buNone/>
            </a:pPr>
            <a:r>
              <a:t/>
            </a:r>
            <a:endParaRPr sz="2800"/>
          </a:p>
        </p:txBody>
      </p:sp>
      <p:sp>
        <p:nvSpPr>
          <p:cNvPr id="210" name="Google Shape;210;p11"/>
          <p:cNvSpPr txBox="1"/>
          <p:nvPr/>
        </p:nvSpPr>
        <p:spPr>
          <a:xfrm>
            <a:off x="4929190" y="1500174"/>
            <a:ext cx="3857652" cy="3328409"/>
          </a:xfrm>
          <a:prstGeom prst="rect">
            <a:avLst/>
          </a:prstGeom>
          <a:noFill/>
          <a:ln>
            <a:noFill/>
          </a:ln>
        </p:spPr>
        <p:txBody>
          <a:bodyPr anchorCtr="0" anchor="t" bIns="45700" lIns="54850" spcFirstLastPara="1" rIns="91425" wrap="square" tIns="91425">
            <a:noAutofit/>
          </a:bodyPr>
          <a:lstStyle/>
          <a:p>
            <a:pPr indent="-319088" lvl="0" marL="438150" marR="0" rtl="0" algn="l">
              <a:spcBef>
                <a:spcPts val="0"/>
              </a:spcBef>
              <a:spcAft>
                <a:spcPts val="0"/>
              </a:spcAft>
              <a:buClr>
                <a:schemeClr val="accent1"/>
              </a:buClr>
              <a:buSzPts val="1920"/>
              <a:buFont typeface="Noto Sans Symbols"/>
              <a:buChar char="◼"/>
            </a:pPr>
            <a:r>
              <a:rPr b="1" lang="en-US" sz="2400">
                <a:solidFill>
                  <a:schemeClr val="dk1"/>
                </a:solidFill>
                <a:latin typeface="Corbel"/>
                <a:ea typeface="Corbel"/>
                <a:cs typeface="Corbel"/>
                <a:sym typeface="Corbel"/>
              </a:rPr>
              <a:t>The social role</a:t>
            </a:r>
            <a:endParaRPr b="1" sz="2800">
              <a:solidFill>
                <a:schemeClr val="dk1"/>
              </a:solidFill>
              <a:latin typeface="Corbel"/>
              <a:ea typeface="Corbel"/>
              <a:cs typeface="Corbel"/>
              <a:sym typeface="Corbel"/>
            </a:endParaRPr>
          </a:p>
          <a:p>
            <a:pPr indent="-273050" lvl="1" marL="730250" marR="0" rtl="0" algn="l">
              <a:lnSpc>
                <a:spcPct val="90000"/>
              </a:lnSpc>
              <a:spcBef>
                <a:spcPts val="400"/>
              </a:spcBef>
              <a:spcAft>
                <a:spcPts val="0"/>
              </a:spcAft>
              <a:buClr>
                <a:schemeClr val="accent2"/>
              </a:buClr>
              <a:buSzPts val="1800"/>
              <a:buFont typeface="Noto Sans Symbols"/>
              <a:buChar char="▪"/>
            </a:pPr>
            <a:r>
              <a:rPr b="0" i="0" lang="en-US" sz="2000" u="none" cap="none" strike="noStrike">
                <a:solidFill>
                  <a:schemeClr val="dk1"/>
                </a:solidFill>
                <a:latin typeface="Corbel"/>
                <a:ea typeface="Corbel"/>
                <a:cs typeface="Corbel"/>
                <a:sym typeface="Corbel"/>
              </a:rPr>
              <a:t>Social networking allows users to express themselves, interact with friends, and publish their own content. </a:t>
            </a:r>
            <a:endParaRPr/>
          </a:p>
          <a:p>
            <a:pPr indent="-273050" lvl="1" marL="730250" marR="0" rtl="0" algn="l">
              <a:lnSpc>
                <a:spcPct val="90000"/>
              </a:lnSpc>
              <a:spcBef>
                <a:spcPts val="400"/>
              </a:spcBef>
              <a:spcAft>
                <a:spcPts val="0"/>
              </a:spcAft>
              <a:buClr>
                <a:schemeClr val="accent2"/>
              </a:buClr>
              <a:buSzPts val="1800"/>
              <a:buFont typeface="Noto Sans Symbols"/>
              <a:buChar char="▪"/>
            </a:pPr>
            <a:r>
              <a:rPr b="0" i="0" lang="en-US" sz="2000" u="none" cap="none" strike="noStrike">
                <a:solidFill>
                  <a:schemeClr val="dk1"/>
                </a:solidFill>
                <a:latin typeface="Corbel"/>
                <a:ea typeface="Corbel"/>
                <a:cs typeface="Corbel"/>
                <a:sym typeface="Corbel"/>
              </a:rPr>
              <a:t>Examples include Facebook and MySpace.</a:t>
            </a:r>
            <a:endParaRPr/>
          </a:p>
          <a:p>
            <a:pPr indent="-158750" lvl="1" marL="730250" marR="0" rtl="0" algn="l">
              <a:lnSpc>
                <a:spcPct val="90000"/>
              </a:lnSpc>
              <a:spcBef>
                <a:spcPts val="400"/>
              </a:spcBef>
              <a:spcAft>
                <a:spcPts val="0"/>
              </a:spcAft>
              <a:buClr>
                <a:schemeClr val="accent2"/>
              </a:buClr>
              <a:buSzPts val="1800"/>
              <a:buFont typeface="Noto Sans Symbols"/>
              <a:buNone/>
            </a:pPr>
            <a:r>
              <a:t/>
            </a:r>
            <a:endParaRPr b="0" i="0" sz="2000" u="none" cap="none" strike="noStrike">
              <a:solidFill>
                <a:schemeClr val="dk1"/>
              </a:solidFill>
              <a:latin typeface="Corbel"/>
              <a:ea typeface="Corbel"/>
              <a:cs typeface="Corbel"/>
              <a:sym typeface="Corbel"/>
            </a:endParaRPr>
          </a:p>
          <a:p>
            <a:pPr indent="-319088" lvl="0" marL="438150" marR="0" rtl="0" algn="l">
              <a:lnSpc>
                <a:spcPct val="90000"/>
              </a:lnSpc>
              <a:spcBef>
                <a:spcPts val="0"/>
              </a:spcBef>
              <a:spcAft>
                <a:spcPts val="0"/>
              </a:spcAft>
              <a:buClr>
                <a:schemeClr val="accent1"/>
              </a:buClr>
              <a:buSzPts val="1920"/>
              <a:buFont typeface="Noto Sans Symbols"/>
              <a:buChar char="◼"/>
            </a:pPr>
            <a:r>
              <a:rPr b="1" lang="en-US" sz="2400">
                <a:solidFill>
                  <a:schemeClr val="dk1"/>
                </a:solidFill>
                <a:latin typeface="Corbel"/>
                <a:ea typeface="Corbel"/>
                <a:cs typeface="Corbel"/>
                <a:sym typeface="Corbel"/>
              </a:rPr>
              <a:t>The word-of-mouth role</a:t>
            </a:r>
            <a:endParaRPr/>
          </a:p>
          <a:p>
            <a:pPr indent="-273050" lvl="1" marL="730250" marR="0" rtl="0" algn="l">
              <a:lnSpc>
                <a:spcPct val="80000"/>
              </a:lnSpc>
              <a:spcBef>
                <a:spcPts val="400"/>
              </a:spcBef>
              <a:spcAft>
                <a:spcPts val="0"/>
              </a:spcAft>
              <a:buClr>
                <a:schemeClr val="accent2"/>
              </a:buClr>
              <a:buSzPts val="1800"/>
              <a:buFont typeface="Noto Sans Symbols"/>
              <a:buChar char="▪"/>
            </a:pPr>
            <a:r>
              <a:rPr b="0" i="0" lang="en-US" sz="2000" u="none" cap="none" strike="noStrike">
                <a:solidFill>
                  <a:schemeClr val="dk1"/>
                </a:solidFill>
                <a:latin typeface="Corbel"/>
                <a:ea typeface="Corbel"/>
                <a:cs typeface="Corbel"/>
                <a:sym typeface="Corbel"/>
              </a:rPr>
              <a:t>Creates a dialogue with customers.</a:t>
            </a:r>
            <a:endParaRPr/>
          </a:p>
          <a:p>
            <a:pPr indent="-273050" lvl="1" marL="730250" marR="0" rtl="0" algn="l">
              <a:lnSpc>
                <a:spcPct val="80000"/>
              </a:lnSpc>
              <a:spcBef>
                <a:spcPts val="400"/>
              </a:spcBef>
              <a:spcAft>
                <a:spcPts val="0"/>
              </a:spcAft>
              <a:buClr>
                <a:schemeClr val="accent2"/>
              </a:buClr>
              <a:buSzPts val="1800"/>
              <a:buFont typeface="Noto Sans Symbols"/>
              <a:buChar char="▪"/>
            </a:pPr>
            <a:r>
              <a:rPr b="0" i="0" lang="en-US" sz="2000" u="none" cap="none" strike="noStrike">
                <a:solidFill>
                  <a:schemeClr val="dk1"/>
                </a:solidFill>
                <a:latin typeface="Corbel"/>
                <a:ea typeface="Corbel"/>
                <a:cs typeface="Corbel"/>
                <a:sym typeface="Corbel"/>
              </a:rPr>
              <a:t>Stimulates conversation between customers and potential customers</a:t>
            </a:r>
            <a:endParaRPr/>
          </a:p>
          <a:p>
            <a:pPr indent="0" lvl="0" marL="0" marR="0" rtl="0" algn="l">
              <a:lnSpc>
                <a:spcPct val="100000"/>
              </a:lnSpc>
              <a:spcBef>
                <a:spcPts val="0"/>
              </a:spcBef>
              <a:spcAft>
                <a:spcPts val="0"/>
              </a:spcAft>
              <a:buClr>
                <a:schemeClr val="dk1"/>
              </a:buClr>
              <a:buSzPts val="1400"/>
              <a:buFont typeface="Noto Sans Symbols"/>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Noto Sans Symbols"/>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2"/>
          <p:cNvSpPr txBox="1"/>
          <p:nvPr/>
        </p:nvSpPr>
        <p:spPr>
          <a:xfrm>
            <a:off x="457200" y="1447800"/>
            <a:ext cx="4038600" cy="4683125"/>
          </a:xfrm>
          <a:prstGeom prst="rect">
            <a:avLst/>
          </a:prstGeom>
          <a:noFill/>
          <a:ln>
            <a:noFill/>
          </a:ln>
        </p:spPr>
        <p:txBody>
          <a:bodyPr anchorCtr="0" anchor="t" bIns="45700" lIns="54850" spcFirstLastPara="1" rIns="91425" wrap="square" tIns="91425">
            <a:noAutofit/>
          </a:bodyPr>
          <a:lstStyle/>
          <a:p>
            <a:pPr indent="-319088" lvl="0" marL="438150" marR="0" rtl="0" algn="l">
              <a:lnSpc>
                <a:spcPct val="100000"/>
              </a:lnSpc>
              <a:spcBef>
                <a:spcPts val="0"/>
              </a:spcBef>
              <a:spcAft>
                <a:spcPts val="0"/>
              </a:spcAft>
              <a:buClr>
                <a:schemeClr val="accent1"/>
              </a:buClr>
              <a:buSzPts val="2240"/>
              <a:buFont typeface="Noto Sans Symbols"/>
              <a:buChar char="◼"/>
            </a:pPr>
            <a:r>
              <a:rPr b="0" i="0" lang="en-US" sz="2800" u="none" cap="none" strike="noStrike">
                <a:solidFill>
                  <a:schemeClr val="dk1"/>
                </a:solidFill>
                <a:latin typeface="Corbel"/>
                <a:ea typeface="Corbel"/>
                <a:cs typeface="Corbel"/>
                <a:sym typeface="Corbel"/>
              </a:rPr>
              <a:t>Intranet</a:t>
            </a:r>
            <a:endParaRPr/>
          </a:p>
          <a:p>
            <a:pPr indent="-273050" lvl="1" marL="730250" marR="0" rtl="0" algn="l">
              <a:lnSpc>
                <a:spcPct val="100000"/>
              </a:lnSpc>
              <a:spcBef>
                <a:spcPts val="480"/>
              </a:spcBef>
              <a:spcAft>
                <a:spcPts val="0"/>
              </a:spcAft>
              <a:buClr>
                <a:schemeClr val="accent2"/>
              </a:buClr>
              <a:buSzPts val="2160"/>
              <a:buFont typeface="Noto Sans Symbols"/>
              <a:buChar char="▪"/>
            </a:pPr>
            <a:r>
              <a:rPr b="0" i="0" lang="en-US" sz="2400" u="none" cap="none" strike="noStrike">
                <a:solidFill>
                  <a:schemeClr val="dk1"/>
                </a:solidFill>
                <a:latin typeface="Corbel"/>
                <a:ea typeface="Corbel"/>
                <a:cs typeface="Corbel"/>
                <a:sym typeface="Corbel"/>
              </a:rPr>
              <a:t>Internal communication systems that </a:t>
            </a:r>
            <a:r>
              <a:rPr b="0" i="0" lang="en-US" sz="2400" u="sng" cap="none" strike="noStrike">
                <a:solidFill>
                  <a:schemeClr val="accent2"/>
                </a:solidFill>
                <a:latin typeface="Corbel"/>
                <a:ea typeface="Corbel"/>
                <a:cs typeface="Corbel"/>
                <a:sym typeface="Corbel"/>
              </a:rPr>
              <a:t>connect employees</a:t>
            </a:r>
            <a:endParaRPr/>
          </a:p>
          <a:p>
            <a:pPr indent="-319088" lvl="0" marL="438150" marR="0" rtl="0" algn="l">
              <a:lnSpc>
                <a:spcPct val="100000"/>
              </a:lnSpc>
              <a:spcBef>
                <a:spcPts val="0"/>
              </a:spcBef>
              <a:spcAft>
                <a:spcPts val="0"/>
              </a:spcAft>
              <a:buClr>
                <a:schemeClr val="accent1"/>
              </a:buClr>
              <a:buSzPts val="2240"/>
              <a:buFont typeface="Noto Sans Symbols"/>
              <a:buChar char="◼"/>
            </a:pPr>
            <a:r>
              <a:rPr b="0" i="0" lang="en-US" sz="2800" u="none" cap="none" strike="noStrike">
                <a:solidFill>
                  <a:schemeClr val="dk1"/>
                </a:solidFill>
                <a:latin typeface="Corbel"/>
                <a:ea typeface="Corbel"/>
                <a:cs typeface="Corbel"/>
                <a:sym typeface="Corbel"/>
              </a:rPr>
              <a:t>Extranets</a:t>
            </a:r>
            <a:endParaRPr/>
          </a:p>
          <a:p>
            <a:pPr indent="-273050" lvl="1" marL="730250" marR="0" rtl="0" algn="l">
              <a:lnSpc>
                <a:spcPct val="100000"/>
              </a:lnSpc>
              <a:spcBef>
                <a:spcPts val="480"/>
              </a:spcBef>
              <a:spcAft>
                <a:spcPts val="0"/>
              </a:spcAft>
              <a:buClr>
                <a:schemeClr val="accent2"/>
              </a:buClr>
              <a:buSzPts val="2160"/>
              <a:buFont typeface="Noto Sans Symbols"/>
              <a:buChar char="▪"/>
            </a:pPr>
            <a:r>
              <a:rPr b="0" i="0" lang="en-US" sz="2400" u="none" cap="none" strike="noStrike">
                <a:solidFill>
                  <a:schemeClr val="dk1"/>
                </a:solidFill>
                <a:latin typeface="Corbel"/>
                <a:ea typeface="Corbel"/>
                <a:cs typeface="Corbel"/>
                <a:sym typeface="Corbel"/>
              </a:rPr>
              <a:t>Communication systems that </a:t>
            </a:r>
            <a:r>
              <a:rPr b="0" i="0" lang="en-US" sz="2400" u="sng" cap="none" strike="noStrike">
                <a:solidFill>
                  <a:schemeClr val="accent2"/>
                </a:solidFill>
                <a:latin typeface="Corbel"/>
                <a:ea typeface="Corbel"/>
                <a:cs typeface="Corbel"/>
                <a:sym typeface="Corbel"/>
              </a:rPr>
              <a:t>connect a company and its employees to key external stakeholders</a:t>
            </a:r>
            <a:endParaRPr/>
          </a:p>
        </p:txBody>
      </p:sp>
      <p:sp>
        <p:nvSpPr>
          <p:cNvPr id="216" name="Google Shape;216;p1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sz="4800">
                <a:solidFill>
                  <a:srgbClr val="FFC000"/>
                </a:solidFill>
              </a:rPr>
              <a:t>The Internet and Marketing Communication</a:t>
            </a:r>
            <a:endParaRPr>
              <a:solidFill>
                <a:srgbClr val="FFC000"/>
              </a:solidFill>
            </a:endParaRPr>
          </a:p>
        </p:txBody>
      </p:sp>
      <p:sp>
        <p:nvSpPr>
          <p:cNvPr id="217" name="Google Shape;217;p12"/>
          <p:cNvSpPr txBox="1"/>
          <p:nvPr>
            <p:ph idx="1" type="body"/>
          </p:nvPr>
        </p:nvSpPr>
        <p:spPr>
          <a:xfrm>
            <a:off x="457200" y="1774825"/>
            <a:ext cx="4614866" cy="4625975"/>
          </a:xfrm>
          <a:prstGeom prst="rect">
            <a:avLst/>
          </a:prstGeom>
          <a:noFill/>
          <a:ln>
            <a:noFill/>
          </a:ln>
        </p:spPr>
        <p:txBody>
          <a:bodyPr anchorCtr="0" anchor="t" bIns="45700" lIns="54850" spcFirstLastPara="1" rIns="91425" wrap="square" tIns="91425">
            <a:noAutofit/>
          </a:bodyPr>
          <a:lstStyle/>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176848" lvl="0" marL="438150" rtl="0" algn="l">
              <a:spcBef>
                <a:spcPts val="0"/>
              </a:spcBef>
              <a:spcAft>
                <a:spcPts val="0"/>
              </a:spcAft>
              <a:buSzPts val="2240"/>
              <a:buNone/>
            </a:pPr>
            <a:r>
              <a:t/>
            </a:r>
            <a:endParaRPr/>
          </a:p>
        </p:txBody>
      </p:sp>
      <p:sp>
        <p:nvSpPr>
          <p:cNvPr id="218" name="Google Shape;218;p12"/>
          <p:cNvSpPr/>
          <p:nvPr/>
        </p:nvSpPr>
        <p:spPr>
          <a:xfrm>
            <a:off x="2071670" y="6286520"/>
            <a:ext cx="4572000"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rgbClr val="000000"/>
                </a:solidFill>
                <a:latin typeface="Times New Roman"/>
                <a:ea typeface="Times New Roman"/>
                <a:cs typeface="Times New Roman"/>
                <a:sym typeface="Times New Roman"/>
              </a:rPr>
              <a:t>Source: Moriarty, Mitchell and Wells</a:t>
            </a:r>
            <a:endParaRPr sz="1600">
              <a:solidFill>
                <a:schemeClr val="dk1"/>
              </a:solidFill>
              <a:latin typeface="Times New Roman"/>
              <a:ea typeface="Times New Roman"/>
              <a:cs typeface="Times New Roman"/>
              <a:sym typeface="Times New Roman"/>
            </a:endParaRPr>
          </a:p>
        </p:txBody>
      </p:sp>
      <p:sp>
        <p:nvSpPr>
          <p:cNvPr id="219" name="Google Shape;219;p12"/>
          <p:cNvSpPr txBox="1"/>
          <p:nvPr/>
        </p:nvSpPr>
        <p:spPr>
          <a:xfrm>
            <a:off x="4572000" y="1104896"/>
            <a:ext cx="3925888" cy="3252798"/>
          </a:xfrm>
          <a:prstGeom prst="rect">
            <a:avLst/>
          </a:prstGeom>
          <a:noFill/>
          <a:ln>
            <a:noFill/>
          </a:ln>
        </p:spPr>
        <p:txBody>
          <a:bodyPr anchorCtr="0" anchor="t" bIns="45700" lIns="91425" spcFirstLastPara="1" rIns="91425" wrap="square" tIns="45700">
            <a:noAutofit/>
          </a:bodyPr>
          <a:lstStyle/>
          <a:p>
            <a:pPr indent="-319088" lvl="0" marL="438150" marR="0" rtl="0" algn="l">
              <a:lnSpc>
                <a:spcPct val="100000"/>
              </a:lnSpc>
              <a:spcBef>
                <a:spcPts val="0"/>
              </a:spcBef>
              <a:spcAft>
                <a:spcPts val="0"/>
              </a:spcAft>
              <a:buClr>
                <a:schemeClr val="accent1"/>
              </a:buClr>
              <a:buSzPts val="2240"/>
              <a:buFont typeface="Noto Sans Symbols"/>
              <a:buNone/>
            </a:pPr>
            <a:r>
              <a:t/>
            </a:r>
            <a:endParaRPr b="0" i="0" sz="2800" u="none" cap="none" strike="noStrike">
              <a:solidFill>
                <a:schemeClr val="dk1"/>
              </a:solidFill>
              <a:latin typeface="Corbel"/>
              <a:ea typeface="Corbel"/>
              <a:cs typeface="Corbel"/>
              <a:sym typeface="Corbel"/>
            </a:endParaRPr>
          </a:p>
          <a:p>
            <a:pPr indent="-319088" lvl="0" marL="438150" marR="0" rtl="0" algn="l">
              <a:lnSpc>
                <a:spcPct val="100000"/>
              </a:lnSpc>
              <a:spcBef>
                <a:spcPts val="0"/>
              </a:spcBef>
              <a:spcAft>
                <a:spcPts val="0"/>
              </a:spcAft>
              <a:buClr>
                <a:schemeClr val="accent1"/>
              </a:buClr>
              <a:buSzPts val="2240"/>
              <a:buFont typeface="Noto Sans Symbols"/>
              <a:buChar char="◼"/>
            </a:pPr>
            <a:r>
              <a:rPr b="0" i="0" lang="en-US" sz="2800" u="none" cap="none" strike="noStrike">
                <a:solidFill>
                  <a:schemeClr val="dk1"/>
                </a:solidFill>
                <a:latin typeface="Corbel"/>
                <a:ea typeface="Corbel"/>
                <a:cs typeface="Corbel"/>
                <a:sym typeface="Corbel"/>
              </a:rPr>
              <a:t>Advertising resources</a:t>
            </a:r>
            <a:endParaRPr/>
          </a:p>
          <a:p>
            <a:pPr indent="-273050" lvl="1" marL="730250" marR="0" rtl="0" algn="l">
              <a:lnSpc>
                <a:spcPct val="100000"/>
              </a:lnSpc>
              <a:spcBef>
                <a:spcPts val="480"/>
              </a:spcBef>
              <a:spcAft>
                <a:spcPts val="0"/>
              </a:spcAft>
              <a:buClr>
                <a:schemeClr val="accent2"/>
              </a:buClr>
              <a:buSzPts val="2160"/>
              <a:buFont typeface="Noto Sans Symbols"/>
              <a:buChar char="▪"/>
            </a:pPr>
            <a:r>
              <a:rPr b="0" i="0" lang="en-US" sz="2400" u="none" cap="none" strike="noStrike">
                <a:solidFill>
                  <a:schemeClr val="dk1"/>
                </a:solidFill>
                <a:latin typeface="Corbel"/>
                <a:ea typeface="Corbel"/>
                <a:cs typeface="Corbel"/>
                <a:sym typeface="Corbel"/>
              </a:rPr>
              <a:t>Search engines e.g. google, sanook</a:t>
            </a:r>
            <a:endParaRPr b="0" i="0" sz="2400" u="none" cap="none" strike="noStrike">
              <a:solidFill>
                <a:schemeClr val="dk1"/>
              </a:solidFill>
              <a:latin typeface="Corbel"/>
              <a:ea typeface="Corbel"/>
              <a:cs typeface="Corbel"/>
              <a:sym typeface="Corbel"/>
            </a:endParaRPr>
          </a:p>
          <a:p>
            <a:pPr indent="-319088" lvl="0" marL="438150" marR="0" rtl="0" algn="l">
              <a:lnSpc>
                <a:spcPct val="100000"/>
              </a:lnSpc>
              <a:spcBef>
                <a:spcPts val="0"/>
              </a:spcBef>
              <a:spcAft>
                <a:spcPts val="0"/>
              </a:spcAft>
              <a:buClr>
                <a:schemeClr val="accent1"/>
              </a:buClr>
              <a:buSzPts val="1920"/>
              <a:buFont typeface="Noto Sans Symbols"/>
              <a:buChar char="◼"/>
            </a:pPr>
            <a:r>
              <a:rPr b="0" i="0" lang="en-US" sz="2400" u="none" cap="none" strike="noStrike">
                <a:solidFill>
                  <a:schemeClr val="dk1"/>
                </a:solidFill>
                <a:latin typeface="Corbel"/>
                <a:ea typeface="Corbel"/>
                <a:cs typeface="Corbel"/>
                <a:sym typeface="Corbel"/>
              </a:rPr>
              <a:t>Chat rooms e.g. MSN</a:t>
            </a:r>
            <a:endParaRPr/>
          </a:p>
          <a:p>
            <a:pPr indent="-319088" lvl="0" marL="438150" marR="0" rtl="0" algn="l">
              <a:lnSpc>
                <a:spcPct val="100000"/>
              </a:lnSpc>
              <a:spcBef>
                <a:spcPts val="0"/>
              </a:spcBef>
              <a:spcAft>
                <a:spcPts val="0"/>
              </a:spcAft>
              <a:buClr>
                <a:schemeClr val="accent1"/>
              </a:buClr>
              <a:buSzPts val="1920"/>
              <a:buFont typeface="Noto Sans Symbols"/>
              <a:buChar char="◼"/>
            </a:pPr>
            <a:r>
              <a:rPr b="0" i="0" lang="en-US" sz="2400" u="none" cap="none" strike="noStrike">
                <a:solidFill>
                  <a:schemeClr val="dk1"/>
                </a:solidFill>
                <a:latin typeface="Corbel"/>
                <a:ea typeface="Corbel"/>
                <a:cs typeface="Corbel"/>
                <a:sym typeface="Corbel"/>
              </a:rPr>
              <a:t>Blogs</a:t>
            </a:r>
            <a:endParaRPr/>
          </a:p>
          <a:p>
            <a:pPr indent="-319088" lvl="0" marL="438150" marR="0" rtl="0" algn="l">
              <a:lnSpc>
                <a:spcPct val="100000"/>
              </a:lnSpc>
              <a:spcBef>
                <a:spcPts val="0"/>
              </a:spcBef>
              <a:spcAft>
                <a:spcPts val="0"/>
              </a:spcAft>
              <a:buClr>
                <a:schemeClr val="accent1"/>
              </a:buClr>
              <a:buSzPts val="1920"/>
              <a:buFont typeface="Noto Sans Symbols"/>
              <a:buChar char="◼"/>
            </a:pPr>
            <a:r>
              <a:rPr b="0" i="0" lang="en-US" sz="2400" u="none" cap="none" strike="noStrike">
                <a:solidFill>
                  <a:schemeClr val="dk1"/>
                </a:solidFill>
                <a:latin typeface="Corbel"/>
                <a:ea typeface="Corbel"/>
                <a:cs typeface="Corbel"/>
                <a:sym typeface="Corbel"/>
              </a:rPr>
              <a:t>Youtube</a:t>
            </a:r>
            <a:endParaRPr b="0" i="0" sz="2400" u="none" cap="none" strike="noStrike">
              <a:solidFill>
                <a:schemeClr val="dk1"/>
              </a:solidFill>
              <a:latin typeface="Corbel"/>
              <a:ea typeface="Corbel"/>
              <a:cs typeface="Corbel"/>
              <a:sym typeface="Corbel"/>
            </a:endParaRPr>
          </a:p>
          <a:p>
            <a:pPr indent="-176848" lvl="0" marL="438150" marR="0" rtl="0" algn="l">
              <a:lnSpc>
                <a:spcPct val="100000"/>
              </a:lnSpc>
              <a:spcBef>
                <a:spcPts val="0"/>
              </a:spcBef>
              <a:spcAft>
                <a:spcPts val="0"/>
              </a:spcAft>
              <a:buClr>
                <a:schemeClr val="accent1"/>
              </a:buClr>
              <a:buSzPts val="2240"/>
              <a:buFont typeface="Noto Sans Symbols"/>
              <a:buNone/>
            </a:pPr>
            <a:r>
              <a:t/>
            </a:r>
            <a:endParaRPr b="0" i="0" sz="2800" u="none" cap="none" strike="noStrike">
              <a:solidFill>
                <a:schemeClr val="dk1"/>
              </a:solidFill>
              <a:latin typeface="Corbel"/>
              <a:ea typeface="Corbel"/>
              <a:cs typeface="Corbel"/>
              <a:sym typeface="Corbel"/>
            </a:endParaRPr>
          </a:p>
        </p:txBody>
      </p:sp>
      <p:sp>
        <p:nvSpPr>
          <p:cNvPr id="220" name="Google Shape;220;p12"/>
          <p:cNvSpPr txBox="1"/>
          <p:nvPr/>
        </p:nvSpPr>
        <p:spPr>
          <a:xfrm>
            <a:off x="4643438" y="3929066"/>
            <a:ext cx="4038600" cy="2857496"/>
          </a:xfrm>
          <a:prstGeom prst="rect">
            <a:avLst/>
          </a:prstGeom>
          <a:noFill/>
          <a:ln>
            <a:noFill/>
          </a:ln>
        </p:spPr>
        <p:txBody>
          <a:bodyPr anchorCtr="0" anchor="t" bIns="45700" lIns="54850" spcFirstLastPara="1" rIns="91425" wrap="square" tIns="91425">
            <a:noAutofit/>
          </a:bodyPr>
          <a:lstStyle/>
          <a:p>
            <a:pPr indent="-319088" lvl="0" marL="438150" marR="0" rtl="0" algn="l">
              <a:lnSpc>
                <a:spcPct val="100000"/>
              </a:lnSpc>
              <a:spcBef>
                <a:spcPts val="0"/>
              </a:spcBef>
              <a:spcAft>
                <a:spcPts val="0"/>
              </a:spcAft>
              <a:buClr>
                <a:schemeClr val="accent1"/>
              </a:buClr>
              <a:buSzPts val="2240"/>
              <a:buFont typeface="Noto Sans Symbols"/>
              <a:buChar char="◼"/>
            </a:pPr>
            <a:r>
              <a:rPr b="0" i="0" lang="en-US" sz="2800" u="none" cap="none" strike="noStrike">
                <a:solidFill>
                  <a:schemeClr val="dk1"/>
                </a:solidFill>
                <a:latin typeface="Corbel"/>
                <a:ea typeface="Corbel"/>
                <a:cs typeface="Corbel"/>
                <a:sym typeface="Corbel"/>
              </a:rPr>
              <a:t>E-business</a:t>
            </a:r>
            <a:endParaRPr/>
          </a:p>
          <a:p>
            <a:pPr indent="-273050" lvl="1" marL="730250" marR="0" rtl="0" algn="l">
              <a:lnSpc>
                <a:spcPct val="100000"/>
              </a:lnSpc>
              <a:spcBef>
                <a:spcPts val="480"/>
              </a:spcBef>
              <a:spcAft>
                <a:spcPts val="0"/>
              </a:spcAft>
              <a:buClr>
                <a:schemeClr val="accent2"/>
              </a:buClr>
              <a:buSzPts val="2160"/>
              <a:buFont typeface="Noto Sans Symbols"/>
              <a:buChar char="▪"/>
            </a:pPr>
            <a:r>
              <a:rPr b="0" i="0" lang="en-US" sz="2400" u="none" cap="none" strike="noStrike">
                <a:solidFill>
                  <a:schemeClr val="dk1"/>
                </a:solidFill>
                <a:latin typeface="Corbel"/>
                <a:ea typeface="Corbel"/>
                <a:cs typeface="Corbel"/>
                <a:sym typeface="Corbel"/>
              </a:rPr>
              <a:t>All the hardware, software, and computer know-how that provides a platform for businesses that use the Internet to sell products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Internet Advertising</a:t>
            </a:r>
            <a:endParaRPr>
              <a:solidFill>
                <a:srgbClr val="FFC000"/>
              </a:solidFill>
            </a:endParaRPr>
          </a:p>
        </p:txBody>
      </p:sp>
      <p:sp>
        <p:nvSpPr>
          <p:cNvPr id="226" name="Google Shape;226;p13"/>
          <p:cNvSpPr txBox="1"/>
          <p:nvPr>
            <p:ph idx="1" type="body"/>
          </p:nvPr>
        </p:nvSpPr>
        <p:spPr>
          <a:xfrm>
            <a:off x="457200" y="1357298"/>
            <a:ext cx="8115328"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Internet ad spending is growing in double-digit percentages, vs. traditional media in the 2–5% range.</a:t>
            </a:r>
            <a:endParaRPr/>
          </a:p>
          <a:p>
            <a:pPr indent="-319088" lvl="0" marL="438150" rtl="0" algn="l">
              <a:spcBef>
                <a:spcPts val="0"/>
              </a:spcBef>
              <a:spcAft>
                <a:spcPts val="0"/>
              </a:spcAft>
              <a:buSzPts val="1920"/>
              <a:buChar char="◼"/>
            </a:pPr>
            <a:r>
              <a:rPr lang="en-US" sz="2400"/>
              <a:t>Predictions are that online advertising will grow to $25 billion in 2010 from $15.9 billion in 2007.</a:t>
            </a:r>
            <a:endParaRPr/>
          </a:p>
          <a:p>
            <a:pPr indent="-319088" lvl="0" marL="438150" rtl="0" algn="l">
              <a:spcBef>
                <a:spcPts val="0"/>
              </a:spcBef>
              <a:spcAft>
                <a:spcPts val="0"/>
              </a:spcAft>
              <a:buSzPts val="1920"/>
              <a:buChar char="◼"/>
            </a:pPr>
            <a:r>
              <a:rPr lang="en-US" sz="2400"/>
              <a:t>90% of Internet advertising is on a small group of large, established news media like nytimes.com, WSJ.com, and ESPN.com.</a:t>
            </a:r>
            <a:endParaRPr/>
          </a:p>
          <a:p>
            <a:pPr indent="-319088" lvl="0" marL="438150" rtl="0" algn="l">
              <a:spcBef>
                <a:spcPts val="0"/>
              </a:spcBef>
              <a:spcAft>
                <a:spcPts val="0"/>
              </a:spcAft>
              <a:buSzPts val="1920"/>
              <a:buChar char="◼"/>
            </a:pPr>
            <a:r>
              <a:rPr lang="en-US" sz="2400"/>
              <a:t>DoubleClick, an Internet advertising service, places more than 60 billion online ads per month.</a:t>
            </a:r>
            <a:endParaRPr/>
          </a:p>
          <a:p>
            <a:pPr indent="-319088" lvl="0" marL="438150" rtl="0" algn="l">
              <a:spcBef>
                <a:spcPts val="0"/>
              </a:spcBef>
              <a:spcAft>
                <a:spcPts val="0"/>
              </a:spcAft>
              <a:buSzPts val="1920"/>
              <a:buChar char="◼"/>
            </a:pPr>
            <a:r>
              <a:rPr lang="en-US" sz="2400"/>
              <a:t>The United States overwhelmingly outspends the rest of the world in Internet advertising. However in only three countries—Norway, Sweden, and the United Kingdom—is the share of online ad spending 10 percent or greater. </a:t>
            </a:r>
            <a:endParaRPr sz="2400"/>
          </a:p>
        </p:txBody>
      </p:sp>
      <p:sp>
        <p:nvSpPr>
          <p:cNvPr id="227" name="Google Shape;227;p13"/>
          <p:cNvSpPr txBox="1"/>
          <p:nvPr/>
        </p:nvSpPr>
        <p:spPr>
          <a:xfrm>
            <a:off x="1857356" y="6335933"/>
            <a:ext cx="600079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Arens, Weigold, and Arens, 2011;Moriarty, Mitchell and Wells, 2009</a:t>
            </a:r>
            <a:r>
              <a:rPr lang="en-US" sz="1400">
                <a:solidFill>
                  <a:srgbClr val="000000"/>
                </a:solidFill>
                <a:latin typeface="Times New Roman"/>
                <a:ea typeface="Times New Roman"/>
                <a:cs typeface="Times New Roman"/>
                <a:sym typeface="Times New Roman"/>
              </a:rPr>
              <a:t>.</a:t>
            </a:r>
            <a:endParaRPr b="0" i="0" sz="1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Purposes of Internet Advertising</a:t>
            </a:r>
            <a:endParaRPr sz="4000">
              <a:solidFill>
                <a:srgbClr val="FFC000"/>
              </a:solidFill>
            </a:endParaRPr>
          </a:p>
        </p:txBody>
      </p:sp>
      <p:sp>
        <p:nvSpPr>
          <p:cNvPr id="233" name="Google Shape;233;p14"/>
          <p:cNvSpPr txBox="1"/>
          <p:nvPr>
            <p:ph idx="1" type="body"/>
          </p:nvPr>
        </p:nvSpPr>
        <p:spPr>
          <a:xfrm>
            <a:off x="430369" y="1752600"/>
            <a:ext cx="4713135"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Brand reminder to people visiting a Web site</a:t>
            </a:r>
            <a:endParaRPr/>
          </a:p>
          <a:p>
            <a:pPr indent="-319088" lvl="0" marL="438150" rtl="0" algn="l">
              <a:spcBef>
                <a:spcPts val="0"/>
              </a:spcBef>
              <a:spcAft>
                <a:spcPts val="0"/>
              </a:spcAft>
              <a:buSzPts val="2240"/>
              <a:buChar char="◼"/>
            </a:pPr>
            <a:r>
              <a:rPr lang="en-US"/>
              <a:t>Like an ad in traditional media, delivering information or a persuasive message</a:t>
            </a:r>
            <a:endParaRPr/>
          </a:p>
          <a:p>
            <a:pPr indent="-319088" lvl="0" marL="438150" rtl="0" algn="l">
              <a:spcBef>
                <a:spcPts val="0"/>
              </a:spcBef>
              <a:spcAft>
                <a:spcPts val="0"/>
              </a:spcAft>
              <a:buSzPts val="2240"/>
              <a:buChar char="◼"/>
            </a:pPr>
            <a:r>
              <a:rPr lang="en-US"/>
              <a:t>Driving traffic to the Web site by enticing people to click on a banner or button</a:t>
            </a:r>
            <a:endParaRPr/>
          </a:p>
          <a:p>
            <a:pPr indent="-176848" lvl="0" marL="438150" rtl="0" algn="l">
              <a:spcBef>
                <a:spcPts val="0"/>
              </a:spcBef>
              <a:spcAft>
                <a:spcPts val="0"/>
              </a:spcAft>
              <a:buSzPts val="2240"/>
              <a:buNone/>
            </a:pPr>
            <a:r>
              <a:t/>
            </a:r>
            <a:endParaRPr/>
          </a:p>
        </p:txBody>
      </p:sp>
      <p:sp>
        <p:nvSpPr>
          <p:cNvPr id="234" name="Google Shape;234;p14"/>
          <p:cNvSpPr txBox="1"/>
          <p:nvPr/>
        </p:nvSpPr>
        <p:spPr>
          <a:xfrm>
            <a:off x="2514600" y="6429375"/>
            <a:ext cx="461420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pic>
        <p:nvPicPr>
          <p:cNvPr descr="Screen Shot 2011-09-04 at 8.47.12 PM.png" id="235" name="Google Shape;235;p14"/>
          <p:cNvPicPr preferRelativeResize="0"/>
          <p:nvPr/>
        </p:nvPicPr>
        <p:blipFill rotWithShape="1">
          <a:blip r:embed="rId3">
            <a:alphaModFix/>
          </a:blip>
          <a:srcRect b="0" l="24309" r="24309" t="0"/>
          <a:stretch/>
        </p:blipFill>
        <p:spPr>
          <a:xfrm>
            <a:off x="5658034" y="1947866"/>
            <a:ext cx="3271684" cy="37671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t> </a:t>
            </a:r>
            <a:endParaRPr/>
          </a:p>
        </p:txBody>
      </p:sp>
      <p:sp>
        <p:nvSpPr>
          <p:cNvPr id="241" name="Google Shape;241;p15"/>
          <p:cNvSpPr/>
          <p:nvPr/>
        </p:nvSpPr>
        <p:spPr>
          <a:xfrm>
            <a:off x="500034" y="1500174"/>
            <a:ext cx="8429684" cy="489364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152400" lvl="0" marL="0" marR="0" rtl="0" algn="l">
              <a:spcBef>
                <a:spcPts val="0"/>
              </a:spcBef>
              <a:spcAft>
                <a:spcPts val="0"/>
              </a:spcAft>
              <a:buClr>
                <a:schemeClr val="dk1"/>
              </a:buClr>
              <a:buSzPts val="2400"/>
              <a:buFont typeface="Noto Sans Symbols"/>
              <a:buChar char="▪"/>
            </a:pPr>
            <a:r>
              <a:rPr i="1" lang="en-US" sz="2400">
                <a:solidFill>
                  <a:schemeClr val="dk1"/>
                </a:solidFill>
                <a:latin typeface="Corbel"/>
                <a:ea typeface="Corbel"/>
                <a:cs typeface="Corbel"/>
                <a:sym typeface="Corbel"/>
              </a:rPr>
              <a:t>Banner Ads</a:t>
            </a:r>
            <a:r>
              <a:rPr lang="en-US" sz="2400">
                <a:solidFill>
                  <a:schemeClr val="dk1"/>
                </a:solidFill>
                <a:latin typeface="Corbel"/>
                <a:ea typeface="Corbel"/>
                <a:cs typeface="Corbel"/>
                <a:sym typeface="Corbel"/>
              </a:rPr>
              <a:t> are small ads on other Web pages on which people can click to move to the advertised web site.</a:t>
            </a:r>
            <a:endParaRPr/>
          </a:p>
          <a:p>
            <a:pPr indent="0" lvl="1" marL="457200" marR="0" rtl="0" algn="l">
              <a:spcBef>
                <a:spcPts val="0"/>
              </a:spcBef>
              <a:spcAft>
                <a:spcPts val="0"/>
              </a:spcAft>
              <a:buNone/>
            </a:pPr>
            <a:r>
              <a:rPr b="0" i="0" lang="en-US" sz="2400" u="none" cap="none" strike="noStrike">
                <a:solidFill>
                  <a:schemeClr val="dk1"/>
                </a:solidFill>
                <a:latin typeface="Corbel"/>
                <a:ea typeface="Corbel"/>
                <a:cs typeface="Corbel"/>
                <a:sym typeface="Corbel"/>
              </a:rPr>
              <a:t>The overall “Click through” rates range from 1% to7% the difference lies in creativity and attention- getting power of the banner ad.</a:t>
            </a:r>
            <a:endParaRPr b="0" i="0" sz="2400" u="none" cap="none" strike="noStrike">
              <a:solidFill>
                <a:schemeClr val="dk1"/>
              </a:solidFill>
              <a:latin typeface="Corbel"/>
              <a:ea typeface="Corbel"/>
              <a:cs typeface="Corbel"/>
              <a:sym typeface="Corbel"/>
            </a:endParaRPr>
          </a:p>
          <a:p>
            <a:pPr indent="-152400" lvl="0" marL="0" marR="0" rtl="0" algn="l">
              <a:spcBef>
                <a:spcPts val="0"/>
              </a:spcBef>
              <a:spcAft>
                <a:spcPts val="0"/>
              </a:spcAft>
              <a:buClr>
                <a:schemeClr val="dk1"/>
              </a:buClr>
              <a:buSzPts val="2400"/>
              <a:buFont typeface="Noto Sans Symbols"/>
              <a:buChar char="▪"/>
            </a:pPr>
            <a:r>
              <a:rPr i="1" lang="en-US" sz="2400">
                <a:solidFill>
                  <a:schemeClr val="dk1"/>
                </a:solidFill>
                <a:latin typeface="Corbel"/>
                <a:ea typeface="Corbel"/>
                <a:cs typeface="Corbel"/>
                <a:sym typeface="Corbel"/>
              </a:rPr>
              <a:t>Skyscrapers</a:t>
            </a:r>
            <a:endParaRPr sz="2400">
              <a:solidFill>
                <a:schemeClr val="dk1"/>
              </a:solidFill>
              <a:latin typeface="Corbel"/>
              <a:ea typeface="Corbel"/>
              <a:cs typeface="Corbel"/>
              <a:sym typeface="Corbel"/>
            </a:endParaRPr>
          </a:p>
          <a:p>
            <a:pPr indent="0" lvl="1" marL="457200" marR="0" rtl="0" algn="l">
              <a:spcBef>
                <a:spcPts val="0"/>
              </a:spcBef>
              <a:spcAft>
                <a:spcPts val="0"/>
              </a:spcAft>
              <a:buNone/>
            </a:pPr>
            <a:r>
              <a:rPr b="0" i="0" lang="en-US" sz="2400" u="none" cap="none" strike="noStrike">
                <a:solidFill>
                  <a:schemeClr val="dk1"/>
                </a:solidFill>
                <a:latin typeface="Corbel"/>
                <a:ea typeface="Corbel"/>
                <a:cs typeface="Corbel"/>
                <a:sym typeface="Corbel"/>
              </a:rPr>
              <a:t>Extra-long, skinny ads  running down the right or left side of a Web site; response rates can be 10 times higher than the traditional banner ads</a:t>
            </a:r>
            <a:endParaRPr/>
          </a:p>
          <a:p>
            <a:pPr indent="-152400" lvl="0" marL="0" marR="0" rtl="0" algn="l">
              <a:spcBef>
                <a:spcPts val="0"/>
              </a:spcBef>
              <a:spcAft>
                <a:spcPts val="0"/>
              </a:spcAft>
              <a:buClr>
                <a:schemeClr val="dk1"/>
              </a:buClr>
              <a:buSzPts val="2400"/>
              <a:buFont typeface="Noto Sans Symbols"/>
              <a:buChar char="▪"/>
            </a:pPr>
            <a:r>
              <a:rPr i="1" lang="en-US" sz="2400">
                <a:solidFill>
                  <a:schemeClr val="dk1"/>
                </a:solidFill>
                <a:latin typeface="Corbel"/>
                <a:ea typeface="Corbel"/>
                <a:cs typeface="Corbel"/>
                <a:sym typeface="Corbel"/>
              </a:rPr>
              <a:t>Pop-ups and pop-behinds </a:t>
            </a:r>
            <a:r>
              <a:rPr lang="en-US" sz="2400">
                <a:solidFill>
                  <a:schemeClr val="dk1"/>
                </a:solidFill>
                <a:latin typeface="Corbel"/>
                <a:ea typeface="Corbel"/>
                <a:cs typeface="Corbel"/>
                <a:sym typeface="Corbel"/>
              </a:rPr>
              <a:t>bust open on the computer screen either in front of or behind the opening page of the Web site.</a:t>
            </a:r>
            <a:endParaRPr/>
          </a:p>
          <a:p>
            <a:pPr indent="0" lvl="1" marL="457200" marR="0" rtl="0" algn="l">
              <a:spcBef>
                <a:spcPts val="0"/>
              </a:spcBef>
              <a:spcAft>
                <a:spcPts val="0"/>
              </a:spcAft>
              <a:buNone/>
            </a:pPr>
            <a:r>
              <a:rPr b="0" i="0" lang="en-US" sz="2400" u="none" cap="none" strike="noStrike">
                <a:solidFill>
                  <a:schemeClr val="dk1"/>
                </a:solidFill>
                <a:latin typeface="Corbel"/>
                <a:ea typeface="Corbel"/>
                <a:cs typeface="Corbel"/>
                <a:sym typeface="Corbel"/>
              </a:rPr>
              <a:t>They are seen as intrusive, annoying, and some advertisers have moved away from this format.</a:t>
            </a:r>
            <a:endParaRPr b="0" i="0" sz="2400" u="none" cap="none" strike="noStrike">
              <a:solidFill>
                <a:schemeClr val="dk1"/>
              </a:solidFill>
              <a:latin typeface="Corbel"/>
              <a:ea typeface="Corbel"/>
              <a:cs typeface="Corbel"/>
              <a:sym typeface="Corbel"/>
            </a:endParaRPr>
          </a:p>
        </p:txBody>
      </p:sp>
      <p:sp>
        <p:nvSpPr>
          <p:cNvPr id="242" name="Google Shape;242;p15"/>
          <p:cNvSpPr txBox="1"/>
          <p:nvPr/>
        </p:nvSpPr>
        <p:spPr>
          <a:xfrm>
            <a:off x="609600" y="307848"/>
            <a:ext cx="8229600" cy="1252728"/>
          </a:xfrm>
          <a:prstGeom prst="rect">
            <a:avLst/>
          </a:prstGeom>
          <a:noFill/>
          <a:ln>
            <a:noFill/>
          </a:ln>
        </p:spPr>
        <p:txBody>
          <a:bodyPr anchorCtr="0" anchor="ctr" bIns="45700" lIns="91425" spcFirstLastPara="1" rIns="45700" wrap="square" tIns="45700">
            <a:normAutofit/>
          </a:bodyPr>
          <a:lstStyle/>
          <a:p>
            <a:pPr indent="0" lvl="0" marL="0" marR="0" rtl="0" algn="l">
              <a:spcBef>
                <a:spcPts val="0"/>
              </a:spcBef>
              <a:spcAft>
                <a:spcPts val="0"/>
              </a:spcAft>
              <a:buNone/>
            </a:pPr>
            <a:r>
              <a:rPr b="1" lang="en-US" sz="4000">
                <a:solidFill>
                  <a:srgbClr val="FFC000"/>
                </a:solidFill>
                <a:latin typeface="Corbel"/>
                <a:ea typeface="Corbel"/>
                <a:cs typeface="Corbel"/>
                <a:sym typeface="Corbel"/>
              </a:rPr>
              <a:t>Internet Advertising Formats</a:t>
            </a:r>
            <a:endParaRPr b="1" sz="4000">
              <a:solidFill>
                <a:srgbClr val="FFC000"/>
              </a:solidFill>
              <a:latin typeface="Corbel"/>
              <a:ea typeface="Corbel"/>
              <a:cs typeface="Corbel"/>
              <a:sym typeface="Corbe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Formats</a:t>
            </a:r>
            <a:endParaRPr sz="4000">
              <a:solidFill>
                <a:srgbClr val="FFC000"/>
              </a:solidFill>
            </a:endParaRPr>
          </a:p>
        </p:txBody>
      </p:sp>
      <p:sp>
        <p:nvSpPr>
          <p:cNvPr id="248" name="Google Shape;248;p16"/>
          <p:cNvSpPr txBox="1"/>
          <p:nvPr>
            <p:ph idx="1" type="body"/>
          </p:nvPr>
        </p:nvSpPr>
        <p:spPr>
          <a:xfrm>
            <a:off x="457200" y="1285860"/>
            <a:ext cx="8401080" cy="33909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i="1" lang="en-US"/>
              <a:t>Minisites </a:t>
            </a:r>
            <a:r>
              <a:rPr lang="en-US" sz="2400"/>
              <a:t>allow the advertiser to market their products without sending people away from the site they are visiting.</a:t>
            </a:r>
            <a:endParaRPr/>
          </a:p>
          <a:p>
            <a:pPr indent="-273050" lvl="1" marL="730250" rtl="0" algn="l">
              <a:spcBef>
                <a:spcPts val="480"/>
              </a:spcBef>
              <a:spcAft>
                <a:spcPts val="0"/>
              </a:spcAft>
              <a:buSzPts val="2160"/>
              <a:buChar char="▪"/>
            </a:pPr>
            <a:r>
              <a:rPr lang="en-US"/>
              <a:t>Don’t have to leave current site; response rates about 5%</a:t>
            </a:r>
            <a:endParaRPr/>
          </a:p>
          <a:p>
            <a:pPr indent="-319088" lvl="0" marL="438150" rtl="0" algn="l">
              <a:spcBef>
                <a:spcPts val="0"/>
              </a:spcBef>
              <a:spcAft>
                <a:spcPts val="0"/>
              </a:spcAft>
              <a:buSzPts val="2240"/>
              <a:buChar char="◼"/>
            </a:pPr>
            <a:r>
              <a:rPr i="1" lang="en-US"/>
              <a:t>Superstitials </a:t>
            </a:r>
            <a:r>
              <a:rPr lang="en-US" sz="2400"/>
              <a:t>are thought of as “the Internet’s commercial,” designed to work like TV ads. </a:t>
            </a:r>
            <a:endParaRPr/>
          </a:p>
          <a:p>
            <a:pPr indent="-273050" lvl="1" marL="730250" rtl="0" algn="l">
              <a:spcBef>
                <a:spcPts val="480"/>
              </a:spcBef>
              <a:spcAft>
                <a:spcPts val="0"/>
              </a:spcAft>
              <a:buSzPts val="2160"/>
              <a:buChar char="▪"/>
            </a:pPr>
            <a:r>
              <a:rPr lang="en-US"/>
              <a:t>When you go from one page on a Web site to another, a 20-second video commercial appears in a window.</a:t>
            </a:r>
            <a:endParaRPr/>
          </a:p>
          <a:p>
            <a:pPr indent="-319088" lvl="0" marL="438150" rtl="0" algn="l">
              <a:spcBef>
                <a:spcPts val="0"/>
              </a:spcBef>
              <a:spcAft>
                <a:spcPts val="0"/>
              </a:spcAft>
              <a:buSzPts val="2240"/>
              <a:buChar char="◼"/>
            </a:pPr>
            <a:r>
              <a:rPr i="1" lang="en-US"/>
              <a:t>Widgets </a:t>
            </a:r>
            <a:r>
              <a:rPr lang="en-US" sz="2400"/>
              <a:t>are tiny computer programs that allow people to create and insert professional looking content into their personal web sites.</a:t>
            </a:r>
            <a:endParaRPr/>
          </a:p>
          <a:p>
            <a:pPr indent="-273050" lvl="1" marL="730250" rtl="0" algn="l">
              <a:spcBef>
                <a:spcPts val="480"/>
              </a:spcBef>
              <a:spcAft>
                <a:spcPts val="0"/>
              </a:spcAft>
              <a:buSzPts val="2160"/>
              <a:buChar char="▪"/>
            </a:pPr>
            <a:r>
              <a:rPr lang="en-US"/>
              <a:t>They include brand-sponsored news notes, book or music covers, weather feeds, calculators, and other gadgets</a:t>
            </a:r>
            <a:endParaRPr/>
          </a:p>
        </p:txBody>
      </p:sp>
      <p:sp>
        <p:nvSpPr>
          <p:cNvPr id="249" name="Google Shape;249;p16"/>
          <p:cNvSpPr/>
          <p:nvPr/>
        </p:nvSpPr>
        <p:spPr>
          <a:xfrm>
            <a:off x="9191625" y="53705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Formats</a:t>
            </a:r>
            <a:endParaRPr sz="4000"/>
          </a:p>
        </p:txBody>
      </p:sp>
      <p:sp>
        <p:nvSpPr>
          <p:cNvPr id="255" name="Google Shape;255;p17"/>
          <p:cNvSpPr txBox="1"/>
          <p:nvPr>
            <p:ph idx="1" type="body"/>
          </p:nvPr>
        </p:nvSpPr>
        <p:spPr>
          <a:xfrm>
            <a:off x="457200" y="1428736"/>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1920"/>
              <a:buNone/>
            </a:pPr>
            <a:r>
              <a:rPr b="1" lang="en-US" sz="2400"/>
              <a:t>Online video ads</a:t>
            </a:r>
            <a:endParaRPr/>
          </a:p>
          <a:p>
            <a:pPr indent="-319088" lvl="0" marL="438150" rtl="0" algn="l">
              <a:lnSpc>
                <a:spcPct val="80000"/>
              </a:lnSpc>
              <a:spcBef>
                <a:spcPts val="0"/>
              </a:spcBef>
              <a:spcAft>
                <a:spcPts val="0"/>
              </a:spcAft>
              <a:buSzPts val="1920"/>
              <a:buChar char="◼"/>
            </a:pPr>
            <a:r>
              <a:rPr lang="en-US" sz="2400"/>
              <a:t>Multiple formats have forced advertisers struggle to find the best platforms.</a:t>
            </a:r>
            <a:br>
              <a:rPr lang="en-US" sz="2400"/>
            </a:br>
            <a:endParaRPr sz="2400"/>
          </a:p>
          <a:p>
            <a:pPr indent="-319088" lvl="0" marL="438150" rtl="0" algn="l">
              <a:lnSpc>
                <a:spcPct val="80000"/>
              </a:lnSpc>
              <a:spcBef>
                <a:spcPts val="0"/>
              </a:spcBef>
              <a:spcAft>
                <a:spcPts val="0"/>
              </a:spcAft>
              <a:buSzPts val="1920"/>
              <a:buChar char="◼"/>
            </a:pPr>
            <a:r>
              <a:rPr lang="en-US" sz="2400"/>
              <a:t>The lack of standardization have raised agencies’ production costs as they try to adapt to new formats. </a:t>
            </a:r>
            <a:endParaRPr/>
          </a:p>
          <a:p>
            <a:pPr indent="-319088" lvl="0" marL="438150" rtl="0" algn="l">
              <a:lnSpc>
                <a:spcPct val="80000"/>
              </a:lnSpc>
              <a:spcBef>
                <a:spcPts val="0"/>
              </a:spcBef>
              <a:spcAft>
                <a:spcPts val="0"/>
              </a:spcAft>
              <a:buSzPts val="1920"/>
              <a:buNone/>
            </a:pPr>
            <a:r>
              <a:rPr b="1" lang="en-US" sz="2400"/>
              <a:t>Search advertising </a:t>
            </a:r>
            <a:endParaRPr/>
          </a:p>
          <a:p>
            <a:pPr indent="-319088" lvl="0" marL="438150" rtl="0" algn="l">
              <a:lnSpc>
                <a:spcPct val="80000"/>
              </a:lnSpc>
              <a:spcBef>
                <a:spcPts val="0"/>
              </a:spcBef>
              <a:spcAft>
                <a:spcPts val="0"/>
              </a:spcAft>
              <a:buSzPts val="1920"/>
              <a:buChar char="◼"/>
            </a:pPr>
            <a:r>
              <a:rPr lang="en-US" sz="2400"/>
              <a:t>Search engine advertising is driven by keywords that consumers use to search for information. </a:t>
            </a:r>
            <a:endParaRPr/>
          </a:p>
          <a:p>
            <a:pPr indent="-319088" lvl="0" marL="438150" rtl="0" algn="l">
              <a:lnSpc>
                <a:spcPct val="80000"/>
              </a:lnSpc>
              <a:spcBef>
                <a:spcPts val="0"/>
              </a:spcBef>
              <a:spcAft>
                <a:spcPts val="0"/>
              </a:spcAft>
              <a:buSzPts val="1920"/>
              <a:buNone/>
            </a:pPr>
            <a:r>
              <a:t/>
            </a:r>
            <a:endParaRPr sz="2400"/>
          </a:p>
          <a:p>
            <a:pPr indent="-319088" lvl="0" marL="438150" rtl="0" algn="l">
              <a:lnSpc>
                <a:spcPct val="80000"/>
              </a:lnSpc>
              <a:spcBef>
                <a:spcPts val="0"/>
              </a:spcBef>
              <a:spcAft>
                <a:spcPts val="0"/>
              </a:spcAft>
              <a:buSzPts val="1920"/>
              <a:buChar char="◼"/>
            </a:pPr>
            <a:r>
              <a:rPr b="1" lang="en-US" sz="2400"/>
              <a:t>Search marketing</a:t>
            </a:r>
            <a:r>
              <a:rPr lang="en-US" sz="2400"/>
              <a:t> enables marketers to position brand messages adjoining the list of sites compiled in responses to a keyword search by search engines. </a:t>
            </a:r>
            <a:br>
              <a:rPr lang="en-US" sz="2400"/>
            </a:br>
            <a:endParaRPr sz="2400"/>
          </a:p>
          <a:p>
            <a:pPr indent="-319088" lvl="0" marL="438150" rtl="0" algn="l">
              <a:lnSpc>
                <a:spcPct val="80000"/>
              </a:lnSpc>
              <a:spcBef>
                <a:spcPts val="0"/>
              </a:spcBef>
              <a:spcAft>
                <a:spcPts val="0"/>
              </a:spcAft>
              <a:buSzPts val="1920"/>
              <a:buChar char="◼"/>
            </a:pPr>
            <a:r>
              <a:rPr lang="en-US" sz="2400"/>
              <a:t>Because consumers initiate the search, the adjoining ads are not perceived to be as intrusive as other forms of advertising.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Types of internet advertising</a:t>
            </a:r>
            <a:endParaRPr sz="4000">
              <a:solidFill>
                <a:srgbClr val="FFC000"/>
              </a:solidFill>
            </a:endParaRPr>
          </a:p>
        </p:txBody>
      </p:sp>
      <p:sp>
        <p:nvSpPr>
          <p:cNvPr id="261" name="Google Shape;261;p18"/>
          <p:cNvSpPr txBox="1"/>
          <p:nvPr>
            <p:ph idx="1" type="body"/>
          </p:nvPr>
        </p:nvSpPr>
        <p:spPr>
          <a:xfrm>
            <a:off x="457200" y="1357298"/>
            <a:ext cx="8115328" cy="5072098"/>
          </a:xfrm>
          <a:prstGeom prst="rect">
            <a:avLst/>
          </a:prstGeom>
          <a:noFill/>
          <a:ln>
            <a:noFill/>
          </a:ln>
        </p:spPr>
        <p:txBody>
          <a:bodyPr anchorCtr="0" anchor="t" bIns="45700" lIns="54850" spcFirstLastPara="1" rIns="91425" wrap="square" tIns="91425">
            <a:noAutofit/>
          </a:bodyPr>
          <a:lstStyle/>
          <a:p>
            <a:pPr indent="-319088" lvl="0" marL="438150" rtl="0" algn="ctr">
              <a:spcBef>
                <a:spcPts val="0"/>
              </a:spcBef>
              <a:spcAft>
                <a:spcPts val="0"/>
              </a:spcAft>
              <a:buSzPts val="2240"/>
              <a:buChar char="◼"/>
            </a:pPr>
            <a:r>
              <a:rPr lang="en-US"/>
              <a:t>Animation Boosts Click-Throughs</a:t>
            </a:r>
            <a:endParaRPr/>
          </a:p>
          <a:p>
            <a:pPr indent="-228600" lvl="0" marL="228600" rtl="0" algn="l">
              <a:lnSpc>
                <a:spcPct val="90000"/>
              </a:lnSpc>
              <a:spcBef>
                <a:spcPts val="480"/>
              </a:spcBef>
              <a:spcAft>
                <a:spcPts val="0"/>
              </a:spcAft>
              <a:buClr>
                <a:srgbClr val="669966"/>
              </a:buClr>
              <a:buSzPts val="1920"/>
              <a:buFont typeface="Times"/>
              <a:buChar char="•"/>
            </a:pPr>
            <a:r>
              <a:rPr lang="en-US" sz="2400">
                <a:solidFill>
                  <a:srgbClr val="000000"/>
                </a:solidFill>
              </a:rPr>
              <a:t>Use of technology like Flash and Java script can double click-through rates</a:t>
            </a:r>
            <a:endParaRPr/>
          </a:p>
          <a:p>
            <a:pPr indent="-228600" lvl="0" marL="228600" rtl="0" algn="l">
              <a:lnSpc>
                <a:spcPct val="90000"/>
              </a:lnSpc>
              <a:spcBef>
                <a:spcPts val="480"/>
              </a:spcBef>
              <a:spcAft>
                <a:spcPts val="0"/>
              </a:spcAft>
              <a:buClr>
                <a:srgbClr val="669966"/>
              </a:buClr>
              <a:buSzPts val="1920"/>
              <a:buFont typeface="Times"/>
              <a:buChar char="•"/>
            </a:pPr>
            <a:r>
              <a:rPr lang="en-US" sz="2400">
                <a:solidFill>
                  <a:srgbClr val="000000"/>
                </a:solidFill>
              </a:rPr>
              <a:t>Games, contests, interviews, and music videos</a:t>
            </a:r>
            <a:endParaRPr/>
          </a:p>
          <a:p>
            <a:pPr indent="0" lvl="0" marL="119062" rtl="0" algn="l">
              <a:spcBef>
                <a:spcPts val="0"/>
              </a:spcBef>
              <a:spcAft>
                <a:spcPts val="0"/>
              </a:spcAft>
              <a:buSzPts val="2240"/>
              <a:buNone/>
            </a:pPr>
            <a:r>
              <a:rPr lang="en-US"/>
              <a:t>		Email advertising</a:t>
            </a:r>
            <a:endParaRPr/>
          </a:p>
          <a:p>
            <a:pPr indent="-342900" lvl="0" marL="342900" rtl="0" algn="l">
              <a:lnSpc>
                <a:spcPct val="90000"/>
              </a:lnSpc>
              <a:spcBef>
                <a:spcPts val="480"/>
              </a:spcBef>
              <a:spcAft>
                <a:spcPts val="0"/>
              </a:spcAft>
              <a:buClr>
                <a:srgbClr val="669966"/>
              </a:buClr>
              <a:buSzPts val="1920"/>
              <a:buFont typeface="Times"/>
              <a:buChar char="•"/>
            </a:pPr>
            <a:r>
              <a:rPr lang="en-US" sz="2400">
                <a:solidFill>
                  <a:srgbClr val="000000"/>
                </a:solidFill>
              </a:rPr>
              <a:t>It’s inexpensive and easy</a:t>
            </a:r>
            <a:endParaRPr sz="2000">
              <a:solidFill>
                <a:srgbClr val="000000"/>
              </a:solidFill>
            </a:endParaRPr>
          </a:p>
          <a:p>
            <a:pPr indent="-342900" lvl="0" marL="342900" rtl="0" algn="l">
              <a:lnSpc>
                <a:spcPct val="90000"/>
              </a:lnSpc>
              <a:spcBef>
                <a:spcPts val="480"/>
              </a:spcBef>
              <a:spcAft>
                <a:spcPts val="0"/>
              </a:spcAft>
              <a:buClr>
                <a:srgbClr val="669966"/>
              </a:buClr>
              <a:buSzPts val="1920"/>
              <a:buFont typeface="Times"/>
              <a:buChar char="•"/>
            </a:pPr>
            <a:r>
              <a:rPr b="1" i="1" lang="en-US" sz="2400">
                <a:solidFill>
                  <a:srgbClr val="000000"/>
                </a:solidFill>
              </a:rPr>
              <a:t>Permission marketing</a:t>
            </a:r>
            <a:r>
              <a:rPr lang="en-US" sz="2400">
                <a:solidFill>
                  <a:srgbClr val="000000"/>
                </a:solidFill>
              </a:rPr>
              <a:t>—asking potential consumers permission to send email.</a:t>
            </a:r>
            <a:endParaRPr/>
          </a:p>
          <a:p>
            <a:pPr indent="-285750" lvl="1" marL="742950" rtl="0" algn="l">
              <a:lnSpc>
                <a:spcPct val="90000"/>
              </a:lnSpc>
              <a:spcBef>
                <a:spcPts val="400"/>
              </a:spcBef>
              <a:spcAft>
                <a:spcPts val="0"/>
              </a:spcAft>
              <a:buClr>
                <a:srgbClr val="669966"/>
              </a:buClr>
              <a:buSzPts val="1800"/>
              <a:buFont typeface="Corbel"/>
              <a:buChar char="–"/>
            </a:pPr>
            <a:r>
              <a:rPr lang="en-US" sz="2000"/>
              <a:t>Opt in and opt out</a:t>
            </a:r>
            <a:endParaRPr/>
          </a:p>
          <a:p>
            <a:pPr indent="-342900" lvl="0" marL="342900" rtl="0" algn="l">
              <a:lnSpc>
                <a:spcPct val="90000"/>
              </a:lnSpc>
              <a:spcBef>
                <a:spcPts val="480"/>
              </a:spcBef>
              <a:spcAft>
                <a:spcPts val="0"/>
              </a:spcAft>
              <a:buClr>
                <a:srgbClr val="669966"/>
              </a:buClr>
              <a:buSzPts val="1920"/>
              <a:buFont typeface="Times"/>
              <a:buChar char="•"/>
            </a:pPr>
            <a:r>
              <a:rPr b="1" i="1" lang="en-US" sz="2400">
                <a:solidFill>
                  <a:srgbClr val="000000"/>
                </a:solidFill>
              </a:rPr>
              <a:t>Viral marketing</a:t>
            </a:r>
            <a:r>
              <a:rPr lang="en-US" sz="2400">
                <a:solidFill>
                  <a:srgbClr val="000000"/>
                </a:solidFill>
              </a:rPr>
              <a:t>—uses email to circulate a message among family and friends.</a:t>
            </a:r>
            <a:endParaRPr/>
          </a:p>
          <a:p>
            <a:pPr indent="-342900" lvl="0" marL="342900" rtl="0" algn="l">
              <a:lnSpc>
                <a:spcPct val="90000"/>
              </a:lnSpc>
              <a:spcBef>
                <a:spcPts val="480"/>
              </a:spcBef>
              <a:spcAft>
                <a:spcPts val="0"/>
              </a:spcAft>
              <a:buClr>
                <a:srgbClr val="669966"/>
              </a:buClr>
              <a:buSzPts val="1920"/>
              <a:buFont typeface="Times"/>
              <a:buChar char="•"/>
            </a:pPr>
            <a:r>
              <a:rPr b="1" i="1" lang="en-US" sz="2400">
                <a:solidFill>
                  <a:srgbClr val="000000"/>
                </a:solidFill>
              </a:rPr>
              <a:t>Spam</a:t>
            </a:r>
            <a:r>
              <a:rPr lang="en-US" sz="2400">
                <a:solidFill>
                  <a:srgbClr val="000000"/>
                </a:solidFill>
              </a:rPr>
              <a:t>—bulk email; unsolicited messages sent to  email boxes.</a:t>
            </a:r>
            <a:endParaRPr/>
          </a:p>
          <a:p>
            <a:pPr indent="-342900" lvl="0" marL="342900" rtl="0" algn="l">
              <a:lnSpc>
                <a:spcPct val="90000"/>
              </a:lnSpc>
              <a:spcBef>
                <a:spcPts val="480"/>
              </a:spcBef>
              <a:spcAft>
                <a:spcPts val="0"/>
              </a:spcAft>
              <a:buClr>
                <a:srgbClr val="669966"/>
              </a:buClr>
              <a:buSzPts val="1920"/>
              <a:buFont typeface="Times"/>
              <a:buChar char="•"/>
            </a:pPr>
            <a:r>
              <a:rPr lang="en-US" sz="2400">
                <a:solidFill>
                  <a:srgbClr val="000000"/>
                </a:solidFill>
              </a:rPr>
              <a:t>Can be profitable.</a:t>
            </a:r>
            <a:endParaRPr sz="2400">
              <a:solidFill>
                <a:srgbClr val="0000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New Internet Practices</a:t>
            </a:r>
            <a:endParaRPr sz="4000">
              <a:solidFill>
                <a:srgbClr val="FFC000"/>
              </a:solidFill>
            </a:endParaRPr>
          </a:p>
        </p:txBody>
      </p:sp>
      <p:sp>
        <p:nvSpPr>
          <p:cNvPr id="267" name="Google Shape;267;p19"/>
          <p:cNvSpPr txBox="1"/>
          <p:nvPr>
            <p:ph idx="1" type="body"/>
          </p:nvPr>
        </p:nvSpPr>
        <p:spPr>
          <a:xfrm>
            <a:off x="457200" y="1428736"/>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E-business/e-commerce</a:t>
            </a:r>
            <a:endParaRPr/>
          </a:p>
          <a:p>
            <a:pPr indent="-273050" lvl="1" marL="730250" rtl="0" algn="l">
              <a:lnSpc>
                <a:spcPct val="90000"/>
              </a:lnSpc>
              <a:spcBef>
                <a:spcPts val="480"/>
              </a:spcBef>
              <a:spcAft>
                <a:spcPts val="0"/>
              </a:spcAft>
              <a:buSzPts val="2160"/>
              <a:buChar char="▪"/>
            </a:pPr>
            <a:r>
              <a:rPr lang="en-US"/>
              <a:t>Businesses sell products, manage their businesses</a:t>
            </a:r>
            <a:endParaRPr/>
          </a:p>
          <a:p>
            <a:pPr indent="-319088" lvl="0" marL="438150" rtl="0" algn="l">
              <a:spcBef>
                <a:spcPts val="0"/>
              </a:spcBef>
              <a:spcAft>
                <a:spcPts val="0"/>
              </a:spcAft>
              <a:buSzPts val="2240"/>
              <a:buChar char="◼"/>
            </a:pPr>
            <a:r>
              <a:rPr lang="en-US"/>
              <a:t>Information Role</a:t>
            </a:r>
            <a:endParaRPr/>
          </a:p>
          <a:p>
            <a:pPr indent="-273050" lvl="1" marL="730250" rtl="0" algn="l">
              <a:lnSpc>
                <a:spcPct val="80000"/>
              </a:lnSpc>
              <a:spcBef>
                <a:spcPts val="480"/>
              </a:spcBef>
              <a:spcAft>
                <a:spcPts val="0"/>
              </a:spcAft>
              <a:buSzPts val="2160"/>
              <a:buChar char="▪"/>
            </a:pPr>
            <a:r>
              <a:rPr lang="en-US"/>
              <a:t>Online publishing, encyclopedias</a:t>
            </a:r>
            <a:endParaRPr/>
          </a:p>
          <a:p>
            <a:pPr indent="-319088" lvl="0" marL="438150" rtl="0" algn="l">
              <a:spcBef>
                <a:spcPts val="0"/>
              </a:spcBef>
              <a:spcAft>
                <a:spcPts val="0"/>
              </a:spcAft>
              <a:buSzPts val="2240"/>
              <a:buChar char="◼"/>
            </a:pPr>
            <a:r>
              <a:rPr lang="en-US"/>
              <a:t>Entertainment Role</a:t>
            </a:r>
            <a:endParaRPr/>
          </a:p>
          <a:p>
            <a:pPr indent="-273050" lvl="1" marL="730250" rtl="0" algn="l">
              <a:lnSpc>
                <a:spcPct val="90000"/>
              </a:lnSpc>
              <a:spcBef>
                <a:spcPts val="480"/>
              </a:spcBef>
              <a:spcAft>
                <a:spcPts val="0"/>
              </a:spcAft>
              <a:buSzPts val="2160"/>
              <a:buChar char="▪"/>
            </a:pPr>
            <a:r>
              <a:rPr lang="en-US"/>
              <a:t>Games, fashion, music, videos, YouTube, SecondLife (avatars)</a:t>
            </a:r>
            <a:endParaRPr/>
          </a:p>
          <a:p>
            <a:pPr indent="-319088" lvl="0" marL="438150" rtl="0" algn="l">
              <a:spcBef>
                <a:spcPts val="0"/>
              </a:spcBef>
              <a:spcAft>
                <a:spcPts val="0"/>
              </a:spcAft>
              <a:buSzPts val="2240"/>
              <a:buChar char="◼"/>
            </a:pPr>
            <a:r>
              <a:rPr lang="en-US"/>
              <a:t>Social Role</a:t>
            </a:r>
            <a:endParaRPr/>
          </a:p>
          <a:p>
            <a:pPr indent="-273050" lvl="1" marL="730250" rtl="0" algn="l">
              <a:lnSpc>
                <a:spcPct val="90000"/>
              </a:lnSpc>
              <a:spcBef>
                <a:spcPts val="480"/>
              </a:spcBef>
              <a:spcAft>
                <a:spcPts val="0"/>
              </a:spcAft>
              <a:buSzPts val="2160"/>
              <a:buChar char="▪"/>
            </a:pPr>
            <a:r>
              <a:rPr lang="en-US"/>
              <a:t>MySpace Facebook</a:t>
            </a:r>
            <a:endParaRPr/>
          </a:p>
          <a:p>
            <a:pPr indent="-319088" lvl="0" marL="438150" rtl="0" algn="l">
              <a:lnSpc>
                <a:spcPct val="90000"/>
              </a:lnSpc>
              <a:spcBef>
                <a:spcPts val="0"/>
              </a:spcBef>
              <a:spcAft>
                <a:spcPts val="0"/>
              </a:spcAft>
              <a:buSzPts val="2240"/>
              <a:buChar char="◼"/>
            </a:pPr>
            <a:r>
              <a:rPr lang="en-US"/>
              <a:t>Dialogue Role</a:t>
            </a:r>
            <a:endParaRPr/>
          </a:p>
          <a:p>
            <a:pPr indent="-273050" lvl="1" marL="730250" rtl="0" algn="l">
              <a:lnSpc>
                <a:spcPct val="80000"/>
              </a:lnSpc>
              <a:spcBef>
                <a:spcPts val="480"/>
              </a:spcBef>
              <a:spcAft>
                <a:spcPts val="0"/>
              </a:spcAft>
              <a:buSzPts val="2160"/>
              <a:buChar char="▪"/>
            </a:pPr>
            <a:r>
              <a:rPr lang="en-US"/>
              <a:t>Create two-way communication with customers</a:t>
            </a:r>
            <a:endParaRPr/>
          </a:p>
          <a:p>
            <a:pPr indent="-273050" lvl="1" marL="730250" rtl="0" algn="l">
              <a:lnSpc>
                <a:spcPct val="80000"/>
              </a:lnSpc>
              <a:spcBef>
                <a:spcPts val="480"/>
              </a:spcBef>
              <a:spcAft>
                <a:spcPts val="0"/>
              </a:spcAft>
              <a:buSzPts val="2160"/>
              <a:buChar char="▪"/>
            </a:pPr>
            <a:r>
              <a:rPr lang="en-US"/>
              <a:t>Create buzz or word of mouth between customers and potential customers</a:t>
            </a:r>
            <a:endParaRPr/>
          </a:p>
          <a:p>
            <a:pPr indent="0" lvl="0" marL="119062" rtl="0" algn="l">
              <a:spcBef>
                <a:spcPts val="0"/>
              </a:spcBef>
              <a:spcAft>
                <a:spcPts val="0"/>
              </a:spcAft>
              <a:buSzPts val="1120"/>
              <a:buNone/>
            </a:pPr>
            <a:r>
              <a:rPr lang="en-US" sz="1400"/>
              <a:t>Moriarty, Mitchell and Wells, (2009)</a:t>
            </a:r>
            <a:endParaRPr sz="14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Issues</a:t>
            </a:r>
            <a:endParaRPr sz="4000">
              <a:solidFill>
                <a:srgbClr val="FFC000"/>
              </a:solidFill>
            </a:endParaRPr>
          </a:p>
        </p:txBody>
      </p:sp>
      <p:sp>
        <p:nvSpPr>
          <p:cNvPr id="273" name="Google Shape;273;p20"/>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42900" lvl="0" marL="342900" rtl="0" algn="l">
              <a:lnSpc>
                <a:spcPct val="90000"/>
              </a:lnSpc>
              <a:spcBef>
                <a:spcPts val="0"/>
              </a:spcBef>
              <a:spcAft>
                <a:spcPts val="0"/>
              </a:spcAft>
              <a:buClr>
                <a:srgbClr val="669966"/>
              </a:buClr>
              <a:buSzPts val="1920"/>
              <a:buFont typeface="Times"/>
              <a:buChar char="•"/>
            </a:pPr>
            <a:r>
              <a:rPr lang="en-US" sz="2400"/>
              <a:t>Measurement</a:t>
            </a:r>
            <a:endParaRPr/>
          </a:p>
          <a:p>
            <a:pPr indent="-285750" lvl="1" marL="742950" rtl="0" algn="l">
              <a:lnSpc>
                <a:spcPct val="90000"/>
              </a:lnSpc>
              <a:spcBef>
                <a:spcPts val="400"/>
              </a:spcBef>
              <a:spcAft>
                <a:spcPts val="0"/>
              </a:spcAft>
              <a:buClr>
                <a:srgbClr val="669966"/>
              </a:buClr>
              <a:buSzPts val="1800"/>
              <a:buFont typeface="Corbel"/>
              <a:buChar char="–"/>
            </a:pPr>
            <a:r>
              <a:rPr lang="en-US" sz="2000"/>
              <a:t>Feedback is rapid, but with no standards for measurement.</a:t>
            </a:r>
            <a:endParaRPr/>
          </a:p>
          <a:p>
            <a:pPr indent="-285750" lvl="1" marL="742950" rtl="0" algn="l">
              <a:lnSpc>
                <a:spcPct val="90000"/>
              </a:lnSpc>
              <a:spcBef>
                <a:spcPts val="400"/>
              </a:spcBef>
              <a:spcAft>
                <a:spcPts val="0"/>
              </a:spcAft>
              <a:buClr>
                <a:srgbClr val="669966"/>
              </a:buClr>
              <a:buSzPts val="1800"/>
              <a:buFont typeface="Corbel"/>
              <a:buChar char="–"/>
            </a:pPr>
            <a:r>
              <a:rPr lang="en-US" sz="2000"/>
              <a:t>Hits, viewers, unique viewers, and page views don’t offer insight about motivation or attention.</a:t>
            </a:r>
            <a:endParaRPr/>
          </a:p>
          <a:p>
            <a:pPr indent="-285750" lvl="1" marL="742950" rtl="0" algn="l">
              <a:lnSpc>
                <a:spcPct val="90000"/>
              </a:lnSpc>
              <a:spcBef>
                <a:spcPts val="400"/>
              </a:spcBef>
              <a:spcAft>
                <a:spcPts val="0"/>
              </a:spcAft>
              <a:buClr>
                <a:srgbClr val="669966"/>
              </a:buClr>
              <a:buSzPts val="1800"/>
              <a:buFont typeface="Corbel"/>
              <a:buChar char="–"/>
            </a:pPr>
            <a:r>
              <a:rPr lang="en-US" sz="2000"/>
              <a:t>Consumer response is measured by click-throughs.</a:t>
            </a:r>
            <a:endParaRPr/>
          </a:p>
          <a:p>
            <a:pPr indent="-285750" lvl="1" marL="742950" rtl="0" algn="l">
              <a:lnSpc>
                <a:spcPct val="90000"/>
              </a:lnSpc>
              <a:spcBef>
                <a:spcPts val="400"/>
              </a:spcBef>
              <a:spcAft>
                <a:spcPts val="0"/>
              </a:spcAft>
              <a:buClr>
                <a:srgbClr val="669966"/>
              </a:buClr>
              <a:buSzPts val="1800"/>
              <a:buFont typeface="Corbel"/>
              <a:buChar char="–"/>
            </a:pPr>
            <a:r>
              <a:rPr lang="en-US" sz="2000"/>
              <a:t>Internet measurement may become more like TV with daypart data, and reach and frequency tools.</a:t>
            </a:r>
            <a:endParaRPr/>
          </a:p>
          <a:p>
            <a:pPr indent="-342900" lvl="0" marL="342900" rtl="0" algn="l">
              <a:lnSpc>
                <a:spcPct val="90000"/>
              </a:lnSpc>
              <a:spcBef>
                <a:spcPts val="480"/>
              </a:spcBef>
              <a:spcAft>
                <a:spcPts val="0"/>
              </a:spcAft>
              <a:buClr>
                <a:srgbClr val="669966"/>
              </a:buClr>
              <a:buSzPts val="1920"/>
              <a:buFont typeface="Times"/>
              <a:buChar char="•"/>
            </a:pPr>
            <a:r>
              <a:rPr lang="en-US" sz="2400"/>
              <a:t>Internet Targeting and Privacy</a:t>
            </a:r>
            <a:endParaRPr/>
          </a:p>
          <a:p>
            <a:pPr indent="-285750" lvl="1" marL="742950" rtl="0" algn="l">
              <a:lnSpc>
                <a:spcPct val="90000"/>
              </a:lnSpc>
              <a:spcBef>
                <a:spcPts val="400"/>
              </a:spcBef>
              <a:spcAft>
                <a:spcPts val="0"/>
              </a:spcAft>
              <a:buClr>
                <a:srgbClr val="669966"/>
              </a:buClr>
              <a:buSzPts val="1800"/>
              <a:buFont typeface="Corbel"/>
              <a:buChar char="–"/>
            </a:pPr>
            <a:r>
              <a:rPr lang="en-US" sz="2000"/>
              <a:t>Cookies track your movements online and report back to site owners who store or sell your information.</a:t>
            </a:r>
            <a:endParaRPr/>
          </a:p>
          <a:p>
            <a:pPr indent="-285750" lvl="1" marL="742950" rtl="0" algn="l">
              <a:lnSpc>
                <a:spcPct val="90000"/>
              </a:lnSpc>
              <a:spcBef>
                <a:spcPts val="400"/>
              </a:spcBef>
              <a:spcAft>
                <a:spcPts val="0"/>
              </a:spcAft>
              <a:buClr>
                <a:srgbClr val="669966"/>
              </a:buClr>
              <a:buSzPts val="1800"/>
              <a:buFont typeface="Corbel"/>
              <a:buChar char="–"/>
            </a:pPr>
            <a:r>
              <a:rPr b="1" i="1" lang="en-US" sz="2000"/>
              <a:t>Privacy policies</a:t>
            </a:r>
            <a:r>
              <a:rPr lang="en-US" sz="2000"/>
              <a:t> outline how/if data is collected and used.</a:t>
            </a:r>
            <a:endParaRPr/>
          </a:p>
          <a:p>
            <a:pPr indent="-171450" lvl="1" marL="742950" rtl="0" algn="l">
              <a:lnSpc>
                <a:spcPct val="90000"/>
              </a:lnSpc>
              <a:spcBef>
                <a:spcPts val="400"/>
              </a:spcBef>
              <a:spcAft>
                <a:spcPts val="0"/>
              </a:spcAft>
              <a:buClr>
                <a:srgbClr val="669966"/>
              </a:buClr>
              <a:buSzPts val="1800"/>
              <a:buFont typeface="Corbel"/>
              <a:buNone/>
            </a:pPr>
            <a:r>
              <a:t/>
            </a:r>
            <a:endParaRPr sz="2000"/>
          </a:p>
        </p:txBody>
      </p:sp>
      <p:sp>
        <p:nvSpPr>
          <p:cNvPr id="274" name="Google Shape;274;p20"/>
          <p:cNvSpPr/>
          <p:nvPr/>
        </p:nvSpPr>
        <p:spPr>
          <a:xfrm>
            <a:off x="1571604" y="5357826"/>
            <a:ext cx="6172200" cy="12192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1" lang="en-US" sz="2000">
                <a:solidFill>
                  <a:srgbClr val="000000"/>
                </a:solidFill>
                <a:latin typeface="Times New Roman"/>
                <a:ea typeface="Times New Roman"/>
                <a:cs typeface="Times New Roman"/>
                <a:sym typeface="Times New Roman"/>
              </a:rPr>
              <a:t>Principle:</a:t>
            </a:r>
            <a:r>
              <a:rPr lang="en-US" sz="20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000">
                <a:solidFill>
                  <a:srgbClr val="000000"/>
                </a:solidFill>
                <a:latin typeface="Times New Roman"/>
                <a:ea typeface="Times New Roman"/>
                <a:cs typeface="Times New Roman"/>
                <a:sym typeface="Times New Roman"/>
              </a:rPr>
              <a:t>Companies that keep track of their customers’ online behavior are better able to personalize their advertising messages</a:t>
            </a:r>
            <a:endParaRPr sz="2000">
              <a:solidFill>
                <a:srgbClr val="00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xEl>
                                              <p:pRg end="1" st="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Types of online </a:t>
            </a:r>
            <a:br>
              <a:rPr lang="en-US">
                <a:solidFill>
                  <a:srgbClr val="FFC000"/>
                </a:solidFill>
              </a:rPr>
            </a:br>
            <a:r>
              <a:rPr lang="en-US">
                <a:solidFill>
                  <a:srgbClr val="FFC000"/>
                </a:solidFill>
              </a:rPr>
              <a:t>marketing communication </a:t>
            </a:r>
            <a:endParaRPr>
              <a:solidFill>
                <a:srgbClr val="FFC000"/>
              </a:solidFill>
            </a:endParaRPr>
          </a:p>
        </p:txBody>
      </p:sp>
      <p:sp>
        <p:nvSpPr>
          <p:cNvPr id="280" name="Google Shape;280;p21"/>
          <p:cNvSpPr txBox="1"/>
          <p:nvPr>
            <p:ph idx="1" type="body"/>
          </p:nvPr>
        </p:nvSpPr>
        <p:spPr>
          <a:xfrm>
            <a:off x="457200" y="1357298"/>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None/>
            </a:pPr>
            <a:r>
              <a:rPr b="1" lang="en-US" sz="2400"/>
              <a:t>Websites</a:t>
            </a:r>
            <a:endParaRPr/>
          </a:p>
          <a:p>
            <a:pPr indent="-319088" lvl="0" marL="438150" rtl="0" algn="l">
              <a:spcBef>
                <a:spcPts val="0"/>
              </a:spcBef>
              <a:spcAft>
                <a:spcPts val="0"/>
              </a:spcAft>
              <a:buSzPts val="1920"/>
              <a:buChar char="◼"/>
            </a:pPr>
            <a:r>
              <a:rPr lang="en-US" sz="2400"/>
              <a:t>Also called a </a:t>
            </a:r>
            <a:r>
              <a:rPr b="1" lang="en-US" sz="2400"/>
              <a:t>home page,</a:t>
            </a:r>
            <a:r>
              <a:rPr lang="en-US" sz="2400"/>
              <a:t> a </a:t>
            </a:r>
            <a:r>
              <a:rPr b="1" lang="en-US" sz="2400"/>
              <a:t>website </a:t>
            </a:r>
            <a:r>
              <a:rPr lang="en-US" sz="2400"/>
              <a:t>is the online face a company presents to the public.  </a:t>
            </a:r>
            <a:endParaRPr/>
          </a:p>
          <a:p>
            <a:pPr indent="-319088" lvl="0" marL="438150" rtl="0" algn="l">
              <a:spcBef>
                <a:spcPts val="0"/>
              </a:spcBef>
              <a:spcAft>
                <a:spcPts val="0"/>
              </a:spcAft>
              <a:buSzPts val="1920"/>
              <a:buChar char="◼"/>
            </a:pPr>
            <a:r>
              <a:rPr lang="en-US" sz="2400"/>
              <a:t>Websites blur the distinction between advertising, direct marketing and public relations. </a:t>
            </a:r>
            <a:endParaRPr/>
          </a:p>
          <a:p>
            <a:pPr indent="-319088" lvl="0" marL="438150" rtl="0" algn="l">
              <a:spcBef>
                <a:spcPts val="0"/>
              </a:spcBef>
              <a:spcAft>
                <a:spcPts val="0"/>
              </a:spcAft>
              <a:buSzPts val="1920"/>
              <a:buChar char="◼"/>
            </a:pPr>
            <a:r>
              <a:rPr b="1" i="1" lang="en-US" sz="2400"/>
              <a:t>Stickiness: </a:t>
            </a:r>
            <a:r>
              <a:rPr lang="en-US" sz="2400"/>
              <a:t>the degree to which a website encourages visitors to “stick around.” </a:t>
            </a:r>
            <a:endParaRPr/>
          </a:p>
          <a:p>
            <a:pPr indent="-319088" lvl="0" marL="438150" rtl="0" algn="l">
              <a:spcBef>
                <a:spcPts val="0"/>
              </a:spcBef>
              <a:spcAft>
                <a:spcPts val="0"/>
              </a:spcAft>
              <a:buSzPts val="1920"/>
              <a:buChar char="◼"/>
            </a:pPr>
            <a:r>
              <a:rPr b="1" i="1" lang="en-US" sz="2400"/>
              <a:t>Navigation: </a:t>
            </a:r>
            <a:r>
              <a:rPr lang="en-US" sz="2400"/>
              <a:t>The ease with which users can locate and move through your website. </a:t>
            </a:r>
            <a:endParaRPr/>
          </a:p>
          <a:p>
            <a:pPr indent="-319088" lvl="0" marL="438150" rtl="0" algn="l">
              <a:spcBef>
                <a:spcPts val="0"/>
              </a:spcBef>
              <a:spcAft>
                <a:spcPts val="0"/>
              </a:spcAft>
              <a:buSzPts val="1920"/>
              <a:buNone/>
            </a:pPr>
            <a:r>
              <a:rPr lang="en-US" sz="2400"/>
              <a:t>Check out these two highly “sticky” websites: </a:t>
            </a:r>
            <a:endParaRPr/>
          </a:p>
          <a:p>
            <a:pPr indent="-319088" lvl="0" marL="438150" rtl="0" algn="l">
              <a:spcBef>
                <a:spcPts val="0"/>
              </a:spcBef>
              <a:spcAft>
                <a:spcPts val="0"/>
              </a:spcAft>
              <a:buSzPts val="1920"/>
              <a:buChar char="◼"/>
            </a:pPr>
            <a:r>
              <a:rPr lang="en-US" sz="2400" u="sng">
                <a:solidFill>
                  <a:schemeClr val="hlink"/>
                </a:solidFill>
                <a:hlinkClick r:id="rId3"/>
              </a:rPr>
              <a:t>www.CampbellsKitchen.com</a:t>
            </a:r>
            <a:r>
              <a:rPr lang="en-US" sz="2400"/>
              <a:t> </a:t>
            </a:r>
            <a:endParaRPr/>
          </a:p>
          <a:p>
            <a:pPr indent="-319088" lvl="0" marL="438150" rtl="0" algn="l">
              <a:spcBef>
                <a:spcPts val="0"/>
              </a:spcBef>
              <a:spcAft>
                <a:spcPts val="0"/>
              </a:spcAft>
              <a:buSzPts val="1920"/>
              <a:buChar char="◼"/>
            </a:pPr>
            <a:r>
              <a:rPr lang="en-US" sz="2400" u="sng">
                <a:solidFill>
                  <a:schemeClr val="hlink"/>
                </a:solidFill>
                <a:hlinkClick r:id="rId4"/>
              </a:rPr>
              <a:t>http://tdi.vw.com</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Types of online </a:t>
            </a:r>
            <a:br>
              <a:rPr lang="en-US">
                <a:solidFill>
                  <a:srgbClr val="FFC000"/>
                </a:solidFill>
              </a:rPr>
            </a:br>
            <a:r>
              <a:rPr lang="en-US">
                <a:solidFill>
                  <a:srgbClr val="FFC000"/>
                </a:solidFill>
              </a:rPr>
              <a:t>marketing communication </a:t>
            </a:r>
            <a:endParaRPr/>
          </a:p>
        </p:txBody>
      </p:sp>
      <p:sp>
        <p:nvSpPr>
          <p:cNvPr id="286" name="Google Shape;286;p22"/>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560"/>
              <a:buNone/>
            </a:pPr>
            <a:r>
              <a:rPr b="1" lang="en-US" sz="3200"/>
              <a:t>E-mail communication </a:t>
            </a:r>
            <a:endParaRPr/>
          </a:p>
          <a:p>
            <a:pPr indent="-319088" lvl="0" marL="438150" rtl="0" algn="l">
              <a:spcBef>
                <a:spcPts val="0"/>
              </a:spcBef>
              <a:spcAft>
                <a:spcPts val="0"/>
              </a:spcAft>
              <a:buSzPts val="2240"/>
              <a:buChar char="◼"/>
            </a:pPr>
            <a:r>
              <a:rPr lang="en-US"/>
              <a:t>E-mail is a very inexpensive form of advertising. </a:t>
            </a:r>
            <a:br>
              <a:rPr lang="en-US"/>
            </a:br>
            <a:endParaRPr/>
          </a:p>
          <a:p>
            <a:pPr indent="-319088" lvl="0" marL="438150" rtl="0" algn="l">
              <a:spcBef>
                <a:spcPts val="0"/>
              </a:spcBef>
              <a:spcAft>
                <a:spcPts val="0"/>
              </a:spcAft>
              <a:buSzPts val="2240"/>
              <a:buChar char="◼"/>
            </a:pPr>
            <a:r>
              <a:rPr b="1" lang="en-US"/>
              <a:t>Viral marketing </a:t>
            </a:r>
            <a:r>
              <a:rPr lang="en-US"/>
              <a:t>uses e-mail, Facebook, and Twitter to circulate a message among family and friends. </a:t>
            </a:r>
            <a:br>
              <a:rPr lang="en-US"/>
            </a:br>
            <a:endParaRPr/>
          </a:p>
          <a:p>
            <a:pPr indent="-319088" lvl="0" marL="438150" rtl="0" algn="l">
              <a:spcBef>
                <a:spcPts val="0"/>
              </a:spcBef>
              <a:spcAft>
                <a:spcPts val="0"/>
              </a:spcAft>
              <a:buSzPts val="2240"/>
              <a:buChar char="◼"/>
            </a:pPr>
            <a:r>
              <a:rPr lang="en-US"/>
              <a:t>Remember “The Diet Coke/Mentos Experiment?” The viral advertising generated boosted Mentos mint sales by 15 percent!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Changes and Trends</a:t>
            </a:r>
            <a:endParaRPr sz="4000">
              <a:solidFill>
                <a:srgbClr val="FFC000"/>
              </a:solidFill>
            </a:endParaRPr>
          </a:p>
        </p:txBody>
      </p:sp>
      <p:sp>
        <p:nvSpPr>
          <p:cNvPr id="292" name="Google Shape;292;p23"/>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Increased bandwidth makes it easier to download rich media images</a:t>
            </a:r>
            <a:endParaRPr/>
          </a:p>
          <a:p>
            <a:pPr indent="-319088" lvl="0" marL="438150" rtl="0" algn="l">
              <a:lnSpc>
                <a:spcPct val="90000"/>
              </a:lnSpc>
              <a:spcBef>
                <a:spcPts val="0"/>
              </a:spcBef>
              <a:spcAft>
                <a:spcPts val="0"/>
              </a:spcAft>
              <a:buSzPts val="2240"/>
              <a:buChar char="◼"/>
            </a:pPr>
            <a:r>
              <a:rPr lang="en-US"/>
              <a:t>Rich media is interactive ads that use sound, still images, and full-motion video</a:t>
            </a:r>
            <a:endParaRPr/>
          </a:p>
          <a:p>
            <a:pPr indent="-319088" lvl="0" marL="438150" rtl="0" algn="l">
              <a:lnSpc>
                <a:spcPct val="90000"/>
              </a:lnSpc>
              <a:spcBef>
                <a:spcPts val="0"/>
              </a:spcBef>
              <a:spcAft>
                <a:spcPts val="0"/>
              </a:spcAft>
              <a:buSzPts val="2240"/>
              <a:buChar char="◼"/>
            </a:pPr>
            <a:r>
              <a:rPr lang="en-US"/>
              <a:t>Streaming video is moving images transmitted online and received through modems to computers</a:t>
            </a:r>
            <a:endParaRPr/>
          </a:p>
          <a:p>
            <a:pPr indent="-319088" lvl="0" marL="438150" rtl="0" algn="l">
              <a:lnSpc>
                <a:spcPct val="80000"/>
              </a:lnSpc>
              <a:spcBef>
                <a:spcPts val="0"/>
              </a:spcBef>
              <a:spcAft>
                <a:spcPts val="0"/>
              </a:spcAft>
              <a:buSzPts val="2240"/>
              <a:buNone/>
            </a:pPr>
            <a:r>
              <a:rPr b="1" lang="en-US"/>
              <a:t>Internet ad sales</a:t>
            </a:r>
            <a:endParaRPr/>
          </a:p>
          <a:p>
            <a:pPr indent="-319088" lvl="0" marL="438150" rtl="0" algn="l">
              <a:lnSpc>
                <a:spcPct val="80000"/>
              </a:lnSpc>
              <a:spcBef>
                <a:spcPts val="0"/>
              </a:spcBef>
              <a:spcAft>
                <a:spcPts val="0"/>
              </a:spcAft>
              <a:buSzPts val="1920"/>
              <a:buChar char="◼"/>
            </a:pPr>
            <a:r>
              <a:rPr lang="en-US" sz="2400"/>
              <a:t>In 2009, the market for online display ads was estimated at $21 billion per year.</a:t>
            </a:r>
            <a:endParaRPr/>
          </a:p>
          <a:p>
            <a:pPr indent="-319088" lvl="0" marL="438150" rtl="0" algn="l">
              <a:lnSpc>
                <a:spcPct val="80000"/>
              </a:lnSpc>
              <a:spcBef>
                <a:spcPts val="0"/>
              </a:spcBef>
              <a:spcAft>
                <a:spcPts val="0"/>
              </a:spcAft>
              <a:buSzPts val="1920"/>
              <a:buChar char="◼"/>
            </a:pPr>
            <a:r>
              <a:rPr lang="en-US" sz="2400"/>
              <a:t>Google has been the most successful at attracting advertising.</a:t>
            </a:r>
            <a:endParaRPr/>
          </a:p>
          <a:p>
            <a:pPr indent="-319088" lvl="0" marL="438150" rtl="0" algn="l">
              <a:lnSpc>
                <a:spcPct val="80000"/>
              </a:lnSpc>
              <a:spcBef>
                <a:spcPts val="0"/>
              </a:spcBef>
              <a:spcAft>
                <a:spcPts val="0"/>
              </a:spcAft>
              <a:buSzPts val="1920"/>
              <a:buChar char="◼"/>
            </a:pPr>
            <a:r>
              <a:rPr lang="en-US" sz="2400"/>
              <a:t>Selling online advertising space is complicated. Rates and services vary widely. </a:t>
            </a:r>
            <a:endParaRPr/>
          </a:p>
          <a:p>
            <a:pPr indent="-319088" lvl="0" marL="438150" rtl="0" algn="l">
              <a:lnSpc>
                <a:spcPct val="80000"/>
              </a:lnSpc>
              <a:spcBef>
                <a:spcPts val="0"/>
              </a:spcBef>
              <a:spcAft>
                <a:spcPts val="0"/>
              </a:spcAft>
              <a:buSzPts val="1920"/>
              <a:buChar char="◼"/>
            </a:pPr>
            <a:r>
              <a:rPr lang="en-US" sz="2400"/>
              <a:t>Middlemen companies act as brokers, packaging online ad space across different sites.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Advantages</a:t>
            </a:r>
            <a:endParaRPr sz="4000">
              <a:solidFill>
                <a:srgbClr val="FFC000"/>
              </a:solidFill>
            </a:endParaRPr>
          </a:p>
        </p:txBody>
      </p:sp>
      <p:sp>
        <p:nvSpPr>
          <p:cNvPr id="298" name="Google Shape;298;p24"/>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Relatively inexpensive.</a:t>
            </a:r>
            <a:endParaRPr/>
          </a:p>
          <a:p>
            <a:pPr indent="-319088" lvl="0" marL="438150" rtl="0" algn="l">
              <a:spcBef>
                <a:spcPts val="0"/>
              </a:spcBef>
              <a:spcAft>
                <a:spcPts val="0"/>
              </a:spcAft>
              <a:buSzPts val="2240"/>
              <a:buChar char="◼"/>
            </a:pPr>
            <a:r>
              <a:rPr lang="en-US"/>
              <a:t>Reaches people who aren’t watching TV or reading newspapers.</a:t>
            </a:r>
            <a:endParaRPr/>
          </a:p>
          <a:p>
            <a:pPr indent="-319088" lvl="0" marL="438150" rtl="0" algn="l">
              <a:spcBef>
                <a:spcPts val="0"/>
              </a:spcBef>
              <a:spcAft>
                <a:spcPts val="0"/>
              </a:spcAft>
              <a:buSzPts val="2240"/>
              <a:buChar char="◼"/>
            </a:pPr>
            <a:r>
              <a:rPr lang="en-US"/>
              <a:t>Internet advertising is easy to track and effective at reaching highly  targeted audiences.</a:t>
            </a:r>
            <a:endParaRPr/>
          </a:p>
          <a:p>
            <a:pPr indent="-319088" lvl="0" marL="438150" rtl="0" algn="l">
              <a:spcBef>
                <a:spcPts val="0"/>
              </a:spcBef>
              <a:spcAft>
                <a:spcPts val="0"/>
              </a:spcAft>
              <a:buSzPts val="2240"/>
              <a:buChar char="◼"/>
            </a:pPr>
            <a:r>
              <a:rPr lang="en-US"/>
              <a:t>Advertisers can customize and personalize messages.</a:t>
            </a:r>
            <a:endParaRPr/>
          </a:p>
          <a:p>
            <a:pPr indent="-319088" lvl="0" marL="438150" rtl="0" algn="l">
              <a:spcBef>
                <a:spcPts val="0"/>
              </a:spcBef>
              <a:spcAft>
                <a:spcPts val="0"/>
              </a:spcAft>
              <a:buSzPts val="2240"/>
              <a:buChar char="◼"/>
            </a:pPr>
            <a:r>
              <a:rPr lang="en-US"/>
              <a:t>For B2B, Internet advertising can provide sales leads or actual sales.</a:t>
            </a:r>
            <a:endParaRPr/>
          </a:p>
          <a:p>
            <a:pPr indent="-319088" lvl="0" marL="438150" rtl="0" algn="l">
              <a:spcBef>
                <a:spcPts val="0"/>
              </a:spcBef>
              <a:spcAft>
                <a:spcPts val="0"/>
              </a:spcAft>
              <a:buSzPts val="2240"/>
              <a:buChar char="◼"/>
            </a:pPr>
            <a:r>
              <a:rPr lang="en-US"/>
              <a:t>Small companies can easily and economically “look big” and compete with larger companies.</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Internet Advertising Disadvantages</a:t>
            </a:r>
            <a:endParaRPr sz="4000">
              <a:solidFill>
                <a:srgbClr val="FFC000"/>
              </a:solidFill>
            </a:endParaRPr>
          </a:p>
        </p:txBody>
      </p:sp>
      <p:sp>
        <p:nvSpPr>
          <p:cNvPr id="304" name="Google Shape;304;p25"/>
          <p:cNvSpPr txBox="1"/>
          <p:nvPr>
            <p:ph idx="1" type="body"/>
          </p:nvPr>
        </p:nvSpPr>
        <p:spPr>
          <a:xfrm>
            <a:off x="457200" y="128586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Strategic and creative experts aren’t able to consistently produce effective ads and to measure their effectiveness.</a:t>
            </a:r>
            <a:endParaRPr/>
          </a:p>
          <a:p>
            <a:pPr indent="-319088" lvl="0" marL="438150" rtl="0" algn="l">
              <a:spcBef>
                <a:spcPts val="0"/>
              </a:spcBef>
              <a:spcAft>
                <a:spcPts val="0"/>
              </a:spcAft>
              <a:buSzPts val="1920"/>
              <a:buChar char="◼"/>
            </a:pPr>
            <a:r>
              <a:rPr lang="en-US" sz="2400"/>
              <a:t>Clutter may even be worse than in other media.</a:t>
            </a:r>
            <a:endParaRPr/>
          </a:p>
          <a:p>
            <a:pPr indent="-319088" lvl="0" marL="438150" rtl="0" algn="l">
              <a:spcBef>
                <a:spcPts val="0"/>
              </a:spcBef>
              <a:spcAft>
                <a:spcPts val="0"/>
              </a:spcAft>
              <a:buSzPts val="1920"/>
              <a:buChar char="◼"/>
            </a:pPr>
            <a:r>
              <a:rPr lang="en-US" sz="2400"/>
              <a:t>No standards for measurements</a:t>
            </a:r>
            <a:endParaRPr/>
          </a:p>
          <a:p>
            <a:pPr indent="-319088" lvl="0" marL="438150" rtl="0" algn="l">
              <a:spcBef>
                <a:spcPts val="0"/>
              </a:spcBef>
              <a:spcAft>
                <a:spcPts val="0"/>
              </a:spcAft>
              <a:buSzPts val="1920"/>
              <a:buChar char="◼"/>
            </a:pPr>
            <a:r>
              <a:rPr lang="en-US" sz="2400"/>
              <a:t>The nature of a lot of display advertising is intrusive, so </a:t>
            </a:r>
            <a:r>
              <a:rPr b="1" lang="en-US" sz="2400"/>
              <a:t>pop-up blockers</a:t>
            </a:r>
            <a:r>
              <a:rPr lang="en-US" sz="2400"/>
              <a:t> can often prevent ads from being served as they were intended by the advertisers. </a:t>
            </a:r>
            <a:endParaRPr/>
          </a:p>
          <a:p>
            <a:pPr indent="-319088" lvl="0" marL="438150" rtl="0" algn="l">
              <a:spcBef>
                <a:spcPts val="0"/>
              </a:spcBef>
              <a:spcAft>
                <a:spcPts val="0"/>
              </a:spcAft>
              <a:buSzPts val="1920"/>
              <a:buChar char="◼"/>
            </a:pPr>
            <a:r>
              <a:rPr lang="en-US" sz="2400"/>
              <a:t>Connection speed or Bandwidth can also be an issue, although this is a shrinking problem.</a:t>
            </a:r>
            <a:endParaRPr/>
          </a:p>
          <a:p>
            <a:pPr indent="-319088" lvl="0" marL="438150" rtl="0" algn="l">
              <a:spcBef>
                <a:spcPts val="0"/>
              </a:spcBef>
              <a:spcAft>
                <a:spcPts val="0"/>
              </a:spcAft>
              <a:buSzPts val="1920"/>
              <a:buChar char="◼"/>
            </a:pPr>
            <a:r>
              <a:rPr lang="en-US" sz="2400"/>
              <a:t>Consumers are suffering from </a:t>
            </a:r>
            <a:r>
              <a:rPr b="1" lang="en-US" sz="2400"/>
              <a:t>advertising fatigue</a:t>
            </a:r>
            <a:r>
              <a:rPr lang="en-US" sz="2400"/>
              <a:t>, so while new technologies can provide great results, as soon as the market moves mainstream, it can get saturated. Consumers are increasingly ignoring advertisements.</a:t>
            </a:r>
            <a:endParaRPr sz="24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6"/>
          <p:cNvSpPr txBox="1"/>
          <p:nvPr>
            <p:ph idx="1" type="body"/>
          </p:nvPr>
        </p:nvSpPr>
        <p:spPr>
          <a:xfrm>
            <a:off x="457200" y="128586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New media</a:t>
            </a:r>
            <a:endParaRPr/>
          </a:p>
          <a:p>
            <a:pPr indent="-273050" lvl="1" marL="730250" rtl="0" algn="l">
              <a:spcBef>
                <a:spcPts val="480"/>
              </a:spcBef>
              <a:spcAft>
                <a:spcPts val="0"/>
              </a:spcAft>
              <a:buSzPts val="2160"/>
              <a:buChar char="▪"/>
            </a:pPr>
            <a:r>
              <a:rPr lang="en-US"/>
              <a:t>New electronic forms of media</a:t>
            </a:r>
            <a:endParaRPr/>
          </a:p>
          <a:p>
            <a:pPr indent="-319088" lvl="0" marL="438150" rtl="0" algn="l">
              <a:spcBef>
                <a:spcPts val="0"/>
              </a:spcBef>
              <a:spcAft>
                <a:spcPts val="0"/>
              </a:spcAft>
              <a:buSzPts val="1920"/>
              <a:buChar char="◼"/>
            </a:pPr>
            <a:r>
              <a:rPr lang="en-US" sz="2400"/>
              <a:t>Alternative media</a:t>
            </a:r>
            <a:endParaRPr/>
          </a:p>
          <a:p>
            <a:pPr indent="-273050" lvl="1" marL="730250" rtl="0" algn="l">
              <a:spcBef>
                <a:spcPts val="480"/>
              </a:spcBef>
              <a:spcAft>
                <a:spcPts val="0"/>
              </a:spcAft>
              <a:buSzPts val="2160"/>
              <a:buChar char="▪"/>
            </a:pPr>
            <a:r>
              <a:rPr lang="en-US"/>
              <a:t>Nontraditional or unexpected communication tools and events</a:t>
            </a:r>
            <a:endParaRPr/>
          </a:p>
          <a:p>
            <a:pPr indent="-319088" lvl="0" marL="438150" rtl="0" algn="l">
              <a:spcBef>
                <a:spcPts val="0"/>
              </a:spcBef>
              <a:spcAft>
                <a:spcPts val="0"/>
              </a:spcAft>
              <a:buSzPts val="1920"/>
              <a:buChar char="◼"/>
            </a:pPr>
            <a:r>
              <a:rPr lang="en-US" sz="2400"/>
              <a:t>The media person’s search for new ways to deliver messages is just as creative as the creative person’s search for new advertising ideas. </a:t>
            </a:r>
            <a:endParaRPr sz="2400"/>
          </a:p>
          <a:p>
            <a:pPr indent="-319088" lvl="0" marL="438150" rtl="0" algn="l">
              <a:spcBef>
                <a:spcPts val="0"/>
              </a:spcBef>
              <a:spcAft>
                <a:spcPts val="0"/>
              </a:spcAft>
              <a:buSzPts val="1920"/>
              <a:buChar char="◼"/>
            </a:pPr>
            <a:r>
              <a:rPr lang="en-US" sz="2400"/>
              <a:t>Because teens are often the first to use new media forms, finding new media is especially important for advertisers trying to reach the youth market. </a:t>
            </a:r>
            <a:endParaRPr/>
          </a:p>
          <a:p>
            <a:pPr indent="-197168" lvl="0" marL="438150" rtl="0" algn="l">
              <a:spcBef>
                <a:spcPts val="0"/>
              </a:spcBef>
              <a:spcAft>
                <a:spcPts val="0"/>
              </a:spcAft>
              <a:buSzPts val="1920"/>
              <a:buNone/>
            </a:pPr>
            <a:r>
              <a:t/>
            </a:r>
            <a:endParaRPr sz="2400"/>
          </a:p>
        </p:txBody>
      </p:sp>
      <p:sp>
        <p:nvSpPr>
          <p:cNvPr id="310" name="Google Shape;310;p2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Nontraditional Media Definitions</a:t>
            </a:r>
            <a:endParaRPr>
              <a:solidFill>
                <a:srgbClr val="FFC000"/>
              </a:solidFill>
            </a:endParaRPr>
          </a:p>
        </p:txBody>
      </p:sp>
      <p:sp>
        <p:nvSpPr>
          <p:cNvPr id="311" name="Google Shape;311;p26"/>
          <p:cNvSpPr/>
          <p:nvPr/>
        </p:nvSpPr>
        <p:spPr>
          <a:xfrm>
            <a:off x="1828800" y="5486424"/>
            <a:ext cx="6553200" cy="13716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1" lang="en-US" sz="2000">
                <a:solidFill>
                  <a:srgbClr val="000000"/>
                </a:solidFill>
                <a:latin typeface="Times New Roman"/>
                <a:ea typeface="Times New Roman"/>
                <a:cs typeface="Times New Roman"/>
                <a:sym typeface="Times New Roman"/>
              </a:rPr>
              <a:t>Principle:</a:t>
            </a:r>
            <a:r>
              <a:rPr lang="en-US" sz="20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000">
                <a:solidFill>
                  <a:srgbClr val="000000"/>
                </a:solidFill>
                <a:latin typeface="Times New Roman"/>
                <a:ea typeface="Times New Roman"/>
                <a:cs typeface="Times New Roman"/>
                <a:sym typeface="Times New Roman"/>
              </a:rPr>
              <a:t>The media person’s search for new ways to deliver messages is just as creative as the creative person’s search for new advertising ideas. </a:t>
            </a:r>
            <a:endParaRPr sz="2000">
              <a:solidFill>
                <a:srgbClr val="00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1">
                                            <p:txEl>
                                              <p:pRg end="1" st="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Guerilla Marketing</a:t>
            </a:r>
            <a:endParaRPr>
              <a:solidFill>
                <a:srgbClr val="FFC000"/>
              </a:solidFill>
            </a:endParaRPr>
          </a:p>
        </p:txBody>
      </p:sp>
      <p:sp>
        <p:nvSpPr>
          <p:cNvPr id="317" name="Google Shape;317;p27"/>
          <p:cNvSpPr txBox="1"/>
          <p:nvPr>
            <p:ph idx="1" type="body"/>
          </p:nvPr>
        </p:nvSpPr>
        <p:spPr>
          <a:xfrm>
            <a:off x="457200" y="1408176"/>
            <a:ext cx="5114932" cy="4625975"/>
          </a:xfrm>
          <a:prstGeom prst="rect">
            <a:avLst/>
          </a:prstGeom>
          <a:noFill/>
          <a:ln>
            <a:noFill/>
          </a:ln>
        </p:spPr>
        <p:txBody>
          <a:bodyPr anchorCtr="0" anchor="t" bIns="45700" lIns="54850" spcFirstLastPara="1" rIns="91425" wrap="square" tIns="91425">
            <a:noAutofit/>
          </a:bodyPr>
          <a:lstStyle/>
          <a:p>
            <a:pPr indent="-342900" lvl="0" marL="342900" rtl="0" algn="l">
              <a:spcBef>
                <a:spcPts val="0"/>
              </a:spcBef>
              <a:spcAft>
                <a:spcPts val="0"/>
              </a:spcAft>
              <a:buClr>
                <a:srgbClr val="669966"/>
              </a:buClr>
              <a:buSzPts val="1920"/>
              <a:buFont typeface="Times"/>
              <a:buChar char="•"/>
            </a:pPr>
            <a:r>
              <a:rPr lang="en-US" sz="2400">
                <a:solidFill>
                  <a:srgbClr val="000000"/>
                </a:solidFill>
                <a:latin typeface="Times New Roman"/>
                <a:ea typeface="Times New Roman"/>
                <a:cs typeface="Times New Roman"/>
                <a:sym typeface="Times New Roman"/>
              </a:rPr>
              <a:t>Unconventional, low-budget brand activities </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latin typeface="Times New Roman"/>
                <a:ea typeface="Times New Roman"/>
                <a:cs typeface="Times New Roman"/>
                <a:sym typeface="Times New Roman"/>
              </a:rPr>
              <a:t>Get people where they live and work and play, create a personal connection</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latin typeface="Times New Roman"/>
                <a:ea typeface="Times New Roman"/>
                <a:cs typeface="Times New Roman"/>
                <a:sym typeface="Times New Roman"/>
              </a:rPr>
              <a:t>Intended to create buzz on a limited budget</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latin typeface="Times New Roman"/>
                <a:ea typeface="Times New Roman"/>
                <a:cs typeface="Times New Roman"/>
                <a:sym typeface="Times New Roman"/>
              </a:rPr>
              <a:t>Usually has limited reach but potential high “targetability”</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latin typeface="Times New Roman"/>
                <a:ea typeface="Times New Roman"/>
                <a:cs typeface="Times New Roman"/>
                <a:sym typeface="Times New Roman"/>
              </a:rPr>
              <a:t>2007 Cartoon Network’s </a:t>
            </a:r>
            <a:r>
              <a:rPr i="1" lang="en-US" sz="2400">
                <a:solidFill>
                  <a:srgbClr val="000000"/>
                </a:solidFill>
                <a:latin typeface="Times New Roman"/>
                <a:ea typeface="Times New Roman"/>
                <a:cs typeface="Times New Roman"/>
                <a:sym typeface="Times New Roman"/>
              </a:rPr>
              <a:t>Aqua Teen Hunger Force</a:t>
            </a:r>
            <a:r>
              <a:rPr lang="en-US" sz="2400">
                <a:solidFill>
                  <a:srgbClr val="000000"/>
                </a:solidFill>
                <a:latin typeface="Times New Roman"/>
                <a:ea typeface="Times New Roman"/>
                <a:cs typeface="Times New Roman"/>
                <a:sym typeface="Times New Roman"/>
              </a:rPr>
              <a:t> promo created a bomb scare in Boston</a:t>
            </a:r>
            <a:endParaRPr/>
          </a:p>
          <a:p>
            <a:pPr indent="-457200" lvl="1" marL="801688" rtl="0" algn="l">
              <a:spcBef>
                <a:spcPts val="160"/>
              </a:spcBef>
              <a:spcAft>
                <a:spcPts val="0"/>
              </a:spcAft>
              <a:buSzPts val="720"/>
              <a:buFont typeface="Noto Sans Symbols"/>
              <a:buNone/>
            </a:pPr>
            <a:r>
              <a:t/>
            </a:r>
            <a:endParaRPr sz="800"/>
          </a:p>
          <a:p>
            <a:pPr indent="-176848" lvl="0" marL="438150" rtl="0" algn="l">
              <a:spcBef>
                <a:spcPts val="0"/>
              </a:spcBef>
              <a:spcAft>
                <a:spcPts val="0"/>
              </a:spcAft>
              <a:buSzPts val="2240"/>
              <a:buNone/>
            </a:pPr>
            <a:r>
              <a:t/>
            </a:r>
            <a:endParaRPr/>
          </a:p>
        </p:txBody>
      </p:sp>
      <p:pic>
        <p:nvPicPr>
          <p:cNvPr descr="ATHF LED in Cambridge.jpg" id="318" name="Google Shape;318;p27"/>
          <p:cNvPicPr preferRelativeResize="0"/>
          <p:nvPr/>
        </p:nvPicPr>
        <p:blipFill rotWithShape="1">
          <a:blip r:embed="rId3">
            <a:alphaModFix/>
          </a:blip>
          <a:srcRect b="0" l="0" r="0" t="0"/>
          <a:stretch/>
        </p:blipFill>
        <p:spPr>
          <a:xfrm>
            <a:off x="5676900" y="2143116"/>
            <a:ext cx="3467100" cy="3505200"/>
          </a:xfrm>
          <a:prstGeom prst="rect">
            <a:avLst/>
          </a:prstGeom>
          <a:noFill/>
          <a:ln>
            <a:noFill/>
          </a:ln>
        </p:spPr>
      </p:pic>
      <p:sp>
        <p:nvSpPr>
          <p:cNvPr id="319" name="Google Shape;319;p27"/>
          <p:cNvSpPr/>
          <p:nvPr/>
        </p:nvSpPr>
        <p:spPr>
          <a:xfrm>
            <a:off x="5643570" y="5669837"/>
            <a:ext cx="3500430"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An LED display resembling the cartoon character </a:t>
            </a:r>
            <a:r>
              <a:rPr b="1" lang="en-US" sz="1600">
                <a:solidFill>
                  <a:schemeClr val="dk1"/>
                </a:solidFill>
                <a:latin typeface="Times New Roman"/>
                <a:ea typeface="Times New Roman"/>
                <a:cs typeface="Times New Roman"/>
                <a:sym typeface="Times New Roman"/>
              </a:rPr>
              <a:t>Ignignokt </a:t>
            </a:r>
            <a:r>
              <a:rPr lang="en-US" sz="1600">
                <a:solidFill>
                  <a:schemeClr val="dk1"/>
                </a:solidFill>
                <a:latin typeface="Times New Roman"/>
                <a:ea typeface="Times New Roman"/>
                <a:cs typeface="Times New Roman"/>
                <a:sym typeface="Times New Roman"/>
              </a:rPr>
              <a:t>from </a:t>
            </a:r>
            <a:r>
              <a:rPr i="1" lang="en-US" sz="1600">
                <a:solidFill>
                  <a:schemeClr val="dk1"/>
                </a:solidFill>
                <a:latin typeface="Times New Roman"/>
                <a:ea typeface="Times New Roman"/>
                <a:cs typeface="Times New Roman"/>
                <a:sym typeface="Times New Roman"/>
              </a:rPr>
              <a:t>Aqua Teen Hunger Force</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Advertainment</a:t>
            </a:r>
            <a:endParaRPr>
              <a:solidFill>
                <a:srgbClr val="FFC000"/>
              </a:solidFill>
            </a:endParaRPr>
          </a:p>
        </p:txBody>
      </p:sp>
      <p:sp>
        <p:nvSpPr>
          <p:cNvPr id="325" name="Google Shape;325;p28"/>
          <p:cNvSpPr txBox="1"/>
          <p:nvPr>
            <p:ph idx="1" type="body"/>
          </p:nvPr>
        </p:nvSpPr>
        <p:spPr>
          <a:xfrm>
            <a:off x="457200" y="1500174"/>
            <a:ext cx="5686436"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When companies integrate brands into the theme of TV shows</a:t>
            </a:r>
            <a:endParaRPr/>
          </a:p>
          <a:p>
            <a:pPr indent="-273050" lvl="1" marL="730250" rtl="0" algn="l">
              <a:lnSpc>
                <a:spcPct val="90000"/>
              </a:lnSpc>
              <a:spcBef>
                <a:spcPts val="480"/>
              </a:spcBef>
              <a:spcAft>
                <a:spcPts val="0"/>
              </a:spcAft>
              <a:buSzPts val="2160"/>
              <a:buChar char="▪"/>
            </a:pPr>
            <a:r>
              <a:rPr lang="en-US"/>
              <a:t>FedEx in </a:t>
            </a:r>
            <a:r>
              <a:rPr i="1" lang="en-US"/>
              <a:t>Castaway</a:t>
            </a:r>
            <a:endParaRPr/>
          </a:p>
          <a:p>
            <a:pPr indent="-273050" lvl="1" marL="730250" rtl="0" algn="l">
              <a:lnSpc>
                <a:spcPct val="90000"/>
              </a:lnSpc>
              <a:spcBef>
                <a:spcPts val="480"/>
              </a:spcBef>
              <a:spcAft>
                <a:spcPts val="0"/>
              </a:spcAft>
              <a:buSzPts val="2160"/>
              <a:buChar char="▪"/>
            </a:pPr>
            <a:r>
              <a:rPr lang="en-US"/>
              <a:t>GEICO cavemen show</a:t>
            </a:r>
            <a:endParaRPr/>
          </a:p>
          <a:p>
            <a:pPr indent="-319088" lvl="0" marL="438150" rtl="0" algn="l">
              <a:spcBef>
                <a:spcPts val="0"/>
              </a:spcBef>
              <a:spcAft>
                <a:spcPts val="0"/>
              </a:spcAft>
              <a:buSzPts val="2240"/>
              <a:buChar char="◼"/>
            </a:pPr>
            <a:r>
              <a:rPr lang="en-US"/>
              <a:t>Also called </a:t>
            </a:r>
            <a:r>
              <a:rPr i="1" lang="en-US"/>
              <a:t>branded entertainment</a:t>
            </a:r>
            <a:endParaRPr/>
          </a:p>
          <a:p>
            <a:pPr indent="-319088" lvl="0" marL="438150" rtl="0" algn="l">
              <a:spcBef>
                <a:spcPts val="0"/>
              </a:spcBef>
              <a:spcAft>
                <a:spcPts val="0"/>
              </a:spcAft>
              <a:buSzPts val="2240"/>
              <a:buChar char="◼"/>
            </a:pPr>
            <a:r>
              <a:rPr lang="en-US"/>
              <a:t>Situational or contextual ads</a:t>
            </a:r>
            <a:endParaRPr sz="2400"/>
          </a:p>
          <a:p>
            <a:pPr indent="-273050" lvl="1" marL="730250" rtl="0" algn="l">
              <a:lnSpc>
                <a:spcPct val="90000"/>
              </a:lnSpc>
              <a:spcBef>
                <a:spcPts val="480"/>
              </a:spcBef>
              <a:spcAft>
                <a:spcPts val="0"/>
              </a:spcAft>
              <a:buSzPts val="2160"/>
              <a:buChar char="▪"/>
            </a:pPr>
            <a:r>
              <a:rPr lang="en-US"/>
              <a:t>Embedded in specific programs</a:t>
            </a:r>
            <a:endParaRPr/>
          </a:p>
          <a:p>
            <a:pPr indent="-273050" lvl="1" marL="730250" rtl="0" algn="l">
              <a:lnSpc>
                <a:spcPct val="90000"/>
              </a:lnSpc>
              <a:spcBef>
                <a:spcPts val="480"/>
              </a:spcBef>
              <a:spcAft>
                <a:spcPts val="0"/>
              </a:spcAft>
              <a:buSzPts val="2160"/>
              <a:buChar char="▪"/>
            </a:pPr>
            <a:r>
              <a:rPr lang="en-US"/>
              <a:t>Harder for the viewer to dismiss as ads </a:t>
            </a:r>
            <a:endParaRPr/>
          </a:p>
          <a:p>
            <a:pPr indent="-273050" lvl="1" marL="730250" rtl="0" algn="l">
              <a:lnSpc>
                <a:spcPct val="90000"/>
              </a:lnSpc>
              <a:spcBef>
                <a:spcPts val="480"/>
              </a:spcBef>
              <a:spcAft>
                <a:spcPts val="0"/>
              </a:spcAft>
              <a:buSzPts val="2160"/>
              <a:buChar char="▪"/>
            </a:pPr>
            <a:r>
              <a:rPr lang="en-US"/>
              <a:t>Product is a character in the program</a:t>
            </a:r>
            <a:endParaRPr/>
          </a:p>
          <a:p>
            <a:pPr indent="-273050" lvl="1" marL="730250" rtl="0" algn="l">
              <a:lnSpc>
                <a:spcPct val="90000"/>
              </a:lnSpc>
              <a:spcBef>
                <a:spcPts val="480"/>
              </a:spcBef>
              <a:spcAft>
                <a:spcPts val="0"/>
              </a:spcAft>
              <a:buSzPts val="2160"/>
              <a:buChar char="▪"/>
            </a:pPr>
            <a:r>
              <a:rPr lang="en-US">
                <a:solidFill>
                  <a:srgbClr val="FF0000"/>
                </a:solidFill>
              </a:rPr>
              <a:t>e.g. situation comedy, game shows, etc</a:t>
            </a:r>
            <a:r>
              <a:rPr lang="en-US"/>
              <a:t>. </a:t>
            </a:r>
            <a:endParaRPr/>
          </a:p>
          <a:p>
            <a:pPr indent="-273050" lvl="1" marL="730250" rtl="0" algn="l">
              <a:lnSpc>
                <a:spcPct val="90000"/>
              </a:lnSpc>
              <a:spcBef>
                <a:spcPts val="320"/>
              </a:spcBef>
              <a:spcAft>
                <a:spcPts val="0"/>
              </a:spcAft>
              <a:buSzPts val="1440"/>
              <a:buChar char="▪"/>
            </a:pPr>
            <a:r>
              <a:rPr lang="en-US" sz="1600"/>
              <a:t>Moriarty, Mitchell and Wells, (2009)</a:t>
            </a:r>
            <a:endParaRPr sz="1600"/>
          </a:p>
          <a:p>
            <a:pPr indent="-135890" lvl="1" marL="730250" rtl="0" algn="l">
              <a:lnSpc>
                <a:spcPct val="90000"/>
              </a:lnSpc>
              <a:spcBef>
                <a:spcPts val="480"/>
              </a:spcBef>
              <a:spcAft>
                <a:spcPts val="0"/>
              </a:spcAft>
              <a:buSzPts val="2160"/>
              <a:buNone/>
            </a:pPr>
            <a:r>
              <a:t/>
            </a:r>
            <a:endParaRPr/>
          </a:p>
          <a:p>
            <a:pPr indent="-135890" lvl="1" marL="730250" rtl="0" algn="l">
              <a:lnSpc>
                <a:spcPct val="90000"/>
              </a:lnSpc>
              <a:spcBef>
                <a:spcPts val="480"/>
              </a:spcBef>
              <a:spcAft>
                <a:spcPts val="0"/>
              </a:spcAft>
              <a:buSzPts val="2160"/>
              <a:buNone/>
            </a:pPr>
            <a:r>
              <a:t/>
            </a:r>
            <a:endParaRPr/>
          </a:p>
        </p:txBody>
      </p:sp>
      <p:pic>
        <p:nvPicPr>
          <p:cNvPr descr="Chapter10Image2" id="326" name="Google Shape;326;p28"/>
          <p:cNvPicPr preferRelativeResize="0"/>
          <p:nvPr/>
        </p:nvPicPr>
        <p:blipFill rotWithShape="1">
          <a:blip r:embed="rId3">
            <a:alphaModFix/>
          </a:blip>
          <a:srcRect b="0" l="0" r="0" t="0"/>
          <a:stretch/>
        </p:blipFill>
        <p:spPr>
          <a:xfrm>
            <a:off x="6126193" y="1828800"/>
            <a:ext cx="2803525" cy="39624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Video Games</a:t>
            </a:r>
            <a:endParaRPr>
              <a:solidFill>
                <a:srgbClr val="FFC000"/>
              </a:solidFill>
            </a:endParaRPr>
          </a:p>
        </p:txBody>
      </p:sp>
      <p:sp>
        <p:nvSpPr>
          <p:cNvPr id="332" name="Google Shape;332;p29"/>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42900" lvl="0" marL="342900" rtl="0" algn="l">
              <a:spcBef>
                <a:spcPts val="0"/>
              </a:spcBef>
              <a:spcAft>
                <a:spcPts val="0"/>
              </a:spcAft>
              <a:buClr>
                <a:srgbClr val="669966"/>
              </a:buClr>
              <a:buSzPts val="1920"/>
              <a:buFont typeface="Times"/>
              <a:buChar char="•"/>
            </a:pPr>
            <a:r>
              <a:rPr lang="en-US" sz="2400">
                <a:solidFill>
                  <a:srgbClr val="000000"/>
                </a:solidFill>
              </a:rPr>
              <a:t>A developing, major new medium for advertisers to target 12- to 34-year-old males (some girls).</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rPr>
              <a:t>Opportunities to create online games as well as place products within video games.</a:t>
            </a:r>
            <a:endParaRPr/>
          </a:p>
          <a:p>
            <a:pPr indent="-342900" lvl="0" marL="342900" rtl="0" algn="l">
              <a:spcBef>
                <a:spcPts val="480"/>
              </a:spcBef>
              <a:spcAft>
                <a:spcPts val="0"/>
              </a:spcAft>
              <a:buClr>
                <a:srgbClr val="669966"/>
              </a:buClr>
              <a:buSzPts val="1920"/>
              <a:buFont typeface="Times"/>
              <a:buChar char="•"/>
            </a:pPr>
            <a:r>
              <a:rPr lang="en-US" sz="2400">
                <a:solidFill>
                  <a:srgbClr val="000000"/>
                </a:solidFill>
              </a:rPr>
              <a:t>Planners and buyers are asking for standardized independent data that prove effectiveness.</a:t>
            </a:r>
            <a:endParaRPr/>
          </a:p>
          <a:p>
            <a:pPr indent="-319088" lvl="0" marL="438150" rtl="0" algn="l">
              <a:spcBef>
                <a:spcPts val="0"/>
              </a:spcBef>
              <a:spcAft>
                <a:spcPts val="0"/>
              </a:spcAft>
              <a:buSzPts val="1920"/>
              <a:buChar char="◼"/>
            </a:pPr>
            <a:r>
              <a:rPr lang="en-US" sz="2400"/>
              <a:t>Website visitors or viewers watching video downloads also confront a variety of online video ads. </a:t>
            </a:r>
            <a:endParaRPr/>
          </a:p>
          <a:p>
            <a:pPr indent="-273050" lvl="1" marL="730250" rtl="0" algn="l">
              <a:spcBef>
                <a:spcPts val="400"/>
              </a:spcBef>
              <a:spcAft>
                <a:spcPts val="0"/>
              </a:spcAft>
              <a:buSzPts val="1800"/>
              <a:buChar char="▪"/>
            </a:pPr>
            <a:r>
              <a:rPr lang="en-US" sz="2000"/>
              <a:t>Because there are some 30 formats available, advertisers who want to use video are struggling to find the best platform for their ads. </a:t>
            </a:r>
            <a:endParaRPr/>
          </a:p>
          <a:p>
            <a:pPr indent="-273050" lvl="1" marL="730250" rtl="0" algn="l">
              <a:spcBef>
                <a:spcPts val="400"/>
              </a:spcBef>
              <a:spcAft>
                <a:spcPts val="0"/>
              </a:spcAft>
              <a:buSzPts val="1800"/>
              <a:buChar char="▪"/>
            </a:pPr>
            <a:r>
              <a:rPr lang="en-US" sz="2000"/>
              <a:t>The most common are in a </a:t>
            </a:r>
            <a:r>
              <a:rPr i="1" lang="en-US" sz="2000"/>
              <a:t>pre-roll</a:t>
            </a:r>
            <a:r>
              <a:rPr lang="en-US" sz="2000"/>
              <a:t> format, which forces viewers to watch a video ad before viewing video clips. </a:t>
            </a:r>
            <a:endParaRPr sz="20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Wi-Fi and Mobile Marketing</a:t>
            </a:r>
            <a:endParaRPr>
              <a:solidFill>
                <a:srgbClr val="FFC000"/>
              </a:solidFill>
            </a:endParaRPr>
          </a:p>
        </p:txBody>
      </p:sp>
      <p:pic>
        <p:nvPicPr>
          <p:cNvPr id="338" name="Google Shape;338;p30"/>
          <p:cNvPicPr preferRelativeResize="0"/>
          <p:nvPr/>
        </p:nvPicPr>
        <p:blipFill rotWithShape="1">
          <a:blip r:embed="rId3">
            <a:alphaModFix/>
          </a:blip>
          <a:srcRect b="0" l="0" r="0" t="0"/>
          <a:stretch/>
        </p:blipFill>
        <p:spPr>
          <a:xfrm>
            <a:off x="5286380" y="1916113"/>
            <a:ext cx="3313113" cy="2351087"/>
          </a:xfrm>
          <a:prstGeom prst="rect">
            <a:avLst/>
          </a:prstGeom>
          <a:noFill/>
          <a:ln>
            <a:noFill/>
          </a:ln>
        </p:spPr>
      </p:pic>
      <p:sp>
        <p:nvSpPr>
          <p:cNvPr id="339" name="Google Shape;339;p30"/>
          <p:cNvSpPr/>
          <p:nvPr/>
        </p:nvSpPr>
        <p:spPr>
          <a:xfrm>
            <a:off x="428596" y="1571612"/>
            <a:ext cx="4572000" cy="5133713"/>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None/>
            </a:pPr>
            <a:r>
              <a:rPr i="1" lang="en-US" sz="2800">
                <a:solidFill>
                  <a:schemeClr val="dk1"/>
                </a:solidFill>
                <a:latin typeface="Corbel"/>
                <a:ea typeface="Corbel"/>
                <a:cs typeface="Corbel"/>
                <a:sym typeface="Corbel"/>
              </a:rPr>
              <a:t>Cell phones </a:t>
            </a:r>
            <a:r>
              <a:rPr lang="en-US" sz="2800">
                <a:solidFill>
                  <a:schemeClr val="dk1"/>
                </a:solidFill>
                <a:latin typeface="Corbel"/>
                <a:ea typeface="Corbel"/>
                <a:cs typeface="Corbel"/>
                <a:sym typeface="Corbel"/>
              </a:rPr>
              <a:t>feature new products like graphic faceplates and specialty ring tones, and can play videos supported by advertising. </a:t>
            </a:r>
            <a:endParaRPr/>
          </a:p>
          <a:p>
            <a:pPr indent="0" lvl="0" marL="0" marR="0" rtl="0" algn="l">
              <a:lnSpc>
                <a:spcPct val="90000"/>
              </a:lnSpc>
              <a:spcBef>
                <a:spcPts val="0"/>
              </a:spcBef>
              <a:spcAft>
                <a:spcPts val="0"/>
              </a:spcAft>
              <a:buNone/>
            </a:pPr>
            <a:r>
              <a:rPr b="1" i="1" lang="en-US" sz="2800">
                <a:solidFill>
                  <a:schemeClr val="dk1"/>
                </a:solidFill>
                <a:latin typeface="Corbel"/>
                <a:ea typeface="Corbel"/>
                <a:cs typeface="Corbel"/>
                <a:sym typeface="Corbel"/>
              </a:rPr>
              <a:t>Mobile marketing</a:t>
            </a:r>
            <a:r>
              <a:rPr lang="en-US" sz="2800">
                <a:solidFill>
                  <a:schemeClr val="dk1"/>
                </a:solidFill>
                <a:latin typeface="Corbel"/>
                <a:ea typeface="Corbel"/>
                <a:cs typeface="Corbel"/>
                <a:sym typeface="Corbel"/>
              </a:rPr>
              <a:t> uses wireless media to deliver content and encourage direct response.</a:t>
            </a:r>
            <a:endParaRPr/>
          </a:p>
          <a:p>
            <a:pPr indent="0" lvl="0" marL="0" marR="0" rtl="0" algn="l">
              <a:lnSpc>
                <a:spcPct val="90000"/>
              </a:lnSpc>
              <a:spcBef>
                <a:spcPts val="0"/>
              </a:spcBef>
              <a:spcAft>
                <a:spcPts val="0"/>
              </a:spcAft>
              <a:buNone/>
            </a:pPr>
            <a:r>
              <a:rPr lang="en-US" sz="2800">
                <a:solidFill>
                  <a:schemeClr val="dk1"/>
                </a:solidFill>
                <a:latin typeface="Corbel"/>
                <a:ea typeface="Corbel"/>
                <a:cs typeface="Corbel"/>
                <a:sym typeface="Corbel"/>
              </a:rPr>
              <a:t>Text messaging and instant messaging.</a:t>
            </a:r>
            <a:endParaRPr/>
          </a:p>
          <a:p>
            <a:pPr indent="0" lvl="0" marL="0" marR="0" rtl="0" algn="l">
              <a:lnSpc>
                <a:spcPct val="90000"/>
              </a:lnSpc>
              <a:spcBef>
                <a:spcPts val="0"/>
              </a:spcBef>
              <a:spcAft>
                <a:spcPts val="0"/>
              </a:spcAft>
              <a:buNone/>
            </a:pPr>
            <a:r>
              <a:rPr lang="en-US" sz="2800">
                <a:solidFill>
                  <a:schemeClr val="dk1"/>
                </a:solidFill>
                <a:latin typeface="Corbel"/>
                <a:ea typeface="Corbel"/>
                <a:cs typeface="Corbel"/>
                <a:sym typeface="Corbel"/>
              </a:rPr>
              <a:t>Hybrid technologies like </a:t>
            </a:r>
            <a:r>
              <a:rPr b="1" i="1" lang="en-US" sz="2800">
                <a:solidFill>
                  <a:schemeClr val="dk1"/>
                </a:solidFill>
                <a:latin typeface="Corbel"/>
                <a:ea typeface="Corbel"/>
                <a:cs typeface="Corbel"/>
                <a:sym typeface="Corbel"/>
              </a:rPr>
              <a:t>podcasting</a:t>
            </a:r>
            <a:r>
              <a:rPr i="1" lang="en-US" sz="2800">
                <a:solidFill>
                  <a:schemeClr val="dk1"/>
                </a:solidFill>
                <a:latin typeface="Corbel"/>
                <a:ea typeface="Corbel"/>
                <a:cs typeface="Corbel"/>
                <a:sym typeface="Corbel"/>
              </a:rPr>
              <a:t>.</a:t>
            </a:r>
            <a:endParaRPr i="1" sz="2800">
              <a:solidFill>
                <a:schemeClr val="dk1"/>
              </a:solidFill>
              <a:latin typeface="Corbel"/>
              <a:ea typeface="Corbel"/>
              <a:cs typeface="Corbel"/>
              <a:sym typeface="Corbel"/>
            </a:endParaRPr>
          </a:p>
        </p:txBody>
      </p:sp>
      <p:sp>
        <p:nvSpPr>
          <p:cNvPr id="340" name="Google Shape;340;p30"/>
          <p:cNvSpPr/>
          <p:nvPr/>
        </p:nvSpPr>
        <p:spPr>
          <a:xfrm>
            <a:off x="4357686" y="5786454"/>
            <a:ext cx="4572000" cy="338554"/>
          </a:xfrm>
          <a:prstGeom prst="rect">
            <a:avLst/>
          </a:prstGeom>
          <a:noFill/>
          <a:ln>
            <a:noFill/>
          </a:ln>
        </p:spPr>
        <p:txBody>
          <a:bodyPr anchorCtr="0" anchor="t" bIns="45700" lIns="91425" spcFirstLastPara="1" rIns="91425" wrap="square" tIns="45700">
            <a:spAutoFit/>
          </a:bodyPr>
          <a:lstStyle/>
          <a:p>
            <a:pPr indent="0" lvl="0" marL="119062" marR="0" rtl="0" algn="l">
              <a:spcBef>
                <a:spcPts val="0"/>
              </a:spcBef>
              <a:spcAft>
                <a:spcPts val="0"/>
              </a:spcAft>
              <a:buClr>
                <a:schemeClr val="dk1"/>
              </a:buClr>
              <a:buSzPts val="1600"/>
              <a:buFont typeface="Times New Roman"/>
              <a:buNone/>
            </a:pPr>
            <a:r>
              <a:rPr lang="en-US" sz="1600">
                <a:solidFill>
                  <a:schemeClr val="dk1"/>
                </a:solidFill>
                <a:latin typeface="Times New Roman"/>
                <a:ea typeface="Times New Roman"/>
                <a:cs typeface="Times New Roman"/>
                <a:sym typeface="Times New Roman"/>
              </a:rPr>
              <a:t>Source: Moriarty, Mitchell and Wells, (2009)</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descr="Image result for YourNameIntoSpace.org" id="345" name="Google Shape;345;p31"/>
          <p:cNvPicPr preferRelativeResize="0"/>
          <p:nvPr/>
        </p:nvPicPr>
        <p:blipFill rotWithShape="1">
          <a:blip r:embed="rId3">
            <a:alphaModFix/>
          </a:blip>
          <a:srcRect b="0" l="0" r="0" t="0"/>
          <a:stretch/>
        </p:blipFill>
        <p:spPr>
          <a:xfrm>
            <a:off x="5429256" y="2857496"/>
            <a:ext cx="3653766" cy="2595572"/>
          </a:xfrm>
          <a:prstGeom prst="rect">
            <a:avLst/>
          </a:prstGeom>
          <a:noFill/>
          <a:ln>
            <a:noFill/>
          </a:ln>
        </p:spPr>
      </p:pic>
      <p:sp>
        <p:nvSpPr>
          <p:cNvPr id="346" name="Google Shape;346;p3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Nonelectronic New Media</a:t>
            </a:r>
            <a:endParaRPr sz="4000">
              <a:solidFill>
                <a:srgbClr val="FFC000"/>
              </a:solidFill>
            </a:endParaRPr>
          </a:p>
        </p:txBody>
      </p:sp>
      <p:sp>
        <p:nvSpPr>
          <p:cNvPr id="347" name="Google Shape;347;p31"/>
          <p:cNvSpPr txBox="1"/>
          <p:nvPr>
            <p:ph idx="1" type="body"/>
          </p:nvPr>
        </p:nvSpPr>
        <p:spPr>
          <a:xfrm>
            <a:off x="457200" y="1774825"/>
            <a:ext cx="5186370" cy="4625975"/>
          </a:xfrm>
          <a:prstGeom prst="rect">
            <a:avLst/>
          </a:prstGeom>
          <a:noFill/>
          <a:ln>
            <a:noFill/>
          </a:ln>
        </p:spPr>
        <p:txBody>
          <a:bodyPr anchorCtr="0" anchor="t" bIns="45700" lIns="54850" spcFirstLastPara="1" rIns="91425" wrap="square" tIns="91425">
            <a:noAutofit/>
          </a:bodyPr>
          <a:lstStyle/>
          <a:p>
            <a:pPr indent="-342900" lvl="0" marL="342900" rtl="0" algn="l">
              <a:spcBef>
                <a:spcPts val="0"/>
              </a:spcBef>
              <a:spcAft>
                <a:spcPts val="0"/>
              </a:spcAft>
              <a:buClr>
                <a:srgbClr val="669966"/>
              </a:buClr>
              <a:buSzPts val="2240"/>
              <a:buFont typeface="Times"/>
              <a:buChar char="•"/>
            </a:pPr>
            <a:r>
              <a:rPr lang="en-US">
                <a:solidFill>
                  <a:srgbClr val="000000"/>
                </a:solidFill>
              </a:rPr>
              <a:t>Ads are appearing on backs of toilet stalls, eggs cartons, apples, subway turnstiles, pizza boxes, airline seatbacks, motion sickness bags, the bottoms of flip-flops, NASCAR race cars.</a:t>
            </a:r>
            <a:endParaRPr/>
          </a:p>
          <a:p>
            <a:pPr indent="-342900" lvl="0" marL="342900" rtl="0" algn="l">
              <a:spcBef>
                <a:spcPts val="560"/>
              </a:spcBef>
              <a:spcAft>
                <a:spcPts val="0"/>
              </a:spcAft>
              <a:buClr>
                <a:srgbClr val="669966"/>
              </a:buClr>
              <a:buSzPts val="2240"/>
              <a:buFont typeface="Times"/>
              <a:buChar char="•"/>
            </a:pPr>
            <a:r>
              <a:rPr lang="en-US">
                <a:solidFill>
                  <a:srgbClr val="000000"/>
                </a:solidFill>
              </a:rPr>
              <a:t>NASA considering printing emblems and logos on space shuttle and space station.</a:t>
            </a:r>
            <a:endParaRPr/>
          </a:p>
          <a:p>
            <a:pPr indent="-342900" lvl="0" marL="342900" rtl="0" algn="l">
              <a:spcBef>
                <a:spcPts val="560"/>
              </a:spcBef>
              <a:spcAft>
                <a:spcPts val="0"/>
              </a:spcAft>
              <a:buClr>
                <a:srgbClr val="669966"/>
              </a:buClr>
              <a:buSzPts val="2240"/>
              <a:buFont typeface="Times"/>
              <a:buChar char="•"/>
            </a:pPr>
            <a:r>
              <a:rPr lang="en-US">
                <a:solidFill>
                  <a:srgbClr val="000000"/>
                </a:solidFill>
              </a:rPr>
              <a:t>YourNameIntoSpace.org will put your logo on satellites.</a:t>
            </a:r>
            <a:endParaRPr b="1" i="1">
              <a:solidFill>
                <a:srgbClr val="000000"/>
              </a:solidFill>
            </a:endParaRPr>
          </a:p>
        </p:txBody>
      </p:sp>
      <p:sp>
        <p:nvSpPr>
          <p:cNvPr descr="Here's how to send your name into space aboard Artemis I | News | waaytv.com" id="348" name="Google Shape;348;p3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descr="Here's how to send your name into space aboard Artemis I | News | waaytv.com" id="349" name="Google Shape;349;p3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50" name="Google Shape;350;p31"/>
          <p:cNvSpPr/>
          <p:nvPr/>
        </p:nvSpPr>
        <p:spPr>
          <a:xfrm>
            <a:off x="5357818" y="5357826"/>
            <a:ext cx="357190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http://www.spaceref.com/news/viewsr.html?pid=22502</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Social media tools</a:t>
            </a:r>
            <a:endParaRPr>
              <a:solidFill>
                <a:srgbClr val="FFC000"/>
              </a:solidFill>
            </a:endParaRPr>
          </a:p>
        </p:txBody>
      </p:sp>
      <p:sp>
        <p:nvSpPr>
          <p:cNvPr id="356" name="Google Shape;356;p32"/>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2560"/>
              <a:buNone/>
            </a:pPr>
            <a:r>
              <a:rPr b="1" lang="en-US" sz="3200"/>
              <a:t>Video and image sharing</a:t>
            </a:r>
            <a:endParaRPr/>
          </a:p>
          <a:p>
            <a:pPr indent="-319088" lvl="0" marL="438150" rtl="0" algn="l">
              <a:lnSpc>
                <a:spcPct val="80000"/>
              </a:lnSpc>
              <a:spcBef>
                <a:spcPts val="0"/>
              </a:spcBef>
              <a:spcAft>
                <a:spcPts val="0"/>
              </a:spcAft>
              <a:buSzPts val="2240"/>
              <a:buChar char="◼"/>
            </a:pPr>
            <a:r>
              <a:rPr lang="en-US"/>
              <a:t>Using this type of social media, users can post videos and photographs. </a:t>
            </a:r>
            <a:br>
              <a:rPr lang="en-US"/>
            </a:br>
            <a:endParaRPr/>
          </a:p>
          <a:p>
            <a:pPr indent="-319088" lvl="0" marL="438150" rtl="0" algn="l">
              <a:lnSpc>
                <a:spcPct val="80000"/>
              </a:lnSpc>
              <a:spcBef>
                <a:spcPts val="0"/>
              </a:spcBef>
              <a:spcAft>
                <a:spcPts val="0"/>
              </a:spcAft>
              <a:buSzPts val="2240"/>
              <a:buChar char="◼"/>
            </a:pPr>
            <a:r>
              <a:rPr b="1" lang="en-US"/>
              <a:t>YouTube</a:t>
            </a:r>
            <a:r>
              <a:rPr lang="en-US"/>
              <a:t> is the Goliath of this genre. It now plays more than 100 million clips per day. </a:t>
            </a:r>
            <a:br>
              <a:rPr lang="en-US"/>
            </a:br>
            <a:endParaRPr/>
          </a:p>
          <a:p>
            <a:pPr indent="-319088" lvl="0" marL="438150" rtl="0" algn="l">
              <a:lnSpc>
                <a:spcPct val="80000"/>
              </a:lnSpc>
              <a:spcBef>
                <a:spcPts val="0"/>
              </a:spcBef>
              <a:spcAft>
                <a:spcPts val="0"/>
              </a:spcAft>
              <a:buSzPts val="2240"/>
              <a:buChar char="◼"/>
            </a:pPr>
            <a:r>
              <a:rPr b="1" lang="en-US"/>
              <a:t>Skype</a:t>
            </a:r>
            <a:r>
              <a:rPr lang="en-US"/>
              <a:t> is a video chat service that works like a video phone. </a:t>
            </a:r>
            <a:br>
              <a:rPr lang="en-US"/>
            </a:br>
            <a:endParaRPr/>
          </a:p>
          <a:p>
            <a:pPr indent="-319088" lvl="0" marL="438150" rtl="0" algn="l">
              <a:lnSpc>
                <a:spcPct val="80000"/>
              </a:lnSpc>
              <a:spcBef>
                <a:spcPts val="0"/>
              </a:spcBef>
              <a:spcAft>
                <a:spcPts val="0"/>
              </a:spcAft>
              <a:buSzPts val="2240"/>
              <a:buChar char="◼"/>
            </a:pPr>
            <a:r>
              <a:rPr lang="en-US"/>
              <a:t>Popular TV programs and commercials are often uploaded to YouTube pages as </a:t>
            </a:r>
            <a:r>
              <a:rPr b="1" lang="en-US"/>
              <a:t>viral videos. </a:t>
            </a:r>
            <a:endParaRPr b="1"/>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3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Social media tools</a:t>
            </a:r>
            <a:endParaRPr>
              <a:solidFill>
                <a:srgbClr val="FFC000"/>
              </a:solidFill>
            </a:endParaRPr>
          </a:p>
        </p:txBody>
      </p:sp>
      <p:sp>
        <p:nvSpPr>
          <p:cNvPr id="362" name="Google Shape;362;p33"/>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2560"/>
              <a:buNone/>
            </a:pPr>
            <a:r>
              <a:rPr b="1" lang="en-US" sz="3200"/>
              <a:t>Social networks</a:t>
            </a:r>
            <a:endParaRPr/>
          </a:p>
          <a:p>
            <a:pPr indent="-319088" lvl="0" marL="438150" rtl="0" algn="l">
              <a:lnSpc>
                <a:spcPct val="80000"/>
              </a:lnSpc>
              <a:spcBef>
                <a:spcPts val="0"/>
              </a:spcBef>
              <a:spcAft>
                <a:spcPts val="0"/>
              </a:spcAft>
              <a:buSzPts val="2240"/>
              <a:buChar char="◼"/>
            </a:pPr>
            <a:r>
              <a:rPr lang="en-US"/>
              <a:t>These link friends, fans, or others who share interest in some topic.</a:t>
            </a:r>
            <a:br>
              <a:rPr lang="en-US"/>
            </a:br>
            <a:endParaRPr/>
          </a:p>
          <a:p>
            <a:pPr indent="-319088" lvl="0" marL="438150" rtl="0" algn="l">
              <a:lnSpc>
                <a:spcPct val="80000"/>
              </a:lnSpc>
              <a:spcBef>
                <a:spcPts val="0"/>
              </a:spcBef>
              <a:spcAft>
                <a:spcPts val="0"/>
              </a:spcAft>
              <a:buSzPts val="2240"/>
              <a:buChar char="◼"/>
            </a:pPr>
            <a:r>
              <a:rPr lang="en-US"/>
              <a:t>MySpace pioneered the concept, but has lost market share to Facebook in recent years. </a:t>
            </a:r>
            <a:br>
              <a:rPr lang="en-US"/>
            </a:br>
            <a:endParaRPr/>
          </a:p>
          <a:p>
            <a:pPr indent="-319088" lvl="0" marL="438150" rtl="0" algn="l">
              <a:lnSpc>
                <a:spcPct val="80000"/>
              </a:lnSpc>
              <a:spcBef>
                <a:spcPts val="0"/>
              </a:spcBef>
              <a:spcAft>
                <a:spcPts val="0"/>
              </a:spcAft>
              <a:buSzPts val="2240"/>
              <a:buChar char="◼"/>
            </a:pPr>
            <a:r>
              <a:rPr lang="en-US"/>
              <a:t>Social media users tend to be younger and female.</a:t>
            </a:r>
            <a:br>
              <a:rPr lang="en-US"/>
            </a:br>
            <a:endParaRPr/>
          </a:p>
          <a:p>
            <a:pPr indent="-319088" lvl="0" marL="438150" rtl="0" algn="l">
              <a:lnSpc>
                <a:spcPct val="80000"/>
              </a:lnSpc>
              <a:spcBef>
                <a:spcPts val="0"/>
              </a:spcBef>
              <a:spcAft>
                <a:spcPts val="0"/>
              </a:spcAft>
              <a:buSzPts val="2240"/>
              <a:buChar char="◼"/>
            </a:pPr>
            <a:r>
              <a:rPr lang="en-US"/>
              <a:t>Companies and brands now have Facebook and MySpace pages with their own brand profiles. </a:t>
            </a:r>
            <a:br>
              <a:rPr lang="en-US"/>
            </a:br>
            <a:endParaRPr/>
          </a:p>
          <a:p>
            <a:pPr indent="-319088" lvl="0" marL="438150" rtl="0" algn="l">
              <a:lnSpc>
                <a:spcPct val="80000"/>
              </a:lnSpc>
              <a:spcBef>
                <a:spcPts val="0"/>
              </a:spcBef>
              <a:spcAft>
                <a:spcPts val="0"/>
              </a:spcAft>
              <a:buSzPts val="2240"/>
              <a:buChar char="◼"/>
            </a:pPr>
            <a:r>
              <a:rPr lang="en-US"/>
              <a:t>Social media marketing can increase a brand’s Web presence and help manage its Internet image.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3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Social media tools</a:t>
            </a:r>
            <a:endParaRPr>
              <a:solidFill>
                <a:srgbClr val="FFC000"/>
              </a:solidFill>
            </a:endParaRPr>
          </a:p>
        </p:txBody>
      </p:sp>
      <p:sp>
        <p:nvSpPr>
          <p:cNvPr id="368" name="Google Shape;368;p34"/>
          <p:cNvSpPr txBox="1"/>
          <p:nvPr>
            <p:ph idx="1" type="body"/>
          </p:nvPr>
        </p:nvSpPr>
        <p:spPr>
          <a:xfrm>
            <a:off x="457200" y="1500174"/>
            <a:ext cx="8229600" cy="328612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2240"/>
              <a:buNone/>
            </a:pPr>
            <a:r>
              <a:rPr b="1" lang="en-US"/>
              <a:t>Blogs, micro-blogs and chat rooms</a:t>
            </a:r>
            <a:endParaRPr/>
          </a:p>
          <a:p>
            <a:pPr indent="-319088" lvl="0" marL="438150" rtl="0" algn="l">
              <a:lnSpc>
                <a:spcPct val="80000"/>
              </a:lnSpc>
              <a:spcBef>
                <a:spcPts val="0"/>
              </a:spcBef>
              <a:spcAft>
                <a:spcPts val="0"/>
              </a:spcAft>
              <a:buSzPts val="2240"/>
              <a:buNone/>
            </a:pPr>
            <a:r>
              <a:t/>
            </a:r>
            <a:endParaRPr b="1"/>
          </a:p>
          <a:p>
            <a:pPr indent="-319088" lvl="0" marL="438150" rtl="0" algn="l">
              <a:lnSpc>
                <a:spcPct val="80000"/>
              </a:lnSpc>
              <a:spcBef>
                <a:spcPts val="0"/>
              </a:spcBef>
              <a:spcAft>
                <a:spcPts val="0"/>
              </a:spcAft>
              <a:buSzPts val="1920"/>
              <a:buChar char="◼"/>
            </a:pPr>
            <a:r>
              <a:rPr lang="en-US" sz="2400"/>
              <a:t>A </a:t>
            </a:r>
            <a:r>
              <a:rPr b="1" lang="en-US" sz="2400"/>
              <a:t>blog</a:t>
            </a:r>
            <a:r>
              <a:rPr lang="en-US" sz="2400"/>
              <a:t> is a diary-like Web page created by individuals to talk about things that interest them. </a:t>
            </a:r>
            <a:endParaRPr/>
          </a:p>
          <a:p>
            <a:pPr indent="-319088" lvl="0" marL="438150" rtl="0" algn="l">
              <a:lnSpc>
                <a:spcPct val="80000"/>
              </a:lnSpc>
              <a:spcBef>
                <a:spcPts val="0"/>
              </a:spcBef>
              <a:spcAft>
                <a:spcPts val="0"/>
              </a:spcAft>
              <a:buSzPts val="1920"/>
              <a:buChar char="◼"/>
            </a:pPr>
            <a:r>
              <a:rPr lang="en-US" sz="2400"/>
              <a:t>Blogs are produced by some 100 million people worldwide.</a:t>
            </a:r>
            <a:endParaRPr/>
          </a:p>
          <a:p>
            <a:pPr indent="-319088" lvl="0" marL="438150" rtl="0" algn="l">
              <a:lnSpc>
                <a:spcPct val="80000"/>
              </a:lnSpc>
              <a:spcBef>
                <a:spcPts val="0"/>
              </a:spcBef>
              <a:spcAft>
                <a:spcPts val="0"/>
              </a:spcAft>
              <a:buSzPts val="1920"/>
              <a:buChar char="◼"/>
            </a:pPr>
            <a:r>
              <a:rPr lang="en-US" sz="2400"/>
              <a:t>Corporations use blogs to engage stakeholders. </a:t>
            </a:r>
            <a:br>
              <a:rPr b="1" lang="en-US" sz="3200"/>
            </a:br>
            <a:r>
              <a:rPr lang="en-US" sz="2400"/>
              <a:t>However, bogs take a lot of time. Many bloggers run out of steam or move to social media.  </a:t>
            </a:r>
            <a:br>
              <a:rPr lang="en-US" sz="2400"/>
            </a:br>
            <a:endParaRPr sz="2400"/>
          </a:p>
          <a:p>
            <a:pPr indent="-319088" lvl="0" marL="438150" rtl="0" algn="l">
              <a:lnSpc>
                <a:spcPct val="80000"/>
              </a:lnSpc>
              <a:spcBef>
                <a:spcPts val="0"/>
              </a:spcBef>
              <a:spcAft>
                <a:spcPts val="0"/>
              </a:spcAft>
              <a:buSzPts val="1920"/>
              <a:buChar char="◼"/>
            </a:pPr>
            <a:r>
              <a:rPr lang="en-US" sz="2400"/>
              <a:t>They are sometimes criticized as “stealth advertising.” </a:t>
            </a:r>
            <a:endParaRPr/>
          </a:p>
          <a:p>
            <a:pPr indent="-319088" lvl="0" marL="438150" rtl="0" algn="l">
              <a:lnSpc>
                <a:spcPct val="80000"/>
              </a:lnSpc>
              <a:spcBef>
                <a:spcPts val="0"/>
              </a:spcBef>
              <a:spcAft>
                <a:spcPts val="0"/>
              </a:spcAft>
              <a:buSzPts val="1920"/>
              <a:buChar char="◼"/>
            </a:pPr>
            <a:r>
              <a:rPr b="1" lang="en-US" sz="2400"/>
              <a:t>Twitter</a:t>
            </a:r>
            <a:r>
              <a:rPr lang="en-US" sz="2400"/>
              <a:t> has pioneered the mini-blog with 140-character posts, called </a:t>
            </a:r>
            <a:r>
              <a:rPr b="1" lang="en-US" sz="2400"/>
              <a:t>“tweets.” </a:t>
            </a:r>
            <a:endParaRPr/>
          </a:p>
          <a:p>
            <a:pPr indent="-319088" lvl="0" marL="438150" rtl="0" algn="l">
              <a:lnSpc>
                <a:spcPct val="80000"/>
              </a:lnSpc>
              <a:spcBef>
                <a:spcPts val="0"/>
              </a:spcBef>
              <a:spcAft>
                <a:spcPts val="0"/>
              </a:spcAft>
              <a:buSzPts val="1920"/>
              <a:buChar char="◼"/>
            </a:pPr>
            <a:r>
              <a:rPr lang="en-US" sz="2400"/>
              <a:t>Groups of people with common interests can meet and share their experiences through</a:t>
            </a:r>
            <a:r>
              <a:rPr b="1" lang="en-US" sz="2400"/>
              <a:t> chat rooms.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Social media tools</a:t>
            </a:r>
            <a:endParaRPr>
              <a:solidFill>
                <a:srgbClr val="FFC000"/>
              </a:solidFill>
            </a:endParaRPr>
          </a:p>
        </p:txBody>
      </p:sp>
      <p:sp>
        <p:nvSpPr>
          <p:cNvPr id="374" name="Google Shape;374;p35"/>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2560"/>
              <a:buNone/>
            </a:pPr>
            <a:r>
              <a:rPr b="1" lang="en-US" sz="3200"/>
              <a:t>Social media strategies</a:t>
            </a:r>
            <a:endParaRPr/>
          </a:p>
          <a:p>
            <a:pPr indent="-319088" lvl="0" marL="438150" rtl="0" algn="l">
              <a:lnSpc>
                <a:spcPct val="80000"/>
              </a:lnSpc>
              <a:spcBef>
                <a:spcPts val="0"/>
              </a:spcBef>
              <a:spcAft>
                <a:spcPts val="0"/>
              </a:spcAft>
              <a:buSzPts val="2240"/>
              <a:buChar char="◼"/>
            </a:pPr>
            <a:r>
              <a:rPr lang="en-US"/>
              <a:t>Marketers are working to find the best ways to use social media and take advantage of its strengths. </a:t>
            </a:r>
            <a:endParaRPr/>
          </a:p>
          <a:p>
            <a:pPr indent="-176848" lvl="0" marL="438150" rtl="0" algn="l">
              <a:lnSpc>
                <a:spcPct val="80000"/>
              </a:lnSpc>
              <a:spcBef>
                <a:spcPts val="0"/>
              </a:spcBef>
              <a:spcAft>
                <a:spcPts val="0"/>
              </a:spcAft>
              <a:buSzPts val="2240"/>
              <a:buNone/>
            </a:pPr>
            <a:r>
              <a:t/>
            </a:r>
            <a:endParaRPr/>
          </a:p>
          <a:p>
            <a:pPr indent="-319088" lvl="0" marL="438150" rtl="0" algn="l">
              <a:lnSpc>
                <a:spcPct val="80000"/>
              </a:lnSpc>
              <a:spcBef>
                <a:spcPts val="0"/>
              </a:spcBef>
              <a:spcAft>
                <a:spcPts val="0"/>
              </a:spcAft>
              <a:buSzPts val="2240"/>
              <a:buChar char="◼"/>
            </a:pPr>
            <a:r>
              <a:rPr lang="en-US"/>
              <a:t>Search ads combined with social media campaigns generate the highest-level results. </a:t>
            </a:r>
            <a:endParaRPr/>
          </a:p>
          <a:p>
            <a:pPr indent="-319088" lvl="0" marL="438150" rtl="0" algn="l">
              <a:lnSpc>
                <a:spcPct val="80000"/>
              </a:lnSpc>
              <a:spcBef>
                <a:spcPts val="0"/>
              </a:spcBef>
              <a:spcAft>
                <a:spcPts val="0"/>
              </a:spcAft>
              <a:buSzPts val="2240"/>
              <a:buNone/>
            </a:pPr>
            <a:r>
              <a:t/>
            </a:r>
            <a:endParaRPr/>
          </a:p>
          <a:p>
            <a:pPr indent="-319088" lvl="0" marL="438150" rtl="0" algn="l">
              <a:lnSpc>
                <a:spcPct val="80000"/>
              </a:lnSpc>
              <a:spcBef>
                <a:spcPts val="0"/>
              </a:spcBef>
              <a:spcAft>
                <a:spcPts val="0"/>
              </a:spcAft>
              <a:buSzPts val="2240"/>
              <a:buChar char="◼"/>
            </a:pPr>
            <a:r>
              <a:rPr lang="en-US"/>
              <a:t>Marketers who use social media recognize the value in conversations and customer relationship-building communication. </a:t>
            </a:r>
            <a:endParaRPr/>
          </a:p>
          <a:p>
            <a:pPr indent="-176848" lvl="0" marL="438150" rtl="0" algn="l">
              <a:lnSpc>
                <a:spcPct val="80000"/>
              </a:lnSpc>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t>SUMMARY</a:t>
            </a:r>
            <a:endParaRPr/>
          </a:p>
        </p:txBody>
      </p:sp>
      <p:sp>
        <p:nvSpPr>
          <p:cNvPr id="381" name="Google Shape;381;p36"/>
          <p:cNvSpPr/>
          <p:nvPr/>
        </p:nvSpPr>
        <p:spPr>
          <a:xfrm>
            <a:off x="1922463" y="2973388"/>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82" name="Google Shape;382;p36"/>
          <p:cNvSpPr/>
          <p:nvPr/>
        </p:nvSpPr>
        <p:spPr>
          <a:xfrm>
            <a:off x="500034" y="1500174"/>
            <a:ext cx="8215370" cy="54107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Corbel"/>
                <a:ea typeface="Corbel"/>
                <a:cs typeface="Corbel"/>
                <a:sym typeface="Corbel"/>
              </a:rPr>
              <a:t>The roles played by Internet communication include providing information and entertainment, connecting people socially, and generating word-of-mouth communication. Most corporations have websites in which they describe their organization and, in some cases, make it possible to buy products online. E-mail is used by companies to reach customers and prospects with commercial messages and also by customers and other stakeholders to contact the company. The Internet also provides different kinds of advertising opportunities that appear on websites and search engines. Social media offer another way people can stay in touch and that includes companies who use such media as Facebook and Twitter to connect with their customers.</a:t>
            </a:r>
            <a:endParaRPr/>
          </a:p>
          <a:p>
            <a:pPr indent="-157163" lvl="0" marL="334963" marR="0" rtl="0" algn="l">
              <a:spcBef>
                <a:spcPts val="560"/>
              </a:spcBef>
              <a:spcAft>
                <a:spcPts val="0"/>
              </a:spcAft>
              <a:buClr>
                <a:srgbClr val="336633"/>
              </a:buClr>
              <a:buSzPts val="2800"/>
              <a:buFont typeface="Times"/>
              <a:buNone/>
            </a:pPr>
            <a:r>
              <a:t/>
            </a:r>
            <a:endParaRPr sz="2800">
              <a:solidFill>
                <a:srgbClr val="000000"/>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ctr">
              <a:spcBef>
                <a:spcPts val="0"/>
              </a:spcBef>
              <a:spcAft>
                <a:spcPts val="0"/>
              </a:spcAft>
              <a:buNone/>
            </a:pPr>
            <a:br>
              <a:rPr lang="en-US"/>
            </a:br>
            <a:r>
              <a:rPr lang="en-US"/>
              <a:t>THANK YOU</a:t>
            </a:r>
            <a:br>
              <a:rPr lang="en-US"/>
            </a:br>
            <a:endParaRPr/>
          </a:p>
        </p:txBody>
      </p:sp>
      <p:sp>
        <p:nvSpPr>
          <p:cNvPr id="388" name="Google Shape;388;p37"/>
          <p:cNvSpPr txBox="1"/>
          <p:nvPr>
            <p:ph idx="1" type="body"/>
          </p:nvPr>
        </p:nvSpPr>
        <p:spPr>
          <a:xfrm>
            <a:off x="457200" y="1571612"/>
            <a:ext cx="8229600" cy="4625975"/>
          </a:xfrm>
          <a:prstGeom prst="rect">
            <a:avLst/>
          </a:prstGeom>
          <a:noFill/>
          <a:ln>
            <a:noFill/>
          </a:ln>
        </p:spPr>
        <p:txBody>
          <a:bodyPr anchorCtr="0" anchor="t" bIns="45700" lIns="54850" spcFirstLastPara="1" rIns="91425" wrap="square" tIns="91425">
            <a:noAutofit/>
          </a:bodyPr>
          <a:lstStyle/>
          <a:p>
            <a:pPr indent="0" lvl="0" marL="0" marR="0" rtl="0" algn="ctr">
              <a:lnSpc>
                <a:spcPct val="100000"/>
              </a:lnSpc>
              <a:spcBef>
                <a:spcPts val="0"/>
              </a:spcBef>
              <a:spcAft>
                <a:spcPts val="0"/>
              </a:spcAft>
              <a:buClr>
                <a:schemeClr val="dk1"/>
              </a:buClr>
              <a:buSzPts val="4400"/>
              <a:buFont typeface="Arial"/>
              <a:buNone/>
            </a:pPr>
            <a:r>
              <a:rPr b="1" i="0" lang="en-US" sz="4400" u="none" cap="none" strike="noStrike">
                <a:latin typeface="Calibri"/>
                <a:ea typeface="Calibri"/>
                <a:cs typeface="Calibri"/>
                <a:sym typeface="Calibri"/>
              </a:rPr>
              <a:t>LECTURE 13 </a:t>
            </a:r>
            <a:r>
              <a:rPr b="1" i="0" lang="en-US" sz="3200" u="none" cap="none" strike="noStrike">
                <a:latin typeface="Calibri"/>
                <a:ea typeface="Calibri"/>
                <a:cs typeface="Calibri"/>
                <a:sym typeface="Calibri"/>
              </a:rPr>
              <a:t>BY DR. RAPHAEL OGUTU,</a:t>
            </a:r>
            <a:endParaRPr/>
          </a:p>
          <a:p>
            <a:pPr indent="0" lvl="0" marL="0" rtl="0" algn="ctr">
              <a:spcBef>
                <a:spcPts val="560"/>
              </a:spcBef>
              <a:spcAft>
                <a:spcPts val="0"/>
              </a:spcAft>
              <a:buClr>
                <a:schemeClr val="dk1"/>
              </a:buClr>
              <a:buSzPts val="2800"/>
              <a:buNone/>
            </a:pPr>
            <a:r>
              <a:rPr b="1" lang="en-US">
                <a:latin typeface="Calibri"/>
                <a:ea typeface="Calibri"/>
                <a:cs typeface="Calibri"/>
                <a:sym typeface="Calibri"/>
              </a:rPr>
              <a:t>Mass Communication Department, </a:t>
            </a:r>
            <a:endParaRPr/>
          </a:p>
          <a:p>
            <a:pPr indent="0" lvl="0" marL="0" rtl="0" algn="ctr">
              <a:spcBef>
                <a:spcPts val="560"/>
              </a:spcBef>
              <a:spcAft>
                <a:spcPts val="0"/>
              </a:spcAft>
              <a:buClr>
                <a:schemeClr val="dk1"/>
              </a:buClr>
              <a:buSzPts val="2800"/>
              <a:buNone/>
            </a:pPr>
            <a:r>
              <a:rPr b="1" lang="en-US">
                <a:latin typeface="Calibri"/>
                <a:ea typeface="Calibri"/>
                <a:cs typeface="Calibri"/>
                <a:sym typeface="Calibri"/>
              </a:rPr>
              <a:t>AFRICA NAZARENE UNIVERSITY</a:t>
            </a:r>
            <a:r>
              <a:rPr b="1" lang="en-US">
                <a:solidFill>
                  <a:srgbClr val="FFFFFF"/>
                </a:solidFill>
                <a:latin typeface="Calibri"/>
                <a:ea typeface="Calibri"/>
                <a:cs typeface="Calibri"/>
                <a:sym typeface="Calibri"/>
              </a:rPr>
              <a:t>.</a:t>
            </a:r>
            <a:endParaRPr/>
          </a:p>
          <a:p>
            <a:pPr indent="0" lvl="0" marL="0" rtl="0" algn="ctr">
              <a:spcBef>
                <a:spcPts val="560"/>
              </a:spcBef>
              <a:spcAft>
                <a:spcPts val="0"/>
              </a:spcAft>
              <a:buClr>
                <a:schemeClr val="accent1"/>
              </a:buClr>
              <a:buSzPts val="2800"/>
              <a:buNone/>
            </a:pPr>
            <a:r>
              <a:rPr b="1" lang="en-US">
                <a:solidFill>
                  <a:schemeClr val="accent1"/>
                </a:solidFill>
                <a:latin typeface="Calibri"/>
                <a:ea typeface="Calibri"/>
                <a:cs typeface="Calibri"/>
                <a:sym typeface="Calibri"/>
              </a:rPr>
              <a:t>THE MAIN SOURCES OF REFERENCE: </a:t>
            </a:r>
            <a:endParaRPr/>
          </a:p>
          <a:p>
            <a:pPr indent="-152400" lvl="0" marL="0" rtl="0" algn="l">
              <a:spcBef>
                <a:spcPts val="480"/>
              </a:spcBef>
              <a:spcAft>
                <a:spcPts val="0"/>
              </a:spcAft>
              <a:buClr>
                <a:schemeClr val="accent1"/>
              </a:buClr>
              <a:buSzPts val="2400"/>
              <a:buFont typeface="Noto Sans Symbols"/>
              <a:buChar char="▪"/>
            </a:pPr>
            <a:r>
              <a:rPr b="1" i="1" lang="en-US" sz="2400">
                <a:solidFill>
                  <a:schemeClr val="accent1"/>
                </a:solidFill>
                <a:latin typeface="Calibri"/>
                <a:ea typeface="Calibri"/>
                <a:cs typeface="Calibri"/>
                <a:sym typeface="Calibri"/>
              </a:rPr>
              <a:t>Advertising &amp; IMC: Principles and Practice., </a:t>
            </a:r>
            <a:r>
              <a:rPr b="1" lang="en-US" sz="2400">
                <a:solidFill>
                  <a:schemeClr val="accent1"/>
                </a:solidFill>
                <a:latin typeface="Calibri"/>
                <a:ea typeface="Calibri"/>
                <a:cs typeface="Calibri"/>
                <a:sym typeface="Calibri"/>
              </a:rPr>
              <a:t>Moriarty, Sandra  Mitchell, Nancy D  and Wells, William D.  14th edition. Pearson Prentice Hall Inc., 2009.</a:t>
            </a:r>
            <a:endParaRPr/>
          </a:p>
          <a:p>
            <a:pPr indent="-319088" lvl="0" marL="438150" rtl="0" algn="l">
              <a:spcBef>
                <a:spcPts val="0"/>
              </a:spcBef>
              <a:spcAft>
                <a:spcPts val="0"/>
              </a:spcAft>
              <a:buSzPts val="1920"/>
              <a:buChar char="◼"/>
            </a:pPr>
            <a:r>
              <a:rPr b="1" i="1" lang="en-US" sz="2400">
                <a:solidFill>
                  <a:schemeClr val="accent1"/>
                </a:solidFill>
              </a:rPr>
              <a:t>Contemporary Advertising and integrated marketing communications. </a:t>
            </a:r>
            <a:r>
              <a:rPr b="1" lang="en-US" sz="2400">
                <a:solidFill>
                  <a:schemeClr val="accent1"/>
                </a:solidFill>
              </a:rPr>
              <a:t>Arens, William. F., Weigold, Michael. F., and Arens, Christian. 13</a:t>
            </a:r>
            <a:r>
              <a:rPr b="1" baseline="30000" lang="en-US" sz="2400">
                <a:solidFill>
                  <a:schemeClr val="accent1"/>
                </a:solidFill>
              </a:rPr>
              <a:t>th</a:t>
            </a:r>
            <a:r>
              <a:rPr b="1" lang="en-US" sz="2400">
                <a:solidFill>
                  <a:schemeClr val="accent1"/>
                </a:solidFill>
              </a:rPr>
              <a:t> Ed. McGraw Hill Higher Education. 2011. </a:t>
            </a:r>
            <a:endParaRPr/>
          </a:p>
          <a:p>
            <a:pPr indent="-176848" lvl="0" marL="438150" rtl="0" algn="l">
              <a:spcBef>
                <a:spcPts val="0"/>
              </a:spcBef>
              <a:spcAft>
                <a:spcPts val="0"/>
              </a:spcAft>
              <a:buSzPts val="224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2001-06-18T21:30:27Z</dcterms:created>
  <dc:creator>Robert Key</dc:creator>
</cp:coreProperties>
</file>