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embeddedFontLst>
    <p:embeddedFont>
      <p:font typeface="Helvetica Neue"/>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jtR33sPeNb8euPkknug70EAe5G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1A6ECA7-60E4-4683-A66A-60B09CFD65ED}">
  <a:tblStyle styleId="{21A6ECA7-60E4-4683-A66A-60B09CFD65E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EF3"/>
          </a:solidFill>
        </a:fill>
      </a:tcStyle>
    </a:wholeTbl>
    <a:band1H>
      <a:tcTxStyle/>
      <a:tcStyle>
        <a:fill>
          <a:solidFill>
            <a:srgbClr val="CCDCE6"/>
          </a:solidFill>
        </a:fill>
      </a:tcStyle>
    </a:band1H>
    <a:band2H>
      <a:tcTxStyle/>
    </a:band2H>
    <a:band1V>
      <a:tcTxStyle/>
      <a:tcStyle>
        <a:fill>
          <a:solidFill>
            <a:srgbClr val="CCDCE6"/>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AE9CB312-6E69-4F02-A2E4-48A2EF2842CE}"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F2F4"/>
          </a:solidFill>
        </a:fill>
      </a:tcStyle>
    </a:wholeTbl>
    <a:band1H>
      <a:tcTxStyle/>
      <a:tcStyle>
        <a:fill>
          <a:solidFill>
            <a:srgbClr val="D0E5E8"/>
          </a:solidFill>
        </a:fill>
      </a:tcStyle>
    </a:band1H>
    <a:band2H>
      <a:tcTxStyle/>
    </a:band2H>
    <a:band1V>
      <a:tcTxStyle/>
      <a:tcStyle>
        <a:fill>
          <a:solidFill>
            <a:srgbClr val="D0E5E8"/>
          </a:solidFill>
        </a:fill>
      </a:tcStyle>
    </a:band1V>
    <a:band2V>
      <a:tcTxStyle/>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HelveticaNeue-italic.fntdata"/><Relationship Id="rId20" Type="http://schemas.openxmlformats.org/officeDocument/2006/relationships/slide" Target="slides/slide15.xml"/><Relationship Id="rId42" Type="http://customschemas.google.com/relationships/presentationmetadata" Target="metadata"/><Relationship Id="rId41" Type="http://schemas.openxmlformats.org/officeDocument/2006/relationships/font" Target="fonts/HelveticaNeue-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HelveticaNeue-bold.fntdata"/><Relationship Id="rId16" Type="http://schemas.openxmlformats.org/officeDocument/2006/relationships/slide" Target="slides/slide11.xml"/><Relationship Id="rId38" Type="http://schemas.openxmlformats.org/officeDocument/2006/relationships/font" Target="fonts/HelveticaNeue-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2"/>
          <p:cNvSpPr/>
          <p:nvPr>
            <p:ph idx="2" type="pic"/>
          </p:nvPr>
        </p:nvSpPr>
        <p:spPr>
          <a:xfrm>
            <a:off x="5183188" y="987425"/>
            <a:ext cx="6172200" cy="4873625"/>
          </a:xfrm>
          <a:prstGeom prst="rect">
            <a:avLst/>
          </a:prstGeom>
          <a:noFill/>
          <a:ln>
            <a:noFill/>
          </a:ln>
        </p:spPr>
      </p:sp>
      <p:sp>
        <p:nvSpPr>
          <p:cNvPr id="64" name="Google Shape;64;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p:nvPr/>
        </p:nvSpPr>
        <p:spPr>
          <a:xfrm rot="10800000">
            <a:off x="-2" y="-22693"/>
            <a:ext cx="12191999" cy="4374129"/>
          </a:xfrm>
          <a:prstGeom prst="rect">
            <a:avLst/>
          </a:prstGeom>
          <a:gradFill>
            <a:gsLst>
              <a:gs pos="0">
                <a:srgbClr val="266F8B"/>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6" name="Google Shape;86;p1"/>
          <p:cNvSpPr/>
          <p:nvPr/>
        </p:nvSpPr>
        <p:spPr>
          <a:xfrm rot="5400000">
            <a:off x="3908719" y="-3931841"/>
            <a:ext cx="4374557" cy="12192000"/>
          </a:xfrm>
          <a:prstGeom prst="rect">
            <a:avLst/>
          </a:prstGeom>
          <a:gradFill>
            <a:gsLst>
              <a:gs pos="0">
                <a:srgbClr val="3494BA">
                  <a:alpha val="0"/>
                </a:srgbClr>
              </a:gs>
              <a:gs pos="40000">
                <a:srgbClr val="3494BA">
                  <a:alpha val="0"/>
                </a:srgbClr>
              </a:gs>
              <a:gs pos="100000">
                <a:srgbClr val="266F8B">
                  <a:alpha val="51764"/>
                </a:srgbClr>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p:nvPr/>
        </p:nvSpPr>
        <p:spPr>
          <a:xfrm rot="5400000">
            <a:off x="4136696" y="-3703868"/>
            <a:ext cx="4374128" cy="11736479"/>
          </a:xfrm>
          <a:prstGeom prst="rect">
            <a:avLst/>
          </a:prstGeom>
          <a:gradFill>
            <a:gsLst>
              <a:gs pos="0">
                <a:srgbClr val="3494BA">
                  <a:alpha val="0"/>
                </a:srgbClr>
              </a:gs>
              <a:gs pos="17000">
                <a:srgbClr val="3494BA">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8" name="Google Shape;88;p1"/>
          <p:cNvSpPr/>
          <p:nvPr/>
        </p:nvSpPr>
        <p:spPr>
          <a:xfrm>
            <a:off x="-5" y="-22690"/>
            <a:ext cx="8542485" cy="4374126"/>
          </a:xfrm>
          <a:prstGeom prst="rect">
            <a:avLst/>
          </a:prstGeom>
          <a:gradFill>
            <a:gsLst>
              <a:gs pos="0">
                <a:srgbClr val="194A5D">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3494BA">
                  <a:alpha val="21960"/>
                </a:srgbClr>
              </a:gs>
              <a:gs pos="87000">
                <a:srgbClr val="7EC0DB">
                  <a:alpha val="1960"/>
                </a:srgbClr>
              </a:gs>
              <a:gs pos="100000">
                <a:srgbClr val="7EC0DB">
                  <a:alpha val="196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 name="Google Shape;90;p1"/>
          <p:cNvSpPr txBox="1"/>
          <p:nvPr>
            <p:ph type="ctr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alibri"/>
              <a:buNone/>
            </a:pPr>
            <a:r>
              <a:rPr lang="en-GB">
                <a:solidFill>
                  <a:srgbClr val="FFFFFF"/>
                </a:solidFill>
              </a:rPr>
              <a:t>Introduction to Database Technologies</a:t>
            </a:r>
            <a:endParaRPr>
              <a:solidFill>
                <a:srgbClr val="FFFFFF"/>
              </a:solidFill>
            </a:endParaRPr>
          </a:p>
        </p:txBody>
      </p:sp>
      <p:sp>
        <p:nvSpPr>
          <p:cNvPr id="91" name="Google Shape;91;p1"/>
          <p:cNvSpPr txBox="1"/>
          <p:nvPr>
            <p:ph idx="1" type="subTitle"/>
          </p:nvPr>
        </p:nvSpPr>
        <p:spPr>
          <a:xfrm>
            <a:off x="1350682" y="4870824"/>
            <a:ext cx="10005951" cy="1458258"/>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sz="2800"/>
              <a:t>Introduction to Data Definition Language</a:t>
            </a:r>
            <a:endParaRPr/>
          </a:p>
          <a:p>
            <a:pPr indent="0" lvl="0" marL="0" rtl="0" algn="l">
              <a:lnSpc>
                <a:spcPct val="90000"/>
              </a:lnSpc>
              <a:spcBef>
                <a:spcPts val="1000"/>
              </a:spcBef>
              <a:spcAft>
                <a:spcPts val="0"/>
              </a:spcAft>
              <a:buClr>
                <a:schemeClr val="dk1"/>
              </a:buClr>
              <a:buSzPts val="2800"/>
              <a:buNone/>
            </a:pPr>
            <a:r>
              <a:rPr lang="en-GB" sz="2800"/>
              <a:t>Lecture 8</a:t>
            </a:r>
            <a:endParaRPr/>
          </a:p>
          <a:p>
            <a:pPr indent="0" lvl="0" marL="0" rtl="0" algn="l">
              <a:lnSpc>
                <a:spcPct val="90000"/>
              </a:lnSpc>
              <a:spcBef>
                <a:spcPts val="1000"/>
              </a:spcBef>
              <a:spcAft>
                <a:spcPts val="0"/>
              </a:spcAft>
              <a:buClr>
                <a:schemeClr val="dk1"/>
              </a:buClr>
              <a:buSzPts val="2800"/>
              <a:buNone/>
            </a:pPr>
            <a:r>
              <a:rPr lang="en-GB" sz="2800"/>
              <a:t>Dr. Victoria Mukami</a:t>
            </a:r>
            <a:endParaRPr sz="2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 name="Shape 95"/>
        <p:cNvGrpSpPr/>
        <p:nvPr/>
      </p:nvGrpSpPr>
      <p:grpSpPr>
        <a:xfrm>
          <a:off x="0" y="0"/>
          <a:ext cx="0" cy="0"/>
          <a:chOff x="0" y="0"/>
          <a:chExt cx="0" cy="0"/>
        </a:xfrm>
      </p:grpSpPr>
      <p:sp>
        <p:nvSpPr>
          <p:cNvPr id="96" name="Google Shape;96;p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7" name="Google Shape;97;p2"/>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Overview</a:t>
            </a:r>
            <a:endParaRPr sz="5400"/>
          </a:p>
        </p:txBody>
      </p:sp>
      <p:sp>
        <p:nvSpPr>
          <p:cNvPr id="98" name="Google Shape;98;p2"/>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99" name="Google Shape;99;p2"/>
          <p:cNvGrpSpPr/>
          <p:nvPr/>
        </p:nvGrpSpPr>
        <p:grpSpPr>
          <a:xfrm>
            <a:off x="5126038" y="553112"/>
            <a:ext cx="6224587" cy="5429512"/>
            <a:chOff x="0" y="662"/>
            <a:chExt cx="6224587" cy="5429512"/>
          </a:xfrm>
        </p:grpSpPr>
        <p:cxnSp>
          <p:nvCxnSpPr>
            <p:cNvPr id="100" name="Google Shape;100;p2"/>
            <p:cNvCxnSpPr/>
            <p:nvPr/>
          </p:nvCxnSpPr>
          <p:spPr>
            <a:xfrm>
              <a:off x="0" y="66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01" name="Google Shape;101;p2"/>
            <p:cNvSpPr/>
            <p:nvPr/>
          </p:nvSpPr>
          <p:spPr>
            <a:xfrm>
              <a:off x="0" y="662"/>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txBox="1"/>
            <p:nvPr/>
          </p:nvSpPr>
          <p:spPr>
            <a:xfrm>
              <a:off x="0" y="662"/>
              <a:ext cx="6224587" cy="1085902"/>
            </a:xfrm>
            <a:prstGeom prst="rect">
              <a:avLst/>
            </a:prstGeom>
            <a:noFill/>
            <a:ln>
              <a:noFill/>
            </a:ln>
          </p:spPr>
          <p:txBody>
            <a:bodyPr anchorCtr="0" anchor="t" bIns="76200" lIns="76200" spcFirstLastPara="1" rIns="76200" wrap="square" tIns="76200">
              <a:noAutofit/>
            </a:bodyPr>
            <a:lstStyle/>
            <a:p>
              <a:pPr indent="0" lvl="0" marL="0" marR="0" rtl="0" algn="l">
                <a:lnSpc>
                  <a:spcPct val="100000"/>
                </a:lnSpc>
                <a:spcBef>
                  <a:spcPts val="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Writing SQL statements </a:t>
              </a:r>
              <a:endParaRPr b="0" i="0" sz="2000" u="none" cap="none" strike="noStrike">
                <a:solidFill>
                  <a:schemeClr val="dk1"/>
                </a:solidFill>
                <a:latin typeface="Calibri"/>
                <a:ea typeface="Calibri"/>
                <a:cs typeface="Calibri"/>
                <a:sym typeface="Calibri"/>
              </a:endParaRPr>
            </a:p>
          </p:txBody>
        </p:sp>
        <p:cxnSp>
          <p:nvCxnSpPr>
            <p:cNvPr id="103" name="Google Shape;103;p2"/>
            <p:cNvCxnSpPr/>
            <p:nvPr/>
          </p:nvCxnSpPr>
          <p:spPr>
            <a:xfrm>
              <a:off x="0" y="1086565"/>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04" name="Google Shape;104;p2"/>
            <p:cNvSpPr/>
            <p:nvPr/>
          </p:nvSpPr>
          <p:spPr>
            <a:xfrm>
              <a:off x="0" y="1086565"/>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txBox="1"/>
            <p:nvPr/>
          </p:nvSpPr>
          <p:spPr>
            <a:xfrm>
              <a:off x="0" y="1086565"/>
              <a:ext cx="6224587" cy="1085902"/>
            </a:xfrm>
            <a:prstGeom prst="rect">
              <a:avLst/>
            </a:prstGeom>
            <a:noFill/>
            <a:ln>
              <a:noFill/>
            </a:ln>
          </p:spPr>
          <p:txBody>
            <a:bodyPr anchorCtr="0" anchor="t" bIns="76200" lIns="76200" spcFirstLastPara="1" rIns="76200" wrap="square" tIns="76200">
              <a:noAutofit/>
            </a:bodyPr>
            <a:lstStyle/>
            <a:p>
              <a:pPr indent="0" lvl="0" marL="0" marR="0" rtl="0" algn="l">
                <a:lnSpc>
                  <a:spcPct val="100000"/>
                </a:lnSpc>
                <a:spcBef>
                  <a:spcPts val="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Begin with data definition statements. </a:t>
              </a:r>
              <a:endParaRPr b="0" i="0" sz="2000" u="none" cap="none" strike="noStrike">
                <a:solidFill>
                  <a:schemeClr val="dk1"/>
                </a:solidFill>
                <a:latin typeface="Calibri"/>
                <a:ea typeface="Calibri"/>
                <a:cs typeface="Calibri"/>
                <a:sym typeface="Calibri"/>
              </a:endParaRPr>
            </a:p>
          </p:txBody>
        </p:sp>
        <p:cxnSp>
          <p:nvCxnSpPr>
            <p:cNvPr id="106" name="Google Shape;106;p2"/>
            <p:cNvCxnSpPr/>
            <p:nvPr/>
          </p:nvCxnSpPr>
          <p:spPr>
            <a:xfrm>
              <a:off x="0" y="217246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07" name="Google Shape;107;p2"/>
            <p:cNvSpPr/>
            <p:nvPr/>
          </p:nvSpPr>
          <p:spPr>
            <a:xfrm>
              <a:off x="0" y="2172467"/>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txBox="1"/>
            <p:nvPr/>
          </p:nvSpPr>
          <p:spPr>
            <a:xfrm>
              <a:off x="0" y="2172467"/>
              <a:ext cx="6224587" cy="1085902"/>
            </a:xfrm>
            <a:prstGeom prst="rect">
              <a:avLst/>
            </a:prstGeom>
            <a:noFill/>
            <a:ln>
              <a:noFill/>
            </a:ln>
          </p:spPr>
          <p:txBody>
            <a:bodyPr anchorCtr="0" anchor="t" bIns="76200" lIns="76200" spcFirstLastPara="1" rIns="76200" wrap="square" tIns="76200">
              <a:noAutofit/>
            </a:bodyPr>
            <a:lstStyle/>
            <a:p>
              <a:pPr indent="0" lvl="0" marL="0" marR="0" rtl="0" algn="l">
                <a:lnSpc>
                  <a:spcPct val="100000"/>
                </a:lnSpc>
                <a:spcBef>
                  <a:spcPts val="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Creation of a database </a:t>
              </a:r>
              <a:endParaRPr/>
            </a:p>
          </p:txBody>
        </p:sp>
        <p:cxnSp>
          <p:nvCxnSpPr>
            <p:cNvPr id="109" name="Google Shape;109;p2"/>
            <p:cNvCxnSpPr/>
            <p:nvPr/>
          </p:nvCxnSpPr>
          <p:spPr>
            <a:xfrm>
              <a:off x="0" y="325837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0" name="Google Shape;110;p2"/>
            <p:cNvSpPr/>
            <p:nvPr/>
          </p:nvSpPr>
          <p:spPr>
            <a:xfrm>
              <a:off x="0" y="3258370"/>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
            <p:cNvSpPr txBox="1"/>
            <p:nvPr/>
          </p:nvSpPr>
          <p:spPr>
            <a:xfrm>
              <a:off x="0" y="3258370"/>
              <a:ext cx="6224587" cy="1085902"/>
            </a:xfrm>
            <a:prstGeom prst="rect">
              <a:avLst/>
            </a:prstGeom>
            <a:noFill/>
            <a:ln>
              <a:noFill/>
            </a:ln>
          </p:spPr>
          <p:txBody>
            <a:bodyPr anchorCtr="0" anchor="t" bIns="76200" lIns="76200" spcFirstLastPara="1" rIns="76200" wrap="square" tIns="76200">
              <a:noAutofit/>
            </a:bodyPr>
            <a:lstStyle/>
            <a:p>
              <a:pPr indent="0" lvl="0" marL="0" marR="0" rtl="0" algn="l">
                <a:lnSpc>
                  <a:spcPct val="100000"/>
                </a:lnSpc>
                <a:spcBef>
                  <a:spcPts val="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Creation of tables </a:t>
              </a:r>
              <a:endParaRPr/>
            </a:p>
          </p:txBody>
        </p:sp>
        <p:cxnSp>
          <p:nvCxnSpPr>
            <p:cNvPr id="112" name="Google Shape;112;p2"/>
            <p:cNvCxnSpPr/>
            <p:nvPr/>
          </p:nvCxnSpPr>
          <p:spPr>
            <a:xfrm>
              <a:off x="0" y="434427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3" name="Google Shape;113;p2"/>
            <p:cNvSpPr/>
            <p:nvPr/>
          </p:nvSpPr>
          <p:spPr>
            <a:xfrm>
              <a:off x="0" y="4344272"/>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txBox="1"/>
            <p:nvPr/>
          </p:nvSpPr>
          <p:spPr>
            <a:xfrm>
              <a:off x="0" y="4344272"/>
              <a:ext cx="6224587" cy="1085902"/>
            </a:xfrm>
            <a:prstGeom prst="rect">
              <a:avLst/>
            </a:prstGeom>
            <a:noFill/>
            <a:ln>
              <a:noFill/>
            </a:ln>
          </p:spPr>
          <p:txBody>
            <a:bodyPr anchorCtr="0" anchor="t" bIns="76200" lIns="76200" spcFirstLastPara="1" rIns="76200" wrap="square" tIns="76200">
              <a:noAutofit/>
            </a:bodyPr>
            <a:lstStyle/>
            <a:p>
              <a:pPr indent="0" lvl="0" marL="0" marR="0" rtl="0" algn="l">
                <a:lnSpc>
                  <a:spcPct val="100000"/>
                </a:lnSpc>
                <a:spcBef>
                  <a:spcPts val="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Manipulate and modify existing tables </a:t>
              </a:r>
              <a:endParaRPr/>
            </a:p>
            <a:p>
              <a:pPr indent="0" lvl="0" marL="0" marR="0" rtl="0" algn="l">
                <a:lnSpc>
                  <a:spcPct val="100000"/>
                </a:lnSpc>
                <a:spcBef>
                  <a:spcPts val="700"/>
                </a:spcBef>
                <a:spcAft>
                  <a:spcPts val="0"/>
                </a:spcAft>
                <a:buClr>
                  <a:schemeClr val="dk1"/>
                </a:buClr>
                <a:buSzPts val="2000"/>
                <a:buFont typeface="Calibri"/>
                <a:buNone/>
              </a:pPr>
              <a:r>
                <a:rPr b="0" i="0" lang="en-GB" sz="2000" u="none" cap="none" strike="noStrike">
                  <a:solidFill>
                    <a:schemeClr val="dk1"/>
                  </a:solidFill>
                  <a:latin typeface="Calibri"/>
                  <a:ea typeface="Calibri"/>
                  <a:cs typeface="Calibri"/>
                  <a:sym typeface="Calibri"/>
                </a:rPr>
                <a:t>and their structures. </a:t>
              </a:r>
              <a:endParaRPr b="0" i="0" sz="2000" u="none" cap="none" strike="noStrike">
                <a:solidFill>
                  <a:schemeClr val="dk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8" name="Shape 118"/>
        <p:cNvGrpSpPr/>
        <p:nvPr/>
      </p:nvGrpSpPr>
      <p:grpSpPr>
        <a:xfrm>
          <a:off x="0" y="0"/>
          <a:ext cx="0" cy="0"/>
          <a:chOff x="0" y="0"/>
          <a:chExt cx="0" cy="0"/>
        </a:xfrm>
      </p:grpSpPr>
      <p:sp>
        <p:nvSpPr>
          <p:cNvPr id="119" name="Google Shape;119;p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0" name="Google Shape;120;p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Learning Outcomes</a:t>
            </a:r>
            <a:endParaRPr sz="5400"/>
          </a:p>
        </p:txBody>
      </p:sp>
      <p:sp>
        <p:nvSpPr>
          <p:cNvPr id="121" name="Google Shape;121;p3"/>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122" name="Google Shape;122;p3"/>
          <p:cNvGrpSpPr/>
          <p:nvPr/>
        </p:nvGrpSpPr>
        <p:grpSpPr>
          <a:xfrm>
            <a:off x="5126038" y="552450"/>
            <a:ext cx="6224587" cy="5430838"/>
            <a:chOff x="0" y="0"/>
            <a:chExt cx="6224587" cy="5430838"/>
          </a:xfrm>
        </p:grpSpPr>
        <p:cxnSp>
          <p:nvCxnSpPr>
            <p:cNvPr id="123" name="Google Shape;123;p3"/>
            <p:cNvCxnSpPr/>
            <p:nvPr/>
          </p:nvCxnSpPr>
          <p:spPr>
            <a:xfrm>
              <a:off x="0" y="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4" name="Google Shape;124;p3"/>
            <p:cNvSpPr/>
            <p:nvPr/>
          </p:nvSpPr>
          <p:spPr>
            <a:xfrm>
              <a:off x="0" y="0"/>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txBox="1"/>
            <p:nvPr/>
          </p:nvSpPr>
          <p:spPr>
            <a:xfrm>
              <a:off x="0" y="0"/>
              <a:ext cx="6224587" cy="2715419"/>
            </a:xfrm>
            <a:prstGeom prst="rect">
              <a:avLst/>
            </a:prstGeom>
            <a:noFill/>
            <a:ln>
              <a:noFill/>
            </a:ln>
          </p:spPr>
          <p:txBody>
            <a:bodyPr anchorCtr="0" anchor="t" bIns="137150" lIns="137150" spcFirstLastPara="1" rIns="137150" wrap="square" tIns="137150">
              <a:noAutofit/>
            </a:bodyPr>
            <a:lstStyle/>
            <a:p>
              <a:pPr indent="0" lvl="0" marL="0" marR="0" rtl="0" algn="l">
                <a:lnSpc>
                  <a:spcPct val="100000"/>
                </a:lnSpc>
                <a:spcBef>
                  <a:spcPts val="0"/>
                </a:spcBef>
                <a:spcAft>
                  <a:spcPts val="0"/>
                </a:spcAft>
                <a:buClr>
                  <a:schemeClr val="dk1"/>
                </a:buClr>
                <a:buSzPts val="3600"/>
                <a:buFont typeface="Calibri"/>
                <a:buNone/>
              </a:pPr>
              <a:r>
                <a:rPr b="0" i="0" lang="en-GB" sz="3600" u="none" cap="none" strike="noStrike">
                  <a:solidFill>
                    <a:schemeClr val="dk1"/>
                  </a:solidFill>
                  <a:latin typeface="Calibri"/>
                  <a:ea typeface="Calibri"/>
                  <a:cs typeface="Calibri"/>
                  <a:sym typeface="Calibri"/>
                </a:rPr>
                <a:t>Understand the role of ERD diagrams when creating a database</a:t>
              </a:r>
              <a:endParaRPr b="0" i="0" sz="3600" u="none" cap="none" strike="noStrike">
                <a:solidFill>
                  <a:schemeClr val="dk1"/>
                </a:solidFill>
                <a:latin typeface="Calibri"/>
                <a:ea typeface="Calibri"/>
                <a:cs typeface="Calibri"/>
                <a:sym typeface="Calibri"/>
              </a:endParaRPr>
            </a:p>
          </p:txBody>
        </p:sp>
        <p:cxnSp>
          <p:nvCxnSpPr>
            <p:cNvPr id="126" name="Google Shape;126;p3"/>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7" name="Google Shape;127;p3"/>
            <p:cNvSpPr/>
            <p:nvPr/>
          </p:nvSpPr>
          <p:spPr>
            <a:xfrm>
              <a:off x="0" y="2715419"/>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txBox="1"/>
            <p:nvPr/>
          </p:nvSpPr>
          <p:spPr>
            <a:xfrm>
              <a:off x="0" y="2715419"/>
              <a:ext cx="6224587" cy="2715419"/>
            </a:xfrm>
            <a:prstGeom prst="rect">
              <a:avLst/>
            </a:prstGeom>
            <a:noFill/>
            <a:ln>
              <a:noFill/>
            </a:ln>
          </p:spPr>
          <p:txBody>
            <a:bodyPr anchorCtr="0" anchor="t" bIns="137150" lIns="137150" spcFirstLastPara="1" rIns="137150" wrap="square" tIns="137150">
              <a:noAutofit/>
            </a:bodyPr>
            <a:lstStyle/>
            <a:p>
              <a:pPr indent="0" lvl="0" marL="0" marR="0" rtl="0" algn="l">
                <a:lnSpc>
                  <a:spcPct val="90000"/>
                </a:lnSpc>
                <a:spcBef>
                  <a:spcPts val="0"/>
                </a:spcBef>
                <a:spcAft>
                  <a:spcPts val="0"/>
                </a:spcAft>
                <a:buClr>
                  <a:schemeClr val="dk1"/>
                </a:buClr>
                <a:buSzPts val="3600"/>
                <a:buFont typeface="Calibri"/>
                <a:buNone/>
              </a:pPr>
              <a:r>
                <a:rPr b="0" i="0" lang="en-GB" sz="3600" u="none" cap="none" strike="noStrike">
                  <a:solidFill>
                    <a:schemeClr val="dk1"/>
                  </a:solidFill>
                  <a:latin typeface="Calibri"/>
                  <a:ea typeface="Calibri"/>
                  <a:cs typeface="Calibri"/>
                  <a:sym typeface="Calibri"/>
                </a:rPr>
                <a:t>Create a database and its various tables</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 name="Shape 132"/>
        <p:cNvGrpSpPr/>
        <p:nvPr/>
      </p:nvGrpSpPr>
      <p:grpSpPr>
        <a:xfrm>
          <a:off x="0" y="0"/>
          <a:ext cx="0" cy="0"/>
          <a:chOff x="0" y="0"/>
          <a:chExt cx="0" cy="0"/>
        </a:xfrm>
      </p:grpSpPr>
      <p:sp>
        <p:nvSpPr>
          <p:cNvPr id="133" name="Google Shape;133;p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4" name="Google Shape;134;p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RECAP</a:t>
            </a:r>
            <a:endParaRPr sz="5400"/>
          </a:p>
        </p:txBody>
      </p:sp>
      <p:sp>
        <p:nvSpPr>
          <p:cNvPr id="135" name="Google Shape;135;p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6" name="Google Shape;136;p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Previously we have created an ERD for Bustani College</a:t>
            </a:r>
            <a:endParaRPr/>
          </a:p>
          <a:p>
            <a:pPr indent="-228600" lvl="0" marL="228600" rtl="0" algn="l">
              <a:lnSpc>
                <a:spcPct val="90000"/>
              </a:lnSpc>
              <a:spcBef>
                <a:spcPts val="1000"/>
              </a:spcBef>
              <a:spcAft>
                <a:spcPts val="0"/>
              </a:spcAft>
              <a:buClr>
                <a:schemeClr val="dk1"/>
              </a:buClr>
              <a:buSzPts val="2000"/>
              <a:buChar char="•"/>
            </a:pPr>
            <a:r>
              <a:rPr lang="en-GB" sz="2000"/>
              <a:t>The ERD diagram could then be used to create a database. </a:t>
            </a:r>
            <a:endParaRPr/>
          </a:p>
          <a:p>
            <a:pPr indent="-228600" lvl="0" marL="228600" rtl="0" algn="l">
              <a:lnSpc>
                <a:spcPct val="90000"/>
              </a:lnSpc>
              <a:spcBef>
                <a:spcPts val="1000"/>
              </a:spcBef>
              <a:spcAft>
                <a:spcPts val="0"/>
              </a:spcAft>
              <a:buClr>
                <a:schemeClr val="dk1"/>
              </a:buClr>
              <a:buSzPts val="2000"/>
              <a:buChar char="•"/>
            </a:pPr>
            <a:r>
              <a:rPr lang="en-GB" sz="2000"/>
              <a:t>Dealt with design previously now on the development of the database. </a:t>
            </a:r>
            <a:endParaRPr/>
          </a:p>
          <a:p>
            <a:pPr indent="-228600" lvl="0" marL="228600" rtl="0" algn="l">
              <a:lnSpc>
                <a:spcPct val="90000"/>
              </a:lnSpc>
              <a:spcBef>
                <a:spcPts val="1000"/>
              </a:spcBef>
              <a:spcAft>
                <a:spcPts val="0"/>
              </a:spcAft>
              <a:buClr>
                <a:schemeClr val="dk1"/>
              </a:buClr>
              <a:buSzPts val="2000"/>
              <a:buChar char="•"/>
            </a:pPr>
            <a:r>
              <a:rPr lang="en-GB" sz="2000"/>
              <a:t>Create some tables from the ERD diagram. </a:t>
            </a:r>
            <a:endParaRPr/>
          </a:p>
          <a:p>
            <a:pPr indent="-228600" lvl="0" marL="228600" rtl="0" algn="l">
              <a:lnSpc>
                <a:spcPct val="90000"/>
              </a:lnSpc>
              <a:spcBef>
                <a:spcPts val="1000"/>
              </a:spcBef>
              <a:spcAft>
                <a:spcPts val="0"/>
              </a:spcAft>
              <a:buClr>
                <a:schemeClr val="dk1"/>
              </a:buClr>
              <a:buSzPts val="2000"/>
              <a:buChar char="•"/>
            </a:pPr>
            <a:r>
              <a:rPr lang="en-GB" sz="2000"/>
              <a:t>Previously installed MySQL Workbench. </a:t>
            </a:r>
            <a:endParaRPr/>
          </a:p>
          <a:p>
            <a:pPr indent="-228600" lvl="0" marL="228600" rtl="0" algn="l">
              <a:lnSpc>
                <a:spcPct val="90000"/>
              </a:lnSpc>
              <a:spcBef>
                <a:spcPts val="1000"/>
              </a:spcBef>
              <a:spcAft>
                <a:spcPts val="0"/>
              </a:spcAft>
              <a:buClr>
                <a:schemeClr val="dk1"/>
              </a:buClr>
              <a:buSzPts val="2000"/>
              <a:buChar char="•"/>
            </a:pPr>
            <a:r>
              <a:rPr lang="en-GB" sz="2000"/>
              <a:t>Lecture will include screenshots of where to type code and a view of the results.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0" name="Shape 140"/>
        <p:cNvGrpSpPr/>
        <p:nvPr/>
      </p:nvGrpSpPr>
      <p:grpSpPr>
        <a:xfrm>
          <a:off x="0" y="0"/>
          <a:ext cx="0" cy="0"/>
          <a:chOff x="0" y="0"/>
          <a:chExt cx="0" cy="0"/>
        </a:xfrm>
      </p:grpSpPr>
      <p:sp>
        <p:nvSpPr>
          <p:cNvPr id="141" name="Google Shape;141;p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2" name="Google Shape;142;p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Introduction to DDL</a:t>
            </a:r>
            <a:endParaRPr sz="5400"/>
          </a:p>
        </p:txBody>
      </p:sp>
      <p:sp>
        <p:nvSpPr>
          <p:cNvPr id="143" name="Google Shape;143;p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4" name="Google Shape;144;p5"/>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DDL stands for Data Definition Language.</a:t>
            </a:r>
            <a:endParaRPr/>
          </a:p>
          <a:p>
            <a:pPr indent="-228600" lvl="0" marL="228600" rtl="0" algn="l">
              <a:lnSpc>
                <a:spcPct val="90000"/>
              </a:lnSpc>
              <a:spcBef>
                <a:spcPts val="1000"/>
              </a:spcBef>
              <a:spcAft>
                <a:spcPts val="0"/>
              </a:spcAft>
              <a:buClr>
                <a:schemeClr val="dk1"/>
              </a:buClr>
              <a:buSzPts val="2800"/>
              <a:buChar char="•"/>
            </a:pPr>
            <a:r>
              <a:rPr lang="en-GB"/>
              <a:t>Statements that are used to create database objects</a:t>
            </a:r>
            <a:endParaRPr/>
          </a:p>
          <a:p>
            <a:pPr indent="-228600" lvl="0" marL="228600" rtl="0" algn="l">
              <a:lnSpc>
                <a:spcPct val="90000"/>
              </a:lnSpc>
              <a:spcBef>
                <a:spcPts val="1000"/>
              </a:spcBef>
              <a:spcAft>
                <a:spcPts val="0"/>
              </a:spcAft>
              <a:buClr>
                <a:schemeClr val="dk1"/>
              </a:buClr>
              <a:buSzPts val="2800"/>
              <a:buChar char="•"/>
            </a:pPr>
            <a:r>
              <a:rPr lang="en-GB"/>
              <a:t>Focus on the creation of tables and views. </a:t>
            </a:r>
            <a:endParaRPr/>
          </a:p>
          <a:p>
            <a:pPr indent="-228600" lvl="0" marL="228600" rtl="0" algn="l">
              <a:lnSpc>
                <a:spcPct val="90000"/>
              </a:lnSpc>
              <a:spcBef>
                <a:spcPts val="1000"/>
              </a:spcBef>
              <a:spcAft>
                <a:spcPts val="0"/>
              </a:spcAft>
              <a:buClr>
                <a:schemeClr val="dk1"/>
              </a:buClr>
              <a:buSzPts val="2800"/>
              <a:buChar char="•"/>
            </a:pPr>
            <a:r>
              <a:rPr lang="en-GB"/>
              <a:t>Statements used to create tables include CREATE and DROP. </a:t>
            </a:r>
            <a:endParaRPr/>
          </a:p>
          <a:p>
            <a:pPr indent="-76200" lvl="0" marL="22860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8" name="Shape 148"/>
        <p:cNvGrpSpPr/>
        <p:nvPr/>
      </p:nvGrpSpPr>
      <p:grpSpPr>
        <a:xfrm>
          <a:off x="0" y="0"/>
          <a:ext cx="0" cy="0"/>
          <a:chOff x="0" y="0"/>
          <a:chExt cx="0" cy="0"/>
        </a:xfrm>
      </p:grpSpPr>
      <p:sp>
        <p:nvSpPr>
          <p:cNvPr id="149" name="Google Shape;149;p6"/>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Introduction</a:t>
            </a:r>
            <a:endParaRPr/>
          </a:p>
        </p:txBody>
      </p:sp>
      <p:sp>
        <p:nvSpPr>
          <p:cNvPr id="150" name="Google Shape;150;p6"/>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Review the Bustani ERD we created from Lecture 5. </a:t>
            </a:r>
            <a:endParaRPr/>
          </a:p>
          <a:p>
            <a:pPr indent="-228600" lvl="0" marL="228600" rtl="0" algn="l">
              <a:lnSpc>
                <a:spcPct val="90000"/>
              </a:lnSpc>
              <a:spcBef>
                <a:spcPts val="1000"/>
              </a:spcBef>
              <a:spcAft>
                <a:spcPts val="0"/>
              </a:spcAft>
              <a:buClr>
                <a:schemeClr val="dk1"/>
              </a:buClr>
              <a:buSzPts val="2400"/>
              <a:buChar char="•"/>
            </a:pPr>
            <a:r>
              <a:rPr lang="en-GB" sz="2400"/>
              <a:t>The ERD diagram has 6 tables. </a:t>
            </a:r>
            <a:endParaRPr sz="2400"/>
          </a:p>
        </p:txBody>
      </p:sp>
      <p:sp>
        <p:nvSpPr>
          <p:cNvPr id="151" name="Google Shape;151;p6"/>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2" name="Google Shape;152;p6"/>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Diagram&#10;&#10;Description automatically generated" id="153" name="Google Shape;153;p6"/>
          <p:cNvPicPr preferRelativeResize="0"/>
          <p:nvPr/>
        </p:nvPicPr>
        <p:blipFill rotWithShape="1">
          <a:blip r:embed="rId3">
            <a:alphaModFix/>
          </a:blip>
          <a:srcRect b="0" l="0" r="0" t="0"/>
          <a:stretch/>
        </p:blipFill>
        <p:spPr>
          <a:xfrm>
            <a:off x="5405862" y="1350708"/>
            <a:ext cx="6019331" cy="415333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7"/>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Introduction</a:t>
            </a:r>
            <a:endParaRPr/>
          </a:p>
        </p:txBody>
      </p:sp>
      <p:sp>
        <p:nvSpPr>
          <p:cNvPr id="159" name="Google Shape;159;p7"/>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We cannot work with all the tables. </a:t>
            </a:r>
            <a:endParaRPr/>
          </a:p>
          <a:p>
            <a:pPr indent="-228600" lvl="0" marL="228600" rtl="0" algn="l">
              <a:lnSpc>
                <a:spcPct val="90000"/>
              </a:lnSpc>
              <a:spcBef>
                <a:spcPts val="1000"/>
              </a:spcBef>
              <a:spcAft>
                <a:spcPts val="0"/>
              </a:spcAft>
              <a:buClr>
                <a:schemeClr val="dk1"/>
              </a:buClr>
              <a:buSzPts val="2000"/>
              <a:buChar char="•"/>
            </a:pPr>
            <a:r>
              <a:rPr lang="en-GB" sz="2000"/>
              <a:t>Create the instructor and employee tables. </a:t>
            </a:r>
            <a:endParaRPr/>
          </a:p>
          <a:p>
            <a:pPr indent="-228600" lvl="0" marL="228600" rtl="0" algn="l">
              <a:lnSpc>
                <a:spcPct val="90000"/>
              </a:lnSpc>
              <a:spcBef>
                <a:spcPts val="1000"/>
              </a:spcBef>
              <a:spcAft>
                <a:spcPts val="0"/>
              </a:spcAft>
              <a:buClr>
                <a:schemeClr val="dk1"/>
              </a:buClr>
              <a:buSzPts val="2000"/>
              <a:buChar char="•"/>
            </a:pPr>
            <a:r>
              <a:rPr lang="en-GB" sz="2000"/>
              <a:t>Simplified ERD is shown</a:t>
            </a:r>
            <a:endParaRPr sz="2000"/>
          </a:p>
        </p:txBody>
      </p:sp>
      <p:sp>
        <p:nvSpPr>
          <p:cNvPr id="160" name="Google Shape;160;p7"/>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1" name="Google Shape;161;p7"/>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Diagram&#10;&#10;Description automatically generated" id="162" name="Google Shape;162;p7"/>
          <p:cNvPicPr preferRelativeResize="0"/>
          <p:nvPr/>
        </p:nvPicPr>
        <p:blipFill rotWithShape="1">
          <a:blip r:embed="rId3">
            <a:alphaModFix/>
          </a:blip>
          <a:srcRect b="0" l="0" r="0" t="0"/>
          <a:stretch/>
        </p:blipFill>
        <p:spPr>
          <a:xfrm>
            <a:off x="5405862" y="1059022"/>
            <a:ext cx="6019331" cy="335577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6" name="Shape 166"/>
        <p:cNvGrpSpPr/>
        <p:nvPr/>
      </p:nvGrpSpPr>
      <p:grpSpPr>
        <a:xfrm>
          <a:off x="0" y="0"/>
          <a:ext cx="0" cy="0"/>
          <a:chOff x="0" y="0"/>
          <a:chExt cx="0" cy="0"/>
        </a:xfrm>
      </p:grpSpPr>
      <p:sp>
        <p:nvSpPr>
          <p:cNvPr id="167" name="Google Shape;167;p8"/>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Employee Table</a:t>
            </a:r>
            <a:endParaRPr/>
          </a:p>
        </p:txBody>
      </p:sp>
      <p:sp>
        <p:nvSpPr>
          <p:cNvPr id="168" name="Google Shape;168;p8"/>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Employee table has 6 fields </a:t>
            </a:r>
            <a:endParaRPr/>
          </a:p>
          <a:p>
            <a:pPr indent="-228600" lvl="0" marL="228600" rtl="0" algn="l">
              <a:lnSpc>
                <a:spcPct val="90000"/>
              </a:lnSpc>
              <a:spcBef>
                <a:spcPts val="1000"/>
              </a:spcBef>
              <a:spcAft>
                <a:spcPts val="0"/>
              </a:spcAft>
              <a:buClr>
                <a:schemeClr val="dk1"/>
              </a:buClr>
              <a:buSzPts val="2000"/>
              <a:buChar char="•"/>
            </a:pPr>
            <a:r>
              <a:rPr lang="en-GB" sz="2000"/>
              <a:t>Shorter one-word names have been used within the table.</a:t>
            </a:r>
            <a:endParaRPr sz="2000"/>
          </a:p>
        </p:txBody>
      </p:sp>
      <p:sp>
        <p:nvSpPr>
          <p:cNvPr id="169" name="Google Shape;169;p8"/>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0" name="Google Shape;170;p8"/>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aphicFrame>
        <p:nvGraphicFramePr>
          <p:cNvPr id="171" name="Google Shape;171;p8"/>
          <p:cNvGraphicFramePr/>
          <p:nvPr/>
        </p:nvGraphicFramePr>
        <p:xfrm>
          <a:off x="5191257" y="751803"/>
          <a:ext cx="3000000" cy="3000000"/>
        </p:xfrm>
        <a:graphic>
          <a:graphicData uri="http://schemas.openxmlformats.org/drawingml/2006/table">
            <a:tbl>
              <a:tblPr bandRow="1" firstCol="1" firstRow="1">
                <a:noFill/>
                <a:tableStyleId>{21A6ECA7-60E4-4683-A66A-60B09CFD65ED}</a:tableStyleId>
              </a:tblPr>
              <a:tblGrid>
                <a:gridCol w="1030225"/>
                <a:gridCol w="785725"/>
                <a:gridCol w="776675"/>
                <a:gridCol w="794775"/>
                <a:gridCol w="1075500"/>
                <a:gridCol w="852125"/>
              </a:tblGrid>
              <a:tr h="464900">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Emp_Num</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FName</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LName</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Gender</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DOB</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0" lang="en-GB" sz="1200" u="none" cap="none" strike="noStrike">
                          <a:solidFill>
                            <a:schemeClr val="dk1"/>
                          </a:solidFill>
                        </a:rPr>
                        <a:t>MStatus</a:t>
                      </a:r>
                      <a:endParaRPr b="0"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EMP001</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Agnes</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Njue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F</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12/09/1997</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Single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EMP002</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Will</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Omondi</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24/08/1989</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Married</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EMP003</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Carol</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Njagi</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F</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09/01/1993</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Single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EMP004</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Mary</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Munene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F</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06/08/1998</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Married</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EMP005</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Cathy</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Resley</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16/04/1989</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Married</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EMP006</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Abdul</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Muita</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30/07/1988</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Single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EMP007</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Steve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Kimuri</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02/03/1999</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Married</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4900">
                <a:tc>
                  <a:txBody>
                    <a:bodyPr/>
                    <a:lstStyle/>
                    <a:p>
                      <a:pPr indent="0" lvl="0" marL="0" marR="0" rtl="0" algn="l">
                        <a:lnSpc>
                          <a:spcPct val="150000"/>
                        </a:lnSpc>
                        <a:spcBef>
                          <a:spcPts val="0"/>
                        </a:spcBef>
                        <a:spcAft>
                          <a:spcPts val="0"/>
                        </a:spcAft>
                        <a:buNone/>
                      </a:pPr>
                      <a:r>
                        <a:rPr b="1" lang="en-GB" sz="1200" u="none" cap="none" strike="noStrike">
                          <a:solidFill>
                            <a:schemeClr val="dk1"/>
                          </a:solidFill>
                        </a:rPr>
                        <a:t>EMP008</a:t>
                      </a:r>
                      <a:endParaRPr b="1"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Ruth</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Kimuli</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F</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None/>
                      </a:pPr>
                      <a:r>
                        <a:rPr lang="en-GB" sz="1200" u="none" cap="none" strike="noStrike">
                          <a:solidFill>
                            <a:schemeClr val="dk1"/>
                          </a:solidFill>
                        </a:rPr>
                        <a:t>07/04/1996</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200" u="none" cap="none" strike="noStrike">
                          <a:solidFill>
                            <a:schemeClr val="dk1"/>
                          </a:solidFill>
                        </a:rPr>
                        <a:t>Single</a:t>
                      </a:r>
                      <a:endParaRPr sz="1200" u="none" cap="none" strike="noStrike">
                        <a:solidFill>
                          <a:schemeClr val="dk1"/>
                        </a:solidFill>
                        <a:latin typeface="Calibri"/>
                        <a:ea typeface="Calibri"/>
                        <a:cs typeface="Calibri"/>
                        <a:sym typeface="Calibri"/>
                      </a:endParaRPr>
                    </a:p>
                  </a:txBody>
                  <a:tcPr marT="68925" marB="68925" marR="73850" marL="738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9"/>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Instructor Table</a:t>
            </a:r>
            <a:endParaRPr/>
          </a:p>
        </p:txBody>
      </p:sp>
      <p:sp>
        <p:nvSpPr>
          <p:cNvPr id="177" name="Google Shape;177;p9"/>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The instructor table has 4 fields namely</a:t>
            </a:r>
            <a:endParaRPr/>
          </a:p>
          <a:p>
            <a:pPr indent="-101600" lvl="0" marL="228600" rtl="0" algn="l">
              <a:lnSpc>
                <a:spcPct val="90000"/>
              </a:lnSpc>
              <a:spcBef>
                <a:spcPts val="1000"/>
              </a:spcBef>
              <a:spcAft>
                <a:spcPts val="0"/>
              </a:spcAft>
              <a:buClr>
                <a:schemeClr val="dk1"/>
              </a:buClr>
              <a:buSzPts val="2000"/>
              <a:buNone/>
            </a:pPr>
            <a:r>
              <a:t/>
            </a:r>
            <a:endParaRPr sz="2000"/>
          </a:p>
        </p:txBody>
      </p:sp>
      <p:sp>
        <p:nvSpPr>
          <p:cNvPr id="178" name="Google Shape;178;p9"/>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9" name="Google Shape;179;p9"/>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aphicFrame>
        <p:nvGraphicFramePr>
          <p:cNvPr id="180" name="Google Shape;180;p9"/>
          <p:cNvGraphicFramePr/>
          <p:nvPr/>
        </p:nvGraphicFramePr>
        <p:xfrm>
          <a:off x="5166588" y="807589"/>
          <a:ext cx="3000000" cy="3000000"/>
        </p:xfrm>
        <a:graphic>
          <a:graphicData uri="http://schemas.openxmlformats.org/drawingml/2006/table">
            <a:tbl>
              <a:tblPr bandRow="1" firstCol="1" firstRow="1">
                <a:noFill/>
                <a:tableStyleId>{21A6ECA7-60E4-4683-A66A-60B09CFD65ED}</a:tableStyleId>
              </a:tblPr>
              <a:tblGrid>
                <a:gridCol w="773850"/>
                <a:gridCol w="1331175"/>
                <a:gridCol w="1039875"/>
                <a:gridCol w="1700125"/>
              </a:tblGrid>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ID</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Emp_Num</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Dep_ID</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Post</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1</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EMP001</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2</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EMP002</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Chairman</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3</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EMP003</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Dean</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4</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EMP004</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5</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EMP005</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6</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EMP006</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Senior 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7</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EMP007</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8</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EMP008</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Senior 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4" name="Shape 184"/>
        <p:cNvGrpSpPr/>
        <p:nvPr/>
      </p:nvGrpSpPr>
      <p:grpSpPr>
        <a:xfrm>
          <a:off x="0" y="0"/>
          <a:ext cx="0" cy="0"/>
          <a:chOff x="0" y="0"/>
          <a:chExt cx="0" cy="0"/>
        </a:xfrm>
      </p:grpSpPr>
      <p:sp>
        <p:nvSpPr>
          <p:cNvPr id="185" name="Google Shape;185;p10"/>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100"/>
              <a:buFont typeface="Calibri"/>
              <a:buNone/>
            </a:pPr>
            <a:r>
              <a:rPr lang="en-GB" sz="4100"/>
              <a:t>MySQL Command Line</a:t>
            </a:r>
            <a:endParaRPr sz="4100"/>
          </a:p>
        </p:txBody>
      </p:sp>
      <p:sp>
        <p:nvSpPr>
          <p:cNvPr id="186" name="Google Shape;186;p10"/>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Log in to MySQL Command Line Client.</a:t>
            </a:r>
            <a:endParaRPr/>
          </a:p>
          <a:p>
            <a:pPr indent="-228600" lvl="0" marL="228600" rtl="0" algn="l">
              <a:lnSpc>
                <a:spcPct val="90000"/>
              </a:lnSpc>
              <a:spcBef>
                <a:spcPts val="1000"/>
              </a:spcBef>
              <a:spcAft>
                <a:spcPts val="0"/>
              </a:spcAft>
              <a:buClr>
                <a:schemeClr val="dk1"/>
              </a:buClr>
              <a:buSzPts val="2800"/>
              <a:buChar char="•"/>
            </a:pPr>
            <a:r>
              <a:rPr lang="en-GB"/>
              <a:t>Click on the MySQL folder from the Start menu.</a:t>
            </a:r>
            <a:endParaRPr/>
          </a:p>
          <a:p>
            <a:pPr indent="-228600" lvl="0" marL="228600" rtl="0" algn="l">
              <a:lnSpc>
                <a:spcPct val="90000"/>
              </a:lnSpc>
              <a:spcBef>
                <a:spcPts val="1000"/>
              </a:spcBef>
              <a:spcAft>
                <a:spcPts val="0"/>
              </a:spcAft>
              <a:buClr>
                <a:schemeClr val="dk1"/>
              </a:buClr>
              <a:buSzPts val="2800"/>
              <a:buChar char="•"/>
            </a:pPr>
            <a:r>
              <a:rPr lang="en-GB"/>
              <a:t>Insert the password</a:t>
            </a:r>
            <a:endParaRPr/>
          </a:p>
        </p:txBody>
      </p:sp>
      <p:sp>
        <p:nvSpPr>
          <p:cNvPr id="187" name="Google Shape;187;p10"/>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8" name="Google Shape;188;p10"/>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Shape&#10;&#10;Description automatically generated" id="189" name="Google Shape;189;p10"/>
          <p:cNvPicPr preferRelativeResize="0"/>
          <p:nvPr/>
        </p:nvPicPr>
        <p:blipFill rotWithShape="1">
          <a:blip r:embed="rId3">
            <a:alphaModFix/>
          </a:blip>
          <a:srcRect b="51681" l="0" r="47884" t="0"/>
          <a:stretch/>
        </p:blipFill>
        <p:spPr>
          <a:xfrm>
            <a:off x="5405862" y="1934517"/>
            <a:ext cx="6019331" cy="298572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id="194" name="Google Shape;194;p11"/>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100"/>
              <a:buFont typeface="Calibri"/>
              <a:buNone/>
            </a:pPr>
            <a:r>
              <a:rPr lang="en-GB" sz="4100"/>
              <a:t>MySQL Command Line</a:t>
            </a:r>
            <a:endParaRPr sz="4100"/>
          </a:p>
        </p:txBody>
      </p:sp>
      <p:sp>
        <p:nvSpPr>
          <p:cNvPr id="195" name="Google Shape;195;p11"/>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Where to type all our SQL commands.</a:t>
            </a:r>
            <a:endParaRPr sz="2000"/>
          </a:p>
        </p:txBody>
      </p:sp>
      <p:sp>
        <p:nvSpPr>
          <p:cNvPr id="196" name="Google Shape;196;p11"/>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7" name="Google Shape;197;p11"/>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198" name="Google Shape;198;p11"/>
          <p:cNvPicPr preferRelativeResize="0"/>
          <p:nvPr/>
        </p:nvPicPr>
        <p:blipFill rotWithShape="1">
          <a:blip r:embed="rId3">
            <a:alphaModFix/>
          </a:blip>
          <a:srcRect b="36737" l="0" r="28207" t="0"/>
          <a:stretch/>
        </p:blipFill>
        <p:spPr>
          <a:xfrm>
            <a:off x="5405862" y="2008517"/>
            <a:ext cx="6019331" cy="283772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2" name="Shape 202"/>
        <p:cNvGrpSpPr/>
        <p:nvPr/>
      </p:nvGrpSpPr>
      <p:grpSpPr>
        <a:xfrm>
          <a:off x="0" y="0"/>
          <a:ext cx="0" cy="0"/>
          <a:chOff x="0" y="0"/>
          <a:chExt cx="0" cy="0"/>
        </a:xfrm>
      </p:grpSpPr>
      <p:sp>
        <p:nvSpPr>
          <p:cNvPr id="203" name="Google Shape;203;p1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4" name="Google Shape;204;p12"/>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Create Database</a:t>
            </a:r>
            <a:endParaRPr sz="5400"/>
          </a:p>
        </p:txBody>
      </p:sp>
      <p:sp>
        <p:nvSpPr>
          <p:cNvPr id="205" name="Google Shape;205;p12"/>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6" name="Google Shape;206;p12"/>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GB" sz="2200"/>
              <a:t>We start by first creating a database. </a:t>
            </a:r>
            <a:endParaRPr/>
          </a:p>
          <a:p>
            <a:pPr indent="0" lvl="0" marL="0" rtl="0" algn="l">
              <a:lnSpc>
                <a:spcPct val="90000"/>
              </a:lnSpc>
              <a:spcBef>
                <a:spcPts val="1000"/>
              </a:spcBef>
              <a:spcAft>
                <a:spcPts val="0"/>
              </a:spcAft>
              <a:buClr>
                <a:schemeClr val="dk1"/>
              </a:buClr>
              <a:buSzPts val="2200"/>
              <a:buNone/>
            </a:pPr>
            <a:r>
              <a:rPr lang="en-GB" sz="2200"/>
              <a:t>Syntax</a:t>
            </a:r>
            <a:endParaRPr/>
          </a:p>
          <a:p>
            <a:pPr indent="0" lvl="0" marL="0" rtl="0" algn="ctr">
              <a:lnSpc>
                <a:spcPct val="90000"/>
              </a:lnSpc>
              <a:spcBef>
                <a:spcPts val="1000"/>
              </a:spcBef>
              <a:spcAft>
                <a:spcPts val="0"/>
              </a:spcAft>
              <a:buClr>
                <a:srgbClr val="0070C0"/>
              </a:buClr>
              <a:buSzPts val="2200"/>
              <a:buNone/>
            </a:pPr>
            <a:r>
              <a:rPr lang="en-GB" sz="2200">
                <a:solidFill>
                  <a:srgbClr val="0070C0"/>
                </a:solidFill>
                <a:latin typeface="Calibri"/>
                <a:ea typeface="Calibri"/>
                <a:cs typeface="Calibri"/>
                <a:sym typeface="Calibri"/>
              </a:rPr>
              <a:t>CREATE DATABASE databasename; </a:t>
            </a:r>
            <a:endParaRPr sz="2200">
              <a:solidFill>
                <a:srgbClr val="0070C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13"/>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Create Database</a:t>
            </a:r>
            <a:endParaRPr/>
          </a:p>
        </p:txBody>
      </p:sp>
      <p:sp>
        <p:nvSpPr>
          <p:cNvPr id="212" name="Google Shape;212;p13"/>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CREATE DATABASE databasename; </a:t>
            </a:r>
            <a:endParaRPr/>
          </a:p>
          <a:p>
            <a:pPr indent="-228600" lvl="0" marL="228600" rtl="0" algn="l">
              <a:lnSpc>
                <a:spcPct val="90000"/>
              </a:lnSpc>
              <a:spcBef>
                <a:spcPts val="1000"/>
              </a:spcBef>
              <a:spcAft>
                <a:spcPts val="0"/>
              </a:spcAft>
              <a:buClr>
                <a:schemeClr val="dk1"/>
              </a:buClr>
              <a:buSzPts val="2000"/>
              <a:buChar char="•"/>
            </a:pPr>
            <a:r>
              <a:rPr lang="en-GB" sz="2000"/>
              <a:t>Database name is Bustani. </a:t>
            </a:r>
            <a:endParaRPr/>
          </a:p>
          <a:p>
            <a:pPr indent="-228600" lvl="0" marL="228600" rtl="0" algn="l">
              <a:lnSpc>
                <a:spcPct val="90000"/>
              </a:lnSpc>
              <a:spcBef>
                <a:spcPts val="1000"/>
              </a:spcBef>
              <a:spcAft>
                <a:spcPts val="0"/>
              </a:spcAft>
              <a:buClr>
                <a:schemeClr val="dk1"/>
              </a:buClr>
              <a:buSzPts val="2000"/>
              <a:buChar char="•"/>
            </a:pPr>
            <a:r>
              <a:rPr lang="en-GB" sz="2000"/>
              <a:t>Code to create </a:t>
            </a:r>
            <a:endParaRPr/>
          </a:p>
          <a:p>
            <a:pPr indent="0" lvl="0" marL="0" rtl="0" algn="ctr">
              <a:lnSpc>
                <a:spcPct val="90000"/>
              </a:lnSpc>
              <a:spcBef>
                <a:spcPts val="1000"/>
              </a:spcBef>
              <a:spcAft>
                <a:spcPts val="0"/>
              </a:spcAft>
              <a:buClr>
                <a:srgbClr val="0070C0"/>
              </a:buClr>
              <a:buSzPts val="1600"/>
              <a:buNone/>
            </a:pPr>
            <a:r>
              <a:rPr lang="en-GB" sz="1600">
                <a:solidFill>
                  <a:srgbClr val="0070C0"/>
                </a:solidFill>
                <a:latin typeface="Calibri"/>
                <a:ea typeface="Calibri"/>
                <a:cs typeface="Calibri"/>
                <a:sym typeface="Calibri"/>
              </a:rPr>
              <a:t>CREATE DATABASE Bustani;</a:t>
            </a:r>
            <a:endParaRPr sz="1600">
              <a:solidFill>
                <a:srgbClr val="0070C0"/>
              </a:solidFill>
              <a:latin typeface="Calibri"/>
              <a:ea typeface="Calibri"/>
              <a:cs typeface="Calibri"/>
              <a:sym typeface="Calibri"/>
            </a:endParaRPr>
          </a:p>
          <a:p>
            <a:pPr indent="-101600" lvl="0" marL="228600" rtl="0" algn="l">
              <a:lnSpc>
                <a:spcPct val="90000"/>
              </a:lnSpc>
              <a:spcBef>
                <a:spcPts val="1000"/>
              </a:spcBef>
              <a:spcAft>
                <a:spcPts val="0"/>
              </a:spcAft>
              <a:buClr>
                <a:schemeClr val="dk1"/>
              </a:buClr>
              <a:buSzPts val="2000"/>
              <a:buNone/>
            </a:pPr>
            <a:r>
              <a:t/>
            </a:r>
            <a:endParaRPr sz="2000"/>
          </a:p>
        </p:txBody>
      </p:sp>
      <p:sp>
        <p:nvSpPr>
          <p:cNvPr id="213" name="Google Shape;213;p13"/>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4" name="Google Shape;214;p13"/>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215" name="Google Shape;215;p13"/>
          <p:cNvPicPr preferRelativeResize="0"/>
          <p:nvPr/>
        </p:nvPicPr>
        <p:blipFill rotWithShape="1">
          <a:blip r:embed="rId3">
            <a:alphaModFix/>
          </a:blip>
          <a:srcRect b="26791" l="0" r="45890" t="56866"/>
          <a:stretch/>
        </p:blipFill>
        <p:spPr>
          <a:xfrm>
            <a:off x="5405862" y="2886512"/>
            <a:ext cx="6019331" cy="108173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9" name="Shape 219"/>
        <p:cNvGrpSpPr/>
        <p:nvPr/>
      </p:nvGrpSpPr>
      <p:grpSpPr>
        <a:xfrm>
          <a:off x="0" y="0"/>
          <a:ext cx="0" cy="0"/>
          <a:chOff x="0" y="0"/>
          <a:chExt cx="0" cy="0"/>
        </a:xfrm>
      </p:grpSpPr>
      <p:sp>
        <p:nvSpPr>
          <p:cNvPr id="220" name="Google Shape;220;p14"/>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Show Databases</a:t>
            </a:r>
            <a:endParaRPr/>
          </a:p>
        </p:txBody>
      </p:sp>
      <p:sp>
        <p:nvSpPr>
          <p:cNvPr id="221" name="Google Shape;221;p14"/>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To see the databases created </a:t>
            </a:r>
            <a:endParaRPr/>
          </a:p>
          <a:p>
            <a:pPr indent="-228600" lvl="0" marL="228600" rtl="0" algn="l">
              <a:lnSpc>
                <a:spcPct val="90000"/>
              </a:lnSpc>
              <a:spcBef>
                <a:spcPts val="1000"/>
              </a:spcBef>
              <a:spcAft>
                <a:spcPts val="0"/>
              </a:spcAft>
              <a:buClr>
                <a:schemeClr val="dk1"/>
              </a:buClr>
              <a:buSzPts val="2000"/>
              <a:buChar char="•"/>
            </a:pPr>
            <a:r>
              <a:rPr lang="en-GB" sz="2000"/>
              <a:t>Syntax</a:t>
            </a:r>
            <a:endParaRPr/>
          </a:p>
          <a:p>
            <a:pPr indent="0" lvl="0" marL="0" rtl="0" algn="l">
              <a:lnSpc>
                <a:spcPct val="90000"/>
              </a:lnSpc>
              <a:spcBef>
                <a:spcPts val="1000"/>
              </a:spcBef>
              <a:spcAft>
                <a:spcPts val="0"/>
              </a:spcAft>
              <a:buClr>
                <a:srgbClr val="0070C0"/>
              </a:buClr>
              <a:buSzPts val="1600"/>
              <a:buNone/>
            </a:pPr>
            <a:r>
              <a:rPr lang="en-GB" sz="1600">
                <a:solidFill>
                  <a:srgbClr val="0070C0"/>
                </a:solidFill>
                <a:latin typeface="Calibri"/>
                <a:ea typeface="Calibri"/>
                <a:cs typeface="Calibri"/>
                <a:sym typeface="Calibri"/>
              </a:rPr>
              <a:t>SHOW DATABASES;</a:t>
            </a:r>
            <a:endParaRPr sz="1600">
              <a:solidFill>
                <a:srgbClr val="0070C0"/>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000"/>
              <a:buChar char="•"/>
            </a:pPr>
            <a:r>
              <a:rPr lang="en-GB" sz="2000"/>
              <a:t>Default databases</a:t>
            </a:r>
            <a:endParaRPr/>
          </a:p>
          <a:p>
            <a:pPr indent="-228600" lvl="1" marL="685800" rtl="0" algn="l">
              <a:lnSpc>
                <a:spcPct val="90000"/>
              </a:lnSpc>
              <a:spcBef>
                <a:spcPts val="500"/>
              </a:spcBef>
              <a:spcAft>
                <a:spcPts val="0"/>
              </a:spcAft>
              <a:buClr>
                <a:schemeClr val="dk1"/>
              </a:buClr>
              <a:buSzPts val="2000"/>
              <a:buChar char="•"/>
            </a:pPr>
            <a:r>
              <a:rPr lang="en-GB" sz="2000"/>
              <a:t>information_schema</a:t>
            </a:r>
            <a:endParaRPr sz="2000"/>
          </a:p>
          <a:p>
            <a:pPr indent="-228600" lvl="1" marL="685800" rtl="0" algn="l">
              <a:lnSpc>
                <a:spcPct val="90000"/>
              </a:lnSpc>
              <a:spcBef>
                <a:spcPts val="500"/>
              </a:spcBef>
              <a:spcAft>
                <a:spcPts val="0"/>
              </a:spcAft>
              <a:buClr>
                <a:schemeClr val="dk1"/>
              </a:buClr>
              <a:buSzPts val="2000"/>
              <a:buChar char="•"/>
            </a:pPr>
            <a:r>
              <a:rPr lang="en-GB" sz="2000"/>
              <a:t>mysql</a:t>
            </a:r>
            <a:endParaRPr sz="2000"/>
          </a:p>
          <a:p>
            <a:pPr indent="-228600" lvl="1" marL="685800" rtl="0" algn="l">
              <a:lnSpc>
                <a:spcPct val="90000"/>
              </a:lnSpc>
              <a:spcBef>
                <a:spcPts val="500"/>
              </a:spcBef>
              <a:spcAft>
                <a:spcPts val="0"/>
              </a:spcAft>
              <a:buClr>
                <a:schemeClr val="dk1"/>
              </a:buClr>
              <a:buSzPts val="2000"/>
              <a:buChar char="•"/>
            </a:pPr>
            <a:r>
              <a:rPr lang="en-GB" sz="2000"/>
              <a:t>performance_schema </a:t>
            </a:r>
            <a:endParaRPr/>
          </a:p>
          <a:p>
            <a:pPr indent="-228600" lvl="1" marL="685800" rtl="0" algn="l">
              <a:lnSpc>
                <a:spcPct val="90000"/>
              </a:lnSpc>
              <a:spcBef>
                <a:spcPts val="500"/>
              </a:spcBef>
              <a:spcAft>
                <a:spcPts val="0"/>
              </a:spcAft>
              <a:buClr>
                <a:schemeClr val="dk1"/>
              </a:buClr>
              <a:buSzPts val="2000"/>
              <a:buChar char="•"/>
            </a:pPr>
            <a:r>
              <a:rPr lang="en-GB" sz="2000"/>
              <a:t>sys</a:t>
            </a:r>
            <a:endParaRPr/>
          </a:p>
        </p:txBody>
      </p:sp>
      <p:sp>
        <p:nvSpPr>
          <p:cNvPr id="222" name="Google Shape;222;p14"/>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3" name="Google Shape;223;p14"/>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224" name="Google Shape;224;p14"/>
          <p:cNvPicPr preferRelativeResize="0"/>
          <p:nvPr/>
        </p:nvPicPr>
        <p:blipFill rotWithShape="1">
          <a:blip r:embed="rId3">
            <a:alphaModFix/>
          </a:blip>
          <a:srcRect b="39553" l="0" r="48017" t="5821"/>
          <a:stretch/>
        </p:blipFill>
        <p:spPr>
          <a:xfrm>
            <a:off x="5405862" y="1545577"/>
            <a:ext cx="6019331" cy="37635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8" name="Shape 228"/>
        <p:cNvGrpSpPr/>
        <p:nvPr/>
      </p:nvGrpSpPr>
      <p:grpSpPr>
        <a:xfrm>
          <a:off x="0" y="0"/>
          <a:ext cx="0" cy="0"/>
          <a:chOff x="0" y="0"/>
          <a:chExt cx="0" cy="0"/>
        </a:xfrm>
      </p:grpSpPr>
      <p:sp>
        <p:nvSpPr>
          <p:cNvPr id="229" name="Google Shape;229;p15"/>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Use Databases</a:t>
            </a:r>
            <a:endParaRPr/>
          </a:p>
        </p:txBody>
      </p:sp>
      <p:sp>
        <p:nvSpPr>
          <p:cNvPr id="230" name="Google Shape;230;p15"/>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Need to select the database </a:t>
            </a:r>
            <a:endParaRPr/>
          </a:p>
          <a:p>
            <a:pPr indent="-228600" lvl="0" marL="228600" rtl="0" algn="l">
              <a:lnSpc>
                <a:spcPct val="90000"/>
              </a:lnSpc>
              <a:spcBef>
                <a:spcPts val="1000"/>
              </a:spcBef>
              <a:spcAft>
                <a:spcPts val="0"/>
              </a:spcAft>
              <a:buClr>
                <a:schemeClr val="dk1"/>
              </a:buClr>
              <a:buSzPts val="2000"/>
              <a:buChar char="•"/>
            </a:pPr>
            <a:r>
              <a:rPr lang="en-GB" sz="2000"/>
              <a:t>Helps to create tables within the database. </a:t>
            </a:r>
            <a:endParaRPr/>
          </a:p>
          <a:p>
            <a:pPr indent="0" lvl="0" marL="0" rtl="0" algn="l">
              <a:lnSpc>
                <a:spcPct val="90000"/>
              </a:lnSpc>
              <a:spcBef>
                <a:spcPts val="1000"/>
              </a:spcBef>
              <a:spcAft>
                <a:spcPts val="0"/>
              </a:spcAft>
              <a:buClr>
                <a:schemeClr val="dk1"/>
              </a:buClr>
              <a:buSzPts val="2000"/>
              <a:buNone/>
            </a:pPr>
            <a:r>
              <a:rPr lang="en-GB" sz="2000"/>
              <a:t>Syntax</a:t>
            </a:r>
            <a:endParaRPr/>
          </a:p>
          <a:p>
            <a:pPr indent="0" lvl="0" marL="0" rtl="0" algn="l">
              <a:lnSpc>
                <a:spcPct val="90000"/>
              </a:lnSpc>
              <a:spcBef>
                <a:spcPts val="1000"/>
              </a:spcBef>
              <a:spcAft>
                <a:spcPts val="0"/>
              </a:spcAft>
              <a:buClr>
                <a:srgbClr val="0070C0"/>
              </a:buClr>
              <a:buSzPts val="2000"/>
              <a:buNone/>
            </a:pPr>
            <a:r>
              <a:rPr lang="en-GB" sz="2000">
                <a:solidFill>
                  <a:srgbClr val="0070C0"/>
                </a:solidFill>
                <a:latin typeface="Calibri"/>
                <a:ea typeface="Calibri"/>
                <a:cs typeface="Calibri"/>
                <a:sym typeface="Calibri"/>
              </a:rPr>
              <a:t>USE Bustani;</a:t>
            </a:r>
            <a:endParaRPr sz="2000">
              <a:solidFill>
                <a:srgbClr val="0070C0"/>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000"/>
              <a:buNone/>
            </a:pPr>
            <a:r>
              <a:t/>
            </a:r>
            <a:endParaRPr sz="2000"/>
          </a:p>
        </p:txBody>
      </p:sp>
      <p:sp>
        <p:nvSpPr>
          <p:cNvPr id="231" name="Google Shape;231;p15"/>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2" name="Google Shape;232;p15"/>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233" name="Google Shape;233;p15"/>
          <p:cNvPicPr preferRelativeResize="0"/>
          <p:nvPr/>
        </p:nvPicPr>
        <p:blipFill rotWithShape="1">
          <a:blip r:embed="rId3">
            <a:alphaModFix/>
          </a:blip>
          <a:srcRect b="14029" l="0" r="48284" t="55746"/>
          <a:stretch/>
        </p:blipFill>
        <p:spPr>
          <a:xfrm>
            <a:off x="5405862" y="2380787"/>
            <a:ext cx="6019331" cy="209317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9" name="Google Shape;239;p16"/>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Create Table</a:t>
            </a:r>
            <a:endParaRPr sz="5400"/>
          </a:p>
        </p:txBody>
      </p:sp>
      <p:sp>
        <p:nvSpPr>
          <p:cNvPr id="240" name="Google Shape;240;p16"/>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1" name="Google Shape;241;p16"/>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GB" sz="2200"/>
              <a:t>Syntax for creating a table</a:t>
            </a:r>
            <a:endParaRPr/>
          </a:p>
          <a:p>
            <a:pPr indent="0" lvl="0" marL="0" rtl="0" algn="just">
              <a:lnSpc>
                <a:spcPct val="100000"/>
              </a:lnSpc>
              <a:spcBef>
                <a:spcPts val="600"/>
              </a:spcBef>
              <a:spcAft>
                <a:spcPts val="0"/>
              </a:spcAft>
              <a:buClr>
                <a:schemeClr val="dk1"/>
              </a:buClr>
              <a:buSzPts val="2200"/>
              <a:buNone/>
            </a:pPr>
            <a:r>
              <a:t/>
            </a:r>
            <a:endParaRPr sz="2200">
              <a:solidFill>
                <a:srgbClr val="0070C0"/>
              </a:solidFill>
              <a:latin typeface="Century"/>
              <a:ea typeface="Century"/>
              <a:cs typeface="Century"/>
              <a:sym typeface="Century"/>
            </a:endParaRPr>
          </a:p>
          <a:p>
            <a:pPr indent="0" lvl="0" marL="0" rtl="0" algn="just">
              <a:lnSpc>
                <a:spcPct val="100000"/>
              </a:lnSpc>
              <a:spcBef>
                <a:spcPts val="600"/>
              </a:spcBef>
              <a:spcAft>
                <a:spcPts val="0"/>
              </a:spcAft>
              <a:buClr>
                <a:srgbClr val="0070C0"/>
              </a:buClr>
              <a:buSzPts val="1800"/>
              <a:buNone/>
            </a:pPr>
            <a:r>
              <a:rPr lang="en-GB" sz="1800">
                <a:solidFill>
                  <a:srgbClr val="0070C0"/>
                </a:solidFill>
                <a:latin typeface="Calibri"/>
                <a:ea typeface="Calibri"/>
                <a:cs typeface="Calibri"/>
                <a:sym typeface="Calibri"/>
              </a:rPr>
              <a:t>CREATE TABLE tablename (</a:t>
            </a:r>
            <a:endParaRPr sz="1800">
              <a:latin typeface="Calibri"/>
              <a:ea typeface="Calibri"/>
              <a:cs typeface="Calibri"/>
              <a:sym typeface="Calibri"/>
            </a:endParaRPr>
          </a:p>
          <a:p>
            <a:pPr indent="0" lvl="0" marL="228600" rtl="0" algn="just">
              <a:lnSpc>
                <a:spcPct val="100000"/>
              </a:lnSpc>
              <a:spcBef>
                <a:spcPts val="600"/>
              </a:spcBef>
              <a:spcAft>
                <a:spcPts val="0"/>
              </a:spcAft>
              <a:buClr>
                <a:srgbClr val="0070C0"/>
              </a:buClr>
              <a:buSzPts val="1800"/>
              <a:buNone/>
            </a:pPr>
            <a:r>
              <a:rPr lang="en-GB" sz="1800">
                <a:solidFill>
                  <a:srgbClr val="0070C0"/>
                </a:solidFill>
                <a:latin typeface="Calibri"/>
                <a:ea typeface="Calibri"/>
                <a:cs typeface="Calibri"/>
                <a:sym typeface="Calibri"/>
              </a:rPr>
              <a:t>fieldname1	datatype		constraint(s),</a:t>
            </a:r>
            <a:endParaRPr sz="1800">
              <a:latin typeface="Calibri"/>
              <a:ea typeface="Calibri"/>
              <a:cs typeface="Calibri"/>
              <a:sym typeface="Calibri"/>
            </a:endParaRPr>
          </a:p>
          <a:p>
            <a:pPr indent="0" lvl="0" marL="228600" rtl="0" algn="just">
              <a:lnSpc>
                <a:spcPct val="100000"/>
              </a:lnSpc>
              <a:spcBef>
                <a:spcPts val="600"/>
              </a:spcBef>
              <a:spcAft>
                <a:spcPts val="0"/>
              </a:spcAft>
              <a:buClr>
                <a:srgbClr val="0070C0"/>
              </a:buClr>
              <a:buSzPts val="1800"/>
              <a:buNone/>
            </a:pPr>
            <a:r>
              <a:rPr lang="en-GB" sz="1800">
                <a:solidFill>
                  <a:srgbClr val="0070C0"/>
                </a:solidFill>
                <a:latin typeface="Calibri"/>
                <a:ea typeface="Calibri"/>
                <a:cs typeface="Calibri"/>
                <a:sym typeface="Calibri"/>
              </a:rPr>
              <a:t>fieldname1	datatype		constraint,</a:t>
            </a:r>
            <a:endParaRPr sz="1800">
              <a:latin typeface="Calibri"/>
              <a:ea typeface="Calibri"/>
              <a:cs typeface="Calibri"/>
              <a:sym typeface="Calibri"/>
            </a:endParaRPr>
          </a:p>
          <a:p>
            <a:pPr indent="0" lvl="0" marL="228600" rtl="0" algn="just">
              <a:lnSpc>
                <a:spcPct val="100000"/>
              </a:lnSpc>
              <a:spcBef>
                <a:spcPts val="600"/>
              </a:spcBef>
              <a:spcAft>
                <a:spcPts val="0"/>
              </a:spcAft>
              <a:buClr>
                <a:srgbClr val="0070C0"/>
              </a:buClr>
              <a:buSzPts val="1800"/>
              <a:buNone/>
            </a:pPr>
            <a:r>
              <a:rPr lang="en-GB" sz="1800">
                <a:solidFill>
                  <a:srgbClr val="0070C0"/>
                </a:solidFill>
                <a:latin typeface="Calibri"/>
                <a:ea typeface="Calibri"/>
                <a:cs typeface="Calibri"/>
                <a:sym typeface="Calibri"/>
              </a:rPr>
              <a:t>PRIMARY KEY	(fieldname)</a:t>
            </a:r>
            <a:endParaRPr/>
          </a:p>
          <a:p>
            <a:pPr indent="0" lvl="0" marL="228600" rtl="0" algn="just">
              <a:lnSpc>
                <a:spcPct val="100000"/>
              </a:lnSpc>
              <a:spcBef>
                <a:spcPts val="600"/>
              </a:spcBef>
              <a:spcAft>
                <a:spcPts val="0"/>
              </a:spcAft>
              <a:buClr>
                <a:srgbClr val="0070C0"/>
              </a:buClr>
              <a:buSzPts val="1800"/>
              <a:buNone/>
            </a:pPr>
            <a:r>
              <a:rPr lang="en-GB" sz="1800">
                <a:solidFill>
                  <a:srgbClr val="0070C0"/>
                </a:solidFill>
                <a:latin typeface="Calibri"/>
                <a:ea typeface="Calibri"/>
                <a:cs typeface="Calibri"/>
                <a:sym typeface="Calibri"/>
              </a:rPr>
              <a:t>);</a:t>
            </a:r>
            <a:endParaRPr sz="1800">
              <a:latin typeface="Calibri"/>
              <a:ea typeface="Calibri"/>
              <a:cs typeface="Calibri"/>
              <a:sym typeface="Calibri"/>
            </a:endParaRPr>
          </a:p>
          <a:p>
            <a:pPr indent="0" lvl="0" marL="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1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7" name="Google Shape;247;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Create Table</a:t>
            </a:r>
            <a:endParaRPr sz="5400"/>
          </a:p>
        </p:txBody>
      </p:sp>
      <p:sp>
        <p:nvSpPr>
          <p:cNvPr id="248" name="Google Shape;248;p17"/>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9" name="Google Shape;249;p17"/>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457200" rtl="0" algn="just">
              <a:lnSpc>
                <a:spcPct val="150000"/>
              </a:lnSpc>
              <a:spcBef>
                <a:spcPts val="0"/>
              </a:spcBef>
              <a:spcAft>
                <a:spcPts val="0"/>
              </a:spcAft>
              <a:buClr>
                <a:schemeClr val="dk1"/>
              </a:buClr>
              <a:buSzPts val="2400"/>
              <a:buChar char="•"/>
            </a:pPr>
            <a:r>
              <a:rPr b="1" lang="en-GB" sz="2400">
                <a:latin typeface="Helvetica Neue"/>
                <a:ea typeface="Helvetica Neue"/>
                <a:cs typeface="Helvetica Neue"/>
                <a:sym typeface="Helvetica Neue"/>
              </a:rPr>
              <a:t>tablename</a:t>
            </a:r>
            <a:r>
              <a:rPr lang="en-GB" sz="2400">
                <a:latin typeface="Helvetica Neue"/>
                <a:ea typeface="Helvetica Neue"/>
                <a:cs typeface="Helvetica Neue"/>
                <a:sym typeface="Helvetica Neue"/>
              </a:rPr>
              <a:t>: User-defined table names like employee or instructor</a:t>
            </a:r>
            <a:endParaRPr sz="2400">
              <a:latin typeface="Calibri"/>
              <a:ea typeface="Calibri"/>
              <a:cs typeface="Calibri"/>
              <a:sym typeface="Calibri"/>
            </a:endParaRPr>
          </a:p>
          <a:p>
            <a:pPr indent="-228600" lvl="0" marL="457200" rtl="0" algn="just">
              <a:lnSpc>
                <a:spcPct val="150000"/>
              </a:lnSpc>
              <a:spcBef>
                <a:spcPts val="1800"/>
              </a:spcBef>
              <a:spcAft>
                <a:spcPts val="0"/>
              </a:spcAft>
              <a:buClr>
                <a:schemeClr val="dk1"/>
              </a:buClr>
              <a:buSzPts val="2400"/>
              <a:buChar char="•"/>
            </a:pPr>
            <a:r>
              <a:rPr b="1" lang="en-GB" sz="2400">
                <a:latin typeface="Helvetica Neue"/>
                <a:ea typeface="Helvetica Neue"/>
                <a:cs typeface="Helvetica Neue"/>
                <a:sym typeface="Helvetica Neue"/>
              </a:rPr>
              <a:t>fieldname1:</a:t>
            </a:r>
            <a:r>
              <a:rPr lang="en-GB" sz="2400">
                <a:latin typeface="Helvetica Neue"/>
                <a:ea typeface="Helvetica Neue"/>
                <a:cs typeface="Helvetica Neue"/>
                <a:sym typeface="Helvetica Neue"/>
              </a:rPr>
              <a:t> Fields or column headers. For instance, the employee table contains 6 fields e.g., Emp_Num</a:t>
            </a:r>
            <a:endParaRPr sz="2400">
              <a:latin typeface="Calibri"/>
              <a:ea typeface="Calibri"/>
              <a:cs typeface="Calibri"/>
              <a:sym typeface="Calibri"/>
            </a:endParaRPr>
          </a:p>
          <a:p>
            <a:pPr indent="-228600" lvl="0" marL="457200" rtl="0" algn="just">
              <a:lnSpc>
                <a:spcPct val="150000"/>
              </a:lnSpc>
              <a:spcBef>
                <a:spcPts val="1800"/>
              </a:spcBef>
              <a:spcAft>
                <a:spcPts val="0"/>
              </a:spcAft>
              <a:buClr>
                <a:schemeClr val="dk1"/>
              </a:buClr>
              <a:buSzPts val="2400"/>
              <a:buChar char="•"/>
            </a:pPr>
            <a:r>
              <a:rPr b="1" lang="en-GB" sz="2400">
                <a:latin typeface="Helvetica Neue"/>
                <a:ea typeface="Helvetica Neue"/>
                <a:cs typeface="Helvetica Neue"/>
                <a:sym typeface="Helvetica Neue"/>
              </a:rPr>
              <a:t>datatype:	 </a:t>
            </a:r>
            <a:r>
              <a:rPr lang="en-GB" sz="2400">
                <a:latin typeface="Helvetica Neue"/>
                <a:ea typeface="Helvetica Neue"/>
                <a:cs typeface="Helvetica Neue"/>
                <a:sym typeface="Helvetica Neue"/>
              </a:rPr>
              <a:t>A valid data type definition. The data types used are listed in table 3.</a:t>
            </a:r>
            <a:endParaRPr sz="2400">
              <a:latin typeface="Calibri"/>
              <a:ea typeface="Calibri"/>
              <a:cs typeface="Calibri"/>
              <a:sym typeface="Calibri"/>
            </a:endParaRPr>
          </a:p>
          <a:p>
            <a:pPr indent="-228600" lvl="0" marL="457200" rtl="0" algn="just">
              <a:lnSpc>
                <a:spcPct val="150000"/>
              </a:lnSpc>
              <a:spcBef>
                <a:spcPts val="1800"/>
              </a:spcBef>
              <a:spcAft>
                <a:spcPts val="0"/>
              </a:spcAft>
              <a:buClr>
                <a:schemeClr val="dk1"/>
              </a:buClr>
              <a:buSzPts val="2400"/>
              <a:buChar char="•"/>
            </a:pPr>
            <a:r>
              <a:rPr b="1" lang="en-GB" sz="2400">
                <a:latin typeface="Helvetica Neue"/>
                <a:ea typeface="Helvetica Neue"/>
                <a:cs typeface="Helvetica Neue"/>
                <a:sym typeface="Helvetica Neue"/>
              </a:rPr>
              <a:t>Constraint: </a:t>
            </a:r>
            <a:r>
              <a:rPr lang="en-GB" sz="2400">
                <a:latin typeface="Helvetica Neue"/>
                <a:ea typeface="Helvetica Neue"/>
                <a:cs typeface="Helvetica Neue"/>
                <a:sym typeface="Helvetica Neue"/>
              </a:rPr>
              <a:t>This are valid constraints.. </a:t>
            </a:r>
            <a:endParaRPr sz="2400">
              <a:latin typeface="Calibri"/>
              <a:ea typeface="Calibri"/>
              <a:cs typeface="Calibri"/>
              <a:sym typeface="Calibri"/>
            </a:endParaRPr>
          </a:p>
          <a:p>
            <a:pPr indent="-50800" lvl="0" marL="228600" rtl="0" algn="l">
              <a:lnSpc>
                <a:spcPct val="90000"/>
              </a:lnSpc>
              <a:spcBef>
                <a:spcPts val="1800"/>
              </a:spcBef>
              <a:spcAft>
                <a:spcPts val="0"/>
              </a:spcAft>
              <a:buClr>
                <a:schemeClr val="dk1"/>
              </a:buClr>
              <a:buSzPts val="28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1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5" name="Google Shape;255;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SQL Data Types</a:t>
            </a:r>
            <a:endParaRPr sz="5400"/>
          </a:p>
        </p:txBody>
      </p:sp>
      <p:sp>
        <p:nvSpPr>
          <p:cNvPr id="256" name="Google Shape;256;p18"/>
          <p:cNvSpPr/>
          <p:nvPr/>
        </p:nvSpPr>
        <p:spPr>
          <a:xfrm>
            <a:off x="838200" y="1865313"/>
            <a:ext cx="10424160" cy="18288"/>
          </a:xfrm>
          <a:custGeom>
            <a:rect b="b" l="l" r="r" t="t"/>
            <a:pathLst>
              <a:path extrusionOk="0" fill="none" h="18288" w="1042416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extrusionOk="0" h="18288" w="1042416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aphicFrame>
        <p:nvGraphicFramePr>
          <p:cNvPr id="257" name="Google Shape;257;p18"/>
          <p:cNvGraphicFramePr/>
          <p:nvPr/>
        </p:nvGraphicFramePr>
        <p:xfrm>
          <a:off x="838200" y="2100677"/>
          <a:ext cx="3000000" cy="3000000"/>
        </p:xfrm>
        <a:graphic>
          <a:graphicData uri="http://schemas.openxmlformats.org/drawingml/2006/table">
            <a:tbl>
              <a:tblPr bandRow="1" firstCol="1" firstRow="1">
                <a:noFill/>
                <a:tableStyleId>{21A6ECA7-60E4-4683-A66A-60B09CFD65ED}</a:tableStyleId>
              </a:tblPr>
              <a:tblGrid>
                <a:gridCol w="1428650"/>
                <a:gridCol w="7399675"/>
              </a:tblGrid>
              <a:tr h="333900">
                <a:tc>
                  <a:txBody>
                    <a:bodyPr/>
                    <a:lstStyle/>
                    <a:p>
                      <a:pPr indent="0" lvl="0" marL="0" marR="0" rtl="0" algn="l">
                        <a:lnSpc>
                          <a:spcPct val="115000"/>
                        </a:lnSpc>
                        <a:spcBef>
                          <a:spcPts val="0"/>
                        </a:spcBef>
                        <a:spcAft>
                          <a:spcPts val="0"/>
                        </a:spcAft>
                        <a:buNone/>
                      </a:pPr>
                      <a:r>
                        <a:rPr lang="en-GB" sz="1600" u="none" cap="none" strike="noStrike"/>
                        <a:t>DATA TYPE</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DESCRIPTION</a:t>
                      </a:r>
                      <a:endParaRPr sz="1600" u="none" cap="none" strike="noStrike">
                        <a:latin typeface="Calibri"/>
                        <a:ea typeface="Calibri"/>
                        <a:cs typeface="Calibri"/>
                        <a:sym typeface="Calibri"/>
                      </a:endParaRPr>
                    </a:p>
                  </a:txBody>
                  <a:tcPr marT="0" marB="0" marR="98050" marL="98050"/>
                </a:tc>
              </a:tr>
              <a:tr h="630550">
                <a:tc>
                  <a:txBody>
                    <a:bodyPr/>
                    <a:lstStyle/>
                    <a:p>
                      <a:pPr indent="0" lvl="0" marL="0" marR="0" rtl="0" algn="l">
                        <a:lnSpc>
                          <a:spcPct val="115000"/>
                        </a:lnSpc>
                        <a:spcBef>
                          <a:spcPts val="0"/>
                        </a:spcBef>
                        <a:spcAft>
                          <a:spcPts val="0"/>
                        </a:spcAft>
                        <a:buNone/>
                      </a:pPr>
                      <a:r>
                        <a:rPr lang="en-GB" sz="1600" u="none" cap="none" strike="noStrike"/>
                        <a:t>CHAR( )</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A string that can contain letters, numbers, and special characters. Length is 0 to 255 and is placed inside the brackets</a:t>
                      </a:r>
                      <a:endParaRPr sz="1600" u="none" cap="none" strike="noStrike">
                        <a:latin typeface="Calibri"/>
                        <a:ea typeface="Calibri"/>
                        <a:cs typeface="Calibri"/>
                        <a:sym typeface="Calibri"/>
                      </a:endParaRPr>
                    </a:p>
                  </a:txBody>
                  <a:tcPr marT="0" marB="0" marR="98050" marL="98050"/>
                </a:tc>
              </a:tr>
              <a:tr h="630550">
                <a:tc>
                  <a:txBody>
                    <a:bodyPr/>
                    <a:lstStyle/>
                    <a:p>
                      <a:pPr indent="0" lvl="0" marL="0" marR="0" rtl="0" algn="l">
                        <a:lnSpc>
                          <a:spcPct val="115000"/>
                        </a:lnSpc>
                        <a:spcBef>
                          <a:spcPts val="0"/>
                        </a:spcBef>
                        <a:spcAft>
                          <a:spcPts val="0"/>
                        </a:spcAft>
                        <a:buNone/>
                      </a:pPr>
                      <a:r>
                        <a:rPr lang="en-GB" sz="1600" u="none" cap="none" strike="noStrike"/>
                        <a:t>VARCHAR( )</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Like a CHAR but has a longer size. The length is 0 to 65535 and is placed inside the brackets</a:t>
                      </a:r>
                      <a:endParaRPr sz="1600" u="none" cap="none" strike="noStrike">
                        <a:latin typeface="Calibri"/>
                        <a:ea typeface="Calibri"/>
                        <a:cs typeface="Calibri"/>
                        <a:sym typeface="Calibri"/>
                      </a:endParaRPr>
                    </a:p>
                  </a:txBody>
                  <a:tcPr marT="0" marB="0" marR="98050" marL="98050"/>
                </a:tc>
              </a:tr>
              <a:tr h="630550">
                <a:tc>
                  <a:txBody>
                    <a:bodyPr/>
                    <a:lstStyle/>
                    <a:p>
                      <a:pPr indent="0" lvl="0" marL="0" marR="0" rtl="0" algn="l">
                        <a:lnSpc>
                          <a:spcPct val="115000"/>
                        </a:lnSpc>
                        <a:spcBef>
                          <a:spcPts val="0"/>
                        </a:spcBef>
                        <a:spcAft>
                          <a:spcPts val="0"/>
                        </a:spcAft>
                        <a:buNone/>
                      </a:pPr>
                      <a:r>
                        <a:rPr lang="en-GB" sz="1600" u="none" cap="none" strike="noStrike"/>
                        <a:t>INT( )</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This is a medium-sized integer. Allows for a max of 255 digits and this is placed inside the brackets</a:t>
                      </a:r>
                      <a:endParaRPr sz="1600" u="none" cap="none" strike="noStrike">
                        <a:latin typeface="Calibri"/>
                        <a:ea typeface="Calibri"/>
                        <a:cs typeface="Calibri"/>
                        <a:sym typeface="Calibri"/>
                      </a:endParaRPr>
                    </a:p>
                  </a:txBody>
                  <a:tcPr marT="0" marB="0" marR="98050" marL="98050"/>
                </a:tc>
              </a:tr>
              <a:tr h="630550">
                <a:tc>
                  <a:txBody>
                    <a:bodyPr/>
                    <a:lstStyle/>
                    <a:p>
                      <a:pPr indent="0" lvl="0" marL="0" marR="0" rtl="0" algn="l">
                        <a:lnSpc>
                          <a:spcPct val="115000"/>
                        </a:lnSpc>
                        <a:spcBef>
                          <a:spcPts val="0"/>
                        </a:spcBef>
                        <a:spcAft>
                          <a:spcPts val="0"/>
                        </a:spcAft>
                        <a:buNone/>
                      </a:pPr>
                      <a:r>
                        <a:rPr lang="en-GB" sz="1600" u="none" cap="none" strike="noStrike"/>
                        <a:t>FLOAT( )</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This is a floating-point number. This is similar to a fraction in mathematics. The length is placed inside the brackets</a:t>
                      </a:r>
                      <a:endParaRPr sz="1600" u="none" cap="none" strike="noStrike">
                        <a:latin typeface="Calibri"/>
                        <a:ea typeface="Calibri"/>
                        <a:cs typeface="Calibri"/>
                        <a:sym typeface="Calibri"/>
                      </a:endParaRPr>
                    </a:p>
                  </a:txBody>
                  <a:tcPr marT="0" marB="0" marR="98050" marL="98050"/>
                </a:tc>
              </a:tr>
              <a:tr h="630550">
                <a:tc>
                  <a:txBody>
                    <a:bodyPr/>
                    <a:lstStyle/>
                    <a:p>
                      <a:pPr indent="0" lvl="0" marL="0" marR="0" rtl="0" algn="l">
                        <a:lnSpc>
                          <a:spcPct val="115000"/>
                        </a:lnSpc>
                        <a:spcBef>
                          <a:spcPts val="0"/>
                        </a:spcBef>
                        <a:spcAft>
                          <a:spcPts val="0"/>
                        </a:spcAft>
                        <a:buNone/>
                      </a:pPr>
                      <a:r>
                        <a:rPr lang="en-GB" sz="1600" u="none" cap="none" strike="noStrike"/>
                        <a:t>DECIMAL( )</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This is a fixed-point number. Within the brackets, the size of the digits are placed and the number of decimal points i.e., (25, 2) where a max of 25 digits with 2 decimal points</a:t>
                      </a:r>
                      <a:endParaRPr sz="1600" u="none" cap="none" strike="noStrike">
                        <a:latin typeface="Calibri"/>
                        <a:ea typeface="Calibri"/>
                        <a:cs typeface="Calibri"/>
                        <a:sym typeface="Calibri"/>
                      </a:endParaRPr>
                    </a:p>
                  </a:txBody>
                  <a:tcPr marT="0" marB="0" marR="98050" marL="98050"/>
                </a:tc>
              </a:tr>
              <a:tr h="333900">
                <a:tc>
                  <a:txBody>
                    <a:bodyPr/>
                    <a:lstStyle/>
                    <a:p>
                      <a:pPr indent="0" lvl="0" marL="0" marR="0" rtl="0" algn="l">
                        <a:lnSpc>
                          <a:spcPct val="115000"/>
                        </a:lnSpc>
                        <a:spcBef>
                          <a:spcPts val="0"/>
                        </a:spcBef>
                        <a:spcAft>
                          <a:spcPts val="0"/>
                        </a:spcAft>
                        <a:buNone/>
                      </a:pPr>
                      <a:r>
                        <a:rPr lang="en-GB" sz="1600" u="none" cap="none" strike="noStrike"/>
                        <a:t>DATE</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This is a date that has the format starting with year then month then day (YYYY-MM-DD)</a:t>
                      </a:r>
                      <a:endParaRPr sz="1600" u="none" cap="none" strike="noStrike">
                        <a:latin typeface="Calibri"/>
                        <a:ea typeface="Calibri"/>
                        <a:cs typeface="Calibri"/>
                        <a:sym typeface="Calibri"/>
                      </a:endParaRPr>
                    </a:p>
                  </a:txBody>
                  <a:tcPr marT="0" marB="0" marR="98050" marL="98050"/>
                </a:tc>
              </a:tr>
              <a:tr h="333900">
                <a:tc>
                  <a:txBody>
                    <a:bodyPr/>
                    <a:lstStyle/>
                    <a:p>
                      <a:pPr indent="0" lvl="0" marL="0" marR="0" rtl="0" algn="l">
                        <a:lnSpc>
                          <a:spcPct val="115000"/>
                        </a:lnSpc>
                        <a:spcBef>
                          <a:spcPts val="0"/>
                        </a:spcBef>
                        <a:spcAft>
                          <a:spcPts val="0"/>
                        </a:spcAft>
                        <a:buNone/>
                      </a:pPr>
                      <a:r>
                        <a:rPr lang="en-GB" sz="1600" u="none" cap="none" strike="noStrike"/>
                        <a:t>YEAR</a:t>
                      </a:r>
                      <a:endParaRPr sz="1600" u="none" cap="none" strike="noStrike">
                        <a:latin typeface="Calibri"/>
                        <a:ea typeface="Calibri"/>
                        <a:cs typeface="Calibri"/>
                        <a:sym typeface="Calibri"/>
                      </a:endParaRPr>
                    </a:p>
                  </a:txBody>
                  <a:tcPr marT="0" marB="0" marR="98050" marL="98050"/>
                </a:tc>
                <a:tc>
                  <a:txBody>
                    <a:bodyPr/>
                    <a:lstStyle/>
                    <a:p>
                      <a:pPr indent="0" lvl="0" marL="0" marR="0" rtl="0" algn="l">
                        <a:lnSpc>
                          <a:spcPct val="115000"/>
                        </a:lnSpc>
                        <a:spcBef>
                          <a:spcPts val="0"/>
                        </a:spcBef>
                        <a:spcAft>
                          <a:spcPts val="0"/>
                        </a:spcAft>
                        <a:buNone/>
                      </a:pPr>
                      <a:r>
                        <a:rPr lang="en-GB" sz="1600" u="none" cap="none" strike="noStrike"/>
                        <a:t>This is a 4-digit year e.g., 2022</a:t>
                      </a:r>
                      <a:endParaRPr sz="1600" u="none" cap="none" strike="noStrike">
                        <a:latin typeface="Calibri"/>
                        <a:ea typeface="Calibri"/>
                        <a:cs typeface="Calibri"/>
                        <a:sym typeface="Calibri"/>
                      </a:endParaRPr>
                    </a:p>
                  </a:txBody>
                  <a:tcPr marT="0" marB="0" marR="98050" marL="9805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1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3" name="Google Shape;263;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SQL Constraints</a:t>
            </a:r>
            <a:endParaRPr sz="5400"/>
          </a:p>
        </p:txBody>
      </p:sp>
      <p:sp>
        <p:nvSpPr>
          <p:cNvPr id="264" name="Google Shape;264;p19"/>
          <p:cNvSpPr/>
          <p:nvPr/>
        </p:nvSpPr>
        <p:spPr>
          <a:xfrm>
            <a:off x="838200" y="1865313"/>
            <a:ext cx="10424160" cy="18288"/>
          </a:xfrm>
          <a:custGeom>
            <a:rect b="b" l="l" r="r" t="t"/>
            <a:pathLst>
              <a:path extrusionOk="0" fill="none" h="18288" w="1042416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extrusionOk="0" h="18288" w="1042416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aphicFrame>
        <p:nvGraphicFramePr>
          <p:cNvPr id="265" name="Google Shape;265;p19"/>
          <p:cNvGraphicFramePr/>
          <p:nvPr/>
        </p:nvGraphicFramePr>
        <p:xfrm>
          <a:off x="838201" y="2817175"/>
          <a:ext cx="3000000" cy="3000000"/>
        </p:xfrm>
        <a:graphic>
          <a:graphicData uri="http://schemas.openxmlformats.org/drawingml/2006/table">
            <a:tbl>
              <a:tblPr bandRow="1" firstCol="1" firstRow="1">
                <a:noFill/>
                <a:tableStyleId>{21A6ECA7-60E4-4683-A66A-60B09CFD65ED}</a:tableStyleId>
              </a:tblPr>
              <a:tblGrid>
                <a:gridCol w="2162300"/>
                <a:gridCol w="6880625"/>
              </a:tblGrid>
              <a:tr h="597000">
                <a:tc>
                  <a:txBody>
                    <a:bodyPr/>
                    <a:lstStyle/>
                    <a:p>
                      <a:pPr indent="0" lvl="0" marL="0" marR="0" rtl="0" algn="l">
                        <a:lnSpc>
                          <a:spcPct val="150000"/>
                        </a:lnSpc>
                        <a:spcBef>
                          <a:spcPts val="0"/>
                        </a:spcBef>
                        <a:spcAft>
                          <a:spcPts val="0"/>
                        </a:spcAft>
                        <a:buNone/>
                      </a:pPr>
                      <a:r>
                        <a:rPr b="0" lang="en-GB" sz="2100" u="none" cap="none" strike="noStrike">
                          <a:solidFill>
                            <a:schemeClr val="lt1"/>
                          </a:solidFill>
                        </a:rPr>
                        <a:t>CONSTRAINT</a:t>
                      </a:r>
                      <a:endParaRPr b="0" sz="2100" u="none" cap="none" strike="noStrike">
                        <a:solidFill>
                          <a:schemeClr val="lt1"/>
                        </a:solidFill>
                        <a:latin typeface="Calibri"/>
                        <a:ea typeface="Calibri"/>
                        <a:cs typeface="Calibri"/>
                        <a:sym typeface="Calibri"/>
                      </a:endParaRPr>
                    </a:p>
                  </a:txBody>
                  <a:tcPr marT="120150" marB="0" marR="90100" marL="9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None/>
                      </a:pPr>
                      <a:r>
                        <a:rPr b="0" lang="en-GB" sz="2100" u="none" cap="none" strike="noStrike">
                          <a:solidFill>
                            <a:schemeClr val="lt1"/>
                          </a:solidFill>
                        </a:rPr>
                        <a:t>DESCRIPTION</a:t>
                      </a:r>
                      <a:endParaRPr b="0" sz="2100" u="none" cap="none" strike="noStrike">
                        <a:solidFill>
                          <a:schemeClr val="lt1"/>
                        </a:solidFill>
                        <a:latin typeface="Calibri"/>
                        <a:ea typeface="Calibri"/>
                        <a:cs typeface="Calibri"/>
                        <a:sym typeface="Calibri"/>
                      </a:endParaRPr>
                    </a:p>
                  </a:txBody>
                  <a:tcPr marT="120150" marB="0" marR="90100" marL="9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solidFill>
                  </a:tcPr>
                </a:tc>
              </a:tr>
              <a:tr h="543425">
                <a:tc>
                  <a:txBody>
                    <a:bodyPr/>
                    <a:lstStyle/>
                    <a:p>
                      <a:pPr indent="0" lvl="0" marL="0" marR="0" rtl="0" algn="l">
                        <a:lnSpc>
                          <a:spcPct val="150000"/>
                        </a:lnSpc>
                        <a:spcBef>
                          <a:spcPts val="0"/>
                        </a:spcBef>
                        <a:spcAft>
                          <a:spcPts val="0"/>
                        </a:spcAft>
                        <a:buNone/>
                      </a:pPr>
                      <a:r>
                        <a:rPr b="1" lang="en-GB" sz="1800" u="none" cap="none" strike="noStrike">
                          <a:solidFill>
                            <a:schemeClr val="dk1"/>
                          </a:solidFill>
                        </a:rPr>
                        <a:t>NOT NULL</a:t>
                      </a:r>
                      <a:endParaRPr b="1"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800" u="none" cap="none" strike="noStrike">
                          <a:solidFill>
                            <a:schemeClr val="dk1"/>
                          </a:solidFill>
                        </a:rPr>
                        <a:t>A column cannot be empty. Some data has to be input</a:t>
                      </a:r>
                      <a:endParaRPr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43425">
                <a:tc>
                  <a:txBody>
                    <a:bodyPr/>
                    <a:lstStyle/>
                    <a:p>
                      <a:pPr indent="0" lvl="0" marL="0" marR="0" rtl="0" algn="l">
                        <a:lnSpc>
                          <a:spcPct val="150000"/>
                        </a:lnSpc>
                        <a:spcBef>
                          <a:spcPts val="0"/>
                        </a:spcBef>
                        <a:spcAft>
                          <a:spcPts val="0"/>
                        </a:spcAft>
                        <a:buNone/>
                      </a:pPr>
                      <a:r>
                        <a:rPr b="1" lang="en-GB" sz="1800" u="none" cap="none" strike="noStrike">
                          <a:solidFill>
                            <a:schemeClr val="dk1"/>
                          </a:solidFill>
                        </a:rPr>
                        <a:t>UNIQUE</a:t>
                      </a:r>
                      <a:endParaRPr b="1"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800" u="none" cap="none" strike="noStrike">
                          <a:solidFill>
                            <a:schemeClr val="dk1"/>
                          </a:solidFill>
                        </a:rPr>
                        <a:t>Makes sure that all the values are not repeated</a:t>
                      </a:r>
                      <a:endParaRPr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543425">
                <a:tc>
                  <a:txBody>
                    <a:bodyPr/>
                    <a:lstStyle/>
                    <a:p>
                      <a:pPr indent="0" lvl="0" marL="0" marR="0" rtl="0" algn="l">
                        <a:lnSpc>
                          <a:spcPct val="150000"/>
                        </a:lnSpc>
                        <a:spcBef>
                          <a:spcPts val="0"/>
                        </a:spcBef>
                        <a:spcAft>
                          <a:spcPts val="0"/>
                        </a:spcAft>
                        <a:buNone/>
                      </a:pPr>
                      <a:r>
                        <a:rPr b="1" lang="en-GB" sz="1800" u="none" cap="none" strike="noStrike">
                          <a:solidFill>
                            <a:schemeClr val="dk1"/>
                          </a:solidFill>
                        </a:rPr>
                        <a:t>PRIMARY KEY</a:t>
                      </a:r>
                      <a:endParaRPr b="1"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800" u="none" cap="none" strike="noStrike">
                          <a:solidFill>
                            <a:schemeClr val="dk1"/>
                          </a:solidFill>
                        </a:rPr>
                        <a:t>A primary key from previous lectures is not empty nor repeated</a:t>
                      </a:r>
                      <a:endParaRPr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43425">
                <a:tc>
                  <a:txBody>
                    <a:bodyPr/>
                    <a:lstStyle/>
                    <a:p>
                      <a:pPr indent="0" lvl="0" marL="0" marR="0" rtl="0" algn="l">
                        <a:lnSpc>
                          <a:spcPct val="150000"/>
                        </a:lnSpc>
                        <a:spcBef>
                          <a:spcPts val="0"/>
                        </a:spcBef>
                        <a:spcAft>
                          <a:spcPts val="0"/>
                        </a:spcAft>
                        <a:buNone/>
                      </a:pPr>
                      <a:r>
                        <a:rPr b="1" lang="en-GB" sz="1800" u="none" cap="none" strike="noStrike">
                          <a:solidFill>
                            <a:schemeClr val="dk1"/>
                          </a:solidFill>
                        </a:rPr>
                        <a:t>FOREIGN KEY</a:t>
                      </a:r>
                      <a:endParaRPr b="1"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50000"/>
                        </a:lnSpc>
                        <a:spcBef>
                          <a:spcPts val="0"/>
                        </a:spcBef>
                        <a:spcAft>
                          <a:spcPts val="0"/>
                        </a:spcAft>
                        <a:buNone/>
                      </a:pPr>
                      <a:r>
                        <a:rPr lang="en-GB" sz="1800" u="none" cap="none" strike="noStrike">
                          <a:solidFill>
                            <a:schemeClr val="dk1"/>
                          </a:solidFill>
                        </a:rPr>
                        <a:t>This shows the column as being a primary key from a different table</a:t>
                      </a:r>
                      <a:endParaRPr sz="1800" u="none" cap="none" strike="noStrike">
                        <a:solidFill>
                          <a:schemeClr val="dk1"/>
                        </a:solidFill>
                        <a:latin typeface="Calibri"/>
                        <a:ea typeface="Calibri"/>
                        <a:cs typeface="Calibri"/>
                        <a:sym typeface="Calibri"/>
                      </a:endParaRPr>
                    </a:p>
                  </a:txBody>
                  <a:tcPr marT="120150" marB="0" marR="90100" marL="9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1" name="Google Shape;271;p20"/>
          <p:cNvSpPr txBox="1"/>
          <p:nvPr>
            <p:ph type="title"/>
          </p:nvPr>
        </p:nvSpPr>
        <p:spPr>
          <a:xfrm>
            <a:off x="643467" y="321734"/>
            <a:ext cx="10905066" cy="11357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lang="en-GB" sz="3600"/>
              <a:t>Employee Table</a:t>
            </a:r>
            <a:endParaRPr sz="3600"/>
          </a:p>
        </p:txBody>
      </p:sp>
      <p:sp>
        <p:nvSpPr>
          <p:cNvPr id="272" name="Google Shape;272;p20"/>
          <p:cNvSpPr txBox="1"/>
          <p:nvPr>
            <p:ph idx="1" type="body"/>
          </p:nvPr>
        </p:nvSpPr>
        <p:spPr>
          <a:xfrm>
            <a:off x="795023" y="1345815"/>
            <a:ext cx="6615747" cy="439398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300"/>
              <a:buChar char="•"/>
            </a:pPr>
            <a:r>
              <a:rPr lang="en-GB" sz="1300"/>
              <a:t>The Employee table had 6 fields</a:t>
            </a:r>
            <a:endParaRPr/>
          </a:p>
          <a:p>
            <a:pPr indent="-228600" lvl="0" marL="228600" rtl="0" algn="l">
              <a:lnSpc>
                <a:spcPct val="90000"/>
              </a:lnSpc>
              <a:spcBef>
                <a:spcPts val="1000"/>
              </a:spcBef>
              <a:spcAft>
                <a:spcPts val="0"/>
              </a:spcAft>
              <a:buClr>
                <a:schemeClr val="dk1"/>
              </a:buClr>
              <a:buSzPts val="1300"/>
              <a:buChar char="•"/>
            </a:pPr>
            <a:r>
              <a:rPr lang="en-GB" sz="1300"/>
              <a:t>Emp_Num, FName, LName, Gender, DOB, MStatus</a:t>
            </a:r>
            <a:endParaRPr sz="1300"/>
          </a:p>
          <a:p>
            <a:pPr indent="-146050" lvl="0" marL="228600" rtl="0" algn="l">
              <a:lnSpc>
                <a:spcPct val="90000"/>
              </a:lnSpc>
              <a:spcBef>
                <a:spcPts val="1000"/>
              </a:spcBef>
              <a:spcAft>
                <a:spcPts val="0"/>
              </a:spcAft>
              <a:buClr>
                <a:schemeClr val="dk1"/>
              </a:buClr>
              <a:buSzPts val="1300"/>
              <a:buNone/>
            </a:pPr>
            <a:r>
              <a:t/>
            </a:r>
            <a:endParaRPr sz="1300"/>
          </a:p>
          <a:p>
            <a:pPr indent="0" lvl="0" marL="0" rtl="0" algn="l">
              <a:lnSpc>
                <a:spcPct val="90000"/>
              </a:lnSpc>
              <a:spcBef>
                <a:spcPts val="10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CREATE 	TABLE 	Employee (</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Emp_Num	CHAR (6)		NOT NULL		UNIQUE,</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FName	VARCHAR (25)	NOT NULL,</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LName 	VARCHAR (25)	NOT NULL,</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Gender 	CHAR (1)		NOT NULL,</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DOB		DATE		NOT NULL,</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MStatus	VARCHAR(15)	NOT NULL,</a:t>
            </a:r>
            <a:endParaRPr/>
          </a:p>
          <a:p>
            <a:pPr indent="0" lvl="1" marL="457200" rtl="0" algn="l">
              <a:lnSpc>
                <a:spcPct val="90000"/>
              </a:lnSpc>
              <a:spcBef>
                <a:spcPts val="5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PRIMARY KEY	 (Emp_Num)</a:t>
            </a:r>
            <a:endParaRPr/>
          </a:p>
          <a:p>
            <a:pPr indent="0" lvl="0" marL="0" rtl="0" algn="l">
              <a:lnSpc>
                <a:spcPct val="90000"/>
              </a:lnSpc>
              <a:spcBef>
                <a:spcPts val="1000"/>
              </a:spcBef>
              <a:spcAft>
                <a:spcPts val="0"/>
              </a:spcAft>
              <a:buClr>
                <a:srgbClr val="0070C0"/>
              </a:buClr>
              <a:buSzPts val="1300"/>
              <a:buNone/>
            </a:pPr>
            <a:r>
              <a:rPr lang="en-GB" sz="1300">
                <a:solidFill>
                  <a:srgbClr val="0070C0"/>
                </a:solidFill>
                <a:latin typeface="Times New Roman"/>
                <a:ea typeface="Times New Roman"/>
                <a:cs typeface="Times New Roman"/>
                <a:sym typeface="Times New Roman"/>
              </a:rPr>
              <a:t>);</a:t>
            </a:r>
            <a:endParaRPr/>
          </a:p>
          <a:p>
            <a:pPr indent="0" lvl="0" marL="0" rtl="0" algn="l">
              <a:lnSpc>
                <a:spcPct val="90000"/>
              </a:lnSpc>
              <a:spcBef>
                <a:spcPts val="1000"/>
              </a:spcBef>
              <a:spcAft>
                <a:spcPts val="0"/>
              </a:spcAft>
              <a:buClr>
                <a:schemeClr val="dk1"/>
              </a:buClr>
              <a:buSzPts val="1300"/>
              <a:buNone/>
            </a:pPr>
            <a:r>
              <a:t/>
            </a:r>
            <a:endParaRPr sz="1300"/>
          </a:p>
        </p:txBody>
      </p:sp>
      <p:grpSp>
        <p:nvGrpSpPr>
          <p:cNvPr id="273" name="Google Shape;273;p20"/>
          <p:cNvGrpSpPr/>
          <p:nvPr/>
        </p:nvGrpSpPr>
        <p:grpSpPr>
          <a:xfrm>
            <a:off x="0" y="4601497"/>
            <a:ext cx="1014060" cy="2017580"/>
            <a:chOff x="0" y="4601497"/>
            <a:chExt cx="1014060" cy="2017580"/>
          </a:xfrm>
        </p:grpSpPr>
        <p:sp>
          <p:nvSpPr>
            <p:cNvPr id="274" name="Google Shape;274;p20"/>
            <p:cNvSpPr/>
            <p:nvPr/>
          </p:nvSpPr>
          <p:spPr>
            <a:xfrm rot="5400000">
              <a:off x="-501760" y="5103257"/>
              <a:ext cx="2017580" cy="1014060"/>
            </a:xfrm>
            <a:prstGeom prst="triangle">
              <a:avLst>
                <a:gd fmla="val 50000" name="adj"/>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5" name="Google Shape;275;p20"/>
            <p:cNvSpPr/>
            <p:nvPr/>
          </p:nvSpPr>
          <p:spPr>
            <a:xfrm rot="2700000">
              <a:off x="427916" y="5728708"/>
              <a:ext cx="485578" cy="485578"/>
            </a:xfrm>
            <a:prstGeom prst="rect">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pSp>
        <p:nvGrpSpPr>
          <p:cNvPr id="276" name="Google Shape;276;p20"/>
          <p:cNvGrpSpPr/>
          <p:nvPr/>
        </p:nvGrpSpPr>
        <p:grpSpPr>
          <a:xfrm>
            <a:off x="11219290" y="1"/>
            <a:ext cx="972709" cy="1935307"/>
            <a:chOff x="10918968" y="713127"/>
            <a:chExt cx="1273032" cy="2532832"/>
          </a:xfrm>
        </p:grpSpPr>
        <p:sp>
          <p:nvSpPr>
            <p:cNvPr id="277" name="Google Shape;277;p20"/>
            <p:cNvSpPr/>
            <p:nvPr/>
          </p:nvSpPr>
          <p:spPr>
            <a:xfrm rot="2700000">
              <a:off x="11052629" y="2120024"/>
              <a:ext cx="645368" cy="645368"/>
            </a:xfrm>
            <a:prstGeom prst="rect">
              <a:avLst/>
            </a:pr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8" name="Google Shape;278;p20"/>
            <p:cNvSpPr/>
            <p:nvPr/>
          </p:nvSpPr>
          <p:spPr>
            <a:xfrm rot="-5400000">
              <a:off x="10289068" y="1343027"/>
              <a:ext cx="2532832" cy="1273032"/>
            </a:xfrm>
            <a:prstGeom prst="triangle">
              <a:avLst>
                <a:gd fmla="val 50000" name="adj"/>
              </a:avLst>
            </a:pr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aphicFrame>
        <p:nvGraphicFramePr>
          <p:cNvPr id="279" name="Google Shape;279;p20"/>
          <p:cNvGraphicFramePr/>
          <p:nvPr/>
        </p:nvGraphicFramePr>
        <p:xfrm>
          <a:off x="7686103" y="0"/>
          <a:ext cx="3000000" cy="3000000"/>
        </p:xfrm>
        <a:graphic>
          <a:graphicData uri="http://schemas.openxmlformats.org/drawingml/2006/table">
            <a:tbl>
              <a:tblPr bandRow="1" firstCol="1" firstRow="1">
                <a:solidFill>
                  <a:srgbClr val="3F3F3F"/>
                </a:solidFill>
                <a:tableStyleId>{21A6ECA7-60E4-4683-A66A-60B09CFD65ED}</a:tableStyleId>
              </a:tblPr>
              <a:tblGrid>
                <a:gridCol w="840775"/>
                <a:gridCol w="643350"/>
                <a:gridCol w="722575"/>
                <a:gridCol w="665975"/>
                <a:gridCol w="920000"/>
                <a:gridCol w="713250"/>
              </a:tblGrid>
              <a:tr h="385575">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Emp_Num</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19050">
                      <a:solidFill>
                        <a:schemeClr val="dk1"/>
                      </a:solidFill>
                      <a:prstDash val="solid"/>
                      <a:round/>
                      <a:headEnd len="sm" w="sm" type="none"/>
                      <a:tailEnd len="sm" w="sm" type="none"/>
                    </a:lnL>
                    <a:lnR cap="flat" cmpd="sng" w="9525">
                      <a:solidFill>
                        <a:srgbClr val="7F7F7F"/>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FName</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LName</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Gender</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DOB</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c>
                  <a:txBody>
                    <a:bodyPr/>
                    <a:lstStyle/>
                    <a:p>
                      <a:pPr indent="0" lvl="0" marL="0" marR="0" rtl="0" algn="l">
                        <a:lnSpc>
                          <a:spcPct val="150000"/>
                        </a:lnSpc>
                        <a:spcBef>
                          <a:spcPts val="0"/>
                        </a:spcBef>
                        <a:spcAft>
                          <a:spcPts val="0"/>
                        </a:spcAft>
                        <a:buNone/>
                      </a:pPr>
                      <a:r>
                        <a:rPr b="0" lang="en-GB" sz="1000" u="none" cap="none" strike="noStrike">
                          <a:solidFill>
                            <a:schemeClr val="lt1"/>
                          </a:solidFill>
                        </a:rPr>
                        <a:t>MStatus</a:t>
                      </a:r>
                      <a:endParaRPr b="0" sz="1000" u="none" cap="none" strike="noStrike">
                        <a:solidFill>
                          <a:schemeClr val="lt1"/>
                        </a:solidFill>
                        <a:latin typeface="Calibri"/>
                        <a:ea typeface="Calibri"/>
                        <a:cs typeface="Calibri"/>
                        <a:sym typeface="Calibri"/>
                      </a:endParaRPr>
                    </a:p>
                  </a:txBody>
                  <a:tcPr marT="87750" marB="87750" marR="70875" marL="114075" anchor="ctr">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7F7F7F"/>
                      </a:solidFill>
                      <a:prstDash val="solid"/>
                      <a:round/>
                      <a:headEnd len="sm" w="sm" type="none"/>
                      <a:tailEnd len="sm" w="sm" type="none"/>
                    </a:lnB>
                    <a:solidFill>
                      <a:schemeClr val="dk1"/>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EMP001</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000000">
                          <a:alpha val="0"/>
                        </a:srgbClr>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Agnes</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Njue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F</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12/09/1997</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Single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EMP002</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Will</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Omondi</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24/08/1989</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Married</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EMP003</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000000">
                          <a:alpha val="0"/>
                        </a:srgbClr>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Carol</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Njagi</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F</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09/01/1993</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Single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EMP004</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Mary</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Munene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F</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06/08/1998</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Married</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EMP005</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000000">
                          <a:alpha val="0"/>
                        </a:srgbClr>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Cathy</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Resley</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16/04/1989</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Married</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EMP006</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Abdul</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Muita</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30/07/1988</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Single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262626"/>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EMP007</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000000">
                          <a:alpha val="0"/>
                        </a:srgbClr>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Steve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Kimuri</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02/03/1999</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Married</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7F7F7F"/>
                      </a:solidFill>
                      <a:prstDash val="solid"/>
                      <a:round/>
                      <a:headEnd len="sm" w="sm" type="none"/>
                      <a:tailEnd len="sm" w="sm" type="none"/>
                    </a:lnB>
                    <a:solidFill>
                      <a:srgbClr val="3F3F3F"/>
                    </a:solidFill>
                  </a:tcPr>
                </a:tc>
              </a:tr>
              <a:tr h="385575">
                <a:tc>
                  <a:txBody>
                    <a:bodyPr/>
                    <a:lstStyle/>
                    <a:p>
                      <a:pPr indent="0" lvl="0" marL="0" marR="0" rtl="0" algn="l">
                        <a:lnSpc>
                          <a:spcPct val="150000"/>
                        </a:lnSpc>
                        <a:spcBef>
                          <a:spcPts val="0"/>
                        </a:spcBef>
                        <a:spcAft>
                          <a:spcPts val="0"/>
                        </a:spcAft>
                        <a:buNone/>
                      </a:pPr>
                      <a:r>
                        <a:rPr b="1" lang="en-GB" sz="1000" u="none" cap="none" strike="noStrike">
                          <a:solidFill>
                            <a:schemeClr val="lt1"/>
                          </a:solidFill>
                        </a:rPr>
                        <a:t>EMP008</a:t>
                      </a:r>
                      <a:endParaRPr b="1"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Ruth</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Kimuli</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F</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c>
                  <a:txBody>
                    <a:bodyPr/>
                    <a:lstStyle/>
                    <a:p>
                      <a:pPr indent="0" lvl="0" marL="0" marR="0" rtl="0" algn="r">
                        <a:lnSpc>
                          <a:spcPct val="150000"/>
                        </a:lnSpc>
                        <a:spcBef>
                          <a:spcPts val="0"/>
                        </a:spcBef>
                        <a:spcAft>
                          <a:spcPts val="0"/>
                        </a:spcAft>
                        <a:buNone/>
                      </a:pPr>
                      <a:r>
                        <a:rPr lang="en-GB" sz="1000" u="none" cap="none" strike="noStrike">
                          <a:solidFill>
                            <a:schemeClr val="lt1"/>
                          </a:solidFill>
                        </a:rPr>
                        <a:t>07/04/1996</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c>
                  <a:txBody>
                    <a:bodyPr/>
                    <a:lstStyle/>
                    <a:p>
                      <a:pPr indent="0" lvl="0" marL="0" marR="0" rtl="0" algn="l">
                        <a:lnSpc>
                          <a:spcPct val="150000"/>
                        </a:lnSpc>
                        <a:spcBef>
                          <a:spcPts val="0"/>
                        </a:spcBef>
                        <a:spcAft>
                          <a:spcPts val="0"/>
                        </a:spcAft>
                        <a:buNone/>
                      </a:pPr>
                      <a:r>
                        <a:rPr lang="en-GB" sz="1000" u="none" cap="none" strike="noStrike">
                          <a:solidFill>
                            <a:schemeClr val="lt1"/>
                          </a:solidFill>
                        </a:rPr>
                        <a:t>Single</a:t>
                      </a:r>
                      <a:endParaRPr sz="1000" u="none" cap="none" strike="noStrike">
                        <a:solidFill>
                          <a:schemeClr val="lt1"/>
                        </a:solidFill>
                        <a:latin typeface="Calibri"/>
                        <a:ea typeface="Calibri"/>
                        <a:cs typeface="Calibri"/>
                        <a:sym typeface="Calibri"/>
                      </a:endParaRPr>
                    </a:p>
                  </a:txBody>
                  <a:tcPr marT="87750" marB="87750" marR="70875" marL="114075">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7F7F7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262626"/>
                    </a:solid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3" name="Shape 283"/>
        <p:cNvGrpSpPr/>
        <p:nvPr/>
      </p:nvGrpSpPr>
      <p:grpSpPr>
        <a:xfrm>
          <a:off x="0" y="0"/>
          <a:ext cx="0" cy="0"/>
          <a:chOff x="0" y="0"/>
          <a:chExt cx="0" cy="0"/>
        </a:xfrm>
      </p:grpSpPr>
      <p:sp>
        <p:nvSpPr>
          <p:cNvPr id="284" name="Google Shape;284;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5" name="Google Shape;285;p21"/>
          <p:cNvSpPr txBox="1"/>
          <p:nvPr>
            <p:ph type="title"/>
          </p:nvPr>
        </p:nvSpPr>
        <p:spPr>
          <a:xfrm>
            <a:off x="638882" y="639193"/>
            <a:ext cx="3571810" cy="357351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6600"/>
              <a:buFont typeface="Calibri"/>
              <a:buNone/>
            </a:pPr>
            <a:r>
              <a:rPr lang="en-GB" sz="6600">
                <a:solidFill>
                  <a:schemeClr val="dk1"/>
                </a:solidFill>
                <a:latin typeface="Calibri"/>
                <a:ea typeface="Calibri"/>
                <a:cs typeface="Calibri"/>
                <a:sym typeface="Calibri"/>
              </a:rPr>
              <a:t>Employee Table</a:t>
            </a:r>
            <a:endParaRPr/>
          </a:p>
        </p:txBody>
      </p:sp>
      <p:sp>
        <p:nvSpPr>
          <p:cNvPr id="286" name="Google Shape;286;p21"/>
          <p:cNvSpPr txBox="1"/>
          <p:nvPr>
            <p:ph idx="1" type="body"/>
          </p:nvPr>
        </p:nvSpPr>
        <p:spPr>
          <a:xfrm>
            <a:off x="638882" y="4631161"/>
            <a:ext cx="3571810" cy="155932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solidFill>
                  <a:schemeClr val="dk1"/>
                </a:solidFill>
                <a:latin typeface="Calibri"/>
                <a:ea typeface="Calibri"/>
                <a:cs typeface="Calibri"/>
                <a:sym typeface="Calibri"/>
              </a:rPr>
              <a:t>Output</a:t>
            </a:r>
            <a:endParaRPr/>
          </a:p>
        </p:txBody>
      </p:sp>
      <p:sp>
        <p:nvSpPr>
          <p:cNvPr id="287" name="Google Shape;287;p21"/>
          <p:cNvSpPr/>
          <p:nvPr/>
        </p:nvSpPr>
        <p:spPr>
          <a:xfrm>
            <a:off x="643278" y="4409267"/>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288" name="Google Shape;288;p21"/>
          <p:cNvPicPr preferRelativeResize="0"/>
          <p:nvPr/>
        </p:nvPicPr>
        <p:blipFill rotWithShape="1">
          <a:blip r:embed="rId3">
            <a:alphaModFix/>
          </a:blip>
          <a:srcRect b="3709" l="0" r="55329" t="61274"/>
          <a:stretch/>
        </p:blipFill>
        <p:spPr>
          <a:xfrm>
            <a:off x="4654296" y="1909607"/>
            <a:ext cx="7214616" cy="301135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2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4" name="Google Shape;294;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Employee Table</a:t>
            </a:r>
            <a:endParaRPr sz="5400"/>
          </a:p>
        </p:txBody>
      </p:sp>
      <p:sp>
        <p:nvSpPr>
          <p:cNvPr id="295" name="Google Shape;295;p2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6" name="Google Shape;296;p22"/>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sz="2200"/>
              <a:t>Place each code on its line for readability</a:t>
            </a:r>
            <a:endParaRPr/>
          </a:p>
          <a:p>
            <a:pPr indent="-228600" lvl="0" marL="228600" rtl="0" algn="l">
              <a:lnSpc>
                <a:spcPct val="90000"/>
              </a:lnSpc>
              <a:spcBef>
                <a:spcPts val="1000"/>
              </a:spcBef>
              <a:spcAft>
                <a:spcPts val="0"/>
              </a:spcAft>
              <a:buClr>
                <a:schemeClr val="dk1"/>
              </a:buClr>
              <a:buSzPct val="100000"/>
              <a:buChar char="•"/>
            </a:pPr>
            <a:r>
              <a:rPr lang="en-GB" sz="2200"/>
              <a:t>Identify any errors that may come up. </a:t>
            </a:r>
            <a:endParaRPr/>
          </a:p>
          <a:p>
            <a:pPr indent="-99377" lvl="0" marL="228600" rtl="0" algn="l">
              <a:lnSpc>
                <a:spcPct val="90000"/>
              </a:lnSpc>
              <a:spcBef>
                <a:spcPts val="1000"/>
              </a:spcBef>
              <a:spcAft>
                <a:spcPts val="0"/>
              </a:spcAft>
              <a:buClr>
                <a:schemeClr val="dk1"/>
              </a:buClr>
              <a:buSzPct val="100000"/>
              <a:buNone/>
            </a:pPr>
            <a:r>
              <a:t/>
            </a:r>
            <a:endParaRPr sz="2200"/>
          </a:p>
          <a:p>
            <a:pPr indent="-99377" lvl="0" marL="228600" rtl="0" algn="l">
              <a:lnSpc>
                <a:spcPct val="90000"/>
              </a:lnSpc>
              <a:spcBef>
                <a:spcPts val="1000"/>
              </a:spcBef>
              <a:spcAft>
                <a:spcPts val="0"/>
              </a:spcAft>
              <a:buClr>
                <a:schemeClr val="dk1"/>
              </a:buClr>
              <a:buSzPct val="100000"/>
              <a:buNone/>
            </a:pPr>
            <a:r>
              <a:t/>
            </a:r>
            <a:endParaRPr sz="2200"/>
          </a:p>
          <a:p>
            <a:pPr indent="-99377" lvl="0" marL="228600" rtl="0" algn="l">
              <a:lnSpc>
                <a:spcPct val="90000"/>
              </a:lnSpc>
              <a:spcBef>
                <a:spcPts val="1000"/>
              </a:spcBef>
              <a:spcAft>
                <a:spcPts val="0"/>
              </a:spcAft>
              <a:buClr>
                <a:schemeClr val="dk1"/>
              </a:buClr>
              <a:buSzPct val="100000"/>
              <a:buNone/>
            </a:pPr>
            <a:r>
              <a:t/>
            </a:r>
            <a:endParaRPr sz="2200"/>
          </a:p>
          <a:p>
            <a:pPr indent="-99377" lvl="0" marL="228600" rtl="0" algn="l">
              <a:lnSpc>
                <a:spcPct val="90000"/>
              </a:lnSpc>
              <a:spcBef>
                <a:spcPts val="1000"/>
              </a:spcBef>
              <a:spcAft>
                <a:spcPts val="0"/>
              </a:spcAft>
              <a:buClr>
                <a:schemeClr val="dk1"/>
              </a:buClr>
              <a:buSzPct val="100000"/>
              <a:buNone/>
            </a:pPr>
            <a:r>
              <a:t/>
            </a:r>
            <a:endParaRPr sz="2200"/>
          </a:p>
          <a:p>
            <a:pPr indent="-99377" lvl="0" marL="228600" rtl="0" algn="l">
              <a:lnSpc>
                <a:spcPct val="90000"/>
              </a:lnSpc>
              <a:spcBef>
                <a:spcPts val="1000"/>
              </a:spcBef>
              <a:spcAft>
                <a:spcPts val="0"/>
              </a:spcAft>
              <a:buClr>
                <a:schemeClr val="dk1"/>
              </a:buClr>
              <a:buSzPct val="100000"/>
              <a:buNone/>
            </a:pPr>
            <a:r>
              <a:t/>
            </a:r>
            <a:endParaRPr sz="2200"/>
          </a:p>
          <a:p>
            <a:pPr indent="-99377" lvl="0" marL="228600" rtl="0" algn="l">
              <a:lnSpc>
                <a:spcPct val="90000"/>
              </a:lnSpc>
              <a:spcBef>
                <a:spcPts val="1000"/>
              </a:spcBef>
              <a:spcAft>
                <a:spcPts val="0"/>
              </a:spcAft>
              <a:buClr>
                <a:schemeClr val="dk1"/>
              </a:buClr>
              <a:buSzPct val="100000"/>
              <a:buNone/>
            </a:pPr>
            <a:r>
              <a:t/>
            </a:r>
            <a:endParaRPr sz="2200"/>
          </a:p>
          <a:p>
            <a:pPr indent="-228600" lvl="0" marL="228600" rtl="0" algn="l">
              <a:lnSpc>
                <a:spcPct val="90000"/>
              </a:lnSpc>
              <a:spcBef>
                <a:spcPts val="1000"/>
              </a:spcBef>
              <a:spcAft>
                <a:spcPts val="0"/>
              </a:spcAft>
              <a:buClr>
                <a:schemeClr val="dk1"/>
              </a:buClr>
              <a:buSzPct val="100000"/>
              <a:buChar char="•"/>
            </a:pPr>
            <a:r>
              <a:rPr lang="en-GB" sz="2200"/>
              <a:t>To view the table that has been created you use</a:t>
            </a:r>
            <a:endParaRPr sz="2200">
              <a:solidFill>
                <a:srgbClr val="0070C0"/>
              </a:solidFill>
              <a:latin typeface="Calibri"/>
              <a:ea typeface="Calibri"/>
              <a:cs typeface="Calibri"/>
              <a:sym typeface="Calibri"/>
            </a:endParaRPr>
          </a:p>
          <a:p>
            <a:pPr indent="0" lvl="0" marL="0" rtl="0" algn="l">
              <a:lnSpc>
                <a:spcPct val="90000"/>
              </a:lnSpc>
              <a:spcBef>
                <a:spcPts val="1000"/>
              </a:spcBef>
              <a:spcAft>
                <a:spcPts val="0"/>
              </a:spcAft>
              <a:buClr>
                <a:srgbClr val="0070C0"/>
              </a:buClr>
              <a:buSzPct val="100000"/>
              <a:buNone/>
            </a:pPr>
            <a:r>
              <a:rPr lang="en-GB" sz="2200">
                <a:solidFill>
                  <a:srgbClr val="0070C0"/>
                </a:solidFill>
                <a:latin typeface="Calibri"/>
                <a:ea typeface="Calibri"/>
                <a:cs typeface="Calibri"/>
                <a:sym typeface="Calibri"/>
              </a:rPr>
              <a:t>SHOW COLUMNS FROM Employee;</a:t>
            </a:r>
            <a:endParaRPr/>
          </a:p>
          <a:p>
            <a:pPr indent="-99377" lvl="0" marL="228600" rtl="0" algn="l">
              <a:lnSpc>
                <a:spcPct val="90000"/>
              </a:lnSpc>
              <a:spcBef>
                <a:spcPts val="1000"/>
              </a:spcBef>
              <a:spcAft>
                <a:spcPts val="0"/>
              </a:spcAft>
              <a:buClr>
                <a:schemeClr val="dk1"/>
              </a:buClr>
              <a:buSzPct val="100000"/>
              <a:buNone/>
            </a:pPr>
            <a:r>
              <a:t/>
            </a:r>
            <a:endParaRPr sz="2200">
              <a:solidFill>
                <a:srgbClr val="0070C0"/>
              </a:solidFill>
              <a:latin typeface="Calibri"/>
              <a:ea typeface="Calibri"/>
              <a:cs typeface="Calibri"/>
              <a:sym typeface="Calibri"/>
            </a:endParaRPr>
          </a:p>
          <a:p>
            <a:pPr indent="0" lvl="0" marL="0" rtl="0" algn="l">
              <a:lnSpc>
                <a:spcPct val="90000"/>
              </a:lnSpc>
              <a:spcBef>
                <a:spcPts val="1000"/>
              </a:spcBef>
              <a:spcAft>
                <a:spcPts val="0"/>
              </a:spcAft>
              <a:buClr>
                <a:srgbClr val="0070C0"/>
              </a:buClr>
              <a:buSzPct val="100000"/>
              <a:buNone/>
            </a:pPr>
            <a:r>
              <a:rPr lang="en-GB" sz="2200">
                <a:solidFill>
                  <a:srgbClr val="0070C0"/>
                </a:solidFill>
                <a:latin typeface="Calibri"/>
                <a:ea typeface="Calibri"/>
                <a:cs typeface="Calibri"/>
                <a:sym typeface="Calibri"/>
              </a:rPr>
              <a:t>DESCRIBE Employee;</a:t>
            </a:r>
            <a:endParaRPr sz="2200">
              <a:solidFill>
                <a:srgbClr val="0070C0"/>
              </a:solidFill>
              <a:latin typeface="Calibri"/>
              <a:ea typeface="Calibri"/>
              <a:cs typeface="Calibri"/>
              <a:sym typeface="Calibri"/>
            </a:endParaRPr>
          </a:p>
        </p:txBody>
      </p:sp>
      <p:pic>
        <p:nvPicPr>
          <p:cNvPr id="297" name="Google Shape;297;p22"/>
          <p:cNvPicPr preferRelativeResize="0"/>
          <p:nvPr/>
        </p:nvPicPr>
        <p:blipFill rotWithShape="1">
          <a:blip r:embed="rId3">
            <a:alphaModFix/>
          </a:blip>
          <a:srcRect b="12525" l="0" r="0" t="56092"/>
          <a:stretch/>
        </p:blipFill>
        <p:spPr>
          <a:xfrm>
            <a:off x="849248" y="2581402"/>
            <a:ext cx="10506075" cy="191008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3" name="Google Shape;303;p23"/>
          <p:cNvSpPr txBox="1"/>
          <p:nvPr>
            <p:ph type="title"/>
          </p:nvPr>
        </p:nvSpPr>
        <p:spPr>
          <a:xfrm>
            <a:off x="638882" y="639193"/>
            <a:ext cx="3571810" cy="357351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6600"/>
              <a:buFont typeface="Calibri"/>
              <a:buNone/>
            </a:pPr>
            <a:r>
              <a:rPr lang="en-GB" sz="6600">
                <a:solidFill>
                  <a:schemeClr val="dk1"/>
                </a:solidFill>
                <a:latin typeface="Calibri"/>
                <a:ea typeface="Calibri"/>
                <a:cs typeface="Calibri"/>
                <a:sym typeface="Calibri"/>
              </a:rPr>
              <a:t>Describe Tables</a:t>
            </a:r>
            <a:endParaRPr/>
          </a:p>
        </p:txBody>
      </p:sp>
      <p:sp>
        <p:nvSpPr>
          <p:cNvPr id="304" name="Google Shape;304;p23"/>
          <p:cNvSpPr txBox="1"/>
          <p:nvPr>
            <p:ph idx="1" type="body"/>
          </p:nvPr>
        </p:nvSpPr>
        <p:spPr>
          <a:xfrm>
            <a:off x="638882" y="4631161"/>
            <a:ext cx="3571810" cy="155932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solidFill>
                  <a:schemeClr val="dk1"/>
                </a:solidFill>
                <a:latin typeface="Calibri"/>
                <a:ea typeface="Calibri"/>
                <a:cs typeface="Calibri"/>
                <a:sym typeface="Calibri"/>
              </a:rPr>
              <a:t>Output</a:t>
            </a:r>
            <a:endParaRPr/>
          </a:p>
        </p:txBody>
      </p:sp>
      <p:sp>
        <p:nvSpPr>
          <p:cNvPr id="305" name="Google Shape;305;p23"/>
          <p:cNvSpPr/>
          <p:nvPr/>
        </p:nvSpPr>
        <p:spPr>
          <a:xfrm>
            <a:off x="643278" y="4409267"/>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306" name="Google Shape;306;p23"/>
          <p:cNvPicPr preferRelativeResize="0"/>
          <p:nvPr/>
        </p:nvPicPr>
        <p:blipFill rotWithShape="1">
          <a:blip r:embed="rId3">
            <a:alphaModFix/>
          </a:blip>
          <a:srcRect b="16214" l="0" r="32196" t="40267"/>
          <a:stretch/>
        </p:blipFill>
        <p:spPr>
          <a:xfrm>
            <a:off x="4654296" y="2182415"/>
            <a:ext cx="7214616" cy="246573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0" name="Shape 310"/>
        <p:cNvGrpSpPr/>
        <p:nvPr/>
      </p:nvGrpSpPr>
      <p:grpSpPr>
        <a:xfrm>
          <a:off x="0" y="0"/>
          <a:ext cx="0" cy="0"/>
          <a:chOff x="0" y="0"/>
          <a:chExt cx="0" cy="0"/>
        </a:xfrm>
      </p:grpSpPr>
      <p:sp>
        <p:nvSpPr>
          <p:cNvPr id="311" name="Google Shape;311;p2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2" name="Google Shape;312;p2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Instructor Table</a:t>
            </a:r>
            <a:endParaRPr sz="5400"/>
          </a:p>
        </p:txBody>
      </p:sp>
      <p:sp>
        <p:nvSpPr>
          <p:cNvPr id="313" name="Google Shape;313;p2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4" name="Google Shape;314;p2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Instructor table has a foreign key </a:t>
            </a:r>
            <a:endParaRPr/>
          </a:p>
          <a:p>
            <a:pPr indent="-228600" lvl="0" marL="228600" rtl="0" algn="l">
              <a:lnSpc>
                <a:spcPct val="90000"/>
              </a:lnSpc>
              <a:spcBef>
                <a:spcPts val="1000"/>
              </a:spcBef>
              <a:spcAft>
                <a:spcPts val="0"/>
              </a:spcAft>
              <a:buClr>
                <a:schemeClr val="dk1"/>
              </a:buClr>
              <a:buSzPts val="2800"/>
              <a:buChar char="•"/>
            </a:pPr>
            <a:r>
              <a:rPr lang="en-GB"/>
              <a:t>Emp_Num from the Employee table </a:t>
            </a:r>
            <a:endParaRPr/>
          </a:p>
          <a:p>
            <a:pPr indent="-228600" lvl="0" marL="228600" rtl="0" algn="l">
              <a:lnSpc>
                <a:spcPct val="90000"/>
              </a:lnSpc>
              <a:spcBef>
                <a:spcPts val="1000"/>
              </a:spcBef>
              <a:spcAft>
                <a:spcPts val="0"/>
              </a:spcAft>
              <a:buClr>
                <a:schemeClr val="dk1"/>
              </a:buClr>
              <a:buSzPts val="2800"/>
              <a:buChar char="•"/>
            </a:pPr>
            <a:r>
              <a:rPr lang="en-GB"/>
              <a:t>Dep_ID from Department table </a:t>
            </a:r>
            <a:endParaRPr/>
          </a:p>
          <a:p>
            <a:pPr indent="-228600" lvl="0" marL="228600" rtl="0" algn="l">
              <a:lnSpc>
                <a:spcPct val="90000"/>
              </a:lnSpc>
              <a:spcBef>
                <a:spcPts val="1000"/>
              </a:spcBef>
              <a:spcAft>
                <a:spcPts val="0"/>
              </a:spcAft>
              <a:buClr>
                <a:schemeClr val="dk1"/>
              </a:buClr>
              <a:buSzPts val="2800"/>
              <a:buChar char="•"/>
            </a:pPr>
            <a:r>
              <a:rPr lang="en-GB"/>
              <a:t>Fields are four </a:t>
            </a:r>
            <a:endParaRPr/>
          </a:p>
          <a:p>
            <a:pPr indent="-228600" lvl="1" marL="685800" rtl="0" algn="l">
              <a:lnSpc>
                <a:spcPct val="90000"/>
              </a:lnSpc>
              <a:spcBef>
                <a:spcPts val="500"/>
              </a:spcBef>
              <a:spcAft>
                <a:spcPts val="0"/>
              </a:spcAft>
              <a:buClr>
                <a:schemeClr val="dk1"/>
              </a:buClr>
              <a:buSzPts val="2400"/>
              <a:buChar char="•"/>
            </a:pPr>
            <a:r>
              <a:rPr lang="en-GB"/>
              <a:t>ID, Emp_Num, Dep_ID and Post. </a:t>
            </a:r>
            <a:endParaRPr/>
          </a:p>
          <a:p>
            <a:pPr indent="-228600" lvl="0" marL="228600" rtl="0" algn="l">
              <a:lnSpc>
                <a:spcPct val="90000"/>
              </a:lnSpc>
              <a:spcBef>
                <a:spcPts val="1000"/>
              </a:spcBef>
              <a:spcAft>
                <a:spcPts val="0"/>
              </a:spcAft>
              <a:buClr>
                <a:schemeClr val="dk1"/>
              </a:buClr>
              <a:buSzPts val="2800"/>
              <a:buChar char="•"/>
            </a:pPr>
            <a:r>
              <a:rPr lang="en-GB"/>
              <a:t>The Dep_ID Foreign Key link cannot be added - it is a foreign key for a table that does not exist.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8" name="Shape 318"/>
        <p:cNvGrpSpPr/>
        <p:nvPr/>
      </p:nvGrpSpPr>
      <p:grpSpPr>
        <a:xfrm>
          <a:off x="0" y="0"/>
          <a:ext cx="0" cy="0"/>
          <a:chOff x="0" y="0"/>
          <a:chExt cx="0" cy="0"/>
        </a:xfrm>
      </p:grpSpPr>
      <p:sp>
        <p:nvSpPr>
          <p:cNvPr id="319" name="Google Shape;319;p25"/>
          <p:cNvSpPr txBox="1"/>
          <p:nvPr>
            <p:ph type="title"/>
          </p:nvPr>
        </p:nvSpPr>
        <p:spPr>
          <a:xfrm>
            <a:off x="648929" y="629266"/>
            <a:ext cx="3505495" cy="162232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Instructor Table</a:t>
            </a:r>
            <a:endParaRPr/>
          </a:p>
        </p:txBody>
      </p:sp>
      <p:sp>
        <p:nvSpPr>
          <p:cNvPr id="320" name="Google Shape;320;p25"/>
          <p:cNvSpPr txBox="1"/>
          <p:nvPr>
            <p:ph idx="1" type="body"/>
          </p:nvPr>
        </p:nvSpPr>
        <p:spPr>
          <a:xfrm>
            <a:off x="648931" y="2438400"/>
            <a:ext cx="3505494" cy="37854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The instructor table has 4 fields namely</a:t>
            </a:r>
            <a:endParaRPr/>
          </a:p>
          <a:p>
            <a:pPr indent="-101600" lvl="0" marL="228600" rtl="0" algn="l">
              <a:lnSpc>
                <a:spcPct val="90000"/>
              </a:lnSpc>
              <a:spcBef>
                <a:spcPts val="1000"/>
              </a:spcBef>
              <a:spcAft>
                <a:spcPts val="0"/>
              </a:spcAft>
              <a:buClr>
                <a:schemeClr val="dk1"/>
              </a:buClr>
              <a:buSzPts val="2000"/>
              <a:buNone/>
            </a:pPr>
            <a:r>
              <a:t/>
            </a:r>
            <a:endParaRPr sz="2000"/>
          </a:p>
        </p:txBody>
      </p:sp>
      <p:sp>
        <p:nvSpPr>
          <p:cNvPr id="321" name="Google Shape;321;p25"/>
          <p:cNvSpPr/>
          <p:nvPr/>
        </p:nvSpPr>
        <p:spPr>
          <a:xfrm>
            <a:off x="4639056" y="0"/>
            <a:ext cx="7552944" cy="6858000"/>
          </a:xfrm>
          <a:prstGeom prst="rect">
            <a:avLst/>
          </a:prstGeom>
          <a:solidFill>
            <a:srgbClr val="C8CAC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2" name="Google Shape;322;p25"/>
          <p:cNvSpPr/>
          <p:nvPr/>
        </p:nvSpPr>
        <p:spPr>
          <a:xfrm>
            <a:off x="5123688" y="557784"/>
            <a:ext cx="6584098" cy="5739187"/>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aphicFrame>
        <p:nvGraphicFramePr>
          <p:cNvPr id="323" name="Google Shape;323;p25"/>
          <p:cNvGraphicFramePr/>
          <p:nvPr/>
        </p:nvGraphicFramePr>
        <p:xfrm>
          <a:off x="5166588" y="807589"/>
          <a:ext cx="3000000" cy="3000000"/>
        </p:xfrm>
        <a:graphic>
          <a:graphicData uri="http://schemas.openxmlformats.org/drawingml/2006/table">
            <a:tbl>
              <a:tblPr bandRow="1" firstCol="1" firstRow="1">
                <a:noFill/>
                <a:tableStyleId>{21A6ECA7-60E4-4683-A66A-60B09CFD65ED}</a:tableStyleId>
              </a:tblPr>
              <a:tblGrid>
                <a:gridCol w="773850"/>
                <a:gridCol w="1331175"/>
                <a:gridCol w="1039875"/>
                <a:gridCol w="1700125"/>
              </a:tblGrid>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ID</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Emp_Num</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Dep_ID</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GB" sz="1400" u="none" cap="none" strike="noStrike">
                          <a:solidFill>
                            <a:srgbClr val="3F3F3F"/>
                          </a:solidFill>
                        </a:rPr>
                        <a:t>Post</a:t>
                      </a:r>
                      <a:endParaRPr b="1"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1</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EMP001</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2</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EMP002</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Chairman</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3</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EMP003</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Dean</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4</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EMP004</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5</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EMP005</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6</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EMP006</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CIT</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Senior 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7</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EMP007</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CDC"/>
                      </a:solidFill>
                      <a:prstDash val="solid"/>
                      <a:round/>
                      <a:headEnd len="sm" w="sm" type="none"/>
                      <a:tailEnd len="sm" w="sm" type="none"/>
                    </a:lnB>
                    <a:solidFill>
                      <a:srgbClr val="D8DEDC">
                        <a:alpha val="20000"/>
                      </a:srgbClr>
                    </a:solidFill>
                  </a:tcPr>
                </a:tc>
              </a:tr>
              <a:tr h="582175">
                <a:tc>
                  <a:txBody>
                    <a:bodyPr/>
                    <a:lstStyle/>
                    <a:p>
                      <a:pPr indent="0" lvl="0" marL="0" marR="0" rtl="0" algn="r">
                        <a:lnSpc>
                          <a:spcPct val="150000"/>
                        </a:lnSpc>
                        <a:spcBef>
                          <a:spcPts val="0"/>
                        </a:spcBef>
                        <a:spcAft>
                          <a:spcPts val="0"/>
                        </a:spcAft>
                        <a:buNone/>
                      </a:pPr>
                      <a:r>
                        <a:rPr b="1" lang="en-GB" sz="1400" u="none" cap="none" strike="noStrike">
                          <a:solidFill>
                            <a:srgbClr val="3F3F3F"/>
                          </a:solidFill>
                        </a:rPr>
                        <a:t>8</a:t>
                      </a:r>
                      <a:endParaRPr b="1" sz="1400" u="none" cap="none" strike="noStrike">
                        <a:solidFill>
                          <a:srgbClr val="3F3F3F"/>
                        </a:solidFill>
                        <a:latin typeface="Calibri"/>
                        <a:ea typeface="Calibri"/>
                        <a:cs typeface="Calibri"/>
                        <a:sym typeface="Calibri"/>
                      </a:endParaRPr>
                    </a:p>
                  </a:txBody>
                  <a:tcPr marT="101300" marB="101300" marR="303925" marL="202625">
                    <a:lnL cap="flat" cmpd="sng" w="9525">
                      <a:solidFill>
                        <a:srgbClr val="000000">
                          <a:alpha val="0"/>
                        </a:srgbClr>
                      </a:solidFill>
                      <a:prstDash val="solid"/>
                      <a:round/>
                      <a:headEnd len="sm" w="sm" type="none"/>
                      <a:tailEnd len="sm" w="sm" type="none"/>
                    </a:lnL>
                    <a:lnR cap="flat" cmpd="sng" w="9525">
                      <a:solidFill>
                        <a:srgbClr val="D8DCDC"/>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EMP008</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C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MTH</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GB" sz="1400" u="none" cap="none" strike="noStrike">
                          <a:solidFill>
                            <a:srgbClr val="3F3F3F"/>
                          </a:solidFill>
                        </a:rPr>
                        <a:t>Senior Lecturer</a:t>
                      </a:r>
                      <a:endParaRPr sz="1400" u="none" cap="none" strike="noStrike">
                        <a:solidFill>
                          <a:srgbClr val="3F3F3F"/>
                        </a:solidFill>
                        <a:latin typeface="Calibri"/>
                        <a:ea typeface="Calibri"/>
                        <a:cs typeface="Calibri"/>
                        <a:sym typeface="Calibri"/>
                      </a:endParaRPr>
                    </a:p>
                  </a:txBody>
                  <a:tcPr marT="101300" marB="101300" marR="75975" marL="202625">
                    <a:lnL cap="flat" cmpd="sng" w="9525">
                      <a:solidFill>
                        <a:srgbClr val="D8DEDC"/>
                      </a:solidFill>
                      <a:prstDash val="solid"/>
                      <a:round/>
                      <a:headEnd len="sm" w="sm" type="none"/>
                      <a:tailEnd len="sm" w="sm" type="none"/>
                    </a:lnL>
                    <a:lnR cap="flat" cmpd="sng" w="9525">
                      <a:solidFill>
                        <a:srgbClr val="D8DEDC"/>
                      </a:solidFill>
                      <a:prstDash val="solid"/>
                      <a:round/>
                      <a:headEnd len="sm" w="sm" type="none"/>
                      <a:tailEnd len="sm" w="sm" type="none"/>
                    </a:lnR>
                    <a:lnT cap="flat" cmpd="sng" w="9525">
                      <a:solidFill>
                        <a:srgbClr val="D8DCDC"/>
                      </a:solidFill>
                      <a:prstDash val="solid"/>
                      <a:round/>
                      <a:headEnd len="sm" w="sm" type="none"/>
                      <a:tailEnd len="sm" w="sm" type="none"/>
                    </a:lnT>
                    <a:lnB cap="flat" cmpd="sng" w="9525">
                      <a:solidFill>
                        <a:srgbClr val="D8DEDC"/>
                      </a:solidFill>
                      <a:prstDash val="solid"/>
                      <a:round/>
                      <a:headEnd len="sm" w="sm" type="none"/>
                      <a:tailEnd len="sm" w="sm" type="none"/>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7" name="Shape 327"/>
        <p:cNvGrpSpPr/>
        <p:nvPr/>
      </p:nvGrpSpPr>
      <p:grpSpPr>
        <a:xfrm>
          <a:off x="0" y="0"/>
          <a:ext cx="0" cy="0"/>
          <a:chOff x="0" y="0"/>
          <a:chExt cx="0" cy="0"/>
        </a:xfrm>
      </p:grpSpPr>
      <p:sp>
        <p:nvSpPr>
          <p:cNvPr id="328" name="Google Shape;328;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9" name="Google Shape;329;p26"/>
          <p:cNvSpPr txBox="1"/>
          <p:nvPr>
            <p:ph type="title"/>
          </p:nvPr>
        </p:nvSpPr>
        <p:spPr>
          <a:xfrm>
            <a:off x="643467" y="321734"/>
            <a:ext cx="10905066" cy="11357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lang="en-GB" sz="3600"/>
              <a:t>Instructor Table</a:t>
            </a:r>
            <a:endParaRPr sz="3600"/>
          </a:p>
        </p:txBody>
      </p:sp>
      <p:sp>
        <p:nvSpPr>
          <p:cNvPr id="330" name="Google Shape;330;p26"/>
          <p:cNvSpPr txBox="1"/>
          <p:nvPr>
            <p:ph idx="1" type="body"/>
          </p:nvPr>
        </p:nvSpPr>
        <p:spPr>
          <a:xfrm>
            <a:off x="1014060" y="2994934"/>
            <a:ext cx="8948402" cy="29765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600"/>
              <a:buNone/>
            </a:pPr>
            <a:r>
              <a:rPr lang="en-GB" sz="1600"/>
              <a:t>Syntax</a:t>
            </a:r>
            <a:endParaRPr/>
          </a:p>
          <a:p>
            <a:pPr indent="0" lvl="0" marL="0" rtl="0" algn="l">
              <a:lnSpc>
                <a:spcPct val="90000"/>
              </a:lnSpc>
              <a:spcBef>
                <a:spcPts val="10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CREATE TABLE Instructor (</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Ins_ID		INTEGER		NOT NULL	UNIQUE,</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Emp_Num		CHAR (6),</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Dep_ID		CHAR (3),</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Post	 		VARCHAR (15)	NOT NULL,</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PRIMARY KEY	 (INS_ID),</a:t>
            </a:r>
            <a:endParaRPr/>
          </a:p>
          <a:p>
            <a:pPr indent="0" lvl="1" marL="457200" rtl="0" algn="l">
              <a:lnSpc>
                <a:spcPct val="90000"/>
              </a:lnSpc>
              <a:spcBef>
                <a:spcPts val="5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FOREIGN KEY		(Emp_Num) 	REFERENCES	Employee(Emp_Num),</a:t>
            </a:r>
            <a:endParaRPr/>
          </a:p>
          <a:p>
            <a:pPr indent="0" lvl="0" marL="0" rtl="0" algn="l">
              <a:lnSpc>
                <a:spcPct val="90000"/>
              </a:lnSpc>
              <a:spcBef>
                <a:spcPts val="1000"/>
              </a:spcBef>
              <a:spcAft>
                <a:spcPts val="0"/>
              </a:spcAft>
              <a:buClr>
                <a:srgbClr val="0070C0"/>
              </a:buClr>
              <a:buSzPts val="1600"/>
              <a:buNone/>
            </a:pPr>
            <a:r>
              <a:rPr lang="en-GB" sz="1600">
                <a:solidFill>
                  <a:srgbClr val="0070C0"/>
                </a:solidFill>
                <a:latin typeface="Times New Roman"/>
                <a:ea typeface="Times New Roman"/>
                <a:cs typeface="Times New Roman"/>
                <a:sym typeface="Times New Roman"/>
              </a:rPr>
              <a:t>);</a:t>
            </a:r>
            <a:endParaRPr/>
          </a:p>
          <a:p>
            <a:pPr indent="0" lvl="0" marL="0" rtl="0" algn="l">
              <a:lnSpc>
                <a:spcPct val="90000"/>
              </a:lnSpc>
              <a:spcBef>
                <a:spcPts val="1000"/>
              </a:spcBef>
              <a:spcAft>
                <a:spcPts val="0"/>
              </a:spcAft>
              <a:buClr>
                <a:schemeClr val="dk1"/>
              </a:buClr>
              <a:buSzPts val="1600"/>
              <a:buNone/>
            </a:pPr>
            <a:r>
              <a:t/>
            </a:r>
            <a:endParaRPr sz="1600"/>
          </a:p>
          <a:p>
            <a:pPr indent="0" lvl="0" marL="0" rtl="0" algn="l">
              <a:lnSpc>
                <a:spcPct val="90000"/>
              </a:lnSpc>
              <a:spcBef>
                <a:spcPts val="1000"/>
              </a:spcBef>
              <a:spcAft>
                <a:spcPts val="0"/>
              </a:spcAft>
              <a:buClr>
                <a:schemeClr val="dk1"/>
              </a:buClr>
              <a:buSzPts val="1600"/>
              <a:buNone/>
            </a:pPr>
            <a:r>
              <a:t/>
            </a:r>
            <a:endParaRPr sz="1600"/>
          </a:p>
          <a:p>
            <a:pPr indent="0" lvl="0" marL="0" rtl="0" algn="l">
              <a:lnSpc>
                <a:spcPct val="90000"/>
              </a:lnSpc>
              <a:spcBef>
                <a:spcPts val="1000"/>
              </a:spcBef>
              <a:spcAft>
                <a:spcPts val="0"/>
              </a:spcAft>
              <a:buClr>
                <a:schemeClr val="dk1"/>
              </a:buClr>
              <a:buSzPts val="1600"/>
              <a:buNone/>
            </a:pPr>
            <a:r>
              <a:t/>
            </a:r>
            <a:endParaRPr sz="1600"/>
          </a:p>
        </p:txBody>
      </p:sp>
      <p:grpSp>
        <p:nvGrpSpPr>
          <p:cNvPr id="331" name="Google Shape;331;p26"/>
          <p:cNvGrpSpPr/>
          <p:nvPr/>
        </p:nvGrpSpPr>
        <p:grpSpPr>
          <a:xfrm>
            <a:off x="0" y="4601497"/>
            <a:ext cx="1014060" cy="2017580"/>
            <a:chOff x="0" y="4601497"/>
            <a:chExt cx="1014060" cy="2017580"/>
          </a:xfrm>
        </p:grpSpPr>
        <p:sp>
          <p:nvSpPr>
            <p:cNvPr id="332" name="Google Shape;332;p26"/>
            <p:cNvSpPr/>
            <p:nvPr/>
          </p:nvSpPr>
          <p:spPr>
            <a:xfrm rot="5400000">
              <a:off x="-501760" y="5103257"/>
              <a:ext cx="2017580" cy="1014060"/>
            </a:xfrm>
            <a:prstGeom prst="triangle">
              <a:avLst>
                <a:gd fmla="val 50000" name="adj"/>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3" name="Google Shape;333;p26"/>
            <p:cNvSpPr/>
            <p:nvPr/>
          </p:nvSpPr>
          <p:spPr>
            <a:xfrm rot="2700000">
              <a:off x="427916" y="5728708"/>
              <a:ext cx="485578" cy="485578"/>
            </a:xfrm>
            <a:prstGeom prst="rect">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pSp>
        <p:nvGrpSpPr>
          <p:cNvPr id="334" name="Google Shape;334;p26"/>
          <p:cNvGrpSpPr/>
          <p:nvPr/>
        </p:nvGrpSpPr>
        <p:grpSpPr>
          <a:xfrm>
            <a:off x="11219290" y="1"/>
            <a:ext cx="972709" cy="1935307"/>
            <a:chOff x="10918968" y="713127"/>
            <a:chExt cx="1273032" cy="2532832"/>
          </a:xfrm>
        </p:grpSpPr>
        <p:sp>
          <p:nvSpPr>
            <p:cNvPr id="335" name="Google Shape;335;p26"/>
            <p:cNvSpPr/>
            <p:nvPr/>
          </p:nvSpPr>
          <p:spPr>
            <a:xfrm rot="2700000">
              <a:off x="11052629" y="2120024"/>
              <a:ext cx="645368" cy="645368"/>
            </a:xfrm>
            <a:prstGeom prst="rect">
              <a:avLst/>
            </a:pr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6" name="Google Shape;336;p26"/>
            <p:cNvSpPr/>
            <p:nvPr/>
          </p:nvSpPr>
          <p:spPr>
            <a:xfrm rot="-5400000">
              <a:off x="10289068" y="1343027"/>
              <a:ext cx="2532832" cy="1273032"/>
            </a:xfrm>
            <a:prstGeom prst="triangle">
              <a:avLst>
                <a:gd fmla="val 50000" name="adj"/>
              </a:avLst>
            </a:pr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aphicFrame>
        <p:nvGraphicFramePr>
          <p:cNvPr id="337" name="Google Shape;337;p26"/>
          <p:cNvGraphicFramePr/>
          <p:nvPr/>
        </p:nvGraphicFramePr>
        <p:xfrm>
          <a:off x="7540150" y="74743"/>
          <a:ext cx="3000000" cy="3000000"/>
        </p:xfrm>
        <a:graphic>
          <a:graphicData uri="http://schemas.openxmlformats.org/drawingml/2006/table">
            <a:tbl>
              <a:tblPr bandRow="1" firstCol="1" firstRow="1">
                <a:noFill/>
                <a:tableStyleId>{AE9CB312-6E69-4F02-A2E4-48A2EF2842CE}</a:tableStyleId>
              </a:tblPr>
              <a:tblGrid>
                <a:gridCol w="795750"/>
                <a:gridCol w="1053275"/>
                <a:gridCol w="855100"/>
                <a:gridCol w="1304300"/>
              </a:tblGrid>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ID</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b="1" lang="en-GB" sz="1050" u="none" cap="none" strike="noStrike">
                          <a:solidFill>
                            <a:srgbClr val="3F3F3F"/>
                          </a:solidFill>
                        </a:rPr>
                        <a:t>Emp_Num</a:t>
                      </a:r>
                      <a:endParaRPr b="1"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b="1" lang="en-GB" sz="1050" u="none" cap="none" strike="noStrike">
                          <a:solidFill>
                            <a:srgbClr val="3F3F3F"/>
                          </a:solidFill>
                        </a:rPr>
                        <a:t>Dep_ID</a:t>
                      </a:r>
                      <a:endParaRPr b="1"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b="1" lang="en-GB" sz="1050" u="none" cap="none" strike="noStrike">
                          <a:solidFill>
                            <a:srgbClr val="3F3F3F"/>
                          </a:solidFill>
                        </a:rPr>
                        <a:t>Post</a:t>
                      </a:r>
                      <a:endParaRPr b="1"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1</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EMP001</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CIT</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Lecturer</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2</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EMP002</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MTH</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Chairman</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3</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EMP003</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CIT</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Dean</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4</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EMP004</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CIT</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Lecturer</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5</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EMP005</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CIT</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Lecturer</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6</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EMP006</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CIT</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Senior Lecturer</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7</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EMP007</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MTH</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Lecturer</a:t>
                      </a:r>
                      <a:endParaRPr sz="1050" u="none" cap="none" strike="noStrike">
                        <a:solidFill>
                          <a:srgbClr val="3F3F3F"/>
                        </a:solidFill>
                        <a:latin typeface="Calibri"/>
                        <a:ea typeface="Calibri"/>
                        <a:cs typeface="Calibri"/>
                        <a:sym typeface="Calibri"/>
                      </a:endParaRPr>
                    </a:p>
                  </a:txBody>
                  <a:tcPr marT="83725" marB="83725" marR="62800" marL="167450"/>
                </a:tc>
              </a:tr>
              <a:tr h="372700">
                <a:tc>
                  <a:txBody>
                    <a:bodyPr/>
                    <a:lstStyle/>
                    <a:p>
                      <a:pPr indent="0" lvl="0" marL="0" marR="0" rtl="0" algn="r">
                        <a:lnSpc>
                          <a:spcPct val="150000"/>
                        </a:lnSpc>
                        <a:spcBef>
                          <a:spcPts val="0"/>
                        </a:spcBef>
                        <a:spcAft>
                          <a:spcPts val="0"/>
                        </a:spcAft>
                        <a:buNone/>
                      </a:pPr>
                      <a:r>
                        <a:rPr b="1" lang="en-GB" sz="1050" u="none" cap="none" strike="noStrike">
                          <a:solidFill>
                            <a:srgbClr val="3F3F3F"/>
                          </a:solidFill>
                        </a:rPr>
                        <a:t>8</a:t>
                      </a:r>
                      <a:endParaRPr b="1" sz="1050" u="none" cap="none" strike="noStrike">
                        <a:solidFill>
                          <a:srgbClr val="3F3F3F"/>
                        </a:solidFill>
                        <a:latin typeface="Calibri"/>
                        <a:ea typeface="Calibri"/>
                        <a:cs typeface="Calibri"/>
                        <a:sym typeface="Calibri"/>
                      </a:endParaRPr>
                    </a:p>
                  </a:txBody>
                  <a:tcPr marT="83725" marB="83725" marR="2512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EMP008</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MTH</a:t>
                      </a:r>
                      <a:endParaRPr sz="1050" u="none" cap="none" strike="noStrike">
                        <a:solidFill>
                          <a:srgbClr val="3F3F3F"/>
                        </a:solidFill>
                        <a:latin typeface="Calibri"/>
                        <a:ea typeface="Calibri"/>
                        <a:cs typeface="Calibri"/>
                        <a:sym typeface="Calibri"/>
                      </a:endParaRPr>
                    </a:p>
                  </a:txBody>
                  <a:tcPr marT="83725" marB="83725" marR="62800" marL="167450"/>
                </a:tc>
                <a:tc>
                  <a:txBody>
                    <a:bodyPr/>
                    <a:lstStyle/>
                    <a:p>
                      <a:pPr indent="0" lvl="0" marL="0" marR="0" rtl="0" algn="l">
                        <a:lnSpc>
                          <a:spcPct val="150000"/>
                        </a:lnSpc>
                        <a:spcBef>
                          <a:spcPts val="0"/>
                        </a:spcBef>
                        <a:spcAft>
                          <a:spcPts val="0"/>
                        </a:spcAft>
                        <a:buNone/>
                      </a:pPr>
                      <a:r>
                        <a:rPr lang="en-GB" sz="1050" u="none" cap="none" strike="noStrike">
                          <a:solidFill>
                            <a:srgbClr val="3F3F3F"/>
                          </a:solidFill>
                        </a:rPr>
                        <a:t>Senior Lecturer</a:t>
                      </a:r>
                      <a:endParaRPr sz="1050" u="none" cap="none" strike="noStrike">
                        <a:solidFill>
                          <a:srgbClr val="3F3F3F"/>
                        </a:solidFill>
                        <a:latin typeface="Calibri"/>
                        <a:ea typeface="Calibri"/>
                        <a:cs typeface="Calibri"/>
                        <a:sym typeface="Calibri"/>
                      </a:endParaRPr>
                    </a:p>
                  </a:txBody>
                  <a:tcPr marT="83725" marB="83725" marR="62800" marL="167450"/>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3" name="Google Shape;343;p27"/>
          <p:cNvSpPr txBox="1"/>
          <p:nvPr>
            <p:ph type="title"/>
          </p:nvPr>
        </p:nvSpPr>
        <p:spPr>
          <a:xfrm>
            <a:off x="638882" y="639193"/>
            <a:ext cx="3571810" cy="357351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6600"/>
              <a:buFont typeface="Calibri"/>
              <a:buNone/>
            </a:pPr>
            <a:r>
              <a:rPr lang="en-GB" sz="6600">
                <a:solidFill>
                  <a:schemeClr val="dk1"/>
                </a:solidFill>
                <a:latin typeface="Calibri"/>
                <a:ea typeface="Calibri"/>
                <a:cs typeface="Calibri"/>
                <a:sym typeface="Calibri"/>
              </a:rPr>
              <a:t>Instructor Table</a:t>
            </a:r>
            <a:endParaRPr/>
          </a:p>
        </p:txBody>
      </p:sp>
      <p:sp>
        <p:nvSpPr>
          <p:cNvPr id="344" name="Google Shape;344;p27"/>
          <p:cNvSpPr txBox="1"/>
          <p:nvPr>
            <p:ph idx="1" type="body"/>
          </p:nvPr>
        </p:nvSpPr>
        <p:spPr>
          <a:xfrm>
            <a:off x="638882" y="4631161"/>
            <a:ext cx="3571810" cy="155932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solidFill>
                  <a:schemeClr val="dk1"/>
                </a:solidFill>
                <a:latin typeface="Calibri"/>
                <a:ea typeface="Calibri"/>
                <a:cs typeface="Calibri"/>
                <a:sym typeface="Calibri"/>
              </a:rPr>
              <a:t>Output</a:t>
            </a:r>
            <a:endParaRPr/>
          </a:p>
        </p:txBody>
      </p:sp>
      <p:sp>
        <p:nvSpPr>
          <p:cNvPr id="345" name="Google Shape;345;p27"/>
          <p:cNvSpPr/>
          <p:nvPr/>
        </p:nvSpPr>
        <p:spPr>
          <a:xfrm>
            <a:off x="643278" y="4409267"/>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346" name="Google Shape;346;p27"/>
          <p:cNvPicPr preferRelativeResize="0"/>
          <p:nvPr/>
        </p:nvPicPr>
        <p:blipFill rotWithShape="1">
          <a:blip r:embed="rId3">
            <a:alphaModFix/>
          </a:blip>
          <a:srcRect b="4460" l="0" r="40305" t="64777"/>
          <a:stretch/>
        </p:blipFill>
        <p:spPr>
          <a:xfrm>
            <a:off x="4654296" y="2425395"/>
            <a:ext cx="7214616" cy="197977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id="351" name="Google Shape;351;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2" name="Google Shape;352;p28"/>
          <p:cNvSpPr txBox="1"/>
          <p:nvPr>
            <p:ph type="title"/>
          </p:nvPr>
        </p:nvSpPr>
        <p:spPr>
          <a:xfrm>
            <a:off x="638882" y="639193"/>
            <a:ext cx="3571810" cy="357351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6600"/>
              <a:buFont typeface="Calibri"/>
              <a:buNone/>
            </a:pPr>
            <a:r>
              <a:rPr lang="en-GB" sz="6600">
                <a:solidFill>
                  <a:schemeClr val="dk1"/>
                </a:solidFill>
                <a:latin typeface="Calibri"/>
                <a:ea typeface="Calibri"/>
                <a:cs typeface="Calibri"/>
                <a:sym typeface="Calibri"/>
              </a:rPr>
              <a:t>Show Tables</a:t>
            </a:r>
            <a:endParaRPr/>
          </a:p>
        </p:txBody>
      </p:sp>
      <p:sp>
        <p:nvSpPr>
          <p:cNvPr id="353" name="Google Shape;353;p28"/>
          <p:cNvSpPr txBox="1"/>
          <p:nvPr>
            <p:ph idx="1" type="body"/>
          </p:nvPr>
        </p:nvSpPr>
        <p:spPr>
          <a:xfrm>
            <a:off x="638882" y="4631161"/>
            <a:ext cx="3571810" cy="155932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solidFill>
                  <a:schemeClr val="dk1"/>
                </a:solidFill>
                <a:latin typeface="Calibri"/>
                <a:ea typeface="Calibri"/>
                <a:cs typeface="Calibri"/>
                <a:sym typeface="Calibri"/>
              </a:rPr>
              <a:t>Output</a:t>
            </a:r>
            <a:endParaRPr/>
          </a:p>
        </p:txBody>
      </p:sp>
      <p:sp>
        <p:nvSpPr>
          <p:cNvPr id="354" name="Google Shape;354;p28"/>
          <p:cNvSpPr/>
          <p:nvPr/>
        </p:nvSpPr>
        <p:spPr>
          <a:xfrm>
            <a:off x="643278" y="4409267"/>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Text&#10;&#10;Description automatically generated" id="355" name="Google Shape;355;p28"/>
          <p:cNvPicPr preferRelativeResize="0"/>
          <p:nvPr/>
        </p:nvPicPr>
        <p:blipFill rotWithShape="1">
          <a:blip r:embed="rId3">
            <a:alphaModFix/>
          </a:blip>
          <a:srcRect b="22967" l="0" r="61842" t="47020"/>
          <a:stretch/>
        </p:blipFill>
        <p:spPr>
          <a:xfrm>
            <a:off x="4654296" y="1904426"/>
            <a:ext cx="7214616" cy="302171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9" name="Shape 359"/>
        <p:cNvGrpSpPr/>
        <p:nvPr/>
      </p:nvGrpSpPr>
      <p:grpSpPr>
        <a:xfrm>
          <a:off x="0" y="0"/>
          <a:ext cx="0" cy="0"/>
          <a:chOff x="0" y="0"/>
          <a:chExt cx="0" cy="0"/>
        </a:xfrm>
      </p:grpSpPr>
      <p:sp>
        <p:nvSpPr>
          <p:cNvPr id="360" name="Google Shape;360;p2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1" name="Google Shape;361;p29"/>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Summary</a:t>
            </a:r>
            <a:endParaRPr sz="5400"/>
          </a:p>
        </p:txBody>
      </p:sp>
      <p:sp>
        <p:nvSpPr>
          <p:cNvPr id="362" name="Google Shape;362;p29"/>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363" name="Google Shape;363;p29"/>
          <p:cNvGrpSpPr/>
          <p:nvPr/>
        </p:nvGrpSpPr>
        <p:grpSpPr>
          <a:xfrm>
            <a:off x="5126038" y="553112"/>
            <a:ext cx="6224587" cy="5429512"/>
            <a:chOff x="0" y="662"/>
            <a:chExt cx="6224587" cy="5429512"/>
          </a:xfrm>
        </p:grpSpPr>
        <p:cxnSp>
          <p:nvCxnSpPr>
            <p:cNvPr id="364" name="Google Shape;364;p29"/>
            <p:cNvCxnSpPr/>
            <p:nvPr/>
          </p:nvCxnSpPr>
          <p:spPr>
            <a:xfrm>
              <a:off x="0" y="66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65" name="Google Shape;365;p29"/>
            <p:cNvSpPr/>
            <p:nvPr/>
          </p:nvSpPr>
          <p:spPr>
            <a:xfrm>
              <a:off x="0" y="662"/>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9"/>
            <p:cNvSpPr txBox="1"/>
            <p:nvPr/>
          </p:nvSpPr>
          <p:spPr>
            <a:xfrm>
              <a:off x="0" y="662"/>
              <a:ext cx="6224587" cy="1085902"/>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How to log in to MySQL Command-Line. </a:t>
              </a:r>
              <a:endParaRPr b="0" i="0" sz="2800" u="none" cap="none" strike="noStrike">
                <a:solidFill>
                  <a:schemeClr val="dk1"/>
                </a:solidFill>
                <a:latin typeface="Calibri"/>
                <a:ea typeface="Calibri"/>
                <a:cs typeface="Calibri"/>
                <a:sym typeface="Calibri"/>
              </a:endParaRPr>
            </a:p>
          </p:txBody>
        </p:sp>
        <p:cxnSp>
          <p:nvCxnSpPr>
            <p:cNvPr id="367" name="Google Shape;367;p29"/>
            <p:cNvCxnSpPr/>
            <p:nvPr/>
          </p:nvCxnSpPr>
          <p:spPr>
            <a:xfrm>
              <a:off x="0" y="1086565"/>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68" name="Google Shape;368;p29"/>
            <p:cNvSpPr/>
            <p:nvPr/>
          </p:nvSpPr>
          <p:spPr>
            <a:xfrm>
              <a:off x="0" y="1086565"/>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9"/>
            <p:cNvSpPr txBox="1"/>
            <p:nvPr/>
          </p:nvSpPr>
          <p:spPr>
            <a:xfrm>
              <a:off x="0" y="1086565"/>
              <a:ext cx="6224587" cy="1085902"/>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How to create a database </a:t>
              </a:r>
              <a:endParaRPr b="0" i="0" sz="2800" u="none" cap="none" strike="noStrike">
                <a:solidFill>
                  <a:schemeClr val="dk1"/>
                </a:solidFill>
                <a:latin typeface="Calibri"/>
                <a:ea typeface="Calibri"/>
                <a:cs typeface="Calibri"/>
                <a:sym typeface="Calibri"/>
              </a:endParaRPr>
            </a:p>
          </p:txBody>
        </p:sp>
        <p:cxnSp>
          <p:nvCxnSpPr>
            <p:cNvPr id="370" name="Google Shape;370;p29"/>
            <p:cNvCxnSpPr/>
            <p:nvPr/>
          </p:nvCxnSpPr>
          <p:spPr>
            <a:xfrm>
              <a:off x="0" y="217246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1" name="Google Shape;371;p29"/>
            <p:cNvSpPr/>
            <p:nvPr/>
          </p:nvSpPr>
          <p:spPr>
            <a:xfrm>
              <a:off x="0" y="2172467"/>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9"/>
            <p:cNvSpPr txBox="1"/>
            <p:nvPr/>
          </p:nvSpPr>
          <p:spPr>
            <a:xfrm>
              <a:off x="0" y="2172467"/>
              <a:ext cx="6224587" cy="1085902"/>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How to show the databases that exist</a:t>
              </a:r>
              <a:endParaRPr b="0" i="0" sz="2800" u="none" cap="none" strike="noStrike">
                <a:solidFill>
                  <a:schemeClr val="dk1"/>
                </a:solidFill>
                <a:latin typeface="Calibri"/>
                <a:ea typeface="Calibri"/>
                <a:cs typeface="Calibri"/>
                <a:sym typeface="Calibri"/>
              </a:endParaRPr>
            </a:p>
          </p:txBody>
        </p:sp>
        <p:cxnSp>
          <p:nvCxnSpPr>
            <p:cNvPr id="373" name="Google Shape;373;p29"/>
            <p:cNvCxnSpPr/>
            <p:nvPr/>
          </p:nvCxnSpPr>
          <p:spPr>
            <a:xfrm>
              <a:off x="0" y="325837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4" name="Google Shape;374;p29"/>
            <p:cNvSpPr/>
            <p:nvPr/>
          </p:nvSpPr>
          <p:spPr>
            <a:xfrm>
              <a:off x="0" y="3258370"/>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9"/>
            <p:cNvSpPr txBox="1"/>
            <p:nvPr/>
          </p:nvSpPr>
          <p:spPr>
            <a:xfrm>
              <a:off x="0" y="3258370"/>
              <a:ext cx="6224587" cy="1085902"/>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Created various tables </a:t>
              </a:r>
              <a:endParaRPr/>
            </a:p>
          </p:txBody>
        </p:sp>
        <p:cxnSp>
          <p:nvCxnSpPr>
            <p:cNvPr id="376" name="Google Shape;376;p29"/>
            <p:cNvCxnSpPr/>
            <p:nvPr/>
          </p:nvCxnSpPr>
          <p:spPr>
            <a:xfrm>
              <a:off x="0" y="434427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7" name="Google Shape;377;p29"/>
            <p:cNvSpPr/>
            <p:nvPr/>
          </p:nvSpPr>
          <p:spPr>
            <a:xfrm>
              <a:off x="0" y="4344272"/>
              <a:ext cx="6224587" cy="10859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9"/>
            <p:cNvSpPr txBox="1"/>
            <p:nvPr/>
          </p:nvSpPr>
          <p:spPr>
            <a:xfrm>
              <a:off x="0" y="4344272"/>
              <a:ext cx="6224587" cy="1085902"/>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Updated table relationships</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2" name="Shape 382"/>
        <p:cNvGrpSpPr/>
        <p:nvPr/>
      </p:nvGrpSpPr>
      <p:grpSpPr>
        <a:xfrm>
          <a:off x="0" y="0"/>
          <a:ext cx="0" cy="0"/>
          <a:chOff x="0" y="0"/>
          <a:chExt cx="0" cy="0"/>
        </a:xfrm>
      </p:grpSpPr>
      <p:sp>
        <p:nvSpPr>
          <p:cNvPr id="383" name="Google Shape;383;p30"/>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384" name="Google Shape;384;p30"/>
          <p:cNvGrpSpPr/>
          <p:nvPr/>
        </p:nvGrpSpPr>
        <p:grpSpPr>
          <a:xfrm>
            <a:off x="4" y="1216597"/>
            <a:ext cx="731521" cy="673460"/>
            <a:chOff x="3940602" y="308034"/>
            <a:chExt cx="2116791" cy="3428999"/>
          </a:xfrm>
        </p:grpSpPr>
        <p:sp>
          <p:nvSpPr>
            <p:cNvPr id="385" name="Google Shape;385;p30"/>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6" name="Google Shape;386;p30"/>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7" name="Google Shape;387;p30"/>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388" name="Google Shape;388;p30"/>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9" name="Google Shape;389;p30"/>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lang="en-GB" sz="4800"/>
              <a:t>Discussion Topic</a:t>
            </a:r>
            <a:endParaRPr sz="4800"/>
          </a:p>
        </p:txBody>
      </p:sp>
      <p:sp>
        <p:nvSpPr>
          <p:cNvPr id="390" name="Google Shape;390;p30"/>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During Lecture 5, we produced an ERD for the Lands Office. Using the Entity Relationship Diagram, create a database called Shamba that will hold all the tables that you identified in your ERD diagram. Ensure that you create all the relationships. Take into consideration the data types to be used and the primary keys.</a:t>
            </a:r>
            <a:endParaRPr/>
          </a:p>
          <a:p>
            <a:pPr indent="-228600" lvl="0" marL="228600" rtl="0" algn="l">
              <a:lnSpc>
                <a:spcPct val="90000"/>
              </a:lnSpc>
              <a:spcBef>
                <a:spcPts val="1000"/>
              </a:spcBef>
              <a:spcAft>
                <a:spcPts val="0"/>
              </a:spcAft>
              <a:buClr>
                <a:schemeClr val="dk1"/>
              </a:buClr>
              <a:buSzPts val="2400"/>
              <a:buChar char="•"/>
            </a:pPr>
            <a:r>
              <a:rPr lang="en-GB" sz="2400"/>
              <a:t> Ensure to engage your instructor if you get stuck.</a:t>
            </a:r>
            <a:endParaRPr sz="2400"/>
          </a:p>
        </p:txBody>
      </p:sp>
      <p:cxnSp>
        <p:nvCxnSpPr>
          <p:cNvPr id="391" name="Google Shape;391;p30"/>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1"/>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GB" sz="5400"/>
              <a:t>References</a:t>
            </a:r>
            <a:endParaRPr sz="5400"/>
          </a:p>
        </p:txBody>
      </p:sp>
      <p:grpSp>
        <p:nvGrpSpPr>
          <p:cNvPr id="397" name="Google Shape;397;p31"/>
          <p:cNvGrpSpPr/>
          <p:nvPr/>
        </p:nvGrpSpPr>
        <p:grpSpPr>
          <a:xfrm>
            <a:off x="5126038" y="555101"/>
            <a:ext cx="6224587" cy="5425534"/>
            <a:chOff x="0" y="2651"/>
            <a:chExt cx="6224587" cy="5425534"/>
          </a:xfrm>
        </p:grpSpPr>
        <p:cxnSp>
          <p:nvCxnSpPr>
            <p:cNvPr id="398" name="Google Shape;398;p31"/>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99" name="Google Shape;399;p31"/>
            <p:cNvSpPr/>
            <p:nvPr/>
          </p:nvSpPr>
          <p:spPr>
            <a:xfrm>
              <a:off x="0" y="2651"/>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1"/>
            <p:cNvSpPr txBox="1"/>
            <p:nvPr/>
          </p:nvSpPr>
          <p:spPr>
            <a:xfrm>
              <a:off x="0" y="2651"/>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GB" sz="2400" u="none" cap="none" strike="noStrike">
                  <a:solidFill>
                    <a:schemeClr val="dk1"/>
                  </a:solidFill>
                  <a:latin typeface="Calibri"/>
                  <a:ea typeface="Calibri"/>
                  <a:cs typeface="Calibri"/>
                  <a:sym typeface="Calibri"/>
                </a:rPr>
                <a:t>[1] Database systems: design, implementation, and management, Coronel, C., &amp; Morris, S, Cengage Learning, 2019.</a:t>
              </a:r>
              <a:endParaRPr b="0" i="0" sz="2400" u="none" cap="none" strike="noStrike">
                <a:solidFill>
                  <a:schemeClr val="dk1"/>
                </a:solidFill>
                <a:latin typeface="Calibri"/>
                <a:ea typeface="Calibri"/>
                <a:cs typeface="Calibri"/>
                <a:sym typeface="Calibri"/>
              </a:endParaRPr>
            </a:p>
          </p:txBody>
        </p:sp>
        <p:cxnSp>
          <p:nvCxnSpPr>
            <p:cNvPr id="401" name="Google Shape;401;p31"/>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02" name="Google Shape;402;p31"/>
            <p:cNvSpPr/>
            <p:nvPr/>
          </p:nvSpPr>
          <p:spPr>
            <a:xfrm>
              <a:off x="0" y="1811163"/>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1"/>
            <p:cNvSpPr txBox="1"/>
            <p:nvPr/>
          </p:nvSpPr>
          <p:spPr>
            <a:xfrm>
              <a:off x="0" y="1811163"/>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Calibri"/>
                <a:buNone/>
              </a:pPr>
              <a:r>
                <a:rPr b="0" i="0" lang="en-GB" sz="2400" u="none" cap="none" strike="noStrike">
                  <a:solidFill>
                    <a:schemeClr val="dk1"/>
                  </a:solidFill>
                  <a:latin typeface="Calibri"/>
                  <a:ea typeface="Calibri"/>
                  <a:cs typeface="Calibri"/>
                  <a:sym typeface="Calibri"/>
                </a:rPr>
                <a:t>[2] Database Systems: A Practical Approach to Design, Implementation, and Management, Connolly, T., &amp; Begg, C., Pearson, 2015.</a:t>
              </a:r>
              <a:endParaRPr/>
            </a:p>
          </p:txBody>
        </p:sp>
        <p:cxnSp>
          <p:nvCxnSpPr>
            <p:cNvPr id="404" name="Google Shape;404;p31"/>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05" name="Google Shape;405;p31"/>
            <p:cNvSpPr/>
            <p:nvPr/>
          </p:nvSpPr>
          <p:spPr>
            <a:xfrm>
              <a:off x="0" y="3619674"/>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1"/>
            <p:cNvSpPr txBox="1"/>
            <p:nvPr/>
          </p:nvSpPr>
          <p:spPr>
            <a:xfrm>
              <a:off x="0" y="3619674"/>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Calibri"/>
                <a:buNone/>
              </a:pPr>
              <a:r>
                <a:rPr b="0" i="0" lang="en-GB" sz="2400" u="none" cap="none" strike="noStrike">
                  <a:solidFill>
                    <a:schemeClr val="dk1"/>
                  </a:solidFill>
                  <a:latin typeface="Calibri"/>
                  <a:ea typeface="Calibri"/>
                  <a:cs typeface="Calibri"/>
                  <a:sym typeface="Calibri"/>
                </a:rPr>
                <a:t>[3] Fundamentals of database systems, Elmasri, R., &amp; Navathe, S. B., Pearson Education Limited, 2016.</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0" name="Shape 410"/>
        <p:cNvGrpSpPr/>
        <p:nvPr/>
      </p:nvGrpSpPr>
      <p:grpSpPr>
        <a:xfrm>
          <a:off x="0" y="0"/>
          <a:ext cx="0" cy="0"/>
          <a:chOff x="0" y="0"/>
          <a:chExt cx="0" cy="0"/>
        </a:xfrm>
      </p:grpSpPr>
      <p:sp>
        <p:nvSpPr>
          <p:cNvPr id="411" name="Google Shape;411;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2" name="Google Shape;412;p32"/>
          <p:cNvSpPr/>
          <p:nvPr/>
        </p:nvSpPr>
        <p:spPr>
          <a:xfrm>
            <a:off x="1528762" y="1247775"/>
            <a:ext cx="9144000" cy="3007447"/>
          </a:xfrm>
          <a:prstGeom prst="rect">
            <a:avLst/>
          </a:prstGeom>
          <a:solidFill>
            <a:schemeClr val="lt1"/>
          </a:solidFill>
          <a:ln cap="flat" cmpd="sng" w="12700">
            <a:solidFill>
              <a:srgbClr val="E1E1E1"/>
            </a:solidFill>
            <a:prstDash val="solid"/>
            <a:miter lim="800000"/>
            <a:headEnd len="sm" w="sm" type="none"/>
            <a:tailEnd len="sm" w="sm" type="none"/>
          </a:ln>
          <a:effectLst>
            <a:outerShdw blurRad="50800" rotWithShape="0" algn="tl" dir="2700000" dist="38100">
              <a:srgbClr val="D8D8D8">
                <a:alpha val="4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13" name="Google Shape;413;p32"/>
          <p:cNvSpPr txBox="1"/>
          <p:nvPr>
            <p:ph type="ctrTitle"/>
          </p:nvPr>
        </p:nvSpPr>
        <p:spPr>
          <a:xfrm>
            <a:off x="1804988" y="1442172"/>
            <a:ext cx="8582025" cy="21773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Calibri"/>
              <a:buNone/>
            </a:pPr>
            <a:r>
              <a:rPr lang="en-GB" sz="6600"/>
              <a:t>Next lesson will cover</a:t>
            </a:r>
            <a:endParaRPr sz="6600"/>
          </a:p>
        </p:txBody>
      </p:sp>
      <p:sp>
        <p:nvSpPr>
          <p:cNvPr id="414" name="Google Shape;414;p32"/>
          <p:cNvSpPr/>
          <p:nvPr/>
        </p:nvSpPr>
        <p:spPr>
          <a:xfrm>
            <a:off x="2487872" y="3912322"/>
            <a:ext cx="7225780" cy="685800"/>
          </a:xfrm>
          <a:prstGeom prst="roundRect">
            <a:avLst>
              <a:gd fmla="val 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5" name="Google Shape;415;p32"/>
          <p:cNvSpPr txBox="1"/>
          <p:nvPr>
            <p:ph idx="1" type="subTitle"/>
          </p:nvPr>
        </p:nvSpPr>
        <p:spPr>
          <a:xfrm>
            <a:off x="2566988" y="3962400"/>
            <a:ext cx="7058025" cy="581025"/>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FFFFFF"/>
              </a:buClr>
              <a:buSzPct val="100000"/>
              <a:buNone/>
            </a:pPr>
            <a:r>
              <a:rPr lang="en-GB" sz="4000">
                <a:solidFill>
                  <a:srgbClr val="FFFFFF"/>
                </a:solidFill>
              </a:rPr>
              <a:t>Advanced Data Definition Language</a:t>
            </a:r>
            <a:endParaRPr sz="4000">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Blue Green">
      <a:dk1>
        <a:srgbClr val="000000"/>
      </a:dk1>
      <a:lt1>
        <a:srgbClr val="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2021-09-16T11:34:02Z</dcterms:created>
  <dc:creator>Victoria Mukami</dc:creator>
</cp:coreProperties>
</file>