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66" r:id="rId3"/>
    <p:sldId id="312" r:id="rId4"/>
    <p:sldId id="311" r:id="rId5"/>
    <p:sldId id="341" r:id="rId6"/>
    <p:sldId id="318" r:id="rId7"/>
    <p:sldId id="264" r:id="rId8"/>
    <p:sldId id="313" r:id="rId9"/>
    <p:sldId id="315" r:id="rId10"/>
    <p:sldId id="316" r:id="rId11"/>
    <p:sldId id="314" r:id="rId12"/>
    <p:sldId id="317" r:id="rId13"/>
    <p:sldId id="340" r:id="rId14"/>
    <p:sldId id="319" r:id="rId15"/>
    <p:sldId id="323" r:id="rId16"/>
    <p:sldId id="324" r:id="rId17"/>
    <p:sldId id="339" r:id="rId18"/>
    <p:sldId id="326" r:id="rId19"/>
    <p:sldId id="325" r:id="rId20"/>
    <p:sldId id="327" r:id="rId21"/>
    <p:sldId id="328" r:id="rId22"/>
    <p:sldId id="331" r:id="rId23"/>
    <p:sldId id="329" r:id="rId24"/>
    <p:sldId id="334" r:id="rId25"/>
    <p:sldId id="332" r:id="rId26"/>
    <p:sldId id="333" r:id="rId27"/>
    <p:sldId id="335" r:id="rId28"/>
    <p:sldId id="338" r:id="rId29"/>
    <p:sldId id="320" r:id="rId30"/>
    <p:sldId id="267" r:id="rId31"/>
    <p:sldId id="322" r:id="rId32"/>
    <p:sldId id="263" r:id="rId33"/>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69069" autoAdjust="0"/>
  </p:normalViewPr>
  <p:slideViewPr>
    <p:cSldViewPr snapToGrid="0">
      <p:cViewPr varScale="1">
        <p:scale>
          <a:sx n="57" d="100"/>
          <a:sy n="57" d="100"/>
        </p:scale>
        <p:origin x="1450"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US" sz="3600"/>
            <a:t>Work on updating some fields within tables </a:t>
          </a:r>
          <a:endParaRPr lang="en-US" sz="3600" dirty="0"/>
        </a:p>
      </dgm:t>
    </dgm:pt>
    <dgm:pt modelId="{EDB25BF9-FEC3-4BD0-A6A9-CAC189B4429F}" type="parTrans" cxnId="{6BA1A07B-490A-42F2-A189-0C8DA0DA4D42}">
      <dgm:prSet/>
      <dgm:spPr/>
      <dgm:t>
        <a:bodyPr/>
        <a:lstStyle/>
        <a:p>
          <a:endParaRPr lang="en-US" sz="1400"/>
        </a:p>
      </dgm:t>
    </dgm:pt>
    <dgm:pt modelId="{38B5FA55-A7AD-48CF-9CE7-71D7A39311A6}" type="sibTrans" cxnId="{6BA1A07B-490A-42F2-A189-0C8DA0DA4D42}">
      <dgm:prSet/>
      <dgm:spPr/>
      <dgm:t>
        <a:bodyPr/>
        <a:lstStyle/>
        <a:p>
          <a:endParaRPr lang="en-US" sz="1400"/>
        </a:p>
      </dgm:t>
    </dgm:pt>
    <dgm:pt modelId="{A27CE940-6025-4AF0-B3E3-F250808BADB0}">
      <dgm:prSet custT="1"/>
      <dgm:spPr/>
      <dgm:t>
        <a:bodyPr/>
        <a:lstStyle/>
        <a:p>
          <a:pPr>
            <a:lnSpc>
              <a:spcPct val="100000"/>
            </a:lnSpc>
          </a:pPr>
          <a:r>
            <a:rPr lang="en-US" sz="3600" dirty="0"/>
            <a:t>Altering various field constraints and data types. </a:t>
          </a:r>
          <a:endParaRPr lang="en-GB" sz="3600" dirty="0"/>
        </a:p>
      </dgm:t>
    </dgm:pt>
    <dgm:pt modelId="{7C6FAAD4-3EB4-4A5F-8DA9-4B01B314897D}" type="parTrans" cxnId="{7BBF5F7F-C837-4172-8F6A-212290F62DB6}">
      <dgm:prSet/>
      <dgm:spPr/>
      <dgm:t>
        <a:bodyPr/>
        <a:lstStyle/>
        <a:p>
          <a:endParaRPr lang="en-GB" sz="1400"/>
        </a:p>
      </dgm:t>
    </dgm:pt>
    <dgm:pt modelId="{D0893233-170B-4F91-9103-336DEF85ED82}" type="sibTrans" cxnId="{7BBF5F7F-C837-4172-8F6A-212290F62DB6}">
      <dgm:prSet/>
      <dgm:spPr/>
      <dgm:t>
        <a:bodyPr/>
        <a:lstStyle/>
        <a:p>
          <a:endParaRPr lang="en-GB" sz="1400"/>
        </a:p>
      </dgm:t>
    </dgm:pt>
    <dgm:pt modelId="{C4D406CF-E126-449A-98D4-3BEF032DD652}">
      <dgm:prSet custT="1"/>
      <dgm:spPr/>
      <dgm:t>
        <a:bodyPr/>
        <a:lstStyle/>
        <a:p>
          <a:pPr>
            <a:lnSpc>
              <a:spcPct val="100000"/>
            </a:lnSpc>
          </a:pPr>
          <a:r>
            <a:rPr lang="en-US" sz="3600" dirty="0"/>
            <a:t>Deleting fields or tables from the database.</a:t>
          </a:r>
          <a:endParaRPr lang="en-GB" sz="3600" dirty="0"/>
        </a:p>
      </dgm:t>
    </dgm:pt>
    <dgm:pt modelId="{02A430C5-8F36-4EBF-8FF8-CB6F579E3FAB}" type="parTrans" cxnId="{21DFF2F5-F6E7-4CFE-B943-579D6BF408DF}">
      <dgm:prSet/>
      <dgm:spPr/>
      <dgm:t>
        <a:bodyPr/>
        <a:lstStyle/>
        <a:p>
          <a:endParaRPr lang="en-GB" sz="1400"/>
        </a:p>
      </dgm:t>
    </dgm:pt>
    <dgm:pt modelId="{E7B6E879-93DD-4870-BF85-1082DFE894AF}" type="sibTrans" cxnId="{21DFF2F5-F6E7-4CFE-B943-579D6BF408DF}">
      <dgm:prSet/>
      <dgm:spPr/>
      <dgm:t>
        <a:bodyPr/>
        <a:lstStyle/>
        <a:p>
          <a:endParaRPr lang="en-GB" sz="1400"/>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3"/>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3"/>
      <dgm:spPr/>
    </dgm:pt>
    <dgm:pt modelId="{49C21D5D-6668-462A-A568-44CE1F8B338A}" type="pres">
      <dgm:prSet presAssocID="{83E86990-8CED-4BDC-9CF9-910B50503B3A}" presName="vert1" presStyleCnt="0"/>
      <dgm:spPr/>
    </dgm:pt>
    <dgm:pt modelId="{B9AA165F-66F1-40D4-8EBB-09B1DF949D26}" type="pres">
      <dgm:prSet presAssocID="{A27CE940-6025-4AF0-B3E3-F250808BADB0}" presName="thickLine" presStyleLbl="alignNode1" presStyleIdx="1" presStyleCnt="3"/>
      <dgm:spPr/>
    </dgm:pt>
    <dgm:pt modelId="{D22A19C1-35BA-4B9E-B2B7-A4BD1E2B5CF5}" type="pres">
      <dgm:prSet presAssocID="{A27CE940-6025-4AF0-B3E3-F250808BADB0}" presName="horz1" presStyleCnt="0"/>
      <dgm:spPr/>
    </dgm:pt>
    <dgm:pt modelId="{A4BA308A-08D2-4927-B2E0-D2C421B1572F}" type="pres">
      <dgm:prSet presAssocID="{A27CE940-6025-4AF0-B3E3-F250808BADB0}" presName="tx1" presStyleLbl="revTx" presStyleIdx="1" presStyleCnt="3"/>
      <dgm:spPr/>
    </dgm:pt>
    <dgm:pt modelId="{5CD09B7E-F90A-4C8F-A88A-52C3D05C94F4}" type="pres">
      <dgm:prSet presAssocID="{A27CE940-6025-4AF0-B3E3-F250808BADB0}" presName="vert1" presStyleCnt="0"/>
      <dgm:spPr/>
    </dgm:pt>
    <dgm:pt modelId="{E0D155E7-E3CB-4756-86F4-780D18FEDAB3}" type="pres">
      <dgm:prSet presAssocID="{C4D406CF-E126-449A-98D4-3BEF032DD652}" presName="thickLine" presStyleLbl="alignNode1" presStyleIdx="2" presStyleCnt="3"/>
      <dgm:spPr/>
    </dgm:pt>
    <dgm:pt modelId="{75CE863C-C2C9-46A0-AA5A-40048538011D}" type="pres">
      <dgm:prSet presAssocID="{C4D406CF-E126-449A-98D4-3BEF032DD652}" presName="horz1" presStyleCnt="0"/>
      <dgm:spPr/>
    </dgm:pt>
    <dgm:pt modelId="{3147861C-49DB-452F-AF36-5243806DA14A}" type="pres">
      <dgm:prSet presAssocID="{C4D406CF-E126-449A-98D4-3BEF032DD652}" presName="tx1" presStyleLbl="revTx" presStyleIdx="2" presStyleCnt="3"/>
      <dgm:spPr/>
    </dgm:pt>
    <dgm:pt modelId="{CD02881F-95BC-4745-9FE8-F01CEBAB8FDC}" type="pres">
      <dgm:prSet presAssocID="{C4D406CF-E126-449A-98D4-3BEF032DD652}" presName="vert1" presStyleCnt="0"/>
      <dgm:spPr/>
    </dgm:pt>
  </dgm:ptLst>
  <dgm:cxnLst>
    <dgm:cxn modelId="{11479C15-4D56-4B4C-BC23-2FFB65FDAB6C}" type="presOf" srcId="{C4D406CF-E126-449A-98D4-3BEF032DD652}" destId="{3147861C-49DB-452F-AF36-5243806DA14A}" srcOrd="0" destOrd="0" presId="urn:microsoft.com/office/officeart/2008/layout/LinedList"/>
    <dgm:cxn modelId="{AEBD4133-A7E9-4108-A51B-89156BD2D9A5}" type="presOf" srcId="{A27CE940-6025-4AF0-B3E3-F250808BADB0}" destId="{A4BA308A-08D2-4927-B2E0-D2C421B1572F}" srcOrd="0" destOrd="0" presId="urn:microsoft.com/office/officeart/2008/layout/LinedList"/>
    <dgm:cxn modelId="{8DEA9738-41B6-4782-B16A-7A76429572BF}" type="presOf" srcId="{B1495261-28BE-427B-90E9-927E6DB9ACDF}" destId="{9059075C-B412-4190-A197-5CC2E986FEB1}"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7BBF5F7F-C837-4172-8F6A-212290F62DB6}" srcId="{B1495261-28BE-427B-90E9-927E6DB9ACDF}" destId="{A27CE940-6025-4AF0-B3E3-F250808BADB0}" srcOrd="1" destOrd="0" parTransId="{7C6FAAD4-3EB4-4A5F-8DA9-4B01B314897D}" sibTransId="{D0893233-170B-4F91-9103-336DEF85ED82}"/>
    <dgm:cxn modelId="{33C0779D-0676-45F1-968B-F16568BEF997}" type="presOf" srcId="{83E86990-8CED-4BDC-9CF9-910B50503B3A}" destId="{A68678F9-6F3C-4570-B21B-2808542EABC4}" srcOrd="0" destOrd="0" presId="urn:microsoft.com/office/officeart/2008/layout/LinedList"/>
    <dgm:cxn modelId="{21DFF2F5-F6E7-4CFE-B943-579D6BF408DF}" srcId="{B1495261-28BE-427B-90E9-927E6DB9ACDF}" destId="{C4D406CF-E126-449A-98D4-3BEF032DD652}" srcOrd="2" destOrd="0" parTransId="{02A430C5-8F36-4EBF-8FF8-CB6F579E3FAB}" sibTransId="{E7B6E879-93DD-4870-BF85-1082DFE894AF}"/>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5C78096C-98E1-46F7-A366-96734C46616D}" type="presParOf" srcId="{9059075C-B412-4190-A197-5CC2E986FEB1}" destId="{B9AA165F-66F1-40D4-8EBB-09B1DF949D26}" srcOrd="2" destOrd="0" presId="urn:microsoft.com/office/officeart/2008/layout/LinedList"/>
    <dgm:cxn modelId="{9C59D07E-3F4E-482F-B434-D82F8F6B562D}" type="presParOf" srcId="{9059075C-B412-4190-A197-5CC2E986FEB1}" destId="{D22A19C1-35BA-4B9E-B2B7-A4BD1E2B5CF5}" srcOrd="3" destOrd="0" presId="urn:microsoft.com/office/officeart/2008/layout/LinedList"/>
    <dgm:cxn modelId="{C2EC607A-DAC0-4AAD-AE58-6BBDB6C5F709}" type="presParOf" srcId="{D22A19C1-35BA-4B9E-B2B7-A4BD1E2B5CF5}" destId="{A4BA308A-08D2-4927-B2E0-D2C421B1572F}" srcOrd="0" destOrd="0" presId="urn:microsoft.com/office/officeart/2008/layout/LinedList"/>
    <dgm:cxn modelId="{937C5584-9138-487E-B04E-62EB1C94F430}" type="presParOf" srcId="{D22A19C1-35BA-4B9E-B2B7-A4BD1E2B5CF5}" destId="{5CD09B7E-F90A-4C8F-A88A-52C3D05C94F4}" srcOrd="1" destOrd="0" presId="urn:microsoft.com/office/officeart/2008/layout/LinedList"/>
    <dgm:cxn modelId="{432EC3E9-1FEE-4DB8-8F9E-A99FC00D5A0B}" type="presParOf" srcId="{9059075C-B412-4190-A197-5CC2E986FEB1}" destId="{E0D155E7-E3CB-4756-86F4-780D18FEDAB3}" srcOrd="4" destOrd="0" presId="urn:microsoft.com/office/officeart/2008/layout/LinedList"/>
    <dgm:cxn modelId="{C7A3158E-4B17-4AF7-AFD9-68D5EEEBE743}" type="presParOf" srcId="{9059075C-B412-4190-A197-5CC2E986FEB1}" destId="{75CE863C-C2C9-46A0-AA5A-40048538011D}" srcOrd="5" destOrd="0" presId="urn:microsoft.com/office/officeart/2008/layout/LinedList"/>
    <dgm:cxn modelId="{C83B012B-D991-4425-BF42-3E04FF21A11D}" type="presParOf" srcId="{75CE863C-C2C9-46A0-AA5A-40048538011D}" destId="{3147861C-49DB-452F-AF36-5243806DA14A}" srcOrd="0" destOrd="0" presId="urn:microsoft.com/office/officeart/2008/layout/LinedList"/>
    <dgm:cxn modelId="{D4F8209C-A8CC-44CE-AA02-CF59CE5F07F9}" type="presParOf" srcId="{75CE863C-C2C9-46A0-AA5A-40048538011D}" destId="{CD02881F-95BC-4745-9FE8-F01CEBAB8FD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4400"/>
            <a:t>Alter the table structure</a:t>
          </a:r>
          <a:endParaRPr lang="en-US" sz="4400" dirty="0"/>
        </a:p>
      </dgm:t>
    </dgm:pt>
    <dgm:pt modelId="{EDB25BF9-FEC3-4BD0-A6A9-CAC189B4429F}" type="parTrans" cxnId="{6BA1A07B-490A-42F2-A189-0C8DA0DA4D42}">
      <dgm:prSet/>
      <dgm:spPr/>
      <dgm:t>
        <a:bodyPr/>
        <a:lstStyle/>
        <a:p>
          <a:endParaRPr lang="en-US" sz="1100"/>
        </a:p>
      </dgm:t>
    </dgm:pt>
    <dgm:pt modelId="{38B5FA55-A7AD-48CF-9CE7-71D7A39311A6}" type="sibTrans" cxnId="{6BA1A07B-490A-42F2-A189-0C8DA0DA4D42}">
      <dgm:prSet/>
      <dgm:spPr/>
      <dgm:t>
        <a:bodyPr/>
        <a:lstStyle/>
        <a:p>
          <a:endParaRPr lang="en-US" sz="1100"/>
        </a:p>
      </dgm:t>
    </dgm:pt>
    <dgm:pt modelId="{E3DCDFA4-FE64-487D-8726-5150C6A7E46B}">
      <dgm:prSet custT="1"/>
      <dgm:spPr/>
      <dgm:t>
        <a:bodyPr/>
        <a:lstStyle/>
        <a:p>
          <a:pPr>
            <a:buFont typeface="+mj-lt"/>
            <a:buAutoNum type="arabicPeriod"/>
          </a:pPr>
          <a:r>
            <a:rPr lang="en-GB" sz="4400" dirty="0"/>
            <a:t>Drop tables and various fields</a:t>
          </a:r>
        </a:p>
      </dgm:t>
    </dgm:pt>
    <dgm:pt modelId="{158AFE2E-816E-484F-A315-6AC7E80CA992}" type="parTrans" cxnId="{9E835624-740B-437A-8D0F-931229609187}">
      <dgm:prSet/>
      <dgm:spPr/>
      <dgm:t>
        <a:bodyPr/>
        <a:lstStyle/>
        <a:p>
          <a:endParaRPr lang="en-GB" sz="1100"/>
        </a:p>
      </dgm:t>
    </dgm:pt>
    <dgm:pt modelId="{7D8866A0-0E61-45BF-A9CD-6BD12E5AF617}" type="sibTrans" cxnId="{9E835624-740B-437A-8D0F-931229609187}">
      <dgm:prSet/>
      <dgm:spPr/>
      <dgm:t>
        <a:bodyPr/>
        <a:lstStyle/>
        <a:p>
          <a:endParaRPr lang="en-GB" sz="1100"/>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2"/>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2"/>
      <dgm:spPr/>
    </dgm:pt>
    <dgm:pt modelId="{49C21D5D-6668-462A-A568-44CE1F8B338A}" type="pres">
      <dgm:prSet presAssocID="{83E86990-8CED-4BDC-9CF9-910B50503B3A}" presName="vert1" presStyleCnt="0"/>
      <dgm:spPr/>
    </dgm:pt>
    <dgm:pt modelId="{034B5577-ADD7-4EBB-9EF9-2754FAEC8D1D}" type="pres">
      <dgm:prSet presAssocID="{E3DCDFA4-FE64-487D-8726-5150C6A7E46B}" presName="thickLine" presStyleLbl="alignNode1" presStyleIdx="1" presStyleCnt="2"/>
      <dgm:spPr/>
    </dgm:pt>
    <dgm:pt modelId="{BFB420EF-DF5B-410A-AC22-81C05F63656E}" type="pres">
      <dgm:prSet presAssocID="{E3DCDFA4-FE64-487D-8726-5150C6A7E46B}" presName="horz1" presStyleCnt="0"/>
      <dgm:spPr/>
    </dgm:pt>
    <dgm:pt modelId="{9AA6FC9E-BFB8-417A-ADF6-D4A85AE8AC9C}" type="pres">
      <dgm:prSet presAssocID="{E3DCDFA4-FE64-487D-8726-5150C6A7E46B}" presName="tx1" presStyleLbl="revTx" presStyleIdx="1" presStyleCnt="2"/>
      <dgm:spPr/>
    </dgm:pt>
    <dgm:pt modelId="{CFA6C8A8-1CC2-4527-9CA2-E0D8B7DE29C2}" type="pres">
      <dgm:prSet presAssocID="{E3DCDFA4-FE64-487D-8726-5150C6A7E46B}" presName="vert1" presStyleCnt="0"/>
      <dgm:spPr/>
    </dgm:pt>
  </dgm:ptLst>
  <dgm:cxnLst>
    <dgm:cxn modelId="{9E835624-740B-437A-8D0F-931229609187}" srcId="{B1495261-28BE-427B-90E9-927E6DB9ACDF}" destId="{E3DCDFA4-FE64-487D-8726-5150C6A7E46B}" srcOrd="1" destOrd="0" parTransId="{158AFE2E-816E-484F-A315-6AC7E80CA992}" sibTransId="{7D8866A0-0E61-45BF-A9CD-6BD12E5AF617}"/>
    <dgm:cxn modelId="{8DEA9738-41B6-4782-B16A-7A76429572BF}" type="presOf" srcId="{B1495261-28BE-427B-90E9-927E6DB9ACDF}" destId="{9059075C-B412-4190-A197-5CC2E986FEB1}" srcOrd="0" destOrd="0" presId="urn:microsoft.com/office/officeart/2008/layout/LinedList"/>
    <dgm:cxn modelId="{3417ED6A-021A-4967-AF9A-CA36ACB6190C}" type="presOf" srcId="{E3DCDFA4-FE64-487D-8726-5150C6A7E46B}" destId="{9AA6FC9E-BFB8-417A-ADF6-D4A85AE8AC9C}"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33C0779D-0676-45F1-968B-F16568BEF997}" type="presOf" srcId="{83E86990-8CED-4BDC-9CF9-910B50503B3A}" destId="{A68678F9-6F3C-4570-B21B-2808542EABC4}"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77722DE0-D233-4FE6-9174-ABD2097A4446}" type="presParOf" srcId="{9059075C-B412-4190-A197-5CC2E986FEB1}" destId="{034B5577-ADD7-4EBB-9EF9-2754FAEC8D1D}" srcOrd="2" destOrd="0" presId="urn:microsoft.com/office/officeart/2008/layout/LinedList"/>
    <dgm:cxn modelId="{26B4E9CA-92EB-485F-A4EA-38B5D5FB2748}" type="presParOf" srcId="{9059075C-B412-4190-A197-5CC2E986FEB1}" destId="{BFB420EF-DF5B-410A-AC22-81C05F63656E}" srcOrd="3" destOrd="0" presId="urn:microsoft.com/office/officeart/2008/layout/LinedList"/>
    <dgm:cxn modelId="{4927DE06-A4DD-4888-B6C1-8E83CA156C84}" type="presParOf" srcId="{BFB420EF-DF5B-410A-AC22-81C05F63656E}" destId="{9AA6FC9E-BFB8-417A-ADF6-D4A85AE8AC9C}" srcOrd="0" destOrd="0" presId="urn:microsoft.com/office/officeart/2008/layout/LinedList"/>
    <dgm:cxn modelId="{AFAEF132-09FE-4EC0-8C6B-6FDBF475B87D}" type="presParOf" srcId="{BFB420EF-DF5B-410A-AC22-81C05F63656E}" destId="{CFA6C8A8-1CC2-4527-9CA2-E0D8B7DE29C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2400"/>
            <a:t>ALTER and DROP statements</a:t>
          </a:r>
          <a:endParaRPr lang="en-US" sz="2400" dirty="0"/>
        </a:p>
      </dgm:t>
    </dgm:pt>
    <dgm:pt modelId="{EDB25BF9-FEC3-4BD0-A6A9-CAC189B4429F}" type="parTrans" cxnId="{6BA1A07B-490A-42F2-A189-0C8DA0DA4D42}">
      <dgm:prSet/>
      <dgm:spPr/>
      <dgm:t>
        <a:bodyPr/>
        <a:lstStyle/>
        <a:p>
          <a:endParaRPr lang="en-US" sz="1600"/>
        </a:p>
      </dgm:t>
    </dgm:pt>
    <dgm:pt modelId="{38B5FA55-A7AD-48CF-9CE7-71D7A39311A6}" type="sibTrans" cxnId="{6BA1A07B-490A-42F2-A189-0C8DA0DA4D42}">
      <dgm:prSet/>
      <dgm:spPr/>
      <dgm:t>
        <a:bodyPr/>
        <a:lstStyle/>
        <a:p>
          <a:endParaRPr lang="en-US" sz="1600"/>
        </a:p>
      </dgm:t>
    </dgm:pt>
    <dgm:pt modelId="{99BCD904-5D42-4583-9DF9-2B08B702398E}">
      <dgm:prSet custT="1"/>
      <dgm:spPr/>
      <dgm:t>
        <a:bodyPr/>
        <a:lstStyle/>
        <a:p>
          <a:pPr>
            <a:lnSpc>
              <a:spcPct val="100000"/>
            </a:lnSpc>
          </a:pPr>
          <a:r>
            <a:rPr lang="en-US" sz="2400" dirty="0"/>
            <a:t>CREATE command to add a table </a:t>
          </a:r>
          <a:endParaRPr lang="en-GB" sz="2400" dirty="0"/>
        </a:p>
      </dgm:t>
    </dgm:pt>
    <dgm:pt modelId="{EF031671-4E64-49A9-B304-4826AA44D8D4}" type="parTrans" cxnId="{D77DF172-75F6-4B59-B0E8-C9F257FF6185}">
      <dgm:prSet/>
      <dgm:spPr/>
      <dgm:t>
        <a:bodyPr/>
        <a:lstStyle/>
        <a:p>
          <a:endParaRPr lang="en-GB" sz="1100"/>
        </a:p>
      </dgm:t>
    </dgm:pt>
    <dgm:pt modelId="{A8647425-568B-47CB-93B2-A47F07DC978E}" type="sibTrans" cxnId="{D77DF172-75F6-4B59-B0E8-C9F257FF6185}">
      <dgm:prSet/>
      <dgm:spPr/>
      <dgm:t>
        <a:bodyPr/>
        <a:lstStyle/>
        <a:p>
          <a:endParaRPr lang="en-GB" sz="1100"/>
        </a:p>
      </dgm:t>
    </dgm:pt>
    <dgm:pt modelId="{D999D0BB-DC16-41F7-92B5-0F9460A23DE8}">
      <dgm:prSet custT="1"/>
      <dgm:spPr/>
      <dgm:t>
        <a:bodyPr/>
        <a:lstStyle/>
        <a:p>
          <a:pPr>
            <a:lnSpc>
              <a:spcPct val="100000"/>
            </a:lnSpc>
          </a:pPr>
          <a:r>
            <a:rPr lang="en-US" sz="2400" dirty="0"/>
            <a:t>ALTER command to add a foreign key</a:t>
          </a:r>
          <a:endParaRPr lang="en-GB" sz="2400" dirty="0"/>
        </a:p>
      </dgm:t>
    </dgm:pt>
    <dgm:pt modelId="{27D4994C-053C-4FF7-BB97-E37FB5F78173}" type="parTrans" cxnId="{C6BB6E45-4CE1-43E7-8004-F40AEEF86128}">
      <dgm:prSet/>
      <dgm:spPr/>
      <dgm:t>
        <a:bodyPr/>
        <a:lstStyle/>
        <a:p>
          <a:endParaRPr lang="en-GB" sz="1100"/>
        </a:p>
      </dgm:t>
    </dgm:pt>
    <dgm:pt modelId="{62F5E489-6234-48D4-A658-219D284C47E9}" type="sibTrans" cxnId="{C6BB6E45-4CE1-43E7-8004-F40AEEF86128}">
      <dgm:prSet/>
      <dgm:spPr/>
      <dgm:t>
        <a:bodyPr/>
        <a:lstStyle/>
        <a:p>
          <a:endParaRPr lang="en-GB" sz="1100"/>
        </a:p>
      </dgm:t>
    </dgm:pt>
    <dgm:pt modelId="{BE43066E-4074-462E-BC02-2017CCC309D7}">
      <dgm:prSet custT="1"/>
      <dgm:spPr/>
      <dgm:t>
        <a:bodyPr/>
        <a:lstStyle/>
        <a:p>
          <a:pPr>
            <a:lnSpc>
              <a:spcPct val="100000"/>
            </a:lnSpc>
          </a:pPr>
          <a:r>
            <a:rPr lang="en-US" sz="2400" dirty="0"/>
            <a:t>ALTER command to add a field, drop a field and change the data type </a:t>
          </a:r>
          <a:endParaRPr lang="en-GB" sz="2400" dirty="0"/>
        </a:p>
      </dgm:t>
    </dgm:pt>
    <dgm:pt modelId="{C25AB893-158A-493F-884F-0BB642862198}" type="parTrans" cxnId="{5C5E482F-C061-47A5-86BD-E4B2D6243E88}">
      <dgm:prSet/>
      <dgm:spPr/>
      <dgm:t>
        <a:bodyPr/>
        <a:lstStyle/>
        <a:p>
          <a:endParaRPr lang="en-GB" sz="1100"/>
        </a:p>
      </dgm:t>
    </dgm:pt>
    <dgm:pt modelId="{762BDA27-B1E6-4336-940F-75766322CF74}" type="sibTrans" cxnId="{5C5E482F-C061-47A5-86BD-E4B2D6243E88}">
      <dgm:prSet/>
      <dgm:spPr/>
      <dgm:t>
        <a:bodyPr/>
        <a:lstStyle/>
        <a:p>
          <a:endParaRPr lang="en-GB" sz="1100"/>
        </a:p>
      </dgm:t>
    </dgm:pt>
    <dgm:pt modelId="{03171C8A-2653-419B-AFBE-F2D3C90F0E35}">
      <dgm:prSet custT="1"/>
      <dgm:spPr/>
      <dgm:t>
        <a:bodyPr/>
        <a:lstStyle/>
        <a:p>
          <a:pPr>
            <a:lnSpc>
              <a:spcPct val="100000"/>
            </a:lnSpc>
          </a:pPr>
          <a:r>
            <a:rPr lang="en-US" sz="2400" dirty="0"/>
            <a:t>DROP command to delete a table.</a:t>
          </a:r>
          <a:endParaRPr lang="en-GB" sz="2400" dirty="0"/>
        </a:p>
      </dgm:t>
    </dgm:pt>
    <dgm:pt modelId="{6A20402A-2898-4215-A887-4CCCFDC924A5}" type="parTrans" cxnId="{B3633488-BD11-497A-A06B-54AA9125F9E8}">
      <dgm:prSet/>
      <dgm:spPr/>
      <dgm:t>
        <a:bodyPr/>
        <a:lstStyle/>
        <a:p>
          <a:endParaRPr lang="en-GB" sz="1100"/>
        </a:p>
      </dgm:t>
    </dgm:pt>
    <dgm:pt modelId="{00A52C4B-0730-4BC5-ADC3-0D9EC0DF668E}" type="sibTrans" cxnId="{B3633488-BD11-497A-A06B-54AA9125F9E8}">
      <dgm:prSet/>
      <dgm:spPr/>
      <dgm:t>
        <a:bodyPr/>
        <a:lstStyle/>
        <a:p>
          <a:endParaRPr lang="en-GB" sz="1100"/>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5"/>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5"/>
      <dgm:spPr/>
    </dgm:pt>
    <dgm:pt modelId="{49C21D5D-6668-462A-A568-44CE1F8B338A}" type="pres">
      <dgm:prSet presAssocID="{83E86990-8CED-4BDC-9CF9-910B50503B3A}" presName="vert1" presStyleCnt="0"/>
      <dgm:spPr/>
    </dgm:pt>
    <dgm:pt modelId="{A0BA418E-746B-4E16-9E7A-FBFA850701C8}" type="pres">
      <dgm:prSet presAssocID="{99BCD904-5D42-4583-9DF9-2B08B702398E}" presName="thickLine" presStyleLbl="alignNode1" presStyleIdx="1" presStyleCnt="5"/>
      <dgm:spPr/>
    </dgm:pt>
    <dgm:pt modelId="{3CA18270-6874-47D9-92A8-1995DEFD52C7}" type="pres">
      <dgm:prSet presAssocID="{99BCD904-5D42-4583-9DF9-2B08B702398E}" presName="horz1" presStyleCnt="0"/>
      <dgm:spPr/>
    </dgm:pt>
    <dgm:pt modelId="{F429C668-81CD-4C20-99DC-0642363B5E0F}" type="pres">
      <dgm:prSet presAssocID="{99BCD904-5D42-4583-9DF9-2B08B702398E}" presName="tx1" presStyleLbl="revTx" presStyleIdx="1" presStyleCnt="5"/>
      <dgm:spPr/>
    </dgm:pt>
    <dgm:pt modelId="{000A4BBF-E4C6-4776-AE70-305CA9D88335}" type="pres">
      <dgm:prSet presAssocID="{99BCD904-5D42-4583-9DF9-2B08B702398E}" presName="vert1" presStyleCnt="0"/>
      <dgm:spPr/>
    </dgm:pt>
    <dgm:pt modelId="{B8A196D4-E500-46A7-971D-F9B71B8F9B5F}" type="pres">
      <dgm:prSet presAssocID="{D999D0BB-DC16-41F7-92B5-0F9460A23DE8}" presName="thickLine" presStyleLbl="alignNode1" presStyleIdx="2" presStyleCnt="5"/>
      <dgm:spPr/>
    </dgm:pt>
    <dgm:pt modelId="{50DB8C11-2EBE-4E0D-8C2F-E6EB6E338F05}" type="pres">
      <dgm:prSet presAssocID="{D999D0BB-DC16-41F7-92B5-0F9460A23DE8}" presName="horz1" presStyleCnt="0"/>
      <dgm:spPr/>
    </dgm:pt>
    <dgm:pt modelId="{1219B463-CE12-48AA-87AD-D983232A0ACE}" type="pres">
      <dgm:prSet presAssocID="{D999D0BB-DC16-41F7-92B5-0F9460A23DE8}" presName="tx1" presStyleLbl="revTx" presStyleIdx="2" presStyleCnt="5"/>
      <dgm:spPr/>
    </dgm:pt>
    <dgm:pt modelId="{4F873C52-74BD-4FFD-928A-2C2CA36C6D5D}" type="pres">
      <dgm:prSet presAssocID="{D999D0BB-DC16-41F7-92B5-0F9460A23DE8}" presName="vert1" presStyleCnt="0"/>
      <dgm:spPr/>
    </dgm:pt>
    <dgm:pt modelId="{7C7FAEEC-B3D6-41D4-9E7E-3B3E4014CF14}" type="pres">
      <dgm:prSet presAssocID="{BE43066E-4074-462E-BC02-2017CCC309D7}" presName="thickLine" presStyleLbl="alignNode1" presStyleIdx="3" presStyleCnt="5"/>
      <dgm:spPr/>
    </dgm:pt>
    <dgm:pt modelId="{FCAD7833-0EA2-495B-9970-5045CF87372F}" type="pres">
      <dgm:prSet presAssocID="{BE43066E-4074-462E-BC02-2017CCC309D7}" presName="horz1" presStyleCnt="0"/>
      <dgm:spPr/>
    </dgm:pt>
    <dgm:pt modelId="{EC822852-0409-41D1-90E1-2286AC62461A}" type="pres">
      <dgm:prSet presAssocID="{BE43066E-4074-462E-BC02-2017CCC309D7}" presName="tx1" presStyleLbl="revTx" presStyleIdx="3" presStyleCnt="5"/>
      <dgm:spPr/>
    </dgm:pt>
    <dgm:pt modelId="{28AF1EFB-954D-4E91-A6F4-1C14327F10F5}" type="pres">
      <dgm:prSet presAssocID="{BE43066E-4074-462E-BC02-2017CCC309D7}" presName="vert1" presStyleCnt="0"/>
      <dgm:spPr/>
    </dgm:pt>
    <dgm:pt modelId="{46655223-DA22-4108-98A6-03E948AFB9EC}" type="pres">
      <dgm:prSet presAssocID="{03171C8A-2653-419B-AFBE-F2D3C90F0E35}" presName="thickLine" presStyleLbl="alignNode1" presStyleIdx="4" presStyleCnt="5"/>
      <dgm:spPr/>
    </dgm:pt>
    <dgm:pt modelId="{23950962-F912-459B-9AC8-6FB4F1BA8CDF}" type="pres">
      <dgm:prSet presAssocID="{03171C8A-2653-419B-AFBE-F2D3C90F0E35}" presName="horz1" presStyleCnt="0"/>
      <dgm:spPr/>
    </dgm:pt>
    <dgm:pt modelId="{DCD56241-2A75-4559-A605-DEA8F69AA0E2}" type="pres">
      <dgm:prSet presAssocID="{03171C8A-2653-419B-AFBE-F2D3C90F0E35}" presName="tx1" presStyleLbl="revTx" presStyleIdx="4" presStyleCnt="5"/>
      <dgm:spPr/>
    </dgm:pt>
    <dgm:pt modelId="{241D073E-02DA-4508-BAA6-B83E1C2AB35F}" type="pres">
      <dgm:prSet presAssocID="{03171C8A-2653-419B-AFBE-F2D3C90F0E35}" presName="vert1" presStyleCnt="0"/>
      <dgm:spPr/>
    </dgm:pt>
  </dgm:ptLst>
  <dgm:cxnLst>
    <dgm:cxn modelId="{56F05A1C-6E90-4D79-99AE-257595E7FD12}" type="presOf" srcId="{BE43066E-4074-462E-BC02-2017CCC309D7}" destId="{EC822852-0409-41D1-90E1-2286AC62461A}" srcOrd="0" destOrd="0" presId="urn:microsoft.com/office/officeart/2008/layout/LinedList"/>
    <dgm:cxn modelId="{5C5E482F-C061-47A5-86BD-E4B2D6243E88}" srcId="{B1495261-28BE-427B-90E9-927E6DB9ACDF}" destId="{BE43066E-4074-462E-BC02-2017CCC309D7}" srcOrd="3" destOrd="0" parTransId="{C25AB893-158A-493F-884F-0BB642862198}" sibTransId="{762BDA27-B1E6-4336-940F-75766322CF74}"/>
    <dgm:cxn modelId="{8DEA9738-41B6-4782-B16A-7A76429572BF}" type="presOf" srcId="{B1495261-28BE-427B-90E9-927E6DB9ACDF}" destId="{9059075C-B412-4190-A197-5CC2E986FEB1}" srcOrd="0" destOrd="0" presId="urn:microsoft.com/office/officeart/2008/layout/LinedList"/>
    <dgm:cxn modelId="{C6BB6E45-4CE1-43E7-8004-F40AEEF86128}" srcId="{B1495261-28BE-427B-90E9-927E6DB9ACDF}" destId="{D999D0BB-DC16-41F7-92B5-0F9460A23DE8}" srcOrd="2" destOrd="0" parTransId="{27D4994C-053C-4FF7-BB97-E37FB5F78173}" sibTransId="{62F5E489-6234-48D4-A658-219D284C47E9}"/>
    <dgm:cxn modelId="{8F279B46-D48F-4284-B7EB-4404D8D230AA}" type="presOf" srcId="{99BCD904-5D42-4583-9DF9-2B08B702398E}" destId="{F429C668-81CD-4C20-99DC-0642363B5E0F}" srcOrd="0" destOrd="0" presId="urn:microsoft.com/office/officeart/2008/layout/LinedList"/>
    <dgm:cxn modelId="{D77DF172-75F6-4B59-B0E8-C9F257FF6185}" srcId="{B1495261-28BE-427B-90E9-927E6DB9ACDF}" destId="{99BCD904-5D42-4583-9DF9-2B08B702398E}" srcOrd="1" destOrd="0" parTransId="{EF031671-4E64-49A9-B304-4826AA44D8D4}" sibTransId="{A8647425-568B-47CB-93B2-A47F07DC978E}"/>
    <dgm:cxn modelId="{6BA1A07B-490A-42F2-A189-0C8DA0DA4D42}" srcId="{B1495261-28BE-427B-90E9-927E6DB9ACDF}" destId="{83E86990-8CED-4BDC-9CF9-910B50503B3A}" srcOrd="0" destOrd="0" parTransId="{EDB25BF9-FEC3-4BD0-A6A9-CAC189B4429F}" sibTransId="{38B5FA55-A7AD-48CF-9CE7-71D7A39311A6}"/>
    <dgm:cxn modelId="{B3633488-BD11-497A-A06B-54AA9125F9E8}" srcId="{B1495261-28BE-427B-90E9-927E6DB9ACDF}" destId="{03171C8A-2653-419B-AFBE-F2D3C90F0E35}" srcOrd="4" destOrd="0" parTransId="{6A20402A-2898-4215-A887-4CCCFDC924A5}" sibTransId="{00A52C4B-0730-4BC5-ADC3-0D9EC0DF668E}"/>
    <dgm:cxn modelId="{33C0779D-0676-45F1-968B-F16568BEF997}" type="presOf" srcId="{83E86990-8CED-4BDC-9CF9-910B50503B3A}" destId="{A68678F9-6F3C-4570-B21B-2808542EABC4}" srcOrd="0" destOrd="0" presId="urn:microsoft.com/office/officeart/2008/layout/LinedList"/>
    <dgm:cxn modelId="{68C25AAF-5DB8-4D66-877D-8729611A77F2}" type="presOf" srcId="{03171C8A-2653-419B-AFBE-F2D3C90F0E35}" destId="{DCD56241-2A75-4559-A605-DEA8F69AA0E2}" srcOrd="0" destOrd="0" presId="urn:microsoft.com/office/officeart/2008/layout/LinedList"/>
    <dgm:cxn modelId="{D7B3B1ED-D521-4813-977C-875920304CA0}" type="presOf" srcId="{D999D0BB-DC16-41F7-92B5-0F9460A23DE8}" destId="{1219B463-CE12-48AA-87AD-D983232A0ACE}"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2D79D975-081A-4AAA-9A34-60D21282527C}" type="presParOf" srcId="{9059075C-B412-4190-A197-5CC2E986FEB1}" destId="{A0BA418E-746B-4E16-9E7A-FBFA850701C8}" srcOrd="2" destOrd="0" presId="urn:microsoft.com/office/officeart/2008/layout/LinedList"/>
    <dgm:cxn modelId="{C7B50E8C-488E-492E-9B23-55C973D6E755}" type="presParOf" srcId="{9059075C-B412-4190-A197-5CC2E986FEB1}" destId="{3CA18270-6874-47D9-92A8-1995DEFD52C7}" srcOrd="3" destOrd="0" presId="urn:microsoft.com/office/officeart/2008/layout/LinedList"/>
    <dgm:cxn modelId="{DF8C8B41-4B47-4F93-8736-1EB269576D87}" type="presParOf" srcId="{3CA18270-6874-47D9-92A8-1995DEFD52C7}" destId="{F429C668-81CD-4C20-99DC-0642363B5E0F}" srcOrd="0" destOrd="0" presId="urn:microsoft.com/office/officeart/2008/layout/LinedList"/>
    <dgm:cxn modelId="{11718B98-263A-4D02-89B3-16105213B98A}" type="presParOf" srcId="{3CA18270-6874-47D9-92A8-1995DEFD52C7}" destId="{000A4BBF-E4C6-4776-AE70-305CA9D88335}" srcOrd="1" destOrd="0" presId="urn:microsoft.com/office/officeart/2008/layout/LinedList"/>
    <dgm:cxn modelId="{085C8927-17E2-4AFA-B474-D83197F19526}" type="presParOf" srcId="{9059075C-B412-4190-A197-5CC2E986FEB1}" destId="{B8A196D4-E500-46A7-971D-F9B71B8F9B5F}" srcOrd="4" destOrd="0" presId="urn:microsoft.com/office/officeart/2008/layout/LinedList"/>
    <dgm:cxn modelId="{EA4B5E3A-06DF-4BF8-8F4F-8745D0F5AAE8}" type="presParOf" srcId="{9059075C-B412-4190-A197-5CC2E986FEB1}" destId="{50DB8C11-2EBE-4E0D-8C2F-E6EB6E338F05}" srcOrd="5" destOrd="0" presId="urn:microsoft.com/office/officeart/2008/layout/LinedList"/>
    <dgm:cxn modelId="{3B667250-B3BF-4E0D-B4AC-48AC667702D9}" type="presParOf" srcId="{50DB8C11-2EBE-4E0D-8C2F-E6EB6E338F05}" destId="{1219B463-CE12-48AA-87AD-D983232A0ACE}" srcOrd="0" destOrd="0" presId="urn:microsoft.com/office/officeart/2008/layout/LinedList"/>
    <dgm:cxn modelId="{84C8E734-E242-4527-850D-C843E1C7D18C}" type="presParOf" srcId="{50DB8C11-2EBE-4E0D-8C2F-E6EB6E338F05}" destId="{4F873C52-74BD-4FFD-928A-2C2CA36C6D5D}" srcOrd="1" destOrd="0" presId="urn:microsoft.com/office/officeart/2008/layout/LinedList"/>
    <dgm:cxn modelId="{1837A5E1-6FD2-4390-AD5C-FCD6AB3E3351}" type="presParOf" srcId="{9059075C-B412-4190-A197-5CC2E986FEB1}" destId="{7C7FAEEC-B3D6-41D4-9E7E-3B3E4014CF14}" srcOrd="6" destOrd="0" presId="urn:microsoft.com/office/officeart/2008/layout/LinedList"/>
    <dgm:cxn modelId="{794F7F14-74FA-43EA-864E-789359AC8B73}" type="presParOf" srcId="{9059075C-B412-4190-A197-5CC2E986FEB1}" destId="{FCAD7833-0EA2-495B-9970-5045CF87372F}" srcOrd="7" destOrd="0" presId="urn:microsoft.com/office/officeart/2008/layout/LinedList"/>
    <dgm:cxn modelId="{F7A930F0-5D6F-47C9-85AA-78AB0DCFB646}" type="presParOf" srcId="{FCAD7833-0EA2-495B-9970-5045CF87372F}" destId="{EC822852-0409-41D1-90E1-2286AC62461A}" srcOrd="0" destOrd="0" presId="urn:microsoft.com/office/officeart/2008/layout/LinedList"/>
    <dgm:cxn modelId="{AC7C7D8B-7621-4787-B5A3-373F9E7E20A2}" type="presParOf" srcId="{FCAD7833-0EA2-495B-9970-5045CF87372F}" destId="{28AF1EFB-954D-4E91-A6F4-1C14327F10F5}" srcOrd="1" destOrd="0" presId="urn:microsoft.com/office/officeart/2008/layout/LinedList"/>
    <dgm:cxn modelId="{52F6397C-995A-44B3-BB44-B58138A47C25}" type="presParOf" srcId="{9059075C-B412-4190-A197-5CC2E986FEB1}" destId="{46655223-DA22-4108-98A6-03E948AFB9EC}" srcOrd="8" destOrd="0" presId="urn:microsoft.com/office/officeart/2008/layout/LinedList"/>
    <dgm:cxn modelId="{5FDB6848-F3A8-4EF7-BC67-BC6B669EDAC1}" type="presParOf" srcId="{9059075C-B412-4190-A197-5CC2E986FEB1}" destId="{23950962-F912-459B-9AC8-6FB4F1BA8CDF}" srcOrd="9" destOrd="0" presId="urn:microsoft.com/office/officeart/2008/layout/LinedList"/>
    <dgm:cxn modelId="{67E48345-2556-455A-BBAE-19698BE725CD}" type="presParOf" srcId="{23950962-F912-459B-9AC8-6FB4F1BA8CDF}" destId="{DCD56241-2A75-4559-A605-DEA8F69AA0E2}" srcOrd="0" destOrd="0" presId="urn:microsoft.com/office/officeart/2008/layout/LinedList"/>
    <dgm:cxn modelId="{F7E3ED9E-AFAC-449C-A617-EFA01265E60B}" type="presParOf" srcId="{23950962-F912-459B-9AC8-6FB4F1BA8CDF}" destId="{241D073E-02DA-4508-BAA6-B83E1C2AB35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1495261-28BE-427B-90E9-927E6DB9ACDF}"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83E86990-8CED-4BDC-9CF9-910B50503B3A}">
      <dgm:prSet custT="1"/>
      <dgm:spPr/>
      <dgm:t>
        <a:bodyPr/>
        <a:lstStyle/>
        <a:p>
          <a:pPr>
            <a:lnSpc>
              <a:spcPct val="100000"/>
            </a:lnSpc>
          </a:pPr>
          <a:r>
            <a:rPr lang="en-GB" sz="2400" dirty="0"/>
            <a:t>[1] Database systems: design, implementation, and management, Coronel, C., &amp; Morris, S, Cengage Learning, 2019.</a:t>
          </a:r>
          <a:endParaRPr lang="en-US" sz="2400" dirty="0"/>
        </a:p>
      </dgm:t>
    </dgm:pt>
    <dgm:pt modelId="{EDB25BF9-FEC3-4BD0-A6A9-CAC189B4429F}" type="parTrans" cxnId="{6BA1A07B-490A-42F2-A189-0C8DA0DA4D42}">
      <dgm:prSet/>
      <dgm:spPr/>
      <dgm:t>
        <a:bodyPr/>
        <a:lstStyle/>
        <a:p>
          <a:endParaRPr lang="en-US" sz="1400"/>
        </a:p>
      </dgm:t>
    </dgm:pt>
    <dgm:pt modelId="{38B5FA55-A7AD-48CF-9CE7-71D7A39311A6}" type="sibTrans" cxnId="{6BA1A07B-490A-42F2-A189-0C8DA0DA4D42}">
      <dgm:prSet/>
      <dgm:spPr/>
      <dgm:t>
        <a:bodyPr/>
        <a:lstStyle/>
        <a:p>
          <a:endParaRPr lang="en-US" sz="1400"/>
        </a:p>
      </dgm:t>
    </dgm:pt>
    <dgm:pt modelId="{33A1E57C-313F-4317-AD64-A52DE1C01628}">
      <dgm:prSet custT="1"/>
      <dgm:spPr/>
      <dgm:t>
        <a:bodyPr/>
        <a:lstStyle/>
        <a:p>
          <a:r>
            <a:rPr lang="en-GB" sz="2400" dirty="0"/>
            <a:t>[2] Database Systems: A Practical Approach to Design, Implementation, and Management, Connolly, T., &amp; </a:t>
          </a:r>
          <a:r>
            <a:rPr lang="en-GB" sz="2400" dirty="0" err="1"/>
            <a:t>Begg</a:t>
          </a:r>
          <a:r>
            <a:rPr lang="en-GB" sz="2400" dirty="0"/>
            <a:t>, C., Pearson, 2015.</a:t>
          </a:r>
        </a:p>
      </dgm:t>
    </dgm:pt>
    <dgm:pt modelId="{81AD7E3E-0DEB-443A-A260-8D2E9171B841}" type="parTrans" cxnId="{83049027-CCED-4E1D-8C05-F067654EDA32}">
      <dgm:prSet/>
      <dgm:spPr/>
      <dgm:t>
        <a:bodyPr/>
        <a:lstStyle/>
        <a:p>
          <a:endParaRPr lang="en-GB"/>
        </a:p>
      </dgm:t>
    </dgm:pt>
    <dgm:pt modelId="{8BCF8E26-2AFB-4957-8351-170E6B0A68E8}" type="sibTrans" cxnId="{83049027-CCED-4E1D-8C05-F067654EDA32}">
      <dgm:prSet/>
      <dgm:spPr/>
      <dgm:t>
        <a:bodyPr/>
        <a:lstStyle/>
        <a:p>
          <a:endParaRPr lang="en-GB"/>
        </a:p>
      </dgm:t>
    </dgm:pt>
    <dgm:pt modelId="{19187F66-7A76-41D3-9300-4B4D27E09241}">
      <dgm:prSet custT="1"/>
      <dgm:spPr/>
      <dgm:t>
        <a:bodyPr/>
        <a:lstStyle/>
        <a:p>
          <a:r>
            <a:rPr lang="en-GB" sz="2400" dirty="0"/>
            <a:t>[3] Fundamentals of database systems, </a:t>
          </a:r>
          <a:r>
            <a:rPr lang="en-GB" sz="2400" dirty="0" err="1"/>
            <a:t>Elmasri</a:t>
          </a:r>
          <a:r>
            <a:rPr lang="en-GB" sz="2400" dirty="0"/>
            <a:t>, R., &amp; </a:t>
          </a:r>
          <a:r>
            <a:rPr lang="en-GB" sz="2400" dirty="0" err="1"/>
            <a:t>Navathe</a:t>
          </a:r>
          <a:r>
            <a:rPr lang="en-GB" sz="2400" dirty="0"/>
            <a:t>, S. B., Pearson Education Limited, 2016.</a:t>
          </a:r>
        </a:p>
      </dgm:t>
    </dgm:pt>
    <dgm:pt modelId="{70DE27C4-BBA4-435F-B248-D8F2E41EFFF8}" type="parTrans" cxnId="{2ABDA676-8B9F-4AF5-BBBB-45AABFF1727D}">
      <dgm:prSet/>
      <dgm:spPr/>
      <dgm:t>
        <a:bodyPr/>
        <a:lstStyle/>
        <a:p>
          <a:endParaRPr lang="en-GB"/>
        </a:p>
      </dgm:t>
    </dgm:pt>
    <dgm:pt modelId="{8CA2DC0A-7F5D-4FB4-BAA1-77185007DFA3}" type="sibTrans" cxnId="{2ABDA676-8B9F-4AF5-BBBB-45AABFF1727D}">
      <dgm:prSet/>
      <dgm:spPr/>
      <dgm:t>
        <a:bodyPr/>
        <a:lstStyle/>
        <a:p>
          <a:endParaRPr lang="en-GB"/>
        </a:p>
      </dgm:t>
    </dgm:pt>
    <dgm:pt modelId="{9059075C-B412-4190-A197-5CC2E986FEB1}" type="pres">
      <dgm:prSet presAssocID="{B1495261-28BE-427B-90E9-927E6DB9ACDF}" presName="vert0" presStyleCnt="0">
        <dgm:presLayoutVars>
          <dgm:dir/>
          <dgm:animOne val="branch"/>
          <dgm:animLvl val="lvl"/>
        </dgm:presLayoutVars>
      </dgm:prSet>
      <dgm:spPr/>
    </dgm:pt>
    <dgm:pt modelId="{A519525C-9406-4595-BCFE-EE30310CF20F}" type="pres">
      <dgm:prSet presAssocID="{83E86990-8CED-4BDC-9CF9-910B50503B3A}" presName="thickLine" presStyleLbl="alignNode1" presStyleIdx="0" presStyleCnt="3"/>
      <dgm:spPr/>
    </dgm:pt>
    <dgm:pt modelId="{43882A4B-BC0A-445C-A3DE-EDA11226EA54}" type="pres">
      <dgm:prSet presAssocID="{83E86990-8CED-4BDC-9CF9-910B50503B3A}" presName="horz1" presStyleCnt="0"/>
      <dgm:spPr/>
    </dgm:pt>
    <dgm:pt modelId="{A68678F9-6F3C-4570-B21B-2808542EABC4}" type="pres">
      <dgm:prSet presAssocID="{83E86990-8CED-4BDC-9CF9-910B50503B3A}" presName="tx1" presStyleLbl="revTx" presStyleIdx="0" presStyleCnt="3"/>
      <dgm:spPr/>
    </dgm:pt>
    <dgm:pt modelId="{49C21D5D-6668-462A-A568-44CE1F8B338A}" type="pres">
      <dgm:prSet presAssocID="{83E86990-8CED-4BDC-9CF9-910B50503B3A}" presName="vert1" presStyleCnt="0"/>
      <dgm:spPr/>
    </dgm:pt>
    <dgm:pt modelId="{6F30DC45-092E-4EE7-A0EF-5A82DD5672DB}" type="pres">
      <dgm:prSet presAssocID="{33A1E57C-313F-4317-AD64-A52DE1C01628}" presName="thickLine" presStyleLbl="alignNode1" presStyleIdx="1" presStyleCnt="3"/>
      <dgm:spPr/>
    </dgm:pt>
    <dgm:pt modelId="{63E3A5B7-895D-482A-AE06-4088E56CD93C}" type="pres">
      <dgm:prSet presAssocID="{33A1E57C-313F-4317-AD64-A52DE1C01628}" presName="horz1" presStyleCnt="0"/>
      <dgm:spPr/>
    </dgm:pt>
    <dgm:pt modelId="{3E7F1D72-ED83-42FD-A7CA-8A26F9B24011}" type="pres">
      <dgm:prSet presAssocID="{33A1E57C-313F-4317-AD64-A52DE1C01628}" presName="tx1" presStyleLbl="revTx" presStyleIdx="1" presStyleCnt="3"/>
      <dgm:spPr/>
    </dgm:pt>
    <dgm:pt modelId="{A662F588-D10C-4806-A449-F029639327C9}" type="pres">
      <dgm:prSet presAssocID="{33A1E57C-313F-4317-AD64-A52DE1C01628}" presName="vert1" presStyleCnt="0"/>
      <dgm:spPr/>
    </dgm:pt>
    <dgm:pt modelId="{3E7528F1-F4FF-4ABF-8550-A5E4033C4036}" type="pres">
      <dgm:prSet presAssocID="{19187F66-7A76-41D3-9300-4B4D27E09241}" presName="thickLine" presStyleLbl="alignNode1" presStyleIdx="2" presStyleCnt="3"/>
      <dgm:spPr/>
    </dgm:pt>
    <dgm:pt modelId="{1889CDF5-47C5-4D16-A685-487B5CD43180}" type="pres">
      <dgm:prSet presAssocID="{19187F66-7A76-41D3-9300-4B4D27E09241}" presName="horz1" presStyleCnt="0"/>
      <dgm:spPr/>
    </dgm:pt>
    <dgm:pt modelId="{D9556339-F1C1-4F57-8B4B-F7DAED592BC7}" type="pres">
      <dgm:prSet presAssocID="{19187F66-7A76-41D3-9300-4B4D27E09241}" presName="tx1" presStyleLbl="revTx" presStyleIdx="2" presStyleCnt="3"/>
      <dgm:spPr/>
    </dgm:pt>
    <dgm:pt modelId="{9D1394E1-2704-40C6-8E34-92E30EEEA724}" type="pres">
      <dgm:prSet presAssocID="{19187F66-7A76-41D3-9300-4B4D27E09241}" presName="vert1" presStyleCnt="0"/>
      <dgm:spPr/>
    </dgm:pt>
  </dgm:ptLst>
  <dgm:cxnLst>
    <dgm:cxn modelId="{83049027-CCED-4E1D-8C05-F067654EDA32}" srcId="{B1495261-28BE-427B-90E9-927E6DB9ACDF}" destId="{33A1E57C-313F-4317-AD64-A52DE1C01628}" srcOrd="1" destOrd="0" parTransId="{81AD7E3E-0DEB-443A-A260-8D2E9171B841}" sibTransId="{8BCF8E26-2AFB-4957-8351-170E6B0A68E8}"/>
    <dgm:cxn modelId="{8DEA9738-41B6-4782-B16A-7A76429572BF}" type="presOf" srcId="{B1495261-28BE-427B-90E9-927E6DB9ACDF}" destId="{9059075C-B412-4190-A197-5CC2E986FEB1}" srcOrd="0" destOrd="0" presId="urn:microsoft.com/office/officeart/2008/layout/LinedList"/>
    <dgm:cxn modelId="{2ABDA676-8B9F-4AF5-BBBB-45AABFF1727D}" srcId="{B1495261-28BE-427B-90E9-927E6DB9ACDF}" destId="{19187F66-7A76-41D3-9300-4B4D27E09241}" srcOrd="2" destOrd="0" parTransId="{70DE27C4-BBA4-435F-B248-D8F2E41EFFF8}" sibTransId="{8CA2DC0A-7F5D-4FB4-BAA1-77185007DFA3}"/>
    <dgm:cxn modelId="{F11E7357-9E62-49F1-9A37-A0846FA317B1}" type="presOf" srcId="{19187F66-7A76-41D3-9300-4B4D27E09241}" destId="{D9556339-F1C1-4F57-8B4B-F7DAED592BC7}" srcOrd="0" destOrd="0" presId="urn:microsoft.com/office/officeart/2008/layout/LinedList"/>
    <dgm:cxn modelId="{6BA1A07B-490A-42F2-A189-0C8DA0DA4D42}" srcId="{B1495261-28BE-427B-90E9-927E6DB9ACDF}" destId="{83E86990-8CED-4BDC-9CF9-910B50503B3A}" srcOrd="0" destOrd="0" parTransId="{EDB25BF9-FEC3-4BD0-A6A9-CAC189B4429F}" sibTransId="{38B5FA55-A7AD-48CF-9CE7-71D7A39311A6}"/>
    <dgm:cxn modelId="{33C0779D-0676-45F1-968B-F16568BEF997}" type="presOf" srcId="{83E86990-8CED-4BDC-9CF9-910B50503B3A}" destId="{A68678F9-6F3C-4570-B21B-2808542EABC4}" srcOrd="0" destOrd="0" presId="urn:microsoft.com/office/officeart/2008/layout/LinedList"/>
    <dgm:cxn modelId="{541219AD-AA59-4888-A0BE-1DB911A69EEC}" type="presOf" srcId="{33A1E57C-313F-4317-AD64-A52DE1C01628}" destId="{3E7F1D72-ED83-42FD-A7CA-8A26F9B24011}" srcOrd="0" destOrd="0" presId="urn:microsoft.com/office/officeart/2008/layout/LinedList"/>
    <dgm:cxn modelId="{0E66FDC9-00AB-4023-A43E-9B8950E1D2A8}" type="presParOf" srcId="{9059075C-B412-4190-A197-5CC2E986FEB1}" destId="{A519525C-9406-4595-BCFE-EE30310CF20F}" srcOrd="0" destOrd="0" presId="urn:microsoft.com/office/officeart/2008/layout/LinedList"/>
    <dgm:cxn modelId="{1F565190-CB20-4327-8385-15B41F62978E}" type="presParOf" srcId="{9059075C-B412-4190-A197-5CC2E986FEB1}" destId="{43882A4B-BC0A-445C-A3DE-EDA11226EA54}" srcOrd="1" destOrd="0" presId="urn:microsoft.com/office/officeart/2008/layout/LinedList"/>
    <dgm:cxn modelId="{D177CA34-47B4-448A-A372-8B10CA432D39}" type="presParOf" srcId="{43882A4B-BC0A-445C-A3DE-EDA11226EA54}" destId="{A68678F9-6F3C-4570-B21B-2808542EABC4}" srcOrd="0" destOrd="0" presId="urn:microsoft.com/office/officeart/2008/layout/LinedList"/>
    <dgm:cxn modelId="{038F79F7-DCA0-4913-848C-EBC0616EE8A0}" type="presParOf" srcId="{43882A4B-BC0A-445C-A3DE-EDA11226EA54}" destId="{49C21D5D-6668-462A-A568-44CE1F8B338A}" srcOrd="1" destOrd="0" presId="urn:microsoft.com/office/officeart/2008/layout/LinedList"/>
    <dgm:cxn modelId="{37052DA0-998B-4A9D-A6D2-3F262A947832}" type="presParOf" srcId="{9059075C-B412-4190-A197-5CC2E986FEB1}" destId="{6F30DC45-092E-4EE7-A0EF-5A82DD5672DB}" srcOrd="2" destOrd="0" presId="urn:microsoft.com/office/officeart/2008/layout/LinedList"/>
    <dgm:cxn modelId="{D64810CC-1214-495F-8D0E-541B47630CFF}" type="presParOf" srcId="{9059075C-B412-4190-A197-5CC2E986FEB1}" destId="{63E3A5B7-895D-482A-AE06-4088E56CD93C}" srcOrd="3" destOrd="0" presId="urn:microsoft.com/office/officeart/2008/layout/LinedList"/>
    <dgm:cxn modelId="{F8C5E515-A1BC-4298-802C-9F98B608A7A5}" type="presParOf" srcId="{63E3A5B7-895D-482A-AE06-4088E56CD93C}" destId="{3E7F1D72-ED83-42FD-A7CA-8A26F9B24011}" srcOrd="0" destOrd="0" presId="urn:microsoft.com/office/officeart/2008/layout/LinedList"/>
    <dgm:cxn modelId="{E2CE8917-F2AC-4591-86F7-D927F9FA6377}" type="presParOf" srcId="{63E3A5B7-895D-482A-AE06-4088E56CD93C}" destId="{A662F588-D10C-4806-A449-F029639327C9}" srcOrd="1" destOrd="0" presId="urn:microsoft.com/office/officeart/2008/layout/LinedList"/>
    <dgm:cxn modelId="{BA25A27B-06FD-4E46-8D29-93B32844885D}" type="presParOf" srcId="{9059075C-B412-4190-A197-5CC2E986FEB1}" destId="{3E7528F1-F4FF-4ABF-8550-A5E4033C4036}" srcOrd="4" destOrd="0" presId="urn:microsoft.com/office/officeart/2008/layout/LinedList"/>
    <dgm:cxn modelId="{297E110D-7473-42A5-8293-EBCC444FC3DF}" type="presParOf" srcId="{9059075C-B412-4190-A197-5CC2E986FEB1}" destId="{1889CDF5-47C5-4D16-A685-487B5CD43180}" srcOrd="5" destOrd="0" presId="urn:microsoft.com/office/officeart/2008/layout/LinedList"/>
    <dgm:cxn modelId="{77FAABB8-C4FD-4DEF-86EC-050BF405D4B5}" type="presParOf" srcId="{1889CDF5-47C5-4D16-A685-487B5CD43180}" destId="{D9556339-F1C1-4F57-8B4B-F7DAED592BC7}" srcOrd="0" destOrd="0" presId="urn:microsoft.com/office/officeart/2008/layout/LinedList"/>
    <dgm:cxn modelId="{4A7A322D-6FBD-41E3-B962-918F69BC1DE3}" type="presParOf" srcId="{1889CDF5-47C5-4D16-A685-487B5CD43180}" destId="{9D1394E1-2704-40C6-8E34-92E30EEEA72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100000"/>
            </a:lnSpc>
            <a:spcBef>
              <a:spcPct val="0"/>
            </a:spcBef>
            <a:spcAft>
              <a:spcPct val="35000"/>
            </a:spcAft>
            <a:buNone/>
          </a:pPr>
          <a:r>
            <a:rPr lang="en-US" sz="3600" kern="1200"/>
            <a:t>Work on updating some fields within tables </a:t>
          </a:r>
          <a:endParaRPr lang="en-US" sz="3600" kern="1200" dirty="0"/>
        </a:p>
      </dsp:txBody>
      <dsp:txXfrm>
        <a:off x="0" y="2651"/>
        <a:ext cx="6224587" cy="1808511"/>
      </dsp:txXfrm>
    </dsp:sp>
    <dsp:sp modelId="{B9AA165F-66F1-40D4-8EBB-09B1DF949D26}">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BA308A-08D2-4927-B2E0-D2C421B1572F}">
      <dsp:nvSpPr>
        <dsp:cNvPr id="0" name=""/>
        <dsp:cNvSpPr/>
      </dsp:nvSpPr>
      <dsp:spPr>
        <a:xfrm>
          <a:off x="0" y="1811163"/>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100000"/>
            </a:lnSpc>
            <a:spcBef>
              <a:spcPct val="0"/>
            </a:spcBef>
            <a:spcAft>
              <a:spcPct val="35000"/>
            </a:spcAft>
            <a:buNone/>
          </a:pPr>
          <a:r>
            <a:rPr lang="en-US" sz="3600" kern="1200" dirty="0"/>
            <a:t>Altering various field constraints and data types. </a:t>
          </a:r>
          <a:endParaRPr lang="en-GB" sz="3600" kern="1200" dirty="0"/>
        </a:p>
      </dsp:txBody>
      <dsp:txXfrm>
        <a:off x="0" y="1811163"/>
        <a:ext cx="6224587" cy="1808511"/>
      </dsp:txXfrm>
    </dsp:sp>
    <dsp:sp modelId="{E0D155E7-E3CB-4756-86F4-780D18FEDAB3}">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47861C-49DB-452F-AF36-5243806DA14A}">
      <dsp:nvSpPr>
        <dsp:cNvPr id="0" name=""/>
        <dsp:cNvSpPr/>
      </dsp:nvSpPr>
      <dsp:spPr>
        <a:xfrm>
          <a:off x="0" y="3619674"/>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100000"/>
            </a:lnSpc>
            <a:spcBef>
              <a:spcPct val="0"/>
            </a:spcBef>
            <a:spcAft>
              <a:spcPct val="35000"/>
            </a:spcAft>
            <a:buNone/>
          </a:pPr>
          <a:r>
            <a:rPr lang="en-US" sz="3600" kern="1200" dirty="0"/>
            <a:t>Deleting fields or tables from the database.</a:t>
          </a:r>
          <a:endParaRPr lang="en-GB" sz="3600" kern="1200" dirty="0"/>
        </a:p>
      </dsp:txBody>
      <dsp:txXfrm>
        <a:off x="0" y="3619674"/>
        <a:ext cx="6224587" cy="18085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0"/>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0"/>
          <a:ext cx="6224587" cy="27154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100000"/>
            </a:lnSpc>
            <a:spcBef>
              <a:spcPct val="0"/>
            </a:spcBef>
            <a:spcAft>
              <a:spcPct val="35000"/>
            </a:spcAft>
            <a:buNone/>
          </a:pPr>
          <a:r>
            <a:rPr lang="en-GB" sz="4400" kern="1200"/>
            <a:t>Alter the table structure</a:t>
          </a:r>
          <a:endParaRPr lang="en-US" sz="4400" kern="1200" dirty="0"/>
        </a:p>
      </dsp:txBody>
      <dsp:txXfrm>
        <a:off x="0" y="0"/>
        <a:ext cx="6224587" cy="2715419"/>
      </dsp:txXfrm>
    </dsp:sp>
    <dsp:sp modelId="{034B5577-ADD7-4EBB-9EF9-2754FAEC8D1D}">
      <dsp:nvSpPr>
        <dsp:cNvPr id="0" name=""/>
        <dsp:cNvSpPr/>
      </dsp:nvSpPr>
      <dsp:spPr>
        <a:xfrm>
          <a:off x="0" y="2715419"/>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A6FC9E-BFB8-417A-ADF6-D4A85AE8AC9C}">
      <dsp:nvSpPr>
        <dsp:cNvPr id="0" name=""/>
        <dsp:cNvSpPr/>
      </dsp:nvSpPr>
      <dsp:spPr>
        <a:xfrm>
          <a:off x="0" y="2715419"/>
          <a:ext cx="6224587" cy="27154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Font typeface="+mj-lt"/>
            <a:buNone/>
          </a:pPr>
          <a:r>
            <a:rPr lang="en-GB" sz="4400" kern="1200" dirty="0"/>
            <a:t>Drop tables and various fields</a:t>
          </a:r>
        </a:p>
      </dsp:txBody>
      <dsp:txXfrm>
        <a:off x="0" y="2715419"/>
        <a:ext cx="6224587" cy="27154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662"/>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662"/>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GB" sz="2400" kern="1200"/>
            <a:t>ALTER and DROP statements</a:t>
          </a:r>
          <a:endParaRPr lang="en-US" sz="2400" kern="1200" dirty="0"/>
        </a:p>
      </dsp:txBody>
      <dsp:txXfrm>
        <a:off x="0" y="662"/>
        <a:ext cx="6224587" cy="1085902"/>
      </dsp:txXfrm>
    </dsp:sp>
    <dsp:sp modelId="{A0BA418E-746B-4E16-9E7A-FBFA850701C8}">
      <dsp:nvSpPr>
        <dsp:cNvPr id="0" name=""/>
        <dsp:cNvSpPr/>
      </dsp:nvSpPr>
      <dsp:spPr>
        <a:xfrm>
          <a:off x="0" y="1086565"/>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29C668-81CD-4C20-99DC-0642363B5E0F}">
      <dsp:nvSpPr>
        <dsp:cNvPr id="0" name=""/>
        <dsp:cNvSpPr/>
      </dsp:nvSpPr>
      <dsp:spPr>
        <a:xfrm>
          <a:off x="0" y="1086565"/>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US" sz="2400" kern="1200" dirty="0"/>
            <a:t>CREATE command to add a table </a:t>
          </a:r>
          <a:endParaRPr lang="en-GB" sz="2400" kern="1200" dirty="0"/>
        </a:p>
      </dsp:txBody>
      <dsp:txXfrm>
        <a:off x="0" y="1086565"/>
        <a:ext cx="6224587" cy="1085902"/>
      </dsp:txXfrm>
    </dsp:sp>
    <dsp:sp modelId="{B8A196D4-E500-46A7-971D-F9B71B8F9B5F}">
      <dsp:nvSpPr>
        <dsp:cNvPr id="0" name=""/>
        <dsp:cNvSpPr/>
      </dsp:nvSpPr>
      <dsp:spPr>
        <a:xfrm>
          <a:off x="0" y="2172467"/>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19B463-CE12-48AA-87AD-D983232A0ACE}">
      <dsp:nvSpPr>
        <dsp:cNvPr id="0" name=""/>
        <dsp:cNvSpPr/>
      </dsp:nvSpPr>
      <dsp:spPr>
        <a:xfrm>
          <a:off x="0" y="2172467"/>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US" sz="2400" kern="1200" dirty="0"/>
            <a:t>ALTER command to add a foreign key</a:t>
          </a:r>
          <a:endParaRPr lang="en-GB" sz="2400" kern="1200" dirty="0"/>
        </a:p>
      </dsp:txBody>
      <dsp:txXfrm>
        <a:off x="0" y="2172467"/>
        <a:ext cx="6224587" cy="1085902"/>
      </dsp:txXfrm>
    </dsp:sp>
    <dsp:sp modelId="{7C7FAEEC-B3D6-41D4-9E7E-3B3E4014CF14}">
      <dsp:nvSpPr>
        <dsp:cNvPr id="0" name=""/>
        <dsp:cNvSpPr/>
      </dsp:nvSpPr>
      <dsp:spPr>
        <a:xfrm>
          <a:off x="0" y="3258370"/>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822852-0409-41D1-90E1-2286AC62461A}">
      <dsp:nvSpPr>
        <dsp:cNvPr id="0" name=""/>
        <dsp:cNvSpPr/>
      </dsp:nvSpPr>
      <dsp:spPr>
        <a:xfrm>
          <a:off x="0" y="3258370"/>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US" sz="2400" kern="1200" dirty="0"/>
            <a:t>ALTER command to add a field, drop a field and change the data type </a:t>
          </a:r>
          <a:endParaRPr lang="en-GB" sz="2400" kern="1200" dirty="0"/>
        </a:p>
      </dsp:txBody>
      <dsp:txXfrm>
        <a:off x="0" y="3258370"/>
        <a:ext cx="6224587" cy="1085902"/>
      </dsp:txXfrm>
    </dsp:sp>
    <dsp:sp modelId="{46655223-DA22-4108-98A6-03E948AFB9EC}">
      <dsp:nvSpPr>
        <dsp:cNvPr id="0" name=""/>
        <dsp:cNvSpPr/>
      </dsp:nvSpPr>
      <dsp:spPr>
        <a:xfrm>
          <a:off x="0" y="4344272"/>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D56241-2A75-4559-A605-DEA8F69AA0E2}">
      <dsp:nvSpPr>
        <dsp:cNvPr id="0" name=""/>
        <dsp:cNvSpPr/>
      </dsp:nvSpPr>
      <dsp:spPr>
        <a:xfrm>
          <a:off x="0" y="4344272"/>
          <a:ext cx="6224587" cy="10859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US" sz="2400" kern="1200" dirty="0"/>
            <a:t>DROP command to delete a table.</a:t>
          </a:r>
          <a:endParaRPr lang="en-GB" sz="2400" kern="1200" dirty="0"/>
        </a:p>
      </dsp:txBody>
      <dsp:txXfrm>
        <a:off x="0" y="4344272"/>
        <a:ext cx="6224587" cy="10859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9525C-9406-4595-BCFE-EE30310CF20F}">
      <dsp:nvSpPr>
        <dsp:cNvPr id="0" name=""/>
        <dsp:cNvSpPr/>
      </dsp:nvSpPr>
      <dsp:spPr>
        <a:xfrm>
          <a:off x="0" y="2651"/>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8678F9-6F3C-4570-B21B-2808542EABC4}">
      <dsp:nvSpPr>
        <dsp:cNvPr id="0" name=""/>
        <dsp:cNvSpPr/>
      </dsp:nvSpPr>
      <dsp:spPr>
        <a:xfrm>
          <a:off x="0" y="2651"/>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100000"/>
            </a:lnSpc>
            <a:spcBef>
              <a:spcPct val="0"/>
            </a:spcBef>
            <a:spcAft>
              <a:spcPct val="35000"/>
            </a:spcAft>
            <a:buNone/>
          </a:pPr>
          <a:r>
            <a:rPr lang="en-GB" sz="2400" kern="1200" dirty="0"/>
            <a:t>[1] Database systems: design, implementation, and management, Coronel, C., &amp; Morris, S, Cengage Learning, 2019.</a:t>
          </a:r>
          <a:endParaRPr lang="en-US" sz="2400" kern="1200" dirty="0"/>
        </a:p>
      </dsp:txBody>
      <dsp:txXfrm>
        <a:off x="0" y="2651"/>
        <a:ext cx="6224587" cy="1808511"/>
      </dsp:txXfrm>
    </dsp:sp>
    <dsp:sp modelId="{6F30DC45-092E-4EE7-A0EF-5A82DD5672DB}">
      <dsp:nvSpPr>
        <dsp:cNvPr id="0" name=""/>
        <dsp:cNvSpPr/>
      </dsp:nvSpPr>
      <dsp:spPr>
        <a:xfrm>
          <a:off x="0" y="1811163"/>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7F1D72-ED83-42FD-A7CA-8A26F9B24011}">
      <dsp:nvSpPr>
        <dsp:cNvPr id="0" name=""/>
        <dsp:cNvSpPr/>
      </dsp:nvSpPr>
      <dsp:spPr>
        <a:xfrm>
          <a:off x="0" y="1811163"/>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[2] Database Systems: A Practical Approach to Design, Implementation, and Management, Connolly, T., &amp; </a:t>
          </a:r>
          <a:r>
            <a:rPr lang="en-GB" sz="2400" kern="1200" dirty="0" err="1"/>
            <a:t>Begg</a:t>
          </a:r>
          <a:r>
            <a:rPr lang="en-GB" sz="2400" kern="1200" dirty="0"/>
            <a:t>, C., Pearson, 2015.</a:t>
          </a:r>
        </a:p>
      </dsp:txBody>
      <dsp:txXfrm>
        <a:off x="0" y="1811163"/>
        <a:ext cx="6224587" cy="1808511"/>
      </dsp:txXfrm>
    </dsp:sp>
    <dsp:sp modelId="{3E7528F1-F4FF-4ABF-8550-A5E4033C4036}">
      <dsp:nvSpPr>
        <dsp:cNvPr id="0" name=""/>
        <dsp:cNvSpPr/>
      </dsp:nvSpPr>
      <dsp:spPr>
        <a:xfrm>
          <a:off x="0" y="3619674"/>
          <a:ext cx="6224587"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556339-F1C1-4F57-8B4B-F7DAED592BC7}">
      <dsp:nvSpPr>
        <dsp:cNvPr id="0" name=""/>
        <dsp:cNvSpPr/>
      </dsp:nvSpPr>
      <dsp:spPr>
        <a:xfrm>
          <a:off x="0" y="3619674"/>
          <a:ext cx="6224587" cy="18085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[3] Fundamentals of database systems, </a:t>
          </a:r>
          <a:r>
            <a:rPr lang="en-GB" sz="2400" kern="1200" dirty="0" err="1"/>
            <a:t>Elmasri</a:t>
          </a:r>
          <a:r>
            <a:rPr lang="en-GB" sz="2400" kern="1200" dirty="0"/>
            <a:t>, R., &amp; </a:t>
          </a:r>
          <a:r>
            <a:rPr lang="en-GB" sz="2400" kern="1200" dirty="0" err="1"/>
            <a:t>Navathe</a:t>
          </a:r>
          <a:r>
            <a:rPr lang="en-GB" sz="2400" kern="1200" dirty="0"/>
            <a:t>, S. B., Pearson Education Limited, 2016.</a:t>
          </a:r>
        </a:p>
      </dsp:txBody>
      <dsp:txXfrm>
        <a:off x="0" y="3619674"/>
        <a:ext cx="6224587" cy="180851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372C34-4520-4015-95E6-5661C99EAF87}" type="datetimeFigureOut">
              <a:rPr lang="en-GB" smtClean="0"/>
              <a:t>02/06/2022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DBCE8E-A3E7-4EC3-B7A7-B9DB4188084C}" type="slidenum">
              <a:rPr lang="en-GB" smtClean="0"/>
              <a:t>‹#›</a:t>
            </a:fld>
            <a:endParaRPr lang="en-GB"/>
          </a:p>
        </p:txBody>
      </p:sp>
    </p:spTree>
    <p:extLst>
      <p:ext uri="{BB962C8B-B14F-4D97-AF65-F5344CB8AC3E}">
        <p14:creationId xmlns:p14="http://schemas.microsoft.com/office/powerpoint/2010/main" val="2298268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DBCE8E-A3E7-4EC3-B7A7-B9DB4188084C}" type="slidenum">
              <a:rPr lang="en-GB" smtClean="0"/>
              <a:t>1</a:t>
            </a:fld>
            <a:endParaRPr lang="en-GB"/>
          </a:p>
        </p:txBody>
      </p:sp>
    </p:spTree>
    <p:extLst>
      <p:ext uri="{BB962C8B-B14F-4D97-AF65-F5344CB8AC3E}">
        <p14:creationId xmlns:p14="http://schemas.microsoft.com/office/powerpoint/2010/main" val="73120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Assume, </a:t>
            </a:r>
            <a:r>
              <a:rPr lang="en-US" dirty="0" err="1"/>
              <a:t>Bustani</a:t>
            </a:r>
            <a:r>
              <a:rPr lang="en-US" dirty="0"/>
              <a:t> college has undergone some changes and now needs to capture additional employee data. </a:t>
            </a:r>
          </a:p>
          <a:p>
            <a:r>
              <a:rPr lang="en-US" dirty="0"/>
              <a:t>Necessary for the administrator to update the tables either to add fields or to update existing ones.</a:t>
            </a:r>
            <a:endParaRPr lang="en-KE" dirty="0"/>
          </a:p>
          <a:p>
            <a:endParaRPr lang="en-GB" dirty="0"/>
          </a:p>
        </p:txBody>
      </p:sp>
      <p:sp>
        <p:nvSpPr>
          <p:cNvPr id="4" name="Slide Number Placeholder 3"/>
          <p:cNvSpPr>
            <a:spLocks noGrp="1"/>
          </p:cNvSpPr>
          <p:nvPr>
            <p:ph type="sldNum" sz="quarter" idx="5"/>
          </p:nvPr>
        </p:nvSpPr>
        <p:spPr/>
        <p:txBody>
          <a:bodyPr/>
          <a:lstStyle/>
          <a:p>
            <a:fld id="{F2DBCE8E-A3E7-4EC3-B7A7-B9DB4188084C}" type="slidenum">
              <a:rPr lang="en-GB" smtClean="0"/>
              <a:t>2</a:t>
            </a:fld>
            <a:endParaRPr lang="en-GB"/>
          </a:p>
        </p:txBody>
      </p:sp>
    </p:spTree>
    <p:extLst>
      <p:ext uri="{BB962C8B-B14F-4D97-AF65-F5344CB8AC3E}">
        <p14:creationId xmlns:p14="http://schemas.microsoft.com/office/powerpoint/2010/main" val="730811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DBCE8E-A3E7-4EC3-B7A7-B9DB4188084C}" type="slidenum">
              <a:rPr lang="en-GB" smtClean="0"/>
              <a:t>7</a:t>
            </a:fld>
            <a:endParaRPr lang="en-GB"/>
          </a:p>
        </p:txBody>
      </p:sp>
    </p:spTree>
    <p:extLst>
      <p:ext uri="{BB962C8B-B14F-4D97-AF65-F5344CB8AC3E}">
        <p14:creationId xmlns:p14="http://schemas.microsoft.com/office/powerpoint/2010/main" val="216674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DBCE8E-A3E7-4EC3-B7A7-B9DB4188084C}" type="slidenum">
              <a:rPr lang="en-GB" smtClean="0"/>
              <a:t>12</a:t>
            </a:fld>
            <a:endParaRPr lang="en-GB"/>
          </a:p>
        </p:txBody>
      </p:sp>
    </p:spTree>
    <p:extLst>
      <p:ext uri="{BB962C8B-B14F-4D97-AF65-F5344CB8AC3E}">
        <p14:creationId xmlns:p14="http://schemas.microsoft.com/office/powerpoint/2010/main" val="2235236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DBCE8E-A3E7-4EC3-B7A7-B9DB4188084C}" type="slidenum">
              <a:rPr lang="en-GB" smtClean="0"/>
              <a:t>30</a:t>
            </a:fld>
            <a:endParaRPr lang="en-GB"/>
          </a:p>
        </p:txBody>
      </p:sp>
    </p:spTree>
    <p:extLst>
      <p:ext uri="{BB962C8B-B14F-4D97-AF65-F5344CB8AC3E}">
        <p14:creationId xmlns:p14="http://schemas.microsoft.com/office/powerpoint/2010/main" val="1356606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EF991-D786-47E4-BD2D-FDE8A28B8FD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05E16426-5A13-4722-B628-6C8A6B32E4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D56D5F6F-DE0B-438A-9753-92D54F059972}"/>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2E8DEFCD-A7E8-452A-80F5-47F3FB102AD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9203087-BE9B-4D65-A9D9-7B90D5D5668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123423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33C5C-7942-400B-9190-CAA301EDA99C}"/>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C18CCDD-05DE-4409-B8A8-6DB123BFBA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E291F07-C4E6-42EB-8B7A-06E3A15A658E}"/>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8AEE055D-2819-498A-BDA7-D6FD1FE9941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746ADFA-53BC-40F7-B8EE-09EF2BF272D7}"/>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36359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D44CD-A457-400E-9E74-EE09B1CE91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FF0533C7-8760-445C-B1CA-29A8C3D8DD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7196EA-4D16-4E2E-8D08-48964F4CB0B6}"/>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84CB1050-E51D-407D-A8CC-27F9B1EE1F6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8495C1B-DDAE-4A1B-B003-D1F52D34DCCC}"/>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68808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46E36-5BED-4D57-8221-3C3BFC71A8D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96CD21AE-13E6-4A5B-A0D2-16FD41FB2E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2783367C-AED7-40C2-B9BB-9FE899FA667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8AF106B6-70AC-4177-8B2D-FEFEBAC9AE17}"/>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865080AA-C103-4FF7-867C-112680A5B31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6B68383-EA16-4C03-8382-FD6F2E6A2975}"/>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812492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A93C7-529C-4BE9-A00C-F428A69FE165}"/>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88A1A25-EE80-4A56-BF54-3AF8E3FD0C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1A0ED1-C601-48A4-9B24-E91A763330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635B545-74D9-4DC4-9037-3C233AD3F1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1BDD21-421F-41C6-84EE-A8CCF5784D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F97C1394-3D34-417B-BFA5-0102B63B1E1C}"/>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8" name="Footer Placeholder 7">
            <a:extLst>
              <a:ext uri="{FF2B5EF4-FFF2-40B4-BE49-F238E27FC236}">
                <a16:creationId xmlns:a16="http://schemas.microsoft.com/office/drawing/2014/main" id="{0C2E07EA-CA17-401D-AD5B-D2E6EF0AD8D1}"/>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425CE705-EF71-41DE-9CE0-1A838117CC45}"/>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227881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43AF5-BE8C-4FA4-9F58-88EF8124845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2818DA-557B-40D9-B7D4-1A021AB7B961}"/>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4" name="Footer Placeholder 3">
            <a:extLst>
              <a:ext uri="{FF2B5EF4-FFF2-40B4-BE49-F238E27FC236}">
                <a16:creationId xmlns:a16="http://schemas.microsoft.com/office/drawing/2014/main" id="{410ECD19-95B8-482F-8027-314F3042653B}"/>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6CFB532C-8702-4B88-891B-38DC64F0BC57}"/>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839892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1F120A-7A0E-431E-A1AC-36CEEF41395F}"/>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3" name="Footer Placeholder 2">
            <a:extLst>
              <a:ext uri="{FF2B5EF4-FFF2-40B4-BE49-F238E27FC236}">
                <a16:creationId xmlns:a16="http://schemas.microsoft.com/office/drawing/2014/main" id="{25FF7B39-9D7C-4437-92B5-81C15F32D340}"/>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F179A16B-7B35-47BC-9534-D4A877FD98ED}"/>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1755353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60BD2-7873-4B99-AAC5-27E146B575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156ADA2D-B749-44A1-9ED3-70009C1973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3B40BB68-E7C2-4044-B5B3-77966E4467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AD0347-F2D5-44E0-AAB0-19A6B69EB96D}"/>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6D7BAAB3-BE59-45D3-B73F-9E83C42AD762}"/>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5506CCF2-D91A-47E4-B1CA-4C524802E39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97210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125C2-1410-41EA-B560-B6D4295612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00A34192-B057-4681-83DD-29931FB660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967A3B62-D82E-43BE-B8E8-FC69CF3C9D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87C3BF-8633-4FDA-BBDF-B4260011DF5B}"/>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6" name="Footer Placeholder 5">
            <a:extLst>
              <a:ext uri="{FF2B5EF4-FFF2-40B4-BE49-F238E27FC236}">
                <a16:creationId xmlns:a16="http://schemas.microsoft.com/office/drawing/2014/main" id="{CA43593B-5E7F-4B28-B94C-B3DE2AC5EB7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B781E0D-D7F1-49B6-9FA9-2CDE6BF0A6AD}"/>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5828322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8D127-A3D9-41B4-8ED8-B11D38D37ADC}"/>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6085B27-6A89-4791-B55C-E339C36E132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1AF5D04-07C6-4BC5-8E70-2B6D7F1510B0}"/>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4CEAF1EA-62D0-4E1F-9B4A-B08F11124A9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D839795-DED6-435E-ABC4-615293CD39B3}"/>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3356898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12FE9C-DF84-4917-B109-39D1FEEF99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FC950031-E943-46AA-A0D4-4BE4CECD0DD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FCF1C99-BCAC-4026-8245-53B3DFA2E4DD}"/>
              </a:ext>
            </a:extLst>
          </p:cNvPr>
          <p:cNvSpPr>
            <a:spLocks noGrp="1"/>
          </p:cNvSpPr>
          <p:nvPr>
            <p:ph type="dt" sz="half" idx="10"/>
          </p:nvPr>
        </p:nvSpPr>
        <p:spPr/>
        <p:txBody>
          <a:body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1FC7E5B8-BE12-4853-9A7A-41EB508AE26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6F131A7-A8F9-4999-BE33-C0DED56A8B89}"/>
              </a:ext>
            </a:extLst>
          </p:cNvPr>
          <p:cNvSpPr>
            <a:spLocks noGrp="1"/>
          </p:cNvSpPr>
          <p:nvPr>
            <p:ph type="sldNum" sz="quarter" idx="12"/>
          </p:nvPr>
        </p:nvSpPr>
        <p:spPr/>
        <p:txBody>
          <a:bodyPr/>
          <a:lstStyle/>
          <a:p>
            <a:fld id="{64882A67-ED14-4CC2-A9F7-340AC96BA640}" type="slidenum">
              <a:rPr lang="en-KE" smtClean="0"/>
              <a:t>‹#›</a:t>
            </a:fld>
            <a:endParaRPr lang="en-KE"/>
          </a:p>
        </p:txBody>
      </p:sp>
    </p:spTree>
    <p:extLst>
      <p:ext uri="{BB962C8B-B14F-4D97-AF65-F5344CB8AC3E}">
        <p14:creationId xmlns:p14="http://schemas.microsoft.com/office/powerpoint/2010/main" val="2036410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ECA4AC-F63B-4D7E-B6AE-1783EE92E4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1B13299F-DA3C-4064-BF7A-C4E3FA5605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5D402C13-C844-400D-945C-23A0F71246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C70A4C-4F71-4A39-8266-E39F3A1C044D}" type="datetimeFigureOut">
              <a:rPr lang="en-KE" smtClean="0"/>
              <a:t>02/06/2022</a:t>
            </a:fld>
            <a:endParaRPr lang="en-KE"/>
          </a:p>
        </p:txBody>
      </p:sp>
      <p:sp>
        <p:nvSpPr>
          <p:cNvPr id="5" name="Footer Placeholder 4">
            <a:extLst>
              <a:ext uri="{FF2B5EF4-FFF2-40B4-BE49-F238E27FC236}">
                <a16:creationId xmlns:a16="http://schemas.microsoft.com/office/drawing/2014/main" id="{103E7C8E-B017-408D-A431-BDCB1F32DB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7DEAA64E-5B31-4ED0-9E00-0D78EC5930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882A67-ED14-4CC2-A9F7-340AC96BA640}" type="slidenum">
              <a:rPr lang="en-KE" smtClean="0"/>
              <a:t>‹#›</a:t>
            </a:fld>
            <a:endParaRPr lang="en-KE"/>
          </a:p>
        </p:txBody>
      </p:sp>
    </p:spTree>
    <p:extLst>
      <p:ext uri="{BB962C8B-B14F-4D97-AF65-F5344CB8AC3E}">
        <p14:creationId xmlns:p14="http://schemas.microsoft.com/office/powerpoint/2010/main" val="5194118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6227920-C3F4-4B25-BDD2-79714F4F9BF1}"/>
              </a:ext>
            </a:extLst>
          </p:cNvPr>
          <p:cNvSpPr>
            <a:spLocks noGrp="1"/>
          </p:cNvSpPr>
          <p:nvPr>
            <p:ph type="ctrTitle"/>
          </p:nvPr>
        </p:nvSpPr>
        <p:spPr>
          <a:xfrm>
            <a:off x="1314824" y="735106"/>
            <a:ext cx="10053763" cy="2928470"/>
          </a:xfrm>
        </p:spPr>
        <p:txBody>
          <a:bodyPr anchor="b">
            <a:normAutofit/>
          </a:bodyPr>
          <a:lstStyle/>
          <a:p>
            <a:pPr algn="l"/>
            <a:r>
              <a:rPr lang="en-US" dirty="0">
                <a:solidFill>
                  <a:srgbClr val="FFFFFF"/>
                </a:solidFill>
              </a:rPr>
              <a:t>Introduction to Database Technologies</a:t>
            </a:r>
            <a:endParaRPr lang="en-KE" dirty="0">
              <a:solidFill>
                <a:srgbClr val="FFFFFF"/>
              </a:solidFill>
            </a:endParaRPr>
          </a:p>
        </p:txBody>
      </p:sp>
      <p:sp>
        <p:nvSpPr>
          <p:cNvPr id="3" name="Subtitle 2">
            <a:extLst>
              <a:ext uri="{FF2B5EF4-FFF2-40B4-BE49-F238E27FC236}">
                <a16:creationId xmlns:a16="http://schemas.microsoft.com/office/drawing/2014/main" id="{6FE2BC3B-33E0-46F1-B9B4-972269E3AB32}"/>
              </a:ext>
            </a:extLst>
          </p:cNvPr>
          <p:cNvSpPr>
            <a:spLocks noGrp="1"/>
          </p:cNvSpPr>
          <p:nvPr>
            <p:ph type="subTitle" idx="1"/>
          </p:nvPr>
        </p:nvSpPr>
        <p:spPr>
          <a:xfrm>
            <a:off x="1350682" y="4870824"/>
            <a:ext cx="10005951" cy="1458258"/>
          </a:xfrm>
        </p:spPr>
        <p:txBody>
          <a:bodyPr anchor="ctr">
            <a:normAutofit fontScale="92500" lnSpcReduction="10000"/>
          </a:bodyPr>
          <a:lstStyle/>
          <a:p>
            <a:pPr algn="l"/>
            <a:r>
              <a:rPr lang="en-US" sz="3200" dirty="0"/>
              <a:t>Advanced Data Definition Language</a:t>
            </a:r>
          </a:p>
          <a:p>
            <a:pPr algn="l"/>
            <a:r>
              <a:rPr lang="en-US" sz="3200" dirty="0"/>
              <a:t>Lecture 9</a:t>
            </a:r>
          </a:p>
          <a:p>
            <a:pPr algn="l"/>
            <a:r>
              <a:rPr lang="en-US" sz="3200" dirty="0"/>
              <a:t>Dr Victoria Mukami</a:t>
            </a:r>
            <a:endParaRPr lang="en-KE" sz="3200" dirty="0"/>
          </a:p>
        </p:txBody>
      </p:sp>
    </p:spTree>
    <p:extLst>
      <p:ext uri="{BB962C8B-B14F-4D97-AF65-F5344CB8AC3E}">
        <p14:creationId xmlns:p14="http://schemas.microsoft.com/office/powerpoint/2010/main" val="10020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Overview</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2000268215"/>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59269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Learning Outcomes</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2955445279"/>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6682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Recap</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Used a simplified ERD</a:t>
            </a:r>
          </a:p>
          <a:p>
            <a:r>
              <a:rPr lang="en-US" dirty="0"/>
              <a:t>Previously worked on CREATE database</a:t>
            </a:r>
          </a:p>
          <a:p>
            <a:r>
              <a:rPr lang="en-US" dirty="0"/>
              <a:t>CREATE Tables</a:t>
            </a:r>
          </a:p>
          <a:p>
            <a:r>
              <a:rPr lang="en-US" dirty="0"/>
              <a:t>Assigned relationships and Primary Keys</a:t>
            </a:r>
          </a:p>
          <a:p>
            <a:endParaRPr lang="en-US" dirty="0"/>
          </a:p>
        </p:txBody>
      </p:sp>
    </p:spTree>
    <p:extLst>
      <p:ext uri="{BB962C8B-B14F-4D97-AF65-F5344CB8AC3E}">
        <p14:creationId xmlns:p14="http://schemas.microsoft.com/office/powerpoint/2010/main" val="315877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Introduction</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ALTER and the DROP commands used. </a:t>
            </a:r>
          </a:p>
          <a:p>
            <a:r>
              <a:rPr lang="en-US" dirty="0"/>
              <a:t>Necessary to make changes to the structure of the database or tables. </a:t>
            </a:r>
          </a:p>
          <a:p>
            <a:r>
              <a:rPr lang="en-US" dirty="0"/>
              <a:t>Might be necessitated by some oversight </a:t>
            </a:r>
          </a:p>
        </p:txBody>
      </p:sp>
    </p:spTree>
    <p:extLst>
      <p:ext uri="{BB962C8B-B14F-4D97-AF65-F5344CB8AC3E}">
        <p14:creationId xmlns:p14="http://schemas.microsoft.com/office/powerpoint/2010/main" val="239855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Introduction</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Assume, </a:t>
            </a:r>
            <a:r>
              <a:rPr lang="en-US" dirty="0" err="1"/>
              <a:t>Bustani</a:t>
            </a:r>
            <a:r>
              <a:rPr lang="en-US" dirty="0"/>
              <a:t> college has undergone some changes </a:t>
            </a:r>
          </a:p>
          <a:p>
            <a:r>
              <a:rPr lang="en-US" dirty="0"/>
              <a:t>Needs to capture additional employee data. </a:t>
            </a:r>
          </a:p>
          <a:p>
            <a:r>
              <a:rPr lang="en-US" dirty="0"/>
              <a:t>Necessary for the administrator to update the tables </a:t>
            </a:r>
          </a:p>
          <a:p>
            <a:r>
              <a:rPr lang="en-US" dirty="0"/>
              <a:t>Either to add fields or to update existing ones.</a:t>
            </a:r>
            <a:endParaRPr lang="en-KE" dirty="0"/>
          </a:p>
        </p:txBody>
      </p:sp>
    </p:spTree>
    <p:extLst>
      <p:ext uri="{BB962C8B-B14F-4D97-AF65-F5344CB8AC3E}">
        <p14:creationId xmlns:p14="http://schemas.microsoft.com/office/powerpoint/2010/main" val="437750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dirty="0"/>
              <a:t>Introduction </a:t>
            </a:r>
            <a:endParaRPr lang="en-KE" dirty="0"/>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Last Lecture, we created two tables using the CREATE command</a:t>
            </a:r>
          </a:p>
          <a:p>
            <a:r>
              <a:rPr lang="en-US" sz="2000"/>
              <a:t>Final ERD is shown</a:t>
            </a:r>
          </a:p>
          <a:p>
            <a:r>
              <a:rPr lang="en-US" sz="2000"/>
              <a:t>Make some changes to this initial ERD </a:t>
            </a:r>
          </a:p>
          <a:p>
            <a:r>
              <a:rPr lang="en-US" sz="2000"/>
              <a:t>Adding a table </a:t>
            </a:r>
          </a:p>
          <a:p>
            <a:r>
              <a:rPr lang="en-US" sz="2000"/>
              <a:t>Updating some fields within the instructor field</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9EB32CE5-C354-041A-3CBF-E25F7ED478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5405862" y="975332"/>
            <a:ext cx="6019331" cy="3355777"/>
          </a:xfrm>
          <a:prstGeom prst="rect">
            <a:avLst/>
          </a:prstGeom>
          <a:noFill/>
          <a:effectLst/>
        </p:spPr>
      </p:pic>
    </p:spTree>
    <p:extLst>
      <p:ext uri="{BB962C8B-B14F-4D97-AF65-F5344CB8AC3E}">
        <p14:creationId xmlns:p14="http://schemas.microsoft.com/office/powerpoint/2010/main" val="807740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ALTER Table</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sz="2200" dirty="0"/>
              <a:t>We have created two tables </a:t>
            </a:r>
          </a:p>
          <a:p>
            <a:pPr lvl="1"/>
            <a:r>
              <a:rPr lang="en-US" sz="1800" dirty="0"/>
              <a:t>Employee </a:t>
            </a:r>
          </a:p>
          <a:p>
            <a:pPr lvl="1"/>
            <a:r>
              <a:rPr lang="en-US" sz="1800" dirty="0"/>
              <a:t>Instructor</a:t>
            </a:r>
          </a:p>
          <a:p>
            <a:r>
              <a:rPr lang="en-US" sz="2200" dirty="0"/>
              <a:t>For the Instructor table, we could not add </a:t>
            </a:r>
            <a:r>
              <a:rPr lang="en-US" sz="2200" dirty="0" err="1"/>
              <a:t>Dep_ID</a:t>
            </a:r>
            <a:r>
              <a:rPr lang="en-US" sz="2200" dirty="0"/>
              <a:t> as a foreign key. </a:t>
            </a:r>
          </a:p>
        </p:txBody>
      </p:sp>
    </p:spTree>
    <p:extLst>
      <p:ext uri="{BB962C8B-B14F-4D97-AF65-F5344CB8AC3E}">
        <p14:creationId xmlns:p14="http://schemas.microsoft.com/office/powerpoint/2010/main" val="1673665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ALTER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We need to create a department table </a:t>
            </a:r>
          </a:p>
          <a:p>
            <a:r>
              <a:rPr lang="en-US" sz="2000"/>
              <a:t>Has the following fields: </a:t>
            </a:r>
          </a:p>
          <a:p>
            <a:pPr lvl="1"/>
            <a:r>
              <a:rPr lang="en-US" sz="2000"/>
              <a:t>Dep_ID and Dept_Name</a:t>
            </a:r>
            <a:endParaRPr lang="en-KE" sz="2000"/>
          </a:p>
          <a:p>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a:extLst>
              <a:ext uri="{FF2B5EF4-FFF2-40B4-BE49-F238E27FC236}">
                <a16:creationId xmlns:a16="http://schemas.microsoft.com/office/drawing/2014/main" id="{66724E91-FBDB-CDD7-EF14-E9DBBB02F58A}"/>
              </a:ext>
            </a:extLst>
          </p:cNvPr>
          <p:cNvGraphicFramePr>
            <a:graphicFrameLocks noGrp="1"/>
          </p:cNvGraphicFramePr>
          <p:nvPr>
            <p:extLst>
              <p:ext uri="{D42A27DB-BD31-4B8C-83A1-F6EECF244321}">
                <p14:modId xmlns:p14="http://schemas.microsoft.com/office/powerpoint/2010/main" val="1887226300"/>
              </p:ext>
            </p:extLst>
          </p:nvPr>
        </p:nvGraphicFramePr>
        <p:xfrm>
          <a:off x="5405862" y="1258578"/>
          <a:ext cx="6019332" cy="2359643"/>
        </p:xfrm>
        <a:graphic>
          <a:graphicData uri="http://schemas.openxmlformats.org/drawingml/2006/table">
            <a:tbl>
              <a:tblPr firstRow="1" firstCol="1" bandRow="1">
                <a:tableStyleId>{5C22544A-7EE6-4342-B048-85BDC9FD1C3A}</a:tableStyleId>
              </a:tblPr>
              <a:tblGrid>
                <a:gridCol w="1624518">
                  <a:extLst>
                    <a:ext uri="{9D8B030D-6E8A-4147-A177-3AD203B41FA5}">
                      <a16:colId xmlns:a16="http://schemas.microsoft.com/office/drawing/2014/main" val="415810165"/>
                    </a:ext>
                  </a:extLst>
                </a:gridCol>
                <a:gridCol w="4394814">
                  <a:extLst>
                    <a:ext uri="{9D8B030D-6E8A-4147-A177-3AD203B41FA5}">
                      <a16:colId xmlns:a16="http://schemas.microsoft.com/office/drawing/2014/main" val="3867733348"/>
                    </a:ext>
                  </a:extLst>
                </a:gridCol>
              </a:tblGrid>
              <a:tr h="595343">
                <a:tc>
                  <a:txBody>
                    <a:bodyPr/>
                    <a:lstStyle/>
                    <a:p>
                      <a:pPr>
                        <a:lnSpc>
                          <a:spcPct val="150000"/>
                        </a:lnSpc>
                        <a:spcAft>
                          <a:spcPts val="800"/>
                        </a:spcAft>
                      </a:pPr>
                      <a:r>
                        <a:rPr lang="en-GB" sz="2500">
                          <a:effectLst/>
                        </a:rPr>
                        <a:t>Dep_ID</a:t>
                      </a:r>
                      <a:endParaRPr lang="en-GB" sz="2500">
                        <a:effectLst/>
                        <a:latin typeface="Calibri" panose="020F0502020204030204" pitchFamily="34" charset="0"/>
                        <a:ea typeface="Calibri" panose="020F0502020204030204" pitchFamily="34" charset="0"/>
                        <a:cs typeface="Times New Roman" panose="02020603050405020304" pitchFamily="18" charset="0"/>
                      </a:endParaRPr>
                    </a:p>
                  </a:txBody>
                  <a:tcPr marL="156440" marR="156440" marT="0" marB="0"/>
                </a:tc>
                <a:tc>
                  <a:txBody>
                    <a:bodyPr/>
                    <a:lstStyle/>
                    <a:p>
                      <a:pPr>
                        <a:lnSpc>
                          <a:spcPct val="150000"/>
                        </a:lnSpc>
                        <a:spcAft>
                          <a:spcPts val="800"/>
                        </a:spcAft>
                      </a:pPr>
                      <a:r>
                        <a:rPr lang="en-GB" sz="2500">
                          <a:effectLst/>
                        </a:rPr>
                        <a:t>Dep_Name</a:t>
                      </a:r>
                      <a:endParaRPr lang="en-GB" sz="2500">
                        <a:effectLst/>
                        <a:latin typeface="Calibri" panose="020F0502020204030204" pitchFamily="34" charset="0"/>
                        <a:ea typeface="Calibri" panose="020F0502020204030204" pitchFamily="34" charset="0"/>
                        <a:cs typeface="Times New Roman" panose="02020603050405020304" pitchFamily="18" charset="0"/>
                      </a:endParaRPr>
                    </a:p>
                  </a:txBody>
                  <a:tcPr marL="156440" marR="156440" marT="0" marB="0"/>
                </a:tc>
                <a:extLst>
                  <a:ext uri="{0D108BD9-81ED-4DB2-BD59-A6C34878D82A}">
                    <a16:rowId xmlns:a16="http://schemas.microsoft.com/office/drawing/2014/main" val="3094945674"/>
                  </a:ext>
                </a:extLst>
              </a:tr>
              <a:tr h="1168957">
                <a:tc>
                  <a:txBody>
                    <a:bodyPr/>
                    <a:lstStyle/>
                    <a:p>
                      <a:pPr>
                        <a:lnSpc>
                          <a:spcPct val="150000"/>
                        </a:lnSpc>
                        <a:spcAft>
                          <a:spcPts val="800"/>
                        </a:spcAft>
                      </a:pPr>
                      <a:r>
                        <a:rPr lang="en-GB" sz="2500">
                          <a:effectLst/>
                        </a:rPr>
                        <a:t>CIT</a:t>
                      </a:r>
                      <a:endParaRPr lang="en-GB" sz="2500">
                        <a:effectLst/>
                        <a:latin typeface="Calibri" panose="020F0502020204030204" pitchFamily="34" charset="0"/>
                        <a:ea typeface="Calibri" panose="020F0502020204030204" pitchFamily="34" charset="0"/>
                        <a:cs typeface="Times New Roman" panose="02020603050405020304" pitchFamily="18" charset="0"/>
                      </a:endParaRPr>
                    </a:p>
                  </a:txBody>
                  <a:tcPr marL="156440" marR="156440" marT="0" marB="0"/>
                </a:tc>
                <a:tc>
                  <a:txBody>
                    <a:bodyPr/>
                    <a:lstStyle/>
                    <a:p>
                      <a:pPr>
                        <a:lnSpc>
                          <a:spcPct val="150000"/>
                        </a:lnSpc>
                        <a:spcAft>
                          <a:spcPts val="800"/>
                        </a:spcAft>
                      </a:pPr>
                      <a:r>
                        <a:rPr lang="en-GB" sz="2500">
                          <a:effectLst/>
                        </a:rPr>
                        <a:t>Computing and Information Technology</a:t>
                      </a:r>
                      <a:endParaRPr lang="en-GB" sz="2500">
                        <a:effectLst/>
                        <a:latin typeface="Calibri" panose="020F0502020204030204" pitchFamily="34" charset="0"/>
                        <a:ea typeface="Calibri" panose="020F0502020204030204" pitchFamily="34" charset="0"/>
                        <a:cs typeface="Times New Roman" panose="02020603050405020304" pitchFamily="18" charset="0"/>
                      </a:endParaRPr>
                    </a:p>
                  </a:txBody>
                  <a:tcPr marL="156440" marR="156440" marT="0" marB="0"/>
                </a:tc>
                <a:extLst>
                  <a:ext uri="{0D108BD9-81ED-4DB2-BD59-A6C34878D82A}">
                    <a16:rowId xmlns:a16="http://schemas.microsoft.com/office/drawing/2014/main" val="910380265"/>
                  </a:ext>
                </a:extLst>
              </a:tr>
              <a:tr h="595343">
                <a:tc>
                  <a:txBody>
                    <a:bodyPr/>
                    <a:lstStyle/>
                    <a:p>
                      <a:pPr>
                        <a:lnSpc>
                          <a:spcPct val="150000"/>
                        </a:lnSpc>
                        <a:spcAft>
                          <a:spcPts val="800"/>
                        </a:spcAft>
                      </a:pPr>
                      <a:r>
                        <a:rPr lang="en-GB" sz="2500">
                          <a:effectLst/>
                        </a:rPr>
                        <a:t>MTH</a:t>
                      </a:r>
                      <a:endParaRPr lang="en-GB" sz="2500">
                        <a:effectLst/>
                        <a:latin typeface="Calibri" panose="020F0502020204030204" pitchFamily="34" charset="0"/>
                        <a:ea typeface="Calibri" panose="020F0502020204030204" pitchFamily="34" charset="0"/>
                        <a:cs typeface="Times New Roman" panose="02020603050405020304" pitchFamily="18" charset="0"/>
                      </a:endParaRPr>
                    </a:p>
                  </a:txBody>
                  <a:tcPr marL="156440" marR="156440" marT="0" marB="0"/>
                </a:tc>
                <a:tc>
                  <a:txBody>
                    <a:bodyPr/>
                    <a:lstStyle/>
                    <a:p>
                      <a:pPr>
                        <a:lnSpc>
                          <a:spcPct val="150000"/>
                        </a:lnSpc>
                        <a:spcAft>
                          <a:spcPts val="800"/>
                        </a:spcAft>
                      </a:pPr>
                      <a:r>
                        <a:rPr lang="en-GB" sz="2500" dirty="0">
                          <a:effectLst/>
                        </a:rPr>
                        <a:t>Statistics and Mathematics</a:t>
                      </a:r>
                      <a:endParaRPr lang="en-GB"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156440" marR="156440" marT="0" marB="0"/>
                </a:tc>
                <a:extLst>
                  <a:ext uri="{0D108BD9-81ED-4DB2-BD59-A6C34878D82A}">
                    <a16:rowId xmlns:a16="http://schemas.microsoft.com/office/drawing/2014/main" val="2559641840"/>
                  </a:ext>
                </a:extLst>
              </a:tr>
            </a:tbl>
          </a:graphicData>
        </a:graphic>
      </p:graphicFrame>
    </p:spTree>
    <p:extLst>
      <p:ext uri="{BB962C8B-B14F-4D97-AF65-F5344CB8AC3E}">
        <p14:creationId xmlns:p14="http://schemas.microsoft.com/office/powerpoint/2010/main" val="3575254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ALTER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Updated ERD </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8A72388A-4D4C-CBDA-32D8-CD05D41A63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5405862" y="1422638"/>
            <a:ext cx="6019331" cy="2031523"/>
          </a:xfrm>
          <a:prstGeom prst="rect">
            <a:avLst/>
          </a:prstGeom>
          <a:noFill/>
          <a:effectLst/>
        </p:spPr>
      </p:pic>
    </p:spTree>
    <p:extLst>
      <p:ext uri="{BB962C8B-B14F-4D97-AF65-F5344CB8AC3E}">
        <p14:creationId xmlns:p14="http://schemas.microsoft.com/office/powerpoint/2010/main" val="1999428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Department Table</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sz="2200" dirty="0"/>
              <a:t>Statement to create the table</a:t>
            </a:r>
          </a:p>
          <a:p>
            <a:pPr marL="0" indent="0" algn="just">
              <a:lnSpc>
                <a:spcPct val="100000"/>
              </a:lnSpc>
              <a:spcAft>
                <a:spcPts val="800"/>
              </a:spcAft>
              <a:buNone/>
            </a:pPr>
            <a:r>
              <a:rPr lang="en-GB" sz="16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CREATE TABLE Department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lvl="1" indent="0" algn="just">
              <a:lnSpc>
                <a:spcPct val="100000"/>
              </a:lnSpc>
              <a:spcAft>
                <a:spcPts val="800"/>
              </a:spcAft>
              <a:buNone/>
            </a:pPr>
            <a:r>
              <a:rPr lang="en-GB" sz="12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Dep_ID</a:t>
            </a:r>
            <a:r>
              <a:rPr lang="en-GB" sz="12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	CHAR(3)	   NOT NULL	UNIQUE,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lvl="1" indent="0" algn="just">
              <a:lnSpc>
                <a:spcPct val="100000"/>
              </a:lnSpc>
              <a:spcAft>
                <a:spcPts val="800"/>
              </a:spcAft>
              <a:buNone/>
            </a:pPr>
            <a:r>
              <a:rPr lang="en-GB" sz="12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Dep_Name</a:t>
            </a:r>
            <a:r>
              <a:rPr lang="en-GB" sz="12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	 VARCHAR (45)	NOT NULL,</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lvl="1" indent="0" algn="just">
              <a:lnSpc>
                <a:spcPct val="100000"/>
              </a:lnSpc>
              <a:spcAft>
                <a:spcPts val="800"/>
              </a:spcAft>
              <a:buNone/>
            </a:pPr>
            <a:r>
              <a:rPr lang="en-GB" sz="12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PRIMARY KEY	 (</a:t>
            </a:r>
            <a:r>
              <a:rPr lang="en-GB" sz="12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Dep_ID</a:t>
            </a:r>
            <a:r>
              <a:rPr lang="en-GB" sz="12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t>
            </a:r>
          </a:p>
          <a:p>
            <a:pPr indent="0" algn="just">
              <a:lnSpc>
                <a:spcPct val="100000"/>
              </a:lnSpc>
              <a:spcAft>
                <a:spcPts val="800"/>
              </a:spcAft>
              <a:buNone/>
            </a:pPr>
            <a:r>
              <a:rPr lang="en-GB" sz="16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23784868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1">
            <a:extLst>
              <a:ext uri="{FF2B5EF4-FFF2-40B4-BE49-F238E27FC236}">
                <a16:creationId xmlns:a16="http://schemas.microsoft.com/office/drawing/2014/main" id="{88263A24-0C1F-4677-B43C-4AE14E276B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 name="Rectangle 23">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53" y="304802"/>
            <a:ext cx="11097349" cy="1573149"/>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68680" y="405575"/>
            <a:ext cx="5001768" cy="1371600"/>
          </a:xfrm>
        </p:spPr>
        <p:txBody>
          <a:bodyPr vert="horz" lIns="91440" tIns="45720" rIns="91440" bIns="45720" rtlCol="0" anchor="ctr">
            <a:normAutofit/>
          </a:bodyPr>
          <a:lstStyle/>
          <a:p>
            <a:r>
              <a:rPr lang="en-US" sz="3600"/>
              <a:t>Department table</a:t>
            </a:r>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382512" y="498698"/>
            <a:ext cx="4940808" cy="1185353"/>
          </a:xfrm>
        </p:spPr>
        <p:txBody>
          <a:bodyPr vert="horz" lIns="91440" tIns="45720" rIns="91440" bIns="45720" rtlCol="0" anchor="ctr">
            <a:normAutofit/>
          </a:bodyPr>
          <a:lstStyle/>
          <a:p>
            <a:pPr marL="0" indent="0">
              <a:buNone/>
            </a:pPr>
            <a:r>
              <a:rPr lang="en-US" sz="2400"/>
              <a:t>Output</a:t>
            </a:r>
          </a:p>
        </p:txBody>
      </p:sp>
      <p:sp>
        <p:nvSpPr>
          <p:cNvPr id="31" name="Rectangle 25">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4784" y="76442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86984" y="1071836"/>
            <a:ext cx="1021458"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Text&#10;&#10;Description automatically generated">
            <a:extLst>
              <a:ext uri="{FF2B5EF4-FFF2-40B4-BE49-F238E27FC236}">
                <a16:creationId xmlns:a16="http://schemas.microsoft.com/office/drawing/2014/main" id="{A3F509EF-6DA7-2FFC-8061-3CB3B1D02617}"/>
              </a:ext>
            </a:extLst>
          </p:cNvPr>
          <p:cNvPicPr>
            <a:picLocks noChangeAspect="1"/>
          </p:cNvPicPr>
          <p:nvPr/>
        </p:nvPicPr>
        <p:blipFill rotWithShape="1">
          <a:blip r:embed="rId3"/>
          <a:srcRect t="62526" r="62109" b="3960"/>
          <a:stretch/>
        </p:blipFill>
        <p:spPr bwMode="auto">
          <a:xfrm>
            <a:off x="549058" y="2337573"/>
            <a:ext cx="5431536" cy="2558187"/>
          </a:xfrm>
          <a:prstGeom prst="rect">
            <a:avLst/>
          </a:prstGeom>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866CB1A8-A757-8D47-F966-F67CD5A50657}"/>
              </a:ext>
            </a:extLst>
          </p:cNvPr>
          <p:cNvPicPr>
            <a:picLocks noChangeAspect="1"/>
          </p:cNvPicPr>
          <p:nvPr/>
        </p:nvPicPr>
        <p:blipFill rotWithShape="1">
          <a:blip r:embed="rId4"/>
          <a:srcRect t="48223" r="60293" b="21953"/>
          <a:stretch/>
        </p:blipFill>
        <p:spPr>
          <a:xfrm>
            <a:off x="6211406" y="2342797"/>
            <a:ext cx="5431536" cy="2172406"/>
          </a:xfrm>
          <a:prstGeom prst="rect">
            <a:avLst/>
          </a:prstGeom>
        </p:spPr>
      </p:pic>
    </p:spTree>
    <p:extLst>
      <p:ext uri="{BB962C8B-B14F-4D97-AF65-F5344CB8AC3E}">
        <p14:creationId xmlns:p14="http://schemas.microsoft.com/office/powerpoint/2010/main" val="2559793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ALTER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Syntax</a:t>
            </a:r>
          </a:p>
          <a:p>
            <a:pPr marL="0"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ALTER TABLE </a:t>
            </a:r>
            <a:r>
              <a:rPr lang="en-GB" sz="18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tablename</a:t>
            </a: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ADD 	fieldname 	datatype 	constraint,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MODIFY 	(fieldname datatype),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ADD PRIMARY KEY 	(fieldname),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ADD FOREIGN KEY 	(fieldname) 	REFERENCES 		</a:t>
            </a:r>
            <a:r>
              <a:rPr lang="en-GB" sz="18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tablename</a:t>
            </a: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(fieldname),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DROP fieldname</a:t>
            </a:r>
          </a:p>
          <a:p>
            <a:pPr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200" dirty="0"/>
          </a:p>
        </p:txBody>
      </p:sp>
    </p:spTree>
    <p:extLst>
      <p:ext uri="{BB962C8B-B14F-4D97-AF65-F5344CB8AC3E}">
        <p14:creationId xmlns:p14="http://schemas.microsoft.com/office/powerpoint/2010/main" val="36963825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ALTER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dirty="0"/>
              <a:t>Add is used to input </a:t>
            </a:r>
          </a:p>
          <a:p>
            <a:pPr lvl="1"/>
            <a:r>
              <a:rPr lang="en-US" dirty="0"/>
              <a:t>new field names</a:t>
            </a:r>
          </a:p>
          <a:p>
            <a:pPr lvl="1"/>
            <a:r>
              <a:rPr lang="en-US" dirty="0"/>
              <a:t>primary keys</a:t>
            </a:r>
          </a:p>
          <a:p>
            <a:pPr lvl="1"/>
            <a:r>
              <a:rPr lang="en-US" dirty="0"/>
              <a:t>foreign keys. </a:t>
            </a:r>
          </a:p>
          <a:p>
            <a:r>
              <a:rPr lang="en-US" dirty="0"/>
              <a:t>Modify is used to update existing columns by changing the datatype </a:t>
            </a:r>
          </a:p>
          <a:p>
            <a:r>
              <a:rPr lang="en-US" dirty="0"/>
              <a:t>DROP is used to delete a column. </a:t>
            </a:r>
            <a:endParaRPr lang="en-KE" dirty="0"/>
          </a:p>
        </p:txBody>
      </p:sp>
    </p:spTree>
    <p:extLst>
      <p:ext uri="{BB962C8B-B14F-4D97-AF65-F5344CB8AC3E}">
        <p14:creationId xmlns:p14="http://schemas.microsoft.com/office/powerpoint/2010/main" val="2029510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ALTER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Update the Dep_ID field in the instructor table </a:t>
            </a:r>
          </a:p>
          <a:p>
            <a:r>
              <a:rPr lang="en-US" sz="2000"/>
              <a:t>Make it a foreign key from the department table.</a:t>
            </a:r>
          </a:p>
          <a:p>
            <a:r>
              <a:rPr lang="en-US" sz="2000"/>
              <a:t>Dep_ID was not set to not null</a:t>
            </a:r>
          </a:p>
          <a:p>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with medium confidence">
            <a:extLst>
              <a:ext uri="{FF2B5EF4-FFF2-40B4-BE49-F238E27FC236}">
                <a16:creationId xmlns:a16="http://schemas.microsoft.com/office/drawing/2014/main" id="{A255C39E-6B59-5371-DDEB-26213DDE396E}"/>
              </a:ext>
            </a:extLst>
          </p:cNvPr>
          <p:cNvPicPr>
            <a:picLocks noChangeAspect="1"/>
          </p:cNvPicPr>
          <p:nvPr/>
        </p:nvPicPr>
        <p:blipFill rotWithShape="1">
          <a:blip r:embed="rId2"/>
          <a:srcRect t="50021" r="33791" b="13464"/>
          <a:stretch/>
        </p:blipFill>
        <p:spPr bwMode="auto">
          <a:xfrm>
            <a:off x="5405862" y="2251587"/>
            <a:ext cx="6019331" cy="1767753"/>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645304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a:t>Instructor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GB" sz="2200" dirty="0"/>
              <a:t>Combine the statements</a:t>
            </a:r>
          </a:p>
          <a:p>
            <a:pPr marL="0"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ALTER TABLE Instructor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MODIFY </a:t>
            </a:r>
            <a:r>
              <a:rPr lang="en-GB" sz="18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Dep_ID</a:t>
            </a: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 CHAR(3) NOT NULL,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0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ADD FOREIGN KEY (</a:t>
            </a:r>
            <a:r>
              <a:rPr lang="en-GB" sz="18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Dep_ID</a:t>
            </a: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 REFERENCES Department(</a:t>
            </a:r>
            <a:r>
              <a:rPr lang="en-GB" sz="18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Dep_ID</a:t>
            </a: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50326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Instructor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dirty="0"/>
              <a:t>Output</a:t>
            </a:r>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18D364E8-5FEF-E69A-4BB9-6687CB0ED0D6}"/>
              </a:ext>
            </a:extLst>
          </p:cNvPr>
          <p:cNvPicPr>
            <a:picLocks noChangeAspect="1"/>
          </p:cNvPicPr>
          <p:nvPr/>
        </p:nvPicPr>
        <p:blipFill rotWithShape="1">
          <a:blip r:embed="rId2"/>
          <a:srcRect t="61026" r="34057" b="3710"/>
          <a:stretch/>
        </p:blipFill>
        <p:spPr bwMode="auto">
          <a:xfrm>
            <a:off x="5405862" y="1713298"/>
            <a:ext cx="6019331" cy="1714079"/>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518709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ALTER Column</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dirty="0"/>
              <a:t>We can alter a column's data type.</a:t>
            </a:r>
          </a:p>
          <a:p>
            <a:r>
              <a:rPr lang="en-US" dirty="0"/>
              <a:t>We refer to the data types from the three tables created so far</a:t>
            </a:r>
            <a:endParaRPr lang="en-KE" dirty="0"/>
          </a:p>
        </p:txBody>
      </p:sp>
    </p:spTree>
    <p:extLst>
      <p:ext uri="{BB962C8B-B14F-4D97-AF65-F5344CB8AC3E}">
        <p14:creationId xmlns:p14="http://schemas.microsoft.com/office/powerpoint/2010/main" val="1753643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Data Types</a:t>
            </a:r>
            <a:endParaRPr lang="en-KE"/>
          </a:p>
        </p:txBody>
      </p:sp>
      <p:sp>
        <p:nvSpPr>
          <p:cNvPr id="15" name="Content Placeholder 14">
            <a:extLst>
              <a:ext uri="{FF2B5EF4-FFF2-40B4-BE49-F238E27FC236}">
                <a16:creationId xmlns:a16="http://schemas.microsoft.com/office/drawing/2014/main" id="{D505B4E9-E412-E601-F3E6-E1CD43D26E1D}"/>
              </a:ext>
            </a:extLst>
          </p:cNvPr>
          <p:cNvSpPr>
            <a:spLocks noGrp="1"/>
          </p:cNvSpPr>
          <p:nvPr>
            <p:ph idx="1"/>
          </p:nvPr>
        </p:nvSpPr>
        <p:spPr>
          <a:xfrm>
            <a:off x="648931" y="2438400"/>
            <a:ext cx="3505494" cy="3785419"/>
          </a:xfrm>
        </p:spPr>
        <p:txBody>
          <a:bodyPr>
            <a:normAutofit/>
          </a:bodyPr>
          <a:lstStyle/>
          <a:p>
            <a:r>
              <a:rPr lang="en-US" sz="2000" dirty="0"/>
              <a:t>Three Tables</a:t>
            </a:r>
          </a:p>
          <a:p>
            <a:pPr lvl="1"/>
            <a:r>
              <a:rPr lang="en-US" sz="1600" dirty="0"/>
              <a:t>Instructor</a:t>
            </a:r>
          </a:p>
          <a:p>
            <a:pPr lvl="1"/>
            <a:r>
              <a:rPr lang="en-US" sz="1600" dirty="0"/>
              <a:t>Employee</a:t>
            </a:r>
          </a:p>
          <a:p>
            <a:pPr lvl="1"/>
            <a:r>
              <a:rPr lang="en-US" sz="1600" dirty="0"/>
              <a:t>Department</a:t>
            </a:r>
          </a:p>
        </p:txBody>
      </p:sp>
      <p:sp>
        <p:nvSpPr>
          <p:cNvPr id="18" name="Rectangle 17">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3" name="Content Placeholder 3">
            <a:extLst>
              <a:ext uri="{FF2B5EF4-FFF2-40B4-BE49-F238E27FC236}">
                <a16:creationId xmlns:a16="http://schemas.microsoft.com/office/drawing/2014/main" id="{E3B2E4B2-FC83-8D7B-8C9B-986E499E7CC6}"/>
              </a:ext>
            </a:extLst>
          </p:cNvPr>
          <p:cNvGraphicFramePr>
            <a:graphicFrameLocks/>
          </p:cNvGraphicFramePr>
          <p:nvPr>
            <p:extLst>
              <p:ext uri="{D42A27DB-BD31-4B8C-83A1-F6EECF244321}">
                <p14:modId xmlns:p14="http://schemas.microsoft.com/office/powerpoint/2010/main" val="3077298252"/>
              </p:ext>
            </p:extLst>
          </p:nvPr>
        </p:nvGraphicFramePr>
        <p:xfrm>
          <a:off x="5766081" y="993449"/>
          <a:ext cx="5372973" cy="3855644"/>
        </p:xfrm>
        <a:graphic>
          <a:graphicData uri="http://schemas.openxmlformats.org/drawingml/2006/table">
            <a:tbl>
              <a:tblPr firstRow="1" firstCol="1" bandRow="1">
                <a:tableStyleId>{5C22544A-7EE6-4342-B048-85BDC9FD1C3A}</a:tableStyleId>
              </a:tblPr>
              <a:tblGrid>
                <a:gridCol w="1755561">
                  <a:extLst>
                    <a:ext uri="{9D8B030D-6E8A-4147-A177-3AD203B41FA5}">
                      <a16:colId xmlns:a16="http://schemas.microsoft.com/office/drawing/2014/main" val="4076032253"/>
                    </a:ext>
                  </a:extLst>
                </a:gridCol>
                <a:gridCol w="1658128">
                  <a:extLst>
                    <a:ext uri="{9D8B030D-6E8A-4147-A177-3AD203B41FA5}">
                      <a16:colId xmlns:a16="http://schemas.microsoft.com/office/drawing/2014/main" val="2908096372"/>
                    </a:ext>
                  </a:extLst>
                </a:gridCol>
                <a:gridCol w="1959284">
                  <a:extLst>
                    <a:ext uri="{9D8B030D-6E8A-4147-A177-3AD203B41FA5}">
                      <a16:colId xmlns:a16="http://schemas.microsoft.com/office/drawing/2014/main" val="3915297118"/>
                    </a:ext>
                  </a:extLst>
                </a:gridCol>
              </a:tblGrid>
              <a:tr h="296588">
                <a:tc>
                  <a:txBody>
                    <a:bodyPr/>
                    <a:lstStyle/>
                    <a:p>
                      <a:pPr>
                        <a:lnSpc>
                          <a:spcPct val="150000"/>
                        </a:lnSpc>
                        <a:spcAft>
                          <a:spcPts val="800"/>
                        </a:spcAft>
                      </a:pPr>
                      <a:r>
                        <a:rPr lang="en-GB" sz="1400">
                          <a:effectLst/>
                        </a:rPr>
                        <a:t>Table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Field Name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Datatype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3459501274"/>
                  </a:ext>
                </a:extLst>
              </a:tr>
              <a:tr h="296588">
                <a:tc rowSpan="4">
                  <a:txBody>
                    <a:bodyPr/>
                    <a:lstStyle/>
                    <a:p>
                      <a:pPr>
                        <a:lnSpc>
                          <a:spcPct val="150000"/>
                        </a:lnSpc>
                        <a:spcAft>
                          <a:spcPts val="800"/>
                        </a:spcAft>
                      </a:pPr>
                      <a:r>
                        <a:rPr lang="en-GB" sz="1400">
                          <a:effectLst/>
                        </a:rPr>
                        <a:t>Instructor</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Ins_ID</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INTEGER</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200568180"/>
                  </a:ext>
                </a:extLst>
              </a:tr>
              <a:tr h="296588">
                <a:tc vMerge="1">
                  <a:txBody>
                    <a:bodyPr/>
                    <a:lstStyle/>
                    <a:p>
                      <a:endParaRPr lang="en-GB"/>
                    </a:p>
                  </a:txBody>
                  <a:tcPr/>
                </a:tc>
                <a:tc>
                  <a:txBody>
                    <a:bodyPr/>
                    <a:lstStyle/>
                    <a:p>
                      <a:pPr>
                        <a:lnSpc>
                          <a:spcPct val="150000"/>
                        </a:lnSpc>
                        <a:spcAft>
                          <a:spcPts val="800"/>
                        </a:spcAft>
                      </a:pPr>
                      <a:r>
                        <a:rPr lang="en-GB" sz="1400">
                          <a:effectLst/>
                        </a:rPr>
                        <a:t>Emp_Num</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CHAR (6),</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3206609615"/>
                  </a:ext>
                </a:extLst>
              </a:tr>
              <a:tr h="296588">
                <a:tc vMerge="1">
                  <a:txBody>
                    <a:bodyPr/>
                    <a:lstStyle/>
                    <a:p>
                      <a:endParaRPr lang="en-GB"/>
                    </a:p>
                  </a:txBody>
                  <a:tcPr/>
                </a:tc>
                <a:tc>
                  <a:txBody>
                    <a:bodyPr/>
                    <a:lstStyle/>
                    <a:p>
                      <a:pPr>
                        <a:lnSpc>
                          <a:spcPct val="150000"/>
                        </a:lnSpc>
                        <a:spcAft>
                          <a:spcPts val="800"/>
                        </a:spcAft>
                      </a:pPr>
                      <a:r>
                        <a:rPr lang="en-GB" sz="1400">
                          <a:effectLst/>
                        </a:rPr>
                        <a:t>Dep_ID</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CHAR (3),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3373167206"/>
                  </a:ext>
                </a:extLst>
              </a:tr>
              <a:tr h="296588">
                <a:tc vMerge="1">
                  <a:txBody>
                    <a:bodyPr/>
                    <a:lstStyle/>
                    <a:p>
                      <a:endParaRPr lang="en-GB"/>
                    </a:p>
                  </a:txBody>
                  <a:tcPr/>
                </a:tc>
                <a:tc>
                  <a:txBody>
                    <a:bodyPr/>
                    <a:lstStyle/>
                    <a:p>
                      <a:pPr>
                        <a:lnSpc>
                          <a:spcPct val="150000"/>
                        </a:lnSpc>
                        <a:spcAft>
                          <a:spcPts val="800"/>
                        </a:spcAft>
                      </a:pPr>
                      <a:r>
                        <a:rPr lang="en-GB" sz="1400">
                          <a:effectLst/>
                        </a:rPr>
                        <a:t>Post</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VARCHAR (15)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1070551223"/>
                  </a:ext>
                </a:extLst>
              </a:tr>
              <a:tr h="296588">
                <a:tc rowSpan="6">
                  <a:txBody>
                    <a:bodyPr/>
                    <a:lstStyle/>
                    <a:p>
                      <a:pPr>
                        <a:lnSpc>
                          <a:spcPct val="150000"/>
                        </a:lnSpc>
                        <a:spcAft>
                          <a:spcPts val="800"/>
                        </a:spcAft>
                      </a:pPr>
                      <a:r>
                        <a:rPr lang="en-GB" sz="1400">
                          <a:effectLst/>
                        </a:rPr>
                        <a:t>Employee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Emp_Num</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CHAR (6)</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557675244"/>
                  </a:ext>
                </a:extLst>
              </a:tr>
              <a:tr h="296588">
                <a:tc vMerge="1">
                  <a:txBody>
                    <a:bodyPr/>
                    <a:lstStyle/>
                    <a:p>
                      <a:endParaRPr lang="en-GB"/>
                    </a:p>
                  </a:txBody>
                  <a:tcPr/>
                </a:tc>
                <a:tc>
                  <a:txBody>
                    <a:bodyPr/>
                    <a:lstStyle/>
                    <a:p>
                      <a:pPr>
                        <a:lnSpc>
                          <a:spcPct val="150000"/>
                        </a:lnSpc>
                        <a:spcAft>
                          <a:spcPts val="800"/>
                        </a:spcAft>
                      </a:pPr>
                      <a:r>
                        <a:rPr lang="en-GB" sz="1400">
                          <a:effectLst/>
                        </a:rPr>
                        <a:t>FName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VARCHAR (25)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3574414385"/>
                  </a:ext>
                </a:extLst>
              </a:tr>
              <a:tr h="296588">
                <a:tc vMerge="1">
                  <a:txBody>
                    <a:bodyPr/>
                    <a:lstStyle/>
                    <a:p>
                      <a:endParaRPr lang="en-GB"/>
                    </a:p>
                  </a:txBody>
                  <a:tcPr/>
                </a:tc>
                <a:tc>
                  <a:txBody>
                    <a:bodyPr/>
                    <a:lstStyle/>
                    <a:p>
                      <a:pPr>
                        <a:lnSpc>
                          <a:spcPct val="150000"/>
                        </a:lnSpc>
                        <a:spcAft>
                          <a:spcPts val="800"/>
                        </a:spcAft>
                      </a:pPr>
                      <a:r>
                        <a:rPr lang="en-GB" sz="1400">
                          <a:effectLst/>
                        </a:rPr>
                        <a:t>LName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VARCHAR (25)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1018598106"/>
                  </a:ext>
                </a:extLst>
              </a:tr>
              <a:tr h="296588">
                <a:tc vMerge="1">
                  <a:txBody>
                    <a:bodyPr/>
                    <a:lstStyle/>
                    <a:p>
                      <a:endParaRPr lang="en-GB"/>
                    </a:p>
                  </a:txBody>
                  <a:tcPr/>
                </a:tc>
                <a:tc>
                  <a:txBody>
                    <a:bodyPr/>
                    <a:lstStyle/>
                    <a:p>
                      <a:pPr>
                        <a:lnSpc>
                          <a:spcPct val="150000"/>
                        </a:lnSpc>
                        <a:spcAft>
                          <a:spcPts val="800"/>
                        </a:spcAft>
                      </a:pPr>
                      <a:r>
                        <a:rPr lang="en-GB" sz="1400">
                          <a:effectLst/>
                        </a:rPr>
                        <a:t>Gender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CHAR (1)</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2462145590"/>
                  </a:ext>
                </a:extLst>
              </a:tr>
              <a:tr h="296588">
                <a:tc vMerge="1">
                  <a:txBody>
                    <a:bodyPr/>
                    <a:lstStyle/>
                    <a:p>
                      <a:endParaRPr lang="en-GB"/>
                    </a:p>
                  </a:txBody>
                  <a:tcPr/>
                </a:tc>
                <a:tc>
                  <a:txBody>
                    <a:bodyPr/>
                    <a:lstStyle/>
                    <a:p>
                      <a:pPr>
                        <a:lnSpc>
                          <a:spcPct val="150000"/>
                        </a:lnSpc>
                        <a:spcAft>
                          <a:spcPts val="800"/>
                        </a:spcAft>
                      </a:pPr>
                      <a:r>
                        <a:rPr lang="en-GB" sz="1400">
                          <a:effectLst/>
                        </a:rPr>
                        <a:t>DOB</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DATE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12964591"/>
                  </a:ext>
                </a:extLst>
              </a:tr>
              <a:tr h="296588">
                <a:tc vMerge="1">
                  <a:txBody>
                    <a:bodyPr/>
                    <a:lstStyle/>
                    <a:p>
                      <a:endParaRPr lang="en-GB"/>
                    </a:p>
                  </a:txBody>
                  <a:tcPr/>
                </a:tc>
                <a:tc>
                  <a:txBody>
                    <a:bodyPr/>
                    <a:lstStyle/>
                    <a:p>
                      <a:pPr>
                        <a:lnSpc>
                          <a:spcPct val="150000"/>
                        </a:lnSpc>
                        <a:spcAft>
                          <a:spcPts val="800"/>
                        </a:spcAft>
                      </a:pPr>
                      <a:r>
                        <a:rPr lang="en-GB" sz="1400">
                          <a:effectLst/>
                        </a:rPr>
                        <a:t>MStatus</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VARCHAR(15)</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1979609275"/>
                  </a:ext>
                </a:extLst>
              </a:tr>
              <a:tr h="296588">
                <a:tc rowSpan="2">
                  <a:txBody>
                    <a:bodyPr/>
                    <a:lstStyle/>
                    <a:p>
                      <a:pPr>
                        <a:lnSpc>
                          <a:spcPct val="150000"/>
                        </a:lnSpc>
                        <a:spcAft>
                          <a:spcPts val="800"/>
                        </a:spcAft>
                      </a:pPr>
                      <a:r>
                        <a:rPr lang="en-GB" sz="1400">
                          <a:effectLst/>
                        </a:rPr>
                        <a:t>Department</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Dep_ID</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a:effectLst/>
                        </a:rPr>
                        <a:t>CHAR(3)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221778359"/>
                  </a:ext>
                </a:extLst>
              </a:tr>
              <a:tr h="296588">
                <a:tc vMerge="1">
                  <a:txBody>
                    <a:bodyPr/>
                    <a:lstStyle/>
                    <a:p>
                      <a:endParaRPr lang="en-GB"/>
                    </a:p>
                  </a:txBody>
                  <a:tcPr/>
                </a:tc>
                <a:tc>
                  <a:txBody>
                    <a:bodyPr/>
                    <a:lstStyle/>
                    <a:p>
                      <a:pPr>
                        <a:lnSpc>
                          <a:spcPct val="150000"/>
                        </a:lnSpc>
                        <a:spcAft>
                          <a:spcPts val="800"/>
                        </a:spcAft>
                      </a:pPr>
                      <a:r>
                        <a:rPr lang="en-GB" sz="1400">
                          <a:effectLst/>
                        </a:rPr>
                        <a:t>Dep_Name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tc>
                  <a:txBody>
                    <a:bodyPr/>
                    <a:lstStyle/>
                    <a:p>
                      <a:pPr>
                        <a:lnSpc>
                          <a:spcPct val="150000"/>
                        </a:lnSpc>
                        <a:spcAft>
                          <a:spcPts val="800"/>
                        </a:spcAft>
                      </a:pPr>
                      <a:r>
                        <a:rPr lang="en-GB" sz="1400" dirty="0">
                          <a:effectLst/>
                        </a:rPr>
                        <a:t>VARCHAR (45)</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88314" marR="88314" marT="0" marB="0"/>
                </a:tc>
                <a:extLst>
                  <a:ext uri="{0D108BD9-81ED-4DB2-BD59-A6C34878D82A}">
                    <a16:rowId xmlns:a16="http://schemas.microsoft.com/office/drawing/2014/main" val="629593438"/>
                  </a:ext>
                </a:extLst>
              </a:tr>
            </a:tbl>
          </a:graphicData>
        </a:graphic>
      </p:graphicFrame>
    </p:spTree>
    <p:extLst>
      <p:ext uri="{BB962C8B-B14F-4D97-AF65-F5344CB8AC3E}">
        <p14:creationId xmlns:p14="http://schemas.microsoft.com/office/powerpoint/2010/main" val="29286285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Employee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Change the employee Gender field from CHAR to a VARCHAR </a:t>
            </a:r>
          </a:p>
          <a:p>
            <a:r>
              <a:rPr lang="en-US" sz="2200" dirty="0"/>
              <a:t>Have a length of 10</a:t>
            </a:r>
          </a:p>
          <a:p>
            <a:pPr marL="0"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ALTER TABLE Employee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MODIFY Gender VARCHAR(10);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200" dirty="0"/>
          </a:p>
        </p:txBody>
      </p:sp>
    </p:spTree>
    <p:extLst>
      <p:ext uri="{BB962C8B-B14F-4D97-AF65-F5344CB8AC3E}">
        <p14:creationId xmlns:p14="http://schemas.microsoft.com/office/powerpoint/2010/main" val="11658486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Employee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dirty="0"/>
              <a:t>Output</a:t>
            </a:r>
          </a:p>
          <a:p>
            <a:r>
              <a:rPr lang="en-US" sz="2000" dirty="0"/>
              <a:t>The datatype for Gender is changed from a CHAR to VARCHAR. </a:t>
            </a:r>
            <a:endParaRPr lang="en-KE" sz="2000" dirty="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5980F6F4-98A8-88CD-9323-A5733C9A37C2}"/>
              </a:ext>
            </a:extLst>
          </p:cNvPr>
          <p:cNvPicPr>
            <a:picLocks noChangeAspect="1"/>
          </p:cNvPicPr>
          <p:nvPr/>
        </p:nvPicPr>
        <p:blipFill rotWithShape="1">
          <a:blip r:embed="rId2"/>
          <a:srcRect t="30490" r="58387" b="26814"/>
          <a:stretch/>
        </p:blipFill>
        <p:spPr bwMode="auto">
          <a:xfrm>
            <a:off x="5405862" y="1026953"/>
            <a:ext cx="6019331" cy="3304156"/>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779024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Instructor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Add a column to our Instructor table called School. </a:t>
            </a:r>
          </a:p>
          <a:p>
            <a:r>
              <a:rPr lang="en-US" sz="2200" dirty="0"/>
              <a:t>New column</a:t>
            </a:r>
          </a:p>
          <a:p>
            <a:pPr marL="0"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ALTER TABLE Instructor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ADD	School		VARCHAR(35)	NOT NULL;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33752486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Instructor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053C9A61-CEE4-3E9D-2D67-F973EC25D167}"/>
              </a:ext>
            </a:extLst>
          </p:cNvPr>
          <p:cNvPicPr>
            <a:picLocks noChangeAspect="1"/>
          </p:cNvPicPr>
          <p:nvPr/>
        </p:nvPicPr>
        <p:blipFill rotWithShape="1">
          <a:blip r:embed="rId2"/>
          <a:srcRect t="61564" r="49080" b="8905"/>
          <a:stretch/>
        </p:blipFill>
        <p:spPr bwMode="auto">
          <a:xfrm>
            <a:off x="5405862" y="1916034"/>
            <a:ext cx="6019331" cy="1858904"/>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457010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DROP Statement</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sz="2200" dirty="0"/>
              <a:t>Made a mistake - school table was meant to be added to the department,</a:t>
            </a:r>
          </a:p>
          <a:p>
            <a:r>
              <a:rPr lang="en-US" sz="2200" dirty="0"/>
              <a:t>Need to delete the School field</a:t>
            </a:r>
          </a:p>
          <a:p>
            <a:pPr marL="0"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ALTER TABLE </a:t>
            </a:r>
            <a:r>
              <a:rPr lang="en-GB" sz="18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tablename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DROP </a:t>
            </a:r>
            <a:r>
              <a:rPr lang="en-GB" sz="18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columnname</a:t>
            </a: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200" dirty="0"/>
              <a:t>Actual statement</a:t>
            </a:r>
          </a:p>
          <a:p>
            <a:pPr marL="0"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ALTER TABLE Instructor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DROP School;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200" dirty="0"/>
          </a:p>
          <a:p>
            <a:endParaRPr lang="en-KE" sz="2200" dirty="0"/>
          </a:p>
        </p:txBody>
      </p:sp>
    </p:spTree>
    <p:extLst>
      <p:ext uri="{BB962C8B-B14F-4D97-AF65-F5344CB8AC3E}">
        <p14:creationId xmlns:p14="http://schemas.microsoft.com/office/powerpoint/2010/main" val="3664688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Drop Statement</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241F70B4-4872-E2B7-5D4F-1DEFFDD401CE}"/>
              </a:ext>
            </a:extLst>
          </p:cNvPr>
          <p:cNvPicPr>
            <a:picLocks noChangeAspect="1"/>
          </p:cNvPicPr>
          <p:nvPr/>
        </p:nvPicPr>
        <p:blipFill rotWithShape="1">
          <a:blip r:embed="rId2"/>
          <a:srcRect t="48300" r="57323" b="11909"/>
          <a:stretch/>
        </p:blipFill>
        <p:spPr bwMode="auto">
          <a:xfrm>
            <a:off x="5405862" y="1342572"/>
            <a:ext cx="6019331" cy="2988537"/>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1013993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838200" y="365125"/>
            <a:ext cx="10515600" cy="1325563"/>
          </a:xfrm>
        </p:spPr>
        <p:txBody>
          <a:bodyPr>
            <a:normAutofit/>
          </a:bodyPr>
          <a:lstStyle/>
          <a:p>
            <a:r>
              <a:rPr lang="en-US" sz="5400" dirty="0"/>
              <a:t>Department Table</a:t>
            </a:r>
            <a:endParaRPr lang="en-KE"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838200" y="1929384"/>
            <a:ext cx="10515600" cy="4251960"/>
          </a:xfrm>
        </p:spPr>
        <p:txBody>
          <a:bodyPr>
            <a:normAutofit/>
          </a:bodyPr>
          <a:lstStyle/>
          <a:p>
            <a:r>
              <a:rPr lang="en-US" sz="2200" dirty="0"/>
              <a:t>Add School to Department</a:t>
            </a:r>
          </a:p>
          <a:p>
            <a:pPr marL="0"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ALTER TABLE Department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lnSpc>
                <a:spcPct val="150000"/>
              </a:lnSpc>
              <a:spcAft>
                <a:spcPts val="800"/>
              </a:spcAft>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ADD	School		VARCHAR(35)	NOT NULL;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2200" dirty="0"/>
          </a:p>
        </p:txBody>
      </p:sp>
    </p:spTree>
    <p:extLst>
      <p:ext uri="{BB962C8B-B14F-4D97-AF65-F5344CB8AC3E}">
        <p14:creationId xmlns:p14="http://schemas.microsoft.com/office/powerpoint/2010/main" val="27822104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9A60B-5961-4977-9A56-73045B577B8D}"/>
              </a:ext>
            </a:extLst>
          </p:cNvPr>
          <p:cNvSpPr>
            <a:spLocks noGrp="1"/>
          </p:cNvSpPr>
          <p:nvPr>
            <p:ph type="title"/>
          </p:nvPr>
        </p:nvSpPr>
        <p:spPr>
          <a:xfrm>
            <a:off x="648929" y="629266"/>
            <a:ext cx="3505495" cy="1622321"/>
          </a:xfrm>
        </p:spPr>
        <p:txBody>
          <a:bodyPr>
            <a:normAutofit/>
          </a:bodyPr>
          <a:lstStyle/>
          <a:p>
            <a:r>
              <a:rPr lang="en-US"/>
              <a:t>Department Table</a:t>
            </a:r>
            <a:endParaRPr lang="en-KE"/>
          </a:p>
        </p:txBody>
      </p:sp>
      <p:sp>
        <p:nvSpPr>
          <p:cNvPr id="3" name="Content Placeholder 2">
            <a:extLst>
              <a:ext uri="{FF2B5EF4-FFF2-40B4-BE49-F238E27FC236}">
                <a16:creationId xmlns:a16="http://schemas.microsoft.com/office/drawing/2014/main" id="{BBE406D1-F0B5-4DF5-B358-6A962A1C78B6}"/>
              </a:ext>
            </a:extLst>
          </p:cNvPr>
          <p:cNvSpPr>
            <a:spLocks noGrp="1"/>
          </p:cNvSpPr>
          <p:nvPr>
            <p:ph idx="1"/>
          </p:nvPr>
        </p:nvSpPr>
        <p:spPr>
          <a:xfrm>
            <a:off x="648931" y="2438400"/>
            <a:ext cx="3505494" cy="3785419"/>
          </a:xfrm>
        </p:spPr>
        <p:txBody>
          <a:bodyPr>
            <a:normAutofit/>
          </a:bodyPr>
          <a:lstStyle/>
          <a:p>
            <a:r>
              <a:rPr lang="en-US" sz="2000"/>
              <a:t>Output</a:t>
            </a:r>
            <a:endParaRPr lang="en-KE" sz="2000"/>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ext&#10;&#10;Description automatically generated">
            <a:extLst>
              <a:ext uri="{FF2B5EF4-FFF2-40B4-BE49-F238E27FC236}">
                <a16:creationId xmlns:a16="http://schemas.microsoft.com/office/drawing/2014/main" id="{4C917820-BC87-FAD4-9DDC-68D3F8F4E1E9}"/>
              </a:ext>
            </a:extLst>
          </p:cNvPr>
          <p:cNvPicPr>
            <a:picLocks noChangeAspect="1"/>
          </p:cNvPicPr>
          <p:nvPr/>
        </p:nvPicPr>
        <p:blipFill rotWithShape="1">
          <a:blip r:embed="rId2"/>
          <a:srcRect t="47049" r="59052" b="17163"/>
          <a:stretch/>
        </p:blipFill>
        <p:spPr bwMode="auto">
          <a:xfrm>
            <a:off x="5405862" y="1037708"/>
            <a:ext cx="6019331" cy="2801383"/>
          </a:xfrm>
          <a:prstGeom prst="rect">
            <a:avLst/>
          </a:prstGeom>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249062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DROP Table</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F09C1AF-5455-408E-B893-7EA2AD5BD725}"/>
              </a:ext>
            </a:extLst>
          </p:cNvPr>
          <p:cNvSpPr>
            <a:spLocks noGrp="1"/>
          </p:cNvSpPr>
          <p:nvPr>
            <p:ph idx="1"/>
          </p:nvPr>
        </p:nvSpPr>
        <p:spPr>
          <a:xfrm>
            <a:off x="5126418" y="552091"/>
            <a:ext cx="6224335" cy="5431536"/>
          </a:xfrm>
        </p:spPr>
        <p:txBody>
          <a:bodyPr anchor="ctr">
            <a:normAutofit/>
          </a:bodyPr>
          <a:lstStyle/>
          <a:p>
            <a:r>
              <a:rPr lang="en-US" sz="2200" dirty="0"/>
              <a:t>Used to delete a table and is used in the following format</a:t>
            </a:r>
          </a:p>
          <a:p>
            <a:r>
              <a:rPr lang="en-US" sz="2200" dirty="0"/>
              <a:t>Table can only be deleted if it does not have a relationship with any other table </a:t>
            </a:r>
          </a:p>
          <a:p>
            <a:r>
              <a:rPr lang="en-US" sz="2200" dirty="0"/>
              <a:t>DROP statement can also be used to delete a column. </a:t>
            </a:r>
          </a:p>
          <a:p>
            <a:pPr marL="0" indent="0">
              <a:buNone/>
            </a:pP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DROP TABLE </a:t>
            </a:r>
            <a:r>
              <a:rPr lang="en-GB" sz="1800" dirty="0" err="1">
                <a:solidFill>
                  <a:srgbClr val="0070C0"/>
                </a:solidFill>
                <a:effectLst/>
                <a:latin typeface="Century" panose="02040604050505020304" pitchFamily="18" charset="0"/>
                <a:ea typeface="Calibri" panose="020F0502020204030204" pitchFamily="34" charset="0"/>
                <a:cs typeface="Calibri" panose="020F0502020204030204" pitchFamily="34" charset="0"/>
              </a:rPr>
              <a:t>tablename</a:t>
            </a:r>
            <a:r>
              <a:rPr lang="en-GB" sz="1800" dirty="0">
                <a:solidFill>
                  <a:srgbClr val="0070C0"/>
                </a:solidFill>
                <a:effectLst/>
                <a:latin typeface="Century" panose="02040604050505020304" pitchFamily="18" charset="0"/>
                <a:ea typeface="Calibri" panose="020F0502020204030204" pitchFamily="34" charset="0"/>
                <a:cs typeface="Calibri" panose="020F0502020204030204" pitchFamily="34" charset="0"/>
              </a:rPr>
              <a: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200" dirty="0"/>
          </a:p>
        </p:txBody>
      </p:sp>
    </p:spTree>
    <p:extLst>
      <p:ext uri="{BB962C8B-B14F-4D97-AF65-F5344CB8AC3E}">
        <p14:creationId xmlns:p14="http://schemas.microsoft.com/office/powerpoint/2010/main" val="16556825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Summary</a:t>
            </a:r>
            <a:endParaRPr lang="en-KE" sz="5400" dirty="0"/>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2975032245"/>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42357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0" name="Rectangle 19">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32EA78-8993-4B93-896A-BD96906D43B9}"/>
              </a:ext>
            </a:extLst>
          </p:cNvPr>
          <p:cNvSpPr>
            <a:spLocks noGrp="1"/>
          </p:cNvSpPr>
          <p:nvPr>
            <p:ph type="title"/>
          </p:nvPr>
        </p:nvSpPr>
        <p:spPr>
          <a:xfrm>
            <a:off x="1043631" y="809898"/>
            <a:ext cx="9942716" cy="1554480"/>
          </a:xfrm>
        </p:spPr>
        <p:txBody>
          <a:bodyPr anchor="ctr">
            <a:normAutofit/>
          </a:bodyPr>
          <a:lstStyle/>
          <a:p>
            <a:r>
              <a:rPr lang="en-US" sz="4800" dirty="0"/>
              <a:t>Discussion Topic</a:t>
            </a:r>
            <a:endParaRPr lang="en-KE" sz="4800" dirty="0"/>
          </a:p>
        </p:txBody>
      </p:sp>
      <p:sp>
        <p:nvSpPr>
          <p:cNvPr id="3" name="Content Placeholder 2">
            <a:extLst>
              <a:ext uri="{FF2B5EF4-FFF2-40B4-BE49-F238E27FC236}">
                <a16:creationId xmlns:a16="http://schemas.microsoft.com/office/drawing/2014/main" id="{1C002CAC-28FF-4E33-9F2A-626B74DE063C}"/>
              </a:ext>
            </a:extLst>
          </p:cNvPr>
          <p:cNvSpPr>
            <a:spLocks noGrp="1"/>
          </p:cNvSpPr>
          <p:nvPr>
            <p:ph idx="1"/>
          </p:nvPr>
        </p:nvSpPr>
        <p:spPr>
          <a:xfrm>
            <a:off x="1045028" y="3017522"/>
            <a:ext cx="8650301" cy="2926069"/>
          </a:xfrm>
        </p:spPr>
        <p:txBody>
          <a:bodyPr anchor="ctr">
            <a:normAutofit fontScale="70000" lnSpcReduction="20000"/>
          </a:bodyPr>
          <a:lstStyle/>
          <a:p>
            <a:r>
              <a:rPr lang="en-US" sz="4000" dirty="0"/>
              <a:t>This discussion topic is a continuation of lecture 8 during which we created tables for the Lands Office. Try to think of other tables than can be added to your database and the kind of relationships they will have with your already existing tables. </a:t>
            </a:r>
          </a:p>
          <a:p>
            <a:r>
              <a:rPr lang="en-US" sz="4000" dirty="0"/>
              <a:t>Create the tables within the database then use the ALTER key to add the new foreign keys to the existing tables. Look for guidance from your instructor.</a:t>
            </a:r>
            <a:endParaRPr lang="en-KE" sz="4000" dirty="0"/>
          </a:p>
        </p:txBody>
      </p:sp>
      <p:cxnSp>
        <p:nvCxnSpPr>
          <p:cNvPr id="26" name="Straight Connector 25">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43120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8F5D8-A18F-476A-9768-F1023FF3B28C}"/>
              </a:ext>
            </a:extLst>
          </p:cNvPr>
          <p:cNvSpPr>
            <a:spLocks noGrp="1"/>
          </p:cNvSpPr>
          <p:nvPr>
            <p:ph type="title"/>
          </p:nvPr>
        </p:nvSpPr>
        <p:spPr>
          <a:xfrm>
            <a:off x="841248" y="548640"/>
            <a:ext cx="3600860" cy="5431536"/>
          </a:xfrm>
        </p:spPr>
        <p:txBody>
          <a:bodyPr>
            <a:normAutofit/>
          </a:bodyPr>
          <a:lstStyle/>
          <a:p>
            <a:r>
              <a:rPr lang="en-US" sz="5400" dirty="0"/>
              <a:t>References</a:t>
            </a:r>
            <a:endParaRPr lang="en-KE" sz="5400" dirty="0"/>
          </a:p>
        </p:txBody>
      </p:sp>
      <p:graphicFrame>
        <p:nvGraphicFramePr>
          <p:cNvPr id="30" name="Content Placeholder 2">
            <a:extLst>
              <a:ext uri="{FF2B5EF4-FFF2-40B4-BE49-F238E27FC236}">
                <a16:creationId xmlns:a16="http://schemas.microsoft.com/office/drawing/2014/main" id="{C0E748EA-6EE2-4A46-850C-99BF4833A583}"/>
              </a:ext>
            </a:extLst>
          </p:cNvPr>
          <p:cNvGraphicFramePr>
            <a:graphicFrameLocks noGrp="1"/>
          </p:cNvGraphicFramePr>
          <p:nvPr>
            <p:ph idx="1"/>
            <p:extLst>
              <p:ext uri="{D42A27DB-BD31-4B8C-83A1-F6EECF244321}">
                <p14:modId xmlns:p14="http://schemas.microsoft.com/office/powerpoint/2010/main" val="738611837"/>
              </p:ext>
            </p:extLst>
          </p:nvPr>
        </p:nvGraphicFramePr>
        <p:xfrm>
          <a:off x="5126038" y="552450"/>
          <a:ext cx="6224587"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94707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solidFill>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A8DDE215-3EF6-4702-9EB9-800ACEDCC332}"/>
              </a:ext>
            </a:extLst>
          </p:cNvPr>
          <p:cNvSpPr>
            <a:spLocks noGrp="1"/>
          </p:cNvSpPr>
          <p:nvPr>
            <p:ph type="ctrTitle"/>
          </p:nvPr>
        </p:nvSpPr>
        <p:spPr>
          <a:xfrm>
            <a:off x="1804988" y="1442172"/>
            <a:ext cx="8582025" cy="2177328"/>
          </a:xfrm>
        </p:spPr>
        <p:txBody>
          <a:bodyPr anchor="ctr">
            <a:normAutofit/>
          </a:bodyPr>
          <a:lstStyle/>
          <a:p>
            <a:r>
              <a:rPr lang="en-US" sz="6600"/>
              <a:t>Next lesson will cover</a:t>
            </a:r>
            <a:endParaRPr lang="en-KE" sz="6600"/>
          </a:p>
        </p:txBody>
      </p:sp>
      <p:sp>
        <p:nvSpPr>
          <p:cNvPr id="23" name="Rectangle: Rounded Corners 22">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42E118-7776-4634-A5A9-8873E3E2B4F7}"/>
              </a:ext>
            </a:extLst>
          </p:cNvPr>
          <p:cNvSpPr>
            <a:spLocks noGrp="1"/>
          </p:cNvSpPr>
          <p:nvPr>
            <p:ph type="subTitle" idx="1"/>
          </p:nvPr>
        </p:nvSpPr>
        <p:spPr>
          <a:xfrm>
            <a:off x="2566988" y="3962400"/>
            <a:ext cx="7058025" cy="581025"/>
          </a:xfrm>
        </p:spPr>
        <p:txBody>
          <a:bodyPr anchor="ctr">
            <a:normAutofit fontScale="70000" lnSpcReduction="20000"/>
          </a:bodyPr>
          <a:lstStyle/>
          <a:p>
            <a:pPr marL="0" indent="0">
              <a:buNone/>
            </a:pPr>
            <a:r>
              <a:rPr lang="en-US" sz="4000" dirty="0">
                <a:solidFill>
                  <a:srgbClr val="FFFFFF"/>
                </a:solidFill>
              </a:rPr>
              <a:t>Introduction to Data Manipulation Language</a:t>
            </a:r>
            <a:endParaRPr lang="en-KE" sz="4000" dirty="0">
              <a:solidFill>
                <a:srgbClr val="FFFFFF"/>
              </a:solidFill>
            </a:endParaRPr>
          </a:p>
        </p:txBody>
      </p:sp>
    </p:spTree>
    <p:extLst>
      <p:ext uri="{BB962C8B-B14F-4D97-AF65-F5344CB8AC3E}">
        <p14:creationId xmlns:p14="http://schemas.microsoft.com/office/powerpoint/2010/main" val="1447041210"/>
      </p:ext>
    </p:extLst>
  </p:cSld>
  <p:clrMapOvr>
    <a:masterClrMapping/>
  </p:clrMapOvr>
</p:sld>
</file>

<file path=ppt/theme/theme1.xml><?xml version="1.0" encoding="utf-8"?>
<a:theme xmlns:a="http://schemas.openxmlformats.org/drawingml/2006/main" name="Office Theme">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518</TotalTime>
  <Words>962</Words>
  <Application>Microsoft Office PowerPoint</Application>
  <PresentationFormat>Widescreen</PresentationFormat>
  <Paragraphs>180</Paragraphs>
  <Slides>32</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Century</vt:lpstr>
      <vt:lpstr>Office Theme</vt:lpstr>
      <vt:lpstr>Introduction to Database Technologies</vt:lpstr>
      <vt:lpstr>Overview</vt:lpstr>
      <vt:lpstr>Learning Outcomes</vt:lpstr>
      <vt:lpstr>Recap</vt:lpstr>
      <vt:lpstr>Introduction</vt:lpstr>
      <vt:lpstr>Introduction</vt:lpstr>
      <vt:lpstr>Introduction </vt:lpstr>
      <vt:lpstr>ALTER Table</vt:lpstr>
      <vt:lpstr>ALTER Table</vt:lpstr>
      <vt:lpstr>ALTER Table</vt:lpstr>
      <vt:lpstr>Department Table</vt:lpstr>
      <vt:lpstr>Department table</vt:lpstr>
      <vt:lpstr>ALTER Table</vt:lpstr>
      <vt:lpstr>ALTER Table</vt:lpstr>
      <vt:lpstr>ALTER Table</vt:lpstr>
      <vt:lpstr>Instructor Table</vt:lpstr>
      <vt:lpstr>Instructor Table</vt:lpstr>
      <vt:lpstr>ALTER Column</vt:lpstr>
      <vt:lpstr>Data Types</vt:lpstr>
      <vt:lpstr>Employee Table</vt:lpstr>
      <vt:lpstr>Employee Table</vt:lpstr>
      <vt:lpstr>Instructor Table</vt:lpstr>
      <vt:lpstr>Instructor Table</vt:lpstr>
      <vt:lpstr>DROP Statement</vt:lpstr>
      <vt:lpstr>Drop Statement</vt:lpstr>
      <vt:lpstr>Department Table</vt:lpstr>
      <vt:lpstr>Department Table</vt:lpstr>
      <vt:lpstr>DROP Table</vt:lpstr>
      <vt:lpstr>Summary</vt:lpstr>
      <vt:lpstr>Discussion Topic</vt:lpstr>
      <vt:lpstr>References</vt:lpstr>
      <vt:lpstr>Next lesson will cover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Organization and Architecture</dc:title>
  <dc:creator>Victoria Mukami</dc:creator>
  <cp:lastModifiedBy>Victoria Mukami</cp:lastModifiedBy>
  <cp:revision>17</cp:revision>
  <dcterms:created xsi:type="dcterms:W3CDTF">2021-09-16T11:34:02Z</dcterms:created>
  <dcterms:modified xsi:type="dcterms:W3CDTF">2022-06-02T10:07:04Z</dcterms:modified>
</cp:coreProperties>
</file>