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312" r:id="rId4"/>
    <p:sldId id="311" r:id="rId5"/>
    <p:sldId id="264" r:id="rId6"/>
    <p:sldId id="313" r:id="rId7"/>
    <p:sldId id="344" r:id="rId8"/>
    <p:sldId id="345" r:id="rId9"/>
    <p:sldId id="346" r:id="rId10"/>
    <p:sldId id="326" r:id="rId11"/>
    <p:sldId id="315" r:id="rId12"/>
    <p:sldId id="316" r:id="rId13"/>
    <p:sldId id="317" r:id="rId14"/>
    <p:sldId id="318" r:id="rId15"/>
    <p:sldId id="349" r:id="rId16"/>
    <p:sldId id="319" r:id="rId17"/>
    <p:sldId id="323" r:id="rId18"/>
    <p:sldId id="324" r:id="rId19"/>
    <p:sldId id="325" r:id="rId20"/>
    <p:sldId id="327" r:id="rId21"/>
    <p:sldId id="328" r:id="rId22"/>
    <p:sldId id="329" r:id="rId23"/>
    <p:sldId id="332" r:id="rId24"/>
    <p:sldId id="331" r:id="rId25"/>
    <p:sldId id="347" r:id="rId26"/>
    <p:sldId id="348" r:id="rId27"/>
    <p:sldId id="333" r:id="rId28"/>
    <p:sldId id="334" r:id="rId29"/>
    <p:sldId id="335" r:id="rId30"/>
    <p:sldId id="336" r:id="rId31"/>
    <p:sldId id="337" r:id="rId32"/>
    <p:sldId id="320" r:id="rId33"/>
    <p:sldId id="267" r:id="rId34"/>
    <p:sldId id="322" r:id="rId35"/>
    <p:sldId id="263" r:id="rId36"/>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3" autoAdjust="0"/>
    <p:restoredTop sz="94660"/>
  </p:normalViewPr>
  <p:slideViewPr>
    <p:cSldViewPr snapToGrid="0">
      <p:cViewPr varScale="1">
        <p:scale>
          <a:sx n="82" d="100"/>
          <a:sy n="82" d="100"/>
        </p:scale>
        <p:origin x="49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US" sz="3600" dirty="0"/>
            <a:t>SELECT and the VIEW statement. </a:t>
          </a:r>
        </a:p>
      </dgm:t>
    </dgm:pt>
    <dgm:pt modelId="{EDB25BF9-FEC3-4BD0-A6A9-CAC189B4429F}" type="parTrans" cxnId="{6BA1A07B-490A-42F2-A189-0C8DA0DA4D42}">
      <dgm:prSet/>
      <dgm:spPr/>
      <dgm:t>
        <a:bodyPr/>
        <a:lstStyle/>
        <a:p>
          <a:endParaRPr lang="en-US"/>
        </a:p>
      </dgm:t>
    </dgm:pt>
    <dgm:pt modelId="{38B5FA55-A7AD-48CF-9CE7-71D7A39311A6}" type="sibTrans" cxnId="{6BA1A07B-490A-42F2-A189-0C8DA0DA4D42}">
      <dgm:prSet/>
      <dgm:spPr/>
      <dgm:t>
        <a:bodyPr/>
        <a:lstStyle/>
        <a:p>
          <a:endParaRPr lang="en-US"/>
        </a:p>
      </dgm:t>
    </dgm:pt>
    <dgm:pt modelId="{73A3B74C-A4C6-46FE-86E0-6F6548082A23}">
      <dgm:prSet custT="1"/>
      <dgm:spPr/>
      <dgm:t>
        <a:bodyPr/>
        <a:lstStyle/>
        <a:p>
          <a:pPr>
            <a:lnSpc>
              <a:spcPct val="100000"/>
            </a:lnSpc>
          </a:pPr>
          <a:r>
            <a:rPr lang="en-US" sz="3200" dirty="0"/>
            <a:t>SELECT statement focus on the WHERE, statement. </a:t>
          </a:r>
          <a:endParaRPr lang="en-GB" sz="3200" dirty="0"/>
        </a:p>
      </dgm:t>
    </dgm:pt>
    <dgm:pt modelId="{85FE53EC-C953-4050-9D7E-462AE9AFF305}" type="parTrans" cxnId="{03324598-ED16-4027-B203-3401D5B73232}">
      <dgm:prSet/>
      <dgm:spPr/>
      <dgm:t>
        <a:bodyPr/>
        <a:lstStyle/>
        <a:p>
          <a:endParaRPr lang="en-GB"/>
        </a:p>
      </dgm:t>
    </dgm:pt>
    <dgm:pt modelId="{0A75A767-7A37-496A-9A2C-551AE96039B3}" type="sibTrans" cxnId="{03324598-ED16-4027-B203-3401D5B73232}">
      <dgm:prSet/>
      <dgm:spPr/>
      <dgm:t>
        <a:bodyPr/>
        <a:lstStyle/>
        <a:p>
          <a:endParaRPr lang="en-GB"/>
        </a:p>
      </dgm:t>
    </dgm:pt>
    <dgm:pt modelId="{B979BD4F-1307-4949-B180-8BD773274421}">
      <dgm:prSet custT="1"/>
      <dgm:spPr/>
      <dgm:t>
        <a:bodyPr/>
        <a:lstStyle/>
        <a:p>
          <a:pPr>
            <a:lnSpc>
              <a:spcPct val="100000"/>
            </a:lnSpc>
          </a:pPr>
          <a:r>
            <a:rPr lang="en-US" sz="3200" dirty="0"/>
            <a:t>CREATE VIEW statement that will be used to generate views.</a:t>
          </a:r>
          <a:endParaRPr lang="en-GB" sz="3200" dirty="0"/>
        </a:p>
      </dgm:t>
    </dgm:pt>
    <dgm:pt modelId="{19C5FCAD-0AEC-4788-8678-6762DEF451F6}" type="parTrans" cxnId="{0479661B-23A4-413C-947E-411C9B36FAB1}">
      <dgm:prSet/>
      <dgm:spPr/>
      <dgm:t>
        <a:bodyPr/>
        <a:lstStyle/>
        <a:p>
          <a:endParaRPr lang="en-GB"/>
        </a:p>
      </dgm:t>
    </dgm:pt>
    <dgm:pt modelId="{EE77D476-8B6B-408E-A965-130167DC4B25}" type="sibTrans" cxnId="{0479661B-23A4-413C-947E-411C9B36FAB1}">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D2CC76B2-D73C-4554-95C2-E8C8C1FAF79D}" type="pres">
      <dgm:prSet presAssocID="{73A3B74C-A4C6-46FE-86E0-6F6548082A23}" presName="thickLine" presStyleLbl="alignNode1" presStyleIdx="1" presStyleCnt="3"/>
      <dgm:spPr/>
    </dgm:pt>
    <dgm:pt modelId="{F3F02312-8253-489D-AE70-342AE2BEF65D}" type="pres">
      <dgm:prSet presAssocID="{73A3B74C-A4C6-46FE-86E0-6F6548082A23}" presName="horz1" presStyleCnt="0"/>
      <dgm:spPr/>
    </dgm:pt>
    <dgm:pt modelId="{C968A200-7711-46C4-9AF2-B1FD6D9F89EF}" type="pres">
      <dgm:prSet presAssocID="{73A3B74C-A4C6-46FE-86E0-6F6548082A23}" presName="tx1" presStyleLbl="revTx" presStyleIdx="1" presStyleCnt="3"/>
      <dgm:spPr/>
    </dgm:pt>
    <dgm:pt modelId="{655FA0B2-9195-44EE-8CBF-DA30A5FCE496}" type="pres">
      <dgm:prSet presAssocID="{73A3B74C-A4C6-46FE-86E0-6F6548082A23}" presName="vert1" presStyleCnt="0"/>
      <dgm:spPr/>
    </dgm:pt>
    <dgm:pt modelId="{54C6ACD6-E2E8-4967-9CDC-164D0C037F7E}" type="pres">
      <dgm:prSet presAssocID="{B979BD4F-1307-4949-B180-8BD773274421}" presName="thickLine" presStyleLbl="alignNode1" presStyleIdx="2" presStyleCnt="3"/>
      <dgm:spPr/>
    </dgm:pt>
    <dgm:pt modelId="{32720AAF-9662-4D75-BFAC-1D74ABED6795}" type="pres">
      <dgm:prSet presAssocID="{B979BD4F-1307-4949-B180-8BD773274421}" presName="horz1" presStyleCnt="0"/>
      <dgm:spPr/>
    </dgm:pt>
    <dgm:pt modelId="{673E4542-C64E-43F3-A646-9A61348A121B}" type="pres">
      <dgm:prSet presAssocID="{B979BD4F-1307-4949-B180-8BD773274421}" presName="tx1" presStyleLbl="revTx" presStyleIdx="2" presStyleCnt="3"/>
      <dgm:spPr/>
    </dgm:pt>
    <dgm:pt modelId="{703B679F-55D3-4162-93ED-031E2F0007CD}" type="pres">
      <dgm:prSet presAssocID="{B979BD4F-1307-4949-B180-8BD773274421}" presName="vert1" presStyleCnt="0"/>
      <dgm:spPr/>
    </dgm:pt>
  </dgm:ptLst>
  <dgm:cxnLst>
    <dgm:cxn modelId="{0479661B-23A4-413C-947E-411C9B36FAB1}" srcId="{B1495261-28BE-427B-90E9-927E6DB9ACDF}" destId="{B979BD4F-1307-4949-B180-8BD773274421}" srcOrd="2" destOrd="0" parTransId="{19C5FCAD-0AEC-4788-8678-6762DEF451F6}" sibTransId="{EE77D476-8B6B-408E-A965-130167DC4B25}"/>
    <dgm:cxn modelId="{276A7C1E-C7E7-42EF-B4E4-8DD02932F45A}" type="presOf" srcId="{73A3B74C-A4C6-46FE-86E0-6F6548082A23}" destId="{C968A200-7711-46C4-9AF2-B1FD6D9F89EF}" srcOrd="0" destOrd="0" presId="urn:microsoft.com/office/officeart/2008/layout/LinedList"/>
    <dgm:cxn modelId="{8DEA9738-41B6-4782-B16A-7A76429572BF}" type="presOf" srcId="{B1495261-28BE-427B-90E9-927E6DB9ACDF}" destId="{9059075C-B412-4190-A197-5CC2E986FEB1}"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03324598-ED16-4027-B203-3401D5B73232}" srcId="{B1495261-28BE-427B-90E9-927E6DB9ACDF}" destId="{73A3B74C-A4C6-46FE-86E0-6F6548082A23}" srcOrd="1" destOrd="0" parTransId="{85FE53EC-C953-4050-9D7E-462AE9AFF305}" sibTransId="{0A75A767-7A37-496A-9A2C-551AE96039B3}"/>
    <dgm:cxn modelId="{33C0779D-0676-45F1-968B-F16568BEF997}" type="presOf" srcId="{83E86990-8CED-4BDC-9CF9-910B50503B3A}" destId="{A68678F9-6F3C-4570-B21B-2808542EABC4}" srcOrd="0" destOrd="0" presId="urn:microsoft.com/office/officeart/2008/layout/LinedList"/>
    <dgm:cxn modelId="{20B5D6D3-D707-442A-B249-49E16F999C05}" type="presOf" srcId="{B979BD4F-1307-4949-B180-8BD773274421}" destId="{673E4542-C64E-43F3-A646-9A61348A121B}"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110BBCEE-E3C9-4021-A027-3CC08F411BB6}" type="presParOf" srcId="{9059075C-B412-4190-A197-5CC2E986FEB1}" destId="{D2CC76B2-D73C-4554-95C2-E8C8C1FAF79D}" srcOrd="2" destOrd="0" presId="urn:microsoft.com/office/officeart/2008/layout/LinedList"/>
    <dgm:cxn modelId="{CCF1745D-B40D-498B-AC49-069BDE303762}" type="presParOf" srcId="{9059075C-B412-4190-A197-5CC2E986FEB1}" destId="{F3F02312-8253-489D-AE70-342AE2BEF65D}" srcOrd="3" destOrd="0" presId="urn:microsoft.com/office/officeart/2008/layout/LinedList"/>
    <dgm:cxn modelId="{DEA8D546-A2FE-4374-AEDC-4DCF2367F196}" type="presParOf" srcId="{F3F02312-8253-489D-AE70-342AE2BEF65D}" destId="{C968A200-7711-46C4-9AF2-B1FD6D9F89EF}" srcOrd="0" destOrd="0" presId="urn:microsoft.com/office/officeart/2008/layout/LinedList"/>
    <dgm:cxn modelId="{87CD1C3E-2C6A-40F6-8174-F41A84EF3408}" type="presParOf" srcId="{F3F02312-8253-489D-AE70-342AE2BEF65D}" destId="{655FA0B2-9195-44EE-8CBF-DA30A5FCE496}" srcOrd="1" destOrd="0" presId="urn:microsoft.com/office/officeart/2008/layout/LinedList"/>
    <dgm:cxn modelId="{27A6B757-A93C-4F99-A69E-2DF27ACDB01D}" type="presParOf" srcId="{9059075C-B412-4190-A197-5CC2E986FEB1}" destId="{54C6ACD6-E2E8-4967-9CDC-164D0C037F7E}" srcOrd="4" destOrd="0" presId="urn:microsoft.com/office/officeart/2008/layout/LinedList"/>
    <dgm:cxn modelId="{5D59E920-E2B8-451E-841D-AB3C805B996C}" type="presParOf" srcId="{9059075C-B412-4190-A197-5CC2E986FEB1}" destId="{32720AAF-9662-4D75-BFAC-1D74ABED6795}" srcOrd="5" destOrd="0" presId="urn:microsoft.com/office/officeart/2008/layout/LinedList"/>
    <dgm:cxn modelId="{BCC7D055-3699-47F2-8723-E4049E315DEC}" type="presParOf" srcId="{32720AAF-9662-4D75-BFAC-1D74ABED6795}" destId="{673E4542-C64E-43F3-A646-9A61348A121B}" srcOrd="0" destOrd="0" presId="urn:microsoft.com/office/officeart/2008/layout/LinedList"/>
    <dgm:cxn modelId="{5FCC4340-67C8-46CE-A4AE-F2D311945467}" type="presParOf" srcId="{32720AAF-9662-4D75-BFAC-1D74ABED6795}" destId="{703B679F-55D3-4162-93ED-031E2F0007C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dgm:spPr/>
      <dgm:t>
        <a:bodyPr/>
        <a:lstStyle/>
        <a:p>
          <a:pPr>
            <a:lnSpc>
              <a:spcPct val="100000"/>
            </a:lnSpc>
          </a:pPr>
          <a:r>
            <a:rPr lang="en-US"/>
            <a:t>Understand the SELECT statement when querying data</a:t>
          </a:r>
          <a:endParaRPr lang="en-US" dirty="0"/>
        </a:p>
      </dgm:t>
    </dgm:pt>
    <dgm:pt modelId="{EDB25BF9-FEC3-4BD0-A6A9-CAC189B4429F}" type="parTrans" cxnId="{6BA1A07B-490A-42F2-A189-0C8DA0DA4D42}">
      <dgm:prSet/>
      <dgm:spPr/>
      <dgm:t>
        <a:bodyPr/>
        <a:lstStyle/>
        <a:p>
          <a:endParaRPr lang="en-US"/>
        </a:p>
      </dgm:t>
    </dgm:pt>
    <dgm:pt modelId="{38B5FA55-A7AD-48CF-9CE7-71D7A39311A6}" type="sibTrans" cxnId="{6BA1A07B-490A-42F2-A189-0C8DA0DA4D42}">
      <dgm:prSet/>
      <dgm:spPr/>
      <dgm:t>
        <a:bodyPr/>
        <a:lstStyle/>
        <a:p>
          <a:endParaRPr lang="en-US"/>
        </a:p>
      </dgm:t>
    </dgm:pt>
    <dgm:pt modelId="{02ABD5CA-588A-4B0F-8F68-9C722C9DF9C4}">
      <dgm:prSet/>
      <dgm:spPr/>
      <dgm:t>
        <a:bodyPr/>
        <a:lstStyle/>
        <a:p>
          <a:pPr>
            <a:lnSpc>
              <a:spcPct val="100000"/>
            </a:lnSpc>
          </a:pPr>
          <a:r>
            <a:rPr lang="en-US" dirty="0"/>
            <a:t>Use the SELECT statement in combination with the WHERE clause</a:t>
          </a:r>
          <a:endParaRPr lang="en-GB" dirty="0"/>
        </a:p>
      </dgm:t>
    </dgm:pt>
    <dgm:pt modelId="{DDF276C7-EE4B-439D-8DDA-AE0F3E40FBCE}" type="parTrans" cxnId="{68250BFE-5C36-4DFA-B9F1-88E910E0413D}">
      <dgm:prSet/>
      <dgm:spPr/>
      <dgm:t>
        <a:bodyPr/>
        <a:lstStyle/>
        <a:p>
          <a:endParaRPr lang="en-GB"/>
        </a:p>
      </dgm:t>
    </dgm:pt>
    <dgm:pt modelId="{453E1C66-E76B-45E9-8E58-99B6593845CB}" type="sibTrans" cxnId="{68250BFE-5C36-4DFA-B9F1-88E910E0413D}">
      <dgm:prSet/>
      <dgm:spPr/>
      <dgm:t>
        <a:bodyPr/>
        <a:lstStyle/>
        <a:p>
          <a:endParaRPr lang="en-GB"/>
        </a:p>
      </dgm:t>
    </dgm:pt>
    <dgm:pt modelId="{3B29906B-40F9-4091-AAB4-7E2C8AB21717}">
      <dgm:prSet/>
      <dgm:spPr/>
      <dgm:t>
        <a:bodyPr/>
        <a:lstStyle/>
        <a:p>
          <a:pPr>
            <a:lnSpc>
              <a:spcPct val="100000"/>
            </a:lnSpc>
          </a:pPr>
          <a:r>
            <a:rPr lang="en-GB" dirty="0"/>
            <a:t>Create a VIEW</a:t>
          </a:r>
        </a:p>
      </dgm:t>
    </dgm:pt>
    <dgm:pt modelId="{1D43112C-5068-4C38-8F4C-E894F9D8204E}" type="parTrans" cxnId="{DB0C895A-3534-4DB7-B689-2F26B9F57B80}">
      <dgm:prSet/>
      <dgm:spPr/>
      <dgm:t>
        <a:bodyPr/>
        <a:lstStyle/>
        <a:p>
          <a:endParaRPr lang="en-GB"/>
        </a:p>
      </dgm:t>
    </dgm:pt>
    <dgm:pt modelId="{070C587C-F840-4410-8970-3B52CB86927C}" type="sibTrans" cxnId="{DB0C895A-3534-4DB7-B689-2F26B9F57B80}">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52DCF5CF-9A29-4A76-BD8F-B359FFCD4AD8}" type="pres">
      <dgm:prSet presAssocID="{02ABD5CA-588A-4B0F-8F68-9C722C9DF9C4}" presName="thickLine" presStyleLbl="alignNode1" presStyleIdx="1" presStyleCnt="3"/>
      <dgm:spPr/>
    </dgm:pt>
    <dgm:pt modelId="{B5B3573B-60E5-4C79-99C9-A183605AD01B}" type="pres">
      <dgm:prSet presAssocID="{02ABD5CA-588A-4B0F-8F68-9C722C9DF9C4}" presName="horz1" presStyleCnt="0"/>
      <dgm:spPr/>
    </dgm:pt>
    <dgm:pt modelId="{5F5A8310-7EF9-4D7D-9EF1-EB3AC1D52D00}" type="pres">
      <dgm:prSet presAssocID="{02ABD5CA-588A-4B0F-8F68-9C722C9DF9C4}" presName="tx1" presStyleLbl="revTx" presStyleIdx="1" presStyleCnt="3"/>
      <dgm:spPr/>
    </dgm:pt>
    <dgm:pt modelId="{1A6E9748-0B30-4655-BDF9-C93EB1D92CDC}" type="pres">
      <dgm:prSet presAssocID="{02ABD5CA-588A-4B0F-8F68-9C722C9DF9C4}" presName="vert1" presStyleCnt="0"/>
      <dgm:spPr/>
    </dgm:pt>
    <dgm:pt modelId="{985FD9FE-74AD-4915-BDE1-836E6DAF0C76}" type="pres">
      <dgm:prSet presAssocID="{3B29906B-40F9-4091-AAB4-7E2C8AB21717}" presName="thickLine" presStyleLbl="alignNode1" presStyleIdx="2" presStyleCnt="3"/>
      <dgm:spPr/>
    </dgm:pt>
    <dgm:pt modelId="{A985CD4B-93D1-493A-95A6-DAD635E17BD3}" type="pres">
      <dgm:prSet presAssocID="{3B29906B-40F9-4091-AAB4-7E2C8AB21717}" presName="horz1" presStyleCnt="0"/>
      <dgm:spPr/>
    </dgm:pt>
    <dgm:pt modelId="{5B73B257-46DE-495B-9833-9DED7282821F}" type="pres">
      <dgm:prSet presAssocID="{3B29906B-40F9-4091-AAB4-7E2C8AB21717}" presName="tx1" presStyleLbl="revTx" presStyleIdx="2" presStyleCnt="3"/>
      <dgm:spPr/>
    </dgm:pt>
    <dgm:pt modelId="{7B21DCE8-9A8E-4236-AF5E-389649FEBF3B}" type="pres">
      <dgm:prSet presAssocID="{3B29906B-40F9-4091-AAB4-7E2C8AB21717}" presName="vert1" presStyleCnt="0"/>
      <dgm:spPr/>
    </dgm:pt>
  </dgm:ptLst>
  <dgm:cxnLst>
    <dgm:cxn modelId="{8DEA9738-41B6-4782-B16A-7A76429572BF}" type="presOf" srcId="{B1495261-28BE-427B-90E9-927E6DB9ACDF}" destId="{9059075C-B412-4190-A197-5CC2E986FEB1}" srcOrd="0" destOrd="0" presId="urn:microsoft.com/office/officeart/2008/layout/LinedList"/>
    <dgm:cxn modelId="{DB0C895A-3534-4DB7-B689-2F26B9F57B80}" srcId="{B1495261-28BE-427B-90E9-927E6DB9ACDF}" destId="{3B29906B-40F9-4091-AAB4-7E2C8AB21717}" srcOrd="2" destOrd="0" parTransId="{1D43112C-5068-4C38-8F4C-E894F9D8204E}" sibTransId="{070C587C-F840-4410-8970-3B52CB86927C}"/>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11E359DE-6DA3-41CA-985B-4E5493139174}" type="presOf" srcId="{02ABD5CA-588A-4B0F-8F68-9C722C9DF9C4}" destId="{5F5A8310-7EF9-4D7D-9EF1-EB3AC1D52D00}" srcOrd="0" destOrd="0" presId="urn:microsoft.com/office/officeart/2008/layout/LinedList"/>
    <dgm:cxn modelId="{D7DCE5EC-8904-4A9F-BBF8-3944DCA10A7C}" type="presOf" srcId="{3B29906B-40F9-4091-AAB4-7E2C8AB21717}" destId="{5B73B257-46DE-495B-9833-9DED7282821F}" srcOrd="0" destOrd="0" presId="urn:microsoft.com/office/officeart/2008/layout/LinedList"/>
    <dgm:cxn modelId="{68250BFE-5C36-4DFA-B9F1-88E910E0413D}" srcId="{B1495261-28BE-427B-90E9-927E6DB9ACDF}" destId="{02ABD5CA-588A-4B0F-8F68-9C722C9DF9C4}" srcOrd="1" destOrd="0" parTransId="{DDF276C7-EE4B-439D-8DDA-AE0F3E40FBCE}" sibTransId="{453E1C66-E76B-45E9-8E58-99B6593845CB}"/>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B4A5A981-2E20-4FB8-8E7D-A651AF4942D4}" type="presParOf" srcId="{9059075C-B412-4190-A197-5CC2E986FEB1}" destId="{52DCF5CF-9A29-4A76-BD8F-B359FFCD4AD8}" srcOrd="2" destOrd="0" presId="urn:microsoft.com/office/officeart/2008/layout/LinedList"/>
    <dgm:cxn modelId="{DD78B5B1-EA58-464B-ABC7-CFCBCCF43A6C}" type="presParOf" srcId="{9059075C-B412-4190-A197-5CC2E986FEB1}" destId="{B5B3573B-60E5-4C79-99C9-A183605AD01B}" srcOrd="3" destOrd="0" presId="urn:microsoft.com/office/officeart/2008/layout/LinedList"/>
    <dgm:cxn modelId="{8064A06A-68DB-46A1-A37D-9D08177FE06F}" type="presParOf" srcId="{B5B3573B-60E5-4C79-99C9-A183605AD01B}" destId="{5F5A8310-7EF9-4D7D-9EF1-EB3AC1D52D00}" srcOrd="0" destOrd="0" presId="urn:microsoft.com/office/officeart/2008/layout/LinedList"/>
    <dgm:cxn modelId="{C05A6186-8923-4DCF-A9EF-999551165B67}" type="presParOf" srcId="{B5B3573B-60E5-4C79-99C9-A183605AD01B}" destId="{1A6E9748-0B30-4655-BDF9-C93EB1D92CDC}" srcOrd="1" destOrd="0" presId="urn:microsoft.com/office/officeart/2008/layout/LinedList"/>
    <dgm:cxn modelId="{6558F43C-E090-4AC2-8B1C-A43929BCD433}" type="presParOf" srcId="{9059075C-B412-4190-A197-5CC2E986FEB1}" destId="{985FD9FE-74AD-4915-BDE1-836E6DAF0C76}" srcOrd="4" destOrd="0" presId="urn:microsoft.com/office/officeart/2008/layout/LinedList"/>
    <dgm:cxn modelId="{2B3E6697-0CBE-4E94-9B64-7AC7D31A089F}" type="presParOf" srcId="{9059075C-B412-4190-A197-5CC2E986FEB1}" destId="{A985CD4B-93D1-493A-95A6-DAD635E17BD3}" srcOrd="5" destOrd="0" presId="urn:microsoft.com/office/officeart/2008/layout/LinedList"/>
    <dgm:cxn modelId="{BDCB8015-C2D3-4627-880B-7A664288FF81}" type="presParOf" srcId="{A985CD4B-93D1-493A-95A6-DAD635E17BD3}" destId="{5B73B257-46DE-495B-9833-9DED7282821F}" srcOrd="0" destOrd="0" presId="urn:microsoft.com/office/officeart/2008/layout/LinedList"/>
    <dgm:cxn modelId="{F0DA0C55-6B8B-4876-9FF7-006B141010F7}" type="presParOf" srcId="{A985CD4B-93D1-493A-95A6-DAD635E17BD3}" destId="{7B21DCE8-9A8E-4236-AF5E-389649FEBF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2000"/>
            <a:t>SELECT statement was reviewed </a:t>
          </a:r>
          <a:endParaRPr lang="en-US" sz="2000" dirty="0"/>
        </a:p>
      </dgm:t>
    </dgm:pt>
    <dgm:pt modelId="{EDB25BF9-FEC3-4BD0-A6A9-CAC189B4429F}" type="parTrans" cxnId="{6BA1A07B-490A-42F2-A189-0C8DA0DA4D42}">
      <dgm:prSet/>
      <dgm:spPr/>
      <dgm:t>
        <a:bodyPr/>
        <a:lstStyle/>
        <a:p>
          <a:endParaRPr lang="en-US" sz="1400"/>
        </a:p>
      </dgm:t>
    </dgm:pt>
    <dgm:pt modelId="{38B5FA55-A7AD-48CF-9CE7-71D7A39311A6}" type="sibTrans" cxnId="{6BA1A07B-490A-42F2-A189-0C8DA0DA4D42}">
      <dgm:prSet/>
      <dgm:spPr/>
      <dgm:t>
        <a:bodyPr/>
        <a:lstStyle/>
        <a:p>
          <a:endParaRPr lang="en-US" sz="1400"/>
        </a:p>
      </dgm:t>
    </dgm:pt>
    <dgm:pt modelId="{FF7B615D-1581-4F17-ACD7-90556C6449CC}">
      <dgm:prSet custT="1"/>
      <dgm:spPr/>
      <dgm:t>
        <a:bodyPr/>
        <a:lstStyle/>
        <a:p>
          <a:pPr>
            <a:lnSpc>
              <a:spcPct val="100000"/>
            </a:lnSpc>
          </a:pPr>
          <a:r>
            <a:rPr lang="en-US" sz="2000" dirty="0"/>
            <a:t>The FROM clause was used to pick the tables which the query would be displayed from. </a:t>
          </a:r>
          <a:endParaRPr lang="en-GB" sz="2000" dirty="0"/>
        </a:p>
      </dgm:t>
    </dgm:pt>
    <dgm:pt modelId="{6D328478-0D38-447E-9CC5-E4CA61055B18}" type="parTrans" cxnId="{519A7A32-F5E7-4182-A028-DD890646ABFF}">
      <dgm:prSet/>
      <dgm:spPr/>
      <dgm:t>
        <a:bodyPr/>
        <a:lstStyle/>
        <a:p>
          <a:endParaRPr lang="en-GB" sz="1050"/>
        </a:p>
      </dgm:t>
    </dgm:pt>
    <dgm:pt modelId="{BE23BF9D-D667-4468-B10F-535251C3B868}" type="sibTrans" cxnId="{519A7A32-F5E7-4182-A028-DD890646ABFF}">
      <dgm:prSet/>
      <dgm:spPr/>
      <dgm:t>
        <a:bodyPr/>
        <a:lstStyle/>
        <a:p>
          <a:endParaRPr lang="en-GB" sz="1050"/>
        </a:p>
      </dgm:t>
    </dgm:pt>
    <dgm:pt modelId="{79A5D063-E958-40AA-9739-464B7C4480B9}">
      <dgm:prSet custT="1"/>
      <dgm:spPr/>
      <dgm:t>
        <a:bodyPr/>
        <a:lstStyle/>
        <a:p>
          <a:pPr>
            <a:lnSpc>
              <a:spcPct val="100000"/>
            </a:lnSpc>
          </a:pPr>
          <a:r>
            <a:rPr lang="en-US" sz="2000" dirty="0"/>
            <a:t>DISTINCT was used to show only the unique values. </a:t>
          </a:r>
          <a:endParaRPr lang="en-GB" sz="2000" dirty="0"/>
        </a:p>
      </dgm:t>
    </dgm:pt>
    <dgm:pt modelId="{C5D93B87-C427-4601-9965-CFE0618E3A8E}" type="parTrans" cxnId="{7DD4CAAF-1779-4324-866B-55A72EA6EB41}">
      <dgm:prSet/>
      <dgm:spPr/>
      <dgm:t>
        <a:bodyPr/>
        <a:lstStyle/>
        <a:p>
          <a:endParaRPr lang="en-GB" sz="1050"/>
        </a:p>
      </dgm:t>
    </dgm:pt>
    <dgm:pt modelId="{7D6A70EE-4CDA-48F4-8B5C-E42FBB247CC0}" type="sibTrans" cxnId="{7DD4CAAF-1779-4324-866B-55A72EA6EB41}">
      <dgm:prSet/>
      <dgm:spPr/>
      <dgm:t>
        <a:bodyPr/>
        <a:lstStyle/>
        <a:p>
          <a:endParaRPr lang="en-GB" sz="1050"/>
        </a:p>
      </dgm:t>
    </dgm:pt>
    <dgm:pt modelId="{EDAF0D51-7EE3-4C3D-B347-AF5106AABB8C}">
      <dgm:prSet custT="1"/>
      <dgm:spPr/>
      <dgm:t>
        <a:bodyPr/>
        <a:lstStyle/>
        <a:p>
          <a:pPr>
            <a:lnSpc>
              <a:spcPct val="100000"/>
            </a:lnSpc>
          </a:pPr>
          <a:r>
            <a:rPr lang="en-US" sz="2000" dirty="0"/>
            <a:t>NATURAL JOIN was used to return values from tables that had a relationship</a:t>
          </a:r>
          <a:endParaRPr lang="en-GB" sz="2000" dirty="0"/>
        </a:p>
      </dgm:t>
    </dgm:pt>
    <dgm:pt modelId="{BB13970D-7FAC-4D5B-A222-72FC3333F879}" type="parTrans" cxnId="{E9B964F2-656A-47C3-87AD-FA56847356D6}">
      <dgm:prSet/>
      <dgm:spPr/>
      <dgm:t>
        <a:bodyPr/>
        <a:lstStyle/>
        <a:p>
          <a:endParaRPr lang="en-GB" sz="1050"/>
        </a:p>
      </dgm:t>
    </dgm:pt>
    <dgm:pt modelId="{5AD46133-0485-4393-A3FE-C6BD3A28E42A}" type="sibTrans" cxnId="{E9B964F2-656A-47C3-87AD-FA56847356D6}">
      <dgm:prSet/>
      <dgm:spPr/>
      <dgm:t>
        <a:bodyPr/>
        <a:lstStyle/>
        <a:p>
          <a:endParaRPr lang="en-GB" sz="1050"/>
        </a:p>
      </dgm:t>
    </dgm:pt>
    <dgm:pt modelId="{626D992E-6C44-4615-A01C-8693FCB05A6F}">
      <dgm:prSet custT="1"/>
      <dgm:spPr/>
      <dgm:t>
        <a:bodyPr/>
        <a:lstStyle/>
        <a:p>
          <a:pPr>
            <a:lnSpc>
              <a:spcPct val="100000"/>
            </a:lnSpc>
          </a:pPr>
          <a:r>
            <a:rPr lang="en-US" sz="2000" dirty="0"/>
            <a:t>CREATE VIEW statement was explored and a VIEW was created</a:t>
          </a:r>
          <a:endParaRPr lang="en-GB" sz="2000" dirty="0"/>
        </a:p>
      </dgm:t>
    </dgm:pt>
    <dgm:pt modelId="{F34824A1-E64C-497A-90F7-C1F3E54AD1E4}" type="parTrans" cxnId="{BA315B97-32AA-4A7A-B508-4298CC05DDEE}">
      <dgm:prSet/>
      <dgm:spPr/>
      <dgm:t>
        <a:bodyPr/>
        <a:lstStyle/>
        <a:p>
          <a:endParaRPr lang="en-GB" sz="1050"/>
        </a:p>
      </dgm:t>
    </dgm:pt>
    <dgm:pt modelId="{CCEC3429-DBCD-40D5-86A1-9C3AD86CC0A3}" type="sibTrans" cxnId="{BA315B97-32AA-4A7A-B508-4298CC05DDEE}">
      <dgm:prSet/>
      <dgm:spPr/>
      <dgm:t>
        <a:bodyPr/>
        <a:lstStyle/>
        <a:p>
          <a:endParaRPr lang="en-GB" sz="1050"/>
        </a:p>
      </dgm:t>
    </dgm:pt>
    <dgm:pt modelId="{7EB5BD22-B8D1-4A31-BE02-7129632EC8D5}">
      <dgm:prSet custT="1"/>
      <dgm:spPr/>
      <dgm:t>
        <a:bodyPr/>
        <a:lstStyle/>
        <a:p>
          <a:pPr>
            <a:lnSpc>
              <a:spcPct val="100000"/>
            </a:lnSpc>
          </a:pPr>
          <a:r>
            <a:rPr lang="en-US" sz="2000"/>
            <a:t>The </a:t>
          </a:r>
          <a:r>
            <a:rPr lang="en-US" sz="2000" dirty="0"/>
            <a:t>WHERE clause was used to filter out the query results </a:t>
          </a:r>
          <a:endParaRPr lang="en-GB" sz="2000" dirty="0"/>
        </a:p>
      </dgm:t>
    </dgm:pt>
    <dgm:pt modelId="{F6D27B6A-7C44-4C02-9023-9D6D40D7FAF5}" type="parTrans" cxnId="{A467986B-F6E5-48E3-A6CA-2C53CB378F54}">
      <dgm:prSet/>
      <dgm:spPr/>
      <dgm:t>
        <a:bodyPr/>
        <a:lstStyle/>
        <a:p>
          <a:endParaRPr lang="en-GB"/>
        </a:p>
      </dgm:t>
    </dgm:pt>
    <dgm:pt modelId="{4C118F1E-2D6D-4641-B4F4-C27279206054}" type="sibTrans" cxnId="{A467986B-F6E5-48E3-A6CA-2C53CB378F54}">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6"/>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6"/>
      <dgm:spPr/>
    </dgm:pt>
    <dgm:pt modelId="{49C21D5D-6668-462A-A568-44CE1F8B338A}" type="pres">
      <dgm:prSet presAssocID="{83E86990-8CED-4BDC-9CF9-910B50503B3A}" presName="vert1" presStyleCnt="0"/>
      <dgm:spPr/>
    </dgm:pt>
    <dgm:pt modelId="{29EF5CA3-EA8F-40C1-A7A4-7228C28F4F77}" type="pres">
      <dgm:prSet presAssocID="{FF7B615D-1581-4F17-ACD7-90556C6449CC}" presName="thickLine" presStyleLbl="alignNode1" presStyleIdx="1" presStyleCnt="6"/>
      <dgm:spPr/>
    </dgm:pt>
    <dgm:pt modelId="{F6095886-9292-49B7-A788-2E2E6C7FFAB9}" type="pres">
      <dgm:prSet presAssocID="{FF7B615D-1581-4F17-ACD7-90556C6449CC}" presName="horz1" presStyleCnt="0"/>
      <dgm:spPr/>
    </dgm:pt>
    <dgm:pt modelId="{7A9D0967-B169-49CC-B904-2FE87340CEF0}" type="pres">
      <dgm:prSet presAssocID="{FF7B615D-1581-4F17-ACD7-90556C6449CC}" presName="tx1" presStyleLbl="revTx" presStyleIdx="1" presStyleCnt="6"/>
      <dgm:spPr/>
    </dgm:pt>
    <dgm:pt modelId="{C1F4C259-471C-45BF-B080-930839207FF4}" type="pres">
      <dgm:prSet presAssocID="{FF7B615D-1581-4F17-ACD7-90556C6449CC}" presName="vert1" presStyleCnt="0"/>
      <dgm:spPr/>
    </dgm:pt>
    <dgm:pt modelId="{82919576-E27F-42D2-AED4-D9961822B479}" type="pres">
      <dgm:prSet presAssocID="{7EB5BD22-B8D1-4A31-BE02-7129632EC8D5}" presName="thickLine" presStyleLbl="alignNode1" presStyleIdx="2" presStyleCnt="6"/>
      <dgm:spPr/>
    </dgm:pt>
    <dgm:pt modelId="{D03E0592-7B12-418F-849E-E46B0618D583}" type="pres">
      <dgm:prSet presAssocID="{7EB5BD22-B8D1-4A31-BE02-7129632EC8D5}" presName="horz1" presStyleCnt="0"/>
      <dgm:spPr/>
    </dgm:pt>
    <dgm:pt modelId="{5E2FBB84-8740-4AAA-AC0D-0F7EA4EE7B78}" type="pres">
      <dgm:prSet presAssocID="{7EB5BD22-B8D1-4A31-BE02-7129632EC8D5}" presName="tx1" presStyleLbl="revTx" presStyleIdx="2" presStyleCnt="6"/>
      <dgm:spPr/>
    </dgm:pt>
    <dgm:pt modelId="{04C35F45-4A8B-4827-A3CB-EC758AFFA0A5}" type="pres">
      <dgm:prSet presAssocID="{7EB5BD22-B8D1-4A31-BE02-7129632EC8D5}" presName="vert1" presStyleCnt="0"/>
      <dgm:spPr/>
    </dgm:pt>
    <dgm:pt modelId="{7BC662A5-3B03-4BD5-B51B-7C1FA7AB7D5C}" type="pres">
      <dgm:prSet presAssocID="{79A5D063-E958-40AA-9739-464B7C4480B9}" presName="thickLine" presStyleLbl="alignNode1" presStyleIdx="3" presStyleCnt="6"/>
      <dgm:spPr/>
    </dgm:pt>
    <dgm:pt modelId="{B46A9A14-C560-4ED2-95EE-0CE3CF1F0401}" type="pres">
      <dgm:prSet presAssocID="{79A5D063-E958-40AA-9739-464B7C4480B9}" presName="horz1" presStyleCnt="0"/>
      <dgm:spPr/>
    </dgm:pt>
    <dgm:pt modelId="{3D6B2EC1-6437-45CD-9402-4409C8A0A79B}" type="pres">
      <dgm:prSet presAssocID="{79A5D063-E958-40AA-9739-464B7C4480B9}" presName="tx1" presStyleLbl="revTx" presStyleIdx="3" presStyleCnt="6"/>
      <dgm:spPr/>
    </dgm:pt>
    <dgm:pt modelId="{31E486C7-DCFC-4866-B552-C06DF4FD5A9D}" type="pres">
      <dgm:prSet presAssocID="{79A5D063-E958-40AA-9739-464B7C4480B9}" presName="vert1" presStyleCnt="0"/>
      <dgm:spPr/>
    </dgm:pt>
    <dgm:pt modelId="{EF7A3D52-6B03-4734-A768-A0F743081B96}" type="pres">
      <dgm:prSet presAssocID="{EDAF0D51-7EE3-4C3D-B347-AF5106AABB8C}" presName="thickLine" presStyleLbl="alignNode1" presStyleIdx="4" presStyleCnt="6"/>
      <dgm:spPr/>
    </dgm:pt>
    <dgm:pt modelId="{E75F1A29-00A2-4FCA-8C41-91205EBBD495}" type="pres">
      <dgm:prSet presAssocID="{EDAF0D51-7EE3-4C3D-B347-AF5106AABB8C}" presName="horz1" presStyleCnt="0"/>
      <dgm:spPr/>
    </dgm:pt>
    <dgm:pt modelId="{D55C4726-E00F-4E13-8266-58DA01F94929}" type="pres">
      <dgm:prSet presAssocID="{EDAF0D51-7EE3-4C3D-B347-AF5106AABB8C}" presName="tx1" presStyleLbl="revTx" presStyleIdx="4" presStyleCnt="6"/>
      <dgm:spPr/>
    </dgm:pt>
    <dgm:pt modelId="{19341217-C879-4E81-BE68-91BBC153F41D}" type="pres">
      <dgm:prSet presAssocID="{EDAF0D51-7EE3-4C3D-B347-AF5106AABB8C}" presName="vert1" presStyleCnt="0"/>
      <dgm:spPr/>
    </dgm:pt>
    <dgm:pt modelId="{DB48F1D7-EF0D-4063-A0E1-338F941E7FB0}" type="pres">
      <dgm:prSet presAssocID="{626D992E-6C44-4615-A01C-8693FCB05A6F}" presName="thickLine" presStyleLbl="alignNode1" presStyleIdx="5" presStyleCnt="6"/>
      <dgm:spPr/>
    </dgm:pt>
    <dgm:pt modelId="{D695239E-48B9-4DDA-9ADF-8F0810972364}" type="pres">
      <dgm:prSet presAssocID="{626D992E-6C44-4615-A01C-8693FCB05A6F}" presName="horz1" presStyleCnt="0"/>
      <dgm:spPr/>
    </dgm:pt>
    <dgm:pt modelId="{59962758-E7E5-41A3-9645-5957F8F19CE2}" type="pres">
      <dgm:prSet presAssocID="{626D992E-6C44-4615-A01C-8693FCB05A6F}" presName="tx1" presStyleLbl="revTx" presStyleIdx="5" presStyleCnt="6" custScaleX="81693"/>
      <dgm:spPr/>
    </dgm:pt>
    <dgm:pt modelId="{5EAEECAA-4AA4-421E-B43A-F7AE1C9D3ECF}" type="pres">
      <dgm:prSet presAssocID="{626D992E-6C44-4615-A01C-8693FCB05A6F}" presName="vert1" presStyleCnt="0"/>
      <dgm:spPr/>
    </dgm:pt>
  </dgm:ptLst>
  <dgm:cxnLst>
    <dgm:cxn modelId="{30918617-C4C7-4CB0-A7C1-624A0DC03218}" type="presOf" srcId="{FF7B615D-1581-4F17-ACD7-90556C6449CC}" destId="{7A9D0967-B169-49CC-B904-2FE87340CEF0}" srcOrd="0" destOrd="0" presId="urn:microsoft.com/office/officeart/2008/layout/LinedList"/>
    <dgm:cxn modelId="{519A7A32-F5E7-4182-A028-DD890646ABFF}" srcId="{B1495261-28BE-427B-90E9-927E6DB9ACDF}" destId="{FF7B615D-1581-4F17-ACD7-90556C6449CC}" srcOrd="1" destOrd="0" parTransId="{6D328478-0D38-447E-9CC5-E4CA61055B18}" sibTransId="{BE23BF9D-D667-4468-B10F-535251C3B868}"/>
    <dgm:cxn modelId="{8DEA9738-41B6-4782-B16A-7A76429572BF}" type="presOf" srcId="{B1495261-28BE-427B-90E9-927E6DB9ACDF}" destId="{9059075C-B412-4190-A197-5CC2E986FEB1}" srcOrd="0" destOrd="0" presId="urn:microsoft.com/office/officeart/2008/layout/LinedList"/>
    <dgm:cxn modelId="{0765FD46-EF64-4822-ABBF-5C8282CDD74D}" type="presOf" srcId="{EDAF0D51-7EE3-4C3D-B347-AF5106AABB8C}" destId="{D55C4726-E00F-4E13-8266-58DA01F94929}" srcOrd="0" destOrd="0" presId="urn:microsoft.com/office/officeart/2008/layout/LinedList"/>
    <dgm:cxn modelId="{A467986B-F6E5-48E3-A6CA-2C53CB378F54}" srcId="{B1495261-28BE-427B-90E9-927E6DB9ACDF}" destId="{7EB5BD22-B8D1-4A31-BE02-7129632EC8D5}" srcOrd="2" destOrd="0" parTransId="{F6D27B6A-7C44-4C02-9023-9D6D40D7FAF5}" sibTransId="{4C118F1E-2D6D-4641-B4F4-C27279206054}"/>
    <dgm:cxn modelId="{06B43A50-79F3-488E-9A0B-AD7A5FAF0CC7}" type="presOf" srcId="{626D992E-6C44-4615-A01C-8693FCB05A6F}" destId="{59962758-E7E5-41A3-9645-5957F8F19CE2}"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9FD76388-BBBC-427C-9095-D8A39BE2010A}" type="presOf" srcId="{7EB5BD22-B8D1-4A31-BE02-7129632EC8D5}" destId="{5E2FBB84-8740-4AAA-AC0D-0F7EA4EE7B78}" srcOrd="0" destOrd="0" presId="urn:microsoft.com/office/officeart/2008/layout/LinedList"/>
    <dgm:cxn modelId="{BA315B97-32AA-4A7A-B508-4298CC05DDEE}" srcId="{B1495261-28BE-427B-90E9-927E6DB9ACDF}" destId="{626D992E-6C44-4615-A01C-8693FCB05A6F}" srcOrd="5" destOrd="0" parTransId="{F34824A1-E64C-497A-90F7-C1F3E54AD1E4}" sibTransId="{CCEC3429-DBCD-40D5-86A1-9C3AD86CC0A3}"/>
    <dgm:cxn modelId="{33C0779D-0676-45F1-968B-F16568BEF997}" type="presOf" srcId="{83E86990-8CED-4BDC-9CF9-910B50503B3A}" destId="{A68678F9-6F3C-4570-B21B-2808542EABC4}" srcOrd="0" destOrd="0" presId="urn:microsoft.com/office/officeart/2008/layout/LinedList"/>
    <dgm:cxn modelId="{7DD4CAAF-1779-4324-866B-55A72EA6EB41}" srcId="{B1495261-28BE-427B-90E9-927E6DB9ACDF}" destId="{79A5D063-E958-40AA-9739-464B7C4480B9}" srcOrd="3" destOrd="0" parTransId="{C5D93B87-C427-4601-9965-CFE0618E3A8E}" sibTransId="{7D6A70EE-4CDA-48F4-8B5C-E42FBB247CC0}"/>
    <dgm:cxn modelId="{E9B964F2-656A-47C3-87AD-FA56847356D6}" srcId="{B1495261-28BE-427B-90E9-927E6DB9ACDF}" destId="{EDAF0D51-7EE3-4C3D-B347-AF5106AABB8C}" srcOrd="4" destOrd="0" parTransId="{BB13970D-7FAC-4D5B-A222-72FC3333F879}" sibTransId="{5AD46133-0485-4393-A3FE-C6BD3A28E42A}"/>
    <dgm:cxn modelId="{51AE36FE-866A-48C7-8014-2D5F5E2499A9}" type="presOf" srcId="{79A5D063-E958-40AA-9739-464B7C4480B9}" destId="{3D6B2EC1-6437-45CD-9402-4409C8A0A79B}"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C06F1EFA-A73A-4362-8C03-CD2FBB86D087}" type="presParOf" srcId="{9059075C-B412-4190-A197-5CC2E986FEB1}" destId="{29EF5CA3-EA8F-40C1-A7A4-7228C28F4F77}" srcOrd="2" destOrd="0" presId="urn:microsoft.com/office/officeart/2008/layout/LinedList"/>
    <dgm:cxn modelId="{9612389E-7C49-4C78-B22A-E712C380DC73}" type="presParOf" srcId="{9059075C-B412-4190-A197-5CC2E986FEB1}" destId="{F6095886-9292-49B7-A788-2E2E6C7FFAB9}" srcOrd="3" destOrd="0" presId="urn:microsoft.com/office/officeart/2008/layout/LinedList"/>
    <dgm:cxn modelId="{492CEC14-641F-4E6A-8258-33144C61DDF1}" type="presParOf" srcId="{F6095886-9292-49B7-A788-2E2E6C7FFAB9}" destId="{7A9D0967-B169-49CC-B904-2FE87340CEF0}" srcOrd="0" destOrd="0" presId="urn:microsoft.com/office/officeart/2008/layout/LinedList"/>
    <dgm:cxn modelId="{A75ADCD4-C5A3-4FA3-A8F0-89D15E4C7FAB}" type="presParOf" srcId="{F6095886-9292-49B7-A788-2E2E6C7FFAB9}" destId="{C1F4C259-471C-45BF-B080-930839207FF4}" srcOrd="1" destOrd="0" presId="urn:microsoft.com/office/officeart/2008/layout/LinedList"/>
    <dgm:cxn modelId="{4FE3E651-1267-42AC-ABBF-130670680CA1}" type="presParOf" srcId="{9059075C-B412-4190-A197-5CC2E986FEB1}" destId="{82919576-E27F-42D2-AED4-D9961822B479}" srcOrd="4" destOrd="0" presId="urn:microsoft.com/office/officeart/2008/layout/LinedList"/>
    <dgm:cxn modelId="{2F92D4E5-B022-4464-8B82-9E9436EEA43C}" type="presParOf" srcId="{9059075C-B412-4190-A197-5CC2E986FEB1}" destId="{D03E0592-7B12-418F-849E-E46B0618D583}" srcOrd="5" destOrd="0" presId="urn:microsoft.com/office/officeart/2008/layout/LinedList"/>
    <dgm:cxn modelId="{F7B5BE32-0401-4506-A400-0BE74A376A8E}" type="presParOf" srcId="{D03E0592-7B12-418F-849E-E46B0618D583}" destId="{5E2FBB84-8740-4AAA-AC0D-0F7EA4EE7B78}" srcOrd="0" destOrd="0" presId="urn:microsoft.com/office/officeart/2008/layout/LinedList"/>
    <dgm:cxn modelId="{5AB8B119-C702-4AE6-8E90-6E2B6F6AEF53}" type="presParOf" srcId="{D03E0592-7B12-418F-849E-E46B0618D583}" destId="{04C35F45-4A8B-4827-A3CB-EC758AFFA0A5}" srcOrd="1" destOrd="0" presId="urn:microsoft.com/office/officeart/2008/layout/LinedList"/>
    <dgm:cxn modelId="{B5C399BF-C84F-4EBD-A0D1-2E6AE0172BC9}" type="presParOf" srcId="{9059075C-B412-4190-A197-5CC2E986FEB1}" destId="{7BC662A5-3B03-4BD5-B51B-7C1FA7AB7D5C}" srcOrd="6" destOrd="0" presId="urn:microsoft.com/office/officeart/2008/layout/LinedList"/>
    <dgm:cxn modelId="{37848C00-760E-4FEE-9456-1F5E4C0A7029}" type="presParOf" srcId="{9059075C-B412-4190-A197-5CC2E986FEB1}" destId="{B46A9A14-C560-4ED2-95EE-0CE3CF1F0401}" srcOrd="7" destOrd="0" presId="urn:microsoft.com/office/officeart/2008/layout/LinedList"/>
    <dgm:cxn modelId="{D7824C88-64F1-409C-A4CA-DF876413E49D}" type="presParOf" srcId="{B46A9A14-C560-4ED2-95EE-0CE3CF1F0401}" destId="{3D6B2EC1-6437-45CD-9402-4409C8A0A79B}" srcOrd="0" destOrd="0" presId="urn:microsoft.com/office/officeart/2008/layout/LinedList"/>
    <dgm:cxn modelId="{8DFE417B-7CE1-45EE-9841-006A0358AB42}" type="presParOf" srcId="{B46A9A14-C560-4ED2-95EE-0CE3CF1F0401}" destId="{31E486C7-DCFC-4866-B552-C06DF4FD5A9D}" srcOrd="1" destOrd="0" presId="urn:microsoft.com/office/officeart/2008/layout/LinedList"/>
    <dgm:cxn modelId="{28EFD7DC-5651-4923-AA90-117119CD139B}" type="presParOf" srcId="{9059075C-B412-4190-A197-5CC2E986FEB1}" destId="{EF7A3D52-6B03-4734-A768-A0F743081B96}" srcOrd="8" destOrd="0" presId="urn:microsoft.com/office/officeart/2008/layout/LinedList"/>
    <dgm:cxn modelId="{F7579F3A-242F-418F-98D6-2A1138815B75}" type="presParOf" srcId="{9059075C-B412-4190-A197-5CC2E986FEB1}" destId="{E75F1A29-00A2-4FCA-8C41-91205EBBD495}" srcOrd="9" destOrd="0" presId="urn:microsoft.com/office/officeart/2008/layout/LinedList"/>
    <dgm:cxn modelId="{3CCD5DF7-3B94-4B47-9AC3-62286AA79F72}" type="presParOf" srcId="{E75F1A29-00A2-4FCA-8C41-91205EBBD495}" destId="{D55C4726-E00F-4E13-8266-58DA01F94929}" srcOrd="0" destOrd="0" presId="urn:microsoft.com/office/officeart/2008/layout/LinedList"/>
    <dgm:cxn modelId="{A967C320-3BFD-4B87-965B-098D0B97E8DB}" type="presParOf" srcId="{E75F1A29-00A2-4FCA-8C41-91205EBBD495}" destId="{19341217-C879-4E81-BE68-91BBC153F41D}" srcOrd="1" destOrd="0" presId="urn:microsoft.com/office/officeart/2008/layout/LinedList"/>
    <dgm:cxn modelId="{867C417F-3489-4832-A3F4-A167BB5AF50A}" type="presParOf" srcId="{9059075C-B412-4190-A197-5CC2E986FEB1}" destId="{DB48F1D7-EF0D-4063-A0E1-338F941E7FB0}" srcOrd="10" destOrd="0" presId="urn:microsoft.com/office/officeart/2008/layout/LinedList"/>
    <dgm:cxn modelId="{CC3B0698-D89A-49A6-A5FC-02D6B2D13CCC}" type="presParOf" srcId="{9059075C-B412-4190-A197-5CC2E986FEB1}" destId="{D695239E-48B9-4DDA-9ADF-8F0810972364}" srcOrd="11" destOrd="0" presId="urn:microsoft.com/office/officeart/2008/layout/LinedList"/>
    <dgm:cxn modelId="{C1200195-15AA-4D84-AB6E-BA78D5371E51}" type="presParOf" srcId="{D695239E-48B9-4DDA-9ADF-8F0810972364}" destId="{59962758-E7E5-41A3-9645-5957F8F19CE2}" srcOrd="0" destOrd="0" presId="urn:microsoft.com/office/officeart/2008/layout/LinedList"/>
    <dgm:cxn modelId="{FAEA42DC-AE54-4409-B0D0-C9EDA41169CA}" type="presParOf" srcId="{D695239E-48B9-4DDA-9ADF-8F0810972364}" destId="{5EAEECAA-4AA4-421E-B43A-F7AE1C9D3E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2400" dirty="0"/>
            <a:t>[1] Database systems: design, implementation, and management, Coronel, C., &amp; Morris, S, Cengage Learning, 2019.</a:t>
          </a:r>
          <a:endParaRPr lang="en-US" sz="2400" dirty="0"/>
        </a:p>
      </dgm:t>
    </dgm:pt>
    <dgm:pt modelId="{EDB25BF9-FEC3-4BD0-A6A9-CAC189B4429F}" type="parTrans" cxnId="{6BA1A07B-490A-42F2-A189-0C8DA0DA4D42}">
      <dgm:prSet/>
      <dgm:spPr/>
      <dgm:t>
        <a:bodyPr/>
        <a:lstStyle/>
        <a:p>
          <a:endParaRPr lang="en-US" sz="1400"/>
        </a:p>
      </dgm:t>
    </dgm:pt>
    <dgm:pt modelId="{38B5FA55-A7AD-48CF-9CE7-71D7A39311A6}" type="sibTrans" cxnId="{6BA1A07B-490A-42F2-A189-0C8DA0DA4D42}">
      <dgm:prSet/>
      <dgm:spPr/>
      <dgm:t>
        <a:bodyPr/>
        <a:lstStyle/>
        <a:p>
          <a:endParaRPr lang="en-US" sz="1400"/>
        </a:p>
      </dgm:t>
    </dgm:pt>
    <dgm:pt modelId="{33A1E57C-313F-4317-AD64-A52DE1C01628}">
      <dgm:prSet custT="1"/>
      <dgm:spPr/>
      <dgm:t>
        <a:bodyPr/>
        <a:lstStyle/>
        <a:p>
          <a:r>
            <a:rPr lang="en-GB" sz="2400" dirty="0"/>
            <a:t>[2] Database Systems: A Practical Approach to Design, Implementation, and Management, Connolly, T., &amp; </a:t>
          </a:r>
          <a:r>
            <a:rPr lang="en-GB" sz="2400" dirty="0" err="1"/>
            <a:t>Begg</a:t>
          </a:r>
          <a:r>
            <a:rPr lang="en-GB" sz="2400" dirty="0"/>
            <a:t>, C., Pearson, 2015.</a:t>
          </a:r>
        </a:p>
      </dgm:t>
    </dgm:pt>
    <dgm:pt modelId="{81AD7E3E-0DEB-443A-A260-8D2E9171B841}" type="parTrans" cxnId="{83049027-CCED-4E1D-8C05-F067654EDA32}">
      <dgm:prSet/>
      <dgm:spPr/>
      <dgm:t>
        <a:bodyPr/>
        <a:lstStyle/>
        <a:p>
          <a:endParaRPr lang="en-GB"/>
        </a:p>
      </dgm:t>
    </dgm:pt>
    <dgm:pt modelId="{8BCF8E26-2AFB-4957-8351-170E6B0A68E8}" type="sibTrans" cxnId="{83049027-CCED-4E1D-8C05-F067654EDA32}">
      <dgm:prSet/>
      <dgm:spPr/>
      <dgm:t>
        <a:bodyPr/>
        <a:lstStyle/>
        <a:p>
          <a:endParaRPr lang="en-GB"/>
        </a:p>
      </dgm:t>
    </dgm:pt>
    <dgm:pt modelId="{19187F66-7A76-41D3-9300-4B4D27E09241}">
      <dgm:prSet custT="1"/>
      <dgm:spPr/>
      <dgm:t>
        <a:bodyPr/>
        <a:lstStyle/>
        <a:p>
          <a:r>
            <a:rPr lang="en-GB" sz="2400" dirty="0"/>
            <a:t>[3] Fundamentals of database systems, </a:t>
          </a:r>
          <a:r>
            <a:rPr lang="en-GB" sz="2400" dirty="0" err="1"/>
            <a:t>Elmasri</a:t>
          </a:r>
          <a:r>
            <a:rPr lang="en-GB" sz="2400" dirty="0"/>
            <a:t>, R., &amp; </a:t>
          </a:r>
          <a:r>
            <a:rPr lang="en-GB" sz="2400" dirty="0" err="1"/>
            <a:t>Navathe</a:t>
          </a:r>
          <a:r>
            <a:rPr lang="en-GB" sz="2400" dirty="0"/>
            <a:t>, S. B., Pearson Education Limited, 2016.</a:t>
          </a:r>
        </a:p>
      </dgm:t>
    </dgm:pt>
    <dgm:pt modelId="{70DE27C4-BBA4-435F-B248-D8F2E41EFFF8}" type="parTrans" cxnId="{2ABDA676-8B9F-4AF5-BBBB-45AABFF1727D}">
      <dgm:prSet/>
      <dgm:spPr/>
      <dgm:t>
        <a:bodyPr/>
        <a:lstStyle/>
        <a:p>
          <a:endParaRPr lang="en-GB"/>
        </a:p>
      </dgm:t>
    </dgm:pt>
    <dgm:pt modelId="{8CA2DC0A-7F5D-4FB4-BAA1-77185007DFA3}" type="sibTrans" cxnId="{2ABDA676-8B9F-4AF5-BBBB-45AABFF1727D}">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6F30DC45-092E-4EE7-A0EF-5A82DD5672DB}" type="pres">
      <dgm:prSet presAssocID="{33A1E57C-313F-4317-AD64-A52DE1C01628}" presName="thickLine" presStyleLbl="alignNode1" presStyleIdx="1" presStyleCnt="3"/>
      <dgm:spPr/>
    </dgm:pt>
    <dgm:pt modelId="{63E3A5B7-895D-482A-AE06-4088E56CD93C}" type="pres">
      <dgm:prSet presAssocID="{33A1E57C-313F-4317-AD64-A52DE1C01628}" presName="horz1" presStyleCnt="0"/>
      <dgm:spPr/>
    </dgm:pt>
    <dgm:pt modelId="{3E7F1D72-ED83-42FD-A7CA-8A26F9B24011}" type="pres">
      <dgm:prSet presAssocID="{33A1E57C-313F-4317-AD64-A52DE1C01628}" presName="tx1" presStyleLbl="revTx" presStyleIdx="1" presStyleCnt="3"/>
      <dgm:spPr/>
    </dgm:pt>
    <dgm:pt modelId="{A662F588-D10C-4806-A449-F029639327C9}" type="pres">
      <dgm:prSet presAssocID="{33A1E57C-313F-4317-AD64-A52DE1C01628}" presName="vert1" presStyleCnt="0"/>
      <dgm:spPr/>
    </dgm:pt>
    <dgm:pt modelId="{3E7528F1-F4FF-4ABF-8550-A5E4033C4036}" type="pres">
      <dgm:prSet presAssocID="{19187F66-7A76-41D3-9300-4B4D27E09241}" presName="thickLine" presStyleLbl="alignNode1" presStyleIdx="2" presStyleCnt="3"/>
      <dgm:spPr/>
    </dgm:pt>
    <dgm:pt modelId="{1889CDF5-47C5-4D16-A685-487B5CD43180}" type="pres">
      <dgm:prSet presAssocID="{19187F66-7A76-41D3-9300-4B4D27E09241}" presName="horz1" presStyleCnt="0"/>
      <dgm:spPr/>
    </dgm:pt>
    <dgm:pt modelId="{D9556339-F1C1-4F57-8B4B-F7DAED592BC7}" type="pres">
      <dgm:prSet presAssocID="{19187F66-7A76-41D3-9300-4B4D27E09241}" presName="tx1" presStyleLbl="revTx" presStyleIdx="2" presStyleCnt="3"/>
      <dgm:spPr/>
    </dgm:pt>
    <dgm:pt modelId="{9D1394E1-2704-40C6-8E34-92E30EEEA724}" type="pres">
      <dgm:prSet presAssocID="{19187F66-7A76-41D3-9300-4B4D27E09241}" presName="vert1" presStyleCnt="0"/>
      <dgm:spPr/>
    </dgm:pt>
  </dgm:ptLst>
  <dgm:cxnLst>
    <dgm:cxn modelId="{83049027-CCED-4E1D-8C05-F067654EDA32}" srcId="{B1495261-28BE-427B-90E9-927E6DB9ACDF}" destId="{33A1E57C-313F-4317-AD64-A52DE1C01628}" srcOrd="1" destOrd="0" parTransId="{81AD7E3E-0DEB-443A-A260-8D2E9171B841}" sibTransId="{8BCF8E26-2AFB-4957-8351-170E6B0A68E8}"/>
    <dgm:cxn modelId="{8DEA9738-41B6-4782-B16A-7A76429572BF}" type="presOf" srcId="{B1495261-28BE-427B-90E9-927E6DB9ACDF}" destId="{9059075C-B412-4190-A197-5CC2E986FEB1}" srcOrd="0" destOrd="0" presId="urn:microsoft.com/office/officeart/2008/layout/LinedList"/>
    <dgm:cxn modelId="{2ABDA676-8B9F-4AF5-BBBB-45AABFF1727D}" srcId="{B1495261-28BE-427B-90E9-927E6DB9ACDF}" destId="{19187F66-7A76-41D3-9300-4B4D27E09241}" srcOrd="2" destOrd="0" parTransId="{70DE27C4-BBA4-435F-B248-D8F2E41EFFF8}" sibTransId="{8CA2DC0A-7F5D-4FB4-BAA1-77185007DFA3}"/>
    <dgm:cxn modelId="{F11E7357-9E62-49F1-9A37-A0846FA317B1}" type="presOf" srcId="{19187F66-7A76-41D3-9300-4B4D27E09241}" destId="{D9556339-F1C1-4F57-8B4B-F7DAED592BC7}"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541219AD-AA59-4888-A0BE-1DB911A69EEC}" type="presOf" srcId="{33A1E57C-313F-4317-AD64-A52DE1C01628}" destId="{3E7F1D72-ED83-42FD-A7CA-8A26F9B24011}"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37052DA0-998B-4A9D-A6D2-3F262A947832}" type="presParOf" srcId="{9059075C-B412-4190-A197-5CC2E986FEB1}" destId="{6F30DC45-092E-4EE7-A0EF-5A82DD5672DB}" srcOrd="2" destOrd="0" presId="urn:microsoft.com/office/officeart/2008/layout/LinedList"/>
    <dgm:cxn modelId="{D64810CC-1214-495F-8D0E-541B47630CFF}" type="presParOf" srcId="{9059075C-B412-4190-A197-5CC2E986FEB1}" destId="{63E3A5B7-895D-482A-AE06-4088E56CD93C}" srcOrd="3" destOrd="0" presId="urn:microsoft.com/office/officeart/2008/layout/LinedList"/>
    <dgm:cxn modelId="{F8C5E515-A1BC-4298-802C-9F98B608A7A5}" type="presParOf" srcId="{63E3A5B7-895D-482A-AE06-4088E56CD93C}" destId="{3E7F1D72-ED83-42FD-A7CA-8A26F9B24011}" srcOrd="0" destOrd="0" presId="urn:microsoft.com/office/officeart/2008/layout/LinedList"/>
    <dgm:cxn modelId="{E2CE8917-F2AC-4591-86F7-D927F9FA6377}" type="presParOf" srcId="{63E3A5B7-895D-482A-AE06-4088E56CD93C}" destId="{A662F588-D10C-4806-A449-F029639327C9}" srcOrd="1" destOrd="0" presId="urn:microsoft.com/office/officeart/2008/layout/LinedList"/>
    <dgm:cxn modelId="{BA25A27B-06FD-4E46-8D29-93B32844885D}" type="presParOf" srcId="{9059075C-B412-4190-A197-5CC2E986FEB1}" destId="{3E7528F1-F4FF-4ABF-8550-A5E4033C4036}" srcOrd="4" destOrd="0" presId="urn:microsoft.com/office/officeart/2008/layout/LinedList"/>
    <dgm:cxn modelId="{297E110D-7473-42A5-8293-EBCC444FC3DF}" type="presParOf" srcId="{9059075C-B412-4190-A197-5CC2E986FEB1}" destId="{1889CDF5-47C5-4D16-A685-487B5CD43180}" srcOrd="5" destOrd="0" presId="urn:microsoft.com/office/officeart/2008/layout/LinedList"/>
    <dgm:cxn modelId="{77FAABB8-C4FD-4DEF-86EC-050BF405D4B5}" type="presParOf" srcId="{1889CDF5-47C5-4D16-A685-487B5CD43180}" destId="{D9556339-F1C1-4F57-8B4B-F7DAED592BC7}" srcOrd="0" destOrd="0" presId="urn:microsoft.com/office/officeart/2008/layout/LinedList"/>
    <dgm:cxn modelId="{4A7A322D-6FBD-41E3-B962-918F69BC1DE3}" type="presParOf" srcId="{1889CDF5-47C5-4D16-A685-487B5CD43180}" destId="{9D1394E1-2704-40C6-8E34-92E30EEEA72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100000"/>
            </a:lnSpc>
            <a:spcBef>
              <a:spcPct val="0"/>
            </a:spcBef>
            <a:spcAft>
              <a:spcPct val="35000"/>
            </a:spcAft>
            <a:buNone/>
          </a:pPr>
          <a:r>
            <a:rPr lang="en-US" sz="3600" kern="1200" dirty="0"/>
            <a:t>SELECT and the VIEW statement. </a:t>
          </a:r>
        </a:p>
      </dsp:txBody>
      <dsp:txXfrm>
        <a:off x="0" y="2651"/>
        <a:ext cx="6224587" cy="1808511"/>
      </dsp:txXfrm>
    </dsp:sp>
    <dsp:sp modelId="{D2CC76B2-D73C-4554-95C2-E8C8C1FAF79D}">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68A200-7711-46C4-9AF2-B1FD6D9F89EF}">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US" sz="3200" kern="1200" dirty="0"/>
            <a:t>SELECT statement focus on the WHERE, statement. </a:t>
          </a:r>
          <a:endParaRPr lang="en-GB" sz="3200" kern="1200" dirty="0"/>
        </a:p>
      </dsp:txBody>
      <dsp:txXfrm>
        <a:off x="0" y="1811163"/>
        <a:ext cx="6224587" cy="1808511"/>
      </dsp:txXfrm>
    </dsp:sp>
    <dsp:sp modelId="{54C6ACD6-E2E8-4967-9CDC-164D0C037F7E}">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3E4542-C64E-43F3-A646-9A61348A121B}">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100000"/>
            </a:lnSpc>
            <a:spcBef>
              <a:spcPct val="0"/>
            </a:spcBef>
            <a:spcAft>
              <a:spcPct val="35000"/>
            </a:spcAft>
            <a:buNone/>
          </a:pPr>
          <a:r>
            <a:rPr lang="en-US" sz="3200" kern="1200" dirty="0"/>
            <a:t>CREATE VIEW statement that will be used to generate views.</a:t>
          </a:r>
          <a:endParaRPr lang="en-GB" sz="3200" kern="1200" dirty="0"/>
        </a:p>
      </dsp:txBody>
      <dsp:txXfrm>
        <a:off x="0" y="3619674"/>
        <a:ext cx="6224587" cy="18085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100000"/>
            </a:lnSpc>
            <a:spcBef>
              <a:spcPct val="0"/>
            </a:spcBef>
            <a:spcAft>
              <a:spcPct val="35000"/>
            </a:spcAft>
            <a:buNone/>
          </a:pPr>
          <a:r>
            <a:rPr lang="en-US" sz="3300" kern="1200"/>
            <a:t>Understand the SELECT statement when querying data</a:t>
          </a:r>
          <a:endParaRPr lang="en-US" sz="3300" kern="1200" dirty="0"/>
        </a:p>
      </dsp:txBody>
      <dsp:txXfrm>
        <a:off x="0" y="2651"/>
        <a:ext cx="6224587" cy="1808511"/>
      </dsp:txXfrm>
    </dsp:sp>
    <dsp:sp modelId="{52DCF5CF-9A29-4A76-BD8F-B359FFCD4AD8}">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5A8310-7EF9-4D7D-9EF1-EB3AC1D52D00}">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100000"/>
            </a:lnSpc>
            <a:spcBef>
              <a:spcPct val="0"/>
            </a:spcBef>
            <a:spcAft>
              <a:spcPct val="35000"/>
            </a:spcAft>
            <a:buNone/>
          </a:pPr>
          <a:r>
            <a:rPr lang="en-US" sz="3300" kern="1200" dirty="0"/>
            <a:t>Use the SELECT statement in combination with the WHERE clause</a:t>
          </a:r>
          <a:endParaRPr lang="en-GB" sz="3300" kern="1200" dirty="0"/>
        </a:p>
      </dsp:txBody>
      <dsp:txXfrm>
        <a:off x="0" y="1811163"/>
        <a:ext cx="6224587" cy="1808511"/>
      </dsp:txXfrm>
    </dsp:sp>
    <dsp:sp modelId="{985FD9FE-74AD-4915-BDE1-836E6DAF0C76}">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73B257-46DE-495B-9833-9DED7282821F}">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100000"/>
            </a:lnSpc>
            <a:spcBef>
              <a:spcPct val="0"/>
            </a:spcBef>
            <a:spcAft>
              <a:spcPct val="35000"/>
            </a:spcAft>
            <a:buNone/>
          </a:pPr>
          <a:r>
            <a:rPr lang="en-GB" sz="3300" kern="1200" dirty="0"/>
            <a:t>Create a VIEW</a:t>
          </a:r>
        </a:p>
      </dsp:txBody>
      <dsp:txXfrm>
        <a:off x="0" y="3619674"/>
        <a:ext cx="6224587" cy="18085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90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GB" sz="2000" kern="1200"/>
            <a:t>SELECT statement was reviewed </a:t>
          </a:r>
          <a:endParaRPr lang="en-US" sz="2000" kern="1200" dirty="0"/>
        </a:p>
      </dsp:txBody>
      <dsp:txXfrm>
        <a:off x="0" y="2651"/>
        <a:ext cx="6224587" cy="904255"/>
      </dsp:txXfrm>
    </dsp:sp>
    <dsp:sp modelId="{29EF5CA3-EA8F-40C1-A7A4-7228C28F4F77}">
      <dsp:nvSpPr>
        <dsp:cNvPr id="0" name=""/>
        <dsp:cNvSpPr/>
      </dsp:nvSpPr>
      <dsp:spPr>
        <a:xfrm>
          <a:off x="0" y="906907"/>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9D0967-B169-49CC-B904-2FE87340CEF0}">
      <dsp:nvSpPr>
        <dsp:cNvPr id="0" name=""/>
        <dsp:cNvSpPr/>
      </dsp:nvSpPr>
      <dsp:spPr>
        <a:xfrm>
          <a:off x="0" y="906907"/>
          <a:ext cx="6224587" cy="90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t>The FROM clause was used to pick the tables which the query would be displayed from. </a:t>
          </a:r>
          <a:endParaRPr lang="en-GB" sz="2000" kern="1200" dirty="0"/>
        </a:p>
      </dsp:txBody>
      <dsp:txXfrm>
        <a:off x="0" y="906907"/>
        <a:ext cx="6224587" cy="904255"/>
      </dsp:txXfrm>
    </dsp:sp>
    <dsp:sp modelId="{82919576-E27F-42D2-AED4-D9961822B479}">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2FBB84-8740-4AAA-AC0D-0F7EA4EE7B78}">
      <dsp:nvSpPr>
        <dsp:cNvPr id="0" name=""/>
        <dsp:cNvSpPr/>
      </dsp:nvSpPr>
      <dsp:spPr>
        <a:xfrm>
          <a:off x="0" y="1811163"/>
          <a:ext cx="6224587" cy="90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a:t>The </a:t>
          </a:r>
          <a:r>
            <a:rPr lang="en-US" sz="2000" kern="1200" dirty="0"/>
            <a:t>WHERE clause was used to filter out the query results </a:t>
          </a:r>
          <a:endParaRPr lang="en-GB" sz="2000" kern="1200" dirty="0"/>
        </a:p>
      </dsp:txBody>
      <dsp:txXfrm>
        <a:off x="0" y="1811163"/>
        <a:ext cx="6224587" cy="904255"/>
      </dsp:txXfrm>
    </dsp:sp>
    <dsp:sp modelId="{7BC662A5-3B03-4BD5-B51B-7C1FA7AB7D5C}">
      <dsp:nvSpPr>
        <dsp:cNvPr id="0" name=""/>
        <dsp:cNvSpPr/>
      </dsp:nvSpPr>
      <dsp:spPr>
        <a:xfrm>
          <a:off x="0" y="2715419"/>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6B2EC1-6437-45CD-9402-4409C8A0A79B}">
      <dsp:nvSpPr>
        <dsp:cNvPr id="0" name=""/>
        <dsp:cNvSpPr/>
      </dsp:nvSpPr>
      <dsp:spPr>
        <a:xfrm>
          <a:off x="0" y="2715419"/>
          <a:ext cx="6224587" cy="90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t>DISTINCT was used to show only the unique values. </a:t>
          </a:r>
          <a:endParaRPr lang="en-GB" sz="2000" kern="1200" dirty="0"/>
        </a:p>
      </dsp:txBody>
      <dsp:txXfrm>
        <a:off x="0" y="2715419"/>
        <a:ext cx="6224587" cy="904255"/>
      </dsp:txXfrm>
    </dsp:sp>
    <dsp:sp modelId="{EF7A3D52-6B03-4734-A768-A0F743081B96}">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5C4726-E00F-4E13-8266-58DA01F94929}">
      <dsp:nvSpPr>
        <dsp:cNvPr id="0" name=""/>
        <dsp:cNvSpPr/>
      </dsp:nvSpPr>
      <dsp:spPr>
        <a:xfrm>
          <a:off x="0" y="3619674"/>
          <a:ext cx="6224587" cy="90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t>NATURAL JOIN was used to return values from tables that had a relationship</a:t>
          </a:r>
          <a:endParaRPr lang="en-GB" sz="2000" kern="1200" dirty="0"/>
        </a:p>
      </dsp:txBody>
      <dsp:txXfrm>
        <a:off x="0" y="3619674"/>
        <a:ext cx="6224587" cy="904255"/>
      </dsp:txXfrm>
    </dsp:sp>
    <dsp:sp modelId="{DB48F1D7-EF0D-4063-A0E1-338F941E7FB0}">
      <dsp:nvSpPr>
        <dsp:cNvPr id="0" name=""/>
        <dsp:cNvSpPr/>
      </dsp:nvSpPr>
      <dsp:spPr>
        <a:xfrm>
          <a:off x="0" y="452393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962758-E7E5-41A3-9645-5957F8F19CE2}">
      <dsp:nvSpPr>
        <dsp:cNvPr id="0" name=""/>
        <dsp:cNvSpPr/>
      </dsp:nvSpPr>
      <dsp:spPr>
        <a:xfrm>
          <a:off x="0" y="4523930"/>
          <a:ext cx="5085051" cy="90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100000"/>
            </a:lnSpc>
            <a:spcBef>
              <a:spcPct val="0"/>
            </a:spcBef>
            <a:spcAft>
              <a:spcPct val="35000"/>
            </a:spcAft>
            <a:buNone/>
          </a:pPr>
          <a:r>
            <a:rPr lang="en-US" sz="2000" kern="1200" dirty="0"/>
            <a:t>CREATE VIEW statement was explored and a VIEW was created</a:t>
          </a:r>
          <a:endParaRPr lang="en-GB" sz="2000" kern="1200" dirty="0"/>
        </a:p>
      </dsp:txBody>
      <dsp:txXfrm>
        <a:off x="0" y="4523930"/>
        <a:ext cx="5085051" cy="9042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GB" sz="2400" kern="1200" dirty="0"/>
            <a:t>[1] Database systems: design, implementation, and management, Coronel, C., &amp; Morris, S, Cengage Learning, 2019.</a:t>
          </a:r>
          <a:endParaRPr lang="en-US" sz="2400" kern="1200" dirty="0"/>
        </a:p>
      </dsp:txBody>
      <dsp:txXfrm>
        <a:off x="0" y="2651"/>
        <a:ext cx="6224587" cy="1808511"/>
      </dsp:txXfrm>
    </dsp:sp>
    <dsp:sp modelId="{6F30DC45-092E-4EE7-A0EF-5A82DD5672DB}">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7F1D72-ED83-42FD-A7CA-8A26F9B24011}">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[2] Database Systems: A Practical Approach to Design, Implementation, and Management, Connolly, T., &amp; </a:t>
          </a:r>
          <a:r>
            <a:rPr lang="en-GB" sz="2400" kern="1200" dirty="0" err="1"/>
            <a:t>Begg</a:t>
          </a:r>
          <a:r>
            <a:rPr lang="en-GB" sz="2400" kern="1200" dirty="0"/>
            <a:t>, C., Pearson, 2015.</a:t>
          </a:r>
        </a:p>
      </dsp:txBody>
      <dsp:txXfrm>
        <a:off x="0" y="1811163"/>
        <a:ext cx="6224587" cy="1808511"/>
      </dsp:txXfrm>
    </dsp:sp>
    <dsp:sp modelId="{3E7528F1-F4FF-4ABF-8550-A5E4033C4036}">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556339-F1C1-4F57-8B4B-F7DAED592BC7}">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[3] Fundamentals of database systems, </a:t>
          </a:r>
          <a:r>
            <a:rPr lang="en-GB" sz="2400" kern="1200" dirty="0" err="1"/>
            <a:t>Elmasri</a:t>
          </a:r>
          <a:r>
            <a:rPr lang="en-GB" sz="2400" kern="1200" dirty="0"/>
            <a:t>, R., &amp; </a:t>
          </a:r>
          <a:r>
            <a:rPr lang="en-GB" sz="2400" kern="1200" dirty="0" err="1"/>
            <a:t>Navathe</a:t>
          </a:r>
          <a:r>
            <a:rPr lang="en-GB" sz="2400" kern="1200" dirty="0"/>
            <a:t>, S. B., Pearson Education Limited, 2016.</a:t>
          </a:r>
        </a:p>
      </dsp:txBody>
      <dsp:txXfrm>
        <a:off x="0" y="3619674"/>
        <a:ext cx="6224587" cy="180851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EF991-D786-47E4-BD2D-FDE8A28B8F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05E16426-5A13-4722-B628-6C8A6B32E4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D56D5F6F-DE0B-438A-9753-92D54F059972}"/>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2E8DEFCD-A7E8-452A-80F5-47F3FB102AD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9203087-BE9B-4D65-A9D9-7B90D5D5668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123423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3C5C-7942-400B-9190-CAA301EDA99C}"/>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C18CCDD-05DE-4409-B8A8-6DB123BFBA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E291F07-C4E6-42EB-8B7A-06E3A15A658E}"/>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8AEE055D-2819-498A-BDA7-D6FD1FE9941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746ADFA-53BC-40F7-B8EE-09EF2BF272D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36359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44CD-A457-400E-9E74-EE09B1CE91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FF0533C7-8760-445C-B1CA-29A8C3D8DD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196EA-4D16-4E2E-8D08-48964F4CB0B6}"/>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84CB1050-E51D-407D-A8CC-27F9B1EE1F6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8495C1B-DDAE-4A1B-B003-D1F52D34DCCC}"/>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68808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46E36-5BED-4D57-8221-3C3BFC71A8D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6CD21AE-13E6-4A5B-A0D2-16FD41FB2E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2783367C-AED7-40C2-B9BB-9FE899FA66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8AF106B6-70AC-4177-8B2D-FEFEBAC9AE17}"/>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865080AA-C103-4FF7-867C-112680A5B31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6B68383-EA16-4C03-8382-FD6F2E6A297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812492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A93C7-529C-4BE9-A00C-F428A69FE165}"/>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88A1A25-EE80-4A56-BF54-3AF8E3FD0C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1A0ED1-C601-48A4-9B24-E91A763330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635B545-74D9-4DC4-9037-3C233AD3F1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1BDD21-421F-41C6-84EE-A8CCF5784D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F97C1394-3D34-417B-BFA5-0102B63B1E1C}"/>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8" name="Footer Placeholder 7">
            <a:extLst>
              <a:ext uri="{FF2B5EF4-FFF2-40B4-BE49-F238E27FC236}">
                <a16:creationId xmlns:a16="http://schemas.microsoft.com/office/drawing/2014/main" id="{0C2E07EA-CA17-401D-AD5B-D2E6EF0AD8D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425CE705-EF71-41DE-9CE0-1A838117CC4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227881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43AF5-BE8C-4FA4-9F58-88EF8124845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2818DA-557B-40D9-B7D4-1A021AB7B961}"/>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4" name="Footer Placeholder 3">
            <a:extLst>
              <a:ext uri="{FF2B5EF4-FFF2-40B4-BE49-F238E27FC236}">
                <a16:creationId xmlns:a16="http://schemas.microsoft.com/office/drawing/2014/main" id="{410ECD19-95B8-482F-8027-314F3042653B}"/>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6CFB532C-8702-4B88-891B-38DC64F0BC5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83989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1F120A-7A0E-431E-A1AC-36CEEF41395F}"/>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3" name="Footer Placeholder 2">
            <a:extLst>
              <a:ext uri="{FF2B5EF4-FFF2-40B4-BE49-F238E27FC236}">
                <a16:creationId xmlns:a16="http://schemas.microsoft.com/office/drawing/2014/main" id="{25FF7B39-9D7C-4437-92B5-81C15F32D340}"/>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F179A16B-7B35-47BC-9534-D4A877FD98E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755353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60BD2-7873-4B99-AAC5-27E146B575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156ADA2D-B749-44A1-9ED3-70009C1973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3B40BB68-E7C2-4044-B5B3-77966E446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AD0347-F2D5-44E0-AAB0-19A6B69EB96D}"/>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6D7BAAB3-BE59-45D3-B73F-9E83C42AD762}"/>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506CCF2-D91A-47E4-B1CA-4C524802E39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97210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25C2-1410-41EA-B560-B6D4295612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00A34192-B057-4681-83DD-29931FB660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967A3B62-D82E-43BE-B8E8-FC69CF3C9D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87C3BF-8633-4FDA-BBDF-B4260011DF5B}"/>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CA43593B-5E7F-4B28-B94C-B3DE2AC5EB7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B781E0D-D7F1-49B6-9FA9-2CDE6BF0A6A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58283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8D127-A3D9-41B4-8ED8-B11D38D37ADC}"/>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6085B27-6A89-4791-B55C-E339C36E13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1AF5D04-07C6-4BC5-8E70-2B6D7F1510B0}"/>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4CEAF1EA-62D0-4E1F-9B4A-B08F11124A9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D839795-DED6-435E-ABC4-615293CD39B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356898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12FE9C-DF84-4917-B109-39D1FEEF99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FC950031-E943-46AA-A0D4-4BE4CECD0D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FCF1C99-BCAC-4026-8245-53B3DFA2E4DD}"/>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1FC7E5B8-BE12-4853-9A7A-41EB508AE26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6F131A7-A8F9-4999-BE33-C0DED56A8B89}"/>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036410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ECA4AC-F63B-4D7E-B6AE-1783EE92E4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B13299F-DA3C-4064-BF7A-C4E3FA5605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5D402C13-C844-400D-945C-23A0F7124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103E7C8E-B017-408D-A431-BDCB1F32DB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7DEAA64E-5B31-4ED0-9E00-0D78EC5930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882A67-ED14-4CC2-A9F7-340AC96BA640}" type="slidenum">
              <a:rPr lang="en-KE" smtClean="0"/>
              <a:t>‹#›</a:t>
            </a:fld>
            <a:endParaRPr lang="en-KE"/>
          </a:p>
        </p:txBody>
      </p:sp>
    </p:spTree>
    <p:extLst>
      <p:ext uri="{BB962C8B-B14F-4D97-AF65-F5344CB8AC3E}">
        <p14:creationId xmlns:p14="http://schemas.microsoft.com/office/powerpoint/2010/main" val="519411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6227920-C3F4-4B25-BDD2-79714F4F9BF1}"/>
              </a:ext>
            </a:extLst>
          </p:cNvPr>
          <p:cNvSpPr>
            <a:spLocks noGrp="1"/>
          </p:cNvSpPr>
          <p:nvPr>
            <p:ph type="ctrTitle"/>
          </p:nvPr>
        </p:nvSpPr>
        <p:spPr>
          <a:xfrm>
            <a:off x="1314824" y="735106"/>
            <a:ext cx="10053763" cy="2928470"/>
          </a:xfrm>
        </p:spPr>
        <p:txBody>
          <a:bodyPr anchor="b">
            <a:normAutofit/>
          </a:bodyPr>
          <a:lstStyle/>
          <a:p>
            <a:pPr algn="l"/>
            <a:r>
              <a:rPr lang="en-US" dirty="0">
                <a:solidFill>
                  <a:srgbClr val="FFFFFF"/>
                </a:solidFill>
              </a:rPr>
              <a:t>Introduction to Database Technologies</a:t>
            </a:r>
            <a:endParaRPr lang="en-KE" dirty="0">
              <a:solidFill>
                <a:srgbClr val="FFFFFF"/>
              </a:solidFill>
            </a:endParaRPr>
          </a:p>
        </p:txBody>
      </p:sp>
      <p:sp>
        <p:nvSpPr>
          <p:cNvPr id="3" name="Subtitle 2">
            <a:extLst>
              <a:ext uri="{FF2B5EF4-FFF2-40B4-BE49-F238E27FC236}">
                <a16:creationId xmlns:a16="http://schemas.microsoft.com/office/drawing/2014/main" id="{6FE2BC3B-33E0-46F1-B9B4-972269E3AB32}"/>
              </a:ext>
            </a:extLst>
          </p:cNvPr>
          <p:cNvSpPr>
            <a:spLocks noGrp="1"/>
          </p:cNvSpPr>
          <p:nvPr>
            <p:ph type="subTitle" idx="1"/>
          </p:nvPr>
        </p:nvSpPr>
        <p:spPr>
          <a:xfrm>
            <a:off x="1350682" y="4870824"/>
            <a:ext cx="10005951" cy="1458258"/>
          </a:xfrm>
        </p:spPr>
        <p:txBody>
          <a:bodyPr anchor="ctr">
            <a:normAutofit lnSpcReduction="10000"/>
          </a:bodyPr>
          <a:lstStyle/>
          <a:p>
            <a:pPr algn="l"/>
            <a:r>
              <a:rPr lang="en-US" sz="2800" dirty="0"/>
              <a:t>Advanced Data Manipulation Languages</a:t>
            </a:r>
          </a:p>
          <a:p>
            <a:pPr algn="l"/>
            <a:r>
              <a:rPr lang="en-US" sz="2800" dirty="0"/>
              <a:t>Lecture 11</a:t>
            </a:r>
          </a:p>
          <a:p>
            <a:pPr algn="l"/>
            <a:r>
              <a:rPr lang="en-US" sz="2800" dirty="0"/>
              <a:t>Dr Victoria Mukami</a:t>
            </a:r>
            <a:endParaRPr lang="en-KE" sz="2800" dirty="0"/>
          </a:p>
        </p:txBody>
      </p:sp>
    </p:spTree>
    <p:extLst>
      <p:ext uri="{BB962C8B-B14F-4D97-AF65-F5344CB8AC3E}">
        <p14:creationId xmlns:p14="http://schemas.microsoft.com/office/powerpoint/2010/main" val="10020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Overview</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3337045913"/>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5926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Learning Outcomes</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1809515885"/>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6682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RECAP</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Learnt the INSERT and UPDATE statements. </a:t>
            </a:r>
          </a:p>
          <a:p>
            <a:r>
              <a:rPr lang="en-US" dirty="0"/>
              <a:t>Statements were used to insert data into the tables</a:t>
            </a:r>
          </a:p>
          <a:p>
            <a:r>
              <a:rPr lang="en-US" dirty="0"/>
              <a:t>Core objectives of a database is to allow the database administrator or other users to query data. </a:t>
            </a:r>
            <a:endParaRPr lang="en-KE" dirty="0"/>
          </a:p>
        </p:txBody>
      </p:sp>
    </p:spTree>
    <p:extLst>
      <p:ext uri="{BB962C8B-B14F-4D97-AF65-F5344CB8AC3E}">
        <p14:creationId xmlns:p14="http://schemas.microsoft.com/office/powerpoint/2010/main" val="315877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RECAP</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Various reasons why one might want to query data.</a:t>
            </a:r>
          </a:p>
          <a:p>
            <a:r>
              <a:rPr lang="en-US" dirty="0"/>
              <a:t>Able to make various decisions within an organization. </a:t>
            </a:r>
          </a:p>
          <a:p>
            <a:r>
              <a:rPr lang="en-US" dirty="0" err="1"/>
              <a:t>Bustani</a:t>
            </a:r>
            <a:r>
              <a:rPr lang="en-US" dirty="0"/>
              <a:t> registrar might want to know how many students are expected to graduate</a:t>
            </a:r>
          </a:p>
          <a:p>
            <a:r>
              <a:rPr lang="en-US" dirty="0"/>
              <a:t>Human resource manager might want to know how many instructors have completed a higher degree.</a:t>
            </a:r>
          </a:p>
          <a:p>
            <a:r>
              <a:rPr lang="en-US" dirty="0"/>
              <a:t>Queries that can be done to a database and will return values. </a:t>
            </a:r>
          </a:p>
          <a:p>
            <a:endParaRPr lang="en-KE" dirty="0"/>
          </a:p>
        </p:txBody>
      </p:sp>
    </p:spTree>
    <p:extLst>
      <p:ext uri="{BB962C8B-B14F-4D97-AF65-F5344CB8AC3E}">
        <p14:creationId xmlns:p14="http://schemas.microsoft.com/office/powerpoint/2010/main" val="807740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Introduction</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We have referred to the tables that were used to create </a:t>
            </a:r>
          </a:p>
          <a:p>
            <a:r>
              <a:rPr lang="en-US" dirty="0"/>
              <a:t>Employee Table</a:t>
            </a:r>
          </a:p>
          <a:p>
            <a:r>
              <a:rPr lang="en-US" dirty="0"/>
              <a:t>Instructor Table</a:t>
            </a:r>
          </a:p>
          <a:p>
            <a:r>
              <a:rPr lang="en-US" dirty="0"/>
              <a:t>Department table. </a:t>
            </a:r>
          </a:p>
          <a:p>
            <a:r>
              <a:rPr lang="en-US" dirty="0"/>
              <a:t>We will refer to the table data to run our SELECT statements.</a:t>
            </a:r>
            <a:endParaRPr lang="en-KE" dirty="0"/>
          </a:p>
        </p:txBody>
      </p:sp>
    </p:spTree>
    <p:extLst>
      <p:ext uri="{BB962C8B-B14F-4D97-AF65-F5344CB8AC3E}">
        <p14:creationId xmlns:p14="http://schemas.microsoft.com/office/powerpoint/2010/main" val="1673665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Table Details</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Employee Table</a:t>
            </a:r>
          </a:p>
        </p:txBody>
      </p:sp>
      <p:graphicFrame>
        <p:nvGraphicFramePr>
          <p:cNvPr id="4" name="Table 3">
            <a:extLst>
              <a:ext uri="{FF2B5EF4-FFF2-40B4-BE49-F238E27FC236}">
                <a16:creationId xmlns:a16="http://schemas.microsoft.com/office/drawing/2014/main" id="{25B182EC-9315-C9BA-339F-86A83910F04F}"/>
              </a:ext>
            </a:extLst>
          </p:cNvPr>
          <p:cNvGraphicFramePr>
            <a:graphicFrameLocks noGrp="1"/>
          </p:cNvGraphicFramePr>
          <p:nvPr/>
        </p:nvGraphicFramePr>
        <p:xfrm>
          <a:off x="838199" y="1868298"/>
          <a:ext cx="9573186" cy="4440747"/>
        </p:xfrm>
        <a:graphic>
          <a:graphicData uri="http://schemas.openxmlformats.org/drawingml/2006/table">
            <a:tbl>
              <a:tblPr firstRow="1" firstCol="1" bandRow="1">
                <a:noFill/>
                <a:tableStyleId>{5C22544A-7EE6-4342-B048-85BDC9FD1C3A}</a:tableStyleId>
              </a:tblPr>
              <a:tblGrid>
                <a:gridCol w="1894985">
                  <a:extLst>
                    <a:ext uri="{9D8B030D-6E8A-4147-A177-3AD203B41FA5}">
                      <a16:colId xmlns:a16="http://schemas.microsoft.com/office/drawing/2014/main" val="1584915270"/>
                    </a:ext>
                  </a:extLst>
                </a:gridCol>
                <a:gridCol w="1416753">
                  <a:extLst>
                    <a:ext uri="{9D8B030D-6E8A-4147-A177-3AD203B41FA5}">
                      <a16:colId xmlns:a16="http://schemas.microsoft.com/office/drawing/2014/main" val="2293182742"/>
                    </a:ext>
                  </a:extLst>
                </a:gridCol>
                <a:gridCol w="1470696">
                  <a:extLst>
                    <a:ext uri="{9D8B030D-6E8A-4147-A177-3AD203B41FA5}">
                      <a16:colId xmlns:a16="http://schemas.microsoft.com/office/drawing/2014/main" val="1445928041"/>
                    </a:ext>
                  </a:extLst>
                </a:gridCol>
                <a:gridCol w="1462901">
                  <a:extLst>
                    <a:ext uri="{9D8B030D-6E8A-4147-A177-3AD203B41FA5}">
                      <a16:colId xmlns:a16="http://schemas.microsoft.com/office/drawing/2014/main" val="793756080"/>
                    </a:ext>
                  </a:extLst>
                </a:gridCol>
                <a:gridCol w="1726515">
                  <a:extLst>
                    <a:ext uri="{9D8B030D-6E8A-4147-A177-3AD203B41FA5}">
                      <a16:colId xmlns:a16="http://schemas.microsoft.com/office/drawing/2014/main" val="1980209518"/>
                    </a:ext>
                  </a:extLst>
                </a:gridCol>
                <a:gridCol w="1601336">
                  <a:extLst>
                    <a:ext uri="{9D8B030D-6E8A-4147-A177-3AD203B41FA5}">
                      <a16:colId xmlns:a16="http://schemas.microsoft.com/office/drawing/2014/main" val="48907923"/>
                    </a:ext>
                  </a:extLst>
                </a:gridCol>
              </a:tblGrid>
              <a:tr h="573619">
                <a:tc>
                  <a:txBody>
                    <a:bodyPr/>
                    <a:lstStyle/>
                    <a:p>
                      <a:pPr>
                        <a:lnSpc>
                          <a:spcPct val="150000"/>
                        </a:lnSpc>
                        <a:spcAft>
                          <a:spcPts val="800"/>
                        </a:spcAft>
                      </a:pPr>
                      <a:r>
                        <a:rPr lang="en-GB" sz="1800" b="1" cap="none" spc="0">
                          <a:solidFill>
                            <a:schemeClr val="tx1"/>
                          </a:solidFill>
                          <a:effectLst/>
                        </a:rPr>
                        <a:t>Emp_Num</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9525" cap="flat" cmpd="sng" algn="ctr">
                      <a:solidFill>
                        <a:schemeClr val="tx1"/>
                      </a:solid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FName</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LName</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Gender</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DOB</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MStatus</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extLst>
                  <a:ext uri="{0D108BD9-81ED-4DB2-BD59-A6C34878D82A}">
                    <a16:rowId xmlns:a16="http://schemas.microsoft.com/office/drawing/2014/main" val="2936569355"/>
                  </a:ext>
                </a:extLst>
              </a:tr>
              <a:tr h="483391">
                <a:tc>
                  <a:txBody>
                    <a:bodyPr/>
                    <a:lstStyle/>
                    <a:p>
                      <a:pPr>
                        <a:lnSpc>
                          <a:spcPct val="150000"/>
                        </a:lnSpc>
                        <a:spcAft>
                          <a:spcPts val="800"/>
                        </a:spcAft>
                      </a:pPr>
                      <a:r>
                        <a:rPr lang="en-GB" sz="1300" b="1" cap="none" spc="0">
                          <a:solidFill>
                            <a:schemeClr val="tx1"/>
                          </a:solidFill>
                          <a:effectLst/>
                        </a:rPr>
                        <a:t>EMP001</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Agnes</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Njue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12/09/1997</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Single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843842681"/>
                  </a:ext>
                </a:extLst>
              </a:tr>
              <a:tr h="483391">
                <a:tc>
                  <a:txBody>
                    <a:bodyPr/>
                    <a:lstStyle/>
                    <a:p>
                      <a:pPr>
                        <a:lnSpc>
                          <a:spcPct val="150000"/>
                        </a:lnSpc>
                        <a:spcAft>
                          <a:spcPts val="800"/>
                        </a:spcAft>
                      </a:pPr>
                      <a:r>
                        <a:rPr lang="en-GB" sz="1300" b="1" cap="none" spc="0">
                          <a:solidFill>
                            <a:schemeClr val="tx1"/>
                          </a:solidFill>
                          <a:effectLst/>
                        </a:rPr>
                        <a:t>EMP002</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Will</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Omondi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24/08/1989</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522909871"/>
                  </a:ext>
                </a:extLst>
              </a:tr>
              <a:tr h="483391">
                <a:tc>
                  <a:txBody>
                    <a:bodyPr/>
                    <a:lstStyle/>
                    <a:p>
                      <a:pPr>
                        <a:lnSpc>
                          <a:spcPct val="150000"/>
                        </a:lnSpc>
                        <a:spcAft>
                          <a:spcPts val="800"/>
                        </a:spcAft>
                      </a:pPr>
                      <a:r>
                        <a:rPr lang="en-GB" sz="1300" b="1" cap="none" spc="0">
                          <a:solidFill>
                            <a:schemeClr val="tx1"/>
                          </a:solidFill>
                          <a:effectLst/>
                        </a:rPr>
                        <a:t>EMP003</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Carol</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Njagi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09/01/1993</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Single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707748615"/>
                  </a:ext>
                </a:extLst>
              </a:tr>
              <a:tr h="483391">
                <a:tc>
                  <a:txBody>
                    <a:bodyPr/>
                    <a:lstStyle/>
                    <a:p>
                      <a:pPr>
                        <a:lnSpc>
                          <a:spcPct val="150000"/>
                        </a:lnSpc>
                        <a:spcAft>
                          <a:spcPts val="800"/>
                        </a:spcAft>
                      </a:pPr>
                      <a:r>
                        <a:rPr lang="en-GB" sz="1300" b="1" cap="none" spc="0">
                          <a:solidFill>
                            <a:schemeClr val="tx1"/>
                          </a:solidFill>
                          <a:effectLst/>
                        </a:rPr>
                        <a:t>EMP004</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Mary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Munene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06/08/1998</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82274896"/>
                  </a:ext>
                </a:extLst>
              </a:tr>
              <a:tr h="483391">
                <a:tc>
                  <a:txBody>
                    <a:bodyPr/>
                    <a:lstStyle/>
                    <a:p>
                      <a:pPr>
                        <a:lnSpc>
                          <a:spcPct val="150000"/>
                        </a:lnSpc>
                        <a:spcAft>
                          <a:spcPts val="800"/>
                        </a:spcAft>
                      </a:pPr>
                      <a:r>
                        <a:rPr lang="en-GB" sz="1300" b="1" cap="none" spc="0">
                          <a:solidFill>
                            <a:schemeClr val="tx1"/>
                          </a:solidFill>
                          <a:effectLst/>
                        </a:rPr>
                        <a:t>EMP005</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Cathy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Resley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16/04/1989</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988354185"/>
                  </a:ext>
                </a:extLst>
              </a:tr>
              <a:tr h="483391">
                <a:tc>
                  <a:txBody>
                    <a:bodyPr/>
                    <a:lstStyle/>
                    <a:p>
                      <a:pPr>
                        <a:lnSpc>
                          <a:spcPct val="150000"/>
                        </a:lnSpc>
                        <a:spcAft>
                          <a:spcPts val="800"/>
                        </a:spcAft>
                      </a:pPr>
                      <a:r>
                        <a:rPr lang="en-GB" sz="1300" b="1" cap="none" spc="0">
                          <a:solidFill>
                            <a:schemeClr val="tx1"/>
                          </a:solidFill>
                          <a:effectLst/>
                        </a:rPr>
                        <a:t>EMP006</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Abdul</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Muita</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30/07/1988</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Single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372788264"/>
                  </a:ext>
                </a:extLst>
              </a:tr>
              <a:tr h="483391">
                <a:tc>
                  <a:txBody>
                    <a:bodyPr/>
                    <a:lstStyle/>
                    <a:p>
                      <a:pPr>
                        <a:lnSpc>
                          <a:spcPct val="150000"/>
                        </a:lnSpc>
                        <a:spcAft>
                          <a:spcPts val="800"/>
                        </a:spcAft>
                      </a:pPr>
                      <a:r>
                        <a:rPr lang="en-GB" sz="1300" b="1" cap="none" spc="0">
                          <a:solidFill>
                            <a:schemeClr val="tx1"/>
                          </a:solidFill>
                          <a:effectLst/>
                        </a:rPr>
                        <a:t>EMP007</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Steve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Kimuri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02/03/1999</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828065908"/>
                  </a:ext>
                </a:extLst>
              </a:tr>
              <a:tr h="483391">
                <a:tc>
                  <a:txBody>
                    <a:bodyPr/>
                    <a:lstStyle/>
                    <a:p>
                      <a:pPr>
                        <a:lnSpc>
                          <a:spcPct val="150000"/>
                        </a:lnSpc>
                        <a:spcAft>
                          <a:spcPts val="800"/>
                        </a:spcAft>
                      </a:pPr>
                      <a:r>
                        <a:rPr lang="en-GB" sz="1300" b="1" cap="none" spc="0">
                          <a:solidFill>
                            <a:schemeClr val="tx1"/>
                          </a:solidFill>
                          <a:effectLst/>
                        </a:rPr>
                        <a:t>EMP008</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Ruth</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Kimuli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07/04/1996</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dirty="0">
                          <a:solidFill>
                            <a:schemeClr val="tx1"/>
                          </a:solidFill>
                          <a:effectLst/>
                        </a:rPr>
                        <a:t>Single</a:t>
                      </a:r>
                      <a:endParaRPr lang="en-GB" sz="1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64484422"/>
                  </a:ext>
                </a:extLst>
              </a:tr>
            </a:tbl>
          </a:graphicData>
        </a:graphic>
      </p:graphicFrame>
    </p:spTree>
    <p:extLst>
      <p:ext uri="{BB962C8B-B14F-4D97-AF65-F5344CB8AC3E}">
        <p14:creationId xmlns:p14="http://schemas.microsoft.com/office/powerpoint/2010/main" val="3809824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Table Details</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Instructor Table</a:t>
            </a:r>
          </a:p>
        </p:txBody>
      </p:sp>
      <p:graphicFrame>
        <p:nvGraphicFramePr>
          <p:cNvPr id="5" name="Table 4">
            <a:extLst>
              <a:ext uri="{FF2B5EF4-FFF2-40B4-BE49-F238E27FC236}">
                <a16:creationId xmlns:a16="http://schemas.microsoft.com/office/drawing/2014/main" id="{4F8741FE-26D2-BC8D-39B1-DD51F63CEBBB}"/>
              </a:ext>
            </a:extLst>
          </p:cNvPr>
          <p:cNvGraphicFramePr>
            <a:graphicFrameLocks noGrp="1"/>
          </p:cNvGraphicFramePr>
          <p:nvPr/>
        </p:nvGraphicFramePr>
        <p:xfrm>
          <a:off x="838199" y="1868298"/>
          <a:ext cx="7376671" cy="4440753"/>
        </p:xfrm>
        <a:graphic>
          <a:graphicData uri="http://schemas.openxmlformats.org/drawingml/2006/table">
            <a:tbl>
              <a:tblPr firstRow="1" firstCol="1" bandRow="1">
                <a:noFill/>
                <a:tableStyleId>{5C22544A-7EE6-4342-B048-85BDC9FD1C3A}</a:tableStyleId>
              </a:tblPr>
              <a:tblGrid>
                <a:gridCol w="1164599">
                  <a:extLst>
                    <a:ext uri="{9D8B030D-6E8A-4147-A177-3AD203B41FA5}">
                      <a16:colId xmlns:a16="http://schemas.microsoft.com/office/drawing/2014/main" val="2915920909"/>
                    </a:ext>
                  </a:extLst>
                </a:gridCol>
                <a:gridCol w="2704524">
                  <a:extLst>
                    <a:ext uri="{9D8B030D-6E8A-4147-A177-3AD203B41FA5}">
                      <a16:colId xmlns:a16="http://schemas.microsoft.com/office/drawing/2014/main" val="3416993185"/>
                    </a:ext>
                  </a:extLst>
                </a:gridCol>
                <a:gridCol w="2132090">
                  <a:extLst>
                    <a:ext uri="{9D8B030D-6E8A-4147-A177-3AD203B41FA5}">
                      <a16:colId xmlns:a16="http://schemas.microsoft.com/office/drawing/2014/main" val="3670976651"/>
                    </a:ext>
                  </a:extLst>
                </a:gridCol>
                <a:gridCol w="1375458">
                  <a:extLst>
                    <a:ext uri="{9D8B030D-6E8A-4147-A177-3AD203B41FA5}">
                      <a16:colId xmlns:a16="http://schemas.microsoft.com/office/drawing/2014/main" val="3619200314"/>
                    </a:ext>
                  </a:extLst>
                </a:gridCol>
              </a:tblGrid>
              <a:tr h="493417">
                <a:tc>
                  <a:txBody>
                    <a:bodyPr/>
                    <a:lstStyle/>
                    <a:p>
                      <a:pPr>
                        <a:lnSpc>
                          <a:spcPct val="150000"/>
                        </a:lnSpc>
                        <a:spcAft>
                          <a:spcPts val="800"/>
                        </a:spcAft>
                      </a:pPr>
                      <a:r>
                        <a:rPr lang="en-GB" sz="1500" b="0" cap="none" spc="0">
                          <a:solidFill>
                            <a:schemeClr val="tx1"/>
                          </a:solidFill>
                          <a:effectLst/>
                        </a:rPr>
                        <a:t>ID</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tc>
                  <a:txBody>
                    <a:bodyPr/>
                    <a:lstStyle/>
                    <a:p>
                      <a:pPr>
                        <a:lnSpc>
                          <a:spcPct val="150000"/>
                        </a:lnSpc>
                        <a:spcAft>
                          <a:spcPts val="800"/>
                        </a:spcAft>
                      </a:pPr>
                      <a:r>
                        <a:rPr lang="en-GB" sz="1500" b="0" cap="none" spc="0">
                          <a:solidFill>
                            <a:schemeClr val="tx1"/>
                          </a:solidFill>
                          <a:effectLst/>
                        </a:rPr>
                        <a:t>Emp_Num</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tc>
                  <a:txBody>
                    <a:bodyPr/>
                    <a:lstStyle/>
                    <a:p>
                      <a:pPr>
                        <a:lnSpc>
                          <a:spcPct val="150000"/>
                        </a:lnSpc>
                        <a:spcAft>
                          <a:spcPts val="800"/>
                        </a:spcAft>
                      </a:pPr>
                      <a:r>
                        <a:rPr lang="en-GB" sz="1500" b="0" cap="none" spc="0">
                          <a:solidFill>
                            <a:schemeClr val="tx1"/>
                          </a:solidFill>
                          <a:effectLst/>
                        </a:rPr>
                        <a:t>Dep_ID</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tc>
                  <a:txBody>
                    <a:bodyPr/>
                    <a:lstStyle/>
                    <a:p>
                      <a:pPr>
                        <a:lnSpc>
                          <a:spcPct val="150000"/>
                        </a:lnSpc>
                        <a:spcAft>
                          <a:spcPts val="800"/>
                        </a:spcAft>
                      </a:pPr>
                      <a:r>
                        <a:rPr lang="en-GB" sz="1500" b="0" cap="none" spc="0">
                          <a:solidFill>
                            <a:schemeClr val="tx1"/>
                          </a:solidFill>
                          <a:effectLst/>
                        </a:rPr>
                        <a:t>Post</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327194996"/>
                  </a:ext>
                </a:extLst>
              </a:tr>
              <a:tr h="493417">
                <a:tc>
                  <a:txBody>
                    <a:bodyPr/>
                    <a:lstStyle/>
                    <a:p>
                      <a:pPr>
                        <a:lnSpc>
                          <a:spcPct val="150000"/>
                        </a:lnSpc>
                        <a:spcAft>
                          <a:spcPts val="800"/>
                        </a:spcAft>
                      </a:pPr>
                      <a:r>
                        <a:rPr lang="en-GB" sz="1500" b="1" cap="none" spc="0">
                          <a:solidFill>
                            <a:schemeClr val="tx1"/>
                          </a:solidFill>
                          <a:effectLst/>
                        </a:rPr>
                        <a:t>1</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38100" cmpd="sng">
                      <a:noFill/>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EMP001</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38100" cmpd="sng">
                      <a:noFill/>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CIT</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38100" cmpd="sng">
                      <a:noFill/>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Lecturer</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38100" cmpd="sng">
                      <a:noFill/>
                    </a:lnT>
                    <a:lnB w="12700" cap="flat" cmpd="sng" algn="ctr">
                      <a:noFill/>
                      <a:prstDash val="solid"/>
                    </a:lnB>
                    <a:noFill/>
                  </a:tcPr>
                </a:tc>
                <a:extLst>
                  <a:ext uri="{0D108BD9-81ED-4DB2-BD59-A6C34878D82A}">
                    <a16:rowId xmlns:a16="http://schemas.microsoft.com/office/drawing/2014/main" val="4036308596"/>
                  </a:ext>
                </a:extLst>
              </a:tr>
              <a:tr h="493417">
                <a:tc>
                  <a:txBody>
                    <a:bodyPr/>
                    <a:lstStyle/>
                    <a:p>
                      <a:pPr>
                        <a:lnSpc>
                          <a:spcPct val="150000"/>
                        </a:lnSpc>
                        <a:spcAft>
                          <a:spcPts val="800"/>
                        </a:spcAft>
                      </a:pPr>
                      <a:r>
                        <a:rPr lang="en-GB" sz="1500" b="1" cap="none" spc="0">
                          <a:solidFill>
                            <a:schemeClr val="tx1"/>
                          </a:solidFill>
                          <a:effectLst/>
                        </a:rPr>
                        <a:t>2</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EMP002</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dirty="0">
                          <a:solidFill>
                            <a:schemeClr val="tx1"/>
                          </a:solidFill>
                          <a:effectLst/>
                        </a:rPr>
                        <a:t>MTH</a:t>
                      </a:r>
                      <a:endParaRPr lang="en-GB" sz="1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Chairman</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483378382"/>
                  </a:ext>
                </a:extLst>
              </a:tr>
              <a:tr h="493417">
                <a:tc>
                  <a:txBody>
                    <a:bodyPr/>
                    <a:lstStyle/>
                    <a:p>
                      <a:pPr>
                        <a:lnSpc>
                          <a:spcPct val="150000"/>
                        </a:lnSpc>
                        <a:spcAft>
                          <a:spcPts val="800"/>
                        </a:spcAft>
                      </a:pPr>
                      <a:r>
                        <a:rPr lang="en-GB" sz="1500" b="1" cap="none" spc="0">
                          <a:solidFill>
                            <a:schemeClr val="tx1"/>
                          </a:solidFill>
                          <a:effectLst/>
                        </a:rPr>
                        <a:t>3</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EMP003</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LAW</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dirty="0">
                          <a:solidFill>
                            <a:schemeClr val="tx1"/>
                          </a:solidFill>
                          <a:effectLst/>
                        </a:rPr>
                        <a:t>Dean</a:t>
                      </a:r>
                      <a:endParaRPr lang="en-GB" sz="15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784421004"/>
                  </a:ext>
                </a:extLst>
              </a:tr>
              <a:tr h="493417">
                <a:tc>
                  <a:txBody>
                    <a:bodyPr/>
                    <a:lstStyle/>
                    <a:p>
                      <a:pPr>
                        <a:lnSpc>
                          <a:spcPct val="150000"/>
                        </a:lnSpc>
                        <a:spcAft>
                          <a:spcPts val="800"/>
                        </a:spcAft>
                      </a:pPr>
                      <a:r>
                        <a:rPr lang="en-GB" sz="1500" b="1" cap="none" spc="0">
                          <a:solidFill>
                            <a:schemeClr val="tx1"/>
                          </a:solidFill>
                          <a:effectLst/>
                        </a:rPr>
                        <a:t>4</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EMP004</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CIT</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Lecturer</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22702488"/>
                  </a:ext>
                </a:extLst>
              </a:tr>
              <a:tr h="493417">
                <a:tc>
                  <a:txBody>
                    <a:bodyPr/>
                    <a:lstStyle/>
                    <a:p>
                      <a:pPr>
                        <a:lnSpc>
                          <a:spcPct val="150000"/>
                        </a:lnSpc>
                        <a:spcAft>
                          <a:spcPts val="800"/>
                        </a:spcAft>
                      </a:pPr>
                      <a:r>
                        <a:rPr lang="en-GB" sz="1500" b="1" cap="none" spc="0">
                          <a:solidFill>
                            <a:schemeClr val="tx1"/>
                          </a:solidFill>
                          <a:effectLst/>
                        </a:rPr>
                        <a:t>5</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EMP005</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BUS</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Lecturer</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210736418"/>
                  </a:ext>
                </a:extLst>
              </a:tr>
              <a:tr h="493417">
                <a:tc>
                  <a:txBody>
                    <a:bodyPr/>
                    <a:lstStyle/>
                    <a:p>
                      <a:pPr>
                        <a:lnSpc>
                          <a:spcPct val="150000"/>
                        </a:lnSpc>
                        <a:spcAft>
                          <a:spcPts val="800"/>
                        </a:spcAft>
                      </a:pPr>
                      <a:r>
                        <a:rPr lang="en-GB" sz="1500" b="1" cap="none" spc="0">
                          <a:solidFill>
                            <a:schemeClr val="tx1"/>
                          </a:solidFill>
                          <a:effectLst/>
                        </a:rPr>
                        <a:t>6</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EMP006</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EDU</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Senior Lecturer</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649399590"/>
                  </a:ext>
                </a:extLst>
              </a:tr>
              <a:tr h="493417">
                <a:tc>
                  <a:txBody>
                    <a:bodyPr/>
                    <a:lstStyle/>
                    <a:p>
                      <a:pPr>
                        <a:lnSpc>
                          <a:spcPct val="150000"/>
                        </a:lnSpc>
                        <a:spcAft>
                          <a:spcPts val="800"/>
                        </a:spcAft>
                      </a:pPr>
                      <a:r>
                        <a:rPr lang="en-GB" sz="1500" b="1" cap="none" spc="0">
                          <a:solidFill>
                            <a:schemeClr val="tx1"/>
                          </a:solidFill>
                          <a:effectLst/>
                        </a:rPr>
                        <a:t>7</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EMP007</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MTH</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Lecturer</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404174985"/>
                  </a:ext>
                </a:extLst>
              </a:tr>
              <a:tr h="493417">
                <a:tc>
                  <a:txBody>
                    <a:bodyPr/>
                    <a:lstStyle/>
                    <a:p>
                      <a:pPr>
                        <a:lnSpc>
                          <a:spcPct val="150000"/>
                        </a:lnSpc>
                        <a:spcAft>
                          <a:spcPts val="800"/>
                        </a:spcAft>
                      </a:pPr>
                      <a:r>
                        <a:rPr lang="en-GB" sz="1500" b="1" cap="none" spc="0">
                          <a:solidFill>
                            <a:schemeClr val="tx1"/>
                          </a:solidFill>
                          <a:effectLst/>
                        </a:rPr>
                        <a:t>8</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EMP008</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PSY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dirty="0">
                          <a:solidFill>
                            <a:schemeClr val="tx1"/>
                          </a:solidFill>
                          <a:effectLst/>
                        </a:rPr>
                        <a:t>Senior Lecturer</a:t>
                      </a:r>
                      <a:endParaRPr lang="en-GB" sz="1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912288363"/>
                  </a:ext>
                </a:extLst>
              </a:tr>
            </a:tbl>
          </a:graphicData>
        </a:graphic>
      </p:graphicFrame>
    </p:spTree>
    <p:extLst>
      <p:ext uri="{BB962C8B-B14F-4D97-AF65-F5344CB8AC3E}">
        <p14:creationId xmlns:p14="http://schemas.microsoft.com/office/powerpoint/2010/main" val="2572316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Table Details</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Department Table</a:t>
            </a:r>
          </a:p>
        </p:txBody>
      </p:sp>
      <p:graphicFrame>
        <p:nvGraphicFramePr>
          <p:cNvPr id="4" name="Table 3">
            <a:extLst>
              <a:ext uri="{FF2B5EF4-FFF2-40B4-BE49-F238E27FC236}">
                <a16:creationId xmlns:a16="http://schemas.microsoft.com/office/drawing/2014/main" id="{02FB623A-B731-2EE5-B8F3-6121BADAC403}"/>
              </a:ext>
            </a:extLst>
          </p:cNvPr>
          <p:cNvGraphicFramePr>
            <a:graphicFrameLocks noGrp="1"/>
          </p:cNvGraphicFramePr>
          <p:nvPr/>
        </p:nvGraphicFramePr>
        <p:xfrm>
          <a:off x="838200" y="1996969"/>
          <a:ext cx="7984067" cy="4174415"/>
        </p:xfrm>
        <a:graphic>
          <a:graphicData uri="http://schemas.openxmlformats.org/drawingml/2006/table">
            <a:tbl>
              <a:tblPr firstRow="1" firstCol="1" bandRow="1">
                <a:noFill/>
                <a:tableStyleId>{5C22544A-7EE6-4342-B048-85BDC9FD1C3A}</a:tableStyleId>
              </a:tblPr>
              <a:tblGrid>
                <a:gridCol w="1711036">
                  <a:extLst>
                    <a:ext uri="{9D8B030D-6E8A-4147-A177-3AD203B41FA5}">
                      <a16:colId xmlns:a16="http://schemas.microsoft.com/office/drawing/2014/main" val="529865462"/>
                    </a:ext>
                  </a:extLst>
                </a:gridCol>
                <a:gridCol w="3682231">
                  <a:extLst>
                    <a:ext uri="{9D8B030D-6E8A-4147-A177-3AD203B41FA5}">
                      <a16:colId xmlns:a16="http://schemas.microsoft.com/office/drawing/2014/main" val="1281132492"/>
                    </a:ext>
                  </a:extLst>
                </a:gridCol>
                <a:gridCol w="2590800">
                  <a:extLst>
                    <a:ext uri="{9D8B030D-6E8A-4147-A177-3AD203B41FA5}">
                      <a16:colId xmlns:a16="http://schemas.microsoft.com/office/drawing/2014/main" val="4011534362"/>
                    </a:ext>
                  </a:extLst>
                </a:gridCol>
              </a:tblGrid>
              <a:tr h="596345">
                <a:tc>
                  <a:txBody>
                    <a:bodyPr/>
                    <a:lstStyle/>
                    <a:p>
                      <a:pPr>
                        <a:lnSpc>
                          <a:spcPct val="150000"/>
                        </a:lnSpc>
                        <a:spcAft>
                          <a:spcPts val="800"/>
                        </a:spcAft>
                      </a:pPr>
                      <a:r>
                        <a:rPr lang="en-GB" sz="1500" b="1">
                          <a:solidFill>
                            <a:srgbClr val="FFFFFF"/>
                          </a:solidFill>
                          <a:effectLst/>
                        </a:rPr>
                        <a:t>Dep_ID</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b="1">
                          <a:solidFill>
                            <a:srgbClr val="FFFFFF"/>
                          </a:solidFill>
                          <a:effectLst/>
                        </a:rPr>
                        <a:t>Dep_Name</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b="1">
                          <a:solidFill>
                            <a:srgbClr val="FFFFFF"/>
                          </a:solidFill>
                          <a:effectLst/>
                        </a:rPr>
                        <a:t>School</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2803728652"/>
                  </a:ext>
                </a:extLst>
              </a:tr>
              <a:tr h="596345">
                <a:tc>
                  <a:txBody>
                    <a:bodyPr/>
                    <a:lstStyle/>
                    <a:p>
                      <a:pPr>
                        <a:lnSpc>
                          <a:spcPct val="150000"/>
                        </a:lnSpc>
                        <a:spcAft>
                          <a:spcPts val="800"/>
                        </a:spcAft>
                      </a:pPr>
                      <a:r>
                        <a:rPr lang="en-GB" sz="1500" b="1">
                          <a:solidFill>
                            <a:srgbClr val="FFFFFF"/>
                          </a:solidFill>
                          <a:effectLst/>
                        </a:rPr>
                        <a:t>CIT</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Computing and Information Technology</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nSpc>
                          <a:spcPct val="150000"/>
                        </a:lnSpc>
                        <a:spcAft>
                          <a:spcPts val="800"/>
                        </a:spcAft>
                      </a:pPr>
                      <a:r>
                        <a:rPr lang="en-GB" sz="1500">
                          <a:solidFill>
                            <a:schemeClr val="tx1">
                              <a:lumMod val="85000"/>
                              <a:lumOff val="15000"/>
                            </a:schemeClr>
                          </a:solidFill>
                          <a:effectLst/>
                        </a:rPr>
                        <a:t>SPAS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3608398010"/>
                  </a:ext>
                </a:extLst>
              </a:tr>
              <a:tr h="596345">
                <a:tc>
                  <a:txBody>
                    <a:bodyPr/>
                    <a:lstStyle/>
                    <a:p>
                      <a:pPr>
                        <a:lnSpc>
                          <a:spcPct val="150000"/>
                        </a:lnSpc>
                        <a:spcAft>
                          <a:spcPts val="800"/>
                        </a:spcAft>
                      </a:pPr>
                      <a:r>
                        <a:rPr lang="en-GB" sz="1500" b="1">
                          <a:solidFill>
                            <a:srgbClr val="FFFFFF"/>
                          </a:solidFill>
                          <a:effectLst/>
                        </a:rPr>
                        <a:t>MTH</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dirty="0">
                          <a:solidFill>
                            <a:schemeClr val="tx1">
                              <a:lumMod val="85000"/>
                              <a:lumOff val="15000"/>
                            </a:schemeClr>
                          </a:solidFill>
                          <a:effectLst/>
                        </a:rPr>
                        <a:t>Statistics and Mathematics</a:t>
                      </a:r>
                      <a:endParaRPr lang="en-GB" sz="15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tc>
                  <a:txBody>
                    <a:bodyPr/>
                    <a:lstStyle/>
                    <a:p>
                      <a:pPr>
                        <a:lnSpc>
                          <a:spcPct val="150000"/>
                        </a:lnSpc>
                        <a:spcAft>
                          <a:spcPts val="800"/>
                        </a:spcAft>
                      </a:pPr>
                      <a:r>
                        <a:rPr lang="en-GB" sz="1500">
                          <a:solidFill>
                            <a:schemeClr val="tx1">
                              <a:lumMod val="85000"/>
                              <a:lumOff val="15000"/>
                            </a:schemeClr>
                          </a:solidFill>
                          <a:effectLst/>
                        </a:rPr>
                        <a:t>SPAS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3789485976"/>
                  </a:ext>
                </a:extLst>
              </a:tr>
              <a:tr h="596345">
                <a:tc>
                  <a:txBody>
                    <a:bodyPr/>
                    <a:lstStyle/>
                    <a:p>
                      <a:pPr>
                        <a:lnSpc>
                          <a:spcPct val="150000"/>
                        </a:lnSpc>
                        <a:spcAft>
                          <a:spcPts val="800"/>
                        </a:spcAft>
                      </a:pPr>
                      <a:r>
                        <a:rPr lang="en-GB" sz="1500" b="1">
                          <a:solidFill>
                            <a:srgbClr val="FFFFFF"/>
                          </a:solidFill>
                          <a:effectLst/>
                        </a:rPr>
                        <a:t>BUS</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Business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nSpc>
                          <a:spcPct val="150000"/>
                        </a:lnSpc>
                        <a:spcAft>
                          <a:spcPts val="800"/>
                        </a:spcAft>
                      </a:pPr>
                      <a:r>
                        <a:rPr lang="en-GB" sz="1500">
                          <a:solidFill>
                            <a:schemeClr val="tx1">
                              <a:lumMod val="85000"/>
                              <a:lumOff val="15000"/>
                            </a:schemeClr>
                          </a:solidFill>
                          <a:effectLst/>
                        </a:rPr>
                        <a:t>Business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321347133"/>
                  </a:ext>
                </a:extLst>
              </a:tr>
              <a:tr h="596345">
                <a:tc>
                  <a:txBody>
                    <a:bodyPr/>
                    <a:lstStyle/>
                    <a:p>
                      <a:pPr>
                        <a:lnSpc>
                          <a:spcPct val="150000"/>
                        </a:lnSpc>
                        <a:spcAft>
                          <a:spcPts val="800"/>
                        </a:spcAft>
                      </a:pPr>
                      <a:r>
                        <a:rPr lang="en-GB" sz="1500" b="1">
                          <a:solidFill>
                            <a:srgbClr val="FFFFFF"/>
                          </a:solidFill>
                          <a:effectLst/>
                        </a:rPr>
                        <a:t>EDU</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Education</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tc>
                  <a:txBody>
                    <a:bodyPr/>
                    <a:lstStyle/>
                    <a:p>
                      <a:pPr>
                        <a:lnSpc>
                          <a:spcPct val="150000"/>
                        </a:lnSpc>
                        <a:spcAft>
                          <a:spcPts val="800"/>
                        </a:spcAft>
                      </a:pPr>
                      <a:r>
                        <a:rPr lang="en-GB" sz="1500">
                          <a:solidFill>
                            <a:schemeClr val="tx1">
                              <a:lumMod val="85000"/>
                              <a:lumOff val="15000"/>
                            </a:schemeClr>
                          </a:solidFill>
                          <a:effectLst/>
                        </a:rPr>
                        <a:t>Education</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567638842"/>
                  </a:ext>
                </a:extLst>
              </a:tr>
              <a:tr h="596345">
                <a:tc>
                  <a:txBody>
                    <a:bodyPr/>
                    <a:lstStyle/>
                    <a:p>
                      <a:pPr>
                        <a:lnSpc>
                          <a:spcPct val="150000"/>
                        </a:lnSpc>
                        <a:spcAft>
                          <a:spcPts val="800"/>
                        </a:spcAft>
                      </a:pPr>
                      <a:r>
                        <a:rPr lang="en-GB" sz="1500" b="1">
                          <a:solidFill>
                            <a:srgbClr val="FFFFFF"/>
                          </a:solidFill>
                          <a:effectLst/>
                        </a:rPr>
                        <a:t>PSY</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Psychology</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nSpc>
                          <a:spcPct val="150000"/>
                        </a:lnSpc>
                        <a:spcAft>
                          <a:spcPts val="800"/>
                        </a:spcAft>
                      </a:pPr>
                      <a:r>
                        <a:rPr lang="en-GB" sz="1500">
                          <a:solidFill>
                            <a:schemeClr val="tx1">
                              <a:lumMod val="85000"/>
                              <a:lumOff val="15000"/>
                            </a:schemeClr>
                          </a:solidFill>
                          <a:effectLst/>
                        </a:rPr>
                        <a:t>Humanities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3684099987"/>
                  </a:ext>
                </a:extLst>
              </a:tr>
              <a:tr h="596345">
                <a:tc>
                  <a:txBody>
                    <a:bodyPr/>
                    <a:lstStyle/>
                    <a:p>
                      <a:pPr>
                        <a:lnSpc>
                          <a:spcPct val="150000"/>
                        </a:lnSpc>
                        <a:spcAft>
                          <a:spcPts val="800"/>
                        </a:spcAft>
                      </a:pPr>
                      <a:r>
                        <a:rPr lang="en-GB" sz="1500" b="1">
                          <a:solidFill>
                            <a:srgbClr val="FFFFFF"/>
                          </a:solidFill>
                          <a:effectLst/>
                        </a:rPr>
                        <a:t>LAW</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no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Law</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nSpc>
                          <a:spcPct val="150000"/>
                        </a:lnSpc>
                        <a:spcAft>
                          <a:spcPts val="800"/>
                        </a:spcAft>
                      </a:pPr>
                      <a:r>
                        <a:rPr lang="en-GB" sz="1500" dirty="0">
                          <a:solidFill>
                            <a:schemeClr val="tx1">
                              <a:lumMod val="85000"/>
                              <a:lumOff val="15000"/>
                            </a:schemeClr>
                          </a:solidFill>
                          <a:effectLst/>
                        </a:rPr>
                        <a:t>Law</a:t>
                      </a:r>
                      <a:endParaRPr lang="en-GB" sz="15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12700" cmpd="sng">
                      <a:noFill/>
                      <a:prstDash val="solid"/>
                    </a:lnR>
                    <a:lnT w="38100" cap="flat" cmpd="sng" algn="ctr">
                      <a:solidFill>
                        <a:srgbClr val="FFFFFF"/>
                      </a:solidFill>
                      <a:prstDash val="solid"/>
                    </a:lnT>
                    <a:lnB w="12700" cmpd="sng">
                      <a:noFill/>
                      <a:prstDash val="solid"/>
                    </a:lnB>
                    <a:solidFill>
                      <a:srgbClr val="878E8B">
                        <a:alpha val="30196"/>
                      </a:srgbClr>
                    </a:solidFill>
                  </a:tcPr>
                </a:tc>
                <a:extLst>
                  <a:ext uri="{0D108BD9-81ED-4DB2-BD59-A6C34878D82A}">
                    <a16:rowId xmlns:a16="http://schemas.microsoft.com/office/drawing/2014/main" val="1364814100"/>
                  </a:ext>
                </a:extLst>
              </a:tr>
            </a:tbl>
          </a:graphicData>
        </a:graphic>
      </p:graphicFrame>
    </p:spTree>
    <p:extLst>
      <p:ext uri="{BB962C8B-B14F-4D97-AF65-F5344CB8AC3E}">
        <p14:creationId xmlns:p14="http://schemas.microsoft.com/office/powerpoint/2010/main" val="39659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SELECT</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Used to query data within a database</a:t>
            </a:r>
          </a:p>
          <a:p>
            <a:r>
              <a:rPr lang="en-US" dirty="0"/>
              <a:t>Is a complex statement that has several clauses that can be used within the statement. </a:t>
            </a:r>
          </a:p>
          <a:p>
            <a:r>
              <a:rPr lang="en-US" dirty="0"/>
              <a:t>Focus on the </a:t>
            </a:r>
          </a:p>
          <a:p>
            <a:pPr lvl="1"/>
            <a:r>
              <a:rPr lang="en-US" dirty="0"/>
              <a:t>WHERE</a:t>
            </a:r>
          </a:p>
          <a:p>
            <a:pPr lvl="1"/>
            <a:r>
              <a:rPr lang="en-US" dirty="0"/>
              <a:t>ORDER BY</a:t>
            </a:r>
            <a:endParaRPr lang="en-KE" dirty="0"/>
          </a:p>
        </p:txBody>
      </p:sp>
    </p:spTree>
    <p:extLst>
      <p:ext uri="{BB962C8B-B14F-4D97-AF65-F5344CB8AC3E}">
        <p14:creationId xmlns:p14="http://schemas.microsoft.com/office/powerpoint/2010/main" val="4055902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SELECT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Syntax</a:t>
            </a: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fieldname1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200" dirty="0"/>
              <a:t>SELECT statement that uses the wildcard (*) symbol. </a:t>
            </a:r>
          </a:p>
          <a:p>
            <a:r>
              <a:rPr lang="en-US" sz="2200" dirty="0"/>
              <a:t>Wildcard symbol allows us to return all the columns.</a:t>
            </a:r>
          </a:p>
          <a:p>
            <a:r>
              <a:rPr lang="en-US" sz="2200" dirty="0"/>
              <a:t>To show all the records from the department table</a:t>
            </a:r>
          </a:p>
          <a:p>
            <a:pPr marL="0" indent="0" algn="just">
              <a:lnSpc>
                <a:spcPct val="150000"/>
              </a:lnSpc>
              <a:spcAft>
                <a:spcPts val="800"/>
              </a:spcAft>
              <a:buNone/>
            </a:pPr>
            <a:r>
              <a:rPr lang="en-GB" sz="1800" dirty="0">
                <a:solidFill>
                  <a:srgbClr val="0070C0"/>
                </a:solidFill>
                <a:latin typeface="Courier New" panose="02070309020205020404" pitchFamily="49" charset="0"/>
                <a:ea typeface="Calibri" panose="020F0502020204030204" pitchFamily="34" charset="0"/>
                <a:cs typeface="Times New Roman" panose="02020603050405020304" pitchFamily="18" charset="0"/>
              </a:rPr>
              <a:t>  </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Department;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3575254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SELECT</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Output</a:t>
            </a:r>
          </a:p>
          <a:p>
            <a:r>
              <a:rPr lang="en-US" sz="2000" dirty="0"/>
              <a:t>All the table contents are listed in tabular form</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8E7D41F0-8914-7E47-AAA0-8847829EFA58}"/>
              </a:ext>
            </a:extLst>
          </p:cNvPr>
          <p:cNvPicPr>
            <a:picLocks noChangeAspect="1"/>
          </p:cNvPicPr>
          <p:nvPr/>
        </p:nvPicPr>
        <p:blipFill rotWithShape="1">
          <a:blip r:embed="rId2"/>
          <a:srcRect t="45899" r="45890" b="4302"/>
          <a:stretch/>
        </p:blipFill>
        <p:spPr bwMode="auto">
          <a:xfrm>
            <a:off x="5405862" y="974178"/>
            <a:ext cx="6019331" cy="3213064"/>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999428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SELECT Statement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We want to show only the following from the Employee table</a:t>
            </a:r>
          </a:p>
          <a:p>
            <a:r>
              <a:rPr lang="en-US" sz="2200" dirty="0"/>
              <a:t>Employee Number</a:t>
            </a:r>
          </a:p>
          <a:p>
            <a:r>
              <a:rPr lang="en-US" sz="2200" dirty="0"/>
              <a:t>DOB </a:t>
            </a:r>
          </a:p>
          <a:p>
            <a:r>
              <a:rPr lang="en-US" sz="2200" dirty="0"/>
              <a:t>Gender</a:t>
            </a: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Gender, DOB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200" dirty="0"/>
          </a:p>
        </p:txBody>
      </p:sp>
    </p:spTree>
    <p:extLst>
      <p:ext uri="{BB962C8B-B14F-4D97-AF65-F5344CB8AC3E}">
        <p14:creationId xmlns:p14="http://schemas.microsoft.com/office/powerpoint/2010/main" val="2559793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Employee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6C9D857A-F404-509E-7701-5817F58FA696}"/>
              </a:ext>
            </a:extLst>
          </p:cNvPr>
          <p:cNvPicPr>
            <a:picLocks noChangeAspect="1"/>
          </p:cNvPicPr>
          <p:nvPr/>
        </p:nvPicPr>
        <p:blipFill rotWithShape="1">
          <a:blip r:embed="rId2"/>
          <a:srcRect t="44521" r="65034" b="3614"/>
          <a:stretch/>
        </p:blipFill>
        <p:spPr bwMode="auto">
          <a:xfrm>
            <a:off x="5827131" y="760984"/>
            <a:ext cx="5176793" cy="4453660"/>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37750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Employee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Output – re-ordering</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CFA6C81B-F96E-D79C-A93C-FD54ACAEBB25}"/>
              </a:ext>
            </a:extLst>
          </p:cNvPr>
          <p:cNvPicPr>
            <a:picLocks noChangeAspect="1"/>
          </p:cNvPicPr>
          <p:nvPr/>
        </p:nvPicPr>
        <p:blipFill>
          <a:blip r:embed="rId2"/>
          <a:stretch>
            <a:fillRect/>
          </a:stretch>
        </p:blipFill>
        <p:spPr>
          <a:xfrm>
            <a:off x="5542505" y="772679"/>
            <a:ext cx="4813452" cy="4144554"/>
          </a:xfrm>
          <a:prstGeom prst="rect">
            <a:avLst/>
          </a:prstGeom>
        </p:spPr>
      </p:pic>
    </p:spTree>
    <p:extLst>
      <p:ext uri="{BB962C8B-B14F-4D97-AF65-F5344CB8AC3E}">
        <p14:creationId xmlns:p14="http://schemas.microsoft.com/office/powerpoint/2010/main" val="1365382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SELECT: DISTINCT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Select statement has a DISTINCT clause </a:t>
            </a:r>
          </a:p>
          <a:p>
            <a:r>
              <a:rPr lang="en-US" sz="2200" dirty="0"/>
              <a:t>Allows for unique values to be returned</a:t>
            </a: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DISTINCT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columnname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029510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Gender Records</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Gender</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solidFill>
                <a:srgbClr val="0070C0"/>
              </a:solidFill>
            </a:endParaRPr>
          </a:p>
        </p:txBody>
      </p:sp>
      <p:sp>
        <p:nvSpPr>
          <p:cNvPr id="22" name="Rectangle 21">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Text&#10;&#10;Description automatically generated">
            <a:extLst>
              <a:ext uri="{FF2B5EF4-FFF2-40B4-BE49-F238E27FC236}">
                <a16:creationId xmlns:a16="http://schemas.microsoft.com/office/drawing/2014/main" id="{5B20E1DB-EDB8-0EEA-A055-0DD1F475F35B}"/>
              </a:ext>
            </a:extLst>
          </p:cNvPr>
          <p:cNvPicPr>
            <a:picLocks noChangeAspect="1"/>
          </p:cNvPicPr>
          <p:nvPr/>
        </p:nvPicPr>
        <p:blipFill rotWithShape="1">
          <a:blip r:embed="rId2"/>
          <a:srcRect t="44980" r="73676" b="3385"/>
          <a:stretch/>
        </p:blipFill>
        <p:spPr bwMode="auto">
          <a:xfrm>
            <a:off x="6993320" y="629266"/>
            <a:ext cx="3251347" cy="3698994"/>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779271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Gender: DISTINCT</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DISTINCT clause to select unique</a:t>
            </a: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DISTINCT Gender</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creenshot of a computer screen&#10;&#10;Description automatically generated with medium confidence">
            <a:extLst>
              <a:ext uri="{FF2B5EF4-FFF2-40B4-BE49-F238E27FC236}">
                <a16:creationId xmlns:a16="http://schemas.microsoft.com/office/drawing/2014/main" id="{05FDE2EC-428D-5706-8D55-B48DC12169DD}"/>
              </a:ext>
            </a:extLst>
          </p:cNvPr>
          <p:cNvPicPr>
            <a:picLocks noChangeAspect="1"/>
          </p:cNvPicPr>
          <p:nvPr/>
        </p:nvPicPr>
        <p:blipFill rotWithShape="1">
          <a:blip r:embed="rId2"/>
          <a:srcRect t="64027" r="73410" b="4303"/>
          <a:stretch/>
        </p:blipFill>
        <p:spPr bwMode="auto">
          <a:xfrm>
            <a:off x="5757333" y="840272"/>
            <a:ext cx="5329193" cy="3681457"/>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416755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NATURAL JOIN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Clause used together with the SELECT statement </a:t>
            </a:r>
          </a:p>
          <a:p>
            <a:r>
              <a:rPr lang="en-US" sz="2400" dirty="0"/>
              <a:t>Used to connect two tables and return the query results.</a:t>
            </a:r>
          </a:p>
          <a:p>
            <a:r>
              <a:rPr lang="en-US" sz="2400" dirty="0"/>
              <a:t>Tables require a relationship that had previously been created. </a:t>
            </a:r>
          </a:p>
          <a:p>
            <a:r>
              <a:rPr lang="en-US" sz="2400" dirty="0"/>
              <a:t>Statement will load </a:t>
            </a:r>
            <a:r>
              <a:rPr lang="en-US" sz="2400" dirty="0" err="1"/>
              <a:t>Emp_Num</a:t>
            </a:r>
            <a:r>
              <a:rPr lang="en-US" sz="2400" dirty="0"/>
              <a:t>, FName, </a:t>
            </a:r>
            <a:r>
              <a:rPr lang="en-US" sz="2400" dirty="0" err="1"/>
              <a:t>LName</a:t>
            </a:r>
            <a:r>
              <a:rPr lang="en-US" sz="2400" dirty="0"/>
              <a:t> and </a:t>
            </a:r>
            <a:r>
              <a:rPr lang="en-US" sz="2400" dirty="0" err="1"/>
              <a:t>Dep_ID</a:t>
            </a:r>
            <a:r>
              <a:rPr lang="en-US" sz="2400" dirty="0"/>
              <a:t> from two tables, the employee and instructor tables.</a:t>
            </a:r>
            <a:endParaRPr lang="en-KE" sz="2400" dirty="0"/>
          </a:p>
        </p:txBody>
      </p:sp>
    </p:spTree>
    <p:extLst>
      <p:ext uri="{BB962C8B-B14F-4D97-AF65-F5344CB8AC3E}">
        <p14:creationId xmlns:p14="http://schemas.microsoft.com/office/powerpoint/2010/main" val="4190283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NATURAL JOIN</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pPr indent="0">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Fname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LName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Dep_ID</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 NATURAL JOIN Instructor;</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3200" dirty="0"/>
              <a:t>Output </a:t>
            </a:r>
            <a:r>
              <a:rPr lang="en-GB" dirty="0">
                <a:effectLst/>
                <a:latin typeface="Helvetica" pitchFamily="2" charset="0"/>
                <a:ea typeface="Calibri" panose="020F0502020204030204" pitchFamily="34" charset="0"/>
                <a:cs typeface="Calibri" panose="020F0502020204030204" pitchFamily="34" charset="0"/>
              </a:rPr>
              <a:t>returns values from both tables</a:t>
            </a:r>
            <a:endParaRPr lang="en-KE" sz="32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creenshot of a computer&#10;&#10;Description automatically generated with medium confidence">
            <a:extLst>
              <a:ext uri="{FF2B5EF4-FFF2-40B4-BE49-F238E27FC236}">
                <a16:creationId xmlns:a16="http://schemas.microsoft.com/office/drawing/2014/main" id="{783DB58C-0F00-9B89-C086-83C0C21780A7}"/>
              </a:ext>
            </a:extLst>
          </p:cNvPr>
          <p:cNvPicPr>
            <a:picLocks noChangeAspect="1"/>
          </p:cNvPicPr>
          <p:nvPr/>
        </p:nvPicPr>
        <p:blipFill rotWithShape="1">
          <a:blip r:embed="rId2"/>
          <a:srcRect t="44981" r="57988" b="4761"/>
          <a:stretch/>
        </p:blipFill>
        <p:spPr bwMode="auto">
          <a:xfrm>
            <a:off x="5757334" y="966615"/>
            <a:ext cx="5329193" cy="3697611"/>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153453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pPr algn="ctr"/>
            <a:r>
              <a:rPr lang="en-US" dirty="0"/>
              <a:t>NATURAL JOIN 3 Tables</a:t>
            </a:r>
            <a:endParaRPr lang="en-KE" dirty="0"/>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Fname</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LName</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Dep_ID</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Post, School</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 NATURAL JOIN Instructor NATURAL JOIN Department;</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t>Output</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Graphical user interface, text&#10;&#10;Description automatically generated">
            <a:extLst>
              <a:ext uri="{FF2B5EF4-FFF2-40B4-BE49-F238E27FC236}">
                <a16:creationId xmlns:a16="http://schemas.microsoft.com/office/drawing/2014/main" id="{320DA91B-3778-2592-28F6-2A0A99E90C67}"/>
              </a:ext>
            </a:extLst>
          </p:cNvPr>
          <p:cNvPicPr>
            <a:picLocks noChangeAspect="1"/>
          </p:cNvPicPr>
          <p:nvPr/>
        </p:nvPicPr>
        <p:blipFill rotWithShape="1">
          <a:blip r:embed="rId2"/>
          <a:srcRect t="45440" r="40439" b="3614"/>
          <a:stretch/>
        </p:blipFill>
        <p:spPr bwMode="auto">
          <a:xfrm>
            <a:off x="5405862" y="945281"/>
            <a:ext cx="6019331" cy="3304985"/>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2342716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WHERE Clause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WHERE clause used in combination with the SELECT clause </a:t>
            </a:r>
          </a:p>
          <a:p>
            <a:r>
              <a:rPr lang="en-US" sz="2400" dirty="0"/>
              <a:t>Used to filter out the records based on a specific condition. </a:t>
            </a:r>
          </a:p>
          <a:p>
            <a:r>
              <a:rPr lang="en-US" sz="2400" dirty="0"/>
              <a:t>Syntax</a:t>
            </a: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fieldname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WHERE condition;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869810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WHERE CLAUSE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Condition could be criteria that you are only interested in.</a:t>
            </a:r>
          </a:p>
          <a:p>
            <a:r>
              <a:rPr lang="en-US" sz="2400" dirty="0"/>
              <a:t>Like to list all the male employees at </a:t>
            </a:r>
            <a:r>
              <a:rPr lang="en-US" sz="2400" dirty="0" err="1"/>
              <a:t>Bustani</a:t>
            </a:r>
            <a:r>
              <a:rPr lang="en-US" sz="2400" dirty="0"/>
              <a:t> College. </a:t>
            </a:r>
          </a:p>
          <a:p>
            <a:pPr indent="0">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FName, Gender</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WHERE Gender = “Male”;</a:t>
            </a:r>
            <a:endParaRPr lang="en-GB" sz="2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2400" dirty="0"/>
          </a:p>
          <a:p>
            <a:endParaRPr lang="en-KE" sz="2200" dirty="0"/>
          </a:p>
        </p:txBody>
      </p:sp>
    </p:spTree>
    <p:extLst>
      <p:ext uri="{BB962C8B-B14F-4D97-AF65-F5344CB8AC3E}">
        <p14:creationId xmlns:p14="http://schemas.microsoft.com/office/powerpoint/2010/main" val="2282233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WHERE CLAUSE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E8561FB2-87D1-C6B9-DBEA-309019C14D5E}"/>
              </a:ext>
            </a:extLst>
          </p:cNvPr>
          <p:cNvPicPr>
            <a:picLocks noChangeAspect="1"/>
          </p:cNvPicPr>
          <p:nvPr/>
        </p:nvPicPr>
        <p:blipFill rotWithShape="1">
          <a:blip r:embed="rId2"/>
          <a:srcRect t="55536" r="65965" b="4533"/>
          <a:stretch/>
        </p:blipFill>
        <p:spPr bwMode="auto">
          <a:xfrm>
            <a:off x="5405862" y="994506"/>
            <a:ext cx="6019331" cy="4096006"/>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643499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ORDER BY Clause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Used to sort data in either an ascending or descending manner. </a:t>
            </a:r>
          </a:p>
          <a:p>
            <a:r>
              <a:rPr lang="en-US" sz="2400" dirty="0"/>
              <a:t>By default, ORDER By will sort data in an ascending manner</a:t>
            </a:r>
          </a:p>
          <a:p>
            <a:r>
              <a:rPr lang="en-US" sz="2400" dirty="0"/>
              <a:t>Syntax</a:t>
            </a:r>
          </a:p>
          <a:p>
            <a:pPr indent="0" algn="just">
              <a:lnSpc>
                <a:spcPct val="107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fieldname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ORDER BY fieldname;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400" dirty="0"/>
          </a:p>
          <a:p>
            <a:endParaRPr lang="en-KE" sz="2200" dirty="0"/>
          </a:p>
        </p:txBody>
      </p:sp>
    </p:spTree>
    <p:extLst>
      <p:ext uri="{BB962C8B-B14F-4D97-AF65-F5344CB8AC3E}">
        <p14:creationId xmlns:p14="http://schemas.microsoft.com/office/powerpoint/2010/main" val="4153830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ORDER BY Clause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FName, Gender</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ORDER BY FName;</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A572231F-C07C-857A-6342-E8E457EE0D67}"/>
              </a:ext>
            </a:extLst>
          </p:cNvPr>
          <p:cNvPicPr>
            <a:picLocks noChangeAspect="1"/>
          </p:cNvPicPr>
          <p:nvPr/>
        </p:nvPicPr>
        <p:blipFill rotWithShape="1">
          <a:blip r:embed="rId2"/>
          <a:srcRect t="43603" r="67693"/>
          <a:stretch/>
        </p:blipFill>
        <p:spPr bwMode="auto">
          <a:xfrm>
            <a:off x="5828042" y="807593"/>
            <a:ext cx="5174970" cy="5239568"/>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10531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VIEW CLAUSE</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Used to create a virtual table that has columns and rows just like a normal table has. Based on the SELECT statement </a:t>
            </a:r>
          </a:p>
          <a:p>
            <a:r>
              <a:rPr lang="en-US" dirty="0"/>
              <a:t>Can contain a combination of columns and one to many tables</a:t>
            </a:r>
          </a:p>
          <a:p>
            <a:r>
              <a:rPr lang="en-US" dirty="0"/>
              <a:t>Syntax</a:t>
            </a: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CREATE VIEW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viewname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query;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988651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VIEW STATEMENT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Create a view from one of our previous SELECT statements. </a:t>
            </a: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Fname</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LName</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Dep_ID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 NATURAL JOIN Instructor;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200" dirty="0"/>
              <a:t>Using SELECT query above we create a view called </a:t>
            </a:r>
            <a:r>
              <a:rPr lang="en-US" sz="2200" dirty="0" err="1"/>
              <a:t>Bustani_Employees</a:t>
            </a:r>
            <a:endParaRPr lang="en-US" sz="2200" dirty="0"/>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CREATE VIEW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Bustani_Employees</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Fname</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LName</a:t>
            </a: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r>
              <a:rPr lang="en-GB" sz="18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Dep_ID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FROM Employee NATURAL JOIN Instructor;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419599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VIEW Statement</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Output</a:t>
            </a:r>
          </a:p>
        </p:txBody>
      </p:sp>
      <p:pic>
        <p:nvPicPr>
          <p:cNvPr id="6" name="Picture 5" descr="Text&#10;&#10;Description automatically generated">
            <a:extLst>
              <a:ext uri="{FF2B5EF4-FFF2-40B4-BE49-F238E27FC236}">
                <a16:creationId xmlns:a16="http://schemas.microsoft.com/office/drawing/2014/main" id="{1EF9FA4D-2A24-DF30-0B62-1EA50D419C05}"/>
              </a:ext>
            </a:extLst>
          </p:cNvPr>
          <p:cNvPicPr>
            <a:picLocks noChangeAspect="1"/>
          </p:cNvPicPr>
          <p:nvPr/>
        </p:nvPicPr>
        <p:blipFill rotWithShape="1">
          <a:blip r:embed="rId2"/>
          <a:srcRect t="24785" r="59716" b="60069"/>
          <a:stretch/>
        </p:blipFill>
        <p:spPr bwMode="auto">
          <a:xfrm>
            <a:off x="838198" y="2282438"/>
            <a:ext cx="10515599" cy="2293123"/>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1566572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Show Views</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Display results</a:t>
            </a:r>
          </a:p>
          <a:p>
            <a:pPr marL="0" indent="0">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 FROM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Bustani_Employees</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9B6B7C9-BA2F-0012-0ADD-B50C1CABE7A2}"/>
              </a:ext>
            </a:extLst>
          </p:cNvPr>
          <p:cNvPicPr>
            <a:picLocks noChangeAspect="1"/>
          </p:cNvPicPr>
          <p:nvPr/>
        </p:nvPicPr>
        <p:blipFill rotWithShape="1">
          <a:blip r:embed="rId2"/>
          <a:srcRect t="49799" r="62907" b="4762"/>
          <a:stretch/>
        </p:blipFill>
        <p:spPr bwMode="auto">
          <a:xfrm>
            <a:off x="5405862" y="899539"/>
            <a:ext cx="6019331" cy="4276742"/>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4585789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See all Views</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fontScale="92500" lnSpcReduction="10000"/>
          </a:bodyPr>
          <a:lstStyle/>
          <a:p>
            <a:r>
              <a:rPr lang="en-US" sz="2000" dirty="0"/>
              <a:t>See all the views that have been created within the databases </a:t>
            </a: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SHOW FULL TABLES </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WHERE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table_type</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 'VIEW';</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t>First statement shows only the VIEWS </a:t>
            </a:r>
          </a:p>
          <a:p>
            <a:r>
              <a:rPr lang="en-US" sz="2000" dirty="0"/>
              <a:t>Second shows all the tables and views</a:t>
            </a:r>
          </a:p>
          <a:p>
            <a:r>
              <a:rPr lang="en-US" sz="2000" dirty="0"/>
              <a:t>To delete a VIEW one would use the DROP command</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852A397A-4823-4BA3-F872-A38621A2CFFF}"/>
              </a:ext>
            </a:extLst>
          </p:cNvPr>
          <p:cNvPicPr>
            <a:picLocks noChangeAspect="1"/>
          </p:cNvPicPr>
          <p:nvPr/>
        </p:nvPicPr>
        <p:blipFill rotWithShape="1">
          <a:blip r:embed="rId2"/>
          <a:srcRect t="30522" r="66630" b="5221"/>
          <a:stretch/>
        </p:blipFill>
        <p:spPr bwMode="auto">
          <a:xfrm>
            <a:off x="6383865" y="841460"/>
            <a:ext cx="4055631" cy="4529505"/>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94769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Summary</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4113008914"/>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42357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32EA78-8993-4B93-896A-BD96906D43B9}"/>
              </a:ext>
            </a:extLst>
          </p:cNvPr>
          <p:cNvSpPr>
            <a:spLocks noGrp="1"/>
          </p:cNvSpPr>
          <p:nvPr>
            <p:ph type="title"/>
          </p:nvPr>
        </p:nvSpPr>
        <p:spPr>
          <a:xfrm>
            <a:off x="1043631" y="809898"/>
            <a:ext cx="9942716" cy="1554480"/>
          </a:xfrm>
        </p:spPr>
        <p:txBody>
          <a:bodyPr anchor="ctr">
            <a:normAutofit/>
          </a:bodyPr>
          <a:lstStyle/>
          <a:p>
            <a:r>
              <a:rPr lang="en-US" sz="4800" dirty="0"/>
              <a:t>Discussion Topic</a:t>
            </a:r>
            <a:endParaRPr lang="en-KE" sz="4800" dirty="0"/>
          </a:p>
        </p:txBody>
      </p:sp>
      <p:sp>
        <p:nvSpPr>
          <p:cNvPr id="3" name="Content Placeholder 2">
            <a:extLst>
              <a:ext uri="{FF2B5EF4-FFF2-40B4-BE49-F238E27FC236}">
                <a16:creationId xmlns:a16="http://schemas.microsoft.com/office/drawing/2014/main" id="{1C002CAC-28FF-4E33-9F2A-626B74DE063C}"/>
              </a:ext>
            </a:extLst>
          </p:cNvPr>
          <p:cNvSpPr>
            <a:spLocks noGrp="1"/>
          </p:cNvSpPr>
          <p:nvPr>
            <p:ph idx="1"/>
          </p:nvPr>
        </p:nvSpPr>
        <p:spPr>
          <a:xfrm>
            <a:off x="1045028" y="3017522"/>
            <a:ext cx="9941319" cy="3124658"/>
          </a:xfrm>
        </p:spPr>
        <p:txBody>
          <a:bodyPr anchor="ctr">
            <a:normAutofit fontScale="77500" lnSpcReduction="20000"/>
          </a:bodyPr>
          <a:lstStyle/>
          <a:p>
            <a:r>
              <a:rPr lang="en-US" sz="4000" dirty="0"/>
              <a:t>Following through with the Lands Office case study, we will go ahead and run some queries within our data. Use the tables you have created to come up with Surveyors from a specific region, the various services offered by a specific agent and list all the surveyors in your database. </a:t>
            </a:r>
          </a:p>
          <a:p>
            <a:r>
              <a:rPr lang="en-US" sz="4000" dirty="0"/>
              <a:t>Finally, create a VIEW of the surveyors from a specific region.</a:t>
            </a:r>
            <a:endParaRPr lang="en-KE" sz="4000" dirty="0"/>
          </a:p>
        </p:txBody>
      </p:sp>
      <p:cxnSp>
        <p:nvCxnSpPr>
          <p:cNvPr id="26"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43120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References</a:t>
            </a:r>
            <a:endParaRPr lang="en-KE" sz="5400" dirty="0"/>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738611837"/>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94707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8DDE215-3EF6-4702-9EB9-800ACEDCC332}"/>
              </a:ext>
            </a:extLst>
          </p:cNvPr>
          <p:cNvSpPr>
            <a:spLocks noGrp="1"/>
          </p:cNvSpPr>
          <p:nvPr>
            <p:ph type="ctrTitle"/>
          </p:nvPr>
        </p:nvSpPr>
        <p:spPr>
          <a:xfrm>
            <a:off x="1804988" y="1442172"/>
            <a:ext cx="8582025" cy="2177328"/>
          </a:xfrm>
        </p:spPr>
        <p:txBody>
          <a:bodyPr anchor="ctr">
            <a:normAutofit/>
          </a:bodyPr>
          <a:lstStyle/>
          <a:p>
            <a:r>
              <a:rPr lang="en-US" sz="6600"/>
              <a:t>Next lesson will cover</a:t>
            </a:r>
            <a:endParaRPr lang="en-KE" sz="6600"/>
          </a:p>
        </p:txBody>
      </p:sp>
      <p:sp>
        <p:nvSpPr>
          <p:cNvPr id="23" name="Rectangle: Rounded Corners 22">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42E118-7776-4634-A5A9-8873E3E2B4F7}"/>
              </a:ext>
            </a:extLst>
          </p:cNvPr>
          <p:cNvSpPr>
            <a:spLocks noGrp="1"/>
          </p:cNvSpPr>
          <p:nvPr>
            <p:ph type="subTitle" idx="1"/>
          </p:nvPr>
        </p:nvSpPr>
        <p:spPr>
          <a:xfrm>
            <a:off x="2566988" y="3962400"/>
            <a:ext cx="7058025" cy="581025"/>
          </a:xfrm>
        </p:spPr>
        <p:txBody>
          <a:bodyPr anchor="ctr">
            <a:normAutofit fontScale="85000" lnSpcReduction="10000"/>
          </a:bodyPr>
          <a:lstStyle/>
          <a:p>
            <a:pPr marL="0" indent="0">
              <a:buNone/>
            </a:pPr>
            <a:r>
              <a:rPr lang="en-US" sz="4000" dirty="0">
                <a:solidFill>
                  <a:srgbClr val="FFFFFF"/>
                </a:solidFill>
              </a:rPr>
              <a:t>Database Security </a:t>
            </a:r>
            <a:r>
              <a:rPr lang="en-US" sz="4000">
                <a:solidFill>
                  <a:srgbClr val="FFFFFF"/>
                </a:solidFill>
              </a:rPr>
              <a:t>and Administration</a:t>
            </a:r>
            <a:endParaRPr lang="en-KE" sz="4000" dirty="0">
              <a:solidFill>
                <a:srgbClr val="FFFFFF"/>
              </a:solidFill>
            </a:endParaRPr>
          </a:p>
        </p:txBody>
      </p:sp>
    </p:spTree>
    <p:extLst>
      <p:ext uri="{BB962C8B-B14F-4D97-AF65-F5344CB8AC3E}">
        <p14:creationId xmlns:p14="http://schemas.microsoft.com/office/powerpoint/2010/main" val="1447041210"/>
      </p:ext>
    </p:extLst>
  </p:cSld>
  <p:clrMapOvr>
    <a:masterClrMapping/>
  </p:clrMapOvr>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TotalTime>
  <Words>1127</Words>
  <Application>Microsoft Office PowerPoint</Application>
  <PresentationFormat>Widescreen</PresentationFormat>
  <Paragraphs>267</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Courier New</vt:lpstr>
      <vt:lpstr>Helvetica</vt:lpstr>
      <vt:lpstr>Office Theme</vt:lpstr>
      <vt:lpstr>Introduction to Database Technologies</vt:lpstr>
      <vt:lpstr>Overview</vt:lpstr>
      <vt:lpstr>Learning Outcomes</vt:lpstr>
      <vt:lpstr>RECAP</vt:lpstr>
      <vt:lpstr>RECAP</vt:lpstr>
      <vt:lpstr>Introduction</vt:lpstr>
      <vt:lpstr>Table Details</vt:lpstr>
      <vt:lpstr>Table Details</vt:lpstr>
      <vt:lpstr>Table Details</vt:lpstr>
      <vt:lpstr>SELECT</vt:lpstr>
      <vt:lpstr>SELECT</vt:lpstr>
      <vt:lpstr>SELECT</vt:lpstr>
      <vt:lpstr>SELECT Statement</vt:lpstr>
      <vt:lpstr>Employee Table</vt:lpstr>
      <vt:lpstr>Employee Table</vt:lpstr>
      <vt:lpstr>SELECT: DISTINCT</vt:lpstr>
      <vt:lpstr>Gender Records</vt:lpstr>
      <vt:lpstr>Gender: DISTINCT</vt:lpstr>
      <vt:lpstr>NATURAL JOIN</vt:lpstr>
      <vt:lpstr>NATURAL JOIN</vt:lpstr>
      <vt:lpstr>NATURAL JOIN 3 Tables</vt:lpstr>
      <vt:lpstr>WHERE Clause</vt:lpstr>
      <vt:lpstr>WHERE CLAUSE</vt:lpstr>
      <vt:lpstr>WHERE CLAUSE</vt:lpstr>
      <vt:lpstr>ORDER BY Clause</vt:lpstr>
      <vt:lpstr>ORDER BY Clause</vt:lpstr>
      <vt:lpstr>VIEW CLAUSE</vt:lpstr>
      <vt:lpstr>VIEW STATEMENT</vt:lpstr>
      <vt:lpstr>VIEW Statement</vt:lpstr>
      <vt:lpstr>Show Views</vt:lpstr>
      <vt:lpstr>See all Views</vt:lpstr>
      <vt:lpstr>Summary</vt:lpstr>
      <vt:lpstr>Discussion Topic</vt:lpstr>
      <vt:lpstr>References</vt:lpstr>
      <vt:lpstr>Next lesson will cover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Organization and Architecture</dc:title>
  <dc:creator>Victoria Mukami</dc:creator>
  <cp:lastModifiedBy>Victoria Mukami</cp:lastModifiedBy>
  <cp:revision>13</cp:revision>
  <dcterms:created xsi:type="dcterms:W3CDTF">2021-09-16T11:34:02Z</dcterms:created>
  <dcterms:modified xsi:type="dcterms:W3CDTF">2022-06-02T10:09:03Z</dcterms:modified>
</cp:coreProperties>
</file>