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Lst>
  <p:sldSz cy="6858000" cx="12192000"/>
  <p:notesSz cx="6858000" cy="9144000"/>
  <p:embeddedFontLst>
    <p:embeddedFont>
      <p:font typeface="Helvetica Neue"/>
      <p:regular r:id="rId40"/>
      <p:bold r:id="rId41"/>
      <p:italic r:id="rId42"/>
      <p:boldItalic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4" roundtripDataSignature="AMtx7mjZru2t61YhnwOu/2/dFLNEVyDd9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HelveticaNeue-regular.fntdata"/><Relationship Id="rId20" Type="http://schemas.openxmlformats.org/officeDocument/2006/relationships/slide" Target="slides/slide16.xml"/><Relationship Id="rId42" Type="http://schemas.openxmlformats.org/officeDocument/2006/relationships/font" Target="fonts/HelveticaNeue-italic.fntdata"/><Relationship Id="rId41" Type="http://schemas.openxmlformats.org/officeDocument/2006/relationships/font" Target="fonts/HelveticaNeue-bold.fntdata"/><Relationship Id="rId22" Type="http://schemas.openxmlformats.org/officeDocument/2006/relationships/slide" Target="slides/slide18.xml"/><Relationship Id="rId44" Type="http://customschemas.google.com/relationships/presentationmetadata" Target="metadata"/><Relationship Id="rId21" Type="http://schemas.openxmlformats.org/officeDocument/2006/relationships/slide" Target="slides/slide17.xml"/><Relationship Id="rId43" Type="http://schemas.openxmlformats.org/officeDocument/2006/relationships/font" Target="fonts/HelveticaNeue-boldItalic.fntdata"/><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slide" Target="slides/slide35.xml"/><Relationship Id="rId16" Type="http://schemas.openxmlformats.org/officeDocument/2006/relationships/slide" Target="slides/slide12.xml"/><Relationship Id="rId38" Type="http://schemas.openxmlformats.org/officeDocument/2006/relationships/slide" Target="slides/slide34.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8" name="Google Shape;9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4" name="Google Shape;12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2" name="Google Shape;232;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The same can be said about the kind of data a finance officer within Bustani can access versus what an examinations officer can access. The finance officer can check the student’s payment status and can update records relating to finances. On the other hand, the exam officer could easily issue examination cards based on updates by the finance office. However, the exam officer cannot make changes concerning finance.</a:t>
            </a:r>
            <a:endParaRPr/>
          </a:p>
        </p:txBody>
      </p:sp>
      <p:sp>
        <p:nvSpPr>
          <p:cNvPr id="233" name="Google Shape;233;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3" name="Google Shape;27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1" name="Google Shape;281;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sz="1200"/>
              <a:t>Without their knowledge to access an online system. </a:t>
            </a:r>
            <a:endParaRPr/>
          </a:p>
          <a:p>
            <a:pPr indent="0" lvl="0" marL="0" rtl="0" algn="l">
              <a:spcBef>
                <a:spcPts val="0"/>
              </a:spcBef>
              <a:spcAft>
                <a:spcPts val="0"/>
              </a:spcAft>
              <a:buNone/>
            </a:pPr>
            <a:r>
              <a:rPr lang="en-US" sz="1200"/>
              <a:t>From the system default as soon as they log in.</a:t>
            </a:r>
            <a:endParaRPr/>
          </a:p>
          <a:p>
            <a:pPr indent="0" lvl="0" marL="0" rtl="0" algn="l">
              <a:spcBef>
                <a:spcPts val="0"/>
              </a:spcBef>
              <a:spcAft>
                <a:spcPts val="0"/>
              </a:spcAft>
              <a:buNone/>
            </a:pPr>
            <a:r>
              <a:rPr lang="en-US" sz="1200"/>
              <a:t>System intending to access and make unauthorized changes.</a:t>
            </a:r>
            <a:endParaRPr/>
          </a:p>
          <a:p>
            <a:pPr indent="0" lvl="0" marL="0" marR="0" rtl="0" algn="l">
              <a:lnSpc>
                <a:spcPct val="100000"/>
              </a:lnSpc>
              <a:spcBef>
                <a:spcPts val="0"/>
              </a:spcBef>
              <a:spcAft>
                <a:spcPts val="0"/>
              </a:spcAft>
              <a:buClr>
                <a:schemeClr val="dk1"/>
              </a:buClr>
              <a:buSzPts val="1200"/>
              <a:buFont typeface="Calibri"/>
              <a:buNone/>
            </a:pPr>
            <a:r>
              <a:rPr lang="en-US" sz="1200"/>
              <a:t>Ensure that policies are in place to retract permission of former employees.</a:t>
            </a:r>
            <a:endParaRPr/>
          </a:p>
          <a:p>
            <a:pPr indent="0" lvl="0" marL="0" rtl="0" algn="l">
              <a:spcBef>
                <a:spcPts val="0"/>
              </a:spcBef>
              <a:spcAft>
                <a:spcPts val="0"/>
              </a:spcAft>
              <a:buNone/>
            </a:pPr>
            <a:r>
              <a:t/>
            </a:r>
            <a:endParaRPr/>
          </a:p>
        </p:txBody>
      </p:sp>
      <p:sp>
        <p:nvSpPr>
          <p:cNvPr id="282" name="Google Shape;282;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0" name="Google Shape;290;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lang="en-US"/>
              <a:t>to ensure data is secure from unauthorized access.</a:t>
            </a:r>
            <a:endParaRPr/>
          </a:p>
          <a:p>
            <a:pPr indent="0" lvl="0" marL="0" rtl="0" algn="l">
              <a:spcBef>
                <a:spcPts val="0"/>
              </a:spcBef>
              <a:spcAft>
                <a:spcPts val="0"/>
              </a:spcAft>
              <a:buNone/>
            </a:pPr>
            <a:r>
              <a:rPr lang="en-US"/>
              <a:t>Ensuring file system security is implemented.</a:t>
            </a:r>
            <a:endParaRPr/>
          </a:p>
        </p:txBody>
      </p:sp>
      <p:sp>
        <p:nvSpPr>
          <p:cNvPr id="291" name="Google Shape;291;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9" name="Google Shape;299;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7" name="Google Shape;307;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5" name="Google Shape;315;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3" name="Google Shape;333;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9" name="Shape 349"/>
        <p:cNvGrpSpPr/>
        <p:nvPr/>
      </p:nvGrpSpPr>
      <p:grpSpPr>
        <a:xfrm>
          <a:off x="0" y="0"/>
          <a:ext cx="0" cy="0"/>
          <a:chOff x="0" y="0"/>
          <a:chExt cx="0" cy="0"/>
        </a:xfrm>
      </p:grpSpPr>
      <p:sp>
        <p:nvSpPr>
          <p:cNvPr id="350" name="Google Shape;350;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1" name="Google Shape;351;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9" name="Google Shape;36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5" name="Google Shape;395;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8" name="Google Shape;408;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3" name="Google Shape;423;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and describe the file-based system</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Highlight the benefits of the database approach</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Show the functions of the database management system (DBMS)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Describe the roles involved in the use and development of the DBMS</a:t>
            </a:r>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Identify the purpose of the three-level database architecture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Distinguish between the external, conceptual, and internal levels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evolution process of data models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basic data modelling building blocks</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Identify the stages of the system development lifecycle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database lifecycle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Differentiate between conceptual, logical, and physical design</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Distinguish between the centralized and decentralized design</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Describe the relational model terminologies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purpose of keys in a database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Describe the role of relational algebra in a database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Describe the different relational algebra operators.</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Distinguish the various entity types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Identify the various relation types and attributes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Determine the role of attributes on relationships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structural constraints as related to connectivity and cardinality</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Build and ERD diagram</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why normalization is necessary during database design</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Review the functional dependencies before normalization</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Determine the normalization process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Distinguish between INF, 2NF and 3NF</a:t>
            </a:r>
            <a:endParaRPr sz="1800">
              <a:latin typeface="Calibri"/>
              <a:ea typeface="Calibri"/>
              <a:cs typeface="Calibri"/>
              <a:sym typeface="Calibri"/>
            </a:endParaRPr>
          </a:p>
          <a:p>
            <a:pPr indent="-228600" lvl="0" marL="342900" rtl="0" algn="just">
              <a:lnSpc>
                <a:spcPct val="150000"/>
              </a:lnSpc>
              <a:spcBef>
                <a:spcPts val="800"/>
              </a:spcBef>
              <a:spcAft>
                <a:spcPts val="0"/>
              </a:spcAft>
              <a:buClr>
                <a:schemeClr val="dk1"/>
              </a:buClr>
              <a:buSzPts val="1800"/>
              <a:buFont typeface="Calibri"/>
              <a:buNone/>
            </a:pPr>
            <a:r>
              <a:t/>
            </a:r>
            <a:endParaRPr sz="1800">
              <a:latin typeface="Calibri"/>
              <a:ea typeface="Calibri"/>
              <a:cs typeface="Calibri"/>
              <a:sym typeface="Calibri"/>
            </a:endParaRPr>
          </a:p>
          <a:p>
            <a:pPr indent="0" lvl="0" marL="0" rtl="0" algn="l">
              <a:spcBef>
                <a:spcPts val="800"/>
              </a:spcBef>
              <a:spcAft>
                <a:spcPts val="0"/>
              </a:spcAft>
              <a:buNone/>
            </a:pPr>
            <a:r>
              <a:t/>
            </a:r>
            <a:endParaRPr/>
          </a:p>
        </p:txBody>
      </p:sp>
      <p:sp>
        <p:nvSpPr>
          <p:cNvPr id="424" name="Google Shape;424;p3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50" name="Google Shape;450;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importance of the Structured Query Language (SQL)</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Outline the difference between Data Definition Languages (DDL) and Data Manipulation Languages (DML)</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syntax of the SQL language</a:t>
            </a:r>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role of ERD diagrams when creating a database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Create a database and its various tables</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Alter the table structure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Drop tables and various fields</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INSERT and UPDATE data manipulation commands.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Insert data into various tables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Update table row details</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the SELECT statement when querying data</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Use the SELECT statement in combination with the WHERE clause</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Create a table VIEW</a:t>
            </a:r>
            <a:endParaRPr sz="1800">
              <a:latin typeface="Calibri"/>
              <a:ea typeface="Calibri"/>
              <a:cs typeface="Calibri"/>
              <a:sym typeface="Calibri"/>
            </a:endParaRPr>
          </a:p>
          <a:p>
            <a:pPr indent="-342900" lvl="0" marL="342900" rtl="0" algn="just">
              <a:lnSpc>
                <a:spcPct val="150000"/>
              </a:lnSpc>
              <a:spcBef>
                <a:spcPts val="80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Describe concepts related to database administration.</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Identify the technical role of a database administrator</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Describe the security threats and preventive relating to databases.</a:t>
            </a:r>
            <a:endParaRPr sz="1800">
              <a:latin typeface="Calibri"/>
              <a:ea typeface="Calibri"/>
              <a:cs typeface="Calibri"/>
              <a:sym typeface="Calibri"/>
            </a:endParaRPr>
          </a:p>
          <a:p>
            <a:pPr indent="-342900" lvl="0" marL="342900" rtl="0" algn="just">
              <a:lnSpc>
                <a:spcPct val="150000"/>
              </a:lnSpc>
              <a:spcBef>
                <a:spcPts val="0"/>
              </a:spcBef>
              <a:spcAft>
                <a:spcPts val="0"/>
              </a:spcAft>
              <a:buClr>
                <a:schemeClr val="dk1"/>
              </a:buClr>
              <a:buSzPts val="1800"/>
              <a:buFont typeface="Calibri"/>
              <a:buAutoNum type="arabicPeriod"/>
            </a:pPr>
            <a:r>
              <a:rPr lang="en-US" sz="1800">
                <a:latin typeface="Helvetica Neue"/>
                <a:ea typeface="Helvetica Neue"/>
                <a:cs typeface="Helvetica Neue"/>
                <a:sym typeface="Helvetica Neue"/>
              </a:rPr>
              <a:t>Understand how MySQL Workbench (DBMS Visual tool) works </a:t>
            </a:r>
            <a:endParaRPr sz="1800">
              <a:latin typeface="Calibri"/>
              <a:ea typeface="Calibri"/>
              <a:cs typeface="Calibri"/>
              <a:sym typeface="Calibri"/>
            </a:endParaRPr>
          </a:p>
          <a:p>
            <a:pPr indent="-228600" lvl="0" marL="342900" rtl="0" algn="just">
              <a:lnSpc>
                <a:spcPct val="150000"/>
              </a:lnSpc>
              <a:spcBef>
                <a:spcPts val="800"/>
              </a:spcBef>
              <a:spcAft>
                <a:spcPts val="0"/>
              </a:spcAft>
              <a:buClr>
                <a:schemeClr val="dk1"/>
              </a:buClr>
              <a:buSzPts val="1800"/>
              <a:buFont typeface="Calibri"/>
              <a:buNone/>
            </a:pPr>
            <a:r>
              <a:t/>
            </a:r>
            <a:endParaRPr sz="1800">
              <a:latin typeface="Calibri"/>
              <a:ea typeface="Calibri"/>
              <a:cs typeface="Calibri"/>
              <a:sym typeface="Calibri"/>
            </a:endParaRPr>
          </a:p>
          <a:p>
            <a:pPr indent="0" lvl="0" marL="0" rtl="0" algn="l">
              <a:spcBef>
                <a:spcPts val="800"/>
              </a:spcBef>
              <a:spcAft>
                <a:spcPts val="0"/>
              </a:spcAft>
              <a:buNone/>
            </a:pPr>
            <a:r>
              <a:t/>
            </a:r>
            <a:endParaRPr/>
          </a:p>
        </p:txBody>
      </p:sp>
      <p:sp>
        <p:nvSpPr>
          <p:cNvPr id="451" name="Google Shape;451;p3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5"/>
          <p:cNvSpPr/>
          <p:nvPr>
            <p:ph idx="2" type="pic"/>
          </p:nvPr>
        </p:nvSpPr>
        <p:spPr>
          <a:xfrm>
            <a:off x="5183188" y="987425"/>
            <a:ext cx="6172200" cy="4873625"/>
          </a:xfrm>
          <a:prstGeom prst="rect">
            <a:avLst/>
          </a:prstGeom>
          <a:noFill/>
          <a:ln>
            <a:noFill/>
          </a:ln>
        </p:spPr>
      </p:sp>
      <p:sp>
        <p:nvSpPr>
          <p:cNvPr id="68" name="Google Shape;68;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4.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7" name="Shape 87"/>
        <p:cNvGrpSpPr/>
        <p:nvPr/>
      </p:nvGrpSpPr>
      <p:grpSpPr>
        <a:xfrm>
          <a:off x="0" y="0"/>
          <a:ext cx="0" cy="0"/>
          <a:chOff x="0" y="0"/>
          <a:chExt cx="0" cy="0"/>
        </a:xfrm>
      </p:grpSpPr>
      <p:sp>
        <p:nvSpPr>
          <p:cNvPr id="88" name="Google Shape;88;p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89" name="Google Shape;89;p1"/>
          <p:cNvSpPr/>
          <p:nvPr/>
        </p:nvSpPr>
        <p:spPr>
          <a:xfrm rot="10800000">
            <a:off x="-2" y="-22693"/>
            <a:ext cx="12191999" cy="4374129"/>
          </a:xfrm>
          <a:prstGeom prst="rect">
            <a:avLst/>
          </a:prstGeom>
          <a:gradFill>
            <a:gsLst>
              <a:gs pos="0">
                <a:srgbClr val="266F8B"/>
              </a:gs>
              <a:gs pos="100000">
                <a:srgbClr val="000000"/>
              </a:gs>
            </a:gsLst>
            <a:lin ang="150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0" name="Google Shape;90;p1"/>
          <p:cNvSpPr/>
          <p:nvPr/>
        </p:nvSpPr>
        <p:spPr>
          <a:xfrm rot="5400000">
            <a:off x="3908719" y="-3931841"/>
            <a:ext cx="4374557" cy="12192000"/>
          </a:xfrm>
          <a:prstGeom prst="rect">
            <a:avLst/>
          </a:prstGeom>
          <a:gradFill>
            <a:gsLst>
              <a:gs pos="0">
                <a:srgbClr val="3494BA">
                  <a:alpha val="0"/>
                </a:srgbClr>
              </a:gs>
              <a:gs pos="40000">
                <a:srgbClr val="3494BA">
                  <a:alpha val="0"/>
                </a:srgbClr>
              </a:gs>
              <a:gs pos="100000">
                <a:srgbClr val="266F8B">
                  <a:alpha val="51764"/>
                </a:srgbClr>
              </a:gs>
            </a:gsLst>
            <a:lin ang="2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1" name="Google Shape;91;p1"/>
          <p:cNvSpPr/>
          <p:nvPr/>
        </p:nvSpPr>
        <p:spPr>
          <a:xfrm rot="5400000">
            <a:off x="4136696" y="-3703868"/>
            <a:ext cx="4374128" cy="11736479"/>
          </a:xfrm>
          <a:prstGeom prst="rect">
            <a:avLst/>
          </a:prstGeom>
          <a:gradFill>
            <a:gsLst>
              <a:gs pos="0">
                <a:srgbClr val="3494BA">
                  <a:alpha val="0"/>
                </a:srgbClr>
              </a:gs>
              <a:gs pos="17000">
                <a:srgbClr val="3494BA">
                  <a:alpha val="0"/>
                </a:srgbClr>
              </a:gs>
              <a:gs pos="100000">
                <a:srgbClr val="000000">
                  <a:alpha val="36862"/>
                </a:srgbClr>
              </a:gs>
            </a:gsLst>
            <a:lin ang="78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2" name="Google Shape;92;p1"/>
          <p:cNvSpPr/>
          <p:nvPr/>
        </p:nvSpPr>
        <p:spPr>
          <a:xfrm>
            <a:off x="-5" y="-22690"/>
            <a:ext cx="8542485" cy="4374126"/>
          </a:xfrm>
          <a:prstGeom prst="rect">
            <a:avLst/>
          </a:prstGeom>
          <a:gradFill>
            <a:gsLst>
              <a:gs pos="0">
                <a:srgbClr val="194A5D">
                  <a:alpha val="0"/>
                </a:srgbClr>
              </a:gs>
              <a:gs pos="100000">
                <a:srgbClr val="000000">
                  <a:alpha val="24705"/>
                </a:srgbClr>
              </a:gs>
            </a:gsLst>
            <a:lin ang="186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3" name="Google Shape;93;p1"/>
          <p:cNvSpPr/>
          <p:nvPr/>
        </p:nvSpPr>
        <p:spPr>
          <a:xfrm rot="-9091028">
            <a:off x="5945431" y="-1032053"/>
            <a:ext cx="4990147" cy="4439131"/>
          </a:xfrm>
          <a:custGeom>
            <a:rect b="b" l="l" r="r" t="t"/>
            <a:pathLst>
              <a:path extrusionOk="0" h="4439131" w="4990147">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rgbClr val="3494BA">
                  <a:alpha val="21960"/>
                </a:srgbClr>
              </a:gs>
              <a:gs pos="87000">
                <a:srgbClr val="7EC0DB">
                  <a:alpha val="1960"/>
                </a:srgbClr>
              </a:gs>
              <a:gs pos="100000">
                <a:srgbClr val="7EC0DB">
                  <a:alpha val="1960"/>
                </a:srgbClr>
              </a:gs>
            </a:gsLst>
            <a:lin ang="8400000" scaled="0"/>
          </a:gra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4" name="Google Shape;94;p1"/>
          <p:cNvSpPr txBox="1"/>
          <p:nvPr>
            <p:ph type="ctrTitle"/>
          </p:nvPr>
        </p:nvSpPr>
        <p:spPr>
          <a:xfrm>
            <a:off x="1314824" y="735106"/>
            <a:ext cx="10053763" cy="292847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FFFFFF"/>
              </a:buClr>
              <a:buSzPts val="6000"/>
              <a:buFont typeface="Calibri"/>
              <a:buNone/>
            </a:pPr>
            <a:r>
              <a:rPr lang="en-US">
                <a:solidFill>
                  <a:srgbClr val="FFFFFF"/>
                </a:solidFill>
              </a:rPr>
              <a:t>Introduction to Database Technologies</a:t>
            </a:r>
            <a:endParaRPr>
              <a:solidFill>
                <a:srgbClr val="FFFFFF"/>
              </a:solidFill>
            </a:endParaRPr>
          </a:p>
        </p:txBody>
      </p:sp>
      <p:sp>
        <p:nvSpPr>
          <p:cNvPr id="95" name="Google Shape;95;p1"/>
          <p:cNvSpPr txBox="1"/>
          <p:nvPr>
            <p:ph idx="1" type="subTitle"/>
          </p:nvPr>
        </p:nvSpPr>
        <p:spPr>
          <a:xfrm>
            <a:off x="1350682" y="4870824"/>
            <a:ext cx="10005951" cy="1458258"/>
          </a:xfrm>
          <a:prstGeom prst="rect">
            <a:avLst/>
          </a:prstGeom>
          <a:noFill/>
          <a:ln>
            <a:noFill/>
          </a:ln>
        </p:spPr>
        <p:txBody>
          <a:bodyPr anchorCtr="0" anchor="ctr" bIns="45700" lIns="91425" spcFirstLastPara="1" rIns="91425" wrap="square" tIns="45700">
            <a:normAutofit fontScale="77500" lnSpcReduction="20000"/>
          </a:bodyPr>
          <a:lstStyle/>
          <a:p>
            <a:pPr indent="0" lvl="0" marL="0" rtl="0" algn="l">
              <a:lnSpc>
                <a:spcPct val="90000"/>
              </a:lnSpc>
              <a:spcBef>
                <a:spcPts val="0"/>
              </a:spcBef>
              <a:spcAft>
                <a:spcPts val="0"/>
              </a:spcAft>
              <a:buClr>
                <a:schemeClr val="dk1"/>
              </a:buClr>
              <a:buSzPct val="100000"/>
              <a:buNone/>
            </a:pPr>
            <a:r>
              <a:rPr b="1" lang="en-US" sz="4400">
                <a:solidFill>
                  <a:schemeClr val="dk1"/>
                </a:solidFill>
                <a:latin typeface="Calibri"/>
                <a:ea typeface="Calibri"/>
                <a:cs typeface="Calibri"/>
                <a:sym typeface="Calibri"/>
              </a:rPr>
              <a:t>Database Administration and Security</a:t>
            </a:r>
            <a:endParaRPr/>
          </a:p>
          <a:p>
            <a:pPr indent="0" lvl="0" marL="0" rtl="0" algn="l">
              <a:lnSpc>
                <a:spcPct val="90000"/>
              </a:lnSpc>
              <a:spcBef>
                <a:spcPts val="1000"/>
              </a:spcBef>
              <a:spcAft>
                <a:spcPts val="0"/>
              </a:spcAft>
              <a:buClr>
                <a:schemeClr val="dk1"/>
              </a:buClr>
              <a:buSzPct val="100000"/>
              <a:buNone/>
            </a:pPr>
            <a:r>
              <a:rPr lang="en-US" sz="4400"/>
              <a:t>Lecture 11</a:t>
            </a:r>
            <a:endParaRPr/>
          </a:p>
          <a:p>
            <a:pPr indent="0" lvl="0" marL="0" rtl="0" algn="l">
              <a:lnSpc>
                <a:spcPct val="90000"/>
              </a:lnSpc>
              <a:spcBef>
                <a:spcPts val="1000"/>
              </a:spcBef>
              <a:spcAft>
                <a:spcPts val="0"/>
              </a:spcAft>
              <a:buClr>
                <a:schemeClr val="dk1"/>
              </a:buClr>
              <a:buSzPct val="100000"/>
              <a:buNone/>
            </a:pPr>
            <a:r>
              <a:rPr lang="en-US" sz="4400"/>
              <a:t>Dr Victoria Mukami</a:t>
            </a:r>
            <a:endParaRPr sz="4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9" name="Shape 99"/>
        <p:cNvGrpSpPr/>
        <p:nvPr/>
      </p:nvGrpSpPr>
      <p:grpSpPr>
        <a:xfrm>
          <a:off x="0" y="0"/>
          <a:ext cx="0" cy="0"/>
          <a:chOff x="0" y="0"/>
          <a:chExt cx="0" cy="0"/>
        </a:xfrm>
      </p:grpSpPr>
      <p:sp>
        <p:nvSpPr>
          <p:cNvPr id="100" name="Google Shape;100;p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01" name="Google Shape;101;p2"/>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Overview</a:t>
            </a:r>
            <a:endParaRPr sz="5400"/>
          </a:p>
        </p:txBody>
      </p:sp>
      <p:sp>
        <p:nvSpPr>
          <p:cNvPr id="102" name="Google Shape;102;p2"/>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103" name="Google Shape;103;p2"/>
          <p:cNvGrpSpPr/>
          <p:nvPr/>
        </p:nvGrpSpPr>
        <p:grpSpPr>
          <a:xfrm>
            <a:off x="5126038" y="555101"/>
            <a:ext cx="6224587" cy="5425534"/>
            <a:chOff x="0" y="2651"/>
            <a:chExt cx="6224587" cy="5425534"/>
          </a:xfrm>
        </p:grpSpPr>
        <p:cxnSp>
          <p:nvCxnSpPr>
            <p:cNvPr id="104" name="Google Shape;104;p2"/>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05" name="Google Shape;105;p2"/>
            <p:cNvSpPr/>
            <p:nvPr/>
          </p:nvSpPr>
          <p:spPr>
            <a:xfrm>
              <a:off x="0" y="2651"/>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2"/>
            <p:cNvSpPr txBox="1"/>
            <p:nvPr/>
          </p:nvSpPr>
          <p:spPr>
            <a:xfrm>
              <a:off x="0" y="2651"/>
              <a:ext cx="6224587" cy="904255"/>
            </a:xfrm>
            <a:prstGeom prst="rect">
              <a:avLst/>
            </a:prstGeom>
            <a:noFill/>
            <a:ln>
              <a:noFill/>
            </a:ln>
          </p:spPr>
          <p:txBody>
            <a:bodyPr anchorCtr="0" anchor="t" bIns="110475" lIns="110475" spcFirstLastPara="1" rIns="110475" wrap="square" tIns="110475">
              <a:noAutofit/>
            </a:bodyPr>
            <a:lstStyle/>
            <a:p>
              <a:pPr indent="0" lvl="0" marL="0" marR="0" rtl="0" algn="l">
                <a:lnSpc>
                  <a:spcPct val="100000"/>
                </a:lnSpc>
                <a:spcBef>
                  <a:spcPts val="0"/>
                </a:spcBef>
                <a:spcAft>
                  <a:spcPts val="0"/>
                </a:spcAft>
                <a:buClr>
                  <a:schemeClr val="dk1"/>
                </a:buClr>
                <a:buSzPts val="2900"/>
                <a:buFont typeface="Calibri"/>
                <a:buNone/>
              </a:pPr>
              <a:r>
                <a:rPr b="0" i="0" lang="en-US" sz="2900" u="none" cap="none" strike="noStrike">
                  <a:solidFill>
                    <a:schemeClr val="dk1"/>
                  </a:solidFill>
                  <a:latin typeface="Calibri"/>
                  <a:ea typeface="Calibri"/>
                  <a:cs typeface="Calibri"/>
                  <a:sym typeface="Calibri"/>
                </a:rPr>
                <a:t>Focus on maintenance and security.</a:t>
              </a:r>
              <a:endParaRPr b="0" i="0" sz="2900" u="none" cap="none" strike="noStrike">
                <a:solidFill>
                  <a:schemeClr val="dk1"/>
                </a:solidFill>
                <a:latin typeface="Calibri"/>
                <a:ea typeface="Calibri"/>
                <a:cs typeface="Calibri"/>
                <a:sym typeface="Calibri"/>
              </a:endParaRPr>
            </a:p>
          </p:txBody>
        </p:sp>
        <p:cxnSp>
          <p:nvCxnSpPr>
            <p:cNvPr id="107" name="Google Shape;107;p2"/>
            <p:cNvCxnSpPr/>
            <p:nvPr/>
          </p:nvCxnSpPr>
          <p:spPr>
            <a:xfrm>
              <a:off x="0" y="90690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08" name="Google Shape;108;p2"/>
            <p:cNvSpPr/>
            <p:nvPr/>
          </p:nvSpPr>
          <p:spPr>
            <a:xfrm>
              <a:off x="0" y="906907"/>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
            <p:cNvSpPr txBox="1"/>
            <p:nvPr/>
          </p:nvSpPr>
          <p:spPr>
            <a:xfrm>
              <a:off x="0" y="906907"/>
              <a:ext cx="6224587" cy="904255"/>
            </a:xfrm>
            <a:prstGeom prst="rect">
              <a:avLst/>
            </a:prstGeom>
            <a:noFill/>
            <a:ln>
              <a:noFill/>
            </a:ln>
          </p:spPr>
          <p:txBody>
            <a:bodyPr anchorCtr="0" anchor="t" bIns="110475" lIns="110475" spcFirstLastPara="1" rIns="110475" wrap="square" tIns="110475">
              <a:noAutofit/>
            </a:bodyPr>
            <a:lstStyle/>
            <a:p>
              <a:pPr indent="0" lvl="0" marL="0" marR="0" rtl="0" algn="l">
                <a:lnSpc>
                  <a:spcPct val="100000"/>
                </a:lnSpc>
                <a:spcBef>
                  <a:spcPts val="0"/>
                </a:spcBef>
                <a:spcAft>
                  <a:spcPts val="0"/>
                </a:spcAft>
                <a:buClr>
                  <a:schemeClr val="dk1"/>
                </a:buClr>
                <a:buSzPts val="2900"/>
                <a:buFont typeface="Calibri"/>
                <a:buNone/>
              </a:pPr>
              <a:r>
                <a:rPr b="0" i="0" lang="en-US" sz="2900" u="none" cap="none" strike="noStrike">
                  <a:solidFill>
                    <a:schemeClr val="dk1"/>
                  </a:solidFill>
                  <a:latin typeface="Calibri"/>
                  <a:ea typeface="Calibri"/>
                  <a:cs typeface="Calibri"/>
                  <a:sym typeface="Calibri"/>
                </a:rPr>
                <a:t>Why database security is important </a:t>
              </a:r>
              <a:endParaRPr b="0" i="0" sz="2900" u="none" cap="none" strike="noStrike">
                <a:solidFill>
                  <a:schemeClr val="dk1"/>
                </a:solidFill>
                <a:latin typeface="Calibri"/>
                <a:ea typeface="Calibri"/>
                <a:cs typeface="Calibri"/>
                <a:sym typeface="Calibri"/>
              </a:endParaRPr>
            </a:p>
          </p:txBody>
        </p:sp>
        <p:cxnSp>
          <p:nvCxnSpPr>
            <p:cNvPr id="110" name="Google Shape;110;p2"/>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11" name="Google Shape;111;p2"/>
            <p:cNvSpPr/>
            <p:nvPr/>
          </p:nvSpPr>
          <p:spPr>
            <a:xfrm>
              <a:off x="0" y="1811163"/>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
            <p:cNvSpPr txBox="1"/>
            <p:nvPr/>
          </p:nvSpPr>
          <p:spPr>
            <a:xfrm>
              <a:off x="0" y="1811163"/>
              <a:ext cx="6224587" cy="904255"/>
            </a:xfrm>
            <a:prstGeom prst="rect">
              <a:avLst/>
            </a:prstGeom>
            <a:noFill/>
            <a:ln>
              <a:noFill/>
            </a:ln>
          </p:spPr>
          <p:txBody>
            <a:bodyPr anchorCtr="0" anchor="t" bIns="110475" lIns="110475" spcFirstLastPara="1" rIns="110475" wrap="square" tIns="110475">
              <a:noAutofit/>
            </a:bodyPr>
            <a:lstStyle/>
            <a:p>
              <a:pPr indent="0" lvl="0" marL="0" marR="0" rtl="0" algn="l">
                <a:lnSpc>
                  <a:spcPct val="100000"/>
                </a:lnSpc>
                <a:spcBef>
                  <a:spcPts val="0"/>
                </a:spcBef>
                <a:spcAft>
                  <a:spcPts val="0"/>
                </a:spcAft>
                <a:buClr>
                  <a:schemeClr val="dk1"/>
                </a:buClr>
                <a:buSzPts val="2900"/>
                <a:buFont typeface="Calibri"/>
                <a:buNone/>
              </a:pPr>
              <a:r>
                <a:rPr b="0" i="0" lang="en-US" sz="2900" u="none" cap="none" strike="noStrike">
                  <a:solidFill>
                    <a:schemeClr val="dk1"/>
                  </a:solidFill>
                  <a:latin typeface="Calibri"/>
                  <a:ea typeface="Calibri"/>
                  <a:cs typeface="Calibri"/>
                  <a:sym typeface="Calibri"/>
                </a:rPr>
                <a:t>Types of threats that face databases </a:t>
              </a:r>
              <a:endParaRPr b="0" i="0" sz="2900" u="none" cap="none" strike="noStrike">
                <a:solidFill>
                  <a:schemeClr val="dk1"/>
                </a:solidFill>
                <a:latin typeface="Calibri"/>
                <a:ea typeface="Calibri"/>
                <a:cs typeface="Calibri"/>
                <a:sym typeface="Calibri"/>
              </a:endParaRPr>
            </a:p>
          </p:txBody>
        </p:sp>
        <p:cxnSp>
          <p:nvCxnSpPr>
            <p:cNvPr id="113" name="Google Shape;113;p2"/>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14" name="Google Shape;114;p2"/>
            <p:cNvSpPr/>
            <p:nvPr/>
          </p:nvSpPr>
          <p:spPr>
            <a:xfrm>
              <a:off x="0" y="2715419"/>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 name="Google Shape;115;p2"/>
            <p:cNvSpPr txBox="1"/>
            <p:nvPr/>
          </p:nvSpPr>
          <p:spPr>
            <a:xfrm>
              <a:off x="0" y="2715419"/>
              <a:ext cx="6224587" cy="904255"/>
            </a:xfrm>
            <a:prstGeom prst="rect">
              <a:avLst/>
            </a:prstGeom>
            <a:noFill/>
            <a:ln>
              <a:noFill/>
            </a:ln>
          </p:spPr>
          <p:txBody>
            <a:bodyPr anchorCtr="0" anchor="t" bIns="110475" lIns="110475" spcFirstLastPara="1" rIns="110475" wrap="square" tIns="110475">
              <a:noAutofit/>
            </a:bodyPr>
            <a:lstStyle/>
            <a:p>
              <a:pPr indent="0" lvl="0" marL="0" marR="0" rtl="0" algn="l">
                <a:lnSpc>
                  <a:spcPct val="100000"/>
                </a:lnSpc>
                <a:spcBef>
                  <a:spcPts val="0"/>
                </a:spcBef>
                <a:spcAft>
                  <a:spcPts val="0"/>
                </a:spcAft>
                <a:buClr>
                  <a:schemeClr val="dk1"/>
                </a:buClr>
                <a:buSzPts val="2900"/>
                <a:buFont typeface="Calibri"/>
                <a:buNone/>
              </a:pPr>
              <a:r>
                <a:rPr b="0" i="0" lang="en-US" sz="2900" u="none" cap="none" strike="noStrike">
                  <a:solidFill>
                    <a:schemeClr val="dk1"/>
                  </a:solidFill>
                  <a:latin typeface="Calibri"/>
                  <a:ea typeface="Calibri"/>
                  <a:cs typeface="Calibri"/>
                  <a:sym typeface="Calibri"/>
                </a:rPr>
                <a:t>How to protect databases. </a:t>
              </a:r>
              <a:endParaRPr/>
            </a:p>
          </p:txBody>
        </p:sp>
        <p:cxnSp>
          <p:nvCxnSpPr>
            <p:cNvPr id="116" name="Google Shape;116;p2"/>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17" name="Google Shape;117;p2"/>
            <p:cNvSpPr/>
            <p:nvPr/>
          </p:nvSpPr>
          <p:spPr>
            <a:xfrm>
              <a:off x="0" y="3619674"/>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2"/>
            <p:cNvSpPr txBox="1"/>
            <p:nvPr/>
          </p:nvSpPr>
          <p:spPr>
            <a:xfrm>
              <a:off x="0" y="3619674"/>
              <a:ext cx="6224587" cy="904255"/>
            </a:xfrm>
            <a:prstGeom prst="rect">
              <a:avLst/>
            </a:prstGeom>
            <a:noFill/>
            <a:ln>
              <a:noFill/>
            </a:ln>
          </p:spPr>
          <p:txBody>
            <a:bodyPr anchorCtr="0" anchor="t" bIns="110475" lIns="110475" spcFirstLastPara="1" rIns="110475" wrap="square" tIns="110475">
              <a:noAutofit/>
            </a:bodyPr>
            <a:lstStyle/>
            <a:p>
              <a:pPr indent="0" lvl="0" marL="0" marR="0" rtl="0" algn="l">
                <a:lnSpc>
                  <a:spcPct val="100000"/>
                </a:lnSpc>
                <a:spcBef>
                  <a:spcPts val="0"/>
                </a:spcBef>
                <a:spcAft>
                  <a:spcPts val="0"/>
                </a:spcAft>
                <a:buClr>
                  <a:schemeClr val="dk1"/>
                </a:buClr>
                <a:buSzPts val="2900"/>
                <a:buFont typeface="Calibri"/>
                <a:buNone/>
              </a:pPr>
              <a:r>
                <a:rPr b="0" i="0" lang="en-US" sz="2900" u="none" cap="none" strike="noStrike">
                  <a:solidFill>
                    <a:schemeClr val="dk1"/>
                  </a:solidFill>
                  <a:latin typeface="Calibri"/>
                  <a:ea typeface="Calibri"/>
                  <a:cs typeface="Calibri"/>
                  <a:sym typeface="Calibri"/>
                </a:rPr>
                <a:t>Review the DBMS approach for security </a:t>
              </a:r>
              <a:endParaRPr b="0" i="0" sz="2900" u="none" cap="none" strike="noStrike">
                <a:solidFill>
                  <a:schemeClr val="dk1"/>
                </a:solidFill>
                <a:latin typeface="Calibri"/>
                <a:ea typeface="Calibri"/>
                <a:cs typeface="Calibri"/>
                <a:sym typeface="Calibri"/>
              </a:endParaRPr>
            </a:p>
          </p:txBody>
        </p:sp>
        <p:cxnSp>
          <p:nvCxnSpPr>
            <p:cNvPr id="119" name="Google Shape;119;p2"/>
            <p:cNvCxnSpPr/>
            <p:nvPr/>
          </p:nvCxnSpPr>
          <p:spPr>
            <a:xfrm>
              <a:off x="0" y="452393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20" name="Google Shape;120;p2"/>
            <p:cNvSpPr/>
            <p:nvPr/>
          </p:nvSpPr>
          <p:spPr>
            <a:xfrm>
              <a:off x="0" y="4523930"/>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2"/>
            <p:cNvSpPr txBox="1"/>
            <p:nvPr/>
          </p:nvSpPr>
          <p:spPr>
            <a:xfrm>
              <a:off x="0" y="4523930"/>
              <a:ext cx="6224587" cy="904255"/>
            </a:xfrm>
            <a:prstGeom prst="rect">
              <a:avLst/>
            </a:prstGeom>
            <a:noFill/>
            <a:ln>
              <a:noFill/>
            </a:ln>
          </p:spPr>
          <p:txBody>
            <a:bodyPr anchorCtr="0" anchor="t" bIns="110475" lIns="110475" spcFirstLastPara="1" rIns="110475" wrap="square" tIns="110475">
              <a:noAutofit/>
            </a:bodyPr>
            <a:lstStyle/>
            <a:p>
              <a:pPr indent="0" lvl="0" marL="0" marR="0" rtl="0" algn="l">
                <a:lnSpc>
                  <a:spcPct val="100000"/>
                </a:lnSpc>
                <a:spcBef>
                  <a:spcPts val="0"/>
                </a:spcBef>
                <a:spcAft>
                  <a:spcPts val="0"/>
                </a:spcAft>
                <a:buClr>
                  <a:schemeClr val="dk1"/>
                </a:buClr>
                <a:buSzPts val="2900"/>
                <a:buFont typeface="Calibri"/>
                <a:buNone/>
              </a:pPr>
              <a:r>
                <a:rPr b="0" i="0" lang="en-US" sz="2900" u="none" cap="none" strike="noStrike">
                  <a:solidFill>
                    <a:schemeClr val="dk1"/>
                  </a:solidFill>
                  <a:latin typeface="Calibri"/>
                  <a:ea typeface="Calibri"/>
                  <a:cs typeface="Calibri"/>
                  <a:sym typeface="Calibri"/>
                </a:rPr>
                <a:t>Data and data administration.</a:t>
              </a:r>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5" name="Shape 125"/>
        <p:cNvGrpSpPr/>
        <p:nvPr/>
      </p:nvGrpSpPr>
      <p:grpSpPr>
        <a:xfrm>
          <a:off x="0" y="0"/>
          <a:ext cx="0" cy="0"/>
          <a:chOff x="0" y="0"/>
          <a:chExt cx="0" cy="0"/>
        </a:xfrm>
      </p:grpSpPr>
      <p:sp>
        <p:nvSpPr>
          <p:cNvPr id="126" name="Google Shape;126;p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27" name="Google Shape;127;p3"/>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Learning Outcomes</a:t>
            </a:r>
            <a:endParaRPr sz="5400"/>
          </a:p>
        </p:txBody>
      </p:sp>
      <p:sp>
        <p:nvSpPr>
          <p:cNvPr id="128" name="Google Shape;128;p3"/>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129" name="Google Shape;129;p3"/>
          <p:cNvGrpSpPr/>
          <p:nvPr/>
        </p:nvGrpSpPr>
        <p:grpSpPr>
          <a:xfrm>
            <a:off x="5126038" y="552450"/>
            <a:ext cx="6224587" cy="5430837"/>
            <a:chOff x="0" y="0"/>
            <a:chExt cx="6224587" cy="5430837"/>
          </a:xfrm>
        </p:grpSpPr>
        <p:cxnSp>
          <p:nvCxnSpPr>
            <p:cNvPr id="130" name="Google Shape;130;p3"/>
            <p:cNvCxnSpPr/>
            <p:nvPr/>
          </p:nvCxnSpPr>
          <p:spPr>
            <a:xfrm>
              <a:off x="0" y="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31" name="Google Shape;131;p3"/>
            <p:cNvSpPr/>
            <p:nvPr/>
          </p:nvSpPr>
          <p:spPr>
            <a:xfrm>
              <a:off x="0" y="0"/>
              <a:ext cx="6224587" cy="135770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3"/>
            <p:cNvSpPr txBox="1"/>
            <p:nvPr/>
          </p:nvSpPr>
          <p:spPr>
            <a:xfrm>
              <a:off x="0" y="0"/>
              <a:ext cx="6224587" cy="1357709"/>
            </a:xfrm>
            <a:prstGeom prst="rect">
              <a:avLst/>
            </a:prstGeom>
            <a:noFill/>
            <a:ln>
              <a:noFill/>
            </a:ln>
          </p:spPr>
          <p:txBody>
            <a:bodyPr anchorCtr="0" anchor="t" bIns="118100" lIns="118100" spcFirstLastPara="1" rIns="118100" wrap="square" tIns="118100">
              <a:noAutofit/>
            </a:bodyPr>
            <a:lstStyle/>
            <a:p>
              <a:pPr indent="0" lvl="0" marL="0" marR="0" rtl="0" algn="l">
                <a:lnSpc>
                  <a:spcPct val="10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Describe concepts related to database administration.</a:t>
              </a:r>
              <a:endParaRPr b="0" i="0" sz="3100" u="none" cap="none" strike="noStrike">
                <a:solidFill>
                  <a:schemeClr val="dk1"/>
                </a:solidFill>
                <a:latin typeface="Calibri"/>
                <a:ea typeface="Calibri"/>
                <a:cs typeface="Calibri"/>
                <a:sym typeface="Calibri"/>
              </a:endParaRPr>
            </a:p>
          </p:txBody>
        </p:sp>
        <p:cxnSp>
          <p:nvCxnSpPr>
            <p:cNvPr id="133" name="Google Shape;133;p3"/>
            <p:cNvCxnSpPr/>
            <p:nvPr/>
          </p:nvCxnSpPr>
          <p:spPr>
            <a:xfrm>
              <a:off x="0" y="135770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34" name="Google Shape;134;p3"/>
            <p:cNvSpPr/>
            <p:nvPr/>
          </p:nvSpPr>
          <p:spPr>
            <a:xfrm>
              <a:off x="0" y="1357709"/>
              <a:ext cx="6224587" cy="135770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3"/>
            <p:cNvSpPr txBox="1"/>
            <p:nvPr/>
          </p:nvSpPr>
          <p:spPr>
            <a:xfrm>
              <a:off x="0" y="1357709"/>
              <a:ext cx="6224587" cy="1357709"/>
            </a:xfrm>
            <a:prstGeom prst="rect">
              <a:avLst/>
            </a:prstGeom>
            <a:noFill/>
            <a:ln>
              <a:noFill/>
            </a:ln>
          </p:spPr>
          <p:txBody>
            <a:bodyPr anchorCtr="0" anchor="t" bIns="118100" lIns="118100" spcFirstLastPara="1" rIns="118100" wrap="square" tIns="118100">
              <a:noAutofit/>
            </a:bodyPr>
            <a:lstStyle/>
            <a:p>
              <a:pPr indent="0" lvl="0" marL="0" marR="0" rtl="0" algn="l">
                <a:lnSpc>
                  <a:spcPct val="10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Identify the technical role of a database administrator</a:t>
              </a:r>
              <a:endParaRPr b="0" i="0" sz="3100" u="none" cap="none" strike="noStrike">
                <a:solidFill>
                  <a:schemeClr val="dk1"/>
                </a:solidFill>
                <a:latin typeface="Calibri"/>
                <a:ea typeface="Calibri"/>
                <a:cs typeface="Calibri"/>
                <a:sym typeface="Calibri"/>
              </a:endParaRPr>
            </a:p>
          </p:txBody>
        </p:sp>
        <p:cxnSp>
          <p:nvCxnSpPr>
            <p:cNvPr id="136" name="Google Shape;136;p3"/>
            <p:cNvCxnSpPr/>
            <p:nvPr/>
          </p:nvCxnSpPr>
          <p:spPr>
            <a:xfrm>
              <a:off x="0" y="2715418"/>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37" name="Google Shape;137;p3"/>
            <p:cNvSpPr/>
            <p:nvPr/>
          </p:nvSpPr>
          <p:spPr>
            <a:xfrm>
              <a:off x="0" y="2715419"/>
              <a:ext cx="6224587" cy="135770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3"/>
            <p:cNvSpPr txBox="1"/>
            <p:nvPr/>
          </p:nvSpPr>
          <p:spPr>
            <a:xfrm>
              <a:off x="0" y="2715419"/>
              <a:ext cx="6224587" cy="1357709"/>
            </a:xfrm>
            <a:prstGeom prst="rect">
              <a:avLst/>
            </a:prstGeom>
            <a:noFill/>
            <a:ln>
              <a:noFill/>
            </a:ln>
          </p:spPr>
          <p:txBody>
            <a:bodyPr anchorCtr="0" anchor="t" bIns="118100" lIns="118100" spcFirstLastPara="1" rIns="118100" wrap="square" tIns="118100">
              <a:noAutofit/>
            </a:bodyPr>
            <a:lstStyle/>
            <a:p>
              <a:pPr indent="0" lvl="0" marL="0" marR="0" rtl="0" algn="l">
                <a:lnSpc>
                  <a:spcPct val="10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Describe the security threats and preventive relating to databases.</a:t>
              </a:r>
              <a:endParaRPr b="0" i="0" sz="3100" u="none" cap="none" strike="noStrike">
                <a:solidFill>
                  <a:schemeClr val="dk1"/>
                </a:solidFill>
                <a:latin typeface="Calibri"/>
                <a:ea typeface="Calibri"/>
                <a:cs typeface="Calibri"/>
                <a:sym typeface="Calibri"/>
              </a:endParaRPr>
            </a:p>
          </p:txBody>
        </p:sp>
        <p:cxnSp>
          <p:nvCxnSpPr>
            <p:cNvPr id="139" name="Google Shape;139;p3"/>
            <p:cNvCxnSpPr/>
            <p:nvPr/>
          </p:nvCxnSpPr>
          <p:spPr>
            <a:xfrm>
              <a:off x="0" y="4073128"/>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140" name="Google Shape;140;p3"/>
            <p:cNvSpPr/>
            <p:nvPr/>
          </p:nvSpPr>
          <p:spPr>
            <a:xfrm>
              <a:off x="0" y="4073128"/>
              <a:ext cx="6224587" cy="1357709"/>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3"/>
            <p:cNvSpPr txBox="1"/>
            <p:nvPr/>
          </p:nvSpPr>
          <p:spPr>
            <a:xfrm>
              <a:off x="0" y="4073128"/>
              <a:ext cx="6224587" cy="1357709"/>
            </a:xfrm>
            <a:prstGeom prst="rect">
              <a:avLst/>
            </a:prstGeom>
            <a:noFill/>
            <a:ln>
              <a:noFill/>
            </a:ln>
          </p:spPr>
          <p:txBody>
            <a:bodyPr anchorCtr="0" anchor="t" bIns="118100" lIns="118100" spcFirstLastPara="1" rIns="118100" wrap="square" tIns="118100">
              <a:noAutofit/>
            </a:bodyPr>
            <a:lstStyle/>
            <a:p>
              <a:pPr indent="0" lvl="0" marL="0" marR="0" rtl="0" algn="l">
                <a:lnSpc>
                  <a:spcPct val="100000"/>
                </a:lnSpc>
                <a:spcBef>
                  <a:spcPts val="0"/>
                </a:spcBef>
                <a:spcAft>
                  <a:spcPts val="0"/>
                </a:spcAft>
                <a:buClr>
                  <a:schemeClr val="dk1"/>
                </a:buClr>
                <a:buSzPts val="3100"/>
                <a:buFont typeface="Calibri"/>
                <a:buNone/>
              </a:pPr>
              <a:r>
                <a:rPr b="0" i="0" lang="en-US" sz="3100" u="none" cap="none" strike="noStrike">
                  <a:solidFill>
                    <a:schemeClr val="dk1"/>
                  </a:solidFill>
                  <a:latin typeface="Calibri"/>
                  <a:ea typeface="Calibri"/>
                  <a:cs typeface="Calibri"/>
                  <a:sym typeface="Calibri"/>
                </a:rPr>
                <a:t>Understand how MySQL Workbench (DBMS Visual tool) works</a:t>
              </a:r>
              <a:endParaRPr b="0" i="0" sz="3100" u="none" cap="none" strike="noStrike">
                <a:solidFill>
                  <a:schemeClr val="dk1"/>
                </a:solidFill>
                <a:latin typeface="Calibri"/>
                <a:ea typeface="Calibri"/>
                <a:cs typeface="Calibri"/>
                <a:sym typeface="Calibri"/>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5" name="Shape 145"/>
        <p:cNvGrpSpPr/>
        <p:nvPr/>
      </p:nvGrpSpPr>
      <p:grpSpPr>
        <a:xfrm>
          <a:off x="0" y="0"/>
          <a:ext cx="0" cy="0"/>
          <a:chOff x="0" y="0"/>
          <a:chExt cx="0" cy="0"/>
        </a:xfrm>
      </p:grpSpPr>
      <p:sp>
        <p:nvSpPr>
          <p:cNvPr id="146" name="Google Shape;146;p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7" name="Google Shape;147;p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RECAP</a:t>
            </a:r>
            <a:endParaRPr sz="5400"/>
          </a:p>
        </p:txBody>
      </p:sp>
      <p:sp>
        <p:nvSpPr>
          <p:cNvPr id="148" name="Google Shape;148;p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49" name="Google Shape;149;p4"/>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Worked on introducing databases and associated concepts. </a:t>
            </a:r>
            <a:endParaRPr/>
          </a:p>
          <a:p>
            <a:pPr indent="-228600" lvl="0" marL="228600" rtl="0" algn="l">
              <a:lnSpc>
                <a:spcPct val="90000"/>
              </a:lnSpc>
              <a:spcBef>
                <a:spcPts val="1000"/>
              </a:spcBef>
              <a:spcAft>
                <a:spcPts val="0"/>
              </a:spcAft>
              <a:buClr>
                <a:schemeClr val="dk1"/>
              </a:buClr>
              <a:buSzPts val="2800"/>
              <a:buChar char="•"/>
            </a:pPr>
            <a:r>
              <a:rPr lang="en-US"/>
              <a:t>Reviewed how to create a database and its elements using SQL.</a:t>
            </a:r>
            <a:endParaRPr/>
          </a:p>
          <a:p>
            <a:pPr indent="-228600" lvl="0" marL="228600" rtl="0" algn="l">
              <a:lnSpc>
                <a:spcPct val="90000"/>
              </a:lnSpc>
              <a:spcBef>
                <a:spcPts val="1000"/>
              </a:spcBef>
              <a:spcAft>
                <a:spcPts val="0"/>
              </a:spcAft>
              <a:buClr>
                <a:schemeClr val="dk1"/>
              </a:buClr>
              <a:buSzPts val="2800"/>
              <a:buChar char="•"/>
            </a:pPr>
            <a:r>
              <a:rPr lang="en-US"/>
              <a:t>Administration and Security are integral processes of any database</a:t>
            </a:r>
            <a:endParaRPr/>
          </a:p>
          <a:p>
            <a:pPr indent="-228600" lvl="0" marL="228600" rtl="0" algn="l">
              <a:lnSpc>
                <a:spcPct val="90000"/>
              </a:lnSpc>
              <a:spcBef>
                <a:spcPts val="1000"/>
              </a:spcBef>
              <a:spcAft>
                <a:spcPts val="0"/>
              </a:spcAft>
              <a:buClr>
                <a:schemeClr val="dk1"/>
              </a:buClr>
              <a:buSzPts val="2800"/>
              <a:buChar char="•"/>
            </a:pPr>
            <a:r>
              <a:rPr lang="en-US"/>
              <a:t>Handled by a database administrator.</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3" name="Shape 153"/>
        <p:cNvGrpSpPr/>
        <p:nvPr/>
      </p:nvGrpSpPr>
      <p:grpSpPr>
        <a:xfrm>
          <a:off x="0" y="0"/>
          <a:ext cx="0" cy="0"/>
          <a:chOff x="0" y="0"/>
          <a:chExt cx="0" cy="0"/>
        </a:xfrm>
      </p:grpSpPr>
      <p:sp>
        <p:nvSpPr>
          <p:cNvPr id="154" name="Google Shape;154;p5"/>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5" name="Google Shape;155;p5"/>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Introduction</a:t>
            </a:r>
            <a:endParaRPr sz="5400"/>
          </a:p>
        </p:txBody>
      </p:sp>
      <p:sp>
        <p:nvSpPr>
          <p:cNvPr id="156" name="Google Shape;156;p5"/>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57" name="Google Shape;157;p5"/>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What exactly is data? </a:t>
            </a:r>
            <a:endParaRPr/>
          </a:p>
          <a:p>
            <a:pPr indent="-228600" lvl="0" marL="228600" rtl="0" algn="l">
              <a:lnSpc>
                <a:spcPct val="90000"/>
              </a:lnSpc>
              <a:spcBef>
                <a:spcPts val="1000"/>
              </a:spcBef>
              <a:spcAft>
                <a:spcPts val="0"/>
              </a:spcAft>
              <a:buClr>
                <a:schemeClr val="dk1"/>
              </a:buClr>
              <a:buSzPts val="2800"/>
              <a:buChar char="•"/>
            </a:pPr>
            <a:r>
              <a:rPr lang="en-US"/>
              <a:t>Raw facts or unprocessed information.</a:t>
            </a:r>
            <a:endParaRPr/>
          </a:p>
          <a:p>
            <a:pPr indent="-228600" lvl="0" marL="228600" rtl="0" algn="l">
              <a:lnSpc>
                <a:spcPct val="90000"/>
              </a:lnSpc>
              <a:spcBef>
                <a:spcPts val="1000"/>
              </a:spcBef>
              <a:spcAft>
                <a:spcPts val="0"/>
              </a:spcAft>
              <a:buClr>
                <a:schemeClr val="dk1"/>
              </a:buClr>
              <a:buSzPts val="2800"/>
              <a:buChar char="•"/>
            </a:pPr>
            <a:r>
              <a:rPr lang="en-US"/>
              <a:t>Core ingredient of a database. </a:t>
            </a:r>
            <a:endParaRPr/>
          </a:p>
          <a:p>
            <a:pPr indent="-228600" lvl="0" marL="228600" rtl="0" algn="l">
              <a:lnSpc>
                <a:spcPct val="90000"/>
              </a:lnSpc>
              <a:spcBef>
                <a:spcPts val="1000"/>
              </a:spcBef>
              <a:spcAft>
                <a:spcPts val="0"/>
              </a:spcAft>
              <a:buClr>
                <a:schemeClr val="dk1"/>
              </a:buClr>
              <a:buSzPts val="2800"/>
              <a:buChar char="•"/>
            </a:pPr>
            <a:r>
              <a:rPr lang="en-US"/>
              <a:t>An integral part of any organization.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1" name="Shape 161"/>
        <p:cNvGrpSpPr/>
        <p:nvPr/>
      </p:nvGrpSpPr>
      <p:grpSpPr>
        <a:xfrm>
          <a:off x="0" y="0"/>
          <a:ext cx="0" cy="0"/>
          <a:chOff x="0" y="0"/>
          <a:chExt cx="0" cy="0"/>
        </a:xfrm>
      </p:grpSpPr>
      <p:sp>
        <p:nvSpPr>
          <p:cNvPr id="162" name="Google Shape;162;p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3" name="Google Shape;163;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Introduction cont.</a:t>
            </a:r>
            <a:endParaRPr sz="5400"/>
          </a:p>
        </p:txBody>
      </p:sp>
      <p:sp>
        <p:nvSpPr>
          <p:cNvPr id="164" name="Google Shape;164;p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65" name="Google Shape;165;p6"/>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lang="en-US" sz="3200"/>
              <a:t>Organizations collect massive amounts of data </a:t>
            </a:r>
            <a:endParaRPr/>
          </a:p>
          <a:p>
            <a:pPr indent="-228600" lvl="0" marL="228600" rtl="0" algn="l">
              <a:lnSpc>
                <a:spcPct val="90000"/>
              </a:lnSpc>
              <a:spcBef>
                <a:spcPts val="1000"/>
              </a:spcBef>
              <a:spcAft>
                <a:spcPts val="0"/>
              </a:spcAft>
              <a:buClr>
                <a:schemeClr val="dk1"/>
              </a:buClr>
              <a:buSzPts val="3200"/>
              <a:buChar char="•"/>
            </a:pPr>
            <a:r>
              <a:rPr lang="en-US" sz="3200"/>
              <a:t>The data needs to be stored and retrieved securely. </a:t>
            </a:r>
            <a:endParaRPr/>
          </a:p>
          <a:p>
            <a:pPr indent="-228600" lvl="0" marL="228600" rtl="0" algn="l">
              <a:lnSpc>
                <a:spcPct val="90000"/>
              </a:lnSpc>
              <a:spcBef>
                <a:spcPts val="1000"/>
              </a:spcBef>
              <a:spcAft>
                <a:spcPts val="0"/>
              </a:spcAft>
              <a:buClr>
                <a:schemeClr val="dk1"/>
              </a:buClr>
              <a:buSzPts val="3200"/>
              <a:buChar char="•"/>
            </a:pPr>
            <a:r>
              <a:rPr lang="en-US" sz="3200"/>
              <a:t>When data is converted into information it becomes an asset within an organization.</a:t>
            </a:r>
            <a:endParaRPr/>
          </a:p>
          <a:p>
            <a:pPr indent="-228600" lvl="0" marL="228600" rtl="0" algn="l">
              <a:lnSpc>
                <a:spcPct val="90000"/>
              </a:lnSpc>
              <a:spcBef>
                <a:spcPts val="1000"/>
              </a:spcBef>
              <a:spcAft>
                <a:spcPts val="0"/>
              </a:spcAft>
              <a:buClr>
                <a:schemeClr val="dk1"/>
              </a:buClr>
              <a:buSzPts val="3200"/>
              <a:buChar char="•"/>
            </a:pPr>
            <a:r>
              <a:rPr lang="en-US" sz="3200"/>
              <a:t> Like all assets, data is valuable and must therefore be secured.</a:t>
            </a:r>
            <a:endParaRPr sz="3200"/>
          </a:p>
          <a:p>
            <a:pPr indent="-25400" lvl="0" marL="228600" rtl="0" algn="l">
              <a:lnSpc>
                <a:spcPct val="90000"/>
              </a:lnSpc>
              <a:spcBef>
                <a:spcPts val="1000"/>
              </a:spcBef>
              <a:spcAft>
                <a:spcPts val="0"/>
              </a:spcAft>
              <a:buClr>
                <a:schemeClr val="dk1"/>
              </a:buClr>
              <a:buSzPts val="3200"/>
              <a:buNone/>
            </a:pPr>
            <a:r>
              <a:t/>
            </a:r>
            <a:endParaRPr sz="32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7"/>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1" name="Google Shape;171;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Intro cont.</a:t>
            </a:r>
            <a:endParaRPr sz="5400"/>
          </a:p>
        </p:txBody>
      </p:sp>
      <p:sp>
        <p:nvSpPr>
          <p:cNvPr id="172" name="Google Shape;172;p7"/>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3" name="Google Shape;173;p7"/>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Loss of data can result in catastrophic consequences. </a:t>
            </a:r>
            <a:endParaRPr/>
          </a:p>
          <a:p>
            <a:pPr indent="-228600" lvl="0" marL="228600" rtl="0" algn="l">
              <a:lnSpc>
                <a:spcPct val="90000"/>
              </a:lnSpc>
              <a:spcBef>
                <a:spcPts val="1000"/>
              </a:spcBef>
              <a:spcAft>
                <a:spcPts val="0"/>
              </a:spcAft>
              <a:buClr>
                <a:schemeClr val="dk1"/>
              </a:buClr>
              <a:buSzPts val="2800"/>
              <a:buChar char="•"/>
            </a:pPr>
            <a:r>
              <a:rPr lang="en-US"/>
              <a:t>Database administration arose from the decentralized file system.</a:t>
            </a:r>
            <a:endParaRPr/>
          </a:p>
          <a:p>
            <a:pPr indent="-228600" lvl="0" marL="228600" rtl="0" algn="l">
              <a:lnSpc>
                <a:spcPct val="90000"/>
              </a:lnSpc>
              <a:spcBef>
                <a:spcPts val="1000"/>
              </a:spcBef>
              <a:spcAft>
                <a:spcPts val="0"/>
              </a:spcAft>
              <a:buClr>
                <a:schemeClr val="dk1"/>
              </a:buClr>
              <a:buSzPts val="2800"/>
              <a:buChar char="•"/>
            </a:pPr>
            <a:r>
              <a:rPr lang="en-US"/>
              <a:t>The database brought a new view on the way data is managed </a:t>
            </a:r>
            <a:endParaRPr/>
          </a:p>
          <a:p>
            <a:pPr indent="-228600" lvl="0" marL="228600" rtl="0" algn="l">
              <a:lnSpc>
                <a:spcPct val="90000"/>
              </a:lnSpc>
              <a:spcBef>
                <a:spcPts val="1000"/>
              </a:spcBef>
              <a:spcAft>
                <a:spcPts val="0"/>
              </a:spcAft>
              <a:buClr>
                <a:schemeClr val="dk1"/>
              </a:buClr>
              <a:buSzPts val="2800"/>
              <a:buChar char="•"/>
            </a:pPr>
            <a:r>
              <a:rPr lang="en-US"/>
              <a:t>Due to the complexities, several users and functionalities</a:t>
            </a:r>
            <a:endParaRPr/>
          </a:p>
          <a:p>
            <a:pPr indent="-228600" lvl="0" marL="228600" rtl="0" algn="l">
              <a:lnSpc>
                <a:spcPct val="90000"/>
              </a:lnSpc>
              <a:spcBef>
                <a:spcPts val="1000"/>
              </a:spcBef>
              <a:spcAft>
                <a:spcPts val="0"/>
              </a:spcAft>
              <a:buClr>
                <a:schemeClr val="dk1"/>
              </a:buClr>
              <a:buSzPts val="2800"/>
              <a:buChar char="•"/>
            </a:pPr>
            <a:r>
              <a:rPr lang="en-US"/>
              <a:t>Led to the database administrator (DBA) role. </a:t>
            </a:r>
            <a:endParaRPr/>
          </a:p>
          <a:p>
            <a:pPr indent="-228600" lvl="0" marL="228600" rtl="0" algn="l">
              <a:lnSpc>
                <a:spcPct val="90000"/>
              </a:lnSpc>
              <a:spcBef>
                <a:spcPts val="1000"/>
              </a:spcBef>
              <a:spcAft>
                <a:spcPts val="0"/>
              </a:spcAft>
              <a:buClr>
                <a:schemeClr val="dk1"/>
              </a:buClr>
              <a:buSzPts val="2800"/>
              <a:buChar char="•"/>
            </a:pPr>
            <a:r>
              <a:rPr lang="en-US"/>
              <a:t>The DBA has various roles but mainly a technical role</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7" name="Shape 177"/>
        <p:cNvGrpSpPr/>
        <p:nvPr/>
      </p:nvGrpSpPr>
      <p:grpSpPr>
        <a:xfrm>
          <a:off x="0" y="0"/>
          <a:ext cx="0" cy="0"/>
          <a:chOff x="0" y="0"/>
          <a:chExt cx="0" cy="0"/>
        </a:xfrm>
      </p:grpSpPr>
      <p:sp>
        <p:nvSpPr>
          <p:cNvPr id="178" name="Google Shape;178;p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79" name="Google Shape;179;p8"/>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DBA Role</a:t>
            </a:r>
            <a:endParaRPr sz="5400"/>
          </a:p>
        </p:txBody>
      </p:sp>
      <p:sp>
        <p:nvSpPr>
          <p:cNvPr id="180" name="Google Shape;180;p8"/>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1" name="Google Shape;181;p8"/>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Roles of the database administrator include:</a:t>
            </a:r>
            <a:endParaRPr/>
          </a:p>
          <a:p>
            <a:pPr indent="-228600" lvl="0" marL="228600" rtl="0" algn="l">
              <a:lnSpc>
                <a:spcPct val="90000"/>
              </a:lnSpc>
              <a:spcBef>
                <a:spcPts val="1000"/>
              </a:spcBef>
              <a:spcAft>
                <a:spcPts val="0"/>
              </a:spcAft>
              <a:buClr>
                <a:schemeClr val="dk1"/>
              </a:buClr>
              <a:buSzPts val="2800"/>
              <a:buChar char="•"/>
            </a:pPr>
            <a:r>
              <a:rPr lang="en-US"/>
              <a:t>Installation</a:t>
            </a:r>
            <a:endParaRPr/>
          </a:p>
          <a:p>
            <a:pPr indent="-228600" lvl="0" marL="228600" rtl="0" algn="l">
              <a:lnSpc>
                <a:spcPct val="90000"/>
              </a:lnSpc>
              <a:spcBef>
                <a:spcPts val="1000"/>
              </a:spcBef>
              <a:spcAft>
                <a:spcPts val="0"/>
              </a:spcAft>
              <a:buClr>
                <a:schemeClr val="dk1"/>
              </a:buClr>
              <a:buSzPts val="2800"/>
              <a:buChar char="•"/>
            </a:pPr>
            <a:r>
              <a:rPr lang="en-US"/>
              <a:t>Upgrading</a:t>
            </a:r>
            <a:endParaRPr/>
          </a:p>
          <a:p>
            <a:pPr indent="-228600" lvl="0" marL="228600" rtl="0" algn="l">
              <a:lnSpc>
                <a:spcPct val="90000"/>
              </a:lnSpc>
              <a:spcBef>
                <a:spcPts val="1000"/>
              </a:spcBef>
              <a:spcAft>
                <a:spcPts val="0"/>
              </a:spcAft>
              <a:buClr>
                <a:schemeClr val="dk1"/>
              </a:buClr>
              <a:buSzPts val="2800"/>
              <a:buChar char="•"/>
            </a:pPr>
            <a:r>
              <a:rPr lang="en-US"/>
              <a:t>Maintenance</a:t>
            </a:r>
            <a:endParaRPr/>
          </a:p>
          <a:p>
            <a:pPr indent="-228600" lvl="0" marL="228600" rtl="0" algn="l">
              <a:lnSpc>
                <a:spcPct val="90000"/>
              </a:lnSpc>
              <a:spcBef>
                <a:spcPts val="1000"/>
              </a:spcBef>
              <a:spcAft>
                <a:spcPts val="0"/>
              </a:spcAft>
              <a:buClr>
                <a:schemeClr val="dk1"/>
              </a:buClr>
              <a:buSzPts val="2800"/>
              <a:buChar char="•"/>
            </a:pPr>
            <a:r>
              <a:rPr lang="en-US"/>
              <a:t>Security oversight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 name="Shape 185"/>
        <p:cNvGrpSpPr/>
        <p:nvPr/>
      </p:nvGrpSpPr>
      <p:grpSpPr>
        <a:xfrm>
          <a:off x="0" y="0"/>
          <a:ext cx="0" cy="0"/>
          <a:chOff x="0" y="0"/>
          <a:chExt cx="0" cy="0"/>
        </a:xfrm>
      </p:grpSpPr>
      <p:sp>
        <p:nvSpPr>
          <p:cNvPr id="186" name="Google Shape;186;p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7" name="Google Shape;187;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DBA Role</a:t>
            </a:r>
            <a:endParaRPr sz="5400"/>
          </a:p>
        </p:txBody>
      </p:sp>
      <p:sp>
        <p:nvSpPr>
          <p:cNvPr id="188" name="Google Shape;188;p9"/>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89" name="Google Shape;189;p9"/>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Evaluating, selecting, and installing the DBMS and related utilities</a:t>
            </a:r>
            <a:endParaRPr/>
          </a:p>
          <a:p>
            <a:pPr indent="-228600" lvl="0" marL="228600" rtl="0" algn="l">
              <a:lnSpc>
                <a:spcPct val="90000"/>
              </a:lnSpc>
              <a:spcBef>
                <a:spcPts val="1000"/>
              </a:spcBef>
              <a:spcAft>
                <a:spcPts val="0"/>
              </a:spcAft>
              <a:buClr>
                <a:schemeClr val="dk1"/>
              </a:buClr>
              <a:buSzPts val="2800"/>
              <a:buChar char="•"/>
            </a:pPr>
            <a:r>
              <a:rPr lang="en-US"/>
              <a:t>Involves selecting and installing an appropriate DBMS</a:t>
            </a:r>
            <a:endParaRPr/>
          </a:p>
          <a:p>
            <a:pPr indent="-228600" lvl="0" marL="228600" rtl="0" algn="l">
              <a:lnSpc>
                <a:spcPct val="90000"/>
              </a:lnSpc>
              <a:spcBef>
                <a:spcPts val="1000"/>
              </a:spcBef>
              <a:spcAft>
                <a:spcPts val="0"/>
              </a:spcAft>
              <a:buClr>
                <a:schemeClr val="dk1"/>
              </a:buClr>
              <a:buSzPts val="2800"/>
              <a:buChar char="•"/>
            </a:pPr>
            <a:r>
              <a:rPr lang="en-US"/>
              <a:t>Depends on organization needs. </a:t>
            </a:r>
            <a:endParaRPr/>
          </a:p>
          <a:p>
            <a:pPr indent="-228600" lvl="0" marL="228600" rtl="0" algn="l">
              <a:lnSpc>
                <a:spcPct val="90000"/>
              </a:lnSpc>
              <a:spcBef>
                <a:spcPts val="1000"/>
              </a:spcBef>
              <a:spcAft>
                <a:spcPts val="0"/>
              </a:spcAft>
              <a:buClr>
                <a:schemeClr val="dk1"/>
              </a:buClr>
              <a:buSzPts val="2800"/>
              <a:buChar char="•"/>
            </a:pPr>
            <a:r>
              <a:rPr lang="en-US"/>
              <a:t>Relooking at the database lifecycle the DBA could oversee the planning, design and implementation.</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3" name="Shape 193"/>
        <p:cNvGrpSpPr/>
        <p:nvPr/>
      </p:nvGrpSpPr>
      <p:grpSpPr>
        <a:xfrm>
          <a:off x="0" y="0"/>
          <a:ext cx="0" cy="0"/>
          <a:chOff x="0" y="0"/>
          <a:chExt cx="0" cy="0"/>
        </a:xfrm>
      </p:grpSpPr>
      <p:sp>
        <p:nvSpPr>
          <p:cNvPr id="194" name="Google Shape;194;p1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5" name="Google Shape;195;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DBA Role</a:t>
            </a:r>
            <a:endParaRPr sz="5400"/>
          </a:p>
        </p:txBody>
      </p:sp>
      <p:sp>
        <p:nvSpPr>
          <p:cNvPr id="196" name="Google Shape;196;p10"/>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197" name="Google Shape;197;p10"/>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Testing and evaluating databases and applications</a:t>
            </a:r>
            <a:endParaRPr/>
          </a:p>
          <a:p>
            <a:pPr indent="-228600" lvl="0" marL="228600" rtl="0" algn="l">
              <a:lnSpc>
                <a:spcPct val="90000"/>
              </a:lnSpc>
              <a:spcBef>
                <a:spcPts val="1000"/>
              </a:spcBef>
              <a:spcAft>
                <a:spcPts val="0"/>
              </a:spcAft>
              <a:buClr>
                <a:schemeClr val="dk1"/>
              </a:buClr>
              <a:buSzPts val="2800"/>
              <a:buChar char="•"/>
            </a:pPr>
            <a:r>
              <a:rPr lang="en-US"/>
              <a:t>Happens after a DBMS has been selected</a:t>
            </a:r>
            <a:endParaRPr/>
          </a:p>
          <a:p>
            <a:pPr indent="-228600" lvl="0" marL="228600" rtl="0" algn="l">
              <a:lnSpc>
                <a:spcPct val="90000"/>
              </a:lnSpc>
              <a:spcBef>
                <a:spcPts val="1000"/>
              </a:spcBef>
              <a:spcAft>
                <a:spcPts val="0"/>
              </a:spcAft>
              <a:buClr>
                <a:schemeClr val="dk1"/>
              </a:buClr>
              <a:buSzPts val="2800"/>
              <a:buChar char="•"/>
            </a:pPr>
            <a:r>
              <a:rPr lang="en-US"/>
              <a:t>DBA tests that it is working appropriately</a:t>
            </a:r>
            <a:endParaRPr/>
          </a:p>
          <a:p>
            <a:pPr indent="-228600" lvl="0" marL="228600" rtl="0" algn="l">
              <a:lnSpc>
                <a:spcPct val="90000"/>
              </a:lnSpc>
              <a:spcBef>
                <a:spcPts val="1000"/>
              </a:spcBef>
              <a:spcAft>
                <a:spcPts val="0"/>
              </a:spcAft>
              <a:buClr>
                <a:schemeClr val="dk1"/>
              </a:buClr>
              <a:buSzPts val="2800"/>
              <a:buChar char="•"/>
            </a:pPr>
            <a:r>
              <a:rPr lang="en-US"/>
              <a:t>Tests that the applications are all integrated properly.</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1" name="Shape 201"/>
        <p:cNvGrpSpPr/>
        <p:nvPr/>
      </p:nvGrpSpPr>
      <p:grpSpPr>
        <a:xfrm>
          <a:off x="0" y="0"/>
          <a:ext cx="0" cy="0"/>
          <a:chOff x="0" y="0"/>
          <a:chExt cx="0" cy="0"/>
        </a:xfrm>
      </p:grpSpPr>
      <p:sp>
        <p:nvSpPr>
          <p:cNvPr id="202" name="Google Shape;202;p1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3" name="Google Shape;20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DBA Role</a:t>
            </a:r>
            <a:endParaRPr sz="5400"/>
          </a:p>
        </p:txBody>
      </p:sp>
      <p:sp>
        <p:nvSpPr>
          <p:cNvPr id="204" name="Google Shape;204;p1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05" name="Google Shape;205;p1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Operating the DBMS, utilities, and applications</a:t>
            </a:r>
            <a:endParaRPr/>
          </a:p>
          <a:p>
            <a:pPr indent="-228600" lvl="0" marL="228600" rtl="0" algn="l">
              <a:lnSpc>
                <a:spcPct val="90000"/>
              </a:lnSpc>
              <a:spcBef>
                <a:spcPts val="1000"/>
              </a:spcBef>
              <a:spcAft>
                <a:spcPts val="0"/>
              </a:spcAft>
              <a:buClr>
                <a:schemeClr val="dk1"/>
              </a:buClr>
              <a:buSzPts val="2800"/>
              <a:buChar char="•"/>
            </a:pPr>
            <a:r>
              <a:rPr lang="en-US"/>
              <a:t>Involves overseeing all the functions of the database. </a:t>
            </a:r>
            <a:endParaRPr/>
          </a:p>
          <a:p>
            <a:pPr indent="-228600" lvl="0" marL="228600" rtl="0" algn="l">
              <a:lnSpc>
                <a:spcPct val="90000"/>
              </a:lnSpc>
              <a:spcBef>
                <a:spcPts val="1000"/>
              </a:spcBef>
              <a:spcAft>
                <a:spcPts val="0"/>
              </a:spcAft>
              <a:buClr>
                <a:schemeClr val="dk1"/>
              </a:buClr>
              <a:buSzPts val="2800"/>
              <a:buChar char="•"/>
            </a:pPr>
            <a:r>
              <a:rPr lang="en-US"/>
              <a:t>Involves ensuring that data is not lost</a:t>
            </a:r>
            <a:endParaRPr/>
          </a:p>
          <a:p>
            <a:pPr indent="-228600" lvl="0" marL="228600" rtl="0" algn="l">
              <a:lnSpc>
                <a:spcPct val="90000"/>
              </a:lnSpc>
              <a:spcBef>
                <a:spcPts val="1000"/>
              </a:spcBef>
              <a:spcAft>
                <a:spcPts val="0"/>
              </a:spcAft>
              <a:buClr>
                <a:schemeClr val="dk1"/>
              </a:buClr>
              <a:buSzPts val="2800"/>
              <a:buChar char="•"/>
            </a:pPr>
            <a:r>
              <a:rPr lang="en-US"/>
              <a:t>Users are assigned appropriate roles with relevant permissions</a:t>
            </a:r>
            <a:endParaRPr/>
          </a:p>
          <a:p>
            <a:pPr indent="-228600" lvl="0" marL="228600" rtl="0" algn="l">
              <a:lnSpc>
                <a:spcPct val="90000"/>
              </a:lnSpc>
              <a:spcBef>
                <a:spcPts val="1000"/>
              </a:spcBef>
              <a:spcAft>
                <a:spcPts val="0"/>
              </a:spcAft>
              <a:buClr>
                <a:schemeClr val="dk1"/>
              </a:buClr>
              <a:buSzPts val="2800"/>
              <a:buChar char="•"/>
            </a:pPr>
            <a:r>
              <a:rPr lang="en-US"/>
              <a:t>Database performs as per the expectations.</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9" name="Shape 209"/>
        <p:cNvGrpSpPr/>
        <p:nvPr/>
      </p:nvGrpSpPr>
      <p:grpSpPr>
        <a:xfrm>
          <a:off x="0" y="0"/>
          <a:ext cx="0" cy="0"/>
          <a:chOff x="0" y="0"/>
          <a:chExt cx="0" cy="0"/>
        </a:xfrm>
      </p:grpSpPr>
      <p:sp>
        <p:nvSpPr>
          <p:cNvPr id="210" name="Google Shape;210;p1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1" name="Google Shape;211;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DBA Role</a:t>
            </a:r>
            <a:endParaRPr sz="5400"/>
          </a:p>
        </p:txBody>
      </p:sp>
      <p:sp>
        <p:nvSpPr>
          <p:cNvPr id="212" name="Google Shape;212;p12"/>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3" name="Google Shape;213;p12"/>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b="1" lang="en-US"/>
              <a:t>Training and supporting users</a:t>
            </a:r>
            <a:endParaRPr/>
          </a:p>
          <a:p>
            <a:pPr indent="-228600" lvl="0" marL="228600" rtl="0" algn="l">
              <a:lnSpc>
                <a:spcPct val="90000"/>
              </a:lnSpc>
              <a:spcBef>
                <a:spcPts val="1000"/>
              </a:spcBef>
              <a:spcAft>
                <a:spcPts val="0"/>
              </a:spcAft>
              <a:buClr>
                <a:schemeClr val="dk1"/>
              </a:buClr>
              <a:buSzPts val="2800"/>
              <a:buChar char="•"/>
            </a:pPr>
            <a:r>
              <a:rPr lang="en-US"/>
              <a:t>After the setup of the DBMS</a:t>
            </a:r>
            <a:endParaRPr/>
          </a:p>
          <a:p>
            <a:pPr indent="-228600" lvl="0" marL="228600" rtl="0" algn="l">
              <a:lnSpc>
                <a:spcPct val="90000"/>
              </a:lnSpc>
              <a:spcBef>
                <a:spcPts val="1000"/>
              </a:spcBef>
              <a:spcAft>
                <a:spcPts val="0"/>
              </a:spcAft>
              <a:buClr>
                <a:schemeClr val="dk1"/>
              </a:buClr>
              <a:buSzPts val="2800"/>
              <a:buChar char="•"/>
            </a:pPr>
            <a:r>
              <a:rPr lang="en-US"/>
              <a:t>Requirement that the users get trained. </a:t>
            </a:r>
            <a:endParaRPr/>
          </a:p>
          <a:p>
            <a:pPr indent="-228600" lvl="0" marL="228600" rtl="0" algn="l">
              <a:lnSpc>
                <a:spcPct val="90000"/>
              </a:lnSpc>
              <a:spcBef>
                <a:spcPts val="1000"/>
              </a:spcBef>
              <a:spcAft>
                <a:spcPts val="0"/>
              </a:spcAft>
              <a:buClr>
                <a:schemeClr val="dk1"/>
              </a:buClr>
              <a:buSzPts val="2800"/>
              <a:buChar char="•"/>
            </a:pPr>
            <a:r>
              <a:rPr lang="en-US"/>
              <a:t>Could involve the creation of tutorials and walkthroughs of using the database.</a:t>
            </a:r>
            <a:endParaRPr/>
          </a:p>
          <a:p>
            <a:pPr indent="0" lvl="0" marL="0" rtl="0" algn="l">
              <a:lnSpc>
                <a:spcPct val="90000"/>
              </a:lnSpc>
              <a:spcBef>
                <a:spcPts val="1000"/>
              </a:spcBef>
              <a:spcAft>
                <a:spcPts val="0"/>
              </a:spcAft>
              <a:buClr>
                <a:schemeClr val="dk1"/>
              </a:buClr>
              <a:buSzPts val="2800"/>
              <a:buNone/>
            </a:pPr>
            <a:r>
              <a:rPr b="1" lang="en-US"/>
              <a:t>Maintaining the DBMS, utilities, and applications</a:t>
            </a:r>
            <a:endParaRPr/>
          </a:p>
          <a:p>
            <a:pPr indent="-228600" lvl="0" marL="228600" rtl="0" algn="l">
              <a:lnSpc>
                <a:spcPct val="90000"/>
              </a:lnSpc>
              <a:spcBef>
                <a:spcPts val="1000"/>
              </a:spcBef>
              <a:spcAft>
                <a:spcPts val="0"/>
              </a:spcAft>
              <a:buClr>
                <a:schemeClr val="dk1"/>
              </a:buClr>
              <a:buSzPts val="2800"/>
              <a:buChar char="•"/>
            </a:pPr>
            <a:r>
              <a:rPr lang="en-US"/>
              <a:t>DBA oversees the maintenance of the database</a:t>
            </a:r>
            <a:endParaRPr/>
          </a:p>
          <a:p>
            <a:pPr indent="-228600" lvl="0" marL="228600" rtl="0" algn="l">
              <a:lnSpc>
                <a:spcPct val="90000"/>
              </a:lnSpc>
              <a:spcBef>
                <a:spcPts val="1000"/>
              </a:spcBef>
              <a:spcAft>
                <a:spcPts val="0"/>
              </a:spcAft>
              <a:buClr>
                <a:schemeClr val="dk1"/>
              </a:buClr>
              <a:buSzPts val="2800"/>
              <a:buChar char="•"/>
            </a:pPr>
            <a:r>
              <a:rPr lang="en-US"/>
              <a:t>Upgrades database when needed </a:t>
            </a:r>
            <a:endParaRPr/>
          </a:p>
          <a:p>
            <a:pPr indent="-228600" lvl="0" marL="228600" rtl="0" algn="l">
              <a:lnSpc>
                <a:spcPct val="90000"/>
              </a:lnSpc>
              <a:spcBef>
                <a:spcPts val="1000"/>
              </a:spcBef>
              <a:spcAft>
                <a:spcPts val="0"/>
              </a:spcAft>
              <a:buClr>
                <a:schemeClr val="dk1"/>
              </a:buClr>
              <a:buSzPts val="2800"/>
              <a:buChar char="•"/>
            </a:pPr>
            <a:r>
              <a:rPr lang="en-US"/>
              <a:t>Installing any additional components</a:t>
            </a:r>
            <a:endParaRPr/>
          </a:p>
          <a:p>
            <a:pPr indent="0" lvl="0" marL="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17" name="Shape 217"/>
        <p:cNvGrpSpPr/>
        <p:nvPr/>
      </p:nvGrpSpPr>
      <p:grpSpPr>
        <a:xfrm>
          <a:off x="0" y="0"/>
          <a:ext cx="0" cy="0"/>
          <a:chOff x="0" y="0"/>
          <a:chExt cx="0" cy="0"/>
        </a:xfrm>
      </p:grpSpPr>
      <p:sp>
        <p:nvSpPr>
          <p:cNvPr id="218" name="Google Shape;218;p1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19" name="Google Shape;219;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Data and Database Administration</a:t>
            </a:r>
            <a:endParaRPr sz="5400"/>
          </a:p>
        </p:txBody>
      </p:sp>
      <p:sp>
        <p:nvSpPr>
          <p:cNvPr id="220" name="Google Shape;220;p13"/>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1" name="Google Shape;221;p13"/>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3200"/>
              <a:buChar char="•"/>
            </a:pPr>
            <a:r>
              <a:rPr b="1" lang="en-US" sz="3200"/>
              <a:t>Data Administration</a:t>
            </a:r>
            <a:r>
              <a:rPr lang="en-US" sz="3200"/>
              <a:t>: management of the data resource </a:t>
            </a:r>
            <a:endParaRPr/>
          </a:p>
          <a:p>
            <a:pPr indent="-228600" lvl="0" marL="228600" rtl="0" algn="l">
              <a:lnSpc>
                <a:spcPct val="90000"/>
              </a:lnSpc>
              <a:spcBef>
                <a:spcPts val="1000"/>
              </a:spcBef>
              <a:spcAft>
                <a:spcPts val="0"/>
              </a:spcAft>
              <a:buClr>
                <a:schemeClr val="dk1"/>
              </a:buClr>
              <a:buSzPts val="3200"/>
              <a:buChar char="•"/>
            </a:pPr>
            <a:r>
              <a:rPr b="1" lang="en-US" sz="3200"/>
              <a:t>Database administration: </a:t>
            </a:r>
            <a:r>
              <a:rPr lang="en-US" sz="3200"/>
              <a:t>management of the physical realization of a database system </a:t>
            </a:r>
            <a:endParaRPr sz="32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5" name="Shape 225"/>
        <p:cNvGrpSpPr/>
        <p:nvPr/>
      </p:nvGrpSpPr>
      <p:grpSpPr>
        <a:xfrm>
          <a:off x="0" y="0"/>
          <a:ext cx="0" cy="0"/>
          <a:chOff x="0" y="0"/>
          <a:chExt cx="0" cy="0"/>
        </a:xfrm>
      </p:grpSpPr>
      <p:sp>
        <p:nvSpPr>
          <p:cNvPr id="226" name="Google Shape;226;p1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7" name="Google Shape;227;p1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SECURITY</a:t>
            </a:r>
            <a:endParaRPr sz="5400"/>
          </a:p>
        </p:txBody>
      </p:sp>
      <p:sp>
        <p:nvSpPr>
          <p:cNvPr id="228" name="Google Shape;228;p1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29" name="Google Shape;229;p14"/>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Refers to the activities and measures that ensure three main security goals are met</a:t>
            </a:r>
            <a:endParaRPr/>
          </a:p>
          <a:p>
            <a:pPr indent="-228600" lvl="1" marL="685800" rtl="0" algn="l">
              <a:lnSpc>
                <a:spcPct val="90000"/>
              </a:lnSpc>
              <a:spcBef>
                <a:spcPts val="500"/>
              </a:spcBef>
              <a:spcAft>
                <a:spcPts val="0"/>
              </a:spcAft>
              <a:buClr>
                <a:schemeClr val="dk1"/>
              </a:buClr>
              <a:buSzPts val="2400"/>
              <a:buChar char="•"/>
            </a:pPr>
            <a:r>
              <a:rPr lang="en-US"/>
              <a:t>Confidentiality</a:t>
            </a:r>
            <a:endParaRPr/>
          </a:p>
          <a:p>
            <a:pPr indent="-228600" lvl="1" marL="685800" rtl="0" algn="l">
              <a:lnSpc>
                <a:spcPct val="90000"/>
              </a:lnSpc>
              <a:spcBef>
                <a:spcPts val="500"/>
              </a:spcBef>
              <a:spcAft>
                <a:spcPts val="0"/>
              </a:spcAft>
              <a:buClr>
                <a:schemeClr val="dk1"/>
              </a:buClr>
              <a:buSzPts val="2400"/>
              <a:buChar char="•"/>
            </a:pPr>
            <a:r>
              <a:rPr lang="en-US"/>
              <a:t>Integrity </a:t>
            </a:r>
            <a:endParaRPr/>
          </a:p>
          <a:p>
            <a:pPr indent="-228600" lvl="1" marL="685800" rtl="0" algn="l">
              <a:lnSpc>
                <a:spcPct val="90000"/>
              </a:lnSpc>
              <a:spcBef>
                <a:spcPts val="500"/>
              </a:spcBef>
              <a:spcAft>
                <a:spcPts val="0"/>
              </a:spcAft>
              <a:buClr>
                <a:schemeClr val="dk1"/>
              </a:buClr>
              <a:buSzPts val="2400"/>
              <a:buChar char="•"/>
            </a:pPr>
            <a:r>
              <a:rPr lang="en-US"/>
              <a:t>Availability </a:t>
            </a:r>
            <a:endParaRPr/>
          </a:p>
          <a:p>
            <a:pPr indent="-228600" lvl="0" marL="228600" rtl="0" algn="l">
              <a:lnSpc>
                <a:spcPct val="90000"/>
              </a:lnSpc>
              <a:spcBef>
                <a:spcPts val="1000"/>
              </a:spcBef>
              <a:spcAft>
                <a:spcPts val="0"/>
              </a:spcAft>
              <a:buClr>
                <a:schemeClr val="dk1"/>
              </a:buClr>
              <a:buSzPts val="2800"/>
              <a:buChar char="•"/>
            </a:pPr>
            <a:r>
              <a:rPr lang="en-US"/>
              <a:t>Securing a database involves an entire organization</a:t>
            </a:r>
            <a:endParaRPr/>
          </a:p>
          <a:p>
            <a:pPr indent="-228600" lvl="0" marL="228600" rtl="0" algn="l">
              <a:lnSpc>
                <a:spcPct val="90000"/>
              </a:lnSpc>
              <a:spcBef>
                <a:spcPts val="1000"/>
              </a:spcBef>
              <a:spcAft>
                <a:spcPts val="0"/>
              </a:spcAft>
              <a:buClr>
                <a:schemeClr val="dk1"/>
              </a:buClr>
              <a:buSzPts val="2800"/>
              <a:buChar char="•"/>
            </a:pPr>
            <a:r>
              <a:rPr lang="en-US"/>
              <a:t>The role of the end-user as it is the management.</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4" name="Shape 234"/>
        <p:cNvGrpSpPr/>
        <p:nvPr/>
      </p:nvGrpSpPr>
      <p:grpSpPr>
        <a:xfrm>
          <a:off x="0" y="0"/>
          <a:ext cx="0" cy="0"/>
          <a:chOff x="0" y="0"/>
          <a:chExt cx="0" cy="0"/>
        </a:xfrm>
      </p:grpSpPr>
      <p:sp>
        <p:nvSpPr>
          <p:cNvPr id="235" name="Google Shape;235;p15"/>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6" name="Google Shape;236;p1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Confidentiality</a:t>
            </a:r>
            <a:endParaRPr sz="5400"/>
          </a:p>
        </p:txBody>
      </p:sp>
      <p:sp>
        <p:nvSpPr>
          <p:cNvPr id="237" name="Google Shape;237;p15"/>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38" name="Google Shape;238;p15"/>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Ensuring that data is protected against unauthorized users. </a:t>
            </a:r>
            <a:endParaRPr/>
          </a:p>
          <a:p>
            <a:pPr indent="-228600" lvl="0" marL="228600" rtl="0" algn="l">
              <a:lnSpc>
                <a:spcPct val="90000"/>
              </a:lnSpc>
              <a:spcBef>
                <a:spcPts val="1000"/>
              </a:spcBef>
              <a:spcAft>
                <a:spcPts val="0"/>
              </a:spcAft>
              <a:buClr>
                <a:schemeClr val="dk1"/>
              </a:buClr>
              <a:buSzPts val="2800"/>
              <a:buChar char="•"/>
            </a:pPr>
            <a:r>
              <a:rPr lang="en-US"/>
              <a:t>Example of Bustani college. </a:t>
            </a:r>
            <a:endParaRPr/>
          </a:p>
          <a:p>
            <a:pPr indent="-228600" lvl="0" marL="228600" rtl="0" algn="l">
              <a:lnSpc>
                <a:spcPct val="90000"/>
              </a:lnSpc>
              <a:spcBef>
                <a:spcPts val="1000"/>
              </a:spcBef>
              <a:spcAft>
                <a:spcPts val="0"/>
              </a:spcAft>
              <a:buClr>
                <a:schemeClr val="dk1"/>
              </a:buClr>
              <a:buSzPts val="2800"/>
              <a:buChar char="•"/>
            </a:pPr>
            <a:r>
              <a:rPr lang="en-US"/>
              <a:t>Students may be allowed to see their grades once they have been released. </a:t>
            </a:r>
            <a:endParaRPr/>
          </a:p>
          <a:p>
            <a:pPr indent="-228600" lvl="0" marL="228600" rtl="0" algn="l">
              <a:lnSpc>
                <a:spcPct val="90000"/>
              </a:lnSpc>
              <a:spcBef>
                <a:spcPts val="1000"/>
              </a:spcBef>
              <a:spcAft>
                <a:spcPts val="0"/>
              </a:spcAft>
              <a:buClr>
                <a:schemeClr val="dk1"/>
              </a:buClr>
              <a:buSzPts val="2800"/>
              <a:buChar char="•"/>
            </a:pPr>
            <a:r>
              <a:rPr lang="en-US"/>
              <a:t>No authorization to see other students’ grades </a:t>
            </a:r>
            <a:endParaRPr/>
          </a:p>
          <a:p>
            <a:pPr indent="-228600" lvl="0" marL="228600" rtl="0" algn="l">
              <a:lnSpc>
                <a:spcPct val="90000"/>
              </a:lnSpc>
              <a:spcBef>
                <a:spcPts val="1000"/>
              </a:spcBef>
              <a:spcAft>
                <a:spcPts val="0"/>
              </a:spcAft>
              <a:buClr>
                <a:schemeClr val="dk1"/>
              </a:buClr>
              <a:buSzPts val="2800"/>
              <a:buChar char="•"/>
            </a:pPr>
            <a:r>
              <a:rPr lang="en-US"/>
              <a:t>Nor can they change or manipulate their grades.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2" name="Shape 242"/>
        <p:cNvGrpSpPr/>
        <p:nvPr/>
      </p:nvGrpSpPr>
      <p:grpSpPr>
        <a:xfrm>
          <a:off x="0" y="0"/>
          <a:ext cx="0" cy="0"/>
          <a:chOff x="0" y="0"/>
          <a:chExt cx="0" cy="0"/>
        </a:xfrm>
      </p:grpSpPr>
      <p:sp>
        <p:nvSpPr>
          <p:cNvPr id="243" name="Google Shape;243;p16"/>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4" name="Google Shape;244;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Integrity</a:t>
            </a:r>
            <a:endParaRPr sz="5400"/>
          </a:p>
        </p:txBody>
      </p:sp>
      <p:sp>
        <p:nvSpPr>
          <p:cNvPr id="245" name="Google Shape;245;p16"/>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46" name="Google Shape;246;p16"/>
          <p:cNvSpPr txBox="1"/>
          <p:nvPr>
            <p:ph idx="1" type="body"/>
          </p:nvPr>
        </p:nvSpPr>
        <p:spPr>
          <a:xfrm>
            <a:off x="838199" y="1929384"/>
            <a:ext cx="8950569" cy="4251960"/>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US"/>
              <a:t>Concerned with keeping records or data that is error-free </a:t>
            </a:r>
            <a:endParaRPr/>
          </a:p>
          <a:p>
            <a:pPr indent="-228600" lvl="0" marL="228600" rtl="0" algn="l">
              <a:lnSpc>
                <a:spcPct val="90000"/>
              </a:lnSpc>
              <a:spcBef>
                <a:spcPts val="1000"/>
              </a:spcBef>
              <a:spcAft>
                <a:spcPts val="0"/>
              </a:spcAft>
              <a:buClr>
                <a:schemeClr val="dk1"/>
              </a:buClr>
              <a:buSzPct val="100000"/>
              <a:buChar char="•"/>
            </a:pPr>
            <a:r>
              <a:rPr lang="en-US"/>
              <a:t>Data does not contain any anomalies</a:t>
            </a:r>
            <a:endParaRPr/>
          </a:p>
          <a:p>
            <a:pPr indent="-228600" lvl="0" marL="228600" rtl="0" algn="l">
              <a:lnSpc>
                <a:spcPct val="90000"/>
              </a:lnSpc>
              <a:spcBef>
                <a:spcPts val="1000"/>
              </a:spcBef>
              <a:spcAft>
                <a:spcPts val="0"/>
              </a:spcAft>
              <a:buClr>
                <a:schemeClr val="dk1"/>
              </a:buClr>
              <a:buSzPct val="100000"/>
              <a:buChar char="•"/>
            </a:pPr>
            <a:r>
              <a:rPr b="1" lang="en-US"/>
              <a:t>Data anomaly</a:t>
            </a:r>
            <a:r>
              <a:rPr lang="en-US"/>
              <a:t>: occurs when data changes must occur in several places.</a:t>
            </a:r>
            <a:endParaRPr/>
          </a:p>
          <a:p>
            <a:pPr indent="-228600" lvl="0" marL="228600" rtl="0" algn="l">
              <a:lnSpc>
                <a:spcPct val="90000"/>
              </a:lnSpc>
              <a:spcBef>
                <a:spcPts val="1000"/>
              </a:spcBef>
              <a:spcAft>
                <a:spcPts val="0"/>
              </a:spcAft>
              <a:buClr>
                <a:schemeClr val="dk1"/>
              </a:buClr>
              <a:buSzPct val="100000"/>
              <a:buChar char="•"/>
            </a:pPr>
            <a:r>
              <a:rPr lang="en-US"/>
              <a:t>Exists due to data redundancy within a database. </a:t>
            </a:r>
            <a:endParaRPr/>
          </a:p>
          <a:p>
            <a:pPr indent="-228600" lvl="0" marL="228600" rtl="0" algn="l">
              <a:lnSpc>
                <a:spcPct val="90000"/>
              </a:lnSpc>
              <a:spcBef>
                <a:spcPts val="1000"/>
              </a:spcBef>
              <a:spcAft>
                <a:spcPts val="0"/>
              </a:spcAft>
              <a:buClr>
                <a:schemeClr val="dk1"/>
              </a:buClr>
              <a:buSzPct val="100000"/>
              <a:buChar char="•"/>
            </a:pPr>
            <a:r>
              <a:rPr lang="en-US"/>
              <a:t>Integrity ensures that the data that is captured within the database does not contain any errors </a:t>
            </a:r>
            <a:endParaRPr/>
          </a:p>
          <a:p>
            <a:pPr indent="-228600" lvl="0" marL="228600" rtl="0" algn="l">
              <a:lnSpc>
                <a:spcPct val="90000"/>
              </a:lnSpc>
              <a:spcBef>
                <a:spcPts val="1000"/>
              </a:spcBef>
              <a:spcAft>
                <a:spcPts val="0"/>
              </a:spcAft>
              <a:buClr>
                <a:schemeClr val="dk1"/>
              </a:buClr>
              <a:buSzPct val="100000"/>
              <a:buChar char="•"/>
            </a:pPr>
            <a:r>
              <a:rPr lang="en-US"/>
              <a:t>Also ensures that the data is only updated within a single point. </a:t>
            </a:r>
            <a:endParaRPr/>
          </a:p>
          <a:p>
            <a:pPr indent="-228600" lvl="0" marL="228600" rtl="0" algn="l">
              <a:lnSpc>
                <a:spcPct val="90000"/>
              </a:lnSpc>
              <a:spcBef>
                <a:spcPts val="1000"/>
              </a:spcBef>
              <a:spcAft>
                <a:spcPts val="0"/>
              </a:spcAft>
              <a:buClr>
                <a:schemeClr val="dk1"/>
              </a:buClr>
              <a:buSzPct val="100000"/>
              <a:buChar char="•"/>
            </a:pPr>
            <a:r>
              <a:rPr lang="en-US"/>
              <a:t>Key components of ensuring data integrity is during the design process.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0" name="Shape 250"/>
        <p:cNvGrpSpPr/>
        <p:nvPr/>
      </p:nvGrpSpPr>
      <p:grpSpPr>
        <a:xfrm>
          <a:off x="0" y="0"/>
          <a:ext cx="0" cy="0"/>
          <a:chOff x="0" y="0"/>
          <a:chExt cx="0" cy="0"/>
        </a:xfrm>
      </p:grpSpPr>
      <p:sp>
        <p:nvSpPr>
          <p:cNvPr id="251" name="Google Shape;251;p17"/>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2" name="Google Shape;252;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Accessibility</a:t>
            </a:r>
            <a:endParaRPr sz="5400"/>
          </a:p>
        </p:txBody>
      </p:sp>
      <p:sp>
        <p:nvSpPr>
          <p:cNvPr id="253" name="Google Shape;253;p17"/>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54" name="Google Shape;254;p17"/>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Refers to the availability of data whenever a user requires it </a:t>
            </a:r>
            <a:endParaRPr/>
          </a:p>
          <a:p>
            <a:pPr indent="-228600" lvl="0" marL="228600" rtl="0" algn="l">
              <a:lnSpc>
                <a:spcPct val="90000"/>
              </a:lnSpc>
              <a:spcBef>
                <a:spcPts val="1000"/>
              </a:spcBef>
              <a:spcAft>
                <a:spcPts val="0"/>
              </a:spcAft>
              <a:buClr>
                <a:schemeClr val="dk1"/>
              </a:buClr>
              <a:buSzPts val="2800"/>
              <a:buChar char="•"/>
            </a:pPr>
            <a:r>
              <a:rPr lang="en-US"/>
              <a:t>Means that a user would need to have the correct authorizations before data can be availed to them. </a:t>
            </a:r>
            <a:endParaRPr/>
          </a:p>
          <a:p>
            <a:pPr indent="-228600" lvl="0" marL="228600" rtl="0" algn="l">
              <a:lnSpc>
                <a:spcPct val="90000"/>
              </a:lnSpc>
              <a:spcBef>
                <a:spcPts val="1000"/>
              </a:spcBef>
              <a:spcAft>
                <a:spcPts val="0"/>
              </a:spcAft>
              <a:buClr>
                <a:schemeClr val="dk1"/>
              </a:buClr>
              <a:buSzPts val="2800"/>
              <a:buChar char="•"/>
            </a:pPr>
            <a:r>
              <a:rPr lang="en-US"/>
              <a:t>Means that security must be factored</a:t>
            </a:r>
            <a:endParaRPr/>
          </a:p>
          <a:p>
            <a:pPr indent="-228600" lvl="0" marL="228600" rtl="0" algn="l">
              <a:lnSpc>
                <a:spcPct val="90000"/>
              </a:lnSpc>
              <a:spcBef>
                <a:spcPts val="1000"/>
              </a:spcBef>
              <a:spcAft>
                <a:spcPts val="0"/>
              </a:spcAft>
              <a:buClr>
                <a:schemeClr val="dk1"/>
              </a:buClr>
              <a:buSzPts val="2800"/>
              <a:buChar char="•"/>
            </a:pPr>
            <a:r>
              <a:rPr lang="en-US"/>
              <a:t>Ensure that the database is free or protected from internal and external attacks.</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8" name="Shape 258"/>
        <p:cNvGrpSpPr/>
        <p:nvPr/>
      </p:nvGrpSpPr>
      <p:grpSpPr>
        <a:xfrm>
          <a:off x="0" y="0"/>
          <a:ext cx="0" cy="0"/>
          <a:chOff x="0" y="0"/>
          <a:chExt cx="0" cy="0"/>
        </a:xfrm>
      </p:grpSpPr>
      <p:sp>
        <p:nvSpPr>
          <p:cNvPr id="259" name="Google Shape;259;p18"/>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0" name="Google Shape;260;p18"/>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Calibri"/>
              <a:buNone/>
            </a:pPr>
            <a:r>
              <a:rPr lang="en-US" sz="4800"/>
              <a:t>Vulnerability</a:t>
            </a:r>
            <a:endParaRPr sz="4800"/>
          </a:p>
        </p:txBody>
      </p:sp>
      <p:sp>
        <p:nvSpPr>
          <p:cNvPr id="261" name="Google Shape;261;p18"/>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2" name="Google Shape;262;p18"/>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Defined as a weakness within a system component </a:t>
            </a:r>
            <a:endParaRPr/>
          </a:p>
          <a:p>
            <a:pPr indent="-228600" lvl="0" marL="228600" rtl="0" algn="l">
              <a:lnSpc>
                <a:spcPct val="90000"/>
              </a:lnSpc>
              <a:spcBef>
                <a:spcPts val="1000"/>
              </a:spcBef>
              <a:spcAft>
                <a:spcPts val="0"/>
              </a:spcAft>
              <a:buClr>
                <a:schemeClr val="dk1"/>
              </a:buClr>
              <a:buSzPts val="2800"/>
              <a:buChar char="•"/>
            </a:pPr>
            <a:r>
              <a:rPr lang="en-US"/>
              <a:t>Weakness can be exploited to allow unauthorized access that may then cause severe disruptions</a:t>
            </a:r>
            <a:endParaRPr/>
          </a:p>
          <a:p>
            <a:pPr indent="-228600" lvl="0" marL="228600" rtl="0" algn="l">
              <a:lnSpc>
                <a:spcPct val="90000"/>
              </a:lnSpc>
              <a:spcBef>
                <a:spcPts val="1000"/>
              </a:spcBef>
              <a:spcAft>
                <a:spcPts val="0"/>
              </a:spcAft>
              <a:buClr>
                <a:schemeClr val="dk1"/>
              </a:buClr>
              <a:buSzPts val="2800"/>
              <a:buChar char="•"/>
            </a:pPr>
            <a:r>
              <a:rPr lang="en-US"/>
              <a:t>Vulnerabilities are considered as either </a:t>
            </a:r>
            <a:endParaRPr/>
          </a:p>
          <a:p>
            <a:pPr indent="-228600" lvl="1" marL="685800" rtl="0" algn="l">
              <a:lnSpc>
                <a:spcPct val="90000"/>
              </a:lnSpc>
              <a:spcBef>
                <a:spcPts val="500"/>
              </a:spcBef>
              <a:spcAft>
                <a:spcPts val="0"/>
              </a:spcAft>
              <a:buClr>
                <a:schemeClr val="dk1"/>
              </a:buClr>
              <a:buSzPts val="2400"/>
              <a:buChar char="•"/>
            </a:pPr>
            <a:r>
              <a:rPr lang="en-US"/>
              <a:t>Technical</a:t>
            </a:r>
            <a:endParaRPr/>
          </a:p>
          <a:p>
            <a:pPr indent="-228600" lvl="1" marL="685800" rtl="0" algn="l">
              <a:lnSpc>
                <a:spcPct val="90000"/>
              </a:lnSpc>
              <a:spcBef>
                <a:spcPts val="500"/>
              </a:spcBef>
              <a:spcAft>
                <a:spcPts val="0"/>
              </a:spcAft>
              <a:buClr>
                <a:schemeClr val="dk1"/>
              </a:buClr>
              <a:buSzPts val="2400"/>
              <a:buChar char="•"/>
            </a:pPr>
            <a:r>
              <a:rPr lang="en-US"/>
              <a:t>Managerial</a:t>
            </a:r>
            <a:endParaRPr/>
          </a:p>
          <a:p>
            <a:pPr indent="-228600" lvl="1" marL="685800" rtl="0" algn="l">
              <a:lnSpc>
                <a:spcPct val="90000"/>
              </a:lnSpc>
              <a:spcBef>
                <a:spcPts val="500"/>
              </a:spcBef>
              <a:spcAft>
                <a:spcPts val="0"/>
              </a:spcAft>
              <a:buClr>
                <a:schemeClr val="dk1"/>
              </a:buClr>
              <a:buSzPts val="2400"/>
              <a:buChar char="•"/>
            </a:pPr>
            <a:r>
              <a:rPr lang="en-US"/>
              <a:t>Cultural </a:t>
            </a:r>
            <a:endParaRPr/>
          </a:p>
          <a:p>
            <a:pPr indent="-228600" lvl="1" marL="685800" rtl="0" algn="l">
              <a:lnSpc>
                <a:spcPct val="90000"/>
              </a:lnSpc>
              <a:spcBef>
                <a:spcPts val="500"/>
              </a:spcBef>
              <a:spcAft>
                <a:spcPts val="0"/>
              </a:spcAft>
              <a:buClr>
                <a:schemeClr val="dk1"/>
              </a:buClr>
              <a:buSzPts val="2400"/>
              <a:buChar char="•"/>
            </a:pPr>
            <a:r>
              <a:rPr lang="en-US"/>
              <a:t>Procedural</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6" name="Shape 266"/>
        <p:cNvGrpSpPr/>
        <p:nvPr/>
      </p:nvGrpSpPr>
      <p:grpSpPr>
        <a:xfrm>
          <a:off x="0" y="0"/>
          <a:ext cx="0" cy="0"/>
          <a:chOff x="0" y="0"/>
          <a:chExt cx="0" cy="0"/>
        </a:xfrm>
      </p:grpSpPr>
      <p:sp>
        <p:nvSpPr>
          <p:cNvPr id="267" name="Google Shape;267;p19"/>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68" name="Google Shape;268;p1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Vulnerability</a:t>
            </a:r>
            <a:endParaRPr sz="5400"/>
          </a:p>
        </p:txBody>
      </p:sp>
      <p:sp>
        <p:nvSpPr>
          <p:cNvPr id="269" name="Google Shape;269;p19"/>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0" name="Google Shape;270;p19"/>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b="1" lang="en-US"/>
              <a:t>Technical vulnerability </a:t>
            </a:r>
            <a:r>
              <a:rPr lang="en-US"/>
              <a:t>happens due to a flaw in the system </a:t>
            </a:r>
            <a:endParaRPr/>
          </a:p>
          <a:p>
            <a:pPr indent="-228600" lvl="0" marL="228600" rtl="0" algn="l">
              <a:lnSpc>
                <a:spcPct val="90000"/>
              </a:lnSpc>
              <a:spcBef>
                <a:spcPts val="1000"/>
              </a:spcBef>
              <a:spcAft>
                <a:spcPts val="0"/>
              </a:spcAft>
              <a:buClr>
                <a:schemeClr val="dk1"/>
              </a:buClr>
              <a:buSzPts val="2800"/>
              <a:buChar char="•"/>
            </a:pPr>
            <a:r>
              <a:rPr b="1" lang="en-US"/>
              <a:t>Managerial vulnerability </a:t>
            </a:r>
            <a:r>
              <a:rPr lang="en-US"/>
              <a:t>happens due to user errors within the organization </a:t>
            </a:r>
            <a:endParaRPr/>
          </a:p>
          <a:p>
            <a:pPr indent="-228600" lvl="0" marL="228600" rtl="0" algn="l">
              <a:lnSpc>
                <a:spcPct val="90000"/>
              </a:lnSpc>
              <a:spcBef>
                <a:spcPts val="1000"/>
              </a:spcBef>
              <a:spcAft>
                <a:spcPts val="0"/>
              </a:spcAft>
              <a:buClr>
                <a:schemeClr val="dk1"/>
              </a:buClr>
              <a:buSzPts val="2800"/>
              <a:buChar char="•"/>
            </a:pPr>
            <a:r>
              <a:rPr b="1" lang="en-US"/>
              <a:t>Cultural vulnerabilities </a:t>
            </a:r>
            <a:r>
              <a:rPr lang="en-US"/>
              <a:t>arise due to user ignorance </a:t>
            </a:r>
            <a:endParaRPr/>
          </a:p>
          <a:p>
            <a:pPr indent="-228600" lvl="0" marL="228600" rtl="0" algn="l">
              <a:lnSpc>
                <a:spcPct val="90000"/>
              </a:lnSpc>
              <a:spcBef>
                <a:spcPts val="1000"/>
              </a:spcBef>
              <a:spcAft>
                <a:spcPts val="0"/>
              </a:spcAft>
              <a:buClr>
                <a:schemeClr val="dk1"/>
              </a:buClr>
              <a:buSzPts val="2800"/>
              <a:buChar char="•"/>
            </a:pPr>
            <a:r>
              <a:rPr b="1" lang="en-US"/>
              <a:t>Procedural vulnerabilities </a:t>
            </a:r>
            <a:r>
              <a:rPr lang="en-US"/>
              <a:t>occur due to a lax in company policies</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4" name="Shape 274"/>
        <p:cNvGrpSpPr/>
        <p:nvPr/>
      </p:nvGrpSpPr>
      <p:grpSpPr>
        <a:xfrm>
          <a:off x="0" y="0"/>
          <a:ext cx="0" cy="0"/>
          <a:chOff x="0" y="0"/>
          <a:chExt cx="0" cy="0"/>
        </a:xfrm>
      </p:grpSpPr>
      <p:sp>
        <p:nvSpPr>
          <p:cNvPr id="275" name="Google Shape;275;p20"/>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6" name="Google Shape;276;p20"/>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Threats</a:t>
            </a:r>
            <a:endParaRPr sz="5400"/>
          </a:p>
        </p:txBody>
      </p:sp>
      <p:sp>
        <p:nvSpPr>
          <p:cNvPr id="277" name="Google Shape;277;p20"/>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78" name="Google Shape;278;p20"/>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Areas an organization should aim to reduce risk or prevent the possibility of loss and damage</a:t>
            </a:r>
            <a:endParaRPr/>
          </a:p>
          <a:p>
            <a:pPr indent="-228600" lvl="1" marL="685800" rtl="0" algn="l">
              <a:lnSpc>
                <a:spcPct val="90000"/>
              </a:lnSpc>
              <a:spcBef>
                <a:spcPts val="500"/>
              </a:spcBef>
              <a:spcAft>
                <a:spcPts val="0"/>
              </a:spcAft>
              <a:buClr>
                <a:schemeClr val="dk1"/>
              </a:buClr>
              <a:buSzPts val="2400"/>
              <a:buChar char="•"/>
            </a:pPr>
            <a:r>
              <a:rPr lang="en-US"/>
              <a:t>Theft and fraud</a:t>
            </a:r>
            <a:endParaRPr/>
          </a:p>
          <a:p>
            <a:pPr indent="-228600" lvl="1" marL="685800" rtl="0" algn="l">
              <a:lnSpc>
                <a:spcPct val="90000"/>
              </a:lnSpc>
              <a:spcBef>
                <a:spcPts val="500"/>
              </a:spcBef>
              <a:spcAft>
                <a:spcPts val="0"/>
              </a:spcAft>
              <a:buClr>
                <a:schemeClr val="dk1"/>
              </a:buClr>
              <a:buSzPts val="2400"/>
              <a:buChar char="•"/>
            </a:pPr>
            <a:r>
              <a:rPr lang="en-US"/>
              <a:t>Loss of confidentiality</a:t>
            </a:r>
            <a:endParaRPr/>
          </a:p>
          <a:p>
            <a:pPr indent="-228600" lvl="1" marL="685800" rtl="0" algn="l">
              <a:lnSpc>
                <a:spcPct val="90000"/>
              </a:lnSpc>
              <a:spcBef>
                <a:spcPts val="500"/>
              </a:spcBef>
              <a:spcAft>
                <a:spcPts val="0"/>
              </a:spcAft>
              <a:buClr>
                <a:schemeClr val="dk1"/>
              </a:buClr>
              <a:buSzPts val="2400"/>
              <a:buChar char="•"/>
            </a:pPr>
            <a:r>
              <a:rPr lang="en-US"/>
              <a:t>Loss of privacy</a:t>
            </a:r>
            <a:endParaRPr/>
          </a:p>
          <a:p>
            <a:pPr indent="-228600" lvl="1" marL="685800" rtl="0" algn="l">
              <a:lnSpc>
                <a:spcPct val="90000"/>
              </a:lnSpc>
              <a:spcBef>
                <a:spcPts val="500"/>
              </a:spcBef>
              <a:spcAft>
                <a:spcPts val="0"/>
              </a:spcAft>
              <a:buClr>
                <a:schemeClr val="dk1"/>
              </a:buClr>
              <a:buSzPts val="2400"/>
              <a:buChar char="•"/>
            </a:pPr>
            <a:r>
              <a:rPr lang="en-US"/>
              <a:t>Loss of integrity</a:t>
            </a:r>
            <a:endParaRPr/>
          </a:p>
          <a:p>
            <a:pPr indent="-228600" lvl="1" marL="685800" rtl="0" algn="l">
              <a:lnSpc>
                <a:spcPct val="90000"/>
              </a:lnSpc>
              <a:spcBef>
                <a:spcPts val="500"/>
              </a:spcBef>
              <a:spcAft>
                <a:spcPts val="0"/>
              </a:spcAft>
              <a:buClr>
                <a:schemeClr val="dk1"/>
              </a:buClr>
              <a:buSzPts val="2400"/>
              <a:buChar char="•"/>
            </a:pPr>
            <a:r>
              <a:rPr lang="en-US"/>
              <a:t>Loss of availability</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83" name="Shape 283"/>
        <p:cNvGrpSpPr/>
        <p:nvPr/>
      </p:nvGrpSpPr>
      <p:grpSpPr>
        <a:xfrm>
          <a:off x="0" y="0"/>
          <a:ext cx="0" cy="0"/>
          <a:chOff x="0" y="0"/>
          <a:chExt cx="0" cy="0"/>
        </a:xfrm>
      </p:grpSpPr>
      <p:sp>
        <p:nvSpPr>
          <p:cNvPr id="284" name="Google Shape;284;p2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5" name="Google Shape;285;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Threats</a:t>
            </a:r>
            <a:endParaRPr sz="5400"/>
          </a:p>
        </p:txBody>
      </p:sp>
      <p:sp>
        <p:nvSpPr>
          <p:cNvPr id="286" name="Google Shape;286;p2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87" name="Google Shape;287;p21"/>
          <p:cNvSpPr txBox="1"/>
          <p:nvPr>
            <p:ph idx="1" type="body"/>
          </p:nvPr>
        </p:nvSpPr>
        <p:spPr>
          <a:xfrm>
            <a:off x="838200" y="1929384"/>
            <a:ext cx="8610600" cy="4251960"/>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en-US" sz="2400"/>
              <a:t>Theft and Fraud</a:t>
            </a:r>
            <a:endParaRPr/>
          </a:p>
          <a:p>
            <a:pPr indent="-228600" lvl="0" marL="228600" rtl="0" algn="l">
              <a:lnSpc>
                <a:spcPct val="90000"/>
              </a:lnSpc>
              <a:spcBef>
                <a:spcPts val="1000"/>
              </a:spcBef>
              <a:spcAft>
                <a:spcPts val="0"/>
              </a:spcAft>
              <a:buClr>
                <a:schemeClr val="dk1"/>
              </a:buClr>
              <a:buSzPts val="2400"/>
              <a:buChar char="•"/>
            </a:pPr>
            <a:r>
              <a:rPr lang="en-US" sz="2400"/>
              <a:t>A student at Bustani college uses another student's account</a:t>
            </a:r>
            <a:endParaRPr/>
          </a:p>
          <a:p>
            <a:pPr indent="0" lvl="0" marL="0" rtl="0" algn="l">
              <a:lnSpc>
                <a:spcPct val="90000"/>
              </a:lnSpc>
              <a:spcBef>
                <a:spcPts val="1000"/>
              </a:spcBef>
              <a:spcAft>
                <a:spcPts val="0"/>
              </a:spcAft>
              <a:buClr>
                <a:schemeClr val="dk1"/>
              </a:buClr>
              <a:buSzPts val="2400"/>
              <a:buNone/>
            </a:pPr>
            <a:r>
              <a:rPr b="1" lang="en-US" sz="2400"/>
              <a:t>Measures: </a:t>
            </a:r>
            <a:endParaRPr/>
          </a:p>
          <a:p>
            <a:pPr indent="-228600" lvl="0" marL="228600" rtl="0" algn="l">
              <a:lnSpc>
                <a:spcPct val="90000"/>
              </a:lnSpc>
              <a:spcBef>
                <a:spcPts val="1000"/>
              </a:spcBef>
              <a:spcAft>
                <a:spcPts val="0"/>
              </a:spcAft>
              <a:buClr>
                <a:schemeClr val="dk1"/>
              </a:buClr>
              <a:buSzPts val="2400"/>
              <a:buChar char="•"/>
            </a:pPr>
            <a:r>
              <a:rPr lang="en-US" sz="2400"/>
              <a:t>Ensure that a student is required to change their password</a:t>
            </a:r>
            <a:endParaRPr/>
          </a:p>
          <a:p>
            <a:pPr indent="0" lvl="0" marL="0" rtl="0" algn="l">
              <a:lnSpc>
                <a:spcPct val="90000"/>
              </a:lnSpc>
              <a:spcBef>
                <a:spcPts val="1000"/>
              </a:spcBef>
              <a:spcAft>
                <a:spcPts val="0"/>
              </a:spcAft>
              <a:buClr>
                <a:schemeClr val="dk1"/>
              </a:buClr>
              <a:buSzPts val="2400"/>
              <a:buNone/>
            </a:pPr>
            <a:r>
              <a:rPr b="1" lang="en-US" sz="2400"/>
              <a:t>Loss of confidentiality</a:t>
            </a:r>
            <a:endParaRPr/>
          </a:p>
          <a:p>
            <a:pPr indent="-228600" lvl="0" marL="228600" rtl="0" algn="l">
              <a:lnSpc>
                <a:spcPct val="90000"/>
              </a:lnSpc>
              <a:spcBef>
                <a:spcPts val="1000"/>
              </a:spcBef>
              <a:spcAft>
                <a:spcPts val="0"/>
              </a:spcAft>
              <a:buClr>
                <a:schemeClr val="dk1"/>
              </a:buClr>
              <a:buSzPts val="2400"/>
              <a:buChar char="•"/>
            </a:pPr>
            <a:r>
              <a:rPr lang="en-US" sz="2400"/>
              <a:t>Disgruntled former employee who was an IT technician hacks into the college</a:t>
            </a:r>
            <a:endParaRPr/>
          </a:p>
          <a:p>
            <a:pPr indent="0" lvl="0" marL="0" rtl="0" algn="l">
              <a:lnSpc>
                <a:spcPct val="90000"/>
              </a:lnSpc>
              <a:spcBef>
                <a:spcPts val="1000"/>
              </a:spcBef>
              <a:spcAft>
                <a:spcPts val="0"/>
              </a:spcAft>
              <a:buClr>
                <a:schemeClr val="dk1"/>
              </a:buClr>
              <a:buSzPts val="2400"/>
              <a:buNone/>
            </a:pPr>
            <a:r>
              <a:rPr b="1" lang="en-US" sz="2400"/>
              <a:t>Measures: </a:t>
            </a:r>
            <a:endParaRPr/>
          </a:p>
          <a:p>
            <a:pPr indent="-228600" lvl="0" marL="228600" rtl="0" algn="l">
              <a:lnSpc>
                <a:spcPct val="90000"/>
              </a:lnSpc>
              <a:spcBef>
                <a:spcPts val="1000"/>
              </a:spcBef>
              <a:spcAft>
                <a:spcPts val="0"/>
              </a:spcAft>
              <a:buClr>
                <a:schemeClr val="dk1"/>
              </a:buClr>
              <a:buSzPts val="2400"/>
              <a:buChar char="•"/>
            </a:pPr>
            <a:r>
              <a:rPr lang="en-US" sz="2400"/>
              <a:t>Ensure security authorization updates to ensure no unauthorized access. </a:t>
            </a:r>
            <a:endParaRPr sz="24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92" name="Shape 292"/>
        <p:cNvGrpSpPr/>
        <p:nvPr/>
      </p:nvGrpSpPr>
      <p:grpSpPr>
        <a:xfrm>
          <a:off x="0" y="0"/>
          <a:ext cx="0" cy="0"/>
          <a:chOff x="0" y="0"/>
          <a:chExt cx="0" cy="0"/>
        </a:xfrm>
      </p:grpSpPr>
      <p:sp>
        <p:nvSpPr>
          <p:cNvPr id="293" name="Google Shape;293;p22"/>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4" name="Google Shape;294;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Threats</a:t>
            </a:r>
            <a:endParaRPr sz="5400"/>
          </a:p>
        </p:txBody>
      </p:sp>
      <p:sp>
        <p:nvSpPr>
          <p:cNvPr id="295" name="Google Shape;295;p22"/>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296" name="Google Shape;296;p22"/>
          <p:cNvSpPr txBox="1"/>
          <p:nvPr>
            <p:ph idx="1" type="body"/>
          </p:nvPr>
        </p:nvSpPr>
        <p:spPr>
          <a:xfrm>
            <a:off x="838200" y="1929384"/>
            <a:ext cx="9056077" cy="425196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Clr>
                <a:schemeClr val="dk1"/>
              </a:buClr>
              <a:buSzPct val="100000"/>
              <a:buNone/>
            </a:pPr>
            <a:r>
              <a:rPr b="1" lang="en-US"/>
              <a:t>Loss of privacy</a:t>
            </a:r>
            <a:endParaRPr/>
          </a:p>
          <a:p>
            <a:pPr indent="-228600" lvl="0" marL="228600" rtl="0" algn="l">
              <a:lnSpc>
                <a:spcPct val="90000"/>
              </a:lnSpc>
              <a:spcBef>
                <a:spcPts val="1000"/>
              </a:spcBef>
              <a:spcAft>
                <a:spcPts val="0"/>
              </a:spcAft>
              <a:buClr>
                <a:schemeClr val="dk1"/>
              </a:buClr>
              <a:buSzPct val="100000"/>
              <a:buChar char="•"/>
            </a:pPr>
            <a:r>
              <a:rPr lang="en-US"/>
              <a:t>A malicious employee views data regarding other employees and discloses it</a:t>
            </a:r>
            <a:endParaRPr/>
          </a:p>
          <a:p>
            <a:pPr indent="0" lvl="0" marL="0" rtl="0" algn="l">
              <a:lnSpc>
                <a:spcPct val="90000"/>
              </a:lnSpc>
              <a:spcBef>
                <a:spcPts val="1000"/>
              </a:spcBef>
              <a:spcAft>
                <a:spcPts val="0"/>
              </a:spcAft>
              <a:buClr>
                <a:schemeClr val="dk1"/>
              </a:buClr>
              <a:buSzPct val="100000"/>
              <a:buNone/>
            </a:pPr>
            <a:r>
              <a:rPr b="1" lang="en-US"/>
              <a:t>Measures</a:t>
            </a:r>
            <a:endParaRPr/>
          </a:p>
          <a:p>
            <a:pPr indent="-228600" lvl="0" marL="228600" rtl="0" algn="l">
              <a:lnSpc>
                <a:spcPct val="90000"/>
              </a:lnSpc>
              <a:spcBef>
                <a:spcPts val="1000"/>
              </a:spcBef>
              <a:spcAft>
                <a:spcPts val="0"/>
              </a:spcAft>
              <a:buClr>
                <a:schemeClr val="dk1"/>
              </a:buClr>
              <a:buSzPct val="100000"/>
              <a:buChar char="•"/>
            </a:pPr>
            <a:r>
              <a:rPr lang="en-US"/>
              <a:t>Ensuring that there are separate levels of access and audits </a:t>
            </a:r>
            <a:endParaRPr/>
          </a:p>
          <a:p>
            <a:pPr indent="0" lvl="0" marL="0" rtl="0" algn="l">
              <a:lnSpc>
                <a:spcPct val="90000"/>
              </a:lnSpc>
              <a:spcBef>
                <a:spcPts val="1000"/>
              </a:spcBef>
              <a:spcAft>
                <a:spcPts val="0"/>
              </a:spcAft>
              <a:buClr>
                <a:schemeClr val="dk1"/>
              </a:buClr>
              <a:buSzPct val="100000"/>
              <a:buNone/>
            </a:pPr>
            <a:r>
              <a:rPr b="1" lang="en-US"/>
              <a:t>Loss of integrity</a:t>
            </a:r>
            <a:endParaRPr/>
          </a:p>
          <a:p>
            <a:pPr indent="-228600" lvl="0" marL="228600" rtl="0" algn="l">
              <a:lnSpc>
                <a:spcPct val="90000"/>
              </a:lnSpc>
              <a:spcBef>
                <a:spcPts val="1000"/>
              </a:spcBef>
              <a:spcAft>
                <a:spcPts val="0"/>
              </a:spcAft>
              <a:buClr>
                <a:schemeClr val="dk1"/>
              </a:buClr>
              <a:buSzPct val="100000"/>
              <a:buChar char="•"/>
            </a:pPr>
            <a:r>
              <a:rPr lang="en-US"/>
              <a:t>Student logs into the exams system and makes changes to grades</a:t>
            </a:r>
            <a:endParaRPr/>
          </a:p>
          <a:p>
            <a:pPr indent="0" lvl="0" marL="0" rtl="0" algn="l">
              <a:lnSpc>
                <a:spcPct val="90000"/>
              </a:lnSpc>
              <a:spcBef>
                <a:spcPts val="1000"/>
              </a:spcBef>
              <a:spcAft>
                <a:spcPts val="0"/>
              </a:spcAft>
              <a:buClr>
                <a:schemeClr val="dk1"/>
              </a:buClr>
              <a:buSzPct val="100000"/>
              <a:buNone/>
            </a:pPr>
            <a:r>
              <a:rPr b="1" lang="en-US"/>
              <a:t>Measures</a:t>
            </a:r>
            <a:endParaRPr/>
          </a:p>
          <a:p>
            <a:pPr indent="-228600" lvl="0" marL="228600" rtl="0" algn="l">
              <a:lnSpc>
                <a:spcPct val="90000"/>
              </a:lnSpc>
              <a:spcBef>
                <a:spcPts val="1000"/>
              </a:spcBef>
              <a:spcAft>
                <a:spcPts val="0"/>
              </a:spcAft>
              <a:buClr>
                <a:schemeClr val="dk1"/>
              </a:buClr>
              <a:buSzPct val="100000"/>
              <a:buChar char="•"/>
            </a:pPr>
            <a:r>
              <a:rPr lang="en-US"/>
              <a:t>Separate levels of access and audits to ensure data is secure from unauthorized access.</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0" name="Shape 300"/>
        <p:cNvGrpSpPr/>
        <p:nvPr/>
      </p:nvGrpSpPr>
      <p:grpSpPr>
        <a:xfrm>
          <a:off x="0" y="0"/>
          <a:ext cx="0" cy="0"/>
          <a:chOff x="0" y="0"/>
          <a:chExt cx="0" cy="0"/>
        </a:xfrm>
      </p:grpSpPr>
      <p:sp>
        <p:nvSpPr>
          <p:cNvPr id="301" name="Google Shape;301;p23"/>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2" name="Google Shape;302;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Threats</a:t>
            </a:r>
            <a:endParaRPr sz="5400"/>
          </a:p>
        </p:txBody>
      </p:sp>
      <p:sp>
        <p:nvSpPr>
          <p:cNvPr id="303" name="Google Shape;303;p23"/>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04" name="Google Shape;304;p23"/>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US"/>
              <a:t>Loss of availability</a:t>
            </a:r>
            <a:endParaRPr/>
          </a:p>
          <a:p>
            <a:pPr indent="-228600" lvl="0" marL="228600" rtl="0" algn="l">
              <a:lnSpc>
                <a:spcPct val="90000"/>
              </a:lnSpc>
              <a:spcBef>
                <a:spcPts val="1000"/>
              </a:spcBef>
              <a:spcAft>
                <a:spcPts val="0"/>
              </a:spcAft>
              <a:buClr>
                <a:schemeClr val="dk1"/>
              </a:buClr>
              <a:buSzPts val="2800"/>
              <a:buChar char="•"/>
            </a:pPr>
            <a:r>
              <a:rPr lang="en-US"/>
              <a:t>Bustani database is attacked by a virus leading to the loss of critical information.</a:t>
            </a:r>
            <a:endParaRPr/>
          </a:p>
          <a:p>
            <a:pPr indent="0" lvl="0" marL="0" rtl="0" algn="l">
              <a:lnSpc>
                <a:spcPct val="90000"/>
              </a:lnSpc>
              <a:spcBef>
                <a:spcPts val="1000"/>
              </a:spcBef>
              <a:spcAft>
                <a:spcPts val="0"/>
              </a:spcAft>
              <a:buClr>
                <a:schemeClr val="dk1"/>
              </a:buClr>
              <a:buSzPts val="2800"/>
              <a:buNone/>
            </a:pPr>
            <a:r>
              <a:rPr b="1" lang="en-US"/>
              <a:t>Measures</a:t>
            </a:r>
            <a:endParaRPr/>
          </a:p>
          <a:p>
            <a:pPr indent="-228600" lvl="0" marL="228600" rtl="0" algn="l">
              <a:lnSpc>
                <a:spcPct val="90000"/>
              </a:lnSpc>
              <a:spcBef>
                <a:spcPts val="1000"/>
              </a:spcBef>
              <a:spcAft>
                <a:spcPts val="0"/>
              </a:spcAft>
              <a:buClr>
                <a:schemeClr val="dk1"/>
              </a:buClr>
              <a:buSzPts val="2800"/>
              <a:buChar char="•"/>
            </a:pPr>
            <a:r>
              <a:rPr lang="en-US"/>
              <a:t>Use of antiviruses and firewalls to prevent attacks. </a:t>
            </a:r>
            <a:endParaRPr/>
          </a:p>
          <a:p>
            <a:pPr indent="-228600" lvl="0" marL="228600" rtl="0" algn="l">
              <a:lnSpc>
                <a:spcPct val="90000"/>
              </a:lnSpc>
              <a:spcBef>
                <a:spcPts val="1000"/>
              </a:spcBef>
              <a:spcAft>
                <a:spcPts val="0"/>
              </a:spcAft>
              <a:buClr>
                <a:schemeClr val="dk1"/>
              </a:buClr>
              <a:buSzPts val="2800"/>
              <a:buChar char="•"/>
            </a:pPr>
            <a:r>
              <a:rPr lang="en-US"/>
              <a:t>Performing regular backup and recovery - ensure continuity.</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08" name="Shape 308"/>
        <p:cNvGrpSpPr/>
        <p:nvPr/>
      </p:nvGrpSpPr>
      <p:grpSpPr>
        <a:xfrm>
          <a:off x="0" y="0"/>
          <a:ext cx="0" cy="0"/>
          <a:chOff x="0" y="0"/>
          <a:chExt cx="0" cy="0"/>
        </a:xfrm>
      </p:grpSpPr>
      <p:sp>
        <p:nvSpPr>
          <p:cNvPr id="309" name="Google Shape;309;p2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0" name="Google Shape;310;p2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MySQL Workbench</a:t>
            </a:r>
            <a:endParaRPr sz="5400"/>
          </a:p>
        </p:txBody>
      </p:sp>
      <p:sp>
        <p:nvSpPr>
          <p:cNvPr id="311" name="Google Shape;311;p2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2" name="Google Shape;312;p24"/>
          <p:cNvSpPr txBox="1"/>
          <p:nvPr>
            <p:ph idx="1" type="body"/>
          </p:nvPr>
        </p:nvSpPr>
        <p:spPr>
          <a:xfrm>
            <a:off x="5126418" y="552091"/>
            <a:ext cx="6224335" cy="5431536"/>
          </a:xfrm>
          <a:prstGeom prst="rect">
            <a:avLst/>
          </a:prstGeom>
          <a:noFill/>
          <a:ln>
            <a:noFill/>
          </a:ln>
        </p:spPr>
        <p:txBody>
          <a:bodyPr anchorCtr="0" anchor="ctr"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US"/>
              <a:t>Created the database using the mysql command line</a:t>
            </a:r>
            <a:endParaRPr/>
          </a:p>
          <a:p>
            <a:pPr indent="-228600" lvl="0" marL="228600" rtl="0" algn="l">
              <a:lnSpc>
                <a:spcPct val="90000"/>
              </a:lnSpc>
              <a:spcBef>
                <a:spcPts val="1000"/>
              </a:spcBef>
              <a:spcAft>
                <a:spcPts val="0"/>
              </a:spcAft>
              <a:buClr>
                <a:schemeClr val="dk1"/>
              </a:buClr>
              <a:buSzPts val="2800"/>
              <a:buChar char="•"/>
            </a:pPr>
            <a:r>
              <a:rPr lang="en-US"/>
              <a:t>Review of MySQL Workbench is a visual IDE.</a:t>
            </a:r>
            <a:endParaRPr/>
          </a:p>
          <a:p>
            <a:pPr indent="-228600" lvl="0" marL="228600" rtl="0" algn="l">
              <a:lnSpc>
                <a:spcPct val="90000"/>
              </a:lnSpc>
              <a:spcBef>
                <a:spcPts val="1000"/>
              </a:spcBef>
              <a:spcAft>
                <a:spcPts val="0"/>
              </a:spcAft>
              <a:buClr>
                <a:schemeClr val="dk1"/>
              </a:buClr>
              <a:buSzPts val="2800"/>
              <a:buChar char="•"/>
            </a:pPr>
            <a:r>
              <a:rPr lang="en-US"/>
              <a:t>Work toward reviewing different administrative procedures of a database</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16" name="Shape 316"/>
        <p:cNvGrpSpPr/>
        <p:nvPr/>
      </p:nvGrpSpPr>
      <p:grpSpPr>
        <a:xfrm>
          <a:off x="0" y="0"/>
          <a:ext cx="0" cy="0"/>
          <a:chOff x="0" y="0"/>
          <a:chExt cx="0" cy="0"/>
        </a:xfrm>
      </p:grpSpPr>
      <p:sp>
        <p:nvSpPr>
          <p:cNvPr id="317" name="Google Shape;317;p2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18" name="Google Shape;318;p25"/>
          <p:cNvSpPr txBox="1"/>
          <p:nvPr>
            <p:ph type="title"/>
          </p:nvPr>
        </p:nvSpPr>
        <p:spPr>
          <a:xfrm>
            <a:off x="630936" y="639520"/>
            <a:ext cx="3429000" cy="17190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4600"/>
              <a:buFont typeface="Calibri"/>
              <a:buNone/>
            </a:pPr>
            <a:r>
              <a:rPr lang="en-US" sz="4600">
                <a:latin typeface="Calibri"/>
                <a:ea typeface="Calibri"/>
                <a:cs typeface="Calibri"/>
                <a:sym typeface="Calibri"/>
              </a:rPr>
              <a:t>Open MySQL WorkBench</a:t>
            </a:r>
            <a:endParaRPr/>
          </a:p>
        </p:txBody>
      </p:sp>
      <p:sp>
        <p:nvSpPr>
          <p:cNvPr id="319" name="Google Shape;319;p25"/>
          <p:cNvSpPr/>
          <p:nvPr/>
        </p:nvSpPr>
        <p:spPr>
          <a:xfrm>
            <a:off x="643278" y="2573756"/>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20" name="Google Shape;320;p25"/>
          <p:cNvSpPr txBox="1"/>
          <p:nvPr>
            <p:ph idx="1" type="body"/>
          </p:nvPr>
        </p:nvSpPr>
        <p:spPr>
          <a:xfrm>
            <a:off x="630936" y="2807208"/>
            <a:ext cx="3429000" cy="341071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200"/>
              <a:buNone/>
            </a:pPr>
            <a:r>
              <a:rPr lang="en-US" sz="2200">
                <a:latin typeface="Calibri"/>
                <a:ea typeface="Calibri"/>
                <a:cs typeface="Calibri"/>
                <a:sym typeface="Calibri"/>
              </a:rPr>
              <a:t>Selecting the MySQL Workbench 8.0 CE from all apps under the Start Menu.</a:t>
            </a:r>
            <a:endParaRPr/>
          </a:p>
        </p:txBody>
      </p:sp>
      <p:pic>
        <p:nvPicPr>
          <p:cNvPr descr="Graphical user interface&#10;&#10;Description automatically generated" id="321" name="Google Shape;321;p25"/>
          <p:cNvPicPr preferRelativeResize="0"/>
          <p:nvPr/>
        </p:nvPicPr>
        <p:blipFill rotWithShape="1">
          <a:blip r:embed="rId3">
            <a:alphaModFix/>
          </a:blip>
          <a:srcRect b="0" l="0" r="0" t="0"/>
          <a:stretch/>
        </p:blipFill>
        <p:spPr>
          <a:xfrm>
            <a:off x="4703214" y="1055966"/>
            <a:ext cx="6903720" cy="3072156"/>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25" name="Shape 325"/>
        <p:cNvGrpSpPr/>
        <p:nvPr/>
      </p:nvGrpSpPr>
      <p:grpSpPr>
        <a:xfrm>
          <a:off x="0" y="0"/>
          <a:ext cx="0" cy="0"/>
          <a:chOff x="0" y="0"/>
          <a:chExt cx="0" cy="0"/>
        </a:xfrm>
      </p:grpSpPr>
      <p:sp>
        <p:nvSpPr>
          <p:cNvPr id="326" name="Google Shape;326;p2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27" name="Google Shape;327;p26"/>
          <p:cNvSpPr txBox="1"/>
          <p:nvPr>
            <p:ph type="title"/>
          </p:nvPr>
        </p:nvSpPr>
        <p:spPr>
          <a:xfrm>
            <a:off x="630936" y="639520"/>
            <a:ext cx="3429000" cy="17190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MySQL WorkBench</a:t>
            </a:r>
            <a:endParaRPr sz="5400"/>
          </a:p>
        </p:txBody>
      </p:sp>
      <p:sp>
        <p:nvSpPr>
          <p:cNvPr id="328" name="Google Shape;328;p26"/>
          <p:cNvSpPr/>
          <p:nvPr/>
        </p:nvSpPr>
        <p:spPr>
          <a:xfrm>
            <a:off x="643278" y="2573756"/>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29" name="Google Shape;329;p26"/>
          <p:cNvSpPr txBox="1"/>
          <p:nvPr>
            <p:ph idx="1" type="body"/>
          </p:nvPr>
        </p:nvSpPr>
        <p:spPr>
          <a:xfrm>
            <a:off x="630936" y="2807208"/>
            <a:ext cx="3429000" cy="341071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Home Screen</a:t>
            </a:r>
            <a:endParaRPr sz="2200"/>
          </a:p>
        </p:txBody>
      </p:sp>
      <p:pic>
        <p:nvPicPr>
          <p:cNvPr id="330" name="Google Shape;330;p26"/>
          <p:cNvPicPr preferRelativeResize="0"/>
          <p:nvPr/>
        </p:nvPicPr>
        <p:blipFill rotWithShape="1">
          <a:blip r:embed="rId3">
            <a:alphaModFix/>
          </a:blip>
          <a:srcRect b="0" l="0" r="0" t="0"/>
          <a:stretch/>
        </p:blipFill>
        <p:spPr>
          <a:xfrm>
            <a:off x="4593326" y="753929"/>
            <a:ext cx="6903720" cy="367623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34" name="Shape 334"/>
        <p:cNvGrpSpPr/>
        <p:nvPr/>
      </p:nvGrpSpPr>
      <p:grpSpPr>
        <a:xfrm>
          <a:off x="0" y="0"/>
          <a:ext cx="0" cy="0"/>
          <a:chOff x="0" y="0"/>
          <a:chExt cx="0" cy="0"/>
        </a:xfrm>
      </p:grpSpPr>
      <p:sp>
        <p:nvSpPr>
          <p:cNvPr id="335" name="Google Shape;335;p2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6" name="Google Shape;336;p27"/>
          <p:cNvSpPr txBox="1"/>
          <p:nvPr>
            <p:ph type="title"/>
          </p:nvPr>
        </p:nvSpPr>
        <p:spPr>
          <a:xfrm>
            <a:off x="630936" y="639520"/>
            <a:ext cx="3429000" cy="17190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Root Account</a:t>
            </a:r>
            <a:endParaRPr sz="5400"/>
          </a:p>
        </p:txBody>
      </p:sp>
      <p:sp>
        <p:nvSpPr>
          <p:cNvPr id="337" name="Google Shape;337;p27"/>
          <p:cNvSpPr/>
          <p:nvPr/>
        </p:nvSpPr>
        <p:spPr>
          <a:xfrm>
            <a:off x="643278" y="2573756"/>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38" name="Google Shape;338;p27"/>
          <p:cNvSpPr txBox="1"/>
          <p:nvPr>
            <p:ph idx="1" type="body"/>
          </p:nvPr>
        </p:nvSpPr>
        <p:spPr>
          <a:xfrm>
            <a:off x="630936" y="2807208"/>
            <a:ext cx="3429000" cy="341071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Root account that you can log in with to</a:t>
            </a:r>
            <a:endParaRPr/>
          </a:p>
          <a:p>
            <a:pPr indent="-228600" lvl="0" marL="228600" rtl="0" algn="l">
              <a:lnSpc>
                <a:spcPct val="90000"/>
              </a:lnSpc>
              <a:spcBef>
                <a:spcPts val="1000"/>
              </a:spcBef>
              <a:spcAft>
                <a:spcPts val="0"/>
              </a:spcAft>
              <a:buClr>
                <a:schemeClr val="dk1"/>
              </a:buClr>
              <a:buSzPts val="2200"/>
              <a:buChar char="•"/>
            </a:pPr>
            <a:r>
              <a:rPr lang="en-US" sz="2200"/>
              <a:t>Shows the Bustani database created.</a:t>
            </a:r>
            <a:endParaRPr sz="2200"/>
          </a:p>
        </p:txBody>
      </p:sp>
      <p:pic>
        <p:nvPicPr>
          <p:cNvPr descr="Graphical user interface, text, application&#10;&#10;Description automatically generated" id="339" name="Google Shape;339;p27"/>
          <p:cNvPicPr preferRelativeResize="0"/>
          <p:nvPr/>
        </p:nvPicPr>
        <p:blipFill rotWithShape="1">
          <a:blip r:embed="rId3">
            <a:alphaModFix/>
          </a:blip>
          <a:srcRect b="50226" l="0" r="76949" t="0"/>
          <a:stretch/>
        </p:blipFill>
        <p:spPr>
          <a:xfrm>
            <a:off x="4703214" y="390698"/>
            <a:ext cx="4851024" cy="557784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43" name="Shape 343"/>
        <p:cNvGrpSpPr/>
        <p:nvPr/>
      </p:nvGrpSpPr>
      <p:grpSpPr>
        <a:xfrm>
          <a:off x="0" y="0"/>
          <a:ext cx="0" cy="0"/>
          <a:chOff x="0" y="0"/>
          <a:chExt cx="0" cy="0"/>
        </a:xfrm>
      </p:grpSpPr>
      <p:sp>
        <p:nvSpPr>
          <p:cNvPr id="344" name="Google Shape;344;p28"/>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5" name="Google Shape;345;p28"/>
          <p:cNvSpPr txBox="1"/>
          <p:nvPr>
            <p:ph type="title"/>
          </p:nvPr>
        </p:nvSpPr>
        <p:spPr>
          <a:xfrm>
            <a:off x="630936" y="639520"/>
            <a:ext cx="3429000" cy="17190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Table Review</a:t>
            </a:r>
            <a:endParaRPr sz="5400"/>
          </a:p>
        </p:txBody>
      </p:sp>
      <p:sp>
        <p:nvSpPr>
          <p:cNvPr id="346" name="Google Shape;346;p28"/>
          <p:cNvSpPr/>
          <p:nvPr/>
        </p:nvSpPr>
        <p:spPr>
          <a:xfrm>
            <a:off x="643278" y="2573756"/>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47" name="Google Shape;347;p28"/>
          <p:cNvSpPr txBox="1"/>
          <p:nvPr>
            <p:ph idx="1" type="body"/>
          </p:nvPr>
        </p:nvSpPr>
        <p:spPr>
          <a:xfrm>
            <a:off x="630936" y="2807208"/>
            <a:ext cx="3429000" cy="341071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Shows the Bustani databases, the tables and the views. </a:t>
            </a:r>
            <a:endParaRPr/>
          </a:p>
          <a:p>
            <a:pPr indent="-228600" lvl="0" marL="228600" rtl="0" algn="l">
              <a:lnSpc>
                <a:spcPct val="90000"/>
              </a:lnSpc>
              <a:spcBef>
                <a:spcPts val="1000"/>
              </a:spcBef>
              <a:spcAft>
                <a:spcPts val="0"/>
              </a:spcAft>
              <a:buClr>
                <a:schemeClr val="dk1"/>
              </a:buClr>
              <a:buSzPts val="2200"/>
              <a:buChar char="•"/>
            </a:pPr>
            <a:r>
              <a:rPr lang="en-US" sz="2200"/>
              <a:t>You can right-click on the employee table</a:t>
            </a:r>
            <a:endParaRPr/>
          </a:p>
          <a:p>
            <a:pPr indent="-228600" lvl="0" marL="228600" rtl="0" algn="l">
              <a:lnSpc>
                <a:spcPct val="90000"/>
              </a:lnSpc>
              <a:spcBef>
                <a:spcPts val="1000"/>
              </a:spcBef>
              <a:spcAft>
                <a:spcPts val="0"/>
              </a:spcAft>
              <a:buClr>
                <a:schemeClr val="dk1"/>
              </a:buClr>
              <a:buSzPts val="2200"/>
              <a:buChar char="•"/>
            </a:pPr>
            <a:r>
              <a:rPr lang="en-US" sz="2200"/>
              <a:t>Select Rows – Limit 1000 then you can review the details in the table</a:t>
            </a:r>
            <a:endParaRPr sz="2200"/>
          </a:p>
        </p:txBody>
      </p:sp>
      <p:pic>
        <p:nvPicPr>
          <p:cNvPr descr="Graphical user interface, application&#10;&#10;Description automatically generated" id="348" name="Google Shape;348;p28"/>
          <p:cNvPicPr preferRelativeResize="0"/>
          <p:nvPr/>
        </p:nvPicPr>
        <p:blipFill rotWithShape="1">
          <a:blip r:embed="rId3">
            <a:alphaModFix/>
          </a:blip>
          <a:srcRect b="0" l="0" r="0" t="0"/>
          <a:stretch/>
        </p:blipFill>
        <p:spPr>
          <a:xfrm>
            <a:off x="5554294" y="640080"/>
            <a:ext cx="5103724" cy="557784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52" name="Shape 352"/>
        <p:cNvGrpSpPr/>
        <p:nvPr/>
      </p:nvGrpSpPr>
      <p:grpSpPr>
        <a:xfrm>
          <a:off x="0" y="0"/>
          <a:ext cx="0" cy="0"/>
          <a:chOff x="0" y="0"/>
          <a:chExt cx="0" cy="0"/>
        </a:xfrm>
      </p:grpSpPr>
      <p:sp>
        <p:nvSpPr>
          <p:cNvPr id="353" name="Google Shape;353;p29"/>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4" name="Google Shape;354;p29"/>
          <p:cNvSpPr txBox="1"/>
          <p:nvPr>
            <p:ph type="title"/>
          </p:nvPr>
        </p:nvSpPr>
        <p:spPr>
          <a:xfrm>
            <a:off x="630936" y="639520"/>
            <a:ext cx="3429000" cy="17190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Table: Employee</a:t>
            </a:r>
            <a:endParaRPr sz="5400"/>
          </a:p>
        </p:txBody>
      </p:sp>
      <p:sp>
        <p:nvSpPr>
          <p:cNvPr id="355" name="Google Shape;355;p29"/>
          <p:cNvSpPr/>
          <p:nvPr/>
        </p:nvSpPr>
        <p:spPr>
          <a:xfrm>
            <a:off x="643278" y="2573756"/>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56" name="Google Shape;356;p29"/>
          <p:cNvSpPr txBox="1"/>
          <p:nvPr>
            <p:ph idx="1" type="body"/>
          </p:nvPr>
        </p:nvSpPr>
        <p:spPr>
          <a:xfrm>
            <a:off x="630936" y="2807208"/>
            <a:ext cx="3429000" cy="341071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The bottom information contains the details of the table including the datatypes.</a:t>
            </a:r>
            <a:endParaRPr sz="2200"/>
          </a:p>
        </p:txBody>
      </p:sp>
      <p:pic>
        <p:nvPicPr>
          <p:cNvPr descr="Graphical user interface, application&#10;&#10;Description automatically generated" id="357" name="Google Shape;357;p29"/>
          <p:cNvPicPr preferRelativeResize="0"/>
          <p:nvPr/>
        </p:nvPicPr>
        <p:blipFill rotWithShape="1">
          <a:blip r:embed="rId3">
            <a:alphaModFix/>
          </a:blip>
          <a:srcRect b="0" l="0" r="0" t="0"/>
          <a:stretch/>
        </p:blipFill>
        <p:spPr>
          <a:xfrm>
            <a:off x="5379987" y="640080"/>
            <a:ext cx="5452338" cy="557784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61" name="Shape 361"/>
        <p:cNvGrpSpPr/>
        <p:nvPr/>
      </p:nvGrpSpPr>
      <p:grpSpPr>
        <a:xfrm>
          <a:off x="0" y="0"/>
          <a:ext cx="0" cy="0"/>
          <a:chOff x="0" y="0"/>
          <a:chExt cx="0" cy="0"/>
        </a:xfrm>
      </p:grpSpPr>
      <p:sp>
        <p:nvSpPr>
          <p:cNvPr id="362" name="Google Shape;362;p3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3" name="Google Shape;363;p30"/>
          <p:cNvSpPr txBox="1"/>
          <p:nvPr>
            <p:ph type="title"/>
          </p:nvPr>
        </p:nvSpPr>
        <p:spPr>
          <a:xfrm>
            <a:off x="630936" y="639520"/>
            <a:ext cx="3429000" cy="17190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Add Details</a:t>
            </a:r>
            <a:endParaRPr sz="5400"/>
          </a:p>
        </p:txBody>
      </p:sp>
      <p:sp>
        <p:nvSpPr>
          <p:cNvPr id="364" name="Google Shape;364;p30"/>
          <p:cNvSpPr/>
          <p:nvPr/>
        </p:nvSpPr>
        <p:spPr>
          <a:xfrm>
            <a:off x="643278" y="2573756"/>
            <a:ext cx="3255095" cy="18288"/>
          </a:xfrm>
          <a:custGeom>
            <a:rect b="b" l="l" r="r" t="t"/>
            <a:pathLst>
              <a:path extrusionOk="0" fill="none" h="18288" w="3255095">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extrusionOk="0" h="18288" w="3255095">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cap="rnd" cmpd="sng" w="38100">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65" name="Google Shape;365;p30"/>
          <p:cNvSpPr txBox="1"/>
          <p:nvPr>
            <p:ph idx="1" type="body"/>
          </p:nvPr>
        </p:nvSpPr>
        <p:spPr>
          <a:xfrm>
            <a:off x="630936" y="2807208"/>
            <a:ext cx="3429000" cy="341071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Allows for various activities to be done using the user interface and using simple commands. </a:t>
            </a:r>
            <a:endParaRPr/>
          </a:p>
          <a:p>
            <a:pPr indent="-228600" lvl="0" marL="228600" rtl="0" algn="l">
              <a:lnSpc>
                <a:spcPct val="90000"/>
              </a:lnSpc>
              <a:spcBef>
                <a:spcPts val="1000"/>
              </a:spcBef>
              <a:spcAft>
                <a:spcPts val="0"/>
              </a:spcAft>
              <a:buClr>
                <a:schemeClr val="dk1"/>
              </a:buClr>
              <a:buSzPts val="2200"/>
              <a:buChar char="•"/>
            </a:pPr>
            <a:r>
              <a:rPr lang="en-US" sz="2200"/>
              <a:t>To add a new record, you would add the record by clicking on the null row </a:t>
            </a:r>
            <a:endParaRPr/>
          </a:p>
          <a:p>
            <a:pPr indent="-228600" lvl="0" marL="228600" rtl="0" algn="l">
              <a:lnSpc>
                <a:spcPct val="90000"/>
              </a:lnSpc>
              <a:spcBef>
                <a:spcPts val="1000"/>
              </a:spcBef>
              <a:spcAft>
                <a:spcPts val="0"/>
              </a:spcAft>
              <a:buClr>
                <a:schemeClr val="dk1"/>
              </a:buClr>
              <a:buSzPts val="2200"/>
              <a:buChar char="•"/>
            </a:pPr>
            <a:r>
              <a:rPr lang="en-US" sz="2200"/>
              <a:t>Directly under EMP008 and typing in</a:t>
            </a:r>
            <a:endParaRPr sz="2200"/>
          </a:p>
        </p:txBody>
      </p:sp>
      <p:pic>
        <p:nvPicPr>
          <p:cNvPr descr="Graphical user interface, text, application&#10;&#10;Description automatically generated" id="366" name="Google Shape;366;p30"/>
          <p:cNvPicPr preferRelativeResize="0"/>
          <p:nvPr/>
        </p:nvPicPr>
        <p:blipFill rotWithShape="1">
          <a:blip r:embed="rId3">
            <a:alphaModFix/>
          </a:blip>
          <a:srcRect b="0" l="0" r="0" t="0"/>
          <a:stretch/>
        </p:blipFill>
        <p:spPr>
          <a:xfrm>
            <a:off x="4703214" y="412539"/>
            <a:ext cx="5606444" cy="4359009"/>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70" name="Shape 370"/>
        <p:cNvGrpSpPr/>
        <p:nvPr/>
      </p:nvGrpSpPr>
      <p:grpSpPr>
        <a:xfrm>
          <a:off x="0" y="0"/>
          <a:ext cx="0" cy="0"/>
          <a:chOff x="0" y="0"/>
          <a:chExt cx="0" cy="0"/>
        </a:xfrm>
      </p:grpSpPr>
      <p:sp>
        <p:nvSpPr>
          <p:cNvPr id="371" name="Google Shape;371;p3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372" name="Google Shape;372;p31"/>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Summary</a:t>
            </a:r>
            <a:endParaRPr sz="5400"/>
          </a:p>
        </p:txBody>
      </p:sp>
      <p:sp>
        <p:nvSpPr>
          <p:cNvPr id="373" name="Google Shape;373;p31"/>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374" name="Google Shape;374;p31"/>
          <p:cNvGrpSpPr/>
          <p:nvPr/>
        </p:nvGrpSpPr>
        <p:grpSpPr>
          <a:xfrm>
            <a:off x="5126038" y="555101"/>
            <a:ext cx="6224587" cy="5425534"/>
            <a:chOff x="0" y="2651"/>
            <a:chExt cx="6224587" cy="5425534"/>
          </a:xfrm>
        </p:grpSpPr>
        <p:cxnSp>
          <p:nvCxnSpPr>
            <p:cNvPr id="375" name="Google Shape;375;p31"/>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76" name="Google Shape;376;p31"/>
            <p:cNvSpPr/>
            <p:nvPr/>
          </p:nvSpPr>
          <p:spPr>
            <a:xfrm>
              <a:off x="0" y="2651"/>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7" name="Google Shape;377;p31"/>
            <p:cNvSpPr txBox="1"/>
            <p:nvPr/>
          </p:nvSpPr>
          <p:spPr>
            <a:xfrm>
              <a:off x="0" y="2651"/>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Reviewing the database administrator role, especially their technical role. </a:t>
              </a:r>
              <a:endParaRPr b="0" i="0" sz="2400" u="none" cap="none" strike="noStrike">
                <a:solidFill>
                  <a:schemeClr val="dk1"/>
                </a:solidFill>
                <a:latin typeface="Calibri"/>
                <a:ea typeface="Calibri"/>
                <a:cs typeface="Calibri"/>
                <a:sym typeface="Calibri"/>
              </a:endParaRPr>
            </a:p>
          </p:txBody>
        </p:sp>
        <p:cxnSp>
          <p:nvCxnSpPr>
            <p:cNvPr id="378" name="Google Shape;378;p31"/>
            <p:cNvCxnSpPr/>
            <p:nvPr/>
          </p:nvCxnSpPr>
          <p:spPr>
            <a:xfrm>
              <a:off x="0" y="90690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79" name="Google Shape;379;p31"/>
            <p:cNvSpPr/>
            <p:nvPr/>
          </p:nvSpPr>
          <p:spPr>
            <a:xfrm>
              <a:off x="0" y="906907"/>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1"/>
            <p:cNvSpPr txBox="1"/>
            <p:nvPr/>
          </p:nvSpPr>
          <p:spPr>
            <a:xfrm>
              <a:off x="0" y="906907"/>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Difference between data administration and database administration</a:t>
              </a:r>
              <a:endParaRPr b="0" i="0" sz="2400" u="none" cap="none" strike="noStrike">
                <a:solidFill>
                  <a:schemeClr val="dk1"/>
                </a:solidFill>
                <a:latin typeface="Calibri"/>
                <a:ea typeface="Calibri"/>
                <a:cs typeface="Calibri"/>
                <a:sym typeface="Calibri"/>
              </a:endParaRPr>
            </a:p>
          </p:txBody>
        </p:sp>
        <p:cxnSp>
          <p:nvCxnSpPr>
            <p:cNvPr id="381" name="Google Shape;381;p31"/>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82" name="Google Shape;382;p31"/>
            <p:cNvSpPr/>
            <p:nvPr/>
          </p:nvSpPr>
          <p:spPr>
            <a:xfrm>
              <a:off x="0" y="1811163"/>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 name="Google Shape;383;p31"/>
            <p:cNvSpPr txBox="1"/>
            <p:nvPr/>
          </p:nvSpPr>
          <p:spPr>
            <a:xfrm>
              <a:off x="0" y="1811163"/>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Security and security goals. </a:t>
              </a:r>
              <a:endParaRPr/>
            </a:p>
          </p:txBody>
        </p:sp>
        <p:cxnSp>
          <p:nvCxnSpPr>
            <p:cNvPr id="384" name="Google Shape;384;p31"/>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85" name="Google Shape;385;p31"/>
            <p:cNvSpPr/>
            <p:nvPr/>
          </p:nvSpPr>
          <p:spPr>
            <a:xfrm>
              <a:off x="0" y="2715419"/>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6" name="Google Shape;386;p31"/>
            <p:cNvSpPr txBox="1"/>
            <p:nvPr/>
          </p:nvSpPr>
          <p:spPr>
            <a:xfrm>
              <a:off x="0" y="2715419"/>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Types of vulnerability </a:t>
              </a:r>
              <a:endParaRPr/>
            </a:p>
          </p:txBody>
        </p:sp>
        <p:cxnSp>
          <p:nvCxnSpPr>
            <p:cNvPr id="387" name="Google Shape;387;p31"/>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88" name="Google Shape;388;p31"/>
            <p:cNvSpPr/>
            <p:nvPr/>
          </p:nvSpPr>
          <p:spPr>
            <a:xfrm>
              <a:off x="0" y="3619674"/>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 name="Google Shape;389;p31"/>
            <p:cNvSpPr txBox="1"/>
            <p:nvPr/>
          </p:nvSpPr>
          <p:spPr>
            <a:xfrm>
              <a:off x="0" y="3619674"/>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The types of threats and measures for each threat. </a:t>
              </a:r>
              <a:endParaRPr b="0" i="0" sz="2400" u="none" cap="none" strike="noStrike">
                <a:solidFill>
                  <a:schemeClr val="dk1"/>
                </a:solidFill>
                <a:latin typeface="Calibri"/>
                <a:ea typeface="Calibri"/>
                <a:cs typeface="Calibri"/>
                <a:sym typeface="Calibri"/>
              </a:endParaRPr>
            </a:p>
          </p:txBody>
        </p:sp>
        <p:cxnSp>
          <p:nvCxnSpPr>
            <p:cNvPr id="390" name="Google Shape;390;p31"/>
            <p:cNvCxnSpPr/>
            <p:nvPr/>
          </p:nvCxnSpPr>
          <p:spPr>
            <a:xfrm>
              <a:off x="0" y="452393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391" name="Google Shape;391;p31"/>
            <p:cNvSpPr/>
            <p:nvPr/>
          </p:nvSpPr>
          <p:spPr>
            <a:xfrm>
              <a:off x="0" y="4523930"/>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2" name="Google Shape;392;p31"/>
            <p:cNvSpPr txBox="1"/>
            <p:nvPr/>
          </p:nvSpPr>
          <p:spPr>
            <a:xfrm>
              <a:off x="0" y="4523930"/>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MySQL Workbench review</a:t>
              </a:r>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96" name="Shape 396"/>
        <p:cNvGrpSpPr/>
        <p:nvPr/>
      </p:nvGrpSpPr>
      <p:grpSpPr>
        <a:xfrm>
          <a:off x="0" y="0"/>
          <a:ext cx="0" cy="0"/>
          <a:chOff x="0" y="0"/>
          <a:chExt cx="0" cy="0"/>
        </a:xfrm>
      </p:grpSpPr>
      <p:sp>
        <p:nvSpPr>
          <p:cNvPr id="397" name="Google Shape;397;p32"/>
          <p:cNvSpPr/>
          <p:nvPr/>
        </p:nvSpPr>
        <p:spPr>
          <a:xfrm>
            <a:off x="0" y="0"/>
            <a:ext cx="12191999" cy="6857365"/>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398" name="Google Shape;398;p32"/>
          <p:cNvGrpSpPr/>
          <p:nvPr/>
        </p:nvGrpSpPr>
        <p:grpSpPr>
          <a:xfrm>
            <a:off x="4" y="1216597"/>
            <a:ext cx="731521" cy="673460"/>
            <a:chOff x="3940602" y="308034"/>
            <a:chExt cx="2116791" cy="3428999"/>
          </a:xfrm>
        </p:grpSpPr>
        <p:sp>
          <p:nvSpPr>
            <p:cNvPr id="399" name="Google Shape;399;p32"/>
            <p:cNvSpPr/>
            <p:nvPr/>
          </p:nvSpPr>
          <p:spPr>
            <a:xfrm>
              <a:off x="3940602"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00" name="Google Shape;400;p32"/>
            <p:cNvSpPr/>
            <p:nvPr/>
          </p:nvSpPr>
          <p:spPr>
            <a:xfrm>
              <a:off x="4715626"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01" name="Google Shape;401;p32"/>
            <p:cNvSpPr/>
            <p:nvPr/>
          </p:nvSpPr>
          <p:spPr>
            <a:xfrm>
              <a:off x="5490650" y="308034"/>
              <a:ext cx="566743" cy="3428999"/>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sp>
        <p:nvSpPr>
          <p:cNvPr id="402" name="Google Shape;402;p32"/>
          <p:cNvSpPr/>
          <p:nvPr/>
        </p:nvSpPr>
        <p:spPr>
          <a:xfrm>
            <a:off x="640079" y="613954"/>
            <a:ext cx="10907487" cy="1894116"/>
          </a:xfrm>
          <a:prstGeom prst="rect">
            <a:avLst/>
          </a:prstGeom>
          <a:solidFill>
            <a:schemeClr val="lt1"/>
          </a:solidFill>
          <a:ln>
            <a:noFill/>
          </a:ln>
          <a:effectLst>
            <a:outerShdw blurRad="139700" rotWithShape="0" algn="t" dir="5400000" dist="127000">
              <a:srgbClr val="000000">
                <a:alpha val="1490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03" name="Google Shape;403;p32"/>
          <p:cNvSpPr txBox="1"/>
          <p:nvPr>
            <p:ph type="title"/>
          </p:nvPr>
        </p:nvSpPr>
        <p:spPr>
          <a:xfrm>
            <a:off x="1043631" y="809898"/>
            <a:ext cx="9942716" cy="155448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800"/>
              <a:buFont typeface="Calibri"/>
              <a:buNone/>
            </a:pPr>
            <a:r>
              <a:rPr lang="en-US" sz="4800"/>
              <a:t>Discussion Topic</a:t>
            </a:r>
            <a:endParaRPr sz="4800"/>
          </a:p>
        </p:txBody>
      </p:sp>
      <p:sp>
        <p:nvSpPr>
          <p:cNvPr id="404" name="Google Shape;404;p32"/>
          <p:cNvSpPr txBox="1"/>
          <p:nvPr>
            <p:ph idx="1" type="body"/>
          </p:nvPr>
        </p:nvSpPr>
        <p:spPr>
          <a:xfrm>
            <a:off x="1045029" y="3017522"/>
            <a:ext cx="9165772" cy="2504045"/>
          </a:xfrm>
          <a:prstGeom prst="rect">
            <a:avLst/>
          </a:prstGeom>
          <a:noFill/>
          <a:ln>
            <a:noFill/>
          </a:ln>
        </p:spPr>
        <p:txBody>
          <a:bodyPr anchorCtr="0" anchor="ctr"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lang="en-US" sz="4000"/>
              <a:t>We have come a long way since we first started the discussion topic involving the land office database. For the final lecture, we will review the land database we created from the MySQL Command Line Client. </a:t>
            </a:r>
            <a:endParaRPr/>
          </a:p>
          <a:p>
            <a:pPr indent="-228600" lvl="0" marL="228600" rtl="0" algn="l">
              <a:lnSpc>
                <a:spcPct val="90000"/>
              </a:lnSpc>
              <a:spcBef>
                <a:spcPts val="1000"/>
              </a:spcBef>
              <a:spcAft>
                <a:spcPts val="0"/>
              </a:spcAft>
              <a:buClr>
                <a:schemeClr val="dk1"/>
              </a:buClr>
              <a:buSzPct val="100000"/>
              <a:buChar char="•"/>
            </a:pPr>
            <a:r>
              <a:rPr lang="en-US" sz="4000"/>
              <a:t>Review the database tables and the views as well as the data within each table.</a:t>
            </a:r>
            <a:endParaRPr sz="4000"/>
          </a:p>
        </p:txBody>
      </p:sp>
      <p:cxnSp>
        <p:nvCxnSpPr>
          <p:cNvPr id="405" name="Google Shape;405;p32"/>
          <p:cNvCxnSpPr/>
          <p:nvPr/>
        </p:nvCxnSpPr>
        <p:spPr>
          <a:xfrm rot="10800000">
            <a:off x="838200" y="6485313"/>
            <a:ext cx="10515600" cy="0"/>
          </a:xfrm>
          <a:prstGeom prst="straightConnector1">
            <a:avLst/>
          </a:prstGeom>
          <a:noFill/>
          <a:ln cap="flat" cmpd="sng" w="57150">
            <a:solidFill>
              <a:schemeClr val="accent4"/>
            </a:solidFill>
            <a:prstDash val="solid"/>
            <a:miter lim="800000"/>
            <a:headEnd len="sm" w="sm" type="none"/>
            <a:tailEnd len="sm" w="sm" type="none"/>
          </a:ln>
        </p:spPr>
      </p:cxn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33"/>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References</a:t>
            </a:r>
            <a:endParaRPr sz="5400"/>
          </a:p>
        </p:txBody>
      </p:sp>
      <p:grpSp>
        <p:nvGrpSpPr>
          <p:cNvPr id="411" name="Google Shape;411;p33"/>
          <p:cNvGrpSpPr/>
          <p:nvPr/>
        </p:nvGrpSpPr>
        <p:grpSpPr>
          <a:xfrm>
            <a:off x="5126038" y="555101"/>
            <a:ext cx="6224587" cy="5425534"/>
            <a:chOff x="0" y="2651"/>
            <a:chExt cx="6224587" cy="5425534"/>
          </a:xfrm>
        </p:grpSpPr>
        <p:cxnSp>
          <p:nvCxnSpPr>
            <p:cNvPr id="412" name="Google Shape;412;p33"/>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13" name="Google Shape;413;p33"/>
            <p:cNvSpPr/>
            <p:nvPr/>
          </p:nvSpPr>
          <p:spPr>
            <a:xfrm>
              <a:off x="0" y="2651"/>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33"/>
            <p:cNvSpPr txBox="1"/>
            <p:nvPr/>
          </p:nvSpPr>
          <p:spPr>
            <a:xfrm>
              <a:off x="0" y="2651"/>
              <a:ext cx="6224587" cy="1808511"/>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[1] Database systems: design, implementation, and management, Coronel, C., &amp; Morris, S, Cengage Learning, 2019.</a:t>
              </a:r>
              <a:endParaRPr b="0" i="0" sz="2400" u="none" cap="none" strike="noStrike">
                <a:solidFill>
                  <a:schemeClr val="dk1"/>
                </a:solidFill>
                <a:latin typeface="Calibri"/>
                <a:ea typeface="Calibri"/>
                <a:cs typeface="Calibri"/>
                <a:sym typeface="Calibri"/>
              </a:endParaRPr>
            </a:p>
          </p:txBody>
        </p:sp>
        <p:cxnSp>
          <p:nvCxnSpPr>
            <p:cNvPr id="415" name="Google Shape;415;p33"/>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16" name="Google Shape;416;p33"/>
            <p:cNvSpPr/>
            <p:nvPr/>
          </p:nvSpPr>
          <p:spPr>
            <a:xfrm>
              <a:off x="0" y="1811163"/>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7" name="Google Shape;417;p33"/>
            <p:cNvSpPr txBox="1"/>
            <p:nvPr/>
          </p:nvSpPr>
          <p:spPr>
            <a:xfrm>
              <a:off x="0" y="1811163"/>
              <a:ext cx="6224587" cy="1808511"/>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[2] Database Systems: A Practical Approach to Design, Implementation, and Management, Connolly, T., &amp; Begg, C., Pearson, 2015.</a:t>
              </a:r>
              <a:endParaRPr/>
            </a:p>
          </p:txBody>
        </p:sp>
        <p:cxnSp>
          <p:nvCxnSpPr>
            <p:cNvPr id="418" name="Google Shape;418;p33"/>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19" name="Google Shape;419;p33"/>
            <p:cNvSpPr/>
            <p:nvPr/>
          </p:nvSpPr>
          <p:spPr>
            <a:xfrm>
              <a:off x="0" y="3619674"/>
              <a:ext cx="6224587" cy="1808511"/>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33"/>
            <p:cNvSpPr txBox="1"/>
            <p:nvPr/>
          </p:nvSpPr>
          <p:spPr>
            <a:xfrm>
              <a:off x="0" y="3619674"/>
              <a:ext cx="6224587" cy="1808511"/>
            </a:xfrm>
            <a:prstGeom prst="rect">
              <a:avLst/>
            </a:prstGeom>
            <a:noFill/>
            <a:ln>
              <a:noFill/>
            </a:ln>
          </p:spPr>
          <p:txBody>
            <a:bodyPr anchorCtr="0" anchor="t" bIns="91425" lIns="91425" spcFirstLastPara="1" rIns="91425" wrap="square" tIns="91425">
              <a:noAutofit/>
            </a:bodyPr>
            <a:lstStyle/>
            <a:p>
              <a:pPr indent="0" lvl="0" marL="0" marR="0" rtl="0" algn="l">
                <a:lnSpc>
                  <a:spcPct val="9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[3] Fundamentals of database systems, Elmasri, R., &amp; Navathe, S. B., Pearson Education Limited, 2016.</a:t>
              </a:r>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25" name="Shape 425"/>
        <p:cNvGrpSpPr/>
        <p:nvPr/>
      </p:nvGrpSpPr>
      <p:grpSpPr>
        <a:xfrm>
          <a:off x="0" y="0"/>
          <a:ext cx="0" cy="0"/>
          <a:chOff x="0" y="0"/>
          <a:chExt cx="0" cy="0"/>
        </a:xfrm>
      </p:grpSpPr>
      <p:sp>
        <p:nvSpPr>
          <p:cNvPr id="426" name="Google Shape;426;p34"/>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27" name="Google Shape;427;p34"/>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Lecture Series Summary</a:t>
            </a:r>
            <a:endParaRPr sz="5400"/>
          </a:p>
        </p:txBody>
      </p:sp>
      <p:sp>
        <p:nvSpPr>
          <p:cNvPr id="428" name="Google Shape;428;p34"/>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429" name="Google Shape;429;p34"/>
          <p:cNvGrpSpPr/>
          <p:nvPr/>
        </p:nvGrpSpPr>
        <p:grpSpPr>
          <a:xfrm>
            <a:off x="5126038" y="555101"/>
            <a:ext cx="6224587" cy="5425534"/>
            <a:chOff x="0" y="2651"/>
            <a:chExt cx="6224587" cy="5425534"/>
          </a:xfrm>
        </p:grpSpPr>
        <p:cxnSp>
          <p:nvCxnSpPr>
            <p:cNvPr id="430" name="Google Shape;430;p34"/>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31" name="Google Shape;431;p34"/>
            <p:cNvSpPr/>
            <p:nvPr/>
          </p:nvSpPr>
          <p:spPr>
            <a:xfrm>
              <a:off x="0" y="2651"/>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p34"/>
            <p:cNvSpPr txBox="1"/>
            <p:nvPr/>
          </p:nvSpPr>
          <p:spPr>
            <a:xfrm>
              <a:off x="0" y="2651"/>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Introduction to databases</a:t>
              </a:r>
              <a:endParaRPr b="0" i="0" sz="2400" u="none" cap="none" strike="noStrike">
                <a:solidFill>
                  <a:schemeClr val="dk1"/>
                </a:solidFill>
                <a:latin typeface="Calibri"/>
                <a:ea typeface="Calibri"/>
                <a:cs typeface="Calibri"/>
                <a:sym typeface="Calibri"/>
              </a:endParaRPr>
            </a:p>
          </p:txBody>
        </p:sp>
        <p:cxnSp>
          <p:nvCxnSpPr>
            <p:cNvPr id="433" name="Google Shape;433;p34"/>
            <p:cNvCxnSpPr/>
            <p:nvPr/>
          </p:nvCxnSpPr>
          <p:spPr>
            <a:xfrm>
              <a:off x="0" y="90690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34" name="Google Shape;434;p34"/>
            <p:cNvSpPr/>
            <p:nvPr/>
          </p:nvSpPr>
          <p:spPr>
            <a:xfrm>
              <a:off x="0" y="906907"/>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5" name="Google Shape;435;p34"/>
            <p:cNvSpPr txBox="1"/>
            <p:nvPr/>
          </p:nvSpPr>
          <p:spPr>
            <a:xfrm>
              <a:off x="0" y="906907"/>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The Database Environment</a:t>
              </a:r>
              <a:endParaRPr/>
            </a:p>
          </p:txBody>
        </p:sp>
        <p:cxnSp>
          <p:nvCxnSpPr>
            <p:cNvPr id="436" name="Google Shape;436;p34"/>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37" name="Google Shape;437;p34"/>
            <p:cNvSpPr/>
            <p:nvPr/>
          </p:nvSpPr>
          <p:spPr>
            <a:xfrm>
              <a:off x="0" y="1811163"/>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8" name="Google Shape;438;p34"/>
            <p:cNvSpPr txBox="1"/>
            <p:nvPr/>
          </p:nvSpPr>
          <p:spPr>
            <a:xfrm>
              <a:off x="0" y="1811163"/>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Database Analysis and Design</a:t>
              </a:r>
              <a:endParaRPr/>
            </a:p>
          </p:txBody>
        </p:sp>
        <p:cxnSp>
          <p:nvCxnSpPr>
            <p:cNvPr id="439" name="Google Shape;439;p34"/>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40" name="Google Shape;440;p34"/>
            <p:cNvSpPr/>
            <p:nvPr/>
          </p:nvSpPr>
          <p:spPr>
            <a:xfrm>
              <a:off x="0" y="2715419"/>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34"/>
            <p:cNvSpPr txBox="1"/>
            <p:nvPr/>
          </p:nvSpPr>
          <p:spPr>
            <a:xfrm>
              <a:off x="0" y="2715419"/>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Entity-Relationship Modelling Service-Oriented Architectures</a:t>
              </a:r>
              <a:endParaRPr/>
            </a:p>
          </p:txBody>
        </p:sp>
        <p:cxnSp>
          <p:nvCxnSpPr>
            <p:cNvPr id="442" name="Google Shape;442;p34"/>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43" name="Google Shape;443;p34"/>
            <p:cNvSpPr/>
            <p:nvPr/>
          </p:nvSpPr>
          <p:spPr>
            <a:xfrm>
              <a:off x="0" y="3619674"/>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p34"/>
            <p:cNvSpPr txBox="1"/>
            <p:nvPr/>
          </p:nvSpPr>
          <p:spPr>
            <a:xfrm>
              <a:off x="0" y="3619674"/>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The Relational Model</a:t>
              </a:r>
              <a:endParaRPr/>
            </a:p>
          </p:txBody>
        </p:sp>
        <p:cxnSp>
          <p:nvCxnSpPr>
            <p:cNvPr id="445" name="Google Shape;445;p34"/>
            <p:cNvCxnSpPr/>
            <p:nvPr/>
          </p:nvCxnSpPr>
          <p:spPr>
            <a:xfrm>
              <a:off x="0" y="452393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46" name="Google Shape;446;p34"/>
            <p:cNvSpPr/>
            <p:nvPr/>
          </p:nvSpPr>
          <p:spPr>
            <a:xfrm>
              <a:off x="0" y="4523930"/>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7" name="Google Shape;447;p34"/>
            <p:cNvSpPr txBox="1"/>
            <p:nvPr/>
          </p:nvSpPr>
          <p:spPr>
            <a:xfrm>
              <a:off x="0" y="4523930"/>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Normalization</a:t>
              </a:r>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52" name="Shape 452"/>
        <p:cNvGrpSpPr/>
        <p:nvPr/>
      </p:nvGrpSpPr>
      <p:grpSpPr>
        <a:xfrm>
          <a:off x="0" y="0"/>
          <a:ext cx="0" cy="0"/>
          <a:chOff x="0" y="0"/>
          <a:chExt cx="0" cy="0"/>
        </a:xfrm>
      </p:grpSpPr>
      <p:sp>
        <p:nvSpPr>
          <p:cNvPr id="453" name="Google Shape;453;p35"/>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454" name="Google Shape;454;p35"/>
          <p:cNvSpPr txBox="1"/>
          <p:nvPr>
            <p:ph type="title"/>
          </p:nvPr>
        </p:nvSpPr>
        <p:spPr>
          <a:xfrm>
            <a:off x="841248" y="548640"/>
            <a:ext cx="3600860" cy="543153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Lecture Series Summary</a:t>
            </a:r>
            <a:endParaRPr sz="5400"/>
          </a:p>
        </p:txBody>
      </p:sp>
      <p:sp>
        <p:nvSpPr>
          <p:cNvPr id="455" name="Google Shape;455;p35"/>
          <p:cNvSpPr/>
          <p:nvPr/>
        </p:nvSpPr>
        <p:spPr>
          <a:xfrm rot="5400000">
            <a:off x="2543983" y="3258715"/>
            <a:ext cx="4480560" cy="18288"/>
          </a:xfrm>
          <a:custGeom>
            <a:rect b="b" l="l" r="r" t="t"/>
            <a:pathLst>
              <a:path extrusionOk="0" fill="none" h="18288" w="448056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958" y="7429"/>
                  <a:pt x="4480540" y="10822"/>
                  <a:pt x="4480560" y="18288"/>
                </a:cubicBezTo>
                <a:cubicBezTo>
                  <a:pt x="4314132" y="14924"/>
                  <a:pt x="4028383" y="36632"/>
                  <a:pt x="3840480" y="18288"/>
                </a:cubicBezTo>
                <a:cubicBezTo>
                  <a:pt x="3652577" y="-56"/>
                  <a:pt x="3547615" y="2848"/>
                  <a:pt x="3290011" y="18288"/>
                </a:cubicBezTo>
                <a:cubicBezTo>
                  <a:pt x="3032407" y="33728"/>
                  <a:pt x="2830268" y="8719"/>
                  <a:pt x="2560320" y="18288"/>
                </a:cubicBezTo>
                <a:cubicBezTo>
                  <a:pt x="2290372" y="27857"/>
                  <a:pt x="2147422" y="6728"/>
                  <a:pt x="1965046" y="18288"/>
                </a:cubicBezTo>
                <a:cubicBezTo>
                  <a:pt x="1782670" y="29848"/>
                  <a:pt x="1689791" y="40680"/>
                  <a:pt x="1459382" y="18288"/>
                </a:cubicBezTo>
                <a:cubicBezTo>
                  <a:pt x="1228973" y="-4104"/>
                  <a:pt x="915486" y="36501"/>
                  <a:pt x="774497" y="18288"/>
                </a:cubicBezTo>
                <a:cubicBezTo>
                  <a:pt x="633508" y="75"/>
                  <a:pt x="361442" y="-11107"/>
                  <a:pt x="0" y="18288"/>
                </a:cubicBezTo>
                <a:cubicBezTo>
                  <a:pt x="-591" y="13205"/>
                  <a:pt x="-663" y="6329"/>
                  <a:pt x="0" y="0"/>
                </a:cubicBezTo>
                <a:close/>
              </a:path>
              <a:path extrusionOk="0" h="18288" w="448056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79674" y="5429"/>
                  <a:pt x="4481381" y="14046"/>
                  <a:pt x="4480560" y="18288"/>
                </a:cubicBezTo>
                <a:cubicBezTo>
                  <a:pt x="4279652" y="-6850"/>
                  <a:pt x="4200762" y="41566"/>
                  <a:pt x="3930091" y="18288"/>
                </a:cubicBezTo>
                <a:cubicBezTo>
                  <a:pt x="3659420" y="-4990"/>
                  <a:pt x="3456052" y="22294"/>
                  <a:pt x="3290011" y="18288"/>
                </a:cubicBezTo>
                <a:cubicBezTo>
                  <a:pt x="3123970" y="14282"/>
                  <a:pt x="2882392" y="32818"/>
                  <a:pt x="2649931" y="18288"/>
                </a:cubicBezTo>
                <a:cubicBezTo>
                  <a:pt x="2417470" y="3758"/>
                  <a:pt x="2238426" y="7337"/>
                  <a:pt x="2054657" y="18288"/>
                </a:cubicBezTo>
                <a:cubicBezTo>
                  <a:pt x="1870888" y="29239"/>
                  <a:pt x="1566368" y="45040"/>
                  <a:pt x="1324966" y="18288"/>
                </a:cubicBezTo>
                <a:cubicBezTo>
                  <a:pt x="1083564" y="-8464"/>
                  <a:pt x="787410" y="10946"/>
                  <a:pt x="595274" y="18288"/>
                </a:cubicBezTo>
                <a:cubicBezTo>
                  <a:pt x="403138" y="25630"/>
                  <a:pt x="169622" y="10499"/>
                  <a:pt x="0" y="18288"/>
                </a:cubicBezTo>
                <a:cubicBezTo>
                  <a:pt x="668" y="13665"/>
                  <a:pt x="578" y="5675"/>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grpSp>
        <p:nvGrpSpPr>
          <p:cNvPr id="456" name="Google Shape;456;p35"/>
          <p:cNvGrpSpPr/>
          <p:nvPr/>
        </p:nvGrpSpPr>
        <p:grpSpPr>
          <a:xfrm>
            <a:off x="5126038" y="555101"/>
            <a:ext cx="6224587" cy="5425534"/>
            <a:chOff x="0" y="2651"/>
            <a:chExt cx="6224587" cy="5425534"/>
          </a:xfrm>
        </p:grpSpPr>
        <p:cxnSp>
          <p:nvCxnSpPr>
            <p:cNvPr id="457" name="Google Shape;457;p35"/>
            <p:cNvCxnSpPr/>
            <p:nvPr/>
          </p:nvCxnSpPr>
          <p:spPr>
            <a:xfrm>
              <a:off x="0" y="2651"/>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58" name="Google Shape;458;p35"/>
            <p:cNvSpPr/>
            <p:nvPr/>
          </p:nvSpPr>
          <p:spPr>
            <a:xfrm>
              <a:off x="0" y="2651"/>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59" name="Google Shape;459;p35"/>
            <p:cNvSpPr txBox="1"/>
            <p:nvPr/>
          </p:nvSpPr>
          <p:spPr>
            <a:xfrm>
              <a:off x="0" y="2651"/>
              <a:ext cx="6224587" cy="904255"/>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chemeClr val="dk1"/>
                </a:buClr>
                <a:buSzPts val="2400"/>
                <a:buFont typeface="Calibri"/>
                <a:buNone/>
              </a:pPr>
              <a:r>
                <a:rPr b="0" i="0" lang="en-US" sz="2400" u="none" cap="none" strike="noStrike">
                  <a:solidFill>
                    <a:schemeClr val="dk1"/>
                  </a:solidFill>
                  <a:latin typeface="Calibri"/>
                  <a:ea typeface="Calibri"/>
                  <a:cs typeface="Calibri"/>
                  <a:sym typeface="Calibri"/>
                </a:rPr>
                <a:t>Introduction to Structured Query Language (SQL)</a:t>
              </a:r>
              <a:endParaRPr b="0" i="0" sz="2400" u="none" cap="none" strike="noStrike">
                <a:solidFill>
                  <a:schemeClr val="dk1"/>
                </a:solidFill>
                <a:latin typeface="Calibri"/>
                <a:ea typeface="Calibri"/>
                <a:cs typeface="Calibri"/>
                <a:sym typeface="Calibri"/>
              </a:endParaRPr>
            </a:p>
          </p:txBody>
        </p:sp>
        <p:cxnSp>
          <p:nvCxnSpPr>
            <p:cNvPr id="460" name="Google Shape;460;p35"/>
            <p:cNvCxnSpPr/>
            <p:nvPr/>
          </p:nvCxnSpPr>
          <p:spPr>
            <a:xfrm>
              <a:off x="0" y="906907"/>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61" name="Google Shape;461;p35"/>
            <p:cNvSpPr/>
            <p:nvPr/>
          </p:nvSpPr>
          <p:spPr>
            <a:xfrm>
              <a:off x="0" y="906907"/>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2" name="Google Shape;462;p35"/>
            <p:cNvSpPr txBox="1"/>
            <p:nvPr/>
          </p:nvSpPr>
          <p:spPr>
            <a:xfrm>
              <a:off x="0" y="906907"/>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Introduction to Data Definition Language</a:t>
              </a:r>
              <a:endParaRPr/>
            </a:p>
          </p:txBody>
        </p:sp>
        <p:cxnSp>
          <p:nvCxnSpPr>
            <p:cNvPr id="463" name="Google Shape;463;p35"/>
            <p:cNvCxnSpPr/>
            <p:nvPr/>
          </p:nvCxnSpPr>
          <p:spPr>
            <a:xfrm>
              <a:off x="0" y="1811163"/>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64" name="Google Shape;464;p35"/>
            <p:cNvSpPr/>
            <p:nvPr/>
          </p:nvSpPr>
          <p:spPr>
            <a:xfrm>
              <a:off x="0" y="1811163"/>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5" name="Google Shape;465;p35"/>
            <p:cNvSpPr txBox="1"/>
            <p:nvPr/>
          </p:nvSpPr>
          <p:spPr>
            <a:xfrm>
              <a:off x="0" y="1811163"/>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Advanced Data Definition Language</a:t>
              </a:r>
              <a:endParaRPr/>
            </a:p>
          </p:txBody>
        </p:sp>
        <p:cxnSp>
          <p:nvCxnSpPr>
            <p:cNvPr id="466" name="Google Shape;466;p35"/>
            <p:cNvCxnSpPr/>
            <p:nvPr/>
          </p:nvCxnSpPr>
          <p:spPr>
            <a:xfrm>
              <a:off x="0" y="2715419"/>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67" name="Google Shape;467;p35"/>
            <p:cNvSpPr/>
            <p:nvPr/>
          </p:nvSpPr>
          <p:spPr>
            <a:xfrm>
              <a:off x="0" y="2715419"/>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p35"/>
            <p:cNvSpPr txBox="1"/>
            <p:nvPr/>
          </p:nvSpPr>
          <p:spPr>
            <a:xfrm>
              <a:off x="0" y="2715419"/>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Introduction to Data Manipulation Language (DML)</a:t>
              </a:r>
              <a:endParaRPr/>
            </a:p>
          </p:txBody>
        </p:sp>
        <p:cxnSp>
          <p:nvCxnSpPr>
            <p:cNvPr id="469" name="Google Shape;469;p35"/>
            <p:cNvCxnSpPr/>
            <p:nvPr/>
          </p:nvCxnSpPr>
          <p:spPr>
            <a:xfrm>
              <a:off x="0" y="3619674"/>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70" name="Google Shape;470;p35"/>
            <p:cNvSpPr/>
            <p:nvPr/>
          </p:nvSpPr>
          <p:spPr>
            <a:xfrm>
              <a:off x="0" y="3619674"/>
              <a:ext cx="6224587"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1" name="Google Shape;471;p35"/>
            <p:cNvSpPr txBox="1"/>
            <p:nvPr/>
          </p:nvSpPr>
          <p:spPr>
            <a:xfrm>
              <a:off x="0" y="3619674"/>
              <a:ext cx="6224587"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Advanced Data Manipulation Language</a:t>
              </a:r>
              <a:endParaRPr/>
            </a:p>
          </p:txBody>
        </p:sp>
        <p:cxnSp>
          <p:nvCxnSpPr>
            <p:cNvPr id="472" name="Google Shape;472;p35"/>
            <p:cNvCxnSpPr/>
            <p:nvPr/>
          </p:nvCxnSpPr>
          <p:spPr>
            <a:xfrm>
              <a:off x="0" y="4523930"/>
              <a:ext cx="6224587" cy="0"/>
            </a:xfrm>
            <a:prstGeom prst="straightConnector1">
              <a:avLst/>
            </a:prstGeom>
            <a:solidFill>
              <a:schemeClr val="accent4"/>
            </a:solidFill>
            <a:ln cap="flat" cmpd="sng" w="12700">
              <a:solidFill>
                <a:schemeClr val="accent4"/>
              </a:solidFill>
              <a:prstDash val="solid"/>
              <a:miter lim="800000"/>
              <a:headEnd len="sm" w="sm" type="none"/>
              <a:tailEnd len="sm" w="sm" type="none"/>
            </a:ln>
          </p:spPr>
        </p:cxnSp>
        <p:sp>
          <p:nvSpPr>
            <p:cNvPr id="473" name="Google Shape;473;p35"/>
            <p:cNvSpPr/>
            <p:nvPr/>
          </p:nvSpPr>
          <p:spPr>
            <a:xfrm>
              <a:off x="0" y="4523930"/>
              <a:ext cx="4221390" cy="904255"/>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4" name="Google Shape;474;p35"/>
            <p:cNvSpPr txBox="1"/>
            <p:nvPr/>
          </p:nvSpPr>
          <p:spPr>
            <a:xfrm>
              <a:off x="0" y="4523930"/>
              <a:ext cx="4221390" cy="904255"/>
            </a:xfrm>
            <a:prstGeom prst="rect">
              <a:avLst/>
            </a:prstGeom>
            <a:noFill/>
            <a:ln>
              <a:noFill/>
            </a:ln>
          </p:spPr>
          <p:txBody>
            <a:bodyPr anchorCtr="0" anchor="t" bIns="95250" lIns="95250" spcFirstLastPara="1" rIns="95250" wrap="square" tIns="95250">
              <a:noAutofit/>
            </a:bodyPr>
            <a:lstStyle/>
            <a:p>
              <a:pPr indent="0" lvl="0" marL="0" marR="0" rtl="0" algn="l">
                <a:lnSpc>
                  <a:spcPct val="90000"/>
                </a:lnSpc>
                <a:spcBef>
                  <a:spcPts val="0"/>
                </a:spcBef>
                <a:spcAft>
                  <a:spcPts val="0"/>
                </a:spcAft>
                <a:buClr>
                  <a:schemeClr val="dk1"/>
                </a:buClr>
                <a:buSzPts val="2500"/>
                <a:buFont typeface="Calibri"/>
                <a:buNone/>
              </a:pPr>
              <a:r>
                <a:rPr b="0" i="0" lang="en-US" sz="2500" u="none" cap="none" strike="noStrike">
                  <a:solidFill>
                    <a:schemeClr val="dk1"/>
                  </a:solidFill>
                  <a:latin typeface="Calibri"/>
                  <a:ea typeface="Calibri"/>
                  <a:cs typeface="Calibri"/>
                  <a:sym typeface="Calibri"/>
                </a:rPr>
                <a:t>Database Administration and Security</a:t>
              </a:r>
              <a:endParaRPr/>
            </a:p>
          </p:txBody>
        </p:sp>
      </p:gr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Blue Green">
      <a:dk1>
        <a:srgbClr val="000000"/>
      </a:dk1>
      <a:lt1>
        <a:srgbClr val="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2021-09-16T11:34:02Z</dcterms:created>
  <dc:creator>Victoria Mukami</dc:creator>
</cp:coreProperties>
</file>