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293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607" autoAdjust="0"/>
  </p:normalViewPr>
  <p:slideViewPr>
    <p:cSldViewPr>
      <p:cViewPr>
        <p:scale>
          <a:sx n="90" d="100"/>
          <a:sy n="90" d="100"/>
        </p:scale>
        <p:origin x="-807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CB8C56-77C6-44E1-A6F6-D9FCFE683DAA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057B19-78E6-41D0-9061-3D83E84A17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11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52B8D5-AB3E-4473-A531-3CB9C62E862A}" type="slidenum">
              <a:rPr lang="en-US"/>
              <a:pPr/>
              <a:t>35</a:t>
            </a:fld>
            <a:endParaRPr lang="en-US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</a:pPr>
            <a:endParaRPr lang="en-US" sz="8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EB433FD5-4255-480B-9723-EEA1F911913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87F8C965-0B73-4636-A5E0-93F0B3868C2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3048000"/>
            <a:ext cx="800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Early Complex Societies in Europe</a:t>
            </a:r>
            <a:endParaRPr lang="en-US" sz="6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533400"/>
            <a:ext cx="6913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Great Civilizations of the Ancient World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69894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urope - Land | Britann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88260" y="6597692"/>
            <a:ext cx="296747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https://www.britannica.com/place/Europe/Land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781789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228600"/>
            <a:ext cx="7274937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Holocene period of Europe:  </a:t>
            </a:r>
          </a:p>
          <a:p>
            <a:endParaRPr lang="en-US" sz="2000" dirty="0"/>
          </a:p>
          <a:p>
            <a:endParaRPr lang="en-US" sz="2000" dirty="0" smtClean="0"/>
          </a:p>
          <a:p>
            <a:r>
              <a:rPr lang="en-US" sz="2000" dirty="0" smtClean="0"/>
              <a:t>---adoption of agriculture, introduced from other areas, </a:t>
            </a:r>
            <a:r>
              <a:rPr lang="en-US" sz="2000" b="1" dirty="0" smtClean="0"/>
              <a:t>not an independent invention in Europe</a:t>
            </a:r>
          </a:p>
          <a:p>
            <a:endParaRPr lang="en-US" sz="2000" dirty="0" smtClean="0"/>
          </a:p>
          <a:p>
            <a:r>
              <a:rPr lang="en-US" sz="2000" dirty="0" smtClean="0"/>
              <a:t>---in some areas, limited evidence for hereditary </a:t>
            </a:r>
            <a:r>
              <a:rPr lang="en-US" sz="2000" b="1" dirty="0" smtClean="0"/>
              <a:t>social ranking from burials</a:t>
            </a:r>
            <a:r>
              <a:rPr lang="en-US" sz="2000" dirty="0" smtClean="0"/>
              <a:t>, </a:t>
            </a:r>
            <a:r>
              <a:rPr lang="en-US" sz="2000" b="1" dirty="0" smtClean="0"/>
              <a:t>BUT horizontal social relationships also very important, </a:t>
            </a:r>
            <a:r>
              <a:rPr lang="en-US" sz="2000" dirty="0" smtClean="0"/>
              <a:t>large </a:t>
            </a:r>
            <a:r>
              <a:rPr lang="en-US" sz="2000" b="1" dirty="0" smtClean="0"/>
              <a:t>ritual</a:t>
            </a:r>
            <a:r>
              <a:rPr lang="en-US" sz="2000" dirty="0" smtClean="0"/>
              <a:t> </a:t>
            </a:r>
            <a:r>
              <a:rPr lang="en-US" sz="2000" b="1" dirty="0" smtClean="0"/>
              <a:t>sites</a:t>
            </a:r>
          </a:p>
          <a:p>
            <a:endParaRPr lang="en-US" sz="2000" dirty="0"/>
          </a:p>
          <a:p>
            <a:r>
              <a:rPr lang="en-US" sz="2000" dirty="0" smtClean="0"/>
              <a:t>---fewer settlements clearly identifiable as </a:t>
            </a:r>
            <a:r>
              <a:rPr lang="en-US" sz="2000" b="1" dirty="0" smtClean="0"/>
              <a:t>cities</a:t>
            </a:r>
          </a:p>
          <a:p>
            <a:r>
              <a:rPr lang="en-US" sz="2000" dirty="0" smtClean="0"/>
              <a:t>---both prestigious and utilitarian</a:t>
            </a:r>
            <a:r>
              <a:rPr lang="en-US" sz="2000" b="1" dirty="0" smtClean="0"/>
              <a:t> metal objects</a:t>
            </a:r>
            <a:r>
              <a:rPr lang="en-US" sz="2000" dirty="0" smtClean="0"/>
              <a:t> </a:t>
            </a:r>
            <a:endParaRPr lang="en-US" sz="2000" b="1" dirty="0" smtClean="0"/>
          </a:p>
          <a:p>
            <a:endParaRPr lang="en-US" sz="2000" dirty="0"/>
          </a:p>
          <a:p>
            <a:r>
              <a:rPr lang="en-US" sz="2000" dirty="0" smtClean="0"/>
              <a:t>---much </a:t>
            </a:r>
            <a:r>
              <a:rPr lang="en-US" sz="2000" b="1" dirty="0" smtClean="0"/>
              <a:t>cultural diversity</a:t>
            </a:r>
            <a:r>
              <a:rPr lang="en-US" sz="2000" dirty="0" smtClean="0"/>
              <a:t> as today and varieties of ways to manage social relations with respect to resources, economic activities, and religious activities</a:t>
            </a:r>
            <a:endParaRPr lang="mn-MN" sz="2000" dirty="0" smtClean="0"/>
          </a:p>
          <a:p>
            <a:endParaRPr lang="mn-MN" sz="2000" dirty="0"/>
          </a:p>
          <a:p>
            <a:r>
              <a:rPr lang="mn-MN" sz="2000" dirty="0" smtClean="0"/>
              <a:t>--- </a:t>
            </a:r>
            <a:r>
              <a:rPr lang="en-US" sz="2000" dirty="0" smtClean="0"/>
              <a:t>theories of large-scale monumentality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83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7200" y="1676400"/>
            <a:ext cx="80692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domesticated plants (wheat, barley, etc.) and animals (sheep, goats, pigs) brought to Europe</a:t>
            </a:r>
            <a:r>
              <a:rPr lang="en-US" sz="3600" dirty="0" smtClean="0"/>
              <a:t> later in time than the first domestication occurred in the Near East; clear pattern from C14 dates; some local hunter-gatherers adopted agriculture; earliest in Greece c. 6500 B.C.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6157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eolith_Ex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208" y="1022741"/>
            <a:ext cx="8545793" cy="5486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19200" y="6531605"/>
            <a:ext cx="664797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https://all-geo.org/highlyallochthonous/2007/11/the-black-sea-flood-and-the-rise-of-european-agriculture</a:t>
            </a:r>
            <a:endParaRPr lang="en-US" sz="1100" dirty="0"/>
          </a:p>
        </p:txBody>
      </p:sp>
      <p:sp>
        <p:nvSpPr>
          <p:cNvPr id="6" name="TextBox 5"/>
          <p:cNvSpPr txBox="1"/>
          <p:nvPr/>
        </p:nvSpPr>
        <p:spPr>
          <a:xfrm>
            <a:off x="198208" y="381000"/>
            <a:ext cx="4305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Tracing dates of domesticates in Europe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35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457200"/>
            <a:ext cx="6288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Early approaches on introduction of domesticates in Europe</a:t>
            </a:r>
            <a:endParaRPr lang="en-US" dirty="0"/>
          </a:p>
        </p:txBody>
      </p:sp>
      <p:pic>
        <p:nvPicPr>
          <p:cNvPr id="2050" name="Picture 2" descr="Romance languages evolved thanks to intervening obstacles. - ppt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" y="914399"/>
            <a:ext cx="7345151" cy="550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62947" y="6426242"/>
            <a:ext cx="24817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https://slideplayer.com/slide/12989677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72199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nchthi Cave by Sidonie on deviantART | Greece, Places around the world,  Ancient gree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4648200" cy="348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8898" y="43934"/>
            <a:ext cx="4476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Franchthi</a:t>
            </a:r>
            <a:r>
              <a:rPr lang="en-US" dirty="0" smtClean="0"/>
              <a:t> cave, Greece, 11,000 years ago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3943350"/>
            <a:ext cx="2598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https://www.pinterest.com/pin/418482990351771305</a:t>
            </a:r>
            <a:endParaRPr lang="en-US" sz="800" dirty="0"/>
          </a:p>
        </p:txBody>
      </p:sp>
      <p:pic>
        <p:nvPicPr>
          <p:cNvPr id="3076" name="Picture 4" descr="A view of Franchthi Cave. | Download Scientific Diagr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116804"/>
            <a:ext cx="3810000" cy="2855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10001" y="6642556"/>
            <a:ext cx="380424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https://www.researchgate.net/figure/A-view-of-Franchthi-Cave_fig6_288874413</a:t>
            </a:r>
            <a:endParaRPr lang="en-US" sz="800" dirty="0"/>
          </a:p>
        </p:txBody>
      </p:sp>
      <p:sp>
        <p:nvSpPr>
          <p:cNvPr id="7" name="TextBox 6"/>
          <p:cNvSpPr txBox="1"/>
          <p:nvPr/>
        </p:nvSpPr>
        <p:spPr>
          <a:xfrm>
            <a:off x="4724400" y="2286000"/>
            <a:ext cx="418896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400" dirty="0" smtClean="0"/>
              <a:t>Red deer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Cattle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Pigs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Snails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Shellfish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Obsidian from Melos island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Offshore fishing, tuna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703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eafaring traders plied the Aegean 15,000 years ago - The Archaeology News  Net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46147"/>
            <a:ext cx="3505200" cy="315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6616244"/>
            <a:ext cx="469070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https://archaeologynewsnetwork.blogspot.com/2011/08/seafaring-traders-plied-aegean-15000.html</a:t>
            </a:r>
            <a:endParaRPr lang="en-US" sz="800" dirty="0"/>
          </a:p>
        </p:txBody>
      </p:sp>
      <p:pic>
        <p:nvPicPr>
          <p:cNvPr id="4100" name="Picture 4" descr="Distribution of obsidian from the island of Melos in the Neolithic. |  Download Scientific Diagr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5" y="1212534"/>
            <a:ext cx="5934075" cy="446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1676400"/>
            <a:ext cx="2701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Early sea voyages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539530" y="5679760"/>
            <a:ext cx="561724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https://www.researchgate.net/figure/Distribution-of-obsidian-from-the-island-of-Melos-in-the-Neolithic_fig10_273356054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719969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0" y="634595"/>
            <a:ext cx="7361889" cy="5963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180918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Coastal England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6589150"/>
            <a:ext cx="8109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Brown, A. (2005). </a:t>
            </a:r>
            <a:r>
              <a:rPr lang="en-US" sz="700" i="1" dirty="0"/>
              <a:t>Wetlands and drylands in prehistory: Mesolithic to Bronze Age human activity and impact in the Severn Estuary, southwest Britain.</a:t>
            </a:r>
            <a:r>
              <a:rPr lang="en-US" sz="700" dirty="0"/>
              <a:t> PhD dissertation, University of Reading, Reading. </a:t>
            </a:r>
          </a:p>
          <a:p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35630517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09" t="27138" r="23105" b="36431"/>
          <a:stretch/>
        </p:blipFill>
        <p:spPr bwMode="auto">
          <a:xfrm>
            <a:off x="152400" y="1219199"/>
            <a:ext cx="5791200" cy="5371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48400" y="2971800"/>
            <a:ext cx="1633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 – Mesolithic</a:t>
            </a:r>
          </a:p>
          <a:p>
            <a:endParaRPr lang="en-US" dirty="0"/>
          </a:p>
          <a:p>
            <a:r>
              <a:rPr lang="en-US" dirty="0" smtClean="0"/>
              <a:t>H – Neolithic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9600" y="381000"/>
            <a:ext cx="4600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Who were the first farmers?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46610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ndkeramik Pott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3657600"/>
            <a:ext cx="3429000" cy="2780009"/>
          </a:xfrm>
          <a:prstGeom prst="rect">
            <a:avLst/>
          </a:prstGeom>
        </p:spPr>
      </p:pic>
      <p:pic>
        <p:nvPicPr>
          <p:cNvPr id="3" name="Picture 2" descr="Bandkerami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8600" y="3657600"/>
            <a:ext cx="4130421" cy="2819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00" y="152400"/>
            <a:ext cx="56643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Earlier Neolithic of Central Europe</a:t>
            </a:r>
          </a:p>
          <a:p>
            <a:endParaRPr lang="en-US" dirty="0"/>
          </a:p>
          <a:p>
            <a:r>
              <a:rPr lang="en-US" b="1" dirty="0" err="1" smtClean="0"/>
              <a:t>Banderamik</a:t>
            </a:r>
            <a:r>
              <a:rPr lang="en-US" b="1" dirty="0" smtClean="0"/>
              <a:t> culture</a:t>
            </a:r>
            <a:r>
              <a:rPr lang="en-US" dirty="0" smtClean="0"/>
              <a:t>, </a:t>
            </a:r>
            <a:r>
              <a:rPr lang="en-US" b="1" dirty="0" smtClean="0"/>
              <a:t>after c. 5200 B.C. </a:t>
            </a:r>
          </a:p>
          <a:p>
            <a:endParaRPr lang="en-US" dirty="0" smtClean="0"/>
          </a:p>
          <a:p>
            <a:r>
              <a:rPr lang="en-US" b="1" dirty="0" smtClean="0"/>
              <a:t>“Linear Band </a:t>
            </a:r>
            <a:r>
              <a:rPr lang="en-US" b="1" dirty="0" err="1" smtClean="0"/>
              <a:t>Keramik</a:t>
            </a:r>
            <a:r>
              <a:rPr lang="en-US" b="1" dirty="0" smtClean="0"/>
              <a:t> Culture, or LBK Culture”</a:t>
            </a:r>
          </a:p>
          <a:p>
            <a:r>
              <a:rPr lang="en-US" dirty="0"/>
              <a:t>s</a:t>
            </a:r>
            <a:r>
              <a:rPr lang="en-US" dirty="0" smtClean="0"/>
              <a:t>tarting in western Hungary then spreading to Austria and other parts of Europe</a:t>
            </a:r>
          </a:p>
          <a:p>
            <a:endParaRPr lang="en-US" dirty="0" smtClean="0"/>
          </a:p>
          <a:p>
            <a:r>
              <a:rPr lang="en-US" dirty="0" smtClean="0"/>
              <a:t>“linear pottery”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733800" y="3091934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</a:t>
            </a:r>
            <a:r>
              <a:rPr lang="en-US" dirty="0" smtClean="0"/>
              <a:t>ottery with incised, banded decoration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00200" y="6570821"/>
            <a:ext cx="46923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https://commons.wikimedia.org/wiki/File:Schuchhardt_Bandkeramik_Brockow.jp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89923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5554" y="76200"/>
            <a:ext cx="707467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plan map of a </a:t>
            </a:r>
            <a:r>
              <a:rPr lang="en-US" sz="2000" b="1" dirty="0" err="1" smtClean="0"/>
              <a:t>Banderamik</a:t>
            </a:r>
            <a:r>
              <a:rPr lang="en-US" sz="2000" b="1" dirty="0" smtClean="0"/>
              <a:t> Culture site in Central Europe:</a:t>
            </a:r>
          </a:p>
          <a:p>
            <a:endParaRPr lang="en-US" dirty="0" smtClean="0"/>
          </a:p>
          <a:p>
            <a:r>
              <a:rPr lang="en-US" dirty="0" smtClean="0"/>
              <a:t>---huge </a:t>
            </a:r>
            <a:r>
              <a:rPr lang="en-US" b="1" dirty="0" smtClean="0"/>
              <a:t>longhouses</a:t>
            </a:r>
            <a:r>
              <a:rPr lang="en-US" dirty="0" smtClean="0"/>
              <a:t> in groups of two or three identified from patterns of post holes, some settlements had more houses</a:t>
            </a:r>
          </a:p>
          <a:p>
            <a:r>
              <a:rPr lang="en-US" dirty="0" smtClean="0"/>
              <a:t>---interpretation:   houses represent </a:t>
            </a:r>
            <a:r>
              <a:rPr lang="en-US" b="1" dirty="0" smtClean="0"/>
              <a:t>farmers moving into new areas</a:t>
            </a:r>
            <a:r>
              <a:rPr lang="en-US" dirty="0" smtClean="0"/>
              <a:t> with easily cultivable soils for the first time</a:t>
            </a:r>
          </a:p>
          <a:p>
            <a:endParaRPr lang="en-US" dirty="0"/>
          </a:p>
        </p:txBody>
      </p:sp>
      <p:pic>
        <p:nvPicPr>
          <p:cNvPr id="7170" name="Picture 2" descr="The Spread of Farming into Central Europe (Chapter 4) - The First Farmers  of Euro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8303"/>
            <a:ext cx="3493299" cy="441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138303"/>
            <a:ext cx="4419600" cy="4366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2000" y="6619269"/>
            <a:ext cx="75328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https://www.cambridge.org/core/books/first-farmers-of-europe/spread-of-farming-into-central-europe/E4B612DF1E8CAE29218473816BEBD3F3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86116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1143000"/>
            <a:ext cx="8001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B</a:t>
            </a:r>
            <a:r>
              <a:rPr lang="en-US" sz="2400" b="1" dirty="0" err="1" smtClean="0"/>
              <a:t>anderamik</a:t>
            </a:r>
            <a:r>
              <a:rPr lang="en-US" sz="2400" b="1" dirty="0" smtClean="0"/>
              <a:t> settlements at </a:t>
            </a:r>
            <a:r>
              <a:rPr lang="en-US" sz="2400" b="1" dirty="0" err="1" smtClean="0"/>
              <a:t>Langweiler</a:t>
            </a:r>
            <a:r>
              <a:rPr lang="en-US" sz="2400" b="1" dirty="0" smtClean="0"/>
              <a:t>, western Germany </a:t>
            </a:r>
          </a:p>
          <a:p>
            <a:endParaRPr lang="en-US" sz="2000" b="1" dirty="0" smtClean="0"/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/>
              <a:t>Large number of longhouses</a:t>
            </a:r>
            <a:r>
              <a:rPr lang="en-US" sz="2000" dirty="0" smtClean="0"/>
              <a:t>; show occupation for </a:t>
            </a:r>
            <a:r>
              <a:rPr lang="en-US" sz="2000" b="1" dirty="0" smtClean="0"/>
              <a:t>several generations, </a:t>
            </a:r>
            <a:r>
              <a:rPr lang="en-US" sz="2000" dirty="0" smtClean="0"/>
              <a:t>over 400 years;  different sized communities—from 1 house to 11 in a settlement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/>
              <a:t>Hypothesis</a:t>
            </a:r>
            <a:r>
              <a:rPr lang="en-US" sz="2000" dirty="0" smtClean="0"/>
              <a:t>:     larger groups of people needed to begin settlement in new areas, collaborate to cut down trees for fields, etc.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possibly the houses were not permanent, just occupied over 1 or 2 seasons, people followed cattle to grazing areas in other seasons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30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152400"/>
            <a:ext cx="70866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Peaceful and egalitarian Neolithic cultures of central Europe?</a:t>
            </a:r>
          </a:p>
          <a:p>
            <a:endParaRPr lang="en-US" dirty="0" smtClean="0"/>
          </a:p>
          <a:p>
            <a:r>
              <a:rPr lang="en-US" sz="2000" b="1" dirty="0" err="1" smtClean="0"/>
              <a:t>Talheim</a:t>
            </a:r>
            <a:r>
              <a:rPr lang="en-US" sz="2000" b="1" dirty="0" smtClean="0"/>
              <a:t> Death Pit of Germany, </a:t>
            </a:r>
            <a:r>
              <a:rPr lang="en-US" sz="2000" b="1" dirty="0" err="1" smtClean="0"/>
              <a:t>Banderamik</a:t>
            </a:r>
            <a:r>
              <a:rPr lang="en-US" sz="2000" b="1" dirty="0" smtClean="0"/>
              <a:t> culture</a:t>
            </a:r>
            <a:r>
              <a:rPr lang="en-US" sz="2000" dirty="0" smtClean="0"/>
              <a:t>: </a:t>
            </a:r>
          </a:p>
          <a:p>
            <a:r>
              <a:rPr lang="en-US" sz="2000" dirty="0" smtClean="0"/>
              <a:t>18 adults, 16 children:  most show marks on the head by striking using a stone adze—death while fleeing from a raid, no defensive wounds found </a:t>
            </a:r>
          </a:p>
          <a:p>
            <a:endParaRPr lang="en-US" dirty="0"/>
          </a:p>
        </p:txBody>
      </p:sp>
      <p:pic>
        <p:nvPicPr>
          <p:cNvPr id="8194" name="Picture 2" descr="Eerie Talheim death pit reveals 'first war crime' where fleeing villagers  were slaughtered by axe-wielding invaders 7,000 years a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112835"/>
            <a:ext cx="5029200" cy="373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0" y="6585333"/>
            <a:ext cx="45416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https://www.thesun.co.uk/tech/9970445/talheim-death-pit-first-ever-war-crime</a:t>
            </a:r>
            <a:endParaRPr lang="en-US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5562600" y="4038600"/>
            <a:ext cx="3352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violence between the newly arrived farmers</a:t>
            </a:r>
          </a:p>
          <a:p>
            <a:r>
              <a:rPr lang="en-US" dirty="0" smtClean="0"/>
              <a:t>and local hunter-gatherers? How widespread was raiding?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73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7" t="24740" r="15171" b="43121"/>
          <a:stretch/>
        </p:blipFill>
        <p:spPr bwMode="auto">
          <a:xfrm>
            <a:off x="381000" y="1524000"/>
            <a:ext cx="8582411" cy="27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4799" y="838200"/>
            <a:ext cx="3720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Mass grave of </a:t>
            </a:r>
            <a:r>
              <a:rPr lang="en-US" sz="2800" dirty="0" err="1" smtClean="0"/>
              <a:t>Schletz</a:t>
            </a:r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80999" y="4283057"/>
            <a:ext cx="85824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https://www.researchgate.net/profile/Jan-Turek-6/publication/341344665_Archaeology_of_Death_121_Archaeology_of_violence_warfare_disease_magic_sacrifice/links/5ebbc8d7458515626ca5b096/Archaeology-of-Death-121-Archaeology-of-violence-warfare-disease-magic-sacrifice.pdf</a:t>
            </a:r>
            <a:endParaRPr lang="en-US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2057400" y="5410200"/>
            <a:ext cx="25444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Selective murder</a:t>
            </a:r>
          </a:p>
          <a:p>
            <a:endParaRPr lang="en-US" sz="2000" dirty="0"/>
          </a:p>
          <a:p>
            <a:r>
              <a:rPr lang="en-US" sz="2000" dirty="0" smtClean="0"/>
              <a:t>Women were spared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067176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eman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04804"/>
            <a:ext cx="4051682" cy="3119795"/>
          </a:xfrm>
          <a:prstGeom prst="rect">
            <a:avLst/>
          </a:prstGeom>
        </p:spPr>
      </p:pic>
      <p:pic>
        <p:nvPicPr>
          <p:cNvPr id="3" name="Picture 2" descr="Icema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14800" y="3200400"/>
            <a:ext cx="4919818" cy="3276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" y="762000"/>
            <a:ext cx="74375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Later central Europe, c. 3300-3200 B.C:</a:t>
            </a:r>
          </a:p>
          <a:p>
            <a:endParaRPr lang="en-US" dirty="0"/>
          </a:p>
          <a:p>
            <a:r>
              <a:rPr lang="en-US" dirty="0"/>
              <a:t>d</a:t>
            </a:r>
            <a:r>
              <a:rPr lang="en-US" dirty="0" smtClean="0"/>
              <a:t>iscovery in 1991 of the </a:t>
            </a:r>
            <a:r>
              <a:rPr lang="en-US" b="1" dirty="0" smtClean="0"/>
              <a:t>“Ice Man or </a:t>
            </a:r>
            <a:r>
              <a:rPr lang="en-US" b="1" dirty="0" err="1" smtClean="0"/>
              <a:t>Otzi</a:t>
            </a:r>
            <a:r>
              <a:rPr lang="en-US" dirty="0" smtClean="0"/>
              <a:t>” by hikers in the Alps</a:t>
            </a:r>
          </a:p>
          <a:p>
            <a:r>
              <a:rPr lang="en-US" dirty="0"/>
              <a:t>a</a:t>
            </a:r>
            <a:r>
              <a:rPr lang="en-US" dirty="0" smtClean="0"/>
              <a:t>bout 45 years old, physical health problems evident</a:t>
            </a:r>
          </a:p>
          <a:p>
            <a:r>
              <a:rPr lang="en-US" dirty="0" smtClean="0"/>
              <a:t>(arthritis, intestinal problems); evidence in stomach about his diet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6553200"/>
            <a:ext cx="865172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https://www.bistecglobal.com/wp-readme.php?pg=dailymail_sciencetech/article-7631391/tzi-Icemans-path-final-resting-place-revealed-ancient-mosses-liverworts.html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52562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eman_tool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2819400"/>
            <a:ext cx="5791200" cy="38077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600" y="228600"/>
            <a:ext cx="6324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Objects included a </a:t>
            </a:r>
            <a:r>
              <a:rPr lang="en-US" sz="2000" b="1" dirty="0" smtClean="0"/>
              <a:t>copper axe</a:t>
            </a:r>
            <a:r>
              <a:rPr lang="en-US" sz="2000" dirty="0" smtClean="0"/>
              <a:t> in a wooden handle, unfinished deerskin quiver, </a:t>
            </a:r>
          </a:p>
          <a:p>
            <a:r>
              <a:rPr lang="en-US" sz="2000" dirty="0" smtClean="0"/>
              <a:t>12 unfinished arrows hafts in a backpack made of larch plants and animal hide, </a:t>
            </a:r>
          </a:p>
          <a:p>
            <a:r>
              <a:rPr lang="en-US" sz="2000" dirty="0" smtClean="0"/>
              <a:t>flint knife, fire starting kit etc.  </a:t>
            </a:r>
          </a:p>
          <a:p>
            <a:r>
              <a:rPr lang="en-US" sz="2000" dirty="0" smtClean="0"/>
              <a:t> </a:t>
            </a:r>
          </a:p>
          <a:p>
            <a:r>
              <a:rPr lang="en-US" sz="2000" b="1" dirty="0"/>
              <a:t>d</a:t>
            </a:r>
            <a:r>
              <a:rPr lang="en-US" sz="2000" b="1" dirty="0" smtClean="0"/>
              <a:t>ebates about his social status</a:t>
            </a:r>
            <a:endParaRPr lang="en-US" sz="2000" b="1" dirty="0"/>
          </a:p>
          <a:p>
            <a:r>
              <a:rPr lang="en-US" sz="2000" b="1" dirty="0" smtClean="0"/>
              <a:t>Why was he in the area, and why the unfinished tools? </a:t>
            </a:r>
          </a:p>
          <a:p>
            <a:r>
              <a:rPr lang="en-US" sz="2000" b="1" dirty="0" smtClean="0"/>
              <a:t>  </a:t>
            </a:r>
            <a:endParaRPr lang="en-US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438400" y="6587473"/>
            <a:ext cx="34756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https://www.pinterest.com/pin/490470215660210327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34092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4800"/>
            <a:ext cx="7543177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Atlantic Europe, after 4000 B.C. </a:t>
            </a:r>
          </a:p>
          <a:p>
            <a:r>
              <a:rPr lang="en-US" dirty="0"/>
              <a:t>f</a:t>
            </a:r>
            <a:r>
              <a:rPr lang="en-US" dirty="0" smtClean="0"/>
              <a:t>arming spread to Britain and Ireland; regional cultural</a:t>
            </a:r>
          </a:p>
          <a:p>
            <a:r>
              <a:rPr lang="en-US" dirty="0"/>
              <a:t>i</a:t>
            </a:r>
            <a:r>
              <a:rPr lang="en-US" dirty="0" smtClean="0"/>
              <a:t>dentities being expressed, variation  in ritual practices</a:t>
            </a:r>
          </a:p>
          <a:p>
            <a:endParaRPr lang="en-US" dirty="0"/>
          </a:p>
          <a:p>
            <a:r>
              <a:rPr lang="en-US" dirty="0" smtClean="0"/>
              <a:t>Megalithic or large stone slabs used for ritual sites in several areas</a:t>
            </a:r>
          </a:p>
          <a:p>
            <a:r>
              <a:rPr lang="en-US" u="sng" dirty="0" smtClean="0"/>
              <a:t>(including Stonehenge later</a:t>
            </a:r>
            <a:r>
              <a:rPr lang="en-US" dirty="0" smtClean="0"/>
              <a:t>)—</a:t>
            </a:r>
            <a:r>
              <a:rPr lang="en-US" b="1" dirty="0" err="1" smtClean="0"/>
              <a:t>Newgrange</a:t>
            </a:r>
            <a:r>
              <a:rPr lang="en-US" b="1" dirty="0" smtClean="0"/>
              <a:t>, Ireland</a:t>
            </a:r>
            <a:r>
              <a:rPr lang="en-US" dirty="0" smtClean="0"/>
              <a:t>—large passage graves (3,200 BC)</a:t>
            </a:r>
            <a:endParaRPr lang="en-US" dirty="0"/>
          </a:p>
        </p:txBody>
      </p:sp>
      <p:pic>
        <p:nvPicPr>
          <p:cNvPr id="3" name="Picture 2" descr="Newgrange_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3048000"/>
            <a:ext cx="8919699" cy="34198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000" y="6520190"/>
            <a:ext cx="49536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https://edition.cnn.com/travel/article/newgrange-ireland-stone-age/index.html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54713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ri-Sprial Symbol at Newgrange, Boyne Valley, Ire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92343"/>
            <a:ext cx="7696200" cy="542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09600" y="609600"/>
            <a:ext cx="4557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Internal view of </a:t>
            </a:r>
            <a:r>
              <a:rPr lang="en-US" dirty="0" err="1" smtClean="0"/>
              <a:t>Newgrange</a:t>
            </a:r>
            <a:r>
              <a:rPr lang="en-US" dirty="0" smtClean="0"/>
              <a:t> passage grave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6520190"/>
            <a:ext cx="49536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https://edition.cnn.com/travel/article/newgrange-ireland-stone-age/index.html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44038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ewgrange-aeri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2133600"/>
            <a:ext cx="6248400" cy="46061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" y="381000"/>
            <a:ext cx="716417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Newgrange</a:t>
            </a:r>
            <a:r>
              <a:rPr lang="en-US" sz="2000" dirty="0" smtClean="0"/>
              <a:t>, Ireland:  what kind of social organization</a:t>
            </a:r>
          </a:p>
          <a:p>
            <a:r>
              <a:rPr lang="en-US" sz="2000" dirty="0" smtClean="0"/>
              <a:t>was involved in the construction and buried their dead here?</a:t>
            </a:r>
          </a:p>
          <a:p>
            <a:endParaRPr lang="en-US" sz="2000" dirty="0" smtClean="0"/>
          </a:p>
          <a:p>
            <a:r>
              <a:rPr lang="en-US" sz="2000" dirty="0" smtClean="0"/>
              <a:t>tomb that seems to be oriented to receive light from the rising sun at the winter solstice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7705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avrinis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33600"/>
            <a:ext cx="8932483" cy="42848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00" y="914400"/>
            <a:ext cx="6350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b</a:t>
            </a:r>
            <a:r>
              <a:rPr lang="en-US" sz="2000" b="1" dirty="0" smtClean="0"/>
              <a:t>urials for social groups</a:t>
            </a:r>
            <a:r>
              <a:rPr lang="en-US" sz="2000" dirty="0" smtClean="0"/>
              <a:t> seem more important than for individuals, communal labor</a:t>
            </a:r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0" y="6477000"/>
            <a:ext cx="919835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http://generic.wordpress.soton.ac.uk/ditchedenclosures/who-built-neolithic-european-ditched-enclosures/megalithic-worlds-monumentalisation-neolithic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757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hoto of a Neolithic Dolmen at Le Pouget (Hérault, France). Only part of this structure is properly 'megalithic'. The walls are mainly made using dry stone masonry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5" y="1219200"/>
            <a:ext cx="8038709" cy="536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8600" y="609600"/>
            <a:ext cx="3916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Neolithic dolmen, Le </a:t>
            </a:r>
            <a:r>
              <a:rPr lang="en-US" dirty="0" err="1" smtClean="0"/>
              <a:t>Pouget</a:t>
            </a:r>
            <a:r>
              <a:rPr lang="en-US" dirty="0" smtClean="0"/>
              <a:t>, France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-6607" y="6580957"/>
            <a:ext cx="919835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http://generic.wordpress.soton.ac.uk/ditchedenclosures/who-built-neolithic-european-ditched-enclosures/megalithic-worlds-monumentalisation-neolithic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79175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9600" y="0"/>
            <a:ext cx="11430000" cy="762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4800" y="304800"/>
            <a:ext cx="54649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Reminders of the past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12782" y="990600"/>
            <a:ext cx="2667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Monument - '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monere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</a:p>
          <a:p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Dursgal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dursakh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Pamyatnik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pamyat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</a:p>
          <a:p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67000" y="6603958"/>
            <a:ext cx="261481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https://www.worldhistory.org/stonehenge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304315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ow Old Is Stonehenge? And Why Was It Built? Read Our Expert Guide, Plus 12  Important Facts | History Ext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2" y="1524000"/>
            <a:ext cx="7946642" cy="5303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381000"/>
            <a:ext cx="26725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Stonehenge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1143000" y="6553200"/>
            <a:ext cx="460895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https://www.historyextra.com/period/stone-age/10-facts-about-stonehenge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85724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8511396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533400"/>
            <a:ext cx="4814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Social and economic context of Stonehenge?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1192" y="6553200"/>
            <a:ext cx="460895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https://www.historyextra.com/period/stone-age/10-facts-about-stonehenge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5451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lan of Stonehenge, showing the principal structural features (after... |  Download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8077200" cy="5437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" y="207346"/>
            <a:ext cx="35702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Main components of Stonehenge</a:t>
            </a:r>
          </a:p>
          <a:p>
            <a:r>
              <a:rPr lang="en-US" dirty="0" smtClean="0"/>
              <a:t>(5,000-3,500 years ago)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6200" y="6580593"/>
            <a:ext cx="81291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https://www.researchgate.net/figure/Plan-of-Stonehenge-showing-the-principal-structural-features-after-Darvill-2006_fig1_265109189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56776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iagram of the aubrey holes at stonehe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219200"/>
            <a:ext cx="8338557" cy="544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381000"/>
            <a:ext cx="50065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Phase 1: the earthwork circle and Aubrey holes</a:t>
            </a:r>
          </a:p>
          <a:p>
            <a:r>
              <a:rPr lang="en-US" dirty="0" smtClean="0"/>
              <a:t>(5,000 years ago) – animal bones from ditch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92228" y="6519620"/>
            <a:ext cx="374173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https://evanevanstours.com/blog/how-was-stonehenge-built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74317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wooden henge exam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4" y="1031166"/>
            <a:ext cx="8205375" cy="547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164" y="134034"/>
            <a:ext cx="571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Phase 2: timber posts near the center, cremated burials from ditch and Aubrey holes (5,000-4,500 years ago)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92228" y="6519620"/>
            <a:ext cx="374173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https://evanevanstours.com/blog/how-was-stonehenge-built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9599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6" y="838200"/>
            <a:ext cx="8204494" cy="5960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38200" y="6600735"/>
            <a:ext cx="65171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/>
              <a:t>Chazan</a:t>
            </a:r>
            <a:r>
              <a:rPr lang="en-US" sz="1050" dirty="0"/>
              <a:t>, M. (2021). </a:t>
            </a:r>
            <a:r>
              <a:rPr lang="en-US" sz="1050" i="1" dirty="0"/>
              <a:t>World prehistory and archaeology: pathways through time</a:t>
            </a:r>
            <a:r>
              <a:rPr lang="en-US" sz="1050" dirty="0"/>
              <a:t>. Routledge, New York</a:t>
            </a:r>
            <a:r>
              <a:rPr lang="en-US" sz="1050" dirty="0" smtClean="0"/>
              <a:t>.</a:t>
            </a:r>
            <a:endParaRPr lang="en-US" sz="1050" dirty="0"/>
          </a:p>
        </p:txBody>
      </p:sp>
      <p:sp>
        <p:nvSpPr>
          <p:cNvPr id="4" name="TextBox 3"/>
          <p:cNvSpPr txBox="1"/>
          <p:nvPr/>
        </p:nvSpPr>
        <p:spPr>
          <a:xfrm>
            <a:off x="76200" y="152400"/>
            <a:ext cx="4326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Phase 3a: the bluestones, 2-2,5 m high,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78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reseli hills quarry in Pembrokesh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0" y="1143000"/>
            <a:ext cx="83439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79895" y="6578642"/>
            <a:ext cx="374173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https://evanevanstours.com/blog/how-was-stonehenge-built</a:t>
            </a:r>
            <a:endParaRPr lang="en-US" sz="1050" dirty="0"/>
          </a:p>
        </p:txBody>
      </p:sp>
      <p:sp>
        <p:nvSpPr>
          <p:cNvPr id="4" name="TextBox 3"/>
          <p:cNvSpPr txBox="1"/>
          <p:nvPr/>
        </p:nvSpPr>
        <p:spPr>
          <a:xfrm>
            <a:off x="-27418" y="457200"/>
            <a:ext cx="6378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Quarrying site of bluestones, 240 km away from Stonehenge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82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tonehenge bluestones concentric half circle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" y="1066800"/>
            <a:ext cx="8426256" cy="553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9895" y="6578642"/>
            <a:ext cx="374173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https://evanevanstours.com/blog/how-was-stonehenge-built</a:t>
            </a:r>
            <a:endParaRPr lang="en-US" sz="1050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369436"/>
            <a:ext cx="3788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Original arrangement of bluestones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15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6" y="838200"/>
            <a:ext cx="8204494" cy="5960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8200" y="6600735"/>
            <a:ext cx="65171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/>
              <a:t>Chazan</a:t>
            </a:r>
            <a:r>
              <a:rPr lang="en-US" sz="1050" dirty="0"/>
              <a:t>, M. (2021). </a:t>
            </a:r>
            <a:r>
              <a:rPr lang="en-US" sz="1050" i="1" dirty="0"/>
              <a:t>World prehistory and archaeology: pathways through time</a:t>
            </a:r>
            <a:r>
              <a:rPr lang="en-US" sz="1050" dirty="0"/>
              <a:t>. Routledge, New York</a:t>
            </a:r>
            <a:r>
              <a:rPr lang="en-US" sz="1050" dirty="0" smtClean="0"/>
              <a:t>.</a:t>
            </a:r>
            <a:endParaRPr lang="en-US" sz="1050" dirty="0"/>
          </a:p>
        </p:txBody>
      </p:sp>
      <p:sp>
        <p:nvSpPr>
          <p:cNvPr id="6" name="TextBox 5"/>
          <p:cNvSpPr txBox="1"/>
          <p:nvPr/>
        </p:nvSpPr>
        <p:spPr>
          <a:xfrm>
            <a:off x="25106" y="76200"/>
            <a:ext cx="579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Arrival of 30 large stones: up to 50 tons each, brought from 30 km away (4,000 years ago)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52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76200"/>
            <a:ext cx="74676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o</a:t>
            </a:r>
            <a:r>
              <a:rPr lang="en-US" sz="2400" b="1" dirty="0" smtClean="0"/>
              <a:t>ther recent work: </a:t>
            </a:r>
            <a:r>
              <a:rPr lang="en-US" sz="2400" dirty="0" smtClean="0"/>
              <a:t> looking at the </a:t>
            </a:r>
            <a:r>
              <a:rPr lang="en-US" sz="2400" b="1" dirty="0" smtClean="0"/>
              <a:t>sacred landscape</a:t>
            </a:r>
            <a:r>
              <a:rPr lang="en-US" sz="2400" dirty="0" smtClean="0"/>
              <a:t> and links to other nearby and roughly contemporary sites:</a:t>
            </a:r>
          </a:p>
          <a:p>
            <a:endParaRPr lang="en-US" sz="2000" dirty="0" smtClean="0"/>
          </a:p>
          <a:p>
            <a:pPr marL="457200" indent="-457200">
              <a:buAutoNum type="arabicPeriod"/>
            </a:pPr>
            <a:r>
              <a:rPr lang="en-US" sz="2000" b="1" dirty="0" err="1" smtClean="0"/>
              <a:t>Durrington</a:t>
            </a:r>
            <a:r>
              <a:rPr lang="en-US" sz="2000" b="1" dirty="0" smtClean="0"/>
              <a:t> Walls (2.8 km from Stonehenge)  and </a:t>
            </a:r>
          </a:p>
          <a:p>
            <a:r>
              <a:rPr lang="en-US" sz="2000" b="1" dirty="0" smtClean="0"/>
              <a:t>2.    </a:t>
            </a:r>
            <a:r>
              <a:rPr lang="en-US" sz="2000" b="1" dirty="0" err="1" smtClean="0"/>
              <a:t>Woodhenge</a:t>
            </a:r>
            <a:endParaRPr lang="en-US" sz="2000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133600"/>
            <a:ext cx="6726349" cy="4561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85800" y="6629400"/>
            <a:ext cx="3315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http://news.bbc.co.uk/2/hi/science/nature/6311939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45274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sho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8800" y="1493356"/>
            <a:ext cx="3276600" cy="48792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28600"/>
            <a:ext cx="7239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houses at </a:t>
            </a:r>
            <a:r>
              <a:rPr lang="en-US" sz="2400" b="1" dirty="0" err="1" smtClean="0"/>
              <a:t>Durrington</a:t>
            </a:r>
            <a:r>
              <a:rPr lang="en-US" sz="2400" b="1" dirty="0" smtClean="0"/>
              <a:t> Walls:     about 8 excavated, 100 discovered by geophysical methods</a:t>
            </a:r>
          </a:p>
          <a:p>
            <a:r>
              <a:rPr lang="en-US" sz="2400" b="1" dirty="0" smtClean="0"/>
              <a:t> </a:t>
            </a:r>
          </a:p>
          <a:p>
            <a:r>
              <a:rPr lang="en-US" sz="2400" b="1" dirty="0" smtClean="0"/>
              <a:t>a village for the laborers at </a:t>
            </a:r>
          </a:p>
          <a:p>
            <a:r>
              <a:rPr lang="en-US" sz="2400" b="1" dirty="0" smtClean="0"/>
              <a:t>Stonehenge?</a:t>
            </a:r>
          </a:p>
          <a:p>
            <a:endParaRPr lang="en-US" sz="2400" b="1" dirty="0" smtClean="0"/>
          </a:p>
          <a:p>
            <a:r>
              <a:rPr lang="en-US" sz="2400" b="1" dirty="0" smtClean="0"/>
              <a:t>minimal evidence for social hierarchy</a:t>
            </a:r>
            <a:endParaRPr lang="en-US" sz="2400" b="1" dirty="0"/>
          </a:p>
        </p:txBody>
      </p:sp>
      <p:pic>
        <p:nvPicPr>
          <p:cNvPr id="20482" name="Picture 2" descr="Village May Have Housed Builders of Stonehenge - The New York Ti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571240"/>
            <a:ext cx="5410200" cy="252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7805" y="6629400"/>
            <a:ext cx="439254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https://www.nytimes.com/2007/01/31/world/europe/31stonehenge.html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48045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1066800"/>
            <a:ext cx="7162800" cy="21336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sz="2200" b="1" dirty="0" err="1" smtClean="0">
                <a:solidFill>
                  <a:schemeClr val="tx1"/>
                </a:solidFill>
              </a:rPr>
              <a:t>Durrington</a:t>
            </a:r>
            <a:r>
              <a:rPr lang="en-US" sz="2200" b="1" dirty="0" smtClean="0">
                <a:solidFill>
                  <a:schemeClr val="tx1"/>
                </a:solidFill>
              </a:rPr>
              <a:t> Walls:  </a:t>
            </a:r>
            <a:r>
              <a:rPr lang="en-US" sz="2200" dirty="0" smtClean="0">
                <a:solidFill>
                  <a:schemeClr val="tx1"/>
                </a:solidFill>
              </a:rPr>
              <a:t/>
            </a:r>
            <a:br>
              <a:rPr lang="en-US" sz="2200" dirty="0" smtClean="0">
                <a:solidFill>
                  <a:schemeClr val="tx1"/>
                </a:solidFill>
              </a:rPr>
            </a:br>
            <a:r>
              <a:rPr lang="en-US" sz="2200" u="sng" dirty="0" smtClean="0">
                <a:solidFill>
                  <a:schemeClr val="tx1"/>
                </a:solidFill>
              </a:rPr>
              <a:t>1</a:t>
            </a:r>
            <a:r>
              <a:rPr lang="en-US" sz="2200" u="sng" baseline="30000" dirty="0" smtClean="0">
                <a:solidFill>
                  <a:schemeClr val="tx1"/>
                </a:solidFill>
              </a:rPr>
              <a:t>st</a:t>
            </a:r>
            <a:r>
              <a:rPr lang="en-US" sz="2200" u="sng" dirty="0" smtClean="0">
                <a:solidFill>
                  <a:schemeClr val="tx1"/>
                </a:solidFill>
              </a:rPr>
              <a:t>  hypothesis</a:t>
            </a:r>
            <a:r>
              <a:rPr lang="en-US" sz="2200" dirty="0" smtClean="0">
                <a:solidFill>
                  <a:schemeClr val="tx1"/>
                </a:solidFill>
              </a:rPr>
              <a:t>:  houses of farmers (wheat, cattle), the laborers</a:t>
            </a:r>
            <a:br>
              <a:rPr lang="en-US" sz="2200" dirty="0" smtClean="0">
                <a:solidFill>
                  <a:schemeClr val="tx1"/>
                </a:solidFill>
              </a:rPr>
            </a:br>
            <a:r>
              <a:rPr lang="en-US" sz="2200" dirty="0" smtClean="0">
                <a:solidFill>
                  <a:schemeClr val="tx1"/>
                </a:solidFill>
              </a:rPr>
              <a:t>**</a:t>
            </a:r>
            <a:r>
              <a:rPr lang="en-US" sz="2200" u="sng" dirty="0" smtClean="0">
                <a:solidFill>
                  <a:schemeClr val="tx1"/>
                </a:solidFill>
              </a:rPr>
              <a:t>2</a:t>
            </a:r>
            <a:r>
              <a:rPr lang="en-US" sz="2200" u="sng" baseline="30000" dirty="0" smtClean="0">
                <a:solidFill>
                  <a:schemeClr val="tx1"/>
                </a:solidFill>
              </a:rPr>
              <a:t>nd</a:t>
            </a:r>
            <a:r>
              <a:rPr lang="en-US" sz="2200" u="sng" dirty="0" smtClean="0">
                <a:solidFill>
                  <a:schemeClr val="tx1"/>
                </a:solidFill>
              </a:rPr>
              <a:t> hypothesis</a:t>
            </a:r>
            <a:r>
              <a:rPr lang="en-US" sz="2200" dirty="0" smtClean="0">
                <a:solidFill>
                  <a:schemeClr val="tx1"/>
                </a:solidFill>
              </a:rPr>
              <a:t>:  village only occupied for the winter months when people came together for ceremonies with </a:t>
            </a:r>
            <a:r>
              <a:rPr lang="en-US" sz="2200" b="1" dirty="0" smtClean="0">
                <a:solidFill>
                  <a:schemeClr val="tx1"/>
                </a:solidFill>
              </a:rPr>
              <a:t>feasting</a:t>
            </a:r>
            <a:r>
              <a:rPr lang="en-US" sz="2200" dirty="0" smtClean="0">
                <a:solidFill>
                  <a:schemeClr val="tx1"/>
                </a:solidFill>
              </a:rPr>
              <a:t> at the </a:t>
            </a:r>
            <a:r>
              <a:rPr lang="en-US" sz="2200" b="1" dirty="0" smtClean="0">
                <a:solidFill>
                  <a:schemeClr val="tx1"/>
                </a:solidFill>
              </a:rPr>
              <a:t>winter solstice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b="1" dirty="0" smtClean="0">
                <a:solidFill>
                  <a:schemeClr val="tx1"/>
                </a:solidFill>
              </a:rPr>
              <a:t>evidence</a:t>
            </a:r>
            <a:r>
              <a:rPr lang="en-US" sz="2200" dirty="0" smtClean="0">
                <a:solidFill>
                  <a:schemeClr val="tx1"/>
                </a:solidFill>
              </a:rPr>
              <a:t>:  huge quantities of animal bone in structures, stone tools for butchering; no remains of daily subsistence production (crafts, farming)</a:t>
            </a:r>
            <a:r>
              <a:rPr lang="en-US" sz="2400" dirty="0" smtClean="0">
                <a:solidFill>
                  <a:schemeClr val="tx1"/>
                </a:solidFill>
              </a:rPr>
              <a:t/>
            </a:r>
            <a:br>
              <a:rPr lang="en-US" sz="2400" dirty="0" smtClean="0">
                <a:solidFill>
                  <a:schemeClr val="tx1"/>
                </a:solidFill>
              </a:rPr>
            </a:br>
            <a:endParaRPr lang="en-US" sz="2400" dirty="0" smtClean="0">
              <a:solidFill>
                <a:schemeClr val="tx1"/>
              </a:solidFill>
            </a:endParaRPr>
          </a:p>
        </p:txBody>
      </p:sp>
      <p:pic>
        <p:nvPicPr>
          <p:cNvPr id="10957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805" y="3397768"/>
            <a:ext cx="4290190" cy="321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3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19875" y="3152324"/>
            <a:ext cx="3581400" cy="3705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486400" y="2133600"/>
            <a:ext cx="3384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</a:p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537805" y="6629400"/>
            <a:ext cx="439254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https://www.nytimes.com/2007/01/31/world/europe/31stonehenge.html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77240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380999"/>
            <a:ext cx="7696200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/>
              <a:t>debates about social organization to organize the labor:  social ranking?  </a:t>
            </a:r>
          </a:p>
          <a:p>
            <a:r>
              <a:rPr lang="en-US" b="1" dirty="0" smtClean="0"/>
              <a:t>“the Amesbury Archer”</a:t>
            </a:r>
            <a:r>
              <a:rPr lang="en-US" dirty="0" smtClean="0"/>
              <a:t> burial from a nearby area, dated to </a:t>
            </a:r>
            <a:r>
              <a:rPr lang="en-US" b="1" dirty="0" smtClean="0"/>
              <a:t>Phase 3C </a:t>
            </a:r>
            <a:r>
              <a:rPr lang="en-US" dirty="0" smtClean="0"/>
              <a:t>with gold “earrings/hair ornaments”, dating to AFTER construction of the Sarsen Circle</a:t>
            </a:r>
          </a:p>
          <a:p>
            <a:endParaRPr lang="en-US" dirty="0" smtClean="0"/>
          </a:p>
          <a:p>
            <a:r>
              <a:rPr lang="en-US" dirty="0" smtClean="0"/>
              <a:t>Should we cite this burial as evidence for social </a:t>
            </a:r>
          </a:p>
          <a:p>
            <a:r>
              <a:rPr lang="en-US" dirty="0" smtClean="0"/>
              <a:t>hierarchy during the Stonehenge period (late Neolithic and </a:t>
            </a:r>
          </a:p>
          <a:p>
            <a:r>
              <a:rPr lang="en-US" dirty="0" smtClean="0"/>
              <a:t>early Bronze Age)?      isotopic analysis of skeletal remains—not a local</a:t>
            </a:r>
            <a:endParaRPr lang="en-US" dirty="0"/>
          </a:p>
        </p:txBody>
      </p:sp>
      <p:pic>
        <p:nvPicPr>
          <p:cNvPr id="3" name="Picture 2" descr="Amesburyind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3200400"/>
            <a:ext cx="3479800" cy="2609850"/>
          </a:xfrm>
          <a:prstGeom prst="rect">
            <a:avLst/>
          </a:prstGeom>
        </p:spPr>
      </p:pic>
      <p:pic>
        <p:nvPicPr>
          <p:cNvPr id="4" name="Picture 3" descr="AA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1316" y="4038600"/>
            <a:ext cx="3431823" cy="2438400"/>
          </a:xfrm>
          <a:prstGeom prst="rect">
            <a:avLst/>
          </a:prstGeom>
        </p:spPr>
      </p:pic>
      <p:pic>
        <p:nvPicPr>
          <p:cNvPr id="5" name="Picture 4" descr="imag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2800" y="3657600"/>
            <a:ext cx="1905000" cy="17977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48000" y="6596390"/>
            <a:ext cx="306846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https://en.wikipedia.org/wiki/Amesbury_Archer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93097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" y="304800"/>
            <a:ext cx="8458199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References</a:t>
            </a:r>
          </a:p>
          <a:p>
            <a:r>
              <a:rPr lang="en-US" sz="1600" dirty="0"/>
              <a:t> </a:t>
            </a:r>
          </a:p>
          <a:p>
            <a:r>
              <a:rPr lang="en-US" sz="1600" dirty="0"/>
              <a:t>Bradley, R. (2007). </a:t>
            </a:r>
            <a:r>
              <a:rPr lang="en-US" sz="1600" i="1" dirty="0"/>
              <a:t>The prehistory of Britain and Ireland</a:t>
            </a:r>
            <a:r>
              <a:rPr lang="en-US" sz="1600" dirty="0"/>
              <a:t>. Cambridge University Press, Cambridge.   </a:t>
            </a:r>
          </a:p>
          <a:p>
            <a:r>
              <a:rPr lang="en-US" sz="1600" dirty="0"/>
              <a:t>Brown, A. (2005). </a:t>
            </a:r>
            <a:r>
              <a:rPr lang="en-US" sz="1600" i="1" dirty="0"/>
              <a:t>Wetlands and drylands in prehistory: Mesolithic to Bronze Age human activity and impact in the Severn Estuary, southwest Britain.</a:t>
            </a:r>
            <a:r>
              <a:rPr lang="en-US" sz="1600" dirty="0"/>
              <a:t> PhD dissertation, University of Reading, Reading. </a:t>
            </a:r>
          </a:p>
          <a:p>
            <a:r>
              <a:rPr lang="en-US" sz="1600" dirty="0"/>
              <a:t>Chapman, R. (1995). </a:t>
            </a:r>
            <a:r>
              <a:rPr lang="en-US" sz="1600" i="1" dirty="0"/>
              <a:t>Ten years after – megaliths, mortuary practices, and the territorial model</a:t>
            </a:r>
            <a:r>
              <a:rPr lang="en-US" sz="1600" dirty="0"/>
              <a:t>. In Regional approaches to mortuary analysis, edited by </a:t>
            </a:r>
            <a:r>
              <a:rPr lang="en-US" sz="1600" dirty="0" err="1"/>
              <a:t>A.Beck</a:t>
            </a:r>
            <a:r>
              <a:rPr lang="en-US" sz="1600" dirty="0"/>
              <a:t>. </a:t>
            </a:r>
            <a:r>
              <a:rPr lang="en-US" sz="1600" dirty="0" err="1"/>
              <a:t>Planum</a:t>
            </a:r>
            <a:r>
              <a:rPr lang="en-US" sz="1600" dirty="0"/>
              <a:t> Press, New York. </a:t>
            </a:r>
          </a:p>
          <a:p>
            <a:r>
              <a:rPr lang="en-US" sz="1600" dirty="0" err="1"/>
              <a:t>Chazan</a:t>
            </a:r>
            <a:r>
              <a:rPr lang="en-US" sz="1600" dirty="0"/>
              <a:t>, M. (2021). </a:t>
            </a:r>
            <a:r>
              <a:rPr lang="en-US" sz="1600" i="1" dirty="0"/>
              <a:t>World prehistory and archaeology: pathways through time</a:t>
            </a:r>
            <a:r>
              <a:rPr lang="en-US" sz="1600" dirty="0"/>
              <a:t>. Routledge, New York.</a:t>
            </a:r>
          </a:p>
          <a:p>
            <a:r>
              <a:rPr lang="en-US" sz="1600" dirty="0"/>
              <a:t>Craig et al. (2015). </a:t>
            </a:r>
            <a:r>
              <a:rPr lang="en-US" sz="1600" i="1" dirty="0"/>
              <a:t>Feeding Stonehenge: cuisine and consumption at the Late Neolithic site of </a:t>
            </a:r>
            <a:r>
              <a:rPr lang="en-US" sz="1600" i="1" dirty="0" err="1"/>
              <a:t>Durrington</a:t>
            </a:r>
            <a:r>
              <a:rPr lang="en-US" sz="1600" i="1" dirty="0"/>
              <a:t> Walls</a:t>
            </a:r>
            <a:r>
              <a:rPr lang="en-US" sz="1600" dirty="0"/>
              <a:t>. Antiquity, 89: 1096-109.  </a:t>
            </a:r>
          </a:p>
          <a:p>
            <a:r>
              <a:rPr lang="en-US" sz="1600" dirty="0" err="1"/>
              <a:t>Duering</a:t>
            </a:r>
            <a:r>
              <a:rPr lang="en-US" sz="1600" dirty="0"/>
              <a:t>, A. and Wahl, J. (2014). </a:t>
            </a:r>
            <a:r>
              <a:rPr lang="en-US" sz="1600" i="1" dirty="0"/>
              <a:t>A massacred village community? Agent-based modelling sheds new light on the demography of the Neolithic mass grave of Talheim.</a:t>
            </a:r>
            <a:r>
              <a:rPr lang="en-US" sz="1600" dirty="0"/>
              <a:t> </a:t>
            </a:r>
            <a:r>
              <a:rPr lang="en-US" sz="1600" dirty="0" err="1"/>
              <a:t>Anthropologischer</a:t>
            </a:r>
            <a:r>
              <a:rPr lang="en-US" sz="1600" dirty="0"/>
              <a:t> </a:t>
            </a:r>
            <a:r>
              <a:rPr lang="en-US" sz="1600" dirty="0" err="1"/>
              <a:t>Anzeiger</a:t>
            </a:r>
            <a:r>
              <a:rPr lang="en-US" sz="1600" dirty="0"/>
              <a:t>, 7: 447-68. </a:t>
            </a:r>
          </a:p>
          <a:p>
            <a:r>
              <a:rPr lang="en-US" sz="1600" dirty="0"/>
              <a:t>Fu, Q., </a:t>
            </a:r>
            <a:r>
              <a:rPr lang="en-US" sz="1600" dirty="0" err="1"/>
              <a:t>Rudan</a:t>
            </a:r>
            <a:r>
              <a:rPr lang="en-US" sz="1600" dirty="0"/>
              <a:t>, P., </a:t>
            </a:r>
            <a:r>
              <a:rPr lang="en-US" sz="1600" dirty="0" err="1"/>
              <a:t>Pääbo</a:t>
            </a:r>
            <a:r>
              <a:rPr lang="en-US" sz="1600" dirty="0"/>
              <a:t>, S. and Krause, J. (2012). </a:t>
            </a:r>
            <a:r>
              <a:rPr lang="en-US" sz="1600" i="1" dirty="0"/>
              <a:t>Complete mitochondrial genomes reveal Neolithic expansion into Europe</a:t>
            </a:r>
            <a:r>
              <a:rPr lang="en-US" sz="1600" dirty="0"/>
              <a:t>. </a:t>
            </a:r>
            <a:r>
              <a:rPr lang="en-US" sz="1600" dirty="0" err="1"/>
              <a:t>PLoS</a:t>
            </a:r>
            <a:r>
              <a:rPr lang="en-US" sz="1600" dirty="0"/>
              <a:t> ONE, 7: e32473. </a:t>
            </a:r>
          </a:p>
          <a:p>
            <a:r>
              <a:rPr lang="en-US" sz="1600" dirty="0" err="1"/>
              <a:t>Golitko</a:t>
            </a:r>
            <a:r>
              <a:rPr lang="en-US" sz="1600" dirty="0"/>
              <a:t>, M. and Keeley, L. (2007). </a:t>
            </a:r>
            <a:r>
              <a:rPr lang="en-US" sz="1600" i="1" dirty="0"/>
              <a:t>Beating ploughshares back into swords: warfare in the </a:t>
            </a:r>
            <a:r>
              <a:rPr lang="en-US" sz="1600" i="1" dirty="0" err="1"/>
              <a:t>Linearbandkeramik</a:t>
            </a:r>
            <a:r>
              <a:rPr lang="en-US" sz="1600" dirty="0"/>
              <a:t>. Antiquity, 81: 332-42. </a:t>
            </a:r>
          </a:p>
          <a:p>
            <a:r>
              <a:rPr lang="en-US" sz="1600" dirty="0" err="1"/>
              <a:t>Perlés</a:t>
            </a:r>
            <a:r>
              <a:rPr lang="en-US" sz="1600" dirty="0"/>
              <a:t>, C. (2001). </a:t>
            </a:r>
            <a:r>
              <a:rPr lang="en-US" sz="1600" i="1" dirty="0"/>
              <a:t>The early Neolithic in Greece: the first farming communities in Europe</a:t>
            </a:r>
            <a:r>
              <a:rPr lang="en-US" sz="1600" dirty="0"/>
              <a:t>. Cambridge World Archaeology Series. Cambridge University Press, Cambridge. </a:t>
            </a:r>
          </a:p>
          <a:p>
            <a:r>
              <a:rPr lang="en-US" sz="1600" dirty="0"/>
              <a:t>Renfrew, C. (1990). </a:t>
            </a:r>
            <a:r>
              <a:rPr lang="en-US" sz="1600" i="1" dirty="0"/>
              <a:t>Archaeology and Language: the puzzle of Indo-European origins</a:t>
            </a:r>
            <a:r>
              <a:rPr lang="en-US" sz="1600" dirty="0"/>
              <a:t>. Cambridge University Press, New York.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1347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9116</TotalTime>
  <Words>1092</Words>
  <Application>Microsoft Office PowerPoint</Application>
  <PresentationFormat>On-screen Show (4:3)</PresentationFormat>
  <Paragraphs>168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Durrington Walls:   1st  hypothesis:  houses of farmers (wheat, cattle), the laborers **2nd hypothesis:  village only occupied for the winter months when people came together for ceremonies with feasting at the winter solstice evidence:  huge quantities of animal bone in structures, stone tools for butchering; no remains of daily subsistence production (crafts, farming)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Jargalan Burentogtokh</dc:creator>
  <cp:lastModifiedBy>Jargalan Burentogtokh</cp:lastModifiedBy>
  <cp:revision>51</cp:revision>
  <dcterms:created xsi:type="dcterms:W3CDTF">2022-04-25T23:47:47Z</dcterms:created>
  <dcterms:modified xsi:type="dcterms:W3CDTF">2022-05-09T01:17:26Z</dcterms:modified>
</cp:coreProperties>
</file>