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y="6858000" cx="9144000"/>
  <p:notesSz cx="6858000" cy="9144000"/>
  <p:embeddedFontLst>
    <p:embeddedFont>
      <p:font typeface="Overlock"/>
      <p:regular r:id="rId42"/>
      <p:bold r:id="rId43"/>
      <p:italic r:id="rId44"/>
      <p:boldItalic r:id="rId45"/>
    </p:embeddedFont>
    <p:embeddedFont>
      <p:font typeface="Tahoma"/>
      <p:regular r:id="rId46"/>
      <p:bold r:id="rId4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48" roundtripDataSignature="AMtx7mjuYepFS+CROdJm/pbtS90jmz9a3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font" Target="fonts/Overlock-regular.fntdata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font" Target="fonts/Overlock-italic.fntdata"/><Relationship Id="rId21" Type="http://schemas.openxmlformats.org/officeDocument/2006/relationships/slide" Target="slides/slide16.xml"/><Relationship Id="rId43" Type="http://schemas.openxmlformats.org/officeDocument/2006/relationships/font" Target="fonts/Overlock-bold.fntdata"/><Relationship Id="rId24" Type="http://schemas.openxmlformats.org/officeDocument/2006/relationships/slide" Target="slides/slide19.xml"/><Relationship Id="rId46" Type="http://schemas.openxmlformats.org/officeDocument/2006/relationships/font" Target="fonts/Tahoma-regular.fntdata"/><Relationship Id="rId23" Type="http://schemas.openxmlformats.org/officeDocument/2006/relationships/slide" Target="slides/slide18.xml"/><Relationship Id="rId45" Type="http://schemas.openxmlformats.org/officeDocument/2006/relationships/font" Target="fonts/Overlock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48" Type="http://customschemas.google.com/relationships/presentationmetadata" Target="metadata"/><Relationship Id="rId25" Type="http://schemas.openxmlformats.org/officeDocument/2006/relationships/slide" Target="slides/slide20.xml"/><Relationship Id="rId47" Type="http://schemas.openxmlformats.org/officeDocument/2006/relationships/font" Target="fonts/Tahoma-bold.fntdata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8" name="Google Shape;218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9" name="Google Shape;21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8"/>
          <p:cNvSpPr txBox="1"/>
          <p:nvPr>
            <p:ph type="ctrTitle"/>
          </p:nvPr>
        </p:nvSpPr>
        <p:spPr>
          <a:xfrm>
            <a:off x="914400" y="2516624"/>
            <a:ext cx="7315200" cy="25950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8"/>
          <p:cNvSpPr txBox="1"/>
          <p:nvPr>
            <p:ph idx="1" type="subTitle"/>
          </p:nvPr>
        </p:nvSpPr>
        <p:spPr>
          <a:xfrm>
            <a:off x="914400" y="5166530"/>
            <a:ext cx="7315200" cy="11446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44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8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8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" name="Google Shape;22;p38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9"/>
          <p:cNvSpPr txBox="1"/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9"/>
          <p:cNvSpPr txBox="1"/>
          <p:nvPr>
            <p:ph idx="1" type="body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26" name="Google Shape;26;p39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9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9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0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0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0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" type="objOnly">
  <p:cSld name="OBJECT_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1"/>
          <p:cNvSpPr txBox="1"/>
          <p:nvPr>
            <p:ph idx="1" type="body"/>
          </p:nvPr>
        </p:nvSpPr>
        <p:spPr>
          <a:xfrm>
            <a:off x="685800" y="609600"/>
            <a:ext cx="7772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35" name="Google Shape;35;p4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42"/>
          <p:cNvSpPr txBox="1"/>
          <p:nvPr>
            <p:ph type="title"/>
          </p:nvPr>
        </p:nvSpPr>
        <p:spPr>
          <a:xfrm>
            <a:off x="914400" y="5017572"/>
            <a:ext cx="7315200" cy="12935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Arial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2"/>
          <p:cNvSpPr txBox="1"/>
          <p:nvPr>
            <p:ph idx="1" type="body"/>
          </p:nvPr>
        </p:nvSpPr>
        <p:spPr>
          <a:xfrm>
            <a:off x="914400" y="3865097"/>
            <a:ext cx="7315200" cy="109843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1" name="Google Shape;41;p42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2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2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3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3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3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8" name="Google Shape;48;p43"/>
          <p:cNvSpPr txBox="1"/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3"/>
          <p:cNvSpPr txBox="1"/>
          <p:nvPr>
            <p:ph idx="1" type="body"/>
          </p:nvPr>
        </p:nvSpPr>
        <p:spPr>
          <a:xfrm>
            <a:off x="914400" y="2743200"/>
            <a:ext cx="3566160" cy="35935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50" name="Google Shape;50;p43"/>
          <p:cNvSpPr txBox="1"/>
          <p:nvPr>
            <p:ph idx="2" type="body"/>
          </p:nvPr>
        </p:nvSpPr>
        <p:spPr>
          <a:xfrm>
            <a:off x="4681728" y="2743200"/>
            <a:ext cx="3566160" cy="35956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4"/>
          <p:cNvSpPr txBox="1"/>
          <p:nvPr>
            <p:ph idx="1" type="body"/>
          </p:nvPr>
        </p:nvSpPr>
        <p:spPr>
          <a:xfrm>
            <a:off x="1116348" y="2743200"/>
            <a:ext cx="3364992" cy="62179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>
                <a:solidFill>
                  <a:schemeClr val="lt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44"/>
          <p:cNvSpPr txBox="1"/>
          <p:nvPr>
            <p:ph idx="2" type="body"/>
          </p:nvPr>
        </p:nvSpPr>
        <p:spPr>
          <a:xfrm>
            <a:off x="4885144" y="2743200"/>
            <a:ext cx="3362062" cy="62179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>
                <a:solidFill>
                  <a:schemeClr val="lt2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4" name="Google Shape;54;p44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4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4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7" name="Google Shape;57;p44"/>
          <p:cNvSpPr txBox="1"/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44"/>
          <p:cNvSpPr txBox="1"/>
          <p:nvPr>
            <p:ph idx="3" type="body"/>
          </p:nvPr>
        </p:nvSpPr>
        <p:spPr>
          <a:xfrm>
            <a:off x="914400" y="3383280"/>
            <a:ext cx="3566160" cy="2953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59" name="Google Shape;59;p44"/>
          <p:cNvSpPr txBox="1"/>
          <p:nvPr>
            <p:ph idx="4" type="body"/>
          </p:nvPr>
        </p:nvSpPr>
        <p:spPr>
          <a:xfrm>
            <a:off x="4681727" y="3383280"/>
            <a:ext cx="3566160" cy="2953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5"/>
          <p:cNvSpPr txBox="1"/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45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5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5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/>
          <p:nvPr>
            <p:ph type="title"/>
          </p:nvPr>
        </p:nvSpPr>
        <p:spPr>
          <a:xfrm>
            <a:off x="914400" y="1825362"/>
            <a:ext cx="2950936" cy="217301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Arial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6"/>
          <p:cNvSpPr txBox="1"/>
          <p:nvPr>
            <p:ph idx="1" type="body"/>
          </p:nvPr>
        </p:nvSpPr>
        <p:spPr>
          <a:xfrm>
            <a:off x="4021752" y="1826709"/>
            <a:ext cx="4207848" cy="44766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SzPts val="1600"/>
              <a:buChar char="▪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SzPts val="1400"/>
              <a:buChar char="▪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SzPts val="1400"/>
              <a:buChar char="▪"/>
              <a:defRPr sz="14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9pPr>
          </a:lstStyle>
          <a:p/>
        </p:txBody>
      </p:sp>
      <p:sp>
        <p:nvSpPr>
          <p:cNvPr id="68" name="Google Shape;68;p46"/>
          <p:cNvSpPr txBox="1"/>
          <p:nvPr>
            <p:ph idx="2" type="body"/>
          </p:nvPr>
        </p:nvSpPr>
        <p:spPr>
          <a:xfrm>
            <a:off x="914400" y="4061095"/>
            <a:ext cx="2950936" cy="2245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46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6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6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/>
          <p:nvPr>
            <p:ph type="title"/>
          </p:nvPr>
        </p:nvSpPr>
        <p:spPr>
          <a:xfrm>
            <a:off x="914400" y="1828800"/>
            <a:ext cx="2953512" cy="21762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Arial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7"/>
          <p:cNvSpPr/>
          <p:nvPr>
            <p:ph idx="2" type="pic"/>
          </p:nvPr>
        </p:nvSpPr>
        <p:spPr>
          <a:xfrm>
            <a:off x="4191000" y="2286000"/>
            <a:ext cx="4038600" cy="3352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reflection blurRad="0" dir="5400000" dist="31750" endA="0" endPos="30000" kx="0" rotWithShape="0" algn="bl" stA="30000" stPos="0" sy="-100000" ky="0"/>
          </a:effectLst>
        </p:spPr>
      </p:sp>
      <p:sp>
        <p:nvSpPr>
          <p:cNvPr id="75" name="Google Shape;75;p47"/>
          <p:cNvSpPr txBox="1"/>
          <p:nvPr>
            <p:ph idx="1" type="body"/>
          </p:nvPr>
        </p:nvSpPr>
        <p:spPr>
          <a:xfrm>
            <a:off x="914400" y="4059936"/>
            <a:ext cx="2953512" cy="22494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6" name="Google Shape;76;p47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7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7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48"/>
          <p:cNvSpPr txBox="1"/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8"/>
          <p:cNvSpPr txBox="1"/>
          <p:nvPr>
            <p:ph idx="1" type="body"/>
          </p:nvPr>
        </p:nvSpPr>
        <p:spPr>
          <a:xfrm rot="5400000">
            <a:off x="2802237" y="881996"/>
            <a:ext cx="3539527" cy="73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82" name="Google Shape;82;p48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8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8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49"/>
          <p:cNvSpPr txBox="1"/>
          <p:nvPr>
            <p:ph type="title"/>
          </p:nvPr>
        </p:nvSpPr>
        <p:spPr>
          <a:xfrm rot="5400000">
            <a:off x="4752423" y="3322687"/>
            <a:ext cx="4484454" cy="14924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49"/>
          <p:cNvSpPr txBox="1"/>
          <p:nvPr>
            <p:ph idx="1" type="body"/>
          </p:nvPr>
        </p:nvSpPr>
        <p:spPr>
          <a:xfrm rot="5400000">
            <a:off x="1233035" y="1448198"/>
            <a:ext cx="4484454" cy="52414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88" name="Google Shape;88;p49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9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49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242C32"/>
            </a:gs>
            <a:gs pos="65000">
              <a:srgbClr val="272F36"/>
            </a:gs>
            <a:gs pos="100000">
              <a:srgbClr val="5F6773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7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7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7"/>
          <p:cNvSpPr txBox="1"/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37"/>
          <p:cNvSpPr txBox="1"/>
          <p:nvPr>
            <p:ph idx="1" type="body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02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▪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▪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▪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▪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▪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▪"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37"/>
          <p:cNvSpPr txBox="1"/>
          <p:nvPr>
            <p:ph idx="10" type="dt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Google Shape;15;p37"/>
          <p:cNvSpPr txBox="1"/>
          <p:nvPr>
            <p:ph idx="12" type="sldNum"/>
          </p:nvPr>
        </p:nvSpPr>
        <p:spPr>
          <a:xfrm>
            <a:off x="7314415" y="548797"/>
            <a:ext cx="941203" cy="30175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" name="Google Shape;16;p37"/>
          <p:cNvSpPr txBox="1"/>
          <p:nvPr>
            <p:ph idx="11" type="ftr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jpg"/><Relationship Id="rId4" Type="http://schemas.openxmlformats.org/officeDocument/2006/relationships/image" Target="../media/image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6.jpg"/><Relationship Id="rId4" Type="http://schemas.openxmlformats.org/officeDocument/2006/relationships/image" Target="../media/image2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3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gif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5.jpg"/><Relationship Id="rId4" Type="http://schemas.openxmlformats.org/officeDocument/2006/relationships/image" Target="../media/image3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4.jpg"/><Relationship Id="rId4" Type="http://schemas.openxmlformats.org/officeDocument/2006/relationships/image" Target="../media/image27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3.jpg"/><Relationship Id="rId4" Type="http://schemas.openxmlformats.org/officeDocument/2006/relationships/image" Target="../media/image28.jpg"/><Relationship Id="rId5" Type="http://schemas.openxmlformats.org/officeDocument/2006/relationships/image" Target="../media/image2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9.jpg"/><Relationship Id="rId4" Type="http://schemas.openxmlformats.org/officeDocument/2006/relationships/image" Target="../media/image30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7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2.jpg"/><Relationship Id="rId4" Type="http://schemas.openxmlformats.org/officeDocument/2006/relationships/image" Target="../media/image39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1.jpg"/><Relationship Id="rId4" Type="http://schemas.openxmlformats.org/officeDocument/2006/relationships/image" Target="../media/image38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2.jpg"/><Relationship Id="rId4" Type="http://schemas.openxmlformats.org/officeDocument/2006/relationships/image" Target="../media/image40.jpg"/><Relationship Id="rId5" Type="http://schemas.openxmlformats.org/officeDocument/2006/relationships/image" Target="../media/image43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/>
        </p:nvSpPr>
        <p:spPr>
          <a:xfrm>
            <a:off x="228600" y="533400"/>
            <a:ext cx="785638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Great Civilizations of the Ancient World</a:t>
            </a:r>
            <a:endParaRPr b="1" sz="3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533400" y="2731428"/>
            <a:ext cx="80010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Early Civilizations of Mesoamerica </a:t>
            </a:r>
            <a:endParaRPr b="1" sz="5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ncient Mesoamerican Civilizations - ppt video online download" id="101" name="Google Shape;10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3063" y="-7839"/>
            <a:ext cx="9144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"/>
          <p:cNvSpPr txBox="1"/>
          <p:nvPr/>
        </p:nvSpPr>
        <p:spPr>
          <a:xfrm>
            <a:off x="-20465" y="6617643"/>
            <a:ext cx="1883849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https://slideplayer.com/slide/4551913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yramids around the world Connection - Ancient Colony Theory | Pyramids,  Ancient pyramids, Pyramid of djoser" id="107" name="Google Shape;10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" y="957605"/>
            <a:ext cx="7874000" cy="5916437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3"/>
          <p:cNvSpPr txBox="1"/>
          <p:nvPr/>
        </p:nvSpPr>
        <p:spPr>
          <a:xfrm>
            <a:off x="1981200" y="6597043"/>
            <a:ext cx="5013617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https://www.quora.com/Why-are-there-pyramids-around-the-world</a:t>
            </a:r>
            <a:endParaRPr b="1"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990600" y="228600"/>
            <a:ext cx="537839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Archaeology and Diffusionism</a:t>
            </a:r>
            <a:endParaRPr b="1"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ont Cover" id="114" name="Google Shape;11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385465"/>
            <a:ext cx="3514811" cy="609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 txBox="1"/>
          <p:nvPr/>
        </p:nvSpPr>
        <p:spPr>
          <a:xfrm>
            <a:off x="4267200" y="2971800"/>
            <a:ext cx="436113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William Perry’s “The Children of the Sun”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1927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228600" y="6553200"/>
            <a:ext cx="3698448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https://books.google.mn/books/about/The_Children_of_the_Sun.html</a:t>
            </a:r>
            <a:endParaRPr sz="9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"/>
          <p:cNvSpPr txBox="1"/>
          <p:nvPr/>
        </p:nvSpPr>
        <p:spPr>
          <a:xfrm>
            <a:off x="762000" y="2286000"/>
            <a:ext cx="7332392" cy="31085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Major crops domesticated in Mesoamerica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-"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Maize, corn</a:t>
            </a:r>
            <a:endParaRPr/>
          </a:p>
          <a:p>
            <a:pPr indent="-1079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-"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Squash</a:t>
            </a:r>
            <a:endParaRPr/>
          </a:p>
          <a:p>
            <a:pPr indent="-1079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-"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Beans</a:t>
            </a:r>
            <a:endParaRPr b="1"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maize-and-wild-ancestor-comparison.jpg" id="126" name="Google Shape;12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29000" y="1828800"/>
            <a:ext cx="5556526" cy="360847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6"/>
          <p:cNvSpPr txBox="1"/>
          <p:nvPr/>
        </p:nvSpPr>
        <p:spPr>
          <a:xfrm>
            <a:off x="76200" y="457200"/>
            <a:ext cx="6295611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do archaeologists recognize domestication?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6"/>
          <p:cNvSpPr txBox="1"/>
          <p:nvPr/>
        </p:nvSpPr>
        <p:spPr>
          <a:xfrm>
            <a:off x="108857" y="2209800"/>
            <a:ext cx="3455045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domestication</a:t>
            </a:r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when plants and animals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are dependent on humans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 reproductive success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there are </a:t>
            </a: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genetic and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physical changes</a:t>
            </a:r>
            <a:endParaRPr b="1"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6"/>
          <p:cNvSpPr txBox="1"/>
          <p:nvPr/>
        </p:nvSpPr>
        <p:spPr>
          <a:xfrm>
            <a:off x="304800" y="4267200"/>
            <a:ext cx="410485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6"/>
          <p:cNvSpPr txBox="1"/>
          <p:nvPr/>
        </p:nvSpPr>
        <p:spPr>
          <a:xfrm>
            <a:off x="3899076" y="6102273"/>
            <a:ext cx="494547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long time period required for genetic changes</a:t>
            </a:r>
            <a:endParaRPr/>
          </a:p>
        </p:txBody>
      </p:sp>
      <p:sp>
        <p:nvSpPr>
          <p:cNvPr id="131" name="Google Shape;131;p6"/>
          <p:cNvSpPr txBox="1"/>
          <p:nvPr/>
        </p:nvSpPr>
        <p:spPr>
          <a:xfrm>
            <a:off x="3939094" y="5431911"/>
            <a:ext cx="486543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https://theconversation.com/did-the-first-farmers-deliberately-domesticate-wild-plants-77434</a:t>
            </a:r>
            <a:endParaRPr sz="9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001" y="17417"/>
            <a:ext cx="2638425" cy="619125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7"/>
          <p:cNvSpPr txBox="1"/>
          <p:nvPr/>
        </p:nvSpPr>
        <p:spPr>
          <a:xfrm>
            <a:off x="677608" y="6208667"/>
            <a:ext cx="1267206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Wild Teosinte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7"/>
          <p:cNvSpPr txBox="1"/>
          <p:nvPr/>
        </p:nvSpPr>
        <p:spPr>
          <a:xfrm>
            <a:off x="4441187" y="762000"/>
            <a:ext cx="120090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Maize</a:t>
            </a:r>
            <a:endParaRPr b="1" sz="2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53502" y="1665242"/>
            <a:ext cx="6461398" cy="2895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7"/>
          <p:cNvSpPr txBox="1"/>
          <p:nvPr/>
        </p:nvSpPr>
        <p:spPr>
          <a:xfrm>
            <a:off x="5254669" y="4648200"/>
            <a:ext cx="125906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Oaxaca Valley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7"/>
          <p:cNvSpPr txBox="1"/>
          <p:nvPr/>
        </p:nvSpPr>
        <p:spPr>
          <a:xfrm>
            <a:off x="3865729" y="5619730"/>
            <a:ext cx="350570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Slow process : 12,700 – 7,800 BP</a:t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7"/>
          <p:cNvSpPr txBox="1"/>
          <p:nvPr/>
        </p:nvSpPr>
        <p:spPr>
          <a:xfrm>
            <a:off x="-8001" y="24384"/>
            <a:ext cx="2896947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https://www.maizegenetics.net/copy-of-hybrid-vigor-1</a:t>
            </a:r>
            <a:endParaRPr sz="9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7"/>
          <p:cNvSpPr txBox="1"/>
          <p:nvPr/>
        </p:nvSpPr>
        <p:spPr>
          <a:xfrm>
            <a:off x="6764577" y="1666609"/>
            <a:ext cx="2350323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https://alchetron.com/Oaxaca-Valley</a:t>
            </a:r>
            <a:endParaRPr sz="10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"/>
          <p:cNvSpPr txBox="1"/>
          <p:nvPr/>
        </p:nvSpPr>
        <p:spPr>
          <a:xfrm>
            <a:off x="1143000" y="3558540"/>
            <a:ext cx="1418978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Cucurbita Pepo</a:t>
            </a:r>
            <a:endParaRPr i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8"/>
          <p:cNvSpPr txBox="1"/>
          <p:nvPr/>
        </p:nvSpPr>
        <p:spPr>
          <a:xfrm>
            <a:off x="4267200" y="2590800"/>
            <a:ext cx="426232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Squash: slow process, 10,000-8,000 BP</a:t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8"/>
          <p:cNvSpPr txBox="1"/>
          <p:nvPr/>
        </p:nvSpPr>
        <p:spPr>
          <a:xfrm>
            <a:off x="381000" y="5105400"/>
            <a:ext cx="3711272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Beans: earliest dates – 2,500 BP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Kakai Pumpkin - Grow Your Heirlooms" id="151" name="Google Shape;15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" y="533400"/>
            <a:ext cx="3810000" cy="2981326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8"/>
          <p:cNvSpPr txBox="1"/>
          <p:nvPr/>
        </p:nvSpPr>
        <p:spPr>
          <a:xfrm>
            <a:off x="817590" y="3810000"/>
            <a:ext cx="2069797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https://www.growyourheirlooms.com/</a:t>
            </a:r>
            <a:endParaRPr sz="9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"/>
          <p:cNvSpPr txBox="1"/>
          <p:nvPr/>
        </p:nvSpPr>
        <p:spPr>
          <a:xfrm>
            <a:off x="685800" y="685800"/>
            <a:ext cx="7543800" cy="50783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Mesoamerica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variation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in the nature of urbanism,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political organization,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ritual centers, 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regional economies,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evidence for writing; linguistic affiliation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-"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development of calendars (Maya, Aztecs), 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-"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elite rituals (bloodletting, ball game) aimed to ensure stability; 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-"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also maize agriculture, no large domestic animals,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-"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Shared cultural traits across vast region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-"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Aspects of the development of state societies that do not fit well with general models for state formation.  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ncient Mesoamerican Civilizations - ppt video online download" id="162" name="Google Shape;162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3063" y="-7839"/>
            <a:ext cx="9144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0"/>
          <p:cNvSpPr txBox="1"/>
          <p:nvPr/>
        </p:nvSpPr>
        <p:spPr>
          <a:xfrm>
            <a:off x="-20465" y="6617643"/>
            <a:ext cx="1883849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https://slideplayer.com/slide/4551913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0"/>
          <p:cNvSpPr/>
          <p:nvPr/>
        </p:nvSpPr>
        <p:spPr>
          <a:xfrm>
            <a:off x="2103120" y="6299252"/>
            <a:ext cx="2286000" cy="521643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2627"/>
            <a:ext cx="4800600" cy="6882544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1"/>
          <p:cNvSpPr txBox="1"/>
          <p:nvPr/>
        </p:nvSpPr>
        <p:spPr>
          <a:xfrm>
            <a:off x="4800599" y="6473951"/>
            <a:ext cx="4342529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Chazan, M. (2021). </a:t>
            </a:r>
            <a:r>
              <a:rPr i="1"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World prehistory and archaeology: pathways through time</a:t>
            </a: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Routledge, New York.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1"/>
          <p:cNvSpPr txBox="1"/>
          <p:nvPr/>
        </p:nvSpPr>
        <p:spPr>
          <a:xfrm>
            <a:off x="5257800" y="3671667"/>
            <a:ext cx="265976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Olmec head at La Venta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olmec-heads.jpg" id="176" name="Google Shape;17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3276600"/>
            <a:ext cx="9156989" cy="3581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2"/>
          <p:cNvSpPr txBox="1"/>
          <p:nvPr/>
        </p:nvSpPr>
        <p:spPr>
          <a:xfrm>
            <a:off x="152400" y="685800"/>
            <a:ext cx="7772400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were these large heads?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Images of rulers?   deities?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some at San Lorenzo over 9 feet tall and weighing many tons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helmets related to warfare? the ballgame? 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Coe found small figurines of ball players  and a simple earthen ball court ; a rubber-like material from the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tropical forests used for balls</a:t>
            </a:r>
            <a:endParaRPr/>
          </a:p>
        </p:txBody>
      </p:sp>
      <p:sp>
        <p:nvSpPr>
          <p:cNvPr id="178" name="Google Shape;178;p12"/>
          <p:cNvSpPr txBox="1"/>
          <p:nvPr/>
        </p:nvSpPr>
        <p:spPr>
          <a:xfrm>
            <a:off x="220304" y="6611779"/>
            <a:ext cx="3833101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http://www.latinamericanstudies.org/olmec-colossal-heads-1.htm</a:t>
            </a: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a_venta_site_plan.png" id="183" name="Google Shape;18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44993" y="1342125"/>
            <a:ext cx="4691743" cy="547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3"/>
          <p:cNvSpPr txBox="1"/>
          <p:nvPr/>
        </p:nvSpPr>
        <p:spPr>
          <a:xfrm>
            <a:off x="152400" y="304800"/>
            <a:ext cx="3962400" cy="43088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regional center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 </a:t>
            </a: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Venta</a:t>
            </a: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 site now largely destroyed by an oil refinery and an airstrip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linear  complex of remains for 1.5 miles; originally on an island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Monumental architecture:  large pyramid : first very tall one in Mesoamerica—estimated 800,000 days to build</a:t>
            </a:r>
            <a:endParaRPr/>
          </a:p>
        </p:txBody>
      </p:sp>
      <p:sp>
        <p:nvSpPr>
          <p:cNvPr id="185" name="Google Shape;185;p13"/>
          <p:cNvSpPr txBox="1"/>
          <p:nvPr/>
        </p:nvSpPr>
        <p:spPr>
          <a:xfrm>
            <a:off x="0" y="5105400"/>
            <a:ext cx="4006210" cy="12311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Should this be described as a city?</a:t>
            </a:r>
            <a:endParaRPr b="1"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3"/>
          <p:cNvSpPr txBox="1"/>
          <p:nvPr/>
        </p:nvSpPr>
        <p:spPr>
          <a:xfrm>
            <a:off x="6700702" y="6561909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anLorenzo_mound.jpg" id="191" name="Google Shape;19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0600" y="1371600"/>
            <a:ext cx="5181600" cy="503651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4"/>
          <p:cNvSpPr txBox="1"/>
          <p:nvPr/>
        </p:nvSpPr>
        <p:spPr>
          <a:xfrm>
            <a:off x="1524000" y="838200"/>
            <a:ext cx="415177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Venta site before destruction</a:t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14"/>
          <p:cNvSpPr txBox="1"/>
          <p:nvPr/>
        </p:nvSpPr>
        <p:spPr>
          <a:xfrm>
            <a:off x="2070991" y="6477000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a_Venta_Alta4.jpg" id="198" name="Google Shape;198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5029200" cy="424464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a_Venta_Alta4(2).jpg" id="199" name="Google Shape;19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43830" y="2514600"/>
            <a:ext cx="4100170" cy="4343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5"/>
          <p:cNvSpPr txBox="1"/>
          <p:nvPr/>
        </p:nvSpPr>
        <p:spPr>
          <a:xfrm>
            <a:off x="243825" y="4343400"/>
            <a:ext cx="4773444" cy="203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“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altars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” here are huge basalt blocks weighing many tons, with niches in front showing figures interpreted as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sacred rulers;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second theme to display was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war and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conquest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—bound captives depicted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these could have been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thrones</a:t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5"/>
          <p:cNvSpPr txBox="1"/>
          <p:nvPr/>
        </p:nvSpPr>
        <p:spPr>
          <a:xfrm>
            <a:off x="5638800" y="2249363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ltar5LaVenta.jpg" id="206" name="Google Shape;20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143000"/>
            <a:ext cx="7620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6"/>
          <p:cNvSpPr txBox="1"/>
          <p:nvPr/>
        </p:nvSpPr>
        <p:spPr>
          <a:xfrm>
            <a:off x="838200" y="0"/>
            <a:ext cx="7826619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Altar 5 at La Venta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stone obtained from up to 60 miles away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6"/>
          <p:cNvSpPr txBox="1"/>
          <p:nvPr/>
        </p:nvSpPr>
        <p:spPr>
          <a:xfrm>
            <a:off x="5616049" y="6604084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a_Venta_Mosaic.jpg" id="213" name="Google Shape;21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47800" y="2200275"/>
            <a:ext cx="6210300" cy="465772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7"/>
          <p:cNvSpPr txBox="1"/>
          <p:nvPr/>
        </p:nvSpPr>
        <p:spPr>
          <a:xfrm>
            <a:off x="228601" y="228600"/>
            <a:ext cx="8077200" cy="26161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 Venta: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reconstructed mosaic at other end of the large pyramid;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interpreted as a large jaguar mask;   3 found in total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mosaic pavements of serpentine blocks, then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deliberately covered over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by possibly painted pink clay and a platform of adobe bricks—so the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whole thing was a kind of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offering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7"/>
          <p:cNvSpPr txBox="1"/>
          <p:nvPr/>
        </p:nvSpPr>
        <p:spPr>
          <a:xfrm>
            <a:off x="6706798" y="6588844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a Venta Jaguar mask pit" id="221" name="Google Shape;22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1" y="1149350"/>
            <a:ext cx="6356310" cy="548005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8"/>
          <p:cNvSpPr/>
          <p:nvPr/>
        </p:nvSpPr>
        <p:spPr>
          <a:xfrm>
            <a:off x="685800" y="76200"/>
            <a:ext cx="6248400" cy="124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0000"/>
                </a:solidFill>
                <a:latin typeface="Lucida Sans"/>
                <a:ea typeface="Lucida Sans"/>
                <a:cs typeface="Lucida Sans"/>
                <a:sym typeface="Lucida Sans"/>
              </a:rPr>
              <a:t>mosaic pavement of serpentine blocks:  jaguar mask</a:t>
            </a:r>
            <a:endParaRPr/>
          </a:p>
        </p:txBody>
      </p:sp>
      <p:sp>
        <p:nvSpPr>
          <p:cNvPr id="223" name="Google Shape;223;p18"/>
          <p:cNvSpPr txBox="1"/>
          <p:nvPr/>
        </p:nvSpPr>
        <p:spPr>
          <a:xfrm>
            <a:off x="2514600" y="6629400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9"/>
          <p:cNvSpPr txBox="1"/>
          <p:nvPr/>
        </p:nvSpPr>
        <p:spPr>
          <a:xfrm>
            <a:off x="304800" y="187406"/>
            <a:ext cx="7478233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most famous offering at La Venta: 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16 buried figurines (male) in a set, made from jade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and serpentine :  </a:t>
            </a: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does this represent a “town council”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 a special </a:t>
            </a: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ritual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?  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9"/>
          <p:cNvSpPr txBox="1"/>
          <p:nvPr/>
        </p:nvSpPr>
        <p:spPr>
          <a:xfrm>
            <a:off x="6019800" y="6612854"/>
            <a:ext cx="2686954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https://smarthistory.org/offering-4-la-venta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Offering #4 (Olmec), c. 900 - 400 B.C.E., serpentine, jadite, granite, and schistose, figures 6-5/16 to 7-15/16 inches tall, celts 9-5/16 to 10-3/4 inches tall, La Venta, Mexico (National Archaeological Museum, Mexico City)" id="230" name="Google Shape;23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0736" y="1521540"/>
            <a:ext cx="8787063" cy="51400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aVenta_monument1.jpg" id="235" name="Google Shape;23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86200" y="1676400"/>
            <a:ext cx="4876800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0"/>
          <p:cNvSpPr txBox="1"/>
          <p:nvPr/>
        </p:nvSpPr>
        <p:spPr>
          <a:xfrm>
            <a:off x="381000" y="1219200"/>
            <a:ext cx="2998858" cy="43704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Debates about the organization of this complex society: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--evidence for powerful rulers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with sacred authority;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--some evidence for warfare;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--hints of an administration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--no writing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20"/>
          <p:cNvSpPr txBox="1"/>
          <p:nvPr/>
        </p:nvSpPr>
        <p:spPr>
          <a:xfrm>
            <a:off x="5334000" y="6553200"/>
            <a:ext cx="244329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https://en.wikipedia.org/wiki/La_Venta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Monte_Alban_stone_carvinbg.jpg" id="242" name="Google Shape;24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101" y="457200"/>
            <a:ext cx="4114800" cy="596347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onte~alban1.JPG" id="243" name="Google Shape;243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19600" y="3733800"/>
            <a:ext cx="4382932" cy="291465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1"/>
          <p:cNvSpPr txBox="1"/>
          <p:nvPr/>
        </p:nvSpPr>
        <p:spPr>
          <a:xfrm>
            <a:off x="4309437" y="195803"/>
            <a:ext cx="3276600" cy="34470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Monte Alban: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site regarded as an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urban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center of a state, with no writing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possible shared leadership roles/corporate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organization,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no glorification of individual rulers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importance of </a:t>
            </a: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warfare</a:t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1"/>
          <p:cNvSpPr txBox="1"/>
          <p:nvPr/>
        </p:nvSpPr>
        <p:spPr>
          <a:xfrm>
            <a:off x="381000" y="6433006"/>
            <a:ext cx="3137397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https://uncoveredhistory.com/mexico/monte-alban-los-danzantes</a:t>
            </a:r>
            <a:endParaRPr sz="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MonteAlban.jpg" id="250" name="Google Shape;25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" y="533400"/>
            <a:ext cx="6080760" cy="6070294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22"/>
          <p:cNvSpPr txBox="1"/>
          <p:nvPr/>
        </p:nvSpPr>
        <p:spPr>
          <a:xfrm>
            <a:off x="533400" y="6603694"/>
            <a:ext cx="2951449" cy="246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https://www.historyhit.com/locations/monte-alban</a:t>
            </a:r>
            <a:endParaRPr sz="1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2"/>
          <p:cNvSpPr txBox="1"/>
          <p:nvPr/>
        </p:nvSpPr>
        <p:spPr>
          <a:xfrm>
            <a:off x="6172200" y="3888446"/>
            <a:ext cx="26670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Beginning 350 BC, a defensive wall was built around the city 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eotihuacan2.jpg" id="257" name="Google Shape;25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905000"/>
            <a:ext cx="7187866" cy="4794250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23"/>
          <p:cNvSpPr txBox="1"/>
          <p:nvPr/>
        </p:nvSpPr>
        <p:spPr>
          <a:xfrm>
            <a:off x="228600" y="158496"/>
            <a:ext cx="7162800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Teotihuacan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unusual concentration of people and power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very densely populated city and center of a state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 writing</a:t>
            </a:r>
            <a:endParaRPr b="1"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3"/>
          <p:cNvSpPr txBox="1"/>
          <p:nvPr/>
        </p:nvSpPr>
        <p:spPr>
          <a:xfrm>
            <a:off x="838200" y="6572292"/>
            <a:ext cx="7923928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Chazan, M. (2021). </a:t>
            </a:r>
            <a:r>
              <a:rPr i="1"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World prehistory and archaeology: pathways through time</a:t>
            </a: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Routledge, New York.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5181600" cy="6821819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4"/>
          <p:cNvSpPr txBox="1"/>
          <p:nvPr/>
        </p:nvSpPr>
        <p:spPr>
          <a:xfrm>
            <a:off x="5257800" y="6452015"/>
            <a:ext cx="3504328" cy="5770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Milton et al. (1973). </a:t>
            </a:r>
            <a:r>
              <a:rPr i="1"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Urbanization at Teotihuacan, Mexico.</a:t>
            </a: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University of Texas Press, Texas.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4"/>
          <p:cNvSpPr txBox="1"/>
          <p:nvPr/>
        </p:nvSpPr>
        <p:spPr>
          <a:xfrm>
            <a:off x="5486400" y="3810000"/>
            <a:ext cx="21939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Map of Teotihuacan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eotihuacan_urbanism_rene_millon.jpg" id="271" name="Google Shape;27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811" y="609600"/>
            <a:ext cx="8018121" cy="624840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25"/>
          <p:cNvSpPr txBox="1"/>
          <p:nvPr/>
        </p:nvSpPr>
        <p:spPr>
          <a:xfrm>
            <a:off x="304800" y="41933"/>
            <a:ext cx="3504328" cy="5770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Milton et al. (1973). </a:t>
            </a:r>
            <a:r>
              <a:rPr i="1"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Urbanization at Teotihuacan, Mexico.</a:t>
            </a: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University of Texas Press, Texas.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6"/>
          <p:cNvSpPr txBox="1"/>
          <p:nvPr/>
        </p:nvSpPr>
        <p:spPr>
          <a:xfrm>
            <a:off x="4572000" y="4038600"/>
            <a:ext cx="3721299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Avenue of the Dead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  ceremonial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center continually built for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about 200 years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including Pyramid of the Sun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6"/>
          <p:cNvSpPr txBox="1"/>
          <p:nvPr/>
        </p:nvSpPr>
        <p:spPr>
          <a:xfrm>
            <a:off x="4419600" y="2971800"/>
            <a:ext cx="37565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kind of city was it? 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26"/>
          <p:cNvSpPr/>
          <p:nvPr/>
        </p:nvSpPr>
        <p:spPr>
          <a:xfrm>
            <a:off x="76200" y="152400"/>
            <a:ext cx="3810000" cy="6705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5F667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eomp2.gif" id="280" name="Google Shape;28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" y="249792"/>
            <a:ext cx="3505200" cy="6522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eotihuacan.jpg" id="285" name="Google Shape;28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6304" y="1752600"/>
            <a:ext cx="5181600" cy="4145280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27"/>
          <p:cNvSpPr txBox="1"/>
          <p:nvPr/>
        </p:nvSpPr>
        <p:spPr>
          <a:xfrm>
            <a:off x="146304" y="609600"/>
            <a:ext cx="594969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Pyramid of the Sun: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as big as the pyramid of Khufu in Egypt at the base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epantitla mural 2" id="287" name="Google Shape;28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61026" y="3200400"/>
            <a:ext cx="3482974" cy="2998787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27"/>
          <p:cNvSpPr txBox="1"/>
          <p:nvPr/>
        </p:nvSpPr>
        <p:spPr>
          <a:xfrm>
            <a:off x="5791200" y="2362200"/>
            <a:ext cx="347330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hints about deities and powerful military rulers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7"/>
          <p:cNvSpPr txBox="1"/>
          <p:nvPr/>
        </p:nvSpPr>
        <p:spPr>
          <a:xfrm>
            <a:off x="1524000" y="5943600"/>
            <a:ext cx="4105611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https://www.discovermagazine.com/planet-earth/why-was-the-pyramid-of-the-sun-built</a:t>
            </a:r>
            <a:endParaRPr sz="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yramidQuetzalcoatl.jpg" id="294" name="Google Shape;29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3048000"/>
            <a:ext cx="4906818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8"/>
          <p:cNvSpPr txBox="1"/>
          <p:nvPr/>
        </p:nvSpPr>
        <p:spPr>
          <a:xfrm>
            <a:off x="381000" y="304800"/>
            <a:ext cx="6629400" cy="2492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Pyramid of the Feathered Serpent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40  male, sacrificial victims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found around the temple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interpreted as sacrificed soldiers</a:t>
            </a: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on the basis of grave goods; possibly drafted into service from different areas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evidence for the importance of military power in this state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AND human sacrificial offerings to the gods</a:t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yramid of the Feathered Serpent" id="296" name="Google Shape;296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81600" y="2971800"/>
            <a:ext cx="3959712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28"/>
          <p:cNvSpPr txBox="1"/>
          <p:nvPr/>
        </p:nvSpPr>
        <p:spPr>
          <a:xfrm>
            <a:off x="5105400" y="6521678"/>
            <a:ext cx="3762568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https://en.wikipedia.org/wiki/Temple_of_the_Feathered_Serpent,_Teotihuacan</a:t>
            </a:r>
            <a:endParaRPr sz="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eo - 3D cutaway of TFS" id="302" name="Google Shape;30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5943600" cy="3863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acrificial burial" id="303" name="Google Shape;303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42013" y="1524000"/>
            <a:ext cx="3201987" cy="5334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o - TFS Burial sacrifice" id="304" name="Google Shape;304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4487863"/>
            <a:ext cx="5791200" cy="2370137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29"/>
          <p:cNvSpPr txBox="1"/>
          <p:nvPr/>
        </p:nvSpPr>
        <p:spPr>
          <a:xfrm>
            <a:off x="381000" y="4191000"/>
            <a:ext cx="5057795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https://misfitsandheroes.wordpress.com/category/temple-of-the-feathered-serpent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acrificial burial" id="310" name="Google Shape;31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06675" y="2381250"/>
            <a:ext cx="6537325" cy="44767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ss burial" id="311" name="Google Shape;311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35353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30"/>
          <p:cNvSpPr/>
          <p:nvPr/>
        </p:nvSpPr>
        <p:spPr>
          <a:xfrm>
            <a:off x="1981200" y="228600"/>
            <a:ext cx="5791200" cy="19020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200 Sacrificial Individuals </a:t>
            </a:r>
            <a:endParaRPr/>
          </a:p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>
              <a:solidFill>
                <a:srgbClr val="FF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Groups of 18 Individuals </a:t>
            </a:r>
            <a:endParaRPr/>
          </a:p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>
              <a:solidFill>
                <a:srgbClr val="FF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Center, North, East, and South </a:t>
            </a:r>
            <a:endParaRPr/>
          </a:p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>
              <a:solidFill>
                <a:srgbClr val="FF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Slain captives at 4 corners</a:t>
            </a:r>
            <a:endParaRPr/>
          </a:p>
        </p:txBody>
      </p:sp>
      <p:sp>
        <p:nvSpPr>
          <p:cNvPr id="313" name="Google Shape;313;p30"/>
          <p:cNvSpPr txBox="1"/>
          <p:nvPr/>
        </p:nvSpPr>
        <p:spPr>
          <a:xfrm>
            <a:off x="3535363" y="2127334"/>
            <a:ext cx="5057795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https://misfitsandheroes.wordpress.com/category/temple-of-the-feathered-serpent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Veracruzan barrio" id="318" name="Google Shape;31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9609"/>
            <a:ext cx="6417028" cy="6477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31"/>
          <p:cNvSpPr/>
          <p:nvPr/>
        </p:nvSpPr>
        <p:spPr>
          <a:xfrm>
            <a:off x="7010400" y="6059269"/>
            <a:ext cx="129202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180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Veracruzan</a:t>
            </a:r>
            <a:endParaRPr i="0" sz="180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180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barrio</a:t>
            </a:r>
            <a:endParaRPr/>
          </a:p>
        </p:txBody>
      </p:sp>
      <p:sp>
        <p:nvSpPr>
          <p:cNvPr id="320" name="Google Shape;320;p31"/>
          <p:cNvSpPr txBox="1"/>
          <p:nvPr/>
        </p:nvSpPr>
        <p:spPr>
          <a:xfrm>
            <a:off x="6553200" y="1828800"/>
            <a:ext cx="2444730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possible increased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autonomy of the barrio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neighborhoods</a:t>
            </a: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over time reduced the power of the ruling elites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Destruction of the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Temple of the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Feathered Serpent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Ca.  A.D. 400 </a:t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1"/>
          <p:cNvSpPr txBox="1"/>
          <p:nvPr/>
        </p:nvSpPr>
        <p:spPr>
          <a:xfrm>
            <a:off x="457200" y="6578268"/>
            <a:ext cx="4943982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https://www.teotihuacanenlineadiario.com/2013/05/teotihuacan-sus-barrios.html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sapartmentTeo.jpg" id="326" name="Google Shape;326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4953000" cy="3487505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2"/>
          <p:cNvSpPr txBox="1"/>
          <p:nvPr/>
        </p:nvSpPr>
        <p:spPr>
          <a:xfrm>
            <a:off x="4940063" y="2514600"/>
            <a:ext cx="4203935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apartment dwellers involved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 craft production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Products traded to other areas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controlled by state, or independent?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ongoing debates about the structure of power over time at Teotihuacan—”corporate” or shared power strategies and/or “exclusionary” or hierarchical </a:t>
            </a:r>
            <a:endParaRPr b="1"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magesTeotihapartments.jpg" id="328" name="Google Shape;328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321" y="3662534"/>
            <a:ext cx="3810000" cy="3175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32"/>
          <p:cNvSpPr txBox="1"/>
          <p:nvPr/>
        </p:nvSpPr>
        <p:spPr>
          <a:xfrm>
            <a:off x="11321" y="6583619"/>
            <a:ext cx="4943982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https://www.teotihuacanenlineadiario.com/2013/05/teotihuacan-sus-barrios.html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unnel Discovered Under Pyramid of the Moon in Teotihuacán Mexico" id="334" name="Google Shape;334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321073"/>
            <a:ext cx="8305800" cy="5523681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33"/>
          <p:cNvSpPr txBox="1"/>
          <p:nvPr/>
        </p:nvSpPr>
        <p:spPr>
          <a:xfrm>
            <a:off x="381000" y="685800"/>
            <a:ext cx="489108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Pyramid of the Moon and human sacrifices</a:t>
            </a:r>
            <a:endParaRPr b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3"/>
          <p:cNvSpPr txBox="1"/>
          <p:nvPr/>
        </p:nvSpPr>
        <p:spPr>
          <a:xfrm>
            <a:off x="304800" y="6629400"/>
            <a:ext cx="6378669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https://www.nationalgeographic.com/history/article/tunnel-pyramid-teotihuacan-Mexico-archaeology-spd</a:t>
            </a:r>
            <a:endParaRPr sz="10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DEDICATORY BURIAL/OFFERING COMPLEXES AT THE MOON PYRAMID, TEOTIHUACAN: A  preliminary report of 1998–2004 explorations" id="337" name="Google Shape;337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34201" y="4027471"/>
            <a:ext cx="2209800" cy="28094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sbetterTeotihobsidian.jpg" id="342" name="Google Shape;342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3400" y="3886200"/>
            <a:ext cx="3150000" cy="2667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sTeotihpot.jpg" id="343" name="Google Shape;343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685800"/>
            <a:ext cx="2228850" cy="2047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sTeotihuacanpottery.jpg" id="344" name="Google Shape;344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29000" y="685800"/>
            <a:ext cx="2362200" cy="1993106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4"/>
          <p:cNvSpPr txBox="1"/>
          <p:nvPr/>
        </p:nvSpPr>
        <p:spPr>
          <a:xfrm>
            <a:off x="4114800" y="3581400"/>
            <a:ext cx="5029200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production of at least some obsidian points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likely controlled by the military:  workshop found at the Pyramid of the Moon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“orange ware” has a wide distribution in the region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painted ceramics probably restricted to elites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5"/>
          <p:cNvSpPr txBox="1"/>
          <p:nvPr/>
        </p:nvSpPr>
        <p:spPr>
          <a:xfrm>
            <a:off x="304800" y="1143000"/>
            <a:ext cx="8001000" cy="43088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 sum up the archaeological evidence: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Extensive urban planning and monumental construction: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 centralized state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Different strategies implemented by rulers to legitimize their social status: 	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-   representational iconography, </a:t>
            </a:r>
            <a:endParaRPr/>
          </a:p>
          <a:p>
            <a:pPr indent="-285750" lvl="2" marL="12001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b="0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religious ceremonies and rituals that involved human and animals sacrifice, </a:t>
            </a:r>
            <a:endParaRPr/>
          </a:p>
          <a:p>
            <a:pPr indent="-285750" lvl="2" marL="12001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-"/>
            </a:pPr>
            <a:r>
              <a:rPr b="0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controlled and strict production of prestige goods and items for power display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"/>
          <p:cNvSpPr txBox="1"/>
          <p:nvPr/>
        </p:nvSpPr>
        <p:spPr>
          <a:xfrm>
            <a:off x="152400" y="381000"/>
            <a:ext cx="8077199" cy="62478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Carballo, D. (2007).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Implements if state power: weaponry and martially themed obsidian production near the Moon Pyramid, Teotihuacan.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Ancient Mesoamerica, 18: 173-90. 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Chazan, M. (2021).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World prehistory and archaeology: pathways through time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Routledge, New York.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Coe, M. (1995).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Olmec world: ritual and rulership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Princeton University Press, Princeton. 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Matsuoka, Y. et al. (2002).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single domestication for maize shown by multilocus microsatellite genotyping.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Proceedings of the National Academy of Sciences, 99.9: 6080-84.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Milton et al. (1973).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Urbanization at Teotihuacan, Mexico.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University of Texas Press, Texas. 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Perry, W. (1927).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children of the sun: a study in the early history of civilization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Methuen &amp; Co. Ltd., London.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Piperno, D. and Flannery, K.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earliest archaeological maize (Zea mays L.) from highland Mexico: new accelerator mass spectrometry dates and their implications.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Proceedings of the National Academy of Sciences, 98.4: 2101-3. 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Smith, B. (1995).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emergence of agriculture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Scientific American Library, New York.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Trigger, B. (1996). </a:t>
            </a:r>
            <a:r>
              <a:rPr i="1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history of archaeological thought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2</a:t>
            </a:r>
            <a:r>
              <a:rPr baseline="30000"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lang="en-US"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edition. Cambridge University Press, Cambridge.        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erspective">
  <a:themeElements>
    <a:clrScheme name="Perspective">
      <a:dk1>
        <a:srgbClr val="000000"/>
      </a:dk1>
      <a:lt1>
        <a:srgbClr val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2022-05-04T23:29:35Z</dcterms:created>
  <dc:creator>Jargalan Burentogtokh</dc:creator>
</cp:coreProperties>
</file>