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5" r:id="rId8"/>
    <p:sldId id="264" r:id="rId9"/>
    <p:sldId id="266" r:id="rId10"/>
    <p:sldId id="267" r:id="rId11"/>
    <p:sldId id="268" r:id="rId12"/>
    <p:sldId id="271" r:id="rId13"/>
    <p:sldId id="269" r:id="rId14"/>
    <p:sldId id="272" r:id="rId15"/>
    <p:sldId id="273" r:id="rId16"/>
    <p:sldId id="274" r:id="rId17"/>
    <p:sldId id="275" r:id="rId18"/>
    <p:sldId id="276" r:id="rId19"/>
    <p:sldId id="277" r:id="rId20"/>
    <p:sldId id="284" r:id="rId21"/>
    <p:sldId id="279" r:id="rId22"/>
    <p:sldId id="280" r:id="rId23"/>
    <p:sldId id="281" r:id="rId24"/>
    <p:sldId id="282" r:id="rId25"/>
    <p:sldId id="283" r:id="rId26"/>
    <p:sldId id="285" r:id="rId27"/>
    <p:sldId id="287" r:id="rId28"/>
    <p:sldId id="286" r:id="rId29"/>
    <p:sldId id="288" r:id="rId30"/>
    <p:sldId id="291" r:id="rId31"/>
    <p:sldId id="292" r:id="rId32"/>
    <p:sldId id="290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80" autoAdjust="0"/>
    <p:restoredTop sz="98311" autoAdjust="0"/>
  </p:normalViewPr>
  <p:slideViewPr>
    <p:cSldViewPr>
      <p:cViewPr varScale="1">
        <p:scale>
          <a:sx n="95" d="100"/>
          <a:sy n="95" d="100"/>
        </p:scale>
        <p:origin x="-765" y="-2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00C9CBEA-C0E6-4A90-AC30-DE24B752D856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048DC07-EA78-4B2D-969E-CD83DF6BA8A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533400"/>
            <a:ext cx="7856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Great Civilizations of the Ancient World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3048000"/>
            <a:ext cx="8001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Ancient</a:t>
            </a:r>
            <a:r>
              <a:rPr lang="en-US" sz="5400" b="1" dirty="0" smtClean="0"/>
              <a:t> </a:t>
            </a:r>
            <a:r>
              <a:rPr lang="en-US" sz="5400" b="1" dirty="0" smtClean="0"/>
              <a:t>Civilizations of </a:t>
            </a:r>
            <a:r>
              <a:rPr lang="en-US" sz="5400" b="1" dirty="0" smtClean="0"/>
              <a:t>the Mediterranean region 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4580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399"/>
            <a:ext cx="8915400" cy="66865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981200" y="6553200"/>
            <a:ext cx="562686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https://pt.slideshare.net/gastoncollegestory/chapter-4-the-prehistoric-aegean-57241937?ref</a:t>
            </a:r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86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1371600"/>
            <a:ext cx="7467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Mesolithic 9,000-7,000 BC</a:t>
            </a:r>
          </a:p>
          <a:p>
            <a:endParaRPr lang="en-US" sz="2400" b="1" dirty="0" smtClean="0"/>
          </a:p>
          <a:p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 smtClean="0"/>
              <a:t>Sea level much lower than today </a:t>
            </a:r>
          </a:p>
          <a:p>
            <a:pPr marL="285750" indent="-285750">
              <a:buFontTx/>
              <a:buChar char="-"/>
            </a:pPr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 smtClean="0"/>
              <a:t>Evidence of significant sea fairing skills</a:t>
            </a:r>
          </a:p>
          <a:p>
            <a:pPr marL="285750" indent="-285750">
              <a:buFontTx/>
              <a:buChar char="-"/>
            </a:pPr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 smtClean="0"/>
              <a:t>Interaction between distant groups</a:t>
            </a:r>
          </a:p>
          <a:p>
            <a:pPr marL="285750" indent="-285750">
              <a:buFontTx/>
              <a:buChar char="-"/>
            </a:pPr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 smtClean="0"/>
              <a:t>Early interactions laid foundations to the spread of farming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5249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5" t="15105" r="43718" b="8239"/>
          <a:stretch/>
        </p:blipFill>
        <p:spPr bwMode="auto">
          <a:xfrm>
            <a:off x="832489" y="0"/>
            <a:ext cx="7354231" cy="682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/>
          <p:cNvSpPr/>
          <p:nvPr/>
        </p:nvSpPr>
        <p:spPr>
          <a:xfrm>
            <a:off x="4953000" y="4876800"/>
            <a:ext cx="150876" cy="152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886200" y="4343400"/>
            <a:ext cx="150876" cy="152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78479" y="6556748"/>
            <a:ext cx="86507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>
                <a:solidFill>
                  <a:schemeClr val="bg1"/>
                </a:solidFill>
              </a:rPr>
              <a:t>Chazan</a:t>
            </a:r>
            <a:r>
              <a:rPr lang="en-US" sz="1000" dirty="0">
                <a:solidFill>
                  <a:schemeClr val="bg1"/>
                </a:solidFill>
              </a:rPr>
              <a:t>, M. (2021). </a:t>
            </a:r>
            <a:r>
              <a:rPr lang="en-US" sz="1000" i="1" dirty="0">
                <a:solidFill>
                  <a:schemeClr val="bg1"/>
                </a:solidFill>
              </a:rPr>
              <a:t>World prehistory and archaeology: pathways through time</a:t>
            </a:r>
            <a:r>
              <a:rPr lang="en-US" sz="1000" dirty="0">
                <a:solidFill>
                  <a:schemeClr val="bg1"/>
                </a:solidFill>
              </a:rPr>
              <a:t>. Routledge, New York</a:t>
            </a:r>
            <a:r>
              <a:rPr lang="en-US" sz="1000" dirty="0" smtClean="0">
                <a:solidFill>
                  <a:schemeClr val="bg1"/>
                </a:solidFill>
              </a:rPr>
              <a:t>.</a:t>
            </a:r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654976" cy="34912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1230"/>
            <a:ext cx="5029200" cy="33667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24400" y="685800"/>
            <a:ext cx="2355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/>
              <a:t>Franchthi</a:t>
            </a:r>
            <a:r>
              <a:rPr lang="en-US" sz="2400" b="1" dirty="0" smtClean="0"/>
              <a:t> Cave</a:t>
            </a:r>
            <a:endParaRPr lang="en-US" sz="24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486" y="1704784"/>
            <a:ext cx="4514850" cy="3381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05400" y="6642556"/>
            <a:ext cx="2598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https://www.pinterest.com/pin/418482990351771305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07441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upload.wikimedia.org/wikipedia/commons/8/8c/Nea_Nikomedeia_Excavation_of_an_Early_Neolithic_hous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693" y="2707280"/>
            <a:ext cx="5791199" cy="387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29424" y="6630517"/>
            <a:ext cx="267893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 dirty="0" smtClean="0"/>
              <a:t>https://en.wikipedia.org/wiki/Nea_Nikomedeia</a:t>
            </a:r>
            <a:endParaRPr lang="en-US" sz="9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29567" y="210735"/>
            <a:ext cx="5707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Onset of the Neolithic, 7,000-6,000 BC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47879" y="210735"/>
            <a:ext cx="480512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400" b="1" dirty="0" smtClean="0"/>
          </a:p>
          <a:p>
            <a:endParaRPr lang="en-US" sz="1400" dirty="0"/>
          </a:p>
          <a:p>
            <a:pPr marL="285750" indent="-285750">
              <a:buFontTx/>
              <a:buChar char="-"/>
            </a:pPr>
            <a:r>
              <a:rPr lang="en-US" sz="1400" dirty="0" smtClean="0"/>
              <a:t>‘Deliberate’ colonization by ‘farmers’ from Central Anatolia?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Lifeways of the island population are altered towards settled villages and farming</a:t>
            </a:r>
            <a:endParaRPr lang="en-US" sz="1400" dirty="0"/>
          </a:p>
          <a:p>
            <a:pPr marL="285750" indent="-285750">
              <a:buFontTx/>
              <a:buChar char="-"/>
            </a:pPr>
            <a:r>
              <a:rPr lang="en-US" sz="1400" dirty="0" smtClean="0"/>
              <a:t>Each hamlet (some lasted for millennia) occupied certain territory</a:t>
            </a:r>
            <a:endParaRPr lang="en-US" sz="1400" dirty="0"/>
          </a:p>
          <a:p>
            <a:pPr marL="285750" indent="-285750">
              <a:buFontTx/>
              <a:buChar char="-"/>
            </a:pPr>
            <a:r>
              <a:rPr lang="en-US" sz="1400" dirty="0" smtClean="0"/>
              <a:t>Community-oriented activities such as building houses, boundary walls, and digging ditches 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Part-time specialists: </a:t>
            </a:r>
            <a:r>
              <a:rPr lang="en-US" sz="1400" dirty="0" smtClean="0"/>
              <a:t>pottery, some as large as 85 </a:t>
            </a:r>
            <a:r>
              <a:rPr lang="en-US" sz="1400" dirty="0" err="1" smtClean="0"/>
              <a:t>litres</a:t>
            </a:r>
            <a:endParaRPr lang="en-US" sz="14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04800" y="4191000"/>
            <a:ext cx="236487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Pigs</a:t>
            </a:r>
          </a:p>
          <a:p>
            <a:r>
              <a:rPr lang="en-US" dirty="0" smtClean="0"/>
              <a:t>Cattle</a:t>
            </a:r>
          </a:p>
          <a:p>
            <a:r>
              <a:rPr lang="en-US" dirty="0" smtClean="0"/>
              <a:t>Sheep</a:t>
            </a:r>
          </a:p>
          <a:p>
            <a:r>
              <a:rPr lang="en-US" dirty="0" smtClean="0"/>
              <a:t>Goats</a:t>
            </a:r>
          </a:p>
          <a:p>
            <a:endParaRPr lang="en-US" dirty="0"/>
          </a:p>
          <a:p>
            <a:r>
              <a:rPr lang="en-US" dirty="0" smtClean="0"/>
              <a:t>Deer, boar, fish, birds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37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Neolithic Greece - Wikiw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" y="1979702"/>
            <a:ext cx="8875038" cy="463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67400" y="6616909"/>
            <a:ext cx="28680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https://www.wikiwand.com/en/Neolithic_Greece</a:t>
            </a:r>
            <a:endParaRPr lang="en-US" sz="1000" dirty="0"/>
          </a:p>
        </p:txBody>
      </p:sp>
      <p:sp>
        <p:nvSpPr>
          <p:cNvPr id="6" name="TextBox 5"/>
          <p:cNvSpPr txBox="1"/>
          <p:nvPr/>
        </p:nvSpPr>
        <p:spPr>
          <a:xfrm>
            <a:off x="457200" y="1066800"/>
            <a:ext cx="42322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Neolithic pottery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870208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228600"/>
            <a:ext cx="76961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The Aegean Neolithic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Socialization </a:t>
            </a:r>
            <a:r>
              <a:rPr lang="en-US" dirty="0" smtClean="0"/>
              <a:t>patterns that favored ‘face-to-face relationships’ and included ceremonial and economic exchange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No social hierarchy detected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Presence of ‘big men’</a:t>
            </a:r>
          </a:p>
          <a:p>
            <a:pPr marL="285750" indent="-285750">
              <a:buFontTx/>
              <a:buChar char="-"/>
            </a:pPr>
            <a:r>
              <a:rPr lang="en-US" dirty="0" err="1" smtClean="0"/>
              <a:t>Makriyalos</a:t>
            </a:r>
            <a:r>
              <a:rPr lang="en-US" dirty="0" smtClean="0"/>
              <a:t> </a:t>
            </a:r>
            <a:r>
              <a:rPr lang="en-US" dirty="0" smtClean="0"/>
              <a:t>pottery and animal bones: emergence of craft specialists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5</a:t>
            </a:r>
            <a:r>
              <a:rPr lang="en-US" baseline="30000" dirty="0" smtClean="0"/>
              <a:t>th</a:t>
            </a:r>
            <a:r>
              <a:rPr lang="en-US" dirty="0" smtClean="0"/>
              <a:t> millennium - Minimum metal sources in the Aegean encouraged trade and exchange of gold, silver, copper items for symbolic significance (copper mining in the Balkans).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3" t="23896" r="24689" b="20120"/>
          <a:stretch/>
        </p:blipFill>
        <p:spPr bwMode="auto">
          <a:xfrm>
            <a:off x="3429000" y="2844520"/>
            <a:ext cx="5551714" cy="3988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97" t="19419" r="25041" b="25895"/>
          <a:stretch/>
        </p:blipFill>
        <p:spPr bwMode="auto">
          <a:xfrm>
            <a:off x="3768" y="2971800"/>
            <a:ext cx="3823398" cy="2708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68" y="5791200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Pappa</a:t>
            </a:r>
            <a:r>
              <a:rPr lang="en-US" sz="1000" dirty="0"/>
              <a:t>, M. and </a:t>
            </a:r>
            <a:r>
              <a:rPr lang="en-US" sz="1000" dirty="0" err="1"/>
              <a:t>Besios</a:t>
            </a:r>
            <a:r>
              <a:rPr lang="en-US" sz="1000" dirty="0"/>
              <a:t>, M. (1999). </a:t>
            </a:r>
            <a:r>
              <a:rPr lang="en-US" sz="1000" i="1" dirty="0"/>
              <a:t>The Neolithic settlement at </a:t>
            </a:r>
            <a:r>
              <a:rPr lang="en-US" sz="1000" i="1" dirty="0" err="1"/>
              <a:t>Makriyalos</a:t>
            </a:r>
            <a:r>
              <a:rPr lang="en-US" sz="1000" i="1" dirty="0"/>
              <a:t>, northern Greece: preliminary report on the 1993-1995 excavations</a:t>
            </a:r>
            <a:r>
              <a:rPr lang="en-US" sz="1000" dirty="0"/>
              <a:t>. Journal of Field Archaeology, 26: 177-95.  </a:t>
            </a:r>
          </a:p>
        </p:txBody>
      </p:sp>
    </p:spTree>
    <p:extLst>
      <p:ext uri="{BB962C8B-B14F-4D97-AF65-F5344CB8AC3E}">
        <p14:creationId xmlns:p14="http://schemas.microsoft.com/office/powerpoint/2010/main" val="375156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thumb/4/49/Ancient_Greece_Neolithic_Stone_Figurine%2C_6500-3300_BC.jpg/1024px-Ancient_Greece_Neolithic_Stone_Figurine%2C_6500-3300_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" y="-15911"/>
            <a:ext cx="4335026" cy="650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upload.wikimedia.org/wikipedia/commons/thumb/1/18/Ancient_Greece_Neolithic_Stone_Grinder.jpg/2560px-Ancient_Greece_Neolithic_Stone_Grind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339" y="3657601"/>
            <a:ext cx="4799662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8200" y="6553200"/>
            <a:ext cx="28680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https://www.wikiwand.com/en/Neolithic_Greece</a:t>
            </a:r>
            <a:endParaRPr lang="en-US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4426869" y="2438400"/>
            <a:ext cx="4634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Stone tools and figurine of Neolithic Greece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13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425" y="1524001"/>
            <a:ext cx="7069575" cy="53021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276600" y="6581670"/>
            <a:ext cx="562686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https://pt.slideshare.net/gastoncollegestory/chapter-4-the-prehistoric-aegean-57241937?ref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49" y="1828800"/>
            <a:ext cx="388619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 smtClean="0"/>
          </a:p>
          <a:p>
            <a:pPr marL="285750" indent="-285750">
              <a:buFontTx/>
              <a:buChar char="-"/>
            </a:pPr>
            <a:r>
              <a:rPr lang="en-US" dirty="0" smtClean="0"/>
              <a:t>3,300-1,100 </a:t>
            </a:r>
            <a:r>
              <a:rPr lang="en-US" dirty="0" smtClean="0"/>
              <a:t>BC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mn-MN" sz="1600" dirty="0" smtClean="0"/>
          </a:p>
          <a:p>
            <a:pPr marL="285750" indent="-285750">
              <a:buFontTx/>
              <a:buChar char="-"/>
            </a:pPr>
            <a:endParaRPr lang="mn-MN" sz="1600" dirty="0"/>
          </a:p>
          <a:p>
            <a:pPr marL="285750" indent="-285750">
              <a:buFontTx/>
              <a:buChar char="-"/>
            </a:pPr>
            <a:endParaRPr lang="mn-MN" sz="1600" dirty="0" smtClean="0"/>
          </a:p>
          <a:p>
            <a:pPr marL="285750" indent="-285750">
              <a:buFontTx/>
              <a:buChar char="-"/>
            </a:pPr>
            <a:r>
              <a:rPr lang="en-US" sz="1600" b="1" dirty="0" smtClean="0">
                <a:solidFill>
                  <a:schemeClr val="tx2"/>
                </a:solidFill>
              </a:rPr>
              <a:t>Minoan</a:t>
            </a:r>
            <a:r>
              <a:rPr lang="en-US" sz="1600" b="1" dirty="0" smtClean="0">
                <a:solidFill>
                  <a:schemeClr val="tx2"/>
                </a:solidFill>
              </a:rPr>
              <a:t>, Cycladic, Helladic </a:t>
            </a:r>
            <a:r>
              <a:rPr lang="en-US" sz="1600" b="1" dirty="0" smtClean="0">
                <a:solidFill>
                  <a:schemeClr val="tx2"/>
                </a:solidFill>
              </a:rPr>
              <a:t>Cultures</a:t>
            </a:r>
            <a:endParaRPr lang="mn-MN" sz="1600" b="1" dirty="0" smtClean="0">
              <a:solidFill>
                <a:schemeClr val="tx2"/>
              </a:solidFill>
            </a:endParaRPr>
          </a:p>
          <a:p>
            <a:pPr marL="285750" indent="-285750">
              <a:buFontTx/>
              <a:buChar char="-"/>
            </a:pPr>
            <a:endParaRPr lang="en-US" sz="1600" b="1" dirty="0" smtClean="0">
              <a:solidFill>
                <a:schemeClr val="tx2"/>
              </a:solidFill>
            </a:endParaRPr>
          </a:p>
          <a:p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         Minoan = </a:t>
            </a:r>
            <a:r>
              <a:rPr lang="en-US" sz="1600" b="1" dirty="0" smtClean="0">
                <a:solidFill>
                  <a:schemeClr val="tx2"/>
                </a:solidFill>
              </a:rPr>
              <a:t>Crete</a:t>
            </a:r>
            <a:endParaRPr lang="mn-MN" sz="1600" b="1" dirty="0" smtClean="0">
              <a:solidFill>
                <a:schemeClr val="tx2"/>
              </a:solidFill>
            </a:endParaRPr>
          </a:p>
          <a:p>
            <a:endParaRPr lang="en-US" sz="1600" b="1" dirty="0" smtClean="0">
              <a:solidFill>
                <a:schemeClr val="tx2"/>
              </a:solidFill>
            </a:endParaRPr>
          </a:p>
          <a:p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         Cycladic = Island </a:t>
            </a:r>
            <a:r>
              <a:rPr lang="en-US" sz="1600" b="1" dirty="0" smtClean="0">
                <a:solidFill>
                  <a:schemeClr val="tx2"/>
                </a:solidFill>
              </a:rPr>
              <a:t>Chains</a:t>
            </a:r>
            <a:endParaRPr lang="mn-MN" sz="1600" b="1" dirty="0" smtClean="0">
              <a:solidFill>
                <a:schemeClr val="tx2"/>
              </a:solidFill>
            </a:endParaRPr>
          </a:p>
          <a:p>
            <a:endParaRPr lang="en-US" sz="1600" b="1" dirty="0" smtClean="0">
              <a:solidFill>
                <a:schemeClr val="tx2"/>
              </a:solidFill>
            </a:endParaRPr>
          </a:p>
          <a:p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         Helladic = Mainland Greece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676400" y="304800"/>
            <a:ext cx="46229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The Bronze Age of the Aegean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6951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304800"/>
            <a:ext cx="6611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Emergence of centralized social institutions</a:t>
            </a:r>
            <a:endParaRPr lang="en-US" sz="2400" b="1" dirty="0"/>
          </a:p>
        </p:txBody>
      </p:sp>
      <p:pic>
        <p:nvPicPr>
          <p:cNvPr id="5122" name="Picture 2" descr="Ancient tablets may reveal what destroyed Minoan civilization - Archaeology  - Haaretz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990600"/>
            <a:ext cx="42672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34000" y="5334000"/>
            <a:ext cx="36838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https://www.haaretz.com/world-news/2019-09-10/ty-article-magazine/.premium/ancient-tablets-may-reveal-what-destroyed-minoan-civilization/0000017f-e8c4-df5f-a17f-fbde98d3000</a:t>
            </a:r>
            <a:endParaRPr lang="en-US" sz="700" dirty="0"/>
          </a:p>
        </p:txBody>
      </p:sp>
      <p:pic>
        <p:nvPicPr>
          <p:cNvPr id="5124" name="Picture 4" descr="Mycenaean and Minoan Civiliz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362200"/>
            <a:ext cx="4276725" cy="425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14400" y="1295400"/>
            <a:ext cx="3757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Minoan civilization – 1900 BC</a:t>
            </a:r>
            <a:endParaRPr 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28600" y="6582489"/>
            <a:ext cx="376577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https://wwnorton.com/college/history/ralph/resource/greece.htm</a:t>
            </a:r>
            <a:endParaRPr lang="en-US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6063734"/>
            <a:ext cx="42434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Mycenaean civilization – 1450 BC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88562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249" y="381000"/>
            <a:ext cx="493686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Beyond the Early Bronze Age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Middle Bronze Age c. 2,000-1,600 BC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r>
              <a:rPr lang="en-US" dirty="0" smtClean="0"/>
              <a:t>Nucleation of villages</a:t>
            </a:r>
          </a:p>
          <a:p>
            <a:pPr marL="285750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r>
              <a:rPr lang="en-US" dirty="0" smtClean="0"/>
              <a:t>Rise of the Minoan Culture c. 2,000-1,450 BC 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3" t="24813" r="45924" b="40475"/>
          <a:stretch/>
        </p:blipFill>
        <p:spPr bwMode="auto">
          <a:xfrm>
            <a:off x="0" y="2590800"/>
            <a:ext cx="9048752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90600" y="6488668"/>
            <a:ext cx="25891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https://en.wikipedia.org/wiki/Minoan_civilization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30690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1103365"/>
            <a:ext cx="70038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Nature of social relationships between Minoan societies</a:t>
            </a:r>
            <a:endParaRPr lang="en-US" sz="2000" b="1" dirty="0"/>
          </a:p>
        </p:txBody>
      </p:sp>
      <p:pic>
        <p:nvPicPr>
          <p:cNvPr id="5" name="Picture 2" descr="Ancient tablets may reveal what destroyed Minoan civilization - Archaeology  - Haaretz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05000"/>
            <a:ext cx="42672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81600" y="6248400"/>
            <a:ext cx="36838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https://www.haaretz.com/world-news/2019-09-10/ty-article-magazine/.premium/ancient-tablets-may-reveal-what-destroyed-minoan-civilization/0000017f-e8c4-df5f-a17f-fbde98d3000</a:t>
            </a:r>
            <a:endParaRPr lang="en-US" sz="700" dirty="0"/>
          </a:p>
        </p:txBody>
      </p:sp>
      <p:sp>
        <p:nvSpPr>
          <p:cNvPr id="7" name="TextBox 6"/>
          <p:cNvSpPr txBox="1"/>
          <p:nvPr/>
        </p:nvSpPr>
        <p:spPr>
          <a:xfrm>
            <a:off x="307382" y="2971800"/>
            <a:ext cx="3962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/>
              <a:t>Initially thought to be hierarchical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Later approaches consider it </a:t>
            </a:r>
            <a:r>
              <a:rPr lang="en-US" dirty="0" err="1" smtClean="0"/>
              <a:t>heterarchical</a:t>
            </a: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4957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2448" y="2057400"/>
            <a:ext cx="3962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“the relation of elements to one another when they are unranked or when they possess the potential for being ranked in a number of different ways” (</a:t>
            </a:r>
            <a:r>
              <a:rPr lang="en-US" sz="2400" dirty="0" err="1" smtClean="0"/>
              <a:t>Crumley</a:t>
            </a:r>
            <a:r>
              <a:rPr lang="en-US" sz="2400" dirty="0" smtClean="0"/>
              <a:t> 1995)</a:t>
            </a:r>
          </a:p>
          <a:p>
            <a:endParaRPr lang="en-US" sz="2400" dirty="0"/>
          </a:p>
        </p:txBody>
      </p:sp>
      <p:pic>
        <p:nvPicPr>
          <p:cNvPr id="5" name="Picture 2" descr="Ancient tablets may reveal what destroyed Minoan civilization - Archaeology  - Haaretz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524000"/>
            <a:ext cx="42672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76800" y="6019800"/>
            <a:ext cx="36838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https://www.haaretz.com/world-news/2019-09-10/ty-article-magazine/.premium/ancient-tablets-may-reveal-what-destroyed-minoan-civilization/0000017f-e8c4-df5f-a17f-fbde98d3000</a:t>
            </a:r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240484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038600"/>
            <a:ext cx="8814198" cy="27854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6" name="Picture 2" descr="Knossos Palace in Heraklion, Greece | Gree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36"/>
            <a:ext cx="5638800" cy="375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548144" y="2286000"/>
            <a:ext cx="3595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Role of palaces in Minoan culture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3765268"/>
            <a:ext cx="373852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https://www.greeka.com/crete/heraklion/sightseeing/palace-knossos-heraklion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3899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02996" y="1219200"/>
            <a:ext cx="8686257" cy="2109058"/>
          </a:xfrm>
        </p:spPr>
        <p:txBody>
          <a:bodyPr>
            <a:normAutofit/>
          </a:bodyPr>
          <a:lstStyle/>
          <a:p>
            <a:r>
              <a:rPr lang="en-US" sz="2000" dirty="0" smtClean="0"/>
              <a:t>Minoan Civilization – Island of Crete from 2,000 – 1450 B.C.</a:t>
            </a:r>
          </a:p>
          <a:p>
            <a:pPr lvl="1"/>
            <a:r>
              <a:rPr lang="en-US" sz="2000" dirty="0" smtClean="0"/>
              <a:t>Cities - </a:t>
            </a:r>
            <a:r>
              <a:rPr lang="en-US" sz="2000" dirty="0">
                <a:solidFill>
                  <a:srgbClr val="FF0000"/>
                </a:solidFill>
              </a:rPr>
              <a:t>√</a:t>
            </a:r>
            <a:endParaRPr lang="en-US" sz="2000" dirty="0" smtClean="0">
              <a:solidFill>
                <a:srgbClr val="FF0000"/>
              </a:solidFill>
            </a:endParaRPr>
          </a:p>
          <a:p>
            <a:pPr lvl="1"/>
            <a:r>
              <a:rPr lang="en-US" sz="2000" dirty="0" smtClean="0"/>
              <a:t>Palaces - </a:t>
            </a:r>
            <a:r>
              <a:rPr lang="en-US" sz="2000" dirty="0" smtClean="0">
                <a:solidFill>
                  <a:srgbClr val="FF0000"/>
                </a:solidFill>
              </a:rPr>
              <a:t>√</a:t>
            </a:r>
          </a:p>
          <a:p>
            <a:pPr lvl="1"/>
            <a:r>
              <a:rPr lang="en-US" sz="2000" dirty="0" smtClean="0"/>
              <a:t>Walled settlement –</a:t>
            </a:r>
            <a:r>
              <a:rPr lang="en-US" sz="2000" dirty="0" smtClean="0">
                <a:solidFill>
                  <a:srgbClr val="FF0000"/>
                </a:solidFill>
              </a:rPr>
              <a:t> X  </a:t>
            </a:r>
            <a:r>
              <a:rPr lang="en-US" sz="2000" dirty="0" smtClean="0"/>
              <a:t>Substantial Temples –</a:t>
            </a:r>
            <a:r>
              <a:rPr lang="en-US" sz="2000" dirty="0" smtClean="0">
                <a:solidFill>
                  <a:srgbClr val="FF0000"/>
                </a:solidFill>
              </a:rPr>
              <a:t> X </a:t>
            </a:r>
            <a:r>
              <a:rPr lang="en-US" sz="2000" dirty="0" smtClean="0"/>
              <a:t>Overt Expression of leadership –</a:t>
            </a:r>
            <a:r>
              <a:rPr lang="en-US" sz="2000" dirty="0" smtClean="0">
                <a:solidFill>
                  <a:srgbClr val="FF0000"/>
                </a:solidFill>
              </a:rPr>
              <a:t> X 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3" y="3746846"/>
            <a:ext cx="8814198" cy="27854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133600" y="6642556"/>
            <a:ext cx="373852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https://www.greeka.com/crete/heraklion/sightseeing/palace-knossos-heraklion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7229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construction of Knossos: The Fascinating Palace Stronghold of the Minoans  | Minoan, Ancient greek architecture, Ancient archite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5" y="1447800"/>
            <a:ext cx="9028025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62200" y="6553200"/>
            <a:ext cx="287771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https://www.pinterest.com/pin/464222674080291301</a:t>
            </a:r>
            <a:endParaRPr lang="en-US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533400"/>
            <a:ext cx="5647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role of palace: public venues and public activities.</a:t>
            </a:r>
          </a:p>
          <a:p>
            <a:r>
              <a:rPr lang="en-US" dirty="0" smtClean="0"/>
              <a:t>Reconstructed palace at Knossos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59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6" y="76200"/>
            <a:ext cx="6384053" cy="6589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4800" y="6609307"/>
            <a:ext cx="86507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Chazan</a:t>
            </a:r>
            <a:r>
              <a:rPr lang="en-US" sz="1000" dirty="0"/>
              <a:t>, M. (2021). </a:t>
            </a:r>
            <a:r>
              <a:rPr lang="en-US" sz="1000" i="1" dirty="0"/>
              <a:t>World prehistory and archaeology: pathways through time</a:t>
            </a:r>
            <a:r>
              <a:rPr lang="en-US" sz="1000" dirty="0"/>
              <a:t>. Routledge, New York</a:t>
            </a:r>
            <a:r>
              <a:rPr lang="en-US" sz="1000" dirty="0" smtClean="0"/>
              <a:t>.</a:t>
            </a:r>
            <a:endParaRPr lang="en-US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6629401" y="3581400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Plan of palaces at Knossos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6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653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4800" y="6609307"/>
            <a:ext cx="86507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Chazan</a:t>
            </a:r>
            <a:r>
              <a:rPr lang="en-US" sz="1000" dirty="0"/>
              <a:t>, M. (2021). </a:t>
            </a:r>
            <a:r>
              <a:rPr lang="en-US" sz="1000" i="1" dirty="0"/>
              <a:t>World prehistory and archaeology: pathways through time</a:t>
            </a:r>
            <a:r>
              <a:rPr lang="en-US" sz="1000" dirty="0"/>
              <a:t>. Routledge, New York</a:t>
            </a:r>
            <a:r>
              <a:rPr lang="en-US" sz="1000" dirty="0" smtClean="0"/>
              <a:t>.</a:t>
            </a:r>
            <a:endParaRPr lang="en-US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4630196" y="2971800"/>
            <a:ext cx="3523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One of the storage rooms at Knossos palace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2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olorful, detailed fresco with people and anim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743200"/>
            <a:ext cx="6096000" cy="411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Rectangular copper, oxidized gre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18063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Small statue of a woman holding a snake in each h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00"/>
            <a:ext cx="303220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24400" y="2494137"/>
            <a:ext cx="25891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https://en.wikipedia.org/wiki/Minoan_civilization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27591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856" y="2378721"/>
            <a:ext cx="5620144" cy="42169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3994455" cy="60167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5320" y="1600200"/>
            <a:ext cx="3365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Elements of the Minoan culture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181600" y="6614381"/>
            <a:ext cx="25891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https://en.wikipedia.org/wiki/Minoan_civilization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134189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3312" y="4648200"/>
            <a:ext cx="6553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/>
              <a:t>Presence of open-air ceremonial centers and structures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No pan-Minoan religion is documented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Wide range of population is involved in these ceremonial activities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However, smaller settlements did not seem to be controlled politically and economically by the ‘palace’ </a:t>
            </a:r>
            <a:r>
              <a:rPr lang="en-US" dirty="0" smtClean="0"/>
              <a:t>polities</a:t>
            </a: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8" y="-15911"/>
            <a:ext cx="5499798" cy="41248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42" y="4108938"/>
            <a:ext cx="25891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https://en.wikipedia.org/wiki/Minoan_civilization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2105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934"/>
            <a:ext cx="6422571" cy="4495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43200" y="4544312"/>
            <a:ext cx="6629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 smtClean="0"/>
              <a:t>Palaces might have functioned as focal points where leaders of small polities met and interacted </a:t>
            </a:r>
          </a:p>
          <a:p>
            <a:pPr marL="285750" indent="-285750">
              <a:buFontTx/>
              <a:buChar char="-"/>
            </a:pPr>
            <a:r>
              <a:rPr lang="en-US" sz="1600" dirty="0" smtClean="0"/>
              <a:t>No simple vertical hierarchy but instead, horizontal systems of relationship and loyalty</a:t>
            </a:r>
          </a:p>
          <a:p>
            <a:pPr marL="285750" indent="-285750">
              <a:buFontTx/>
              <a:buChar char="-"/>
            </a:pPr>
            <a:r>
              <a:rPr lang="en-US" sz="1600" dirty="0" smtClean="0"/>
              <a:t>Palaces were not in charge of trading or distributing exotic goods</a:t>
            </a:r>
          </a:p>
          <a:p>
            <a:pPr marL="285750" indent="-285750">
              <a:buFontTx/>
              <a:buChar char="-"/>
            </a:pPr>
            <a:r>
              <a:rPr lang="en-US" sz="1600" dirty="0" smtClean="0"/>
              <a:t>Knossos yield evidence of a more dominant polity </a:t>
            </a:r>
          </a:p>
          <a:p>
            <a:pPr marL="285750" indent="-285750">
              <a:buFontTx/>
              <a:buChar char="-"/>
            </a:pPr>
            <a:r>
              <a:rPr lang="en-US" sz="1600" dirty="0" smtClean="0"/>
              <a:t>Besides several ‘fortified posts’, there is not much evidence of conflict and violence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4544312"/>
            <a:ext cx="25891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https://en.wikipedia.org/wiki/Minoan_civilization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38770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upload.wikimedia.org/wikipedia/commons/3/36/Tiryns%2C_map_of_the_palace_and_the_surrounding_fortificati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0200"/>
            <a:ext cx="8305800" cy="499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147935"/>
            <a:ext cx="6428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The Mycenaean civilization (1750-1050 BC)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438400" y="6616282"/>
            <a:ext cx="26597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https://en.wikipedia.org/wiki/Mycenaean_Greece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8442" y="1066800"/>
            <a:ext cx="1826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Palace at Tiryns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5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re-Hellenic Art II: The Mycenaean Civilization | Mycenae, Mycenaean,  Ancient greek archite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38200"/>
            <a:ext cx="8610600" cy="574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43000" y="272534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Mycenae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905000" y="6611779"/>
            <a:ext cx="31566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https://www.pinterest.com/pin/394065036124796903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2473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6553200"/>
            <a:ext cx="69342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https://depositphotos.com/96627788/stock-photo-lion-gate-in-mycenae-greece.html</a:t>
            </a:r>
            <a:endParaRPr lang="en-US" sz="900" dirty="0"/>
          </a:p>
        </p:txBody>
      </p:sp>
      <p:pic>
        <p:nvPicPr>
          <p:cNvPr id="5" name="Picture 2" descr="Rise of the Mycenaean Civilization in Ancient Gree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813524"/>
            <a:ext cx="9067800" cy="604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495800" y="6629400"/>
            <a:ext cx="46482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https://depositphotos.com/96627788/stock-photo-lion-gate-in-mycenae-greece.html</a:t>
            </a:r>
            <a:endParaRPr lang="en-US" sz="900" dirty="0"/>
          </a:p>
        </p:txBody>
      </p:sp>
      <p:sp>
        <p:nvSpPr>
          <p:cNvPr id="7" name="TextBox 6"/>
          <p:cNvSpPr txBox="1"/>
          <p:nvPr/>
        </p:nvSpPr>
        <p:spPr>
          <a:xfrm>
            <a:off x="533400" y="304800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Gate of the Mycenae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07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upload.wikimedia.org/wikipedia/commons/f/fc/Mycenae%2C_Grave_Circle_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2" y="533400"/>
            <a:ext cx="9103359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62200" y="6477000"/>
            <a:ext cx="347883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https://en.wikipedia.org/wiki/Grave_Circle_A,_Mycenae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19207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upload.wikimedia.org/wikipedia/commons/c/c8/MaskOfAgamemn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922" y="2572719"/>
            <a:ext cx="42672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upload.wikimedia.org/wikipedia/commons/thumb/7/74/%CE%A0%CE%B1%CE%BD%CE%BF%CF%80%CE%BB%CE%AF%CE%B1_%CF%84%CF%89%CE%BD_%CE%94%CE%AD%CE%BD%CF%84%CF%81%CF%89%CE%BD_8005.jpg/1280px-%CE%A0%CE%B1%CE%BD%CE%BF%CF%80%CE%BB%CE%AF%CE%B1_%CF%84%CF%89%CE%BD_%CE%94%CE%AD%CE%BD%CF%84%CF%81%CF%89%CE%BD_80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446"/>
            <a:ext cx="4860146" cy="650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1000" y="6593698"/>
            <a:ext cx="29209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https://en.wikipedia.org/wiki/Mycenaean_Greece</a:t>
            </a:r>
            <a:endParaRPr lang="en-US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5138896" y="1371600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Full-body bronze armor and mask of the death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0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upload.wikimedia.org/wikipedia/commons/9/90/Mycenaean_bronze_swor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488" y="2239962"/>
            <a:ext cx="6157383" cy="461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upload.wikimedia.org/wikipedia/commons/9/98/Mycenaean_rin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" y="0"/>
            <a:ext cx="5083629" cy="300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863" y="6553200"/>
            <a:ext cx="29209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https://en.wikipedia.org/wiki/Mycenaean_Greece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0718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85" t="19699" r="26848" b="4456"/>
          <a:stretch/>
        </p:blipFill>
        <p:spPr bwMode="auto">
          <a:xfrm>
            <a:off x="0" y="-10472"/>
            <a:ext cx="3975614" cy="686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8" t="43463" r="40830" b="10333"/>
          <a:stretch/>
        </p:blipFill>
        <p:spPr bwMode="auto">
          <a:xfrm>
            <a:off x="3933662" y="3423765"/>
            <a:ext cx="5210338" cy="3434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91000" y="1524000"/>
            <a:ext cx="449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Evidence of active trading networks in the Aegean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229100" y="2971800"/>
            <a:ext cx="4419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Renfrew, C. and </a:t>
            </a:r>
            <a:r>
              <a:rPr lang="en-US" sz="800" dirty="0" err="1"/>
              <a:t>Bahn</a:t>
            </a:r>
            <a:r>
              <a:rPr lang="en-US" sz="800" dirty="0"/>
              <a:t>, P. (2020). </a:t>
            </a:r>
            <a:r>
              <a:rPr lang="en-US" sz="800" i="1" dirty="0"/>
              <a:t>Archaeology: theories, methods and practice</a:t>
            </a:r>
            <a:r>
              <a:rPr lang="en-US" sz="800" dirty="0"/>
              <a:t>. Thames and Hudson, London.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41270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ile:Megiste-Bronze Reconstruction of a Mycenaean shi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5800"/>
            <a:ext cx="7899679" cy="592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33600" y="228600"/>
            <a:ext cx="3441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Reconstructed Mycenaean boat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74949" y="6623957"/>
            <a:ext cx="594906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https://commons.wikimedia.org/wiki/File:Megiste-Bronze_Reconstruction_of_a_Mycenaean_ship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64443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78852"/>
            <a:ext cx="4544568" cy="36791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105400" y="762000"/>
            <a:ext cx="39532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/>
              <a:t>Several small polities are present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Status and wealth displayed in burials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Trade flourished between Mycenaean settlements and Crete, and the Near East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Some cultural influence by Minoan culture </a:t>
            </a: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4" y="76200"/>
            <a:ext cx="5000894" cy="37506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398" y="162112"/>
            <a:ext cx="1987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Tomb in Messenia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914172" y="6400800"/>
            <a:ext cx="2263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Mycenae shaft graves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3056"/>
            <a:ext cx="2603950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743200" y="4114800"/>
            <a:ext cx="13207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Seal from </a:t>
            </a:r>
            <a:r>
              <a:rPr lang="en-US" sz="1200" dirty="0" err="1" smtClean="0"/>
              <a:t>Khania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2701331" y="6399963"/>
            <a:ext cx="1770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https://en.wikipedia.org/wiki/Mycenaean_Greece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37468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177" y="671691"/>
            <a:ext cx="8991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References 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Chazan</a:t>
            </a:r>
            <a:r>
              <a:rPr lang="en-US" dirty="0"/>
              <a:t>, M. (2021). </a:t>
            </a:r>
            <a:r>
              <a:rPr lang="en-US" i="1" dirty="0"/>
              <a:t>World prehistory and archaeology: pathways through time</a:t>
            </a:r>
            <a:r>
              <a:rPr lang="en-US" dirty="0"/>
              <a:t>. Routledge, New York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Crumley</a:t>
            </a:r>
            <a:r>
              <a:rPr lang="en-US" dirty="0"/>
              <a:t>, C. (1995). </a:t>
            </a:r>
            <a:r>
              <a:rPr lang="en-US" i="1" dirty="0" err="1"/>
              <a:t>Heterarchy</a:t>
            </a:r>
            <a:r>
              <a:rPr lang="en-US" i="1" dirty="0"/>
              <a:t> and the analysis of complex societies.</a:t>
            </a:r>
            <a:r>
              <a:rPr lang="en-US" dirty="0"/>
              <a:t> Archaeological Papers of the American Anthropological Association, 18: 1-5. 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Pappa</a:t>
            </a:r>
            <a:r>
              <a:rPr lang="en-US" dirty="0"/>
              <a:t>, M. and </a:t>
            </a:r>
            <a:r>
              <a:rPr lang="en-US" dirty="0" err="1"/>
              <a:t>Besios</a:t>
            </a:r>
            <a:r>
              <a:rPr lang="en-US" dirty="0"/>
              <a:t>, M. (1999). </a:t>
            </a:r>
            <a:r>
              <a:rPr lang="en-US" i="1" dirty="0"/>
              <a:t>The Neolithic settlement at </a:t>
            </a:r>
            <a:r>
              <a:rPr lang="en-US" i="1" dirty="0" err="1"/>
              <a:t>Makriyalos</a:t>
            </a:r>
            <a:r>
              <a:rPr lang="en-US" i="1" dirty="0"/>
              <a:t>, northern Greece: preliminary report on the 1993-1995 excavations</a:t>
            </a:r>
            <a:r>
              <a:rPr lang="en-US" dirty="0"/>
              <a:t>. Journal of Field Archaeology, 26: 177-95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Renfrew, C. (1986). </a:t>
            </a:r>
            <a:r>
              <a:rPr lang="en-US" i="1" dirty="0"/>
              <a:t>Introduction: peer polity interaction and sociopolitical change</a:t>
            </a:r>
            <a:r>
              <a:rPr lang="en-US" dirty="0"/>
              <a:t>. In </a:t>
            </a:r>
            <a:r>
              <a:rPr lang="en-US" i="1" dirty="0"/>
              <a:t>Peer polity interaction and socio-political change</a:t>
            </a:r>
            <a:r>
              <a:rPr lang="en-US" dirty="0"/>
              <a:t>, edited by </a:t>
            </a:r>
            <a:r>
              <a:rPr lang="en-US" dirty="0" err="1"/>
              <a:t>C.Renfrew</a:t>
            </a:r>
            <a:r>
              <a:rPr lang="en-US" dirty="0"/>
              <a:t> and </a:t>
            </a:r>
            <a:r>
              <a:rPr lang="en-US" dirty="0" err="1"/>
              <a:t>J.Cherry</a:t>
            </a:r>
            <a:r>
              <a:rPr lang="en-US" dirty="0"/>
              <a:t>, pp. 1-18. Cambridge University Press, Cambridge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Renfrew, C. and </a:t>
            </a:r>
            <a:r>
              <a:rPr lang="en-US" dirty="0" err="1"/>
              <a:t>Bahn</a:t>
            </a:r>
            <a:r>
              <a:rPr lang="en-US" dirty="0"/>
              <a:t>, P. (2020). </a:t>
            </a:r>
            <a:r>
              <a:rPr lang="en-US" i="1" dirty="0"/>
              <a:t>Archaeology: </a:t>
            </a:r>
            <a:r>
              <a:rPr lang="en-US" i="1" dirty="0" smtClean="0"/>
              <a:t>theories</a:t>
            </a:r>
            <a:r>
              <a:rPr lang="en-US" i="1" dirty="0"/>
              <a:t>, methods and practice</a:t>
            </a:r>
            <a:r>
              <a:rPr lang="en-US" dirty="0"/>
              <a:t>. Thames and Hudson, London.   </a:t>
            </a:r>
            <a:endParaRPr lang="en-US" dirty="0" smtClean="0"/>
          </a:p>
          <a:p>
            <a:r>
              <a:rPr lang="en-US" dirty="0" smtClean="0"/>
              <a:t>                        </a:t>
            </a:r>
            <a:endParaRPr lang="en-US" dirty="0"/>
          </a:p>
          <a:p>
            <a:r>
              <a:rPr lang="en-US" dirty="0"/>
              <a:t>Stella, S. (2008). </a:t>
            </a:r>
            <a:r>
              <a:rPr lang="en-US" i="1" dirty="0"/>
              <a:t>A social archaeology of households in Neolithic Greece: an anthropological approach.</a:t>
            </a:r>
            <a:r>
              <a:rPr lang="en-US" dirty="0"/>
              <a:t> Cambridge University Press, Cambridge.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37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5675</TotalTime>
  <Words>773</Words>
  <Application>Microsoft Office PowerPoint</Application>
  <PresentationFormat>On-screen Show (4:3)</PresentationFormat>
  <Paragraphs>143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43</cp:revision>
  <dcterms:created xsi:type="dcterms:W3CDTF">2022-05-25T06:23:15Z</dcterms:created>
  <dcterms:modified xsi:type="dcterms:W3CDTF">2022-05-29T04:58:22Z</dcterms:modified>
</cp:coreProperties>
</file>