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7"/>
  </p:notesMasterIdLst>
  <p:sldIdLst>
    <p:sldId id="257" r:id="rId2"/>
    <p:sldId id="259" r:id="rId3"/>
    <p:sldId id="258" r:id="rId4"/>
    <p:sldId id="260" r:id="rId5"/>
    <p:sldId id="256" r:id="rId6"/>
    <p:sldId id="289" r:id="rId7"/>
    <p:sldId id="261" r:id="rId8"/>
    <p:sldId id="262" r:id="rId9"/>
    <p:sldId id="263" r:id="rId10"/>
    <p:sldId id="290" r:id="rId11"/>
    <p:sldId id="264" r:id="rId12"/>
    <p:sldId id="265" r:id="rId13"/>
    <p:sldId id="266" r:id="rId14"/>
    <p:sldId id="270" r:id="rId15"/>
    <p:sldId id="268" r:id="rId16"/>
    <p:sldId id="267" r:id="rId17"/>
    <p:sldId id="269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777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A3DA6B-1A2A-4E77-98FD-FDAB5F6152EB}" type="datetimeFigureOut">
              <a:rPr lang="en-US" smtClean="0"/>
              <a:t>5/30/2022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2BCF89-8D2E-46D3-8224-AA67ABE491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942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62E80-3CD8-45B2-886C-6FC7B14DB42D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3C5C24B-B05C-492C-B69E-930372FBC9F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62E80-3CD8-45B2-886C-6FC7B14DB42D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5C24B-B05C-492C-B69E-930372FBC9F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62E80-3CD8-45B2-886C-6FC7B14DB42D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5C24B-B05C-492C-B69E-930372FBC9F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62E80-3CD8-45B2-886C-6FC7B14DB42D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5C24B-B05C-492C-B69E-930372FBC9F3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62E80-3CD8-45B2-886C-6FC7B14DB42D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5C24B-B05C-492C-B69E-930372FBC9F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62E80-3CD8-45B2-886C-6FC7B14DB42D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5C24B-B05C-492C-B69E-930372FBC9F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62E80-3CD8-45B2-886C-6FC7B14DB42D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5C24B-B05C-492C-B69E-930372FBC9F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62E80-3CD8-45B2-886C-6FC7B14DB42D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5C24B-B05C-492C-B69E-930372FBC9F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62E80-3CD8-45B2-886C-6FC7B14DB42D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5C24B-B05C-492C-B69E-930372FBC9F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62E80-3CD8-45B2-886C-6FC7B14DB42D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5C24B-B05C-492C-B69E-930372FBC9F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62E80-3CD8-45B2-886C-6FC7B14DB42D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5C24B-B05C-492C-B69E-930372FBC9F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24162E80-3CD8-45B2-886C-6FC7B14DB42D}" type="datetimeFigureOut">
              <a:rPr lang="en-US" smtClean="0"/>
              <a:t>5/29/2022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93C5C24B-B05C-492C-B69E-930372FBC9F3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" y="533400"/>
            <a:ext cx="78563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Great Civilizations of the Ancient World</a:t>
            </a:r>
            <a:endParaRPr 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33400" y="3048000"/>
            <a:ext cx="8001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/>
              <a:t>Early Civilizations in </a:t>
            </a:r>
            <a:r>
              <a:rPr lang="en-US" sz="5400" b="1" dirty="0" smtClean="0"/>
              <a:t>the </a:t>
            </a:r>
            <a:r>
              <a:rPr lang="en-US" sz="5400" b="1" dirty="0" smtClean="0"/>
              <a:t>Andean </a:t>
            </a:r>
            <a:r>
              <a:rPr lang="en-US" sz="5400" b="1" dirty="0" smtClean="0"/>
              <a:t>region </a:t>
            </a:r>
            <a:endParaRPr 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2151300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th America – World Geography For UPSC IAS (Notes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5638800" cy="6893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736346" y="6611779"/>
            <a:ext cx="339067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https://lotusarise.com/south-america-world-geography-for-upsc</a:t>
            </a:r>
            <a:endParaRPr lang="en-US" sz="900" dirty="0"/>
          </a:p>
        </p:txBody>
      </p:sp>
      <p:sp>
        <p:nvSpPr>
          <p:cNvPr id="6" name="TextBox 5"/>
          <p:cNvSpPr txBox="1"/>
          <p:nvPr/>
        </p:nvSpPr>
        <p:spPr>
          <a:xfrm>
            <a:off x="6096000" y="3262049"/>
            <a:ext cx="21210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Geographic setting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49944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81000" y="228600"/>
            <a:ext cx="21210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Geographic setting</a:t>
            </a:r>
            <a:endParaRPr lang="en-US" dirty="0"/>
          </a:p>
        </p:txBody>
      </p:sp>
      <p:pic>
        <p:nvPicPr>
          <p:cNvPr id="1026" name="Picture 2" descr="▷ 8 Regiones Naturales del Perú ◁ 【 Regiones Naturales del Perú 】 |  Carpetapedagogica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" y="762000"/>
            <a:ext cx="9026198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133600" y="6502442"/>
            <a:ext cx="38876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https://carpetapedagogica.com/ochoregionesnaturalesdelperu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3728708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ife zones of Peru - Wikiw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39204" cy="66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95399" y="6596368"/>
            <a:ext cx="318548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https://www.wikiwand.com/en/Life_zones_of_Peru</a:t>
            </a:r>
            <a:endParaRPr lang="en-US" sz="1050" dirty="0"/>
          </a:p>
        </p:txBody>
      </p:sp>
      <p:sp>
        <p:nvSpPr>
          <p:cNvPr id="3" name="TextBox 2"/>
          <p:cNvSpPr txBox="1"/>
          <p:nvPr/>
        </p:nvSpPr>
        <p:spPr>
          <a:xfrm>
            <a:off x="6172200" y="3657600"/>
            <a:ext cx="274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Life zones of Peruvian Andes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31747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est 10 Trails in Paracas National Reserve | AllTrai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83200" cy="396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57200" y="4003209"/>
            <a:ext cx="2775119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https://www.alltrails.com/parks/peru/ica/reserva-nacional-paracas</a:t>
            </a:r>
            <a:endParaRPr lang="en-US" sz="700" dirty="0"/>
          </a:p>
        </p:txBody>
      </p:sp>
      <p:sp>
        <p:nvSpPr>
          <p:cNvPr id="6" name="TextBox 5"/>
          <p:cNvSpPr txBox="1"/>
          <p:nvPr/>
        </p:nvSpPr>
        <p:spPr>
          <a:xfrm>
            <a:off x="5562600" y="1524000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coast</a:t>
            </a:r>
            <a:endParaRPr lang="en-US" dirty="0"/>
          </a:p>
        </p:txBody>
      </p:sp>
      <p:pic>
        <p:nvPicPr>
          <p:cNvPr id="3076" name="Picture 4" descr="Changes in Land Use &amp; Ecosystem Services in Tropical Forest Areas: A Case  Study in Andes Mountains of Ecuador - Capitals Coalit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3442368"/>
            <a:ext cx="5294230" cy="3415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895600" y="5791200"/>
            <a:ext cx="8386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Andes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57200" y="6521188"/>
            <a:ext cx="34294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https://capitalscoalition.org/changes-in-land-use-ecosystem-services-in-tropical-forest-areas-a-case-study-in-andes-mountains-of-ecuador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0166359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38200" y="2286000"/>
            <a:ext cx="376256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Preceramic period (3000-1800 BC)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43000" y="152400"/>
            <a:ext cx="61695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Preceramic</a:t>
            </a:r>
            <a:r>
              <a:rPr lang="en-US" sz="2400" b="1" dirty="0" smtClean="0"/>
              <a:t> Period, c. 3000-1800 B.C.</a:t>
            </a:r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3" descr="Caral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6967" y="1295400"/>
            <a:ext cx="9144000" cy="211315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09600" y="3505200"/>
            <a:ext cx="809084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lowland dry areas near the coast:</a:t>
            </a:r>
          </a:p>
          <a:p>
            <a:endParaRPr lang="en-US" sz="2000" dirty="0"/>
          </a:p>
          <a:p>
            <a:r>
              <a:rPr lang="en-US" sz="2000" b="1" dirty="0"/>
              <a:t>e</a:t>
            </a:r>
            <a:r>
              <a:rPr lang="en-US" sz="2000" b="1" dirty="0" smtClean="0"/>
              <a:t>arly monumental architecture,</a:t>
            </a:r>
            <a:r>
              <a:rPr lang="en-US" sz="2000" dirty="0" smtClean="0"/>
              <a:t> more than 30 ceremonial centers</a:t>
            </a:r>
          </a:p>
          <a:p>
            <a:endParaRPr lang="en-US" sz="2000" dirty="0"/>
          </a:p>
          <a:p>
            <a:r>
              <a:rPr lang="en-US" sz="2000" dirty="0"/>
              <a:t>r</a:t>
            </a:r>
            <a:r>
              <a:rPr lang="en-US" sz="2000" dirty="0" smtClean="0"/>
              <a:t>eliance on </a:t>
            </a:r>
            <a:r>
              <a:rPr lang="en-US" sz="2000" b="1" dirty="0" smtClean="0"/>
              <a:t>fishing</a:t>
            </a:r>
            <a:r>
              <a:rPr lang="en-US" sz="2000" dirty="0" smtClean="0"/>
              <a:t> and farming;  remains of </a:t>
            </a:r>
            <a:r>
              <a:rPr lang="en-US" sz="2000" b="1" dirty="0" smtClean="0"/>
              <a:t>domesticated cotton</a:t>
            </a:r>
            <a:r>
              <a:rPr lang="en-US" sz="2000" dirty="0" smtClean="0"/>
              <a:t>, </a:t>
            </a:r>
            <a:r>
              <a:rPr lang="en-US" sz="2400" dirty="0" smtClean="0"/>
              <a:t>little habitation remains</a:t>
            </a:r>
            <a:r>
              <a:rPr lang="en-US" sz="2000" dirty="0" smtClean="0"/>
              <a:t>:  </a:t>
            </a:r>
            <a:r>
              <a:rPr lang="en-US" sz="2000" b="1" dirty="0" smtClean="0"/>
              <a:t>possible seasonal use </a:t>
            </a:r>
            <a:r>
              <a:rPr lang="en-US" sz="2000" dirty="0" smtClean="0"/>
              <a:t>by communities</a:t>
            </a:r>
          </a:p>
          <a:p>
            <a:endParaRPr lang="en-US" sz="2000" dirty="0"/>
          </a:p>
          <a:p>
            <a:r>
              <a:rPr lang="en-US" sz="2000" dirty="0"/>
              <a:t>c</a:t>
            </a:r>
            <a:r>
              <a:rPr lang="en-US" sz="2000" dirty="0" smtClean="0"/>
              <a:t>otton used for fishing lines and nets, </a:t>
            </a:r>
            <a:r>
              <a:rPr lang="en-US" sz="2000" b="1" dirty="0" smtClean="0"/>
              <a:t>gourds</a:t>
            </a:r>
            <a:r>
              <a:rPr lang="en-US" sz="2000" dirty="0" smtClean="0"/>
              <a:t> for containers</a:t>
            </a:r>
          </a:p>
          <a:p>
            <a:endParaRPr lang="en-US" sz="2000" dirty="0"/>
          </a:p>
          <a:p>
            <a:r>
              <a:rPr lang="en-US" sz="2000" dirty="0"/>
              <a:t>c</a:t>
            </a:r>
            <a:r>
              <a:rPr lang="en-US" sz="2000" dirty="0" smtClean="0"/>
              <a:t>ommunal burials and communal labor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41666" y="3178973"/>
            <a:ext cx="189667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https://en.wikipedia.org/wiki/Caral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158442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26126" y="164605"/>
            <a:ext cx="7696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Caral</a:t>
            </a:r>
            <a:r>
              <a:rPr lang="en-US" dirty="0" smtClean="0"/>
              <a:t>:  </a:t>
            </a:r>
            <a:r>
              <a:rPr lang="en-US" sz="2000" dirty="0" smtClean="0"/>
              <a:t>characteristic circular plazas  (“amphitheaters”) with associated mounds and structures interpreted as temples with hearths,  “fire altars”</a:t>
            </a:r>
          </a:p>
          <a:p>
            <a:endParaRPr lang="en-US" sz="2000" dirty="0"/>
          </a:p>
          <a:p>
            <a:r>
              <a:rPr lang="en-US" sz="2000" dirty="0" smtClean="0"/>
              <a:t>the platform builders carried their loads of stone in reed bags—added to the fill;</a:t>
            </a:r>
          </a:p>
          <a:p>
            <a:r>
              <a:rPr lang="en-US" sz="2000" dirty="0"/>
              <a:t>t</a:t>
            </a:r>
            <a:r>
              <a:rPr lang="en-US" sz="2000" dirty="0" smtClean="0"/>
              <a:t>he reed could be radiocarbon dated (c. 2600 B.C.)</a:t>
            </a:r>
          </a:p>
        </p:txBody>
      </p:sp>
      <p:pic>
        <p:nvPicPr>
          <p:cNvPr id="5" name="Picture 4" descr="Caral_figurin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2472929"/>
            <a:ext cx="3200400" cy="2175271"/>
          </a:xfrm>
          <a:prstGeom prst="rect">
            <a:avLst/>
          </a:prstGeom>
        </p:spPr>
      </p:pic>
      <p:pic>
        <p:nvPicPr>
          <p:cNvPr id="6" name="Picture 5" descr="caral_flut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700" y="4724400"/>
            <a:ext cx="2971800" cy="1913778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9244" y="3352800"/>
            <a:ext cx="5654756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5800" y="6616282"/>
            <a:ext cx="189667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https://en.wikipedia.org/wiki/Caral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145843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aral | Americas' Oldest City | Barranca, Lima | Norte Chico Civilisation |  Archaeologist Ruth Shady — Northern Peru &amp; Amazonia Tours | Kuelap &amp; Gocta  | Amazon River Cruises &amp; Lod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41" y="1143000"/>
            <a:ext cx="9104630" cy="407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1589" y="479887"/>
            <a:ext cx="3544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Preceramic Period site of </a:t>
            </a:r>
            <a:r>
              <a:rPr lang="en-US" dirty="0" err="1" smtClean="0"/>
              <a:t>Aspero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315200" y="5004256"/>
            <a:ext cx="179568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/>
              <a:t>https://en.wikipedia.org/wiki/Aspero</a:t>
            </a:r>
            <a:endParaRPr lang="en-US" sz="800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5486400"/>
            <a:ext cx="27366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Communal burials </a:t>
            </a:r>
          </a:p>
          <a:p>
            <a:endParaRPr lang="en-US" dirty="0"/>
          </a:p>
          <a:p>
            <a:r>
              <a:rPr lang="en-US" dirty="0" smtClean="0"/>
              <a:t>No evidence of hierarchy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25960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chin_Alt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0600" y="3048000"/>
            <a:ext cx="6358360" cy="3657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04800" y="381000"/>
            <a:ext cx="76962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Initial Period, </a:t>
            </a:r>
            <a:r>
              <a:rPr lang="en-US" sz="2400" b="1" dirty="0" smtClean="0"/>
              <a:t>ca. 1800-400 </a:t>
            </a:r>
            <a:r>
              <a:rPr lang="en-US" sz="2400" b="1" dirty="0"/>
              <a:t>BC </a:t>
            </a:r>
            <a:endParaRPr lang="en-US" sz="2400" b="1" dirty="0" smtClean="0"/>
          </a:p>
          <a:p>
            <a:endParaRPr lang="en-US" sz="2000" b="1" dirty="0" smtClean="0"/>
          </a:p>
          <a:p>
            <a:r>
              <a:rPr lang="en-US" sz="2000" b="1" dirty="0" err="1" smtClean="0"/>
              <a:t>Sechin</a:t>
            </a:r>
            <a:r>
              <a:rPr lang="en-US" sz="2000" b="1" dirty="0" smtClean="0"/>
              <a:t> Alto</a:t>
            </a:r>
            <a:r>
              <a:rPr lang="en-US" sz="2000" dirty="0" smtClean="0"/>
              <a:t>, </a:t>
            </a:r>
            <a:r>
              <a:rPr lang="en-US" sz="2000" dirty="0" err="1" smtClean="0"/>
              <a:t>Casma</a:t>
            </a:r>
            <a:r>
              <a:rPr lang="en-US" sz="2000" dirty="0" smtClean="0"/>
              <a:t> valley: </a:t>
            </a:r>
            <a:r>
              <a:rPr lang="en-US" sz="2000" dirty="0"/>
              <a:t> </a:t>
            </a:r>
            <a:r>
              <a:rPr lang="en-US" sz="2000" dirty="0" smtClean="0"/>
              <a:t>large ceremonial site built between 1400 and 1200 B.C., including a large platform mound 131 feet high; continuous construction over time</a:t>
            </a:r>
          </a:p>
          <a:p>
            <a:endParaRPr lang="en-US" sz="2000" dirty="0"/>
          </a:p>
          <a:p>
            <a:r>
              <a:rPr lang="en-US" sz="2000" dirty="0" smtClean="0"/>
              <a:t>Andean monumental architecture:  distinctive U-shape like later ceremonial sites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6983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havin_de_Huantar_setti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115" y="1537395"/>
            <a:ext cx="7893885" cy="532837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200" y="152400"/>
            <a:ext cx="83387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Early Horizon, </a:t>
            </a:r>
            <a:r>
              <a:rPr lang="en-US" sz="2400" b="1" dirty="0" err="1" smtClean="0"/>
              <a:t>Chavin</a:t>
            </a:r>
            <a:r>
              <a:rPr lang="en-US" sz="2400" b="1" dirty="0" smtClean="0"/>
              <a:t> de </a:t>
            </a:r>
            <a:r>
              <a:rPr lang="en-US" sz="2400" b="1" dirty="0" err="1" smtClean="0"/>
              <a:t>Huantar</a:t>
            </a:r>
            <a:r>
              <a:rPr lang="en-US" sz="2400" b="1" dirty="0" smtClean="0"/>
              <a:t>, </a:t>
            </a:r>
            <a:r>
              <a:rPr lang="en-US" sz="2000" b="1" dirty="0" smtClean="0"/>
              <a:t> c. 800-200 BC</a:t>
            </a:r>
          </a:p>
          <a:p>
            <a:r>
              <a:rPr lang="en-US" sz="2000" b="1" dirty="0" smtClean="0"/>
              <a:t>urban settlement with a famous shrine; possible center of a </a:t>
            </a:r>
          </a:p>
          <a:p>
            <a:r>
              <a:rPr lang="en-US" sz="2000" b="1" dirty="0"/>
              <a:t>t</a:t>
            </a:r>
            <a:r>
              <a:rPr lang="en-US" sz="2000" b="1" dirty="0" smtClean="0"/>
              <a:t>rade route as well:  forged economic and religious ties among</a:t>
            </a:r>
          </a:p>
          <a:p>
            <a:r>
              <a:rPr lang="en-US" sz="2000" b="1" dirty="0"/>
              <a:t>d</a:t>
            </a:r>
            <a:r>
              <a:rPr lang="en-US" sz="2000" b="1" dirty="0" smtClean="0"/>
              <a:t>iverse peoples—a large, regional “cult”  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6049306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The Nature of Ritual Space at Chavín de Huántar | Semantic Scho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162800" cy="6876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6500730"/>
            <a:ext cx="5486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chemeClr val="bg1"/>
                </a:solidFill>
              </a:rPr>
              <a:t>https://www.semanticscholar.org/paper/The-Nature-of-Ritual-Space-at-Chav%C3%ADn-de-Hu%C3%A1ntar-Rick/cea8cd041951bd48ae53316a8075bf717b9772fo</a:t>
            </a: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315200" y="3276600"/>
            <a:ext cx="152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Plan of </a:t>
            </a:r>
            <a:r>
              <a:rPr lang="en-US" dirty="0" err="1" smtClean="0"/>
              <a:t>Chavin</a:t>
            </a:r>
            <a:r>
              <a:rPr lang="en-US" dirty="0" smtClean="0"/>
              <a:t> de </a:t>
            </a:r>
            <a:r>
              <a:rPr lang="en-US" dirty="0" err="1" smtClean="0"/>
              <a:t>Huantar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87136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havín de Huántar | archaeological site, Peru | Britann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609959"/>
            <a:ext cx="6248400" cy="4173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6199" y="222069"/>
            <a:ext cx="7239001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Chavin</a:t>
            </a:r>
            <a:r>
              <a:rPr lang="en-US" sz="2000" dirty="0" smtClean="0"/>
              <a:t> </a:t>
            </a:r>
            <a:r>
              <a:rPr lang="en-US" sz="2000" b="1" dirty="0" smtClean="0"/>
              <a:t>de </a:t>
            </a:r>
            <a:r>
              <a:rPr lang="en-US" sz="2000" b="1" dirty="0" err="1" smtClean="0"/>
              <a:t>Huantar</a:t>
            </a:r>
            <a:r>
              <a:rPr lang="en-US" dirty="0" smtClean="0"/>
              <a:t> circular plaza:  room for about 300 participants in ritual</a:t>
            </a:r>
          </a:p>
          <a:p>
            <a:endParaRPr lang="en-US" dirty="0" smtClean="0"/>
          </a:p>
          <a:p>
            <a:r>
              <a:rPr lang="en-US" b="1" dirty="0"/>
              <a:t>a</a:t>
            </a:r>
            <a:r>
              <a:rPr lang="en-US" b="1" dirty="0" smtClean="0"/>
              <a:t>rchitecture</a:t>
            </a:r>
            <a:r>
              <a:rPr lang="en-US" dirty="0" smtClean="0"/>
              <a:t>: </a:t>
            </a:r>
            <a:r>
              <a:rPr lang="en-US" dirty="0" smtClean="0"/>
              <a:t>U-shaped and other architectural features such as stone platforms and circular plazas set apart from habitation areas</a:t>
            </a:r>
          </a:p>
          <a:p>
            <a:endParaRPr lang="en-US" dirty="0" smtClean="0"/>
          </a:p>
          <a:p>
            <a:r>
              <a:rPr lang="en-US" dirty="0"/>
              <a:t>i</a:t>
            </a:r>
            <a:r>
              <a:rPr lang="en-US" dirty="0" smtClean="0"/>
              <a:t>nterior and exterior features displaying mystery, public display, the </a:t>
            </a:r>
            <a:r>
              <a:rPr lang="en-US" b="1" dirty="0" smtClean="0"/>
              <a:t>supernatural</a:t>
            </a:r>
            <a:r>
              <a:rPr lang="en-US" dirty="0" smtClean="0"/>
              <a:t>:    sacred location, enclosed spaces with images of the sacred</a:t>
            </a:r>
          </a:p>
          <a:p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0" y="6555725"/>
            <a:ext cx="316464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https://www.britannica.com/place/Chavin-de-Huantar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6509072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Archaeological site of Chavín de Huántar (photo: Sharon odb, CC BY-SA 3.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80" y="152400"/>
            <a:ext cx="8306819" cy="6230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96" y="6595362"/>
            <a:ext cx="653897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https://www.khanacademy.org/humanities/ap-art-history/indigenous-americas-apah/south-america-apah/a/chavin-de-huantar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21339418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Archivo:Chavin de Huantar El Castillo 06122009.jpg - Wikipedia, la  enciclopedia lib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42950"/>
            <a:ext cx="8153400" cy="611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5800" y="152400"/>
            <a:ext cx="13860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 Temple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994615" y="6578516"/>
            <a:ext cx="515878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https://es.wikipedia.org/wiki/Archivo:Chavin_de_Huantar_El_Castillo_06122009.jpg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35896741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4. Chavín de Huántar's internal architecture: in the Lanzón Gallery, a... |  Download Scientific Diagr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"/>
            <a:ext cx="4000500" cy="6024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havin de Huantar Historical Facts and Pictures | The History Hu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2971800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2400" y="6400800"/>
            <a:ext cx="366638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https://www.thehistoryhub.com/chavin-de-huantar-facts-pictures.htm</a:t>
            </a:r>
            <a:endParaRPr lang="en-US" sz="900" dirty="0"/>
          </a:p>
        </p:txBody>
      </p:sp>
      <p:sp>
        <p:nvSpPr>
          <p:cNvPr id="3" name="TextBox 2"/>
          <p:cNvSpPr txBox="1"/>
          <p:nvPr/>
        </p:nvSpPr>
        <p:spPr>
          <a:xfrm>
            <a:off x="4572000" y="1963960"/>
            <a:ext cx="3339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Galleries at </a:t>
            </a:r>
            <a:r>
              <a:rPr lang="en-US" dirty="0" err="1" smtClean="0"/>
              <a:t>Chavin</a:t>
            </a:r>
            <a:r>
              <a:rPr lang="en-US" dirty="0" smtClean="0"/>
              <a:t> de </a:t>
            </a:r>
            <a:r>
              <a:rPr lang="en-US" dirty="0" err="1" smtClean="0"/>
              <a:t>Huantar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90878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anzon_Chavin_galler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6" y="0"/>
            <a:ext cx="4876800" cy="6502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10200" y="1250306"/>
            <a:ext cx="349006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Chavin</a:t>
            </a:r>
            <a:r>
              <a:rPr lang="en-US" sz="2400" dirty="0" smtClean="0"/>
              <a:t> “</a:t>
            </a:r>
            <a:r>
              <a:rPr lang="en-US" sz="2400" b="1" dirty="0" err="1" smtClean="0"/>
              <a:t>Lanzon</a:t>
            </a:r>
            <a:r>
              <a:rPr lang="en-US" sz="2400" dirty="0" smtClean="0"/>
              <a:t>”</a:t>
            </a:r>
          </a:p>
          <a:p>
            <a:r>
              <a:rPr lang="en-US" sz="2400" dirty="0" smtClean="0"/>
              <a:t>“Great Image”</a:t>
            </a:r>
          </a:p>
          <a:p>
            <a:endParaRPr lang="en-US" sz="2400" dirty="0" smtClean="0"/>
          </a:p>
          <a:p>
            <a:r>
              <a:rPr lang="en-US" sz="2400" dirty="0" smtClean="0"/>
              <a:t>14 feet high, granite</a:t>
            </a:r>
          </a:p>
          <a:p>
            <a:r>
              <a:rPr lang="en-US" sz="2400" dirty="0" smtClean="0"/>
              <a:t>in a narrow area</a:t>
            </a:r>
          </a:p>
          <a:p>
            <a:endParaRPr lang="en-US" sz="2400" dirty="0" smtClean="0"/>
          </a:p>
          <a:p>
            <a:r>
              <a:rPr lang="en-US" sz="2400" dirty="0" smtClean="0"/>
              <a:t>fanged, half-human</a:t>
            </a:r>
          </a:p>
          <a:p>
            <a:r>
              <a:rPr lang="en-US" sz="2400" dirty="0" smtClean="0"/>
              <a:t>half animal being</a:t>
            </a:r>
          </a:p>
          <a:p>
            <a:endParaRPr lang="en-US" sz="2400" dirty="0"/>
          </a:p>
          <a:p>
            <a:r>
              <a:rPr lang="en-US" sz="2400" dirty="0"/>
              <a:t>d</a:t>
            </a:r>
            <a:r>
              <a:rPr lang="en-US" sz="2400" dirty="0" smtClean="0"/>
              <a:t>iscovery of </a:t>
            </a:r>
            <a:r>
              <a:rPr lang="en-US" sz="2400" b="1" dirty="0" smtClean="0"/>
              <a:t>shell</a:t>
            </a:r>
          </a:p>
          <a:p>
            <a:r>
              <a:rPr lang="en-US" sz="2400" b="1" dirty="0"/>
              <a:t>t</a:t>
            </a:r>
            <a:r>
              <a:rPr lang="en-US" sz="2400" b="1" dirty="0" smtClean="0"/>
              <a:t>rumpets</a:t>
            </a:r>
            <a:r>
              <a:rPr lang="en-US" sz="2400" dirty="0" smtClean="0"/>
              <a:t> imported</a:t>
            </a:r>
          </a:p>
          <a:p>
            <a:r>
              <a:rPr lang="en-US" sz="2400" dirty="0"/>
              <a:t>f</a:t>
            </a:r>
            <a:r>
              <a:rPr lang="en-US" sz="2400" dirty="0" smtClean="0"/>
              <a:t>rom 1000 km away</a:t>
            </a:r>
          </a:p>
          <a:p>
            <a:r>
              <a:rPr lang="en-US" sz="2400" dirty="0" smtClean="0"/>
              <a:t>(Ecuador)—loud sounds</a:t>
            </a:r>
          </a:p>
          <a:p>
            <a:r>
              <a:rPr lang="en-US" sz="2400" dirty="0" smtClean="0"/>
              <a:t>to call the deities?</a:t>
            </a:r>
            <a:endParaRPr 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6096" y="6595362"/>
            <a:ext cx="653897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https://www.khanacademy.org/humanities/ap-art-history/indigenous-americas-apah/south-america-apah/a/chavin-de-huantar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4267639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etail of carving, Lanzón Stela, Building B, Chavín de Huántar (photo: Cyark, CC BY-SA 3.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95249"/>
            <a:ext cx="5559426" cy="6540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96" y="6595362"/>
            <a:ext cx="653897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https://www.khanacademy.org/humanities/ap-art-history/indigenous-americas-apah/south-america-apah/a/chavin-de-huantar</a:t>
            </a:r>
            <a:endParaRPr lang="en-US" sz="900" dirty="0"/>
          </a:p>
        </p:txBody>
      </p:sp>
      <p:sp>
        <p:nvSpPr>
          <p:cNvPr id="2" name="TextBox 1"/>
          <p:cNvSpPr txBox="1"/>
          <p:nvPr/>
        </p:nvSpPr>
        <p:spPr>
          <a:xfrm>
            <a:off x="6019800" y="304800"/>
            <a:ext cx="1402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The </a:t>
            </a:r>
            <a:r>
              <a:rPr lang="en-US" dirty="0" err="1" smtClean="0"/>
              <a:t>Lanzon</a:t>
            </a:r>
            <a:endParaRPr lang="en-US" dirty="0"/>
          </a:p>
        </p:txBody>
      </p:sp>
      <p:pic>
        <p:nvPicPr>
          <p:cNvPr id="10244" name="Picture 4" descr="Drawing of the Lanzon at Chavín de Huántar (Richard Burger and Luis Caballero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972747"/>
            <a:ext cx="2427484" cy="5277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85296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anz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114800" cy="308095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343400" y="152400"/>
            <a:ext cx="38766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/>
              <a:t>L</a:t>
            </a:r>
            <a:r>
              <a:rPr lang="en-US" sz="2000" b="1" dirty="0" err="1" smtClean="0"/>
              <a:t>anzon</a:t>
            </a:r>
            <a:r>
              <a:rPr lang="en-US" sz="2000" dirty="0" smtClean="0"/>
              <a:t> at </a:t>
            </a:r>
            <a:r>
              <a:rPr lang="en-US" sz="2000" b="1" dirty="0" err="1" smtClean="0"/>
              <a:t>Chavin</a:t>
            </a:r>
            <a:r>
              <a:rPr lang="en-US" sz="2000" dirty="0" smtClean="0"/>
              <a:t> de </a:t>
            </a:r>
            <a:r>
              <a:rPr lang="en-US" sz="2000" dirty="0" err="1" smtClean="0"/>
              <a:t>Huantar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smtClean="0"/>
              <a:t>the image has been found on</a:t>
            </a:r>
          </a:p>
          <a:p>
            <a:r>
              <a:rPr lang="en-US" sz="2000" dirty="0" smtClean="0"/>
              <a:t>other carvings at the site:  people turning into </a:t>
            </a:r>
            <a:r>
              <a:rPr lang="en-US" sz="2000" b="1" dirty="0" smtClean="0"/>
              <a:t>jaguars</a:t>
            </a:r>
            <a:r>
              <a:rPr lang="en-US" sz="2000" dirty="0" smtClean="0"/>
              <a:t>?</a:t>
            </a:r>
          </a:p>
          <a:p>
            <a:endParaRPr lang="en-US" sz="2000" dirty="0"/>
          </a:p>
          <a:p>
            <a:r>
              <a:rPr lang="en-US" sz="2000" dirty="0"/>
              <a:t>p</a:t>
            </a:r>
            <a:r>
              <a:rPr lang="en-US" sz="2000" dirty="0" smtClean="0"/>
              <a:t>roposed roles of </a:t>
            </a:r>
            <a:r>
              <a:rPr lang="en-US" sz="2000" b="1" dirty="0" smtClean="0"/>
              <a:t>shamans</a:t>
            </a:r>
            <a:r>
              <a:rPr lang="en-US" sz="2000" dirty="0" smtClean="0"/>
              <a:t>,</a:t>
            </a:r>
          </a:p>
          <a:p>
            <a:r>
              <a:rPr lang="en-US" sz="2000" dirty="0"/>
              <a:t>h</a:t>
            </a:r>
            <a:r>
              <a:rPr lang="en-US" sz="2000" dirty="0" smtClean="0"/>
              <a:t>allucinogenic substances</a:t>
            </a:r>
          </a:p>
          <a:p>
            <a:endParaRPr lang="en-US" sz="2000" dirty="0"/>
          </a:p>
          <a:p>
            <a:r>
              <a:rPr lang="en-US" sz="2000" dirty="0"/>
              <a:t>l</a:t>
            </a:r>
            <a:r>
              <a:rPr lang="en-US" sz="2000" dirty="0" smtClean="0"/>
              <a:t>ittle evidence of feasting</a:t>
            </a:r>
            <a:endParaRPr lang="en-US" sz="2000" dirty="0"/>
          </a:p>
        </p:txBody>
      </p:sp>
      <p:pic>
        <p:nvPicPr>
          <p:cNvPr id="5" name="Picture 4" descr="imagesCAH0G6AKChavinjaguarimageouterwal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6547" y="4669119"/>
            <a:ext cx="2419350" cy="1935480"/>
          </a:xfrm>
          <a:prstGeom prst="rect">
            <a:avLst/>
          </a:prstGeom>
        </p:spPr>
      </p:pic>
      <p:pic>
        <p:nvPicPr>
          <p:cNvPr id="6" name="Picture 5" descr="Tenon_head_Chavin de Huantar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2400" y="3718672"/>
            <a:ext cx="3295746" cy="28765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16548" y="3581400"/>
            <a:ext cx="27330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d</a:t>
            </a:r>
            <a:r>
              <a:rPr lang="en-US" sz="2000" b="1" dirty="0" smtClean="0"/>
              <a:t>iverse artifact styles:</a:t>
            </a:r>
          </a:p>
          <a:p>
            <a:r>
              <a:rPr lang="en-US" sz="2000" b="1" dirty="0"/>
              <a:t>p</a:t>
            </a:r>
            <a:r>
              <a:rPr lang="en-US" sz="2000" b="1" dirty="0" smtClean="0"/>
              <a:t>ilgrimage  center</a:t>
            </a:r>
            <a:endParaRPr lang="en-US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096" y="6595362"/>
            <a:ext cx="6538970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https://www.khanacademy.org/humanities/ap-art-history/indigenous-americas-apah/south-america-apah/a/chavin-de-huantar</a:t>
            </a:r>
            <a:endParaRPr lang="en-US" sz="900" dirty="0"/>
          </a:p>
        </p:txBody>
      </p:sp>
      <p:sp>
        <p:nvSpPr>
          <p:cNvPr id="9" name="TextBox 8"/>
          <p:cNvSpPr txBox="1"/>
          <p:nvPr/>
        </p:nvSpPr>
        <p:spPr>
          <a:xfrm>
            <a:off x="6248401" y="5066026"/>
            <a:ext cx="2819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 smtClean="0"/>
              <a:t>Chavin</a:t>
            </a:r>
            <a:r>
              <a:rPr lang="en-US" sz="1400" dirty="0" smtClean="0"/>
              <a:t> Horizon: significance of religious systems in creating the conditions for the emergence of social complexity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010295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oche_potrait_vesse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86400" y="1371600"/>
            <a:ext cx="3200400" cy="501396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4800" y="533400"/>
            <a:ext cx="4844620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The Early Intermediate Period</a:t>
            </a:r>
          </a:p>
          <a:p>
            <a:r>
              <a:rPr lang="en-US" dirty="0" smtClean="0"/>
              <a:t>c.200 BC – AD 650</a:t>
            </a:r>
          </a:p>
          <a:p>
            <a:endParaRPr lang="en-US" dirty="0"/>
          </a:p>
          <a:p>
            <a:r>
              <a:rPr lang="en-US" dirty="0" smtClean="0"/>
              <a:t> </a:t>
            </a:r>
          </a:p>
          <a:p>
            <a:r>
              <a:rPr lang="en-US" sz="2400" b="1" dirty="0" err="1" smtClean="0"/>
              <a:t>Moche</a:t>
            </a:r>
            <a:r>
              <a:rPr lang="en-US" sz="2400" b="1" dirty="0" smtClean="0"/>
              <a:t> society</a:t>
            </a:r>
            <a:r>
              <a:rPr lang="en-US" sz="2400" dirty="0" smtClean="0"/>
              <a:t>, beginning c. AD 200</a:t>
            </a:r>
          </a:p>
          <a:p>
            <a:endParaRPr lang="en-US" dirty="0"/>
          </a:p>
          <a:p>
            <a:r>
              <a:rPr lang="en-US" sz="2000" dirty="0" smtClean="0"/>
              <a:t>Clearly a </a:t>
            </a:r>
            <a:r>
              <a:rPr lang="en-US" sz="2000" b="1" dirty="0" smtClean="0"/>
              <a:t>stratified society:  elite warriors</a:t>
            </a:r>
          </a:p>
          <a:p>
            <a:r>
              <a:rPr lang="en-US" sz="2000" dirty="0"/>
              <a:t>p</a:t>
            </a:r>
            <a:r>
              <a:rPr lang="en-US" sz="2000" dirty="0" smtClean="0"/>
              <a:t>layed a key role</a:t>
            </a:r>
          </a:p>
          <a:p>
            <a:endParaRPr lang="en-US" sz="2000" dirty="0" smtClean="0"/>
          </a:p>
          <a:p>
            <a:r>
              <a:rPr lang="en-US" sz="2000" dirty="0" smtClean="0"/>
              <a:t>Debates about the nature of the political</a:t>
            </a:r>
          </a:p>
          <a:p>
            <a:r>
              <a:rPr lang="en-US" sz="2000" dirty="0"/>
              <a:t>s</a:t>
            </a:r>
            <a:r>
              <a:rPr lang="en-US" sz="2000" dirty="0" smtClean="0"/>
              <a:t>ystem—a state with a formal bureaucracy?  </a:t>
            </a:r>
          </a:p>
          <a:p>
            <a:endParaRPr lang="en-US" sz="2000" dirty="0"/>
          </a:p>
          <a:p>
            <a:r>
              <a:rPr lang="en-US" sz="2000" dirty="0" smtClean="0"/>
              <a:t>A </a:t>
            </a:r>
            <a:r>
              <a:rPr lang="en-US" sz="2000" b="1" dirty="0" smtClean="0"/>
              <a:t>new religious tradition </a:t>
            </a:r>
            <a:r>
              <a:rPr lang="en-US" sz="2000" dirty="0" smtClean="0"/>
              <a:t>with elite rituals involving drinking vessels and ritual sacrifices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360807" y="6394918"/>
            <a:ext cx="345158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https://www.veniceclayartists.com/tag/moche-ceramics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690262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esentation theme_Moch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2971800"/>
            <a:ext cx="8497374" cy="336922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1001" y="304800"/>
            <a:ext cx="731520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i</a:t>
            </a:r>
            <a:r>
              <a:rPr lang="en-US" sz="2400" b="1" dirty="0" smtClean="0"/>
              <a:t>nterpretation of iconography on fine ceramic vessels: </a:t>
            </a:r>
            <a:r>
              <a:rPr lang="en-US" sz="2000" dirty="0" smtClean="0"/>
              <a:t>  </a:t>
            </a:r>
          </a:p>
          <a:p>
            <a:r>
              <a:rPr lang="en-US" sz="2000" dirty="0" smtClean="0"/>
              <a:t>captive warriors having their throats cut and blood collected; the top ranking warrior priest consumes it</a:t>
            </a:r>
          </a:p>
          <a:p>
            <a:endParaRPr lang="en-US" sz="2000" dirty="0" smtClean="0"/>
          </a:p>
          <a:p>
            <a:r>
              <a:rPr lang="en-US" sz="2000" dirty="0" smtClean="0"/>
              <a:t>possibly not  completely representing reality---intended for symbolic purposes-- but sacrificial victims have been found</a:t>
            </a:r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1676400" y="6379403"/>
            <a:ext cx="383630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https://www.explorationsinteractive.com/human-sacrifice.html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2480937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erroBlanco_HuacadelaLuna_urban_zo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8200" y="1408165"/>
            <a:ext cx="7239000" cy="54292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38200" y="0"/>
            <a:ext cx="76775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a</a:t>
            </a:r>
            <a:r>
              <a:rPr lang="en-US" sz="2000" b="1" dirty="0" smtClean="0"/>
              <a:t> new kind of ritual center:</a:t>
            </a:r>
            <a:r>
              <a:rPr lang="en-US" sz="2000" dirty="0" smtClean="0"/>
              <a:t>  also an </a:t>
            </a:r>
            <a:r>
              <a:rPr lang="en-US" sz="2000" b="1" dirty="0" smtClean="0"/>
              <a:t>urban</a:t>
            </a:r>
            <a:r>
              <a:rPr lang="en-US" sz="2000" dirty="0" smtClean="0"/>
              <a:t> center</a:t>
            </a:r>
          </a:p>
          <a:p>
            <a:endParaRPr lang="en-US" sz="2000" dirty="0" smtClean="0"/>
          </a:p>
          <a:p>
            <a:r>
              <a:rPr lang="en-US" sz="2000" b="1" dirty="0" err="1" smtClean="0"/>
              <a:t>Huaca</a:t>
            </a:r>
            <a:r>
              <a:rPr lang="en-US" sz="2000" b="1" dirty="0" smtClean="0"/>
              <a:t> de la Luna, Temple of the Moon,</a:t>
            </a:r>
            <a:r>
              <a:rPr lang="en-US" sz="2000" dirty="0" smtClean="0"/>
              <a:t> huge </a:t>
            </a:r>
            <a:r>
              <a:rPr lang="en-US" sz="2000" dirty="0" err="1" smtClean="0"/>
              <a:t>Moche</a:t>
            </a:r>
            <a:r>
              <a:rPr lang="en-US" sz="2000" dirty="0" smtClean="0"/>
              <a:t> mound and ceremonial complex including </a:t>
            </a:r>
            <a:r>
              <a:rPr lang="en-US" sz="2000" b="1" dirty="0" smtClean="0"/>
              <a:t>sacrificial</a:t>
            </a:r>
            <a:r>
              <a:rPr lang="en-US" sz="2000" dirty="0" smtClean="0"/>
              <a:t> </a:t>
            </a:r>
            <a:r>
              <a:rPr lang="en-US" sz="2000" b="1" dirty="0" smtClean="0"/>
              <a:t>victims</a:t>
            </a:r>
            <a:r>
              <a:rPr lang="en-US" sz="2000" dirty="0" smtClean="0"/>
              <a:t> (young males)</a:t>
            </a:r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3124200" y="6583499"/>
            <a:ext cx="487184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https://es.m.wikipedia.org/wiki/Archivo:Cerro_Blanco_and_Huaca_de_la_Luna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630105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uaca_de_la_Luna_mural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66800" y="915786"/>
            <a:ext cx="7026490" cy="59422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00200" y="228600"/>
            <a:ext cx="571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/>
              <a:t>Huaca</a:t>
            </a:r>
            <a:r>
              <a:rPr lang="en-US" sz="2000" dirty="0" smtClean="0"/>
              <a:t> de la Luna, Temple of the Moon:   murals</a:t>
            </a:r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3124200" y="6583499"/>
            <a:ext cx="487184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https://es.m.wikipedia.org/wiki/Archivo:Cerro_Blanco_and_Huaca_de_la_Luna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1442247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uaca_de_la_luna-_pl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1143000"/>
            <a:ext cx="7086600" cy="55558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14400" y="457200"/>
            <a:ext cx="54291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reconstruction of the Temple of the Moon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17283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ural_huaca-luna-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66800" y="1923150"/>
            <a:ext cx="7113138" cy="45538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76400" y="990600"/>
            <a:ext cx="44694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image of deity at </a:t>
            </a:r>
            <a:r>
              <a:rPr lang="en-US" sz="2400" dirty="0" err="1" smtClean="0"/>
              <a:t>Huaca</a:t>
            </a:r>
            <a:r>
              <a:rPr lang="en-US" sz="2400" dirty="0" smtClean="0"/>
              <a:t> de la Luna</a:t>
            </a:r>
            <a:endParaRPr lang="en-US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1143000" y="6549485"/>
            <a:ext cx="676499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https://www.alamy.com/huata-de-la-luna-a-moche-pyramid-near-trujillo-painted-adobe-bas-relief-image1231712.html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8429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uaca_del_So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45150" y="3079714"/>
            <a:ext cx="5398850" cy="377828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200" y="152400"/>
            <a:ext cx="733790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Huaca</a:t>
            </a:r>
            <a:r>
              <a:rPr lang="en-US" sz="2400" b="1" dirty="0" smtClean="0"/>
              <a:t> del Sol, Temple of the Sun</a:t>
            </a:r>
            <a:r>
              <a:rPr lang="en-US" sz="2400" dirty="0" smtClean="0"/>
              <a:t> near </a:t>
            </a:r>
            <a:r>
              <a:rPr lang="en-US" sz="2400" dirty="0" err="1" smtClean="0"/>
              <a:t>Huaca</a:t>
            </a:r>
            <a:r>
              <a:rPr lang="en-US" sz="2400" dirty="0" smtClean="0"/>
              <a:t> de la Luna:</a:t>
            </a:r>
          </a:p>
          <a:p>
            <a:r>
              <a:rPr lang="en-US" sz="2400" dirty="0"/>
              <a:t>m</a:t>
            </a:r>
            <a:r>
              <a:rPr lang="en-US" sz="2400" dirty="0" smtClean="0"/>
              <a:t>ore mud-brick construction</a:t>
            </a:r>
          </a:p>
          <a:p>
            <a:endParaRPr lang="en-US" sz="2400" dirty="0"/>
          </a:p>
          <a:p>
            <a:r>
              <a:rPr lang="en-US" sz="2400" b="1" dirty="0" smtClean="0"/>
              <a:t>Moche society: </a:t>
            </a:r>
            <a:r>
              <a:rPr lang="en-US" sz="2400" dirty="0" smtClean="0"/>
              <a:t> </a:t>
            </a:r>
            <a:r>
              <a:rPr lang="en-US" sz="2400" b="1" dirty="0" smtClean="0"/>
              <a:t>hierarchical kin groups</a:t>
            </a:r>
            <a:r>
              <a:rPr lang="en-US" sz="2400" dirty="0" smtClean="0"/>
              <a:t> (</a:t>
            </a:r>
            <a:r>
              <a:rPr lang="en-US" sz="2400" dirty="0" err="1" smtClean="0"/>
              <a:t>ayllu</a:t>
            </a:r>
            <a:r>
              <a:rPr lang="en-US" sz="2400" dirty="0" smtClean="0"/>
              <a:t>) in competition for resources; </a:t>
            </a:r>
            <a:r>
              <a:rPr lang="en-US" sz="2400" b="1" dirty="0" smtClean="0"/>
              <a:t>rituals</a:t>
            </a:r>
            <a:r>
              <a:rPr lang="en-US" sz="2400" dirty="0" smtClean="0"/>
              <a:t> important for political affairs included human </a:t>
            </a:r>
            <a:r>
              <a:rPr lang="en-US" sz="2400" dirty="0" smtClean="0"/>
              <a:t>sacrifice, </a:t>
            </a:r>
            <a:r>
              <a:rPr lang="en-US" sz="2400" dirty="0" smtClean="0"/>
              <a:t>probable class of religious specialists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114800" y="6564521"/>
            <a:ext cx="329930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https://antipode-peru.com/en-map-the-huaca-del-sol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182071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ipan_tom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83301" y="3115384"/>
            <a:ext cx="4239126" cy="3674745"/>
          </a:xfrm>
          <a:prstGeom prst="rect">
            <a:avLst/>
          </a:prstGeom>
        </p:spPr>
      </p:pic>
      <p:pic>
        <p:nvPicPr>
          <p:cNvPr id="3" name="Picture 2" descr="Sipan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6401" y="228600"/>
            <a:ext cx="3318593" cy="4953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657600" y="228600"/>
            <a:ext cx="4343399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t</a:t>
            </a:r>
            <a:r>
              <a:rPr lang="en-US" sz="2400" b="1" dirty="0" smtClean="0"/>
              <a:t>omb of a </a:t>
            </a:r>
            <a:r>
              <a:rPr lang="en-US" sz="2400" b="1" dirty="0" err="1" smtClean="0"/>
              <a:t>Moche</a:t>
            </a:r>
            <a:r>
              <a:rPr lang="en-US" sz="2400" b="1" dirty="0" smtClean="0"/>
              <a:t> ruler</a:t>
            </a:r>
            <a:r>
              <a:rPr lang="en-US" sz="2400" dirty="0" smtClean="0"/>
              <a:t> found at </a:t>
            </a:r>
            <a:r>
              <a:rPr lang="en-US" sz="2400" b="1" dirty="0" err="1" smtClean="0"/>
              <a:t>Sipan</a:t>
            </a:r>
            <a:endParaRPr lang="en-US" sz="2000" dirty="0" smtClean="0"/>
          </a:p>
          <a:p>
            <a:endParaRPr lang="en-US" dirty="0" smtClean="0"/>
          </a:p>
          <a:p>
            <a:r>
              <a:rPr lang="en-US" sz="2000" dirty="0"/>
              <a:t>m</a:t>
            </a:r>
            <a:r>
              <a:rPr lang="en-US" sz="2000" dirty="0" smtClean="0"/>
              <a:t>an in his 40’s, hammered </a:t>
            </a:r>
            <a:r>
              <a:rPr lang="en-US" sz="2000" b="1" dirty="0" smtClean="0"/>
              <a:t>gold</a:t>
            </a:r>
            <a:r>
              <a:rPr lang="en-US" sz="2000" dirty="0" smtClean="0"/>
              <a:t> mask, textile shroud, </a:t>
            </a:r>
            <a:r>
              <a:rPr lang="en-US" sz="2000" b="1" dirty="0" smtClean="0"/>
              <a:t>copper</a:t>
            </a:r>
            <a:r>
              <a:rPr lang="en-US" sz="2000" dirty="0" smtClean="0"/>
              <a:t> straps securing the lid of the </a:t>
            </a:r>
          </a:p>
          <a:p>
            <a:r>
              <a:rPr lang="en-US" sz="2000" dirty="0" smtClean="0"/>
              <a:t>burial chamber,</a:t>
            </a:r>
          </a:p>
          <a:p>
            <a:r>
              <a:rPr lang="en-US" sz="2000" dirty="0" smtClean="0"/>
              <a:t>sacrificial victims (men, women, children)</a:t>
            </a:r>
            <a:endParaRPr lang="en-US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351003" y="5343579"/>
            <a:ext cx="36113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d</a:t>
            </a:r>
            <a:r>
              <a:rPr lang="en-US" sz="2400" b="1" dirty="0" smtClean="0"/>
              <a:t>iverse Andean metallurgy</a:t>
            </a:r>
            <a:r>
              <a:rPr lang="en-US" sz="2400" dirty="0" smtClean="0"/>
              <a:t>:</a:t>
            </a:r>
          </a:p>
          <a:p>
            <a:r>
              <a:rPr lang="en-US" sz="2000" dirty="0"/>
              <a:t>g</a:t>
            </a:r>
            <a:r>
              <a:rPr lang="en-US" sz="2000" dirty="0" smtClean="0"/>
              <a:t>old, silver, copper—often used together</a:t>
            </a:r>
            <a:endParaRPr lang="en-US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250623" y="4935379"/>
            <a:ext cx="311014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https://www.peruforless.com/blog/moche-civilization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249363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8169" y="3444969"/>
            <a:ext cx="4675831" cy="33757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869" y="3810000"/>
            <a:ext cx="4519572" cy="304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0495" y="0"/>
            <a:ext cx="4914901" cy="3276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-23964" y="3429000"/>
            <a:ext cx="477566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https://anthro.ufl.edu/2020/12/27/dr-prietos-research-named-top-10-discoveries-of-decade</a:t>
            </a:r>
            <a:endParaRPr lang="en-US" sz="900" dirty="0"/>
          </a:p>
        </p:txBody>
      </p:sp>
      <p:pic>
        <p:nvPicPr>
          <p:cNvPr id="12290" name="Picture 2" descr="Gabriel Prieto | University of Florida - Academia.ed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5334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181600" y="2971800"/>
            <a:ext cx="19544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Dr. Gabriel Prieto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6147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What Is El Niño? | NOAA SciJinks – All About Weath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295400"/>
            <a:ext cx="8196741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28800" y="6502442"/>
            <a:ext cx="172194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https://scijinks.gov/el-nino</a:t>
            </a:r>
            <a:endParaRPr lang="en-US" sz="1050" dirty="0"/>
          </a:p>
        </p:txBody>
      </p:sp>
      <p:sp>
        <p:nvSpPr>
          <p:cNvPr id="3" name="TextBox 2"/>
          <p:cNvSpPr txBox="1"/>
          <p:nvPr/>
        </p:nvSpPr>
        <p:spPr>
          <a:xfrm>
            <a:off x="838200" y="609600"/>
            <a:ext cx="928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El Nino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3498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scijinks.gov/review/el-nino/terra-3d-el-ni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9" y="1295400"/>
            <a:ext cx="8899989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124200" y="6478681"/>
            <a:ext cx="172194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https://scijinks.gov/el-nino</a:t>
            </a:r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25166729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After floods, Peru has an opportunity to rebuild smar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371600"/>
            <a:ext cx="8805333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38200" y="6400800"/>
            <a:ext cx="51988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https://www.climatechangenews.com/2017/04/10/floods-peru-opportunity-rebuild-smarter</a:t>
            </a:r>
            <a:endParaRPr lang="en-US" sz="1000" dirty="0"/>
          </a:p>
        </p:txBody>
      </p:sp>
      <p:sp>
        <p:nvSpPr>
          <p:cNvPr id="3" name="TextBox 2"/>
          <p:cNvSpPr txBox="1"/>
          <p:nvPr/>
        </p:nvSpPr>
        <p:spPr>
          <a:xfrm>
            <a:off x="1600200" y="685800"/>
            <a:ext cx="1950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Effects of El Nino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224557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xperts blame El Nino for piles of dead fish on Chile beaches - Eco Ne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219200"/>
            <a:ext cx="8572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62000" y="6373462"/>
            <a:ext cx="595708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https://econews.com.au/50417/experts-blame-el-nino-for-piles-of-dead-fish-on-chile-beaches</a:t>
            </a:r>
            <a:endParaRPr lang="en-US" sz="1100" dirty="0"/>
          </a:p>
        </p:txBody>
      </p:sp>
      <p:sp>
        <p:nvSpPr>
          <p:cNvPr id="4" name="TextBox 3"/>
          <p:cNvSpPr txBox="1"/>
          <p:nvPr/>
        </p:nvSpPr>
        <p:spPr>
          <a:xfrm>
            <a:off x="1600200" y="685800"/>
            <a:ext cx="1950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Effects of El Nino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148256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l Niño resilience farming on the north coast of Peru | PNA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9600"/>
            <a:ext cx="8763000" cy="5981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76400" y="6578642"/>
            <a:ext cx="330731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smtClean="0"/>
              <a:t>https://www.pnas.org/doi/10.1073/pnas.2006519117</a:t>
            </a:r>
            <a:endParaRPr lang="en-US" sz="1050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240268"/>
            <a:ext cx="45191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El Nino resilience farming in northern Peru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76416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l Niño and second-millennium BC monument building at Huaca Cortada (Moche  Valley, Peru) | Antiquity | Cambridge Co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21430"/>
            <a:ext cx="5257800" cy="644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2400" y="6629400"/>
            <a:ext cx="6854762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" dirty="0" smtClean="0"/>
              <a:t>https://www.cambridge.org/core/journals/antiquity/article/abs/el-nino-and-secondmillennium-bc-monument-building-at-huaca-cortada-mche-valley-peru/0533B0E58EC8BD3C48B7922B09A938CD</a:t>
            </a:r>
            <a:endParaRPr lang="en-US" sz="600" dirty="0"/>
          </a:p>
        </p:txBody>
      </p:sp>
      <p:sp>
        <p:nvSpPr>
          <p:cNvPr id="3" name="TextBox 2"/>
          <p:cNvSpPr txBox="1"/>
          <p:nvPr/>
        </p:nvSpPr>
        <p:spPr>
          <a:xfrm>
            <a:off x="5410200" y="3159045"/>
            <a:ext cx="34419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El Nino in archaeological record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64325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1141694"/>
            <a:ext cx="83820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References </a:t>
            </a:r>
          </a:p>
          <a:p>
            <a:r>
              <a:rPr lang="en-US" dirty="0"/>
              <a:t> </a:t>
            </a:r>
          </a:p>
          <a:p>
            <a:r>
              <a:rPr lang="en-US" dirty="0"/>
              <a:t>Burger, R. (1992). </a:t>
            </a:r>
            <a:r>
              <a:rPr lang="en-US" i="1" dirty="0" err="1"/>
              <a:t>Chavin</a:t>
            </a:r>
            <a:r>
              <a:rPr lang="en-US" i="1" dirty="0"/>
              <a:t> and the origins of Andean civilization</a:t>
            </a:r>
            <a:r>
              <a:rPr lang="en-US" dirty="0"/>
              <a:t>. Thames and Hudson, London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err="1"/>
              <a:t>Chazan</a:t>
            </a:r>
            <a:r>
              <a:rPr lang="en-US" dirty="0"/>
              <a:t>, M. (2021). </a:t>
            </a:r>
            <a:r>
              <a:rPr lang="en-US" i="1" dirty="0"/>
              <a:t>World prehistory and archaeology: pathways through time</a:t>
            </a:r>
            <a:r>
              <a:rPr lang="en-US" dirty="0"/>
              <a:t>. Routledge, New York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/>
              <a:t>Haas, J. and Creamer, W. (2012) </a:t>
            </a:r>
            <a:r>
              <a:rPr lang="en-US" i="1" dirty="0"/>
              <a:t>Why do people build monuments? Late Archaic platform mounds in the Norte Chico.</a:t>
            </a:r>
            <a:r>
              <a:rPr lang="en-US" dirty="0"/>
              <a:t> In </a:t>
            </a:r>
            <a:r>
              <a:rPr lang="en-US" i="1" dirty="0"/>
              <a:t>Early New World monumentality</a:t>
            </a:r>
            <a:r>
              <a:rPr lang="en-US" dirty="0"/>
              <a:t>, edited by R. Burger and R. </a:t>
            </a:r>
            <a:r>
              <a:rPr lang="en-US" dirty="0" err="1"/>
              <a:t>Rosenswig</a:t>
            </a:r>
            <a:r>
              <a:rPr lang="en-US" dirty="0"/>
              <a:t>, pp. 289-312. University Press of Florida, Gainesville.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27295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erspective">
  <a:themeElements>
    <a:clrScheme name="Perspective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erspec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1804</TotalTime>
  <Words>774</Words>
  <Application>Microsoft Office PowerPoint</Application>
  <PresentationFormat>On-screen Show (4:3)</PresentationFormat>
  <Paragraphs>150</Paragraphs>
  <Slides>35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Perspective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Jargalan Burentogtokh</dc:creator>
  <cp:lastModifiedBy>Jargalan Burentogtokh</cp:lastModifiedBy>
  <cp:revision>35</cp:revision>
  <dcterms:created xsi:type="dcterms:W3CDTF">2022-05-29T07:51:59Z</dcterms:created>
  <dcterms:modified xsi:type="dcterms:W3CDTF">2022-05-30T13:56:04Z</dcterms:modified>
</cp:coreProperties>
</file>