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7" r:id="rId2"/>
    <p:sldId id="258" r:id="rId3"/>
    <p:sldId id="259" r:id="rId4"/>
    <p:sldId id="260" r:id="rId5"/>
    <p:sldId id="256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3" r:id="rId26"/>
    <p:sldId id="281" r:id="rId27"/>
    <p:sldId id="282" r:id="rId28"/>
    <p:sldId id="284" r:id="rId29"/>
    <p:sldId id="286" r:id="rId30"/>
    <p:sldId id="285" r:id="rId31"/>
    <p:sldId id="287" r:id="rId32"/>
    <p:sldId id="288" r:id="rId33"/>
    <p:sldId id="289" r:id="rId34"/>
    <p:sldId id="290" r:id="rId35"/>
    <p:sldId id="291" r:id="rId36"/>
    <p:sldId id="292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7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972AD6-8CF7-4CAA-BC8E-E67144CE1F4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F815E-C05B-4252-95F0-0CFBCAC77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116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C22AD62C-6DAF-4C4A-90CB-F92F659E671F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A0EAB25-20FD-482A-AA5E-3EE9E07F6EC9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7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533400"/>
            <a:ext cx="7856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Great Civilizations of the Ancient World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3048000"/>
            <a:ext cx="800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/>
              <a:t>Complex societies in early China  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422521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n insider's guide to Egypt's Pyramids of Giza | cazenove+loy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1200" y="1905000"/>
            <a:ext cx="11718840" cy="471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609600"/>
            <a:ext cx="33057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Pyramids at Giza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438400" y="6611779"/>
            <a:ext cx="38555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https://www.cazloyd.com/en/insiders-guide-egypts-pyramids-giza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7326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oyal Cemetery at Ur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7601037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4800" y="685800"/>
            <a:ext cx="2813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Royal cemetery at Ur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6627168"/>
            <a:ext cx="28264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https://en.wikipedia.org/wiki/Royal_Cemetery_at_Ur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22532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ipan_tom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83301" y="3115384"/>
            <a:ext cx="4239126" cy="3674745"/>
          </a:xfrm>
          <a:prstGeom prst="rect">
            <a:avLst/>
          </a:prstGeom>
        </p:spPr>
      </p:pic>
      <p:pic>
        <p:nvPicPr>
          <p:cNvPr id="3" name="Picture 2" descr="Sipa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401" y="228600"/>
            <a:ext cx="3318593" cy="4953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57600" y="228600"/>
            <a:ext cx="434339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</a:t>
            </a:r>
            <a:r>
              <a:rPr lang="en-US" sz="2400" b="1" dirty="0" smtClean="0"/>
              <a:t>omb of a </a:t>
            </a:r>
            <a:r>
              <a:rPr lang="en-US" sz="2400" b="1" dirty="0" err="1" smtClean="0"/>
              <a:t>Moche</a:t>
            </a:r>
            <a:r>
              <a:rPr lang="en-US" sz="2400" b="1" dirty="0" smtClean="0"/>
              <a:t> ruler</a:t>
            </a:r>
            <a:r>
              <a:rPr lang="en-US" sz="2400" dirty="0" smtClean="0"/>
              <a:t> found at </a:t>
            </a:r>
            <a:r>
              <a:rPr lang="en-US" sz="2400" b="1" dirty="0" err="1" smtClean="0"/>
              <a:t>Sipan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sz="2000" dirty="0"/>
              <a:t>m</a:t>
            </a:r>
            <a:r>
              <a:rPr lang="en-US" sz="2000" dirty="0" smtClean="0"/>
              <a:t>an in his 40’s, hammered </a:t>
            </a:r>
            <a:r>
              <a:rPr lang="en-US" sz="2000" b="1" dirty="0" smtClean="0"/>
              <a:t>gold</a:t>
            </a:r>
            <a:r>
              <a:rPr lang="en-US" sz="2000" dirty="0" smtClean="0"/>
              <a:t> mask, textile shroud, </a:t>
            </a:r>
            <a:r>
              <a:rPr lang="en-US" sz="2000" b="1" dirty="0" smtClean="0"/>
              <a:t>copper</a:t>
            </a:r>
            <a:r>
              <a:rPr lang="en-US" sz="2000" dirty="0" smtClean="0"/>
              <a:t> straps securing the lid of the </a:t>
            </a:r>
          </a:p>
          <a:p>
            <a:r>
              <a:rPr lang="en-US" sz="2000" dirty="0" smtClean="0"/>
              <a:t>burial chamber,</a:t>
            </a:r>
          </a:p>
          <a:p>
            <a:r>
              <a:rPr lang="en-US" sz="2000" dirty="0" smtClean="0"/>
              <a:t>sacrificial victims (men, women, children)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51003" y="5343579"/>
            <a:ext cx="36113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</a:t>
            </a:r>
            <a:r>
              <a:rPr lang="en-US" sz="2400" b="1" dirty="0" smtClean="0"/>
              <a:t>iverse Andean metallurgy</a:t>
            </a:r>
            <a:r>
              <a:rPr lang="en-US" sz="2400" dirty="0" smtClean="0"/>
              <a:t>:</a:t>
            </a:r>
          </a:p>
          <a:p>
            <a:r>
              <a:rPr lang="en-US" sz="2000" dirty="0"/>
              <a:t>g</a:t>
            </a:r>
            <a:r>
              <a:rPr lang="en-US" sz="2000" dirty="0" smtClean="0"/>
              <a:t>old, silver, copper—often used together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50623" y="4935379"/>
            <a:ext cx="31101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https://www.peruforless.com/blog/moche-civilization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37278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4400"/>
            <a:ext cx="8610600" cy="572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14400" y="6608503"/>
            <a:ext cx="86507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Chazan</a:t>
            </a:r>
            <a:r>
              <a:rPr lang="en-US" sz="1000" dirty="0"/>
              <a:t>, M. (2021). </a:t>
            </a:r>
            <a:r>
              <a:rPr lang="en-US" sz="1000" i="1" dirty="0"/>
              <a:t>World prehistory and archaeology: pathways through time</a:t>
            </a:r>
            <a:r>
              <a:rPr lang="en-US" sz="1000" dirty="0"/>
              <a:t>. Routledge, New York</a:t>
            </a:r>
            <a:r>
              <a:rPr lang="en-US" sz="1000" dirty="0" smtClean="0"/>
              <a:t>.</a:t>
            </a:r>
            <a:endParaRPr lang="en-US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457200"/>
            <a:ext cx="3027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Terracotta army at Xian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432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52400"/>
            <a:ext cx="5257800" cy="65722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38800" y="2362200"/>
            <a:ext cx="32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Most recent book that summarizes the prehistory of China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562600" y="4724400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New approaches in Chinese archaeology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6200" y="6588505"/>
            <a:ext cx="56637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https://www.bookdepository.com/Archaeology-Early-China-Gideon-Shelach-Lavi/9780521145251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75774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659" y="609600"/>
            <a:ext cx="7181741" cy="1143000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solidFill>
                  <a:schemeClr val="tx1"/>
                </a:solidFill>
              </a:rPr>
              <a:t>Archaeological evidence for domestication: plants (</a:t>
            </a:r>
            <a:r>
              <a:rPr lang="en-US" sz="3600" dirty="0" err="1" smtClean="0">
                <a:solidFill>
                  <a:schemeClr val="tx1"/>
                </a:solidFill>
              </a:rPr>
              <a:t>macrobotanical</a:t>
            </a:r>
            <a:r>
              <a:rPr lang="en-US" sz="3600" dirty="0" smtClean="0">
                <a:solidFill>
                  <a:schemeClr val="tx1"/>
                </a:solidFill>
              </a:rPr>
              <a:t> remains and </a:t>
            </a:r>
            <a:r>
              <a:rPr lang="en-US" sz="3600" dirty="0" err="1" smtClean="0">
                <a:solidFill>
                  <a:schemeClr val="tx1"/>
                </a:solidFill>
              </a:rPr>
              <a:t>phytoliths</a:t>
            </a:r>
            <a:r>
              <a:rPr lang="en-US" sz="3600" dirty="0" smtClean="0">
                <a:solidFill>
                  <a:schemeClr val="tx1"/>
                </a:solidFill>
              </a:rPr>
              <a:t>)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4" name="Picture 3" descr="smith 1995 seeds of poxtail mill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62600" y="1828800"/>
            <a:ext cx="2939796" cy="4286517"/>
          </a:xfrm>
          <a:prstGeom prst="rect">
            <a:avLst/>
          </a:prstGeom>
        </p:spPr>
      </p:pic>
      <p:pic>
        <p:nvPicPr>
          <p:cNvPr id="6" name="Picture 5" descr="p. 251 photomicrograph of weat phytolit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5200" y="2209800"/>
            <a:ext cx="1821011" cy="3200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5982" y="5781778"/>
            <a:ext cx="3493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Main evidence for domestication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486400" y="6134040"/>
            <a:ext cx="290015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https://www.frontiersin.org/articles/10.3389/fpls.2018.00719</a:t>
            </a:r>
            <a:endParaRPr lang="en-US" sz="800" dirty="0"/>
          </a:p>
        </p:txBody>
      </p:sp>
      <p:pic>
        <p:nvPicPr>
          <p:cNvPr id="3074" name="Picture 2" descr="Ancient Chinese secret? Yes. Masons used sticky rice as mortar -  CSMonitor.co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82" y="2209800"/>
            <a:ext cx="30861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48144" y="4419600"/>
            <a:ext cx="30480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https://www.csmonitor.com/Science/2010/0601/Ancient-Chinese-secret-Yes.-Masons-used-sticky-rice-as-mortar</a:t>
            </a:r>
            <a:endParaRPr lang="en-US" sz="800" dirty="0"/>
          </a:p>
        </p:txBody>
      </p:sp>
      <p:sp>
        <p:nvSpPr>
          <p:cNvPr id="10" name="TextBox 9"/>
          <p:cNvSpPr txBox="1"/>
          <p:nvPr/>
        </p:nvSpPr>
        <p:spPr>
          <a:xfrm>
            <a:off x="2662447" y="5486400"/>
            <a:ext cx="290015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https://www.frontiersin.org/articles/10.3389/fpls.2018.00719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04191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Yangtze River 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7467600" cy="632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09799" y="6582489"/>
            <a:ext cx="42739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https://www.pinterest.com/pin/yangtze-river-map--317644579953257593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70960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enanloessIMG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" y="3352800"/>
            <a:ext cx="4495800" cy="3070225"/>
          </a:xfrm>
          <a:prstGeom prst="rect">
            <a:avLst/>
          </a:prstGeom>
          <a:noFill/>
        </p:spPr>
      </p:pic>
      <p:pic>
        <p:nvPicPr>
          <p:cNvPr id="6150" name="Picture 6" descr="yellow riv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6849" y="3374476"/>
            <a:ext cx="4472294" cy="3048549"/>
          </a:xfrm>
          <a:prstGeom prst="rect">
            <a:avLst/>
          </a:prstGeom>
          <a:noFill/>
        </p:spPr>
      </p:pic>
      <p:pic>
        <p:nvPicPr>
          <p:cNvPr id="6" name="Picture 5" descr="Yellow Riv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152400"/>
            <a:ext cx="4306824" cy="31104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62068" y="1371600"/>
            <a:ext cx="4114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</a:t>
            </a:r>
            <a:r>
              <a:rPr lang="en-US" sz="2400" dirty="0" smtClean="0"/>
              <a:t>orthern China: the origins of millet agriculture</a:t>
            </a:r>
          </a:p>
          <a:p>
            <a:endParaRPr lang="en-US" sz="2400" dirty="0"/>
          </a:p>
          <a:p>
            <a:pPr algn="ctr"/>
            <a:r>
              <a:rPr lang="en-US" dirty="0" smtClean="0"/>
              <a:t>Other domesticates in the north included pigs and possibly, chickens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609600" y="6490900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2443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angtze-river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0"/>
            <a:ext cx="7620000" cy="56043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9600" y="6490900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1295400" y="275191"/>
            <a:ext cx="2749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Yangtze River Valley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310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tra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28600"/>
            <a:ext cx="4495800" cy="3051175"/>
          </a:xfrm>
          <a:prstGeom prst="rect">
            <a:avLst/>
          </a:prstGeom>
          <a:noFill/>
        </p:spPr>
      </p:pic>
      <p:pic>
        <p:nvPicPr>
          <p:cNvPr id="60421" name="Picture 5" descr="west lake hangzho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99" y="3429000"/>
            <a:ext cx="4492175" cy="3048000"/>
          </a:xfrm>
          <a:prstGeom prst="rect">
            <a:avLst/>
          </a:prstGeom>
          <a:noFill/>
        </p:spPr>
      </p:pic>
      <p:pic>
        <p:nvPicPr>
          <p:cNvPr id="60422" name="Picture 6" descr="trai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3048000"/>
            <a:ext cx="4265434" cy="28956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81600" y="1837730"/>
            <a:ext cx="32273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Lower Yangzi river valley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09600" y="6490900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7258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angtze-river_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39682"/>
            <a:ext cx="4876800" cy="3418318"/>
          </a:xfrm>
          <a:prstGeom prst="rect">
            <a:avLst/>
          </a:prstGeom>
        </p:spPr>
      </p:pic>
      <p:pic>
        <p:nvPicPr>
          <p:cNvPr id="3" name="Picture 2" descr="tripei 1991 planting ri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33800" y="304800"/>
            <a:ext cx="4419600" cy="29959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219200"/>
            <a:ext cx="3886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</a:t>
            </a:r>
            <a:r>
              <a:rPr lang="en-US" sz="2000" dirty="0" smtClean="0"/>
              <a:t>he </a:t>
            </a:r>
            <a:r>
              <a:rPr lang="en-US" sz="2000" b="1" dirty="0" smtClean="0"/>
              <a:t>origins of rice agriculture</a:t>
            </a:r>
          </a:p>
          <a:p>
            <a:r>
              <a:rPr lang="en-US" sz="2000" dirty="0" smtClean="0"/>
              <a:t> in the middle Yangzi river valley</a:t>
            </a:r>
          </a:p>
          <a:p>
            <a:r>
              <a:rPr lang="en-US" sz="2000" dirty="0"/>
              <a:t>m</a:t>
            </a:r>
            <a:r>
              <a:rPr lang="en-US" sz="2000" dirty="0" smtClean="0"/>
              <a:t>uch research in areas of limestone mountains and caves</a:t>
            </a:r>
          </a:p>
          <a:p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029200" y="6492173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5486400" y="4410177"/>
            <a:ext cx="245451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/>
              <a:t>Oryza</a:t>
            </a:r>
            <a:r>
              <a:rPr lang="en-US" i="1" dirty="0"/>
              <a:t> sativa japonica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and </a:t>
            </a:r>
          </a:p>
          <a:p>
            <a:endParaRPr lang="en-US" dirty="0"/>
          </a:p>
          <a:p>
            <a:r>
              <a:rPr lang="en-US" i="1" dirty="0" err="1"/>
              <a:t>Oryza</a:t>
            </a:r>
            <a:r>
              <a:rPr lang="en-US" i="1" dirty="0"/>
              <a:t> sativa </a:t>
            </a:r>
            <a:r>
              <a:rPr lang="en-US" i="1" dirty="0" err="1"/>
              <a:t>indica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87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7010400" cy="856488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Cave sites such as </a:t>
            </a:r>
            <a:r>
              <a:rPr lang="en-US" sz="2800" b="1" dirty="0" err="1" smtClean="0">
                <a:solidFill>
                  <a:schemeClr val="tx1"/>
                </a:solidFill>
              </a:rPr>
              <a:t>Yuchanyan</a:t>
            </a:r>
            <a:r>
              <a:rPr lang="en-US" sz="2800" dirty="0" smtClean="0">
                <a:solidFill>
                  <a:schemeClr val="tx1"/>
                </a:solidFill>
              </a:rPr>
              <a:t>, Hunan; central Yangzi river valley (estimated c. 10,000 BC)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3" name="Picture 2" descr="p. 34 yuchanyan s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447800"/>
            <a:ext cx="4396153" cy="2971800"/>
          </a:xfrm>
          <a:prstGeom prst="rect">
            <a:avLst/>
          </a:prstGeom>
        </p:spPr>
      </p:pic>
      <p:pic>
        <p:nvPicPr>
          <p:cNvPr id="4" name="Picture 3" descr="p. 35 pottery vess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1447800"/>
            <a:ext cx="3270199" cy="35700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1" y="4724400"/>
            <a:ext cx="4876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b="1" dirty="0" err="1" smtClean="0"/>
              <a:t>Diaotonghuan</a:t>
            </a:r>
            <a:r>
              <a:rPr lang="en-US" dirty="0" smtClean="0"/>
              <a:t> in Jiangxi province, c. 11,2000 B.C. and 8000-6000 B.C.; </a:t>
            </a:r>
            <a:r>
              <a:rPr lang="en-US" b="1" dirty="0" smtClean="0"/>
              <a:t>early pottery, </a:t>
            </a:r>
            <a:r>
              <a:rPr lang="en-US" b="1" dirty="0" err="1" smtClean="0"/>
              <a:t>sedentism</a:t>
            </a:r>
            <a:r>
              <a:rPr lang="en-US" b="1" dirty="0" smtClean="0"/>
              <a:t>,</a:t>
            </a:r>
          </a:p>
          <a:p>
            <a:r>
              <a:rPr lang="en-US" b="1" dirty="0"/>
              <a:t>c</a:t>
            </a:r>
            <a:r>
              <a:rPr lang="en-US" b="1" dirty="0" smtClean="0"/>
              <a:t>ultivation of plants and beginnings of domestication</a:t>
            </a:r>
            <a:r>
              <a:rPr lang="en-US" dirty="0" smtClean="0"/>
              <a:t>; long process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562600" y="5181600"/>
            <a:ext cx="320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</a:t>
            </a:r>
            <a:r>
              <a:rPr lang="en-US" b="1" dirty="0" smtClean="0"/>
              <a:t>ebates about dating</a:t>
            </a:r>
          </a:p>
          <a:p>
            <a:endParaRPr lang="en-US" b="1" dirty="0"/>
          </a:p>
          <a:p>
            <a:r>
              <a:rPr lang="en-US" b="1" dirty="0"/>
              <a:t>n</a:t>
            </a:r>
            <a:r>
              <a:rPr lang="en-US" b="1" dirty="0" smtClean="0"/>
              <a:t>ow AMS results show </a:t>
            </a:r>
            <a:r>
              <a:rPr lang="en-US" b="1" dirty="0" err="1" smtClean="0"/>
              <a:t>Xianrendong</a:t>
            </a:r>
            <a:r>
              <a:rPr lang="en-US" b="1" dirty="0" smtClean="0"/>
              <a:t>, Jiangxi, pottery</a:t>
            </a:r>
          </a:p>
          <a:p>
            <a:r>
              <a:rPr lang="en-US" b="1" dirty="0" smtClean="0"/>
              <a:t>c. 20,000 BP/18,000 BC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60939" y="4515052"/>
            <a:ext cx="338746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https://commons.wikimedia.org/wiki/File:Yuchanyan_Cave_Pottery.jpg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9692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0275" y="304800"/>
            <a:ext cx="67890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Early farmers</a:t>
            </a:r>
          </a:p>
          <a:p>
            <a:endParaRPr lang="en-US" dirty="0"/>
          </a:p>
          <a:p>
            <a:r>
              <a:rPr lang="en-US" dirty="0" err="1" smtClean="0"/>
              <a:t>Pengtoushan</a:t>
            </a:r>
            <a:r>
              <a:rPr lang="en-US" dirty="0" smtClean="0"/>
              <a:t> (8000-6000 BC) and </a:t>
            </a:r>
            <a:r>
              <a:rPr lang="en-US" dirty="0" err="1" smtClean="0"/>
              <a:t>Bashidang</a:t>
            </a:r>
            <a:r>
              <a:rPr lang="en-US" dirty="0" smtClean="0"/>
              <a:t> (starting 7000 BC)</a:t>
            </a:r>
            <a:endParaRPr lang="en-US" dirty="0"/>
          </a:p>
        </p:txBody>
      </p:sp>
      <p:pic>
        <p:nvPicPr>
          <p:cNvPr id="5122" name="Picture 2" descr="Pengtoushan culture - Wikiw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52" y="1421239"/>
            <a:ext cx="3537274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upload.wikimedia.org/wikipedia/commons/thumb/4/43/Support._Pengtoushan_culture._Hunan_Provincial_Museum.jpg/1024px-Support._Pengtoushan_culture._Hunan_Provincial_Museum.jpg?16542312972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1524000"/>
            <a:ext cx="4961931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91000" y="5486400"/>
            <a:ext cx="326082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https://www.wikiwand.com/en/Pengtoushan_culture</a:t>
            </a:r>
            <a:endParaRPr lang="en-US" sz="1050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6274481"/>
            <a:ext cx="6442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Wide range of food remains, including bones of animal bones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210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838200"/>
            <a:ext cx="6781800" cy="914400"/>
          </a:xfrm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Middle Neolithic </a:t>
            </a:r>
            <a:r>
              <a:rPr lang="en-US" sz="2000" b="1" dirty="0" err="1" smtClean="0">
                <a:solidFill>
                  <a:schemeClr val="tx1"/>
                </a:solidFill>
              </a:rPr>
              <a:t>Banpo</a:t>
            </a:r>
            <a:r>
              <a:rPr lang="en-US" sz="2000" dirty="0" smtClean="0">
                <a:solidFill>
                  <a:schemeClr val="tx1"/>
                </a:solidFill>
              </a:rPr>
              <a:t> site, </a:t>
            </a:r>
            <a:r>
              <a:rPr lang="en-US" sz="2000" b="1" dirty="0" err="1" smtClean="0">
                <a:solidFill>
                  <a:schemeClr val="tx1"/>
                </a:solidFill>
              </a:rPr>
              <a:t>Yangshao</a:t>
            </a:r>
            <a:r>
              <a:rPr lang="en-US" sz="2000" b="1" dirty="0" smtClean="0">
                <a:solidFill>
                  <a:schemeClr val="tx1"/>
                </a:solidFill>
              </a:rPr>
              <a:t> culture,</a:t>
            </a:r>
            <a:r>
              <a:rPr lang="en-US" sz="2000" dirty="0" smtClean="0">
                <a:solidFill>
                  <a:schemeClr val="tx1"/>
                </a:solidFill>
              </a:rPr>
              <a:t> Shaanxi province; about 4500-3000 B.C.; substantial villages occupied for generations, many cultural layers; millet farmers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3" name="Picture 2" descr="excuction of ban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5281" y="1752600"/>
            <a:ext cx="4246237" cy="2895600"/>
          </a:xfrm>
          <a:prstGeom prst="rect">
            <a:avLst/>
          </a:prstGeom>
        </p:spPr>
      </p:pic>
      <p:pic>
        <p:nvPicPr>
          <p:cNvPr id="4" name="Picture 3" descr="banpo book 1982.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600" y="4312232"/>
            <a:ext cx="3048000" cy="2189085"/>
          </a:xfrm>
          <a:prstGeom prst="rect">
            <a:avLst/>
          </a:prstGeom>
        </p:spPr>
      </p:pic>
      <p:pic>
        <p:nvPicPr>
          <p:cNvPr id="5" name="Picture 4" descr="reconstructions of house types of banp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05400" y="2196529"/>
            <a:ext cx="3719640" cy="42314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6775" y="0"/>
            <a:ext cx="5155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Farming communities in the north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91186" y="6526136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71973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818" y="1074452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Banpo</a:t>
            </a:r>
            <a:r>
              <a:rPr lang="en-US" dirty="0" smtClean="0">
                <a:solidFill>
                  <a:schemeClr val="tx1"/>
                </a:solidFill>
              </a:rPr>
              <a:t> Museum reconstructed houses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 descr="IMG0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131" y="2514600"/>
            <a:ext cx="4466649" cy="3048000"/>
          </a:xfrm>
          <a:prstGeom prst="rect">
            <a:avLst/>
          </a:prstGeom>
        </p:spPr>
      </p:pic>
      <p:pic>
        <p:nvPicPr>
          <p:cNvPr id="5" name="Picture 4" descr="IMG0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600" y="2285653"/>
            <a:ext cx="4343401" cy="29638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1186" y="5638800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4609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dirty="0" err="1" smtClean="0">
                <a:solidFill>
                  <a:schemeClr val="tx1"/>
                </a:solidFill>
              </a:rPr>
              <a:t>Banpo</a:t>
            </a:r>
            <a:r>
              <a:rPr lang="en-US" sz="3600" dirty="0" smtClean="0">
                <a:solidFill>
                  <a:schemeClr val="tx1"/>
                </a:solidFill>
              </a:rPr>
              <a:t> site, </a:t>
            </a:r>
            <a:r>
              <a:rPr lang="en-US" sz="3600" dirty="0" err="1" smtClean="0">
                <a:solidFill>
                  <a:schemeClr val="tx1"/>
                </a:solidFill>
              </a:rPr>
              <a:t>Yangshao</a:t>
            </a:r>
            <a:r>
              <a:rPr lang="en-US" sz="3600" dirty="0" smtClean="0">
                <a:solidFill>
                  <a:schemeClr val="tx1"/>
                </a:solidFill>
              </a:rPr>
              <a:t> culture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3" name="Picture 2" descr="banpo book 1982 storage p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5200" y="889580"/>
            <a:ext cx="3352800" cy="2262131"/>
          </a:xfrm>
          <a:prstGeom prst="rect">
            <a:avLst/>
          </a:prstGeom>
        </p:spPr>
      </p:pic>
      <p:pic>
        <p:nvPicPr>
          <p:cNvPr id="5" name="Picture 4" descr="banpo book 19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787" y="1524000"/>
            <a:ext cx="3276600" cy="4562215"/>
          </a:xfrm>
          <a:prstGeom prst="rect">
            <a:avLst/>
          </a:prstGeom>
        </p:spPr>
      </p:pic>
      <p:pic>
        <p:nvPicPr>
          <p:cNvPr id="6" name="Picture 5" descr="IMG0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7000" y="3200400"/>
            <a:ext cx="2438400" cy="3406458"/>
          </a:xfrm>
          <a:prstGeom prst="rect">
            <a:avLst/>
          </a:prstGeom>
        </p:spPr>
      </p:pic>
      <p:pic>
        <p:nvPicPr>
          <p:cNvPr id="7" name="Picture 6" descr="IMG0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6767" y="3657600"/>
            <a:ext cx="2979522" cy="203319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172200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7398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 r="1352"/>
          <a:stretch>
            <a:fillRect/>
          </a:stretch>
        </p:blipFill>
        <p:spPr bwMode="auto">
          <a:xfrm>
            <a:off x="3505200" y="1399881"/>
            <a:ext cx="5562600" cy="5372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Picture 2" descr="banpo museu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3429000"/>
            <a:ext cx="2919559" cy="19909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800" y="304800"/>
            <a:ext cx="28083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Jiangzhai</a:t>
            </a:r>
            <a:r>
              <a:rPr lang="en-US" sz="2000" dirty="0" smtClean="0"/>
              <a:t> village:  </a:t>
            </a:r>
          </a:p>
          <a:p>
            <a:r>
              <a:rPr lang="en-US" sz="2000" dirty="0"/>
              <a:t>h</a:t>
            </a:r>
            <a:r>
              <a:rPr lang="en-US" sz="2000" dirty="0" smtClean="0"/>
              <a:t>uge area excavated</a:t>
            </a:r>
          </a:p>
          <a:p>
            <a:r>
              <a:rPr lang="en-US" sz="2000" dirty="0" smtClean="0"/>
              <a:t>1 </a:t>
            </a:r>
            <a:r>
              <a:rPr lang="en-US" sz="2000" b="1" dirty="0" smtClean="0"/>
              <a:t>large</a:t>
            </a:r>
            <a:r>
              <a:rPr lang="en-US" sz="2000" dirty="0" smtClean="0"/>
              <a:t> structure,</a:t>
            </a:r>
          </a:p>
          <a:p>
            <a:r>
              <a:rPr lang="en-US" sz="2000" dirty="0"/>
              <a:t>c</a:t>
            </a:r>
            <a:r>
              <a:rPr lang="en-US" sz="2000" dirty="0" smtClean="0"/>
              <a:t>ommunal house,</a:t>
            </a:r>
          </a:p>
          <a:p>
            <a:r>
              <a:rPr lang="en-US" sz="2000" b="1" dirty="0"/>
              <a:t>s</a:t>
            </a:r>
            <a:r>
              <a:rPr lang="en-US" sz="2000" b="1" dirty="0" smtClean="0"/>
              <a:t>urrounding ditch:</a:t>
            </a:r>
          </a:p>
          <a:p>
            <a:endParaRPr lang="en-US" sz="2000" dirty="0"/>
          </a:p>
          <a:p>
            <a:r>
              <a:rPr lang="en-US" sz="2000" dirty="0"/>
              <a:t>c</a:t>
            </a:r>
            <a:r>
              <a:rPr lang="en-US" sz="2000" dirty="0" smtClean="0"/>
              <a:t>oncerns with </a:t>
            </a:r>
            <a:r>
              <a:rPr lang="en-US" sz="2000" b="1" dirty="0" smtClean="0"/>
              <a:t>defense</a:t>
            </a:r>
            <a:r>
              <a:rPr lang="en-US" sz="2000" dirty="0" smtClean="0"/>
              <a:t>?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291105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3492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uanjanmiao shaanxi re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9304" y="1981200"/>
            <a:ext cx="6813096" cy="45967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381000"/>
            <a:ext cx="65307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m</a:t>
            </a:r>
            <a:r>
              <a:rPr lang="en-US" sz="2000" dirty="0" smtClean="0"/>
              <a:t>ostly multiple burials from </a:t>
            </a:r>
            <a:r>
              <a:rPr lang="en-US" sz="2000" dirty="0" err="1" smtClean="0"/>
              <a:t>Yangshao</a:t>
            </a:r>
            <a:r>
              <a:rPr lang="en-US" sz="2000" dirty="0" smtClean="0"/>
              <a:t> period</a:t>
            </a:r>
          </a:p>
          <a:p>
            <a:r>
              <a:rPr lang="en-US" sz="2000" b="1" dirty="0"/>
              <a:t>f</a:t>
            </a:r>
            <a:r>
              <a:rPr lang="en-US" sz="2000" b="1" dirty="0" smtClean="0"/>
              <a:t>ew differences in quality or quantity of grave goods</a:t>
            </a:r>
            <a:r>
              <a:rPr lang="en-US" sz="2000" dirty="0" smtClean="0"/>
              <a:t>;</a:t>
            </a:r>
          </a:p>
          <a:p>
            <a:r>
              <a:rPr lang="en-US" sz="2000" dirty="0"/>
              <a:t>a</a:t>
            </a:r>
            <a:r>
              <a:rPr lang="en-US" sz="2000" dirty="0" smtClean="0"/>
              <a:t> minority of relatively simple single graves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590800" y="6599554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9295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1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00200"/>
            <a:ext cx="3699815" cy="2524720"/>
          </a:xfrm>
          <a:prstGeom prst="rect">
            <a:avLst/>
          </a:prstGeom>
        </p:spPr>
      </p:pic>
      <p:pic>
        <p:nvPicPr>
          <p:cNvPr id="3" name="Picture 2" descr="IMG1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399" y="4343400"/>
            <a:ext cx="3349987" cy="2286000"/>
          </a:xfrm>
          <a:prstGeom prst="rect">
            <a:avLst/>
          </a:prstGeom>
        </p:spPr>
      </p:pic>
      <p:pic>
        <p:nvPicPr>
          <p:cNvPr id="4" name="Picture 3" descr="Grave typ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38800" y="1824448"/>
            <a:ext cx="3276600" cy="4804952"/>
          </a:xfrm>
          <a:prstGeom prst="rect">
            <a:avLst/>
          </a:prstGeom>
        </p:spPr>
      </p:pic>
      <p:pic>
        <p:nvPicPr>
          <p:cNvPr id="5" name="Picture 4" descr="DWK cultur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86200" y="1676400"/>
            <a:ext cx="1142999" cy="1676146"/>
          </a:xfrm>
          <a:prstGeom prst="rect">
            <a:avLst/>
          </a:prstGeom>
        </p:spPr>
      </p:pic>
      <p:pic>
        <p:nvPicPr>
          <p:cNvPr id="6" name="Picture 5" descr="dawenkou report.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81400" y="4343400"/>
            <a:ext cx="1447800" cy="21231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152400"/>
            <a:ext cx="63221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</a:t>
            </a:r>
            <a:r>
              <a:rPr lang="en-US" sz="2000" b="1" dirty="0" smtClean="0"/>
              <a:t> minority of late </a:t>
            </a:r>
            <a:r>
              <a:rPr lang="en-US" sz="2000" b="1" dirty="0" err="1" smtClean="0"/>
              <a:t>Dawenkou</a:t>
            </a:r>
            <a:r>
              <a:rPr lang="en-US" sz="2000" b="1" dirty="0" smtClean="0"/>
              <a:t> burials c. 3000 B.C. especially rich, show differences in social ranking; prestigious goods (some show evidence of trade and craft specialization)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90800" y="6599554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5890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1272"/>
            <a:ext cx="7353300" cy="1143000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chemeClr val="tx1"/>
                </a:solidFill>
              </a:rPr>
              <a:t>Southern China c. 6000-4000 B.C. </a:t>
            </a:r>
            <a:br>
              <a:rPr lang="en-US" sz="3200" dirty="0" smtClean="0">
                <a:solidFill>
                  <a:schemeClr val="tx1"/>
                </a:solidFill>
              </a:rPr>
            </a:br>
            <a:r>
              <a:rPr lang="en-US" sz="3200" b="1" dirty="0" err="1" smtClean="0">
                <a:solidFill>
                  <a:schemeClr val="tx1"/>
                </a:solidFill>
              </a:rPr>
              <a:t>Hemudu</a:t>
            </a:r>
            <a:r>
              <a:rPr lang="en-US" sz="3200" dirty="0" smtClean="0">
                <a:solidFill>
                  <a:schemeClr val="tx1"/>
                </a:solidFill>
              </a:rPr>
              <a:t> site: </a:t>
            </a:r>
            <a:r>
              <a:rPr lang="en-US" sz="3200" b="1" dirty="0" smtClean="0">
                <a:solidFill>
                  <a:schemeClr val="tx1"/>
                </a:solidFill>
              </a:rPr>
              <a:t>waterlogged</a:t>
            </a:r>
            <a:r>
              <a:rPr lang="en-US" sz="3200" dirty="0" smtClean="0">
                <a:solidFill>
                  <a:schemeClr val="tx1"/>
                </a:solidFill>
              </a:rPr>
              <a:t>; lower Yangzi river valley, near modern Hangzhou city</a:t>
            </a:r>
            <a:endParaRPr lang="en-US" sz="3200" dirty="0">
              <a:solidFill>
                <a:schemeClr val="tx1"/>
              </a:solidFill>
            </a:endParaRPr>
          </a:p>
        </p:txBody>
      </p:sp>
      <p:pic>
        <p:nvPicPr>
          <p:cNvPr id="3" name="Picture 2" descr="p. 86 hemudu s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447800"/>
            <a:ext cx="3647441" cy="5151754"/>
          </a:xfrm>
          <a:prstGeom prst="rect">
            <a:avLst/>
          </a:prstGeom>
        </p:spPr>
      </p:pic>
      <p:pic>
        <p:nvPicPr>
          <p:cNvPr id="4" name="Picture 3" descr="hemuda black pot with pig desig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4311170"/>
            <a:ext cx="3569164" cy="2362200"/>
          </a:xfrm>
          <a:prstGeom prst="rect">
            <a:avLst/>
          </a:prstGeom>
        </p:spPr>
      </p:pic>
      <p:pic>
        <p:nvPicPr>
          <p:cNvPr id="5" name="Picture 4" descr="pu cauldr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600200"/>
            <a:ext cx="1746862" cy="26202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1000" y="6589302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33503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7315200" cy="773097"/>
          </a:xfrm>
        </p:spPr>
        <p:txBody>
          <a:bodyPr/>
          <a:lstStyle/>
          <a:p>
            <a:r>
              <a:rPr lang="en-US" dirty="0" err="1" smtClean="0"/>
              <a:t>Hemudu</a:t>
            </a:r>
            <a:r>
              <a:rPr lang="en-US" dirty="0" smtClean="0"/>
              <a:t> site: rice farming tools</a:t>
            </a:r>
            <a:endParaRPr lang="en-US" dirty="0"/>
          </a:p>
        </p:txBody>
      </p:sp>
      <p:pic>
        <p:nvPicPr>
          <p:cNvPr id="3" name="Picture 2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1066800"/>
            <a:ext cx="3834423" cy="2616575"/>
          </a:xfrm>
          <a:prstGeom prst="rect">
            <a:avLst/>
          </a:prstGeom>
        </p:spPr>
      </p:pic>
      <p:pic>
        <p:nvPicPr>
          <p:cNvPr id="4" name="Picture 3" descr="IMG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91084" y="1524000"/>
            <a:ext cx="5045078" cy="3442715"/>
          </a:xfrm>
          <a:prstGeom prst="rect">
            <a:avLst/>
          </a:prstGeom>
        </p:spPr>
      </p:pic>
      <p:pic>
        <p:nvPicPr>
          <p:cNvPr id="5" name="Picture 4" descr="p. 85 hemudu site museu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191" y="4114800"/>
            <a:ext cx="3910623" cy="262011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38600" y="6458315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63966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ems 1990 jade cong thickest jade of liangzhu culture p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3733800"/>
            <a:ext cx="3026664" cy="2017776"/>
          </a:xfrm>
          <a:prstGeom prst="rect">
            <a:avLst/>
          </a:prstGeom>
        </p:spPr>
      </p:pic>
      <p:pic>
        <p:nvPicPr>
          <p:cNvPr id="3" name="Picture 2" descr="zong jade late neolith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2200" y="2895600"/>
            <a:ext cx="2454859" cy="3828848"/>
          </a:xfrm>
          <a:prstGeom prst="rect">
            <a:avLst/>
          </a:prstGeom>
        </p:spPr>
      </p:pic>
      <p:pic>
        <p:nvPicPr>
          <p:cNvPr id="5" name="Picture 4" descr="aom gems 1990 liangzhu culture po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91000" y="304800"/>
            <a:ext cx="1752600" cy="2641600"/>
          </a:xfrm>
          <a:prstGeom prst="rect">
            <a:avLst/>
          </a:prstGeom>
        </p:spPr>
      </p:pic>
      <p:pic>
        <p:nvPicPr>
          <p:cNvPr id="6" name="Picture 5" descr="chinese arch dictionary 1986 jiangsu liangzhu culture burial 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10000" y="3148652"/>
            <a:ext cx="2057400" cy="32089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685800"/>
            <a:ext cx="41502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Liangzhu</a:t>
            </a:r>
            <a:r>
              <a:rPr lang="en-US" sz="2000" dirty="0" smtClean="0"/>
              <a:t> culture,</a:t>
            </a:r>
          </a:p>
          <a:p>
            <a:r>
              <a:rPr lang="en-US" sz="2000" dirty="0"/>
              <a:t>l</a:t>
            </a:r>
            <a:r>
              <a:rPr lang="en-US" sz="2000" dirty="0" smtClean="0"/>
              <a:t>ower Yangzi river valley</a:t>
            </a:r>
          </a:p>
          <a:p>
            <a:r>
              <a:rPr lang="en-US" sz="2000" dirty="0" smtClean="0"/>
              <a:t>c. 3500-2600 B.C.</a:t>
            </a:r>
          </a:p>
          <a:p>
            <a:endParaRPr lang="en-US" sz="2000" dirty="0"/>
          </a:p>
          <a:p>
            <a:r>
              <a:rPr lang="en-US" sz="2000" dirty="0"/>
              <a:t>m</a:t>
            </a:r>
            <a:r>
              <a:rPr lang="en-US" sz="2000" dirty="0" smtClean="0"/>
              <a:t>arked differentiation among</a:t>
            </a:r>
          </a:p>
          <a:p>
            <a:r>
              <a:rPr lang="en-US" sz="2000" dirty="0"/>
              <a:t>b</a:t>
            </a:r>
            <a:r>
              <a:rPr lang="en-US" sz="2000" dirty="0" smtClean="0"/>
              <a:t>urials, incredible craft goods showing</a:t>
            </a:r>
          </a:p>
          <a:p>
            <a:r>
              <a:rPr lang="en-US" sz="2000" dirty="0"/>
              <a:t>c</a:t>
            </a:r>
            <a:r>
              <a:rPr lang="en-US" sz="2000" dirty="0" smtClean="0"/>
              <a:t>raft specialization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667000" y="6447903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8889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914400"/>
            <a:ext cx="7391400" cy="1143000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t</a:t>
            </a:r>
            <a:r>
              <a:rPr lang="en-US" sz="2400" dirty="0" smtClean="0">
                <a:solidFill>
                  <a:schemeClr val="tx1"/>
                </a:solidFill>
              </a:rPr>
              <a:t>he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Longshan</a:t>
            </a:r>
            <a:r>
              <a:rPr lang="en-US" sz="2400" b="1" dirty="0" smtClean="0">
                <a:solidFill>
                  <a:schemeClr val="tx1"/>
                </a:solidFill>
              </a:rPr>
              <a:t> period</a:t>
            </a:r>
            <a:r>
              <a:rPr lang="en-US" sz="2400" dirty="0" smtClean="0">
                <a:solidFill>
                  <a:schemeClr val="tx1"/>
                </a:solidFill>
              </a:rPr>
              <a:t> (c. 2600-1900 BC):  larger spheres of interaction, shared cultural traits such as pottery styles;  settlement hierarchies identified from regional surveys, and large settlements surrounded by walls of rammed earth more common in northern China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4" descr="MovieSit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43400" y="2362199"/>
            <a:ext cx="4621438" cy="4151461"/>
          </a:xfrm>
          <a:prstGeom prst="rect">
            <a:avLst/>
          </a:prstGeom>
        </p:spPr>
      </p:pic>
      <p:pic>
        <p:nvPicPr>
          <p:cNvPr id="6" name="Picture 5" descr="MovieSit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2362200"/>
            <a:ext cx="3962400" cy="35594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9600" y="6170981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512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hengzhou_ShangW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3116580" cy="2841898"/>
          </a:xfrm>
          <a:prstGeom prst="rect">
            <a:avLst/>
          </a:prstGeom>
        </p:spPr>
      </p:pic>
      <p:pic>
        <p:nvPicPr>
          <p:cNvPr id="3" name="Picture 2" descr="ZhengzhouPest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3200399"/>
            <a:ext cx="3429000" cy="3126783"/>
          </a:xfrm>
          <a:prstGeom prst="rect">
            <a:avLst/>
          </a:prstGeom>
        </p:spPr>
      </p:pic>
      <p:pic>
        <p:nvPicPr>
          <p:cNvPr id="5" name="Picture 4" descr="p. 106 pounded earth tools.ver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5800" y="1390976"/>
            <a:ext cx="4191000" cy="54483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33800" y="301317"/>
            <a:ext cx="3809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</a:t>
            </a:r>
            <a:r>
              <a:rPr lang="en-US" sz="2400" dirty="0" smtClean="0"/>
              <a:t>ammed earth walls in Chinese sites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07126" y="6477000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43383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en-US" sz="2800" dirty="0" err="1" smtClean="0">
                <a:solidFill>
                  <a:schemeClr val="tx1"/>
                </a:solidFill>
              </a:rPr>
              <a:t>Longshan</a:t>
            </a:r>
            <a:r>
              <a:rPr lang="en-US" sz="2800" dirty="0" smtClean="0">
                <a:solidFill>
                  <a:schemeClr val="tx1"/>
                </a:solidFill>
              </a:rPr>
              <a:t> period (c. 2600-1900 BC) walled sites:  </a:t>
            </a:r>
            <a:r>
              <a:rPr lang="en-US" sz="2800" dirty="0" err="1" smtClean="0">
                <a:solidFill>
                  <a:schemeClr val="tx1"/>
                </a:solidFill>
              </a:rPr>
              <a:t>Pingliangtai</a:t>
            </a:r>
            <a:r>
              <a:rPr lang="en-US" sz="2800" dirty="0" smtClean="0">
                <a:solidFill>
                  <a:schemeClr val="tx1"/>
                </a:solidFill>
              </a:rPr>
              <a:t> (planning, including roads); concern with defense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3" name="Picture 2" descr="p. 112 3-15 walled settlement pla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676400"/>
            <a:ext cx="5033537" cy="4953000"/>
          </a:xfrm>
          <a:prstGeom prst="rect">
            <a:avLst/>
          </a:prstGeom>
        </p:spPr>
      </p:pic>
      <p:pic>
        <p:nvPicPr>
          <p:cNvPr id="5" name="Picture 4" descr="PLT report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66668" y="2133600"/>
            <a:ext cx="3801132" cy="2895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57800" y="6096000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7175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85800"/>
            <a:ext cx="7315200" cy="1143000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chemeClr val="tx1"/>
                </a:solidFill>
              </a:rPr>
              <a:t>Increased military power?  Expectations from later historical texts, and archaeological evidence for warfare at </a:t>
            </a:r>
            <a:r>
              <a:rPr lang="en-US" sz="3200" dirty="0" err="1" smtClean="0">
                <a:solidFill>
                  <a:schemeClr val="tx1"/>
                </a:solidFill>
              </a:rPr>
              <a:t>Longshan</a:t>
            </a:r>
            <a:r>
              <a:rPr lang="en-US" sz="3200" dirty="0" smtClean="0">
                <a:solidFill>
                  <a:schemeClr val="tx1"/>
                </a:solidFill>
              </a:rPr>
              <a:t> period sites</a:t>
            </a:r>
            <a:endParaRPr lang="en-US" sz="3200" dirty="0">
              <a:solidFill>
                <a:schemeClr val="tx1"/>
              </a:solidFill>
            </a:endParaRPr>
          </a:p>
        </p:txBody>
      </p:sp>
      <p:pic>
        <p:nvPicPr>
          <p:cNvPr id="3" name="Picture 2" descr="p. 112 3-14 walled settlement 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33600"/>
            <a:ext cx="3917541" cy="3886200"/>
          </a:xfrm>
          <a:prstGeom prst="rect">
            <a:avLst/>
          </a:prstGeom>
        </p:spPr>
      </p:pic>
      <p:pic>
        <p:nvPicPr>
          <p:cNvPr id="4" name="Picture 3" descr="Stonezulsculturemo6site3cmti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4800" y="4648200"/>
            <a:ext cx="1901687" cy="2133600"/>
          </a:xfrm>
          <a:prstGeom prst="rect">
            <a:avLst/>
          </a:prstGeom>
        </p:spPr>
      </p:pic>
      <p:pic>
        <p:nvPicPr>
          <p:cNvPr id="5" name="Picture 4" descr="sacrificial buri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72200" y="2553905"/>
            <a:ext cx="2971800" cy="4337786"/>
          </a:xfrm>
          <a:prstGeom prst="rect">
            <a:avLst/>
          </a:prstGeom>
        </p:spPr>
      </p:pic>
      <p:pic>
        <p:nvPicPr>
          <p:cNvPr id="6" name="Picture 5" descr="dadunzi sit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48415" y="2526038"/>
            <a:ext cx="2634455" cy="17964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654" y="6227599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1037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7391400" cy="1143000"/>
          </a:xfrm>
        </p:spPr>
        <p:txBody>
          <a:bodyPr>
            <a:normAutofit fontScale="90000"/>
          </a:bodyPr>
          <a:lstStyle/>
          <a:p>
            <a:r>
              <a:rPr lang="en-US" sz="3600" b="1" dirty="0"/>
              <a:t>d</a:t>
            </a:r>
            <a:r>
              <a:rPr lang="en-US" sz="3600" b="1" dirty="0" smtClean="0"/>
              <a:t>ebates in interpretation of large settlement sites with rammed earth walls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2209800"/>
            <a:ext cx="7086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---</a:t>
            </a:r>
            <a:r>
              <a:rPr lang="en-US" sz="2400" u="sng" dirty="0" smtClean="0"/>
              <a:t>cities?</a:t>
            </a:r>
            <a:r>
              <a:rPr lang="en-US" sz="2400" dirty="0" smtClean="0"/>
              <a:t>    many seem to have large populations in comparison to other contemporary sites</a:t>
            </a:r>
          </a:p>
          <a:p>
            <a:endParaRPr lang="en-US" sz="2400" dirty="0" smtClean="0"/>
          </a:p>
          <a:p>
            <a:r>
              <a:rPr lang="en-US" sz="2400" dirty="0" smtClean="0"/>
              <a:t>---</a:t>
            </a:r>
            <a:r>
              <a:rPr lang="en-US" sz="2400" u="sng" dirty="0" smtClean="0"/>
              <a:t>residences for elites identified, possible rulers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---</a:t>
            </a:r>
            <a:r>
              <a:rPr lang="en-US" sz="2400" u="sng" dirty="0" smtClean="0"/>
              <a:t>functions for their regions</a:t>
            </a:r>
            <a:r>
              <a:rPr lang="en-US" sz="2400" dirty="0" smtClean="0"/>
              <a:t>?   Possible 1) </a:t>
            </a:r>
            <a:r>
              <a:rPr lang="en-US" sz="2400" u="sng" dirty="0" smtClean="0"/>
              <a:t>economic</a:t>
            </a:r>
            <a:r>
              <a:rPr lang="en-US" sz="2400" dirty="0" smtClean="0"/>
              <a:t> functions (craft production and exchange—prestige goods (jades, fine pottery) and utilitarian goods), </a:t>
            </a:r>
          </a:p>
          <a:p>
            <a:r>
              <a:rPr lang="en-US" sz="2400" u="sng" dirty="0" smtClean="0"/>
              <a:t>2) military</a:t>
            </a:r>
            <a:r>
              <a:rPr lang="en-US" sz="2400" dirty="0" smtClean="0"/>
              <a:t> functions, 3) </a:t>
            </a:r>
            <a:r>
              <a:rPr lang="en-US" sz="2400" u="sng" dirty="0" smtClean="0"/>
              <a:t>ideological—ritual centers</a:t>
            </a:r>
          </a:p>
          <a:p>
            <a:endParaRPr lang="en-US" sz="2400" dirty="0" smtClean="0"/>
          </a:p>
          <a:p>
            <a:r>
              <a:rPr lang="en-US" sz="2400" dirty="0" smtClean="0"/>
              <a:t>---are they </a:t>
            </a:r>
            <a:r>
              <a:rPr lang="en-US" sz="2400" u="sng" dirty="0" smtClean="0"/>
              <a:t>city-states</a:t>
            </a:r>
            <a:r>
              <a:rPr lang="en-US" sz="2400" dirty="0" smtClean="0"/>
              <a:t>?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221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7391400" cy="1143000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solidFill>
                  <a:schemeClr val="tx1"/>
                </a:solidFill>
              </a:rPr>
              <a:t>Was </a:t>
            </a:r>
            <a:r>
              <a:rPr lang="en-US" sz="3600" dirty="0" err="1" smtClean="0">
                <a:solidFill>
                  <a:schemeClr val="tx1"/>
                </a:solidFill>
              </a:rPr>
              <a:t>Taosi</a:t>
            </a:r>
            <a:r>
              <a:rPr lang="en-US" sz="3600" dirty="0" smtClean="0">
                <a:solidFill>
                  <a:schemeClr val="tx1"/>
                </a:solidFill>
              </a:rPr>
              <a:t> an early state?  Was religious authority important?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3" name="Picture 2" descr="p. 100 taosi clu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272" y="1828800"/>
            <a:ext cx="6761146" cy="4340656"/>
          </a:xfrm>
          <a:prstGeom prst="rect">
            <a:avLst/>
          </a:prstGeom>
        </p:spPr>
      </p:pic>
      <p:pic>
        <p:nvPicPr>
          <p:cNvPr id="4" name="Picture 3" descr="pottery objec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1249" y="2457916"/>
            <a:ext cx="2101970" cy="30824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7000" y="6324600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30557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7437100" cy="1143000"/>
          </a:xfrm>
        </p:spPr>
        <p:txBody>
          <a:bodyPr>
            <a:normAutofit fontScale="90000"/>
          </a:bodyPr>
          <a:lstStyle/>
          <a:p>
            <a:r>
              <a:rPr lang="en-US" sz="3200" dirty="0" err="1" smtClean="0">
                <a:solidFill>
                  <a:schemeClr val="tx1"/>
                </a:solidFill>
              </a:rPr>
              <a:t>Taosi</a:t>
            </a:r>
            <a:r>
              <a:rPr lang="en-US" sz="3200" dirty="0" smtClean="0">
                <a:solidFill>
                  <a:schemeClr val="tx1"/>
                </a:solidFill>
              </a:rPr>
              <a:t> site:  prestige goods in largest (male) graves (minority of 1000), social classes evident from tombs</a:t>
            </a:r>
            <a:endParaRPr lang="en-US" sz="3200" dirty="0">
              <a:solidFill>
                <a:schemeClr val="tx1"/>
              </a:solidFill>
            </a:endParaRPr>
          </a:p>
        </p:txBody>
      </p:sp>
      <p:pic>
        <p:nvPicPr>
          <p:cNvPr id="3" name="Picture 2" descr="p. 107 painted pottery pen bas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842" y="1521570"/>
            <a:ext cx="2794000" cy="2095500"/>
          </a:xfrm>
          <a:prstGeom prst="rect">
            <a:avLst/>
          </a:prstGeom>
        </p:spPr>
      </p:pic>
      <p:pic>
        <p:nvPicPr>
          <p:cNvPr id="4" name="Picture 3" descr="p. 111 two painted pottery hu vess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59977" y="1752600"/>
            <a:ext cx="2231136" cy="2286000"/>
          </a:xfrm>
          <a:prstGeom prst="rect">
            <a:avLst/>
          </a:prstGeom>
        </p:spPr>
      </p:pic>
      <p:pic>
        <p:nvPicPr>
          <p:cNvPr id="5" name="Picture 4" descr="p. 113 two painted pottery pen basin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51208" y="4876800"/>
            <a:ext cx="2286000" cy="1577340"/>
          </a:xfrm>
          <a:prstGeom prst="rect">
            <a:avLst/>
          </a:prstGeom>
        </p:spPr>
      </p:pic>
      <p:pic>
        <p:nvPicPr>
          <p:cNvPr id="7" name="Picture 6" descr="battle ax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22038" y="1521570"/>
            <a:ext cx="1873962" cy="2748060"/>
          </a:xfrm>
          <a:prstGeom prst="rect">
            <a:avLst/>
          </a:prstGeom>
        </p:spPr>
      </p:pic>
      <p:pic>
        <p:nvPicPr>
          <p:cNvPr id="8" name="Picture 7" descr="jade bi dis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96000" y="4419600"/>
            <a:ext cx="2590800" cy="1766722"/>
          </a:xfrm>
          <a:prstGeom prst="rect">
            <a:avLst/>
          </a:prstGeom>
        </p:spPr>
      </p:pic>
      <p:pic>
        <p:nvPicPr>
          <p:cNvPr id="9" name="Picture 8" descr="large tomb 200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5800" y="3850301"/>
            <a:ext cx="1981200" cy="29053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733800" y="6504598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4290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S clusters pg1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676400"/>
            <a:ext cx="4800600" cy="26500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2400" y="0"/>
            <a:ext cx="64008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late prehistoric, </a:t>
            </a:r>
            <a:r>
              <a:rPr lang="en-US" sz="2000" b="1" dirty="0" err="1" smtClean="0"/>
              <a:t>Longshan</a:t>
            </a:r>
            <a:r>
              <a:rPr lang="en-US" sz="2000" b="1" dirty="0" smtClean="0"/>
              <a:t> period ca. 2600-1900 BC in northern China</a:t>
            </a:r>
            <a:endParaRPr lang="en-US" sz="2000" dirty="0" smtClean="0"/>
          </a:p>
          <a:p>
            <a:r>
              <a:rPr lang="en-US" sz="2000" b="1" dirty="0" smtClean="0"/>
              <a:t>What kinds of complex societies developed in Shandong?</a:t>
            </a:r>
            <a:r>
              <a:rPr lang="en-US" sz="2000" dirty="0" smtClean="0"/>
              <a:t>  </a:t>
            </a:r>
          </a:p>
          <a:p>
            <a:r>
              <a:rPr lang="en-US" sz="2000" dirty="0" smtClean="0"/>
              <a:t>Were </a:t>
            </a:r>
            <a:r>
              <a:rPr lang="en-US" sz="2000" dirty="0" err="1" smtClean="0"/>
              <a:t>Longshan</a:t>
            </a:r>
            <a:r>
              <a:rPr lang="en-US" sz="2000" dirty="0" smtClean="0"/>
              <a:t> period polities </a:t>
            </a:r>
            <a:r>
              <a:rPr lang="en-US" sz="2000" u="sng" dirty="0" smtClean="0"/>
              <a:t>states</a:t>
            </a:r>
            <a:r>
              <a:rPr lang="en-US" sz="2000" dirty="0" smtClean="0"/>
              <a:t>?  </a:t>
            </a:r>
          </a:p>
          <a:p>
            <a:endParaRPr lang="en-US" dirty="0" smtClean="0"/>
          </a:p>
          <a:p>
            <a:endParaRPr lang="en-US" b="1" dirty="0" smtClean="0"/>
          </a:p>
          <a:p>
            <a:r>
              <a:rPr lang="en-US" dirty="0" smtClean="0"/>
              <a:t>    </a:t>
            </a:r>
            <a:endParaRPr lang="en-US" dirty="0"/>
          </a:p>
        </p:txBody>
      </p:sp>
      <p:pic>
        <p:nvPicPr>
          <p:cNvPr id="4" name="Picture 3" descr="gbbIMG1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26972" y="1447800"/>
            <a:ext cx="1839017" cy="2743200"/>
          </a:xfrm>
          <a:prstGeom prst="rect">
            <a:avLst/>
          </a:prstGeom>
        </p:spPr>
      </p:pic>
      <p:pic>
        <p:nvPicPr>
          <p:cNvPr id="5" name="Picture 4" descr="LS.YJ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8200" y="4336997"/>
            <a:ext cx="1714500" cy="2514220"/>
          </a:xfrm>
          <a:prstGeom prst="rect">
            <a:avLst/>
          </a:prstGeom>
        </p:spPr>
      </p:pic>
      <p:pic>
        <p:nvPicPr>
          <p:cNvPr id="6" name="Picture 5" descr="zhufeng site M2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4419600"/>
            <a:ext cx="1371600" cy="2011375"/>
          </a:xfrm>
          <a:prstGeom prst="rect">
            <a:avLst/>
          </a:prstGeom>
        </p:spPr>
      </p:pic>
      <p:pic>
        <p:nvPicPr>
          <p:cNvPr id="7" name="Picture 6" descr="zhufeng si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6400" y="4495800"/>
            <a:ext cx="2778997" cy="18950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7975" y="3352800"/>
            <a:ext cx="2082800" cy="2794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86600" y="6246309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Anne Underhill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33400" y="6477141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1393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ile001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" y="1106107"/>
            <a:ext cx="8509268" cy="5782373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3732" y="152400"/>
            <a:ext cx="6756668" cy="715962"/>
          </a:xfrm>
        </p:spPr>
        <p:txBody>
          <a:bodyPr>
            <a:normAutofit fontScale="90000"/>
          </a:bodyPr>
          <a:lstStyle/>
          <a:p>
            <a:r>
              <a:rPr lang="en-US" sz="2400" b="1" dirty="0" err="1" smtClean="0"/>
              <a:t>Erlitou</a:t>
            </a:r>
            <a:r>
              <a:rPr lang="en-US" sz="2000" dirty="0" smtClean="0"/>
              <a:t> site (starting 1800 BC):  huge (300 ha), 34 building foundations in Palace Zone alone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6477141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7091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95350" y="895350"/>
            <a:ext cx="7162800" cy="53721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51670" y="2551193"/>
            <a:ext cx="32875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Map of the ‘palatial’ area at </a:t>
            </a:r>
            <a:r>
              <a:rPr lang="en-US" sz="2200" b="1" dirty="0" err="1" smtClean="0"/>
              <a:t>Erlitou</a:t>
            </a:r>
            <a:endParaRPr lang="en-US" sz="22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490160" y="6197515"/>
            <a:ext cx="34105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https://www.researchgate.net/figure/Palatial-complex-and-prestige-goods-production-area-at-Erlitou-Phases-II-IV_fig2_273293121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86604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. 250 drawing mould sections bronze ritu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5200" y="1166402"/>
            <a:ext cx="5105400" cy="5252469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381000"/>
            <a:ext cx="7162800" cy="560832"/>
          </a:xfrm>
        </p:spPr>
        <p:txBody>
          <a:bodyPr>
            <a:normAutofit fontScale="90000"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piece-mold casting method characteristic of ancient China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4" name="Picture 3" descr="ErlitouObjec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2409986"/>
            <a:ext cx="2971800" cy="26192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3400" y="6477141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4278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6781800" cy="1143000"/>
          </a:xfrm>
        </p:spPr>
        <p:txBody>
          <a:bodyPr>
            <a:normAutofit fontScale="90000"/>
          </a:bodyPr>
          <a:lstStyle/>
          <a:p>
            <a:r>
              <a:rPr lang="en-US" sz="2800" dirty="0"/>
              <a:t>n</a:t>
            </a:r>
            <a:r>
              <a:rPr lang="en-US" sz="2800" dirty="0" smtClean="0"/>
              <a:t>ewly discovered Phase II Burial M3 (male, 30-35) most intact burial in immediate palace area, turquoise-jade “dragon” and bronze bell</a:t>
            </a:r>
            <a:endParaRPr lang="en-US" sz="2800" dirty="0"/>
          </a:p>
        </p:txBody>
      </p:sp>
      <p:pic>
        <p:nvPicPr>
          <p:cNvPr id="3" name="Picture 2" descr="File001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981200"/>
            <a:ext cx="7945601" cy="44248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3400" y="6477141"/>
            <a:ext cx="3472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Courtesy of Prof. Anne Underhill, Yale University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37003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990600"/>
            <a:ext cx="8763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References </a:t>
            </a:r>
          </a:p>
          <a:p>
            <a:r>
              <a:rPr lang="en-US" dirty="0"/>
              <a:t> </a:t>
            </a:r>
          </a:p>
          <a:p>
            <a:r>
              <a:rPr lang="en-US" dirty="0" err="1"/>
              <a:t>Chazan</a:t>
            </a:r>
            <a:r>
              <a:rPr lang="en-US" dirty="0"/>
              <a:t>, M. (2021). </a:t>
            </a:r>
            <a:r>
              <a:rPr lang="en-US" i="1" dirty="0"/>
              <a:t>World prehistory and archaeology: pathways through time</a:t>
            </a:r>
            <a:r>
              <a:rPr lang="en-US" dirty="0"/>
              <a:t>. Routledge, New York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Londo</a:t>
            </a:r>
            <a:r>
              <a:rPr lang="en-US" dirty="0"/>
              <a:t> et al. (2006). </a:t>
            </a:r>
            <a:r>
              <a:rPr lang="en-US" i="1" dirty="0" err="1"/>
              <a:t>Phylogeography</a:t>
            </a:r>
            <a:r>
              <a:rPr lang="en-US" i="1" dirty="0"/>
              <a:t> of Asian wild rice, </a:t>
            </a:r>
            <a:r>
              <a:rPr lang="en-US" i="1" dirty="0" err="1"/>
              <a:t>Oryza</a:t>
            </a:r>
            <a:r>
              <a:rPr lang="en-US" i="1" dirty="0"/>
              <a:t> </a:t>
            </a:r>
            <a:r>
              <a:rPr lang="en-US" i="1" dirty="0" err="1"/>
              <a:t>rufipogen</a:t>
            </a:r>
            <a:r>
              <a:rPr lang="en-US" i="1" dirty="0"/>
              <a:t>, reveals multiple independent domestications of cultivated rice, </a:t>
            </a:r>
            <a:r>
              <a:rPr lang="en-US" i="1" dirty="0" err="1"/>
              <a:t>Oryza</a:t>
            </a:r>
            <a:r>
              <a:rPr lang="en-US" i="1" dirty="0"/>
              <a:t> sativa</a:t>
            </a:r>
            <a:r>
              <a:rPr lang="en-US" dirty="0"/>
              <a:t>. Proceedings of the National Academy of Sciences, 103: 9578-83.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Smith, B. (1995). </a:t>
            </a:r>
            <a:r>
              <a:rPr lang="en-US" i="1" dirty="0"/>
              <a:t>The emergence of agriculture</a:t>
            </a:r>
            <a:r>
              <a:rPr lang="en-US" dirty="0"/>
              <a:t>. Scientific American Library, New York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Underhill, A. (2002). Craft production and social change in Northern China. Kluwer Academic Publisher, Norwell</a:t>
            </a:r>
            <a:r>
              <a:rPr lang="en-US" dirty="0" smtClean="0"/>
              <a:t>.</a:t>
            </a:r>
          </a:p>
          <a:p>
            <a:r>
              <a:rPr lang="en-US" dirty="0" smtClean="0"/>
              <a:t>   </a:t>
            </a:r>
            <a:endParaRPr lang="en-US" dirty="0"/>
          </a:p>
          <a:p>
            <a:r>
              <a:rPr lang="en-US" dirty="0"/>
              <a:t>Wu et al. (2012). </a:t>
            </a:r>
            <a:r>
              <a:rPr lang="en-US" i="1" dirty="0"/>
              <a:t>Early pottery </a:t>
            </a:r>
            <a:r>
              <a:rPr lang="en-US" i="1" dirty="0" smtClean="0"/>
              <a:t>at </a:t>
            </a:r>
            <a:r>
              <a:rPr lang="en-US" i="1" dirty="0"/>
              <a:t>20,000 years ago in </a:t>
            </a:r>
            <a:r>
              <a:rPr lang="en-US" i="1" dirty="0" err="1"/>
              <a:t>Xianrendong</a:t>
            </a:r>
            <a:r>
              <a:rPr lang="en-US" i="1" dirty="0"/>
              <a:t> Cave, China</a:t>
            </a:r>
            <a:r>
              <a:rPr lang="en-US" dirty="0"/>
              <a:t>. Science, 336: 1696-700.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9272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7535</TotalTime>
  <Words>954</Words>
  <Application>Microsoft Office PowerPoint</Application>
  <PresentationFormat>On-screen Show (4:3)</PresentationFormat>
  <Paragraphs>137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Archaeological evidence for domestication: plants (macrobotanical remains and phytoliths)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Cave sites such as Yuchanyan, Hunan; central Yangzi river valley (estimated c. 10,000 BC)</vt:lpstr>
      <vt:lpstr>PowerPoint Presentation</vt:lpstr>
      <vt:lpstr>Middle Neolithic Banpo site, Yangshao culture, Shaanxi province; about 4500-3000 B.C.; substantial villages occupied for generations, many cultural layers; millet farmers</vt:lpstr>
      <vt:lpstr>Banpo Museum reconstructed houses</vt:lpstr>
      <vt:lpstr>Banpo site, Yangshao culture</vt:lpstr>
      <vt:lpstr>PowerPoint Presentation</vt:lpstr>
      <vt:lpstr>PowerPoint Presentation</vt:lpstr>
      <vt:lpstr>PowerPoint Presentation</vt:lpstr>
      <vt:lpstr>Southern China c. 6000-4000 B.C.  Hemudu site: waterlogged; lower Yangzi river valley, near modern Hangzhou city</vt:lpstr>
      <vt:lpstr>Hemudu site: rice farming tools</vt:lpstr>
      <vt:lpstr>PowerPoint Presentation</vt:lpstr>
      <vt:lpstr>the Longshan period (c. 2600-1900 BC):  larger spheres of interaction, shared cultural traits such as pottery styles;  settlement hierarchies identified from regional surveys, and large settlements surrounded by walls of rammed earth more common in northern China</vt:lpstr>
      <vt:lpstr>PowerPoint Presentation</vt:lpstr>
      <vt:lpstr>Longshan period (c. 2600-1900 BC) walled sites:  Pingliangtai (planning, including roads); concern with defense</vt:lpstr>
      <vt:lpstr>Increased military power?  Expectations from later historical texts, and archaeological evidence for warfare at Longshan period sites</vt:lpstr>
      <vt:lpstr>debates in interpretation of large settlement sites with rammed earth walls</vt:lpstr>
      <vt:lpstr>Was Taosi an early state?  Was religious authority important?</vt:lpstr>
      <vt:lpstr>Taosi site:  prestige goods in largest (male) graves (minority of 1000), social classes evident from tombs</vt:lpstr>
      <vt:lpstr>PowerPoint Presentation</vt:lpstr>
      <vt:lpstr>Erlitou site (starting 1800 BC):  huge (300 ha), 34 building foundations in Palace Zone alone</vt:lpstr>
      <vt:lpstr>PowerPoint Presentation</vt:lpstr>
      <vt:lpstr>piece-mold casting method characteristic of ancient China</vt:lpstr>
      <vt:lpstr>newly discovered Phase II Burial M3 (male, 30-35) most intact burial in immediate palace area, turquoise-jade “dragon” and bronze bell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Jargalan Burentogtokh</dc:creator>
  <cp:lastModifiedBy>Jargalan Burentogtokh</cp:lastModifiedBy>
  <cp:revision>45</cp:revision>
  <dcterms:created xsi:type="dcterms:W3CDTF">2022-06-01T07:08:36Z</dcterms:created>
  <dcterms:modified xsi:type="dcterms:W3CDTF">2022-06-07T08:10:49Z</dcterms:modified>
</cp:coreProperties>
</file>