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63" r:id="rId2"/>
    <p:sldId id="256" r:id="rId3"/>
    <p:sldId id="257" r:id="rId4"/>
    <p:sldId id="259" r:id="rId5"/>
    <p:sldId id="260" r:id="rId6"/>
    <p:sldId id="261" r:id="rId7"/>
    <p:sldId id="264" r:id="rId8"/>
    <p:sldId id="265" r:id="rId9"/>
    <p:sldId id="266" r:id="rId10"/>
    <p:sldId id="258" r:id="rId11"/>
    <p:sldId id="262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9" r:id="rId31"/>
    <p:sldId id="290" r:id="rId32"/>
    <p:sldId id="291" r:id="rId33"/>
    <p:sldId id="286" r:id="rId34"/>
    <p:sldId id="288" r:id="rId35"/>
    <p:sldId id="287" r:id="rId36"/>
    <p:sldId id="292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663" autoAdjust="0"/>
  </p:normalViewPr>
  <p:slideViewPr>
    <p:cSldViewPr>
      <p:cViewPr varScale="1">
        <p:scale>
          <a:sx n="95" d="100"/>
          <a:sy n="95" d="100"/>
        </p:scale>
        <p:origin x="-672" y="-5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346C2-D454-435F-86F5-FF9324D49ECB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2402A-DD06-4C65-A005-8A2C945F8E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99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2402A-DD06-4C65-A005-8A2C945F8EE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92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2402A-DD06-4C65-A005-8A2C945F8EE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92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0CACAC68-5D02-43E0-B3FC-B48367685177}" type="datetimeFigureOut">
              <a:rPr lang="en-US" smtClean="0"/>
              <a:t>6/6/2022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B23F02D-08DC-4F1D-9F3B-1814C9A757C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533400"/>
            <a:ext cx="7856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Great Civilizations of the Ancient World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3048000"/>
            <a:ext cx="800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Collapse of civilizations   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21921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inese contribution to world civiliz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4561402"/>
            <a:ext cx="4391297" cy="229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inese innov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7341"/>
            <a:ext cx="4800599" cy="251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inese contribution to world civiliz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465160"/>
            <a:ext cx="5534296" cy="289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29200" y="4315181"/>
            <a:ext cx="39966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https://metrosaga.com/10-chinese-contributions-to-world-civilization</a:t>
            </a:r>
            <a:endParaRPr lang="en-US" sz="1000" dirty="0"/>
          </a:p>
        </p:txBody>
      </p:sp>
      <p:pic>
        <p:nvPicPr>
          <p:cNvPr id="1032" name="Picture 8" descr="Chinese contribution to world civilizat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3" y="821520"/>
            <a:ext cx="662940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9600" y="228600"/>
            <a:ext cx="3520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Chinese civilization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80786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upload.wikimedia.org/wikipedia/commons/thumb/5/51/Chichen_Itza_3.jpg/2880px-Chichen_Itza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05400" cy="271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upload.wikimedia.org/wikipedia/commons/thumb/c/ce/Dintel_26_de_Yachil%C3%A1n_3.jpg/2560px-Dintel_26_de_Yachil%C3%A1n_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43200"/>
            <a:ext cx="2819399" cy="187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upload.wikimedia.org/wikipedia/commons/thumb/e/ee/Tonin%C3%A1_Stela_1.jpg/1280px-Tonin%C3%A1_Stela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478744"/>
            <a:ext cx="4016393" cy="535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upload.wikimedia.org/wikipedia/commons/thumb/f/fa/Palenque_-_Maske_des_Pakal.jpg/1920px-Palenque_-_Maske_des_Pak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20431"/>
            <a:ext cx="2819399" cy="211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upload.wikimedia.org/wikipedia/commons/thumb/0/0a/Maya_eccentric.jpg/1024px-Maya_eccentri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819400"/>
            <a:ext cx="21336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39336" y="6553200"/>
            <a:ext cx="224612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https://en.wikipedia.org/wiki/Maya_civilization</a:t>
            </a:r>
            <a:endParaRPr lang="en-US" sz="800" dirty="0"/>
          </a:p>
        </p:txBody>
      </p:sp>
      <p:sp>
        <p:nvSpPr>
          <p:cNvPr id="6" name="TextBox 5"/>
          <p:cNvSpPr txBox="1"/>
          <p:nvPr/>
        </p:nvSpPr>
        <p:spPr>
          <a:xfrm>
            <a:off x="5334000" y="762000"/>
            <a:ext cx="2611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Maya civilization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56114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a/af/All_Gizah_Pyramids.jpg/2560px-All_Gizah_Pyrami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861852"/>
            <a:ext cx="6010656" cy="399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upload.wikimedia.org/wikipedia/commons/d/d5/Khafre_statu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3619"/>
            <a:ext cx="2971800" cy="396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upload.wikimedia.org/wikipedia/commons/9/91/Maler_der_Grabkammer_des_Sennudem_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"/>
            <a:ext cx="4114800" cy="2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85488" y="1020406"/>
            <a:ext cx="3288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Ancient Egypt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143538" y="2630016"/>
            <a:ext cx="236475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https://en.wikipedia.org/wiki/Ancient_Egypt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443991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pload.wikimedia.org/wikipedia/commons/thumb/2/2b/Mohenjo-daro.jpg/1920px-Mohenjo-da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459" y="3200400"/>
            <a:ext cx="4846499" cy="363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0" y="6541879"/>
            <a:ext cx="12875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>
                <a:solidFill>
                  <a:schemeClr val="bg1"/>
                </a:solidFill>
              </a:rPr>
              <a:t>Mohenjo-daro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https://upload.wikimedia.org/wikipedia/commons/d/df/Mohenjo-daro_Priesterk%C3%B6nig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59761"/>
            <a:ext cx="4273076" cy="551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upload.wikimedia.org/wikipedia/commons/4/4f/Cemetery_H_Potter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458" y="1014089"/>
            <a:ext cx="3567141" cy="218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19200" y="6580351"/>
            <a:ext cx="28969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https://en.wikipedia.org/wiki/Indus_Valley_Civilisation</a:t>
            </a:r>
            <a:endParaRPr lang="en-US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612826" y="304800"/>
            <a:ext cx="3668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Indus Valley Civilization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43991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pload.wikimedia.org/wikipedia/commons/thumb/a/aa/Capitoline_she-wolf_Musei_Capitolini_MC1181.jpg/1920px-Capitoline_she-wolf_Musei_Capitolini_MC11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24"/>
            <a:ext cx="4190564" cy="314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upload.wikimedia.org/wikipedia/commons/thumb/3/37/Foro_romano_dal_campidoglio_04.JPG/1280px-Foro_romano_dal_campidoglio_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0679"/>
            <a:ext cx="2819400" cy="375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upload.wikimedia.org/wikipedia/commons/c/c3/D473-bir%C3%A8me_romaine-Liv2-ch1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219200"/>
            <a:ext cx="326643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17223" y="6625713"/>
            <a:ext cx="26100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https://en.wikipedia.org/wiki/Ancient_Rome</a:t>
            </a:r>
            <a:endParaRPr lang="en-US" sz="1000" dirty="0"/>
          </a:p>
        </p:txBody>
      </p:sp>
      <p:pic>
        <p:nvPicPr>
          <p:cNvPr id="5128" name="Picture 8" descr="Ancient Roman architecture - Wikiped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117341"/>
            <a:ext cx="5105400" cy="357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24400" y="282268"/>
            <a:ext cx="2254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Ancient Rome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4399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80 - Machu Picchu - Juin 2009 - edit.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24" y="2235346"/>
            <a:ext cx="4736123" cy="462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upload.wikimedia.org/wikipedia/commons/0/06/Peru_-_Cusco_Sacred_Valley_%26_Incan_Ruins_005_-_Sacsaywam%C3%A1n_%286948620856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3896042"/>
            <a:ext cx="44577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upload.wikimedia.org/wikipedia/commons/a/a2/Tupa-inca-tunic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"/>
            <a:ext cx="2209799" cy="260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upload.wikimedia.org/wikipedia/commons/8/8b/Inca._Quipu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150536"/>
            <a:ext cx="3450696" cy="258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80865" y="3665210"/>
            <a:ext cx="22685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https://en.wikipedia.org/wiki/Inca_Empire</a:t>
            </a:r>
            <a:endParaRPr lang="en-US" sz="900" dirty="0"/>
          </a:p>
        </p:txBody>
      </p:sp>
      <p:pic>
        <p:nvPicPr>
          <p:cNvPr id="6154" name="Picture 10" descr="6,884 Inca Road Stock Photos, Pictures &amp; Royalty-Free Images - iStoc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76200"/>
            <a:ext cx="3429000" cy="224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95976" y="381000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Inca Empire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680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5400" y="89543"/>
            <a:ext cx="2800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Cahokia in North America</a:t>
            </a:r>
            <a:endParaRPr lang="en-US" dirty="0"/>
          </a:p>
        </p:txBody>
      </p:sp>
      <p:pic>
        <p:nvPicPr>
          <p:cNvPr id="8194" name="Picture 2" descr="https://upload.wikimedia.org/wikipedia/commons/2/26/Cahokia_Aerial_HRoe_2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7" y="533400"/>
            <a:ext cx="5486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Monks Mound in Jul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200400"/>
            <a:ext cx="48768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upload.wikimedia.org/wikipedia/commons/4/42/Spiro_Wulfing_and_Etowah_repousse_plates_HRoe_20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2400"/>
            <a:ext cx="4413697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1959" y="6655498"/>
            <a:ext cx="20441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https://en.wikipedia.org/wiki/Cahokia</a:t>
            </a:r>
            <a:endParaRPr lang="en-US" sz="900" dirty="0"/>
          </a:p>
        </p:txBody>
      </p:sp>
      <p:pic>
        <p:nvPicPr>
          <p:cNvPr id="8200" name="Picture 8" descr="https://upload.wikimedia.org/wikipedia/commons/1/15/Chromesun_mississippian_priest_digital_paintin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513" y="190919"/>
            <a:ext cx="2398173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32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247879"/>
            <a:ext cx="6477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Role of archaeology in studying past civilizations</a:t>
            </a:r>
            <a:endParaRPr lang="en-US" sz="3200" b="1" dirty="0"/>
          </a:p>
        </p:txBody>
      </p:sp>
      <p:pic>
        <p:nvPicPr>
          <p:cNvPr id="5" name="Picture 8" descr="https://upload.wikimedia.org/wikipedia/commons/8/8b/Inca._Quip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4" y="1447800"/>
            <a:ext cx="3450696" cy="258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What Is the Rosetta Stone? — Key to Ancient Egyp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82132"/>
            <a:ext cx="51054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57800" y="6587532"/>
            <a:ext cx="330090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https://www.thoughtco.com/what-is-the-rosetta-stone-172571</a:t>
            </a:r>
            <a:endParaRPr 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4047466"/>
            <a:ext cx="22685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https://en.wikipedia.org/wiki/Inca_Empire</a:t>
            </a:r>
            <a:endParaRPr lang="en-US" sz="900" dirty="0"/>
          </a:p>
        </p:txBody>
      </p:sp>
      <p:pic>
        <p:nvPicPr>
          <p:cNvPr id="7172" name="Picture 4" descr="Cuneiform (article) | Ancient Near East | Khan Academ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78" y="4603355"/>
            <a:ext cx="3505200" cy="194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664" y="6550688"/>
            <a:ext cx="388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b="1" dirty="0" smtClean="0"/>
              <a:t>https://www.khanacademy.org/humanities/ancient-art-civilizations/ancient-near-east1/the-ancient-near-east-an-introduction/a/cuneiform</a:t>
            </a:r>
            <a:endParaRPr lang="en-US" sz="600" b="1" dirty="0"/>
          </a:p>
        </p:txBody>
      </p:sp>
    </p:spTree>
    <p:extLst>
      <p:ext uri="{BB962C8B-B14F-4D97-AF65-F5344CB8AC3E}">
        <p14:creationId xmlns:p14="http://schemas.microsoft.com/office/powerpoint/2010/main" val="3352721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6512" y="381000"/>
            <a:ext cx="5501827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Common traits for social complexity</a:t>
            </a:r>
          </a:p>
          <a:p>
            <a:pPr algn="ctr"/>
            <a:endParaRPr lang="en-US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Technology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Established subsistence economy</a:t>
            </a:r>
          </a:p>
          <a:p>
            <a:pPr marL="285750" indent="-285750" algn="ctr">
              <a:buFontTx/>
              <a:buChar char="-"/>
            </a:pPr>
            <a:endParaRPr lang="en-US" sz="2000" dirty="0" smtClean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Public monumentality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Extended sphere of interaction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Trade and exchange network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Production of goods and foods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Religion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Writing, but no always…</a:t>
            </a:r>
          </a:p>
          <a:p>
            <a:pPr marL="285750" indent="-285750" algn="ctr">
              <a:buFontTx/>
              <a:buChar char="-"/>
            </a:pPr>
            <a:endParaRPr lang="en-US" sz="2000" dirty="0"/>
          </a:p>
          <a:p>
            <a:pPr marL="285750" indent="-285750" algn="ctr">
              <a:buFontTx/>
              <a:buChar char="-"/>
            </a:pPr>
            <a:r>
              <a:rPr lang="en-US" sz="2000" dirty="0" smtClean="0"/>
              <a:t>Hierarchy, but not always…</a:t>
            </a:r>
          </a:p>
          <a:p>
            <a:pPr marL="285750" indent="-285750" algn="ctr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871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381000"/>
            <a:ext cx="756168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Understanding past civilizations:</a:t>
            </a:r>
          </a:p>
          <a:p>
            <a:r>
              <a:rPr lang="en-US" sz="2800" b="1" dirty="0" smtClean="0"/>
              <a:t>a system that binds many aspects together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9455" y="4572000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Social relationships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10000" y="4191000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Material culture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836925" y="3200400"/>
            <a:ext cx="246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Subsistence Economy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2720200"/>
            <a:ext cx="2292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Trade and exchange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181600" y="5715000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Belief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878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0200" y="147426"/>
            <a:ext cx="55803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Causes for system collapse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905000"/>
            <a:ext cx="320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External: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Warfare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Invasion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Disease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Climate and environmental changes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237141" y="1905000"/>
            <a:ext cx="44496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Internal: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Conflict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Exhaustion of resources: raw material, land productivity, etc.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Disease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704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23531" y="147425"/>
            <a:ext cx="55803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Causes for system collapse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676400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Long-term</a:t>
            </a:r>
            <a:endParaRPr 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62600" y="3657600"/>
            <a:ext cx="2544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Short-term</a:t>
            </a:r>
            <a:endParaRPr lang="en-US" sz="3600" b="1" dirty="0"/>
          </a:p>
        </p:txBody>
      </p:sp>
      <p:pic>
        <p:nvPicPr>
          <p:cNvPr id="9218" name="Picture 2" descr="Premium Vector | Realistic hourglass, sand clock tim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590800"/>
            <a:ext cx="3990723" cy="399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62000" y="6576499"/>
            <a:ext cx="43268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https://www.freepik.com/premium-vector/realistic-hourglass-sand-clock-timer_5322689.htm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16365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upload.wikimedia.org/wikipedia/commons/thumb/5/51/Chichen_Itza_3.jpg/2880px-Chichen_Itza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05400" cy="271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upload.wikimedia.org/wikipedia/commons/thumb/c/ce/Dintel_26_de_Yachil%C3%A1n_3.jpg/2560px-Dintel_26_de_Yachil%C3%A1n_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43200"/>
            <a:ext cx="2819399" cy="187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upload.wikimedia.org/wikipedia/commons/thumb/e/ee/Tonin%C3%A1_Stela_1.jpg/1280px-Tonin%C3%A1_Stela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478744"/>
            <a:ext cx="4016393" cy="535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upload.wikimedia.org/wikipedia/commons/thumb/f/fa/Palenque_-_Maske_des_Pakal.jpg/1920px-Palenque_-_Maske_des_Pak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20431"/>
            <a:ext cx="2819399" cy="211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upload.wikimedia.org/wikipedia/commons/thumb/0/0a/Maya_eccentric.jpg/1024px-Maya_eccentri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819400"/>
            <a:ext cx="21336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39336" y="6553200"/>
            <a:ext cx="224612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https://en.wikipedia.org/wiki/Maya_civilization</a:t>
            </a:r>
            <a:endParaRPr lang="en-US" sz="800" dirty="0"/>
          </a:p>
        </p:txBody>
      </p:sp>
      <p:sp>
        <p:nvSpPr>
          <p:cNvPr id="6" name="TextBox 5"/>
          <p:cNvSpPr txBox="1"/>
          <p:nvPr/>
        </p:nvSpPr>
        <p:spPr>
          <a:xfrm>
            <a:off x="5334000" y="762000"/>
            <a:ext cx="2611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Maya civilization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580404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381000"/>
            <a:ext cx="5579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Mesoamerican Terminal Classic period (800-925 AD)</a:t>
            </a:r>
            <a:endParaRPr lang="en-US" dirty="0"/>
          </a:p>
        </p:txBody>
      </p:sp>
      <p:pic>
        <p:nvPicPr>
          <p:cNvPr id="10242" name="Picture 2" descr="https://upload.wikimedia.org/wikipedia/commons/thumb/0/08/Palenque_16.jpg/1920px-Palenque_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2" y="3352800"/>
            <a:ext cx="43688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upload.wikimedia.org/wikipedia/commons/thumb/a/ad/Chichen_Itza_ruins_in_Mexico_--_by_John_Romkey.jpg/1920px-Chichen_Itza_ruins_in_Mexico_--_by_John_Romke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1219200"/>
            <a:ext cx="4673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48200" y="6400800"/>
            <a:ext cx="247215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https://en.wikipedia.org/wiki/Maya_city</a:t>
            </a:r>
            <a:endParaRPr lang="en-US" sz="1050" dirty="0"/>
          </a:p>
        </p:txBody>
      </p:sp>
      <p:sp>
        <p:nvSpPr>
          <p:cNvPr id="7" name="TextBox 6"/>
          <p:cNvSpPr txBox="1"/>
          <p:nvPr/>
        </p:nvSpPr>
        <p:spPr>
          <a:xfrm>
            <a:off x="182047" y="2057400"/>
            <a:ext cx="4288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Many once-great cities were abandoned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556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s://upload.wikimedia.org/wikipedia/commons/thumb/f/fa/Palenque_-_Maske_des_Pakal.jpg/1920px-Palenque_-_Maske_des_Pak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16425"/>
            <a:ext cx="4952999" cy="3714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upload.wikimedia.org/wikipedia/commons/thumb/e/ee/Tonin%C3%A1_Stela_1.jpg/1280px-Tonin%C3%A1_Stela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478744"/>
            <a:ext cx="4016393" cy="535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4800" y="5867400"/>
            <a:ext cx="3980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Royal disappeared without any trace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351436" y="457200"/>
            <a:ext cx="2611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Maya civilization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42136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609600"/>
            <a:ext cx="6858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Not a sudden event. It was more of a gradual decline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Increase of warfare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Deterioration of relationship between settlements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Decline of trade and production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No new construction project after 830 AD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No more date recording after 910 AD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Abandonment of small settlements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638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resentation of Captives to a Maya Ru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7" y="19259"/>
            <a:ext cx="4954905" cy="653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86400" y="3048000"/>
            <a:ext cx="327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Warfare in Maya</a:t>
            </a:r>
          </a:p>
          <a:p>
            <a:endParaRPr lang="en-US" dirty="0"/>
          </a:p>
          <a:p>
            <a:r>
              <a:rPr lang="en-US" dirty="0" smtClean="0"/>
              <a:t>Increased production and use of arrowheads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199" y="6553200"/>
            <a:ext cx="39132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https://www.worldhistory.org/article/759/the-classic-maya-collapse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47408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533400"/>
            <a:ext cx="4609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Overpopulation and drought (800-1050 AD)</a:t>
            </a:r>
            <a:endParaRPr lang="en-US" dirty="0"/>
          </a:p>
        </p:txBody>
      </p:sp>
      <p:pic>
        <p:nvPicPr>
          <p:cNvPr id="14338" name="Picture 2" descr="6th Grade UBD - Unit 10- Latin American Societies. - ppt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90599"/>
            <a:ext cx="7391400" cy="554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4600" y="6627168"/>
            <a:ext cx="214674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https://slideplayer.com/slide/10777267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75274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ayan Deforestation and Drou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00797" cy="32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Mayan Deforestation and Drough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" y="3424812"/>
            <a:ext cx="6858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0" y="3200399"/>
            <a:ext cx="439735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https://earthobservatory.nasa.gov/images/77060/mayan-deforestation-and-drought</a:t>
            </a:r>
            <a:endParaRPr lang="en-US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7162800" y="3315815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Maya drought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650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80 - Machu Picchu - Juin 2009 - edit.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24" y="2235346"/>
            <a:ext cx="4736123" cy="462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upload.wikimedia.org/wikipedia/commons/0/06/Peru_-_Cusco_Sacred_Valley_%26_Incan_Ruins_005_-_Sacsaywam%C3%A1n_%286948620856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3896042"/>
            <a:ext cx="44577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upload.wikimedia.org/wikipedia/commons/a/a2/Tupa-inca-tunic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"/>
            <a:ext cx="2209799" cy="260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upload.wikimedia.org/wikipedia/commons/8/8b/Inca._Quipu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150536"/>
            <a:ext cx="3450696" cy="258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80865" y="3665210"/>
            <a:ext cx="22685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https://en.wikipedia.org/wiki/Inca_Empire</a:t>
            </a:r>
            <a:endParaRPr lang="en-US" sz="900" dirty="0"/>
          </a:p>
        </p:txBody>
      </p:sp>
      <p:pic>
        <p:nvPicPr>
          <p:cNvPr id="6154" name="Picture 10" descr="6,884 Inca Road Stock Photos, Pictures &amp; Royalty-Free Images - iStoc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76200"/>
            <a:ext cx="3429000" cy="224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95976" y="381000"/>
            <a:ext cx="16369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Inca Empire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941098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nca Empire - Expansion and Roa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496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67943" y="1524000"/>
            <a:ext cx="28007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Inca Empire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62400" y="6553200"/>
            <a:ext cx="32784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https://www.worldhistory.org/image/14113/inca-empire---expansion-and-roads</a:t>
            </a: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1352626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The Golden City of Cuzco - The Ancient Conne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6228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lockwise from the Top: Plaza de Armas, Qurikancha, Fountain at the Plaza de Armas, Aerial view of Cusco, view of colonial houses, Sacsayhuamá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1525553"/>
            <a:ext cx="3962400" cy="5324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" y="4724400"/>
            <a:ext cx="22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Capital city of Cusco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00400" y="6590184"/>
            <a:ext cx="194796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https://en.wikipedia.org/wiki/Cusco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1006537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nca Road Rest S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703" y="2819400"/>
            <a:ext cx="5800297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For Inca Road Builders, Extreme Terrain Was No Obstacle : Parallels : NP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169835" y="6633867"/>
            <a:ext cx="39741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https://www.worldhistory.org/article/915/pizarro--the-fall-of-the-inca-empire</a:t>
            </a:r>
            <a:endParaRPr lang="en-US" sz="900" dirty="0"/>
          </a:p>
        </p:txBody>
      </p:sp>
      <p:pic>
        <p:nvPicPr>
          <p:cNvPr id="19463" name="Picture 7" descr="File:Inca road system map-en.sv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7936"/>
            <a:ext cx="4419600" cy="681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29200" y="1524000"/>
            <a:ext cx="2659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Incan Road System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-76200" y="6573151"/>
            <a:ext cx="42274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https://commons.wikimedia.org/wiki/File:Inca_road_system_map-en</a:t>
            </a:r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641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ore and Periphery Model | What Is It &amp; Overview | Geography Revi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64008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95400" y="6477000"/>
            <a:ext cx="47420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https://geography-revision.co.uk/gcse/development/core-periphery-model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67397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rancisco Pizar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3657600" cy="599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5800" y="6370209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Francisco </a:t>
            </a:r>
            <a:r>
              <a:rPr lang="en-US" dirty="0" err="1" smtClean="0"/>
              <a:t>Pizzaro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895600" y="808976"/>
            <a:ext cx="39741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https://www.worldhistory.org/article/915/pizarro--the-fall-of-the-inca-empire</a:t>
            </a:r>
            <a:endParaRPr lang="en-US" sz="900" dirty="0"/>
          </a:p>
        </p:txBody>
      </p:sp>
      <p:pic>
        <p:nvPicPr>
          <p:cNvPr id="21508" name="Picture 4" descr="Atahual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039808"/>
            <a:ext cx="4762500" cy="524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562999" y="6288083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Atahualpa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731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iseases - Inca Civiliz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90600"/>
            <a:ext cx="6172200" cy="550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5000" y="6553200"/>
            <a:ext cx="30572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https://amrithasancientincans.weebly.com/diseases.html</a:t>
            </a:r>
            <a:endParaRPr lang="en-US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1600200" y="457200"/>
            <a:ext cx="4057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Europeans in the Andes and diseases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7154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90600"/>
            <a:ext cx="4419600" cy="5502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210234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Most recent developments in tracking ancient diseases in the Andes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590723"/>
            <a:ext cx="86507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Chazan</a:t>
            </a:r>
            <a:r>
              <a:rPr lang="en-US" sz="1000" dirty="0"/>
              <a:t>, M. (2021). </a:t>
            </a:r>
            <a:r>
              <a:rPr lang="en-US" sz="1000" i="1" dirty="0"/>
              <a:t>World prehistory and archaeology: pathways through time</a:t>
            </a:r>
            <a:r>
              <a:rPr lang="en-US" sz="1000" dirty="0"/>
              <a:t>. Routledge, New York</a:t>
            </a:r>
            <a:r>
              <a:rPr lang="en-US" sz="1000" dirty="0" smtClean="0"/>
              <a:t>.</a:t>
            </a:r>
            <a:endParaRPr lang="en-US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5257800" y="3352800"/>
            <a:ext cx="36061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Scanning electron microscope image of </a:t>
            </a:r>
            <a:r>
              <a:rPr lang="en-US" i="1" dirty="0"/>
              <a:t>Mycobacterium tuberculosis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0333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Aztec Empire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1" y="1066800"/>
            <a:ext cx="9144000" cy="515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0" y="6323111"/>
            <a:ext cx="49752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https://www.worldhistory.org/image/14181/aztec-empire-map</a:t>
            </a:r>
            <a:endParaRPr lang="en-US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2286000" y="304800"/>
            <a:ext cx="3186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The Aztec Empire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179328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8" t="8072" r="30531" b="6078"/>
          <a:stretch/>
        </p:blipFill>
        <p:spPr bwMode="auto">
          <a:xfrm>
            <a:off x="0" y="0"/>
            <a:ext cx="6369578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00200" y="6604084"/>
            <a:ext cx="27045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https://en.wikipedia.org/wiki/Aztec_Empire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1879651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upload.wikimedia.org/wikipedia/commons/thumb/2/20/Tlacochcalcatl.jpg/800px-Tlacochcalcat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3384401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60601" y="23150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 smtClean="0"/>
              <a:t>tlacochcalcatl</a:t>
            </a:r>
            <a:endParaRPr lang="en-US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600200" y="6604084"/>
            <a:ext cx="27045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https://en.wikipedia.org/wiki/Aztec_Empire</a:t>
            </a:r>
            <a:endParaRPr lang="en-US" sz="1050" dirty="0"/>
          </a:p>
        </p:txBody>
      </p:sp>
      <p:pic>
        <p:nvPicPr>
          <p:cNvPr id="29700" name="Picture 4" descr="https://upload.wikimedia.org/wikipedia/commons/4/4c/Codex_Borgia_page_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371600"/>
            <a:ext cx="46482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38800" y="6019800"/>
            <a:ext cx="1950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five </a:t>
            </a:r>
            <a:r>
              <a:rPr lang="en-US" i="1" dirty="0" err="1" smtClean="0"/>
              <a:t>Tlaloque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50345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upload.wikimedia.org/wikipedia/commons/thumb/4/4d/Templo_Mayor_2015_001.jpg/2560px-Templo_Mayor_2015_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56" y="533400"/>
            <a:ext cx="8913659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6604084"/>
            <a:ext cx="27045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https://en.wikipedia.org/wiki/Aztec_Empire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783736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pital City of Tenochtitl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12" y="907492"/>
            <a:ext cx="7629211" cy="572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00200" y="6627168"/>
            <a:ext cx="384592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https://www.thoughtco.com/the-aztec-capital-city-of-tenochtitlan-167271</a:t>
            </a:r>
            <a:endParaRPr lang="en-US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1905000" y="152400"/>
            <a:ext cx="3335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Tenochtitlan and rituals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546392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ztec Human Sacrif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832978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43000" y="6375484"/>
            <a:ext cx="379943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https://www.history.com/news/aztec-human-sacrifice-religion</a:t>
            </a:r>
            <a:endParaRPr lang="en-US" sz="1050" dirty="0"/>
          </a:p>
        </p:txBody>
      </p:sp>
      <p:sp>
        <p:nvSpPr>
          <p:cNvPr id="5" name="TextBox 4"/>
          <p:cNvSpPr txBox="1"/>
          <p:nvPr/>
        </p:nvSpPr>
        <p:spPr>
          <a:xfrm>
            <a:off x="609600" y="381000"/>
            <a:ext cx="163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Templo</a:t>
            </a:r>
            <a:r>
              <a:rPr lang="en-US" dirty="0" smtClean="0"/>
              <a:t> Mayor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7437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ernán Corté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304800"/>
            <a:ext cx="398145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0600" y="5486400"/>
            <a:ext cx="1685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Hernan Cortez</a:t>
            </a:r>
            <a:endParaRPr lang="en-US" dirty="0"/>
          </a:p>
        </p:txBody>
      </p:sp>
      <p:pic>
        <p:nvPicPr>
          <p:cNvPr id="26628" name="Picture 4" descr="Timeline of Hernan Cortes' Conquest of the Azte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905000"/>
            <a:ext cx="4673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81600" y="5458451"/>
            <a:ext cx="330250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https://www.thoughtco.com/hernan-cortes-conquest-of-aztecs-timeline-213653</a:t>
            </a:r>
            <a:endParaRPr lang="en-US" sz="7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43403"/>
            <a:ext cx="399981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https://www.worldhistory.org/article/916/cortes--the-fall-of-the-aztec-empire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7635810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" y="990600"/>
            <a:ext cx="8534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Coe, M. (2008). </a:t>
            </a:r>
            <a:r>
              <a:rPr lang="en-US" i="1" dirty="0"/>
              <a:t>Mexico</a:t>
            </a:r>
            <a:r>
              <a:rPr lang="en-US" dirty="0"/>
              <a:t>. Thames and Hudson, New York.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Coe, M. (2011). </a:t>
            </a:r>
            <a:r>
              <a:rPr lang="en-US" i="1" dirty="0"/>
              <a:t>The Maya.</a:t>
            </a:r>
            <a:r>
              <a:rPr lang="en-US" dirty="0"/>
              <a:t> Thames and Hudson,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Cohn, M. (1989). </a:t>
            </a:r>
            <a:r>
              <a:rPr lang="en-US" i="1" dirty="0"/>
              <a:t>Health and rise of civilizations.</a:t>
            </a:r>
            <a:r>
              <a:rPr lang="en-US" dirty="0"/>
              <a:t> Yale University Press, New Haven. 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D’Altroy</a:t>
            </a:r>
            <a:r>
              <a:rPr lang="en-US" dirty="0"/>
              <a:t>, T. (2014). </a:t>
            </a:r>
            <a:r>
              <a:rPr lang="en-US" i="1" dirty="0"/>
              <a:t>The Incas.</a:t>
            </a:r>
            <a:r>
              <a:rPr lang="en-US" dirty="0"/>
              <a:t> Wiley-Blackwell, New Jersey. 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Salo</a:t>
            </a:r>
            <a:r>
              <a:rPr lang="en-US" dirty="0"/>
              <a:t>, W., et al. (1994). Identification of Mycobacterium tuberculosis DNA in a pre-Columbian Peruvian mummy. Proceedings of the National Academy of Sciences of the United States of America, 91: 2091-94.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147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2821</TotalTime>
  <Words>380</Words>
  <Application>Microsoft Office PowerPoint</Application>
  <PresentationFormat>On-screen Show (4:3)</PresentationFormat>
  <Paragraphs>146</Paragraphs>
  <Slides>36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48</cp:revision>
  <dcterms:created xsi:type="dcterms:W3CDTF">2022-06-06T04:39:40Z</dcterms:created>
  <dcterms:modified xsi:type="dcterms:W3CDTF">2022-06-08T03:41:26Z</dcterms:modified>
</cp:coreProperties>
</file>