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58" r:id="rId4"/>
    <p:sldId id="259" r:id="rId5"/>
    <p:sldId id="261" r:id="rId6"/>
    <p:sldId id="262" r:id="rId7"/>
    <p:sldId id="267" r:id="rId8"/>
    <p:sldId id="264" r:id="rId9"/>
    <p:sldId id="272" r:id="rId10"/>
    <p:sldId id="273" r:id="rId11"/>
    <p:sldId id="274" r:id="rId12"/>
    <p:sldId id="279" r:id="rId13"/>
    <p:sldId id="276" r:id="rId14"/>
    <p:sldId id="275" r:id="rId15"/>
    <p:sldId id="265" r:id="rId16"/>
    <p:sldId id="270" r:id="rId17"/>
    <p:sldId id="271" r:id="rId18"/>
    <p:sldId id="277"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11F3A-CB8C-4818-AFF5-B780B626D8F5}" type="datetimeFigureOut">
              <a:rPr lang="en-US" smtClean="0"/>
              <a:t>6/6/2019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21AA3C-493F-4CC8-A086-76CAACB21021}" type="slidenum">
              <a:rPr lang="en-US" smtClean="0"/>
              <a:t>‹#›</a:t>
            </a:fld>
            <a:endParaRPr lang="en-US"/>
          </a:p>
        </p:txBody>
      </p:sp>
    </p:spTree>
    <p:extLst>
      <p:ext uri="{BB962C8B-B14F-4D97-AF65-F5344CB8AC3E}">
        <p14:creationId xmlns:p14="http://schemas.microsoft.com/office/powerpoint/2010/main" val="747845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21AA3C-493F-4CC8-A086-76CAACB21021}" type="slidenum">
              <a:rPr lang="en-US" smtClean="0"/>
              <a:t>2</a:t>
            </a:fld>
            <a:endParaRPr lang="en-US"/>
          </a:p>
        </p:txBody>
      </p:sp>
    </p:spTree>
    <p:extLst>
      <p:ext uri="{BB962C8B-B14F-4D97-AF65-F5344CB8AC3E}">
        <p14:creationId xmlns:p14="http://schemas.microsoft.com/office/powerpoint/2010/main" val="2525755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21AA3C-493F-4CC8-A086-76CAACB21021}" type="slidenum">
              <a:rPr lang="en-US" smtClean="0"/>
              <a:t>16</a:t>
            </a:fld>
            <a:endParaRPr lang="en-US"/>
          </a:p>
        </p:txBody>
      </p:sp>
    </p:spTree>
    <p:extLst>
      <p:ext uri="{BB962C8B-B14F-4D97-AF65-F5344CB8AC3E}">
        <p14:creationId xmlns:p14="http://schemas.microsoft.com/office/powerpoint/2010/main" val="2595121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06.06.2019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06.06.2019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06.06.2019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06.06.2019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06.06.2019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smtClean="0">
                <a:solidFill>
                  <a:schemeClr val="bg1"/>
                </a:solidFill>
                <a:latin typeface="+mn-lt"/>
              </a:rPr>
              <a:t>Lecture 1</a:t>
            </a:r>
            <a:r>
              <a:rPr lang="en-US" dirty="0" smtClean="0">
                <a:solidFill>
                  <a:srgbClr val="FF0000"/>
                </a:solidFill>
                <a:latin typeface="+mn-lt"/>
              </a:rPr>
              <a:t/>
            </a:r>
            <a:br>
              <a:rPr lang="en-US" dirty="0" smtClean="0">
                <a:solidFill>
                  <a:srgbClr val="FF0000"/>
                </a:solidFill>
                <a:latin typeface="+mn-lt"/>
              </a:rPr>
            </a:br>
            <a:r>
              <a:rPr lang="en-US" dirty="0" smtClean="0">
                <a:latin typeface="+mn-lt"/>
              </a:rPr>
              <a:t>Introduction </a:t>
            </a:r>
            <a:r>
              <a:rPr lang="en-US" dirty="0">
                <a:latin typeface="+mn-lt"/>
              </a:rPr>
              <a:t>to Materials Development</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Outline:</a:t>
            </a:r>
            <a:endParaRPr lang="ru-RU" dirty="0"/>
          </a:p>
        </p:txBody>
      </p:sp>
      <p:sp>
        <p:nvSpPr>
          <p:cNvPr id="3" name="Объект 2"/>
          <p:cNvSpPr>
            <a:spLocks noGrp="1"/>
          </p:cNvSpPr>
          <p:nvPr>
            <p:ph idx="1"/>
          </p:nvPr>
        </p:nvSpPr>
        <p:spPr/>
        <p:txBody>
          <a:bodyPr/>
          <a:lstStyle/>
          <a:p>
            <a:r>
              <a:rPr lang="en-US" i="1" dirty="0"/>
              <a:t>Teaching materials </a:t>
            </a:r>
            <a:r>
              <a:rPr lang="en-US" dirty="0"/>
              <a:t>–definition of the term</a:t>
            </a:r>
          </a:p>
          <a:p>
            <a:r>
              <a:rPr lang="en-US" dirty="0"/>
              <a:t>The need for in-house materials </a:t>
            </a:r>
          </a:p>
          <a:p>
            <a:r>
              <a:rPr lang="en-US" dirty="0"/>
              <a:t>Basic terms in the field</a:t>
            </a:r>
          </a:p>
          <a:p>
            <a:r>
              <a:rPr lang="en-US" dirty="0"/>
              <a:t>Key principles in materials development</a:t>
            </a:r>
          </a:p>
          <a:p>
            <a:r>
              <a:rPr lang="en-US" dirty="0"/>
              <a:t>Teachers’ recommendations for developing materials</a:t>
            </a:r>
          </a:p>
          <a:p>
            <a:r>
              <a:rPr lang="en-US" dirty="0" smtClean="0"/>
              <a:t>An example </a:t>
            </a:r>
            <a:r>
              <a:rPr lang="en-US" dirty="0"/>
              <a:t>from one teacher’s approach</a:t>
            </a:r>
          </a:p>
          <a:p>
            <a:r>
              <a:rPr lang="en-US" dirty="0"/>
              <a:t>Steps of Preparing Materials</a:t>
            </a:r>
          </a:p>
          <a:p>
            <a:endParaRPr lang="en-US" dirty="0"/>
          </a:p>
        </p:txBody>
      </p:sp>
    </p:spTree>
    <p:extLst>
      <p:ext uri="{BB962C8B-B14F-4D97-AF65-F5344CB8AC3E}">
        <p14:creationId xmlns:p14="http://schemas.microsoft.com/office/powerpoint/2010/main" val="998077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latin typeface="+mn-lt"/>
              </a:rPr>
              <a:t>Teaching Materials</a:t>
            </a:r>
            <a:endParaRPr lang="ru-RU" b="1" dirty="0">
              <a:latin typeface="+mn-lt"/>
            </a:endParaRPr>
          </a:p>
        </p:txBody>
      </p:sp>
      <p:sp>
        <p:nvSpPr>
          <p:cNvPr id="3" name="Объект 2"/>
          <p:cNvSpPr>
            <a:spLocks noGrp="1"/>
          </p:cNvSpPr>
          <p:nvPr>
            <p:ph idx="1"/>
          </p:nvPr>
        </p:nvSpPr>
        <p:spPr/>
        <p:txBody>
          <a:bodyPr/>
          <a:lstStyle/>
          <a:p>
            <a:pPr marL="0" indent="0">
              <a:buNone/>
            </a:pPr>
            <a:endParaRPr lang="en-US" b="1" dirty="0">
              <a:solidFill>
                <a:srgbClr val="FF0000"/>
              </a:solidFill>
            </a:endParaRPr>
          </a:p>
          <a:p>
            <a:pPr marL="0" indent="0">
              <a:buNone/>
            </a:pPr>
            <a:r>
              <a:rPr lang="en-US" dirty="0"/>
              <a:t>A</a:t>
            </a:r>
            <a:r>
              <a:rPr lang="en-US" b="1" dirty="0"/>
              <a:t> </a:t>
            </a:r>
            <a:r>
              <a:rPr lang="en-US" b="1" i="1" dirty="0"/>
              <a:t>Teaching material</a:t>
            </a:r>
            <a:r>
              <a:rPr lang="en-US" dirty="0"/>
              <a:t> is “anything which is used to help language learners to learn. Teaching materials can be in the form, for example, of textbook, workbook, a cassette, a CD-ROM, a video, a photocopied handout, a newspaper, a paragraph written on a whiteboard: anything which presents or informs about the language being learned”. </a:t>
            </a:r>
          </a:p>
          <a:p>
            <a:pPr marL="0" indent="0" algn="r">
              <a:buNone/>
            </a:pPr>
            <a:r>
              <a:rPr lang="en-US" dirty="0"/>
              <a:t>(Tomlinson, B. 2011: xiii)</a:t>
            </a:r>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The need for in-house materials </a:t>
            </a:r>
            <a:endParaRPr lang="ru-RU" b="1" dirty="0">
              <a:latin typeface="+mn-lt"/>
            </a:endParaRPr>
          </a:p>
        </p:txBody>
      </p:sp>
      <p:sp>
        <p:nvSpPr>
          <p:cNvPr id="3" name="Объект 2"/>
          <p:cNvSpPr>
            <a:spLocks noGrp="1"/>
          </p:cNvSpPr>
          <p:nvPr>
            <p:ph idx="1"/>
          </p:nvPr>
        </p:nvSpPr>
        <p:spPr/>
        <p:txBody>
          <a:bodyPr/>
          <a:lstStyle/>
          <a:p>
            <a:r>
              <a:rPr lang="en-US" dirty="0"/>
              <a:t>A limited number of sources suitable for certain specialised directions</a:t>
            </a:r>
          </a:p>
          <a:p>
            <a:r>
              <a:rPr lang="en-US" dirty="0"/>
              <a:t>A need to match the teaching context </a:t>
            </a:r>
          </a:p>
          <a:p>
            <a:r>
              <a:rPr lang="en-US" dirty="0"/>
              <a:t>Cultural and Political reasons</a:t>
            </a:r>
          </a:p>
          <a:p>
            <a:r>
              <a:rPr lang="en-US" dirty="0"/>
              <a:t>Mixed-ability groups </a:t>
            </a:r>
          </a:p>
          <a:p>
            <a:r>
              <a:rPr lang="en-US" dirty="0"/>
              <a:t>Insufficient input for certain topics</a:t>
            </a:r>
          </a:p>
          <a:p>
            <a:r>
              <a:rPr lang="en-US" dirty="0"/>
              <a:t>The need to meet specific learner objectives</a:t>
            </a:r>
          </a:p>
          <a:p>
            <a:pPr marL="0" indent="0">
              <a:buNone/>
            </a:pPr>
            <a:endParaRPr lang="en-US" dirty="0"/>
          </a:p>
        </p:txBody>
      </p:sp>
    </p:spTree>
    <p:extLst>
      <p:ext uri="{BB962C8B-B14F-4D97-AF65-F5344CB8AC3E}">
        <p14:creationId xmlns:p14="http://schemas.microsoft.com/office/powerpoint/2010/main" val="36489481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normAutofit/>
          </a:bodyPr>
          <a:lstStyle/>
          <a:p>
            <a:pPr algn="ctr"/>
            <a:r>
              <a:rPr lang="en-US" b="1" dirty="0">
                <a:latin typeface="+mn-lt"/>
              </a:rPr>
              <a:t>Basic Terms in the field</a:t>
            </a:r>
            <a:endParaRPr lang="ru-RU" b="1" dirty="0">
              <a:latin typeface="+mn-lt"/>
            </a:endParaRPr>
          </a:p>
        </p:txBody>
      </p:sp>
      <p:sp>
        <p:nvSpPr>
          <p:cNvPr id="3" name="Объект 2"/>
          <p:cNvSpPr>
            <a:spLocks noGrp="1"/>
          </p:cNvSpPr>
          <p:nvPr>
            <p:ph idx="1"/>
          </p:nvPr>
        </p:nvSpPr>
        <p:spPr/>
        <p:txBody>
          <a:bodyPr>
            <a:normAutofit lnSpcReduction="10000"/>
          </a:bodyPr>
          <a:lstStyle/>
          <a:p>
            <a:r>
              <a:rPr lang="en-US" b="1" dirty="0"/>
              <a:t>PPP </a:t>
            </a:r>
            <a:r>
              <a:rPr lang="en-US" dirty="0"/>
              <a:t>– this is an approach in language teaching where a targeted language item is first presented by a teacher, then practiced and produced by students. There is also a more recent approach which first focuses on the production before presentation and practice –</a:t>
            </a:r>
            <a:r>
              <a:rPr lang="en-US" b="1" dirty="0"/>
              <a:t>experiential PPP</a:t>
            </a:r>
            <a:r>
              <a:rPr lang="en-US" b="1" dirty="0" smtClean="0"/>
              <a:t>.</a:t>
            </a:r>
          </a:p>
          <a:p>
            <a:r>
              <a:rPr lang="en-US" b="1" dirty="0"/>
              <a:t>Tasks </a:t>
            </a:r>
            <a:r>
              <a:rPr lang="en-US" dirty="0"/>
              <a:t>– these are activities in which the learners are asked to use the target language in order to achieve a particular outcome within a particular context (e.g. solving a problem; planning a meeting; selecting candidates for an interview</a:t>
            </a:r>
            <a:r>
              <a:rPr lang="en-US" dirty="0" smtClean="0"/>
              <a:t>.)</a:t>
            </a:r>
            <a:endParaRPr lang="en-US" dirty="0"/>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Basic Terms in the field</a:t>
            </a:r>
            <a:endParaRPr lang="ru-RU" b="1" dirty="0"/>
          </a:p>
        </p:txBody>
      </p:sp>
      <p:sp>
        <p:nvSpPr>
          <p:cNvPr id="3" name="Объект 2"/>
          <p:cNvSpPr>
            <a:spLocks noGrp="1"/>
          </p:cNvSpPr>
          <p:nvPr>
            <p:ph idx="1"/>
          </p:nvPr>
        </p:nvSpPr>
        <p:spPr/>
        <p:txBody>
          <a:bodyPr>
            <a:normAutofit fontScale="77500" lnSpcReduction="20000"/>
          </a:bodyPr>
          <a:lstStyle/>
          <a:p>
            <a:endParaRPr lang="en-US" b="1" dirty="0" smtClean="0"/>
          </a:p>
          <a:p>
            <a:r>
              <a:rPr lang="en-US" b="1" dirty="0"/>
              <a:t>Pedagogic task</a:t>
            </a:r>
            <a:r>
              <a:rPr lang="en-US" dirty="0"/>
              <a:t> – this is a task that aims at creating conditions for language learning rather than replicating a real world. Such tasks might not seem authentic; however, they help learners to use and practice the language.</a:t>
            </a:r>
          </a:p>
          <a:p>
            <a:r>
              <a:rPr lang="en-US" b="1" dirty="0" smtClean="0"/>
              <a:t>Authentic </a:t>
            </a:r>
            <a:r>
              <a:rPr lang="en-US" b="1" dirty="0"/>
              <a:t>task</a:t>
            </a:r>
            <a:r>
              <a:rPr lang="en-US" dirty="0"/>
              <a:t> – A task which involves learners in using language in a way that replicates its use in the ‘real world’ outside the language classroom. Filling in blanks, changing verbs from simple past to the simple present is, therefore, not an authentic task. Examples of authentic tasks would be writing an email or making a presentation. </a:t>
            </a:r>
          </a:p>
          <a:p>
            <a:r>
              <a:rPr lang="en-US" b="1" dirty="0"/>
              <a:t>Authentic text</a:t>
            </a:r>
            <a:r>
              <a:rPr lang="en-US" dirty="0"/>
              <a:t> – A text which is NOT written or spoken for language-teaching purposes. A newspaper article, a song, a novel, a radio interview, etc. can be examples of authentic texts. A text specifically created to teach grammar or any other language feature is not authentic.</a:t>
            </a:r>
          </a:p>
          <a:p>
            <a:endParaRPr lang="en-US" dirty="0"/>
          </a:p>
          <a:p>
            <a:endParaRPr lang="ru-RU" dirty="0"/>
          </a:p>
        </p:txBody>
      </p:sp>
    </p:spTree>
    <p:extLst>
      <p:ext uri="{BB962C8B-B14F-4D97-AF65-F5344CB8AC3E}">
        <p14:creationId xmlns:p14="http://schemas.microsoft.com/office/powerpoint/2010/main" val="1337942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Basic Terms in the field</a:t>
            </a:r>
            <a:endParaRPr lang="ru-RU" b="1" dirty="0">
              <a:latin typeface="+mn-lt"/>
            </a:endParaRPr>
          </a:p>
        </p:txBody>
      </p:sp>
      <p:sp>
        <p:nvSpPr>
          <p:cNvPr id="3" name="Объект 2"/>
          <p:cNvSpPr>
            <a:spLocks noGrp="1"/>
          </p:cNvSpPr>
          <p:nvPr>
            <p:ph idx="1"/>
          </p:nvPr>
        </p:nvSpPr>
        <p:spPr/>
        <p:txBody>
          <a:bodyPr>
            <a:normAutofit lnSpcReduction="10000"/>
          </a:bodyPr>
          <a:lstStyle/>
          <a:p>
            <a:r>
              <a:rPr lang="en-US" b="1" dirty="0"/>
              <a:t>Materials adaptation</a:t>
            </a:r>
            <a:r>
              <a:rPr lang="en-US" dirty="0"/>
              <a:t> – Making changes to materials in order to improve them or to make them more suitable for a particular type of learner. </a:t>
            </a:r>
            <a:r>
              <a:rPr lang="en-US"/>
              <a:t>Adaptation can include reducing, adding, omitting, modifying and supplementing</a:t>
            </a:r>
            <a:r>
              <a:rPr lang="en-US"/>
              <a:t>. </a:t>
            </a:r>
            <a:endParaRPr lang="en-US" b="1" smtClean="0"/>
          </a:p>
          <a:p>
            <a:r>
              <a:rPr lang="en-US" b="1" dirty="0" smtClean="0"/>
              <a:t>Supplementary </a:t>
            </a:r>
            <a:r>
              <a:rPr lang="en-US" b="1" dirty="0"/>
              <a:t>materials</a:t>
            </a:r>
            <a:r>
              <a:rPr lang="en-US" dirty="0"/>
              <a:t> – Materials designed to be used in addition to the core materials of a course. They are usually related to the development of the skills of reading, writing, listening or speaking rather than to the learning of language items, but also include dictionaries, grammar books and workbooks.</a:t>
            </a:r>
          </a:p>
          <a:p>
            <a:pPr marL="0" indent="0">
              <a:buNone/>
            </a:pPr>
            <a:endParaRPr lang="en-US" i="1" dirty="0"/>
          </a:p>
        </p:txBody>
      </p:sp>
    </p:spTree>
    <p:extLst>
      <p:ext uri="{BB962C8B-B14F-4D97-AF65-F5344CB8AC3E}">
        <p14:creationId xmlns:p14="http://schemas.microsoft.com/office/powerpoint/2010/main" val="1475107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424936" cy="650336"/>
          </a:xfrm>
        </p:spPr>
        <p:txBody>
          <a:bodyPr>
            <a:noAutofit/>
          </a:bodyPr>
          <a:lstStyle/>
          <a:p>
            <a:pPr algn="ctr"/>
            <a:r>
              <a:rPr lang="en-US" sz="3600" b="1" dirty="0"/>
              <a:t>Key principles in materials development:</a:t>
            </a:r>
            <a:endParaRPr lang="ru-RU" sz="2000" b="1" dirty="0">
              <a:solidFill>
                <a:srgbClr val="FF0000"/>
              </a:solidFill>
            </a:endParaRPr>
          </a:p>
        </p:txBody>
      </p:sp>
      <p:sp>
        <p:nvSpPr>
          <p:cNvPr id="3" name="Объект 2"/>
          <p:cNvSpPr>
            <a:spLocks noGrp="1"/>
          </p:cNvSpPr>
          <p:nvPr>
            <p:ph idx="1"/>
          </p:nvPr>
        </p:nvSpPr>
        <p:spPr>
          <a:xfrm>
            <a:off x="467544" y="1124744"/>
            <a:ext cx="8229600" cy="4824536"/>
          </a:xfrm>
        </p:spPr>
        <p:txBody>
          <a:bodyPr>
            <a:noAutofit/>
          </a:bodyPr>
          <a:lstStyle/>
          <a:p>
            <a:pPr marL="0" indent="0" algn="just">
              <a:spcBef>
                <a:spcPts val="624"/>
              </a:spcBef>
              <a:buNone/>
            </a:pPr>
            <a:r>
              <a:rPr lang="en-US" sz="2200" dirty="0"/>
              <a:t>1. Materials should achieve impact.</a:t>
            </a:r>
            <a:endParaRPr lang="ru-RU" sz="2200" dirty="0"/>
          </a:p>
          <a:p>
            <a:pPr marL="0" indent="0" algn="just">
              <a:spcBef>
                <a:spcPts val="624"/>
              </a:spcBef>
              <a:buNone/>
            </a:pPr>
            <a:r>
              <a:rPr lang="en-US" sz="2200" dirty="0"/>
              <a:t>2. Materials should help learners to feel at ease.</a:t>
            </a:r>
            <a:endParaRPr lang="ru-RU" sz="2200" dirty="0"/>
          </a:p>
          <a:p>
            <a:pPr marL="0" indent="0" algn="just">
              <a:spcBef>
                <a:spcPts val="624"/>
              </a:spcBef>
              <a:buNone/>
            </a:pPr>
            <a:r>
              <a:rPr lang="en-US" sz="2200" dirty="0"/>
              <a:t>3. Materials should help learners to develop confidence.</a:t>
            </a:r>
            <a:endParaRPr lang="ru-RU" sz="2200" dirty="0"/>
          </a:p>
          <a:p>
            <a:pPr marL="0" indent="0" algn="just">
              <a:spcBef>
                <a:spcPts val="624"/>
              </a:spcBef>
              <a:buNone/>
            </a:pPr>
            <a:r>
              <a:rPr lang="en-US" sz="2200" dirty="0"/>
              <a:t>4. What is being taught should be perceived by learners as relevant and useful.</a:t>
            </a:r>
            <a:endParaRPr lang="ru-RU" sz="2200" dirty="0"/>
          </a:p>
          <a:p>
            <a:pPr marL="0" indent="0" algn="just">
              <a:spcBef>
                <a:spcPts val="624"/>
              </a:spcBef>
              <a:buNone/>
            </a:pPr>
            <a:r>
              <a:rPr lang="en-US" sz="2200" dirty="0"/>
              <a:t>5. Materials should require and facilitate learner self-investment.</a:t>
            </a:r>
            <a:endParaRPr lang="ru-RU" sz="2200" dirty="0"/>
          </a:p>
          <a:p>
            <a:pPr marL="0" indent="0" algn="just">
              <a:spcBef>
                <a:spcPts val="624"/>
              </a:spcBef>
              <a:buNone/>
            </a:pPr>
            <a:r>
              <a:rPr lang="en-US" sz="2200" dirty="0"/>
              <a:t>6. Learners must be ready to acquire the points being taught.</a:t>
            </a:r>
            <a:endParaRPr lang="ru-RU" sz="2200" dirty="0"/>
          </a:p>
          <a:p>
            <a:pPr marL="0" indent="0" algn="just">
              <a:spcBef>
                <a:spcPts val="624"/>
              </a:spcBef>
              <a:buNone/>
            </a:pPr>
            <a:r>
              <a:rPr lang="en-US" sz="2200" dirty="0"/>
              <a:t>7. Materials should expose the learners to language in authentic use</a:t>
            </a:r>
            <a:endParaRPr lang="ru-RU" sz="2200" dirty="0"/>
          </a:p>
          <a:p>
            <a:pPr marL="0" indent="0" algn="just">
              <a:spcBef>
                <a:spcPts val="624"/>
              </a:spcBef>
              <a:buNone/>
            </a:pPr>
            <a:r>
              <a:rPr lang="en-US" sz="2200" dirty="0"/>
              <a:t>8. The learners’ attention should be drawn to linguistic features of the input.</a:t>
            </a:r>
            <a:endParaRPr lang="ru-RU" sz="2200" dirty="0"/>
          </a:p>
          <a:p>
            <a:pPr marL="0" indent="0" algn="just">
              <a:spcBef>
                <a:spcPts val="624"/>
              </a:spcBef>
              <a:buNone/>
            </a:pPr>
            <a:r>
              <a:rPr lang="en-US" sz="2200" dirty="0"/>
              <a:t>9. Materials should provide the learners with opportunities to use the language to achieve communicative purposes.</a:t>
            </a:r>
          </a:p>
          <a:p>
            <a:pPr marL="0" indent="0" algn="just">
              <a:spcBef>
                <a:spcPts val="624"/>
              </a:spcBef>
              <a:buNone/>
            </a:pPr>
            <a:endParaRPr lang="en-US" sz="2200" dirty="0"/>
          </a:p>
          <a:p>
            <a:pPr marL="0" indent="0" algn="just">
              <a:spcBef>
                <a:spcPts val="624"/>
              </a:spcBef>
              <a:buNone/>
            </a:pPr>
            <a:endParaRPr lang="ru-RU" sz="2200" dirty="0"/>
          </a:p>
        </p:txBody>
      </p:sp>
    </p:spTree>
    <p:extLst>
      <p:ext uri="{BB962C8B-B14F-4D97-AF65-F5344CB8AC3E}">
        <p14:creationId xmlns:p14="http://schemas.microsoft.com/office/powerpoint/2010/main" val="8147995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6819" y="1268760"/>
            <a:ext cx="8280920" cy="4955203"/>
          </a:xfrm>
          <a:prstGeom prst="rect">
            <a:avLst/>
          </a:prstGeom>
        </p:spPr>
        <p:txBody>
          <a:bodyPr wrap="square">
            <a:spAutoFit/>
          </a:bodyPr>
          <a:lstStyle/>
          <a:p>
            <a:pPr algn="just">
              <a:spcBef>
                <a:spcPts val="624"/>
              </a:spcBef>
            </a:pPr>
            <a:r>
              <a:rPr lang="en-US" sz="2200" dirty="0"/>
              <a:t>10. Materials should take into account that the positive effects of instruction are usually delayed.</a:t>
            </a:r>
            <a:endParaRPr lang="ru-RU" sz="2200" dirty="0"/>
          </a:p>
          <a:p>
            <a:pPr algn="just">
              <a:spcBef>
                <a:spcPts val="624"/>
              </a:spcBef>
            </a:pPr>
            <a:r>
              <a:rPr lang="en-US" sz="2200" dirty="0"/>
              <a:t>11. Materials should take into account that learners differ in learning styles.</a:t>
            </a:r>
            <a:endParaRPr lang="ru-RU" sz="2200" dirty="0"/>
          </a:p>
          <a:p>
            <a:pPr algn="just">
              <a:spcBef>
                <a:spcPts val="624"/>
              </a:spcBef>
            </a:pPr>
            <a:r>
              <a:rPr lang="en-US" sz="2200" dirty="0"/>
              <a:t>12. Materials should take into account that learners differ in affective attitudes.</a:t>
            </a:r>
            <a:endParaRPr lang="ru-RU" sz="2200" dirty="0"/>
          </a:p>
          <a:p>
            <a:pPr algn="just">
              <a:spcBef>
                <a:spcPts val="624"/>
              </a:spcBef>
            </a:pPr>
            <a:r>
              <a:rPr lang="en-US" sz="2200" dirty="0"/>
              <a:t>13. Materials should permit a silent period at the beginning of instruction.</a:t>
            </a:r>
            <a:endParaRPr lang="ru-RU" sz="2200" dirty="0"/>
          </a:p>
          <a:p>
            <a:pPr algn="just">
              <a:spcBef>
                <a:spcPts val="624"/>
              </a:spcBef>
            </a:pPr>
            <a:r>
              <a:rPr lang="en-US" sz="2200" dirty="0"/>
              <a:t>14.Materials should </a:t>
            </a:r>
            <a:r>
              <a:rPr lang="en-US" sz="2200" dirty="0" err="1"/>
              <a:t>maximise</a:t>
            </a:r>
            <a:r>
              <a:rPr lang="en-US" sz="2200" dirty="0"/>
              <a:t> learning potential by encouraging intellectual, aesthetic and emotional involvement which stimulates both right and left-brain activities.</a:t>
            </a:r>
            <a:endParaRPr lang="ru-RU" sz="2200" dirty="0"/>
          </a:p>
          <a:p>
            <a:pPr algn="just">
              <a:spcBef>
                <a:spcPts val="624"/>
              </a:spcBef>
            </a:pPr>
            <a:r>
              <a:rPr lang="en-US" sz="2200" dirty="0"/>
              <a:t>15. Materials should not rely too much on controlled practice.</a:t>
            </a:r>
            <a:endParaRPr lang="ru-RU" sz="2200" dirty="0"/>
          </a:p>
          <a:p>
            <a:pPr algn="just">
              <a:spcBef>
                <a:spcPts val="624"/>
              </a:spcBef>
            </a:pPr>
            <a:r>
              <a:rPr lang="en-US" sz="2200" dirty="0"/>
              <a:t>16.Materials should provide opportunities for outcome feedback.</a:t>
            </a:r>
            <a:endParaRPr lang="ru-RU" sz="2200" dirty="0"/>
          </a:p>
        </p:txBody>
      </p:sp>
      <p:sp>
        <p:nvSpPr>
          <p:cNvPr id="3" name="Заголовок 1"/>
          <p:cNvSpPr txBox="1">
            <a:spLocks/>
          </p:cNvSpPr>
          <p:nvPr/>
        </p:nvSpPr>
        <p:spPr>
          <a:xfrm>
            <a:off x="404811" y="260648"/>
            <a:ext cx="8424936" cy="650336"/>
          </a:xfrm>
          <a:prstGeom prst="rect">
            <a:avLst/>
          </a:prstGeom>
        </p:spPr>
        <p:txBody>
          <a:bodyPr>
            <a:normAutofit fontScale="75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4900" b="1" dirty="0"/>
              <a:t>Key principles in materials development:</a:t>
            </a:r>
            <a:endParaRPr lang="ru-RU" sz="3100" b="1" dirty="0">
              <a:solidFill>
                <a:srgbClr val="FF0000"/>
              </a:solidFill>
            </a:endParaRPr>
          </a:p>
        </p:txBody>
      </p:sp>
    </p:spTree>
    <p:extLst>
      <p:ext uri="{BB962C8B-B14F-4D97-AF65-F5344CB8AC3E}">
        <p14:creationId xmlns:p14="http://schemas.microsoft.com/office/powerpoint/2010/main" val="2524694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404810" y="574487"/>
            <a:ext cx="8424936" cy="650336"/>
          </a:xfrm>
          <a:prstGeom prst="rect">
            <a:avLst/>
          </a:prstGeom>
        </p:spPr>
        <p:txBody>
          <a:bodyPr>
            <a:normAutofit fontScale="6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4800" b="1" dirty="0"/>
              <a:t>Teachers’ recommendations for developing materials</a:t>
            </a:r>
            <a:r>
              <a:rPr lang="en-US" sz="4900" b="1" dirty="0"/>
              <a:t>:</a:t>
            </a:r>
            <a:endParaRPr lang="ru-RU" sz="3100" b="1" dirty="0">
              <a:solidFill>
                <a:srgbClr val="FF0000"/>
              </a:solidFill>
            </a:endParaRPr>
          </a:p>
        </p:txBody>
      </p:sp>
      <p:sp>
        <p:nvSpPr>
          <p:cNvPr id="6" name="Прямоугольник 5"/>
          <p:cNvSpPr/>
          <p:nvPr/>
        </p:nvSpPr>
        <p:spPr>
          <a:xfrm>
            <a:off x="404811" y="1268760"/>
            <a:ext cx="8424935" cy="4955203"/>
          </a:xfrm>
          <a:prstGeom prst="rect">
            <a:avLst/>
          </a:prstGeom>
        </p:spPr>
        <p:txBody>
          <a:bodyPr wrap="square">
            <a:spAutoFit/>
          </a:bodyPr>
          <a:lstStyle/>
          <a:p>
            <a:pPr>
              <a:spcBef>
                <a:spcPts val="624"/>
              </a:spcBef>
            </a:pPr>
            <a:r>
              <a:rPr lang="en-US" sz="2200" dirty="0"/>
              <a:t>1. Activities should draw on what students know (their experience, their current situation) and be relevant to them.</a:t>
            </a:r>
          </a:p>
          <a:p>
            <a:pPr>
              <a:spcBef>
                <a:spcPts val="624"/>
              </a:spcBef>
            </a:pPr>
            <a:r>
              <a:rPr lang="en-US" sz="2200" dirty="0"/>
              <a:t>2. Activities should focus on students’ outside of the class needs, if appropriate</a:t>
            </a:r>
            <a:endParaRPr lang="ru-RU" sz="2200" dirty="0"/>
          </a:p>
          <a:p>
            <a:pPr>
              <a:spcBef>
                <a:spcPts val="624"/>
              </a:spcBef>
            </a:pPr>
            <a:r>
              <a:rPr lang="en-US" sz="2200" dirty="0"/>
              <a:t>3. Activities should build students’ confidence</a:t>
            </a:r>
            <a:endParaRPr lang="ru-RU" sz="2200" dirty="0"/>
          </a:p>
          <a:p>
            <a:pPr>
              <a:spcBef>
                <a:spcPts val="624"/>
              </a:spcBef>
            </a:pPr>
            <a:r>
              <a:rPr lang="en-US" sz="2200" dirty="0"/>
              <a:t>4. Activities should allow students to solve, discover, </a:t>
            </a:r>
            <a:r>
              <a:rPr lang="en-US" sz="2200" dirty="0" err="1"/>
              <a:t>analyse</a:t>
            </a:r>
            <a:r>
              <a:rPr lang="en-US" sz="2200" dirty="0"/>
              <a:t> problems</a:t>
            </a:r>
            <a:endParaRPr lang="ru-RU" sz="2200" dirty="0"/>
          </a:p>
          <a:p>
            <a:pPr>
              <a:spcBef>
                <a:spcPts val="624"/>
              </a:spcBef>
            </a:pPr>
            <a:r>
              <a:rPr lang="en-US" sz="2200" dirty="0"/>
              <a:t>5. Activities should help students develop specific skills and strategies </a:t>
            </a:r>
            <a:endParaRPr lang="ru-RU" sz="2200" dirty="0"/>
          </a:p>
          <a:p>
            <a:pPr>
              <a:spcBef>
                <a:spcPts val="624"/>
              </a:spcBef>
            </a:pPr>
            <a:r>
              <a:rPr lang="en-US" sz="2200" dirty="0"/>
              <a:t>6. Activities should help students develop specific language and skills they need for authentic communication</a:t>
            </a:r>
            <a:endParaRPr lang="ru-RU" sz="2200" dirty="0"/>
          </a:p>
          <a:p>
            <a:pPr>
              <a:spcBef>
                <a:spcPts val="624"/>
              </a:spcBef>
            </a:pPr>
            <a:r>
              <a:rPr lang="en-US" sz="2200" dirty="0"/>
              <a:t>7. Activities should integrate the four skills of speaking, listening, reading, and writing</a:t>
            </a:r>
            <a:endParaRPr lang="ru-RU" sz="2200" dirty="0"/>
          </a:p>
        </p:txBody>
      </p:sp>
    </p:spTree>
    <p:extLst>
      <p:ext uri="{BB962C8B-B14F-4D97-AF65-F5344CB8AC3E}">
        <p14:creationId xmlns:p14="http://schemas.microsoft.com/office/powerpoint/2010/main" val="9966731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996" y="1700808"/>
            <a:ext cx="8210337" cy="4016484"/>
          </a:xfrm>
          <a:prstGeom prst="rect">
            <a:avLst/>
          </a:prstGeom>
        </p:spPr>
        <p:txBody>
          <a:bodyPr wrap="square">
            <a:spAutoFit/>
          </a:bodyPr>
          <a:lstStyle/>
          <a:p>
            <a:pPr algn="just">
              <a:spcBef>
                <a:spcPts val="624"/>
              </a:spcBef>
            </a:pPr>
            <a:r>
              <a:rPr lang="en-US" sz="2200" dirty="0"/>
              <a:t>8. Activities should enable students to understand how a text is constructed</a:t>
            </a:r>
          </a:p>
          <a:p>
            <a:pPr algn="just">
              <a:spcBef>
                <a:spcPts val="624"/>
              </a:spcBef>
            </a:pPr>
            <a:r>
              <a:rPr lang="en-US" sz="2200" dirty="0"/>
              <a:t>9. Activities should enable students to understand cultural context and cultural differences</a:t>
            </a:r>
            <a:endParaRPr lang="ru-RU" sz="2200" dirty="0"/>
          </a:p>
          <a:p>
            <a:pPr algn="just">
              <a:spcBef>
                <a:spcPts val="624"/>
              </a:spcBef>
            </a:pPr>
            <a:r>
              <a:rPr lang="en-US" sz="2200" dirty="0"/>
              <a:t>10. Activities should enable students to develop social awareness</a:t>
            </a:r>
            <a:endParaRPr lang="ru-RU" sz="2200" dirty="0"/>
          </a:p>
          <a:p>
            <a:pPr algn="just">
              <a:spcBef>
                <a:spcPts val="624"/>
              </a:spcBef>
            </a:pPr>
            <a:r>
              <a:rPr lang="en-US" sz="2200" dirty="0"/>
              <a:t>11. Activities should be as authentic as possible</a:t>
            </a:r>
            <a:endParaRPr lang="ru-RU" sz="2200" dirty="0"/>
          </a:p>
          <a:p>
            <a:pPr algn="just">
              <a:spcBef>
                <a:spcPts val="624"/>
              </a:spcBef>
            </a:pPr>
            <a:r>
              <a:rPr lang="en-US" sz="2200" dirty="0"/>
              <a:t>12. Activities should vary the roles and groupings</a:t>
            </a:r>
          </a:p>
          <a:p>
            <a:pPr algn="just">
              <a:spcBef>
                <a:spcPts val="624"/>
              </a:spcBef>
            </a:pPr>
            <a:r>
              <a:rPr lang="en-US" sz="2200" dirty="0"/>
              <a:t>13. Activities should be of various types and purposes</a:t>
            </a:r>
            <a:endParaRPr lang="ru-RU" sz="2200" dirty="0"/>
          </a:p>
          <a:p>
            <a:pPr algn="just">
              <a:spcBef>
                <a:spcPts val="624"/>
              </a:spcBef>
            </a:pPr>
            <a:r>
              <a:rPr lang="en-US" sz="2200" dirty="0"/>
              <a:t>14. Activities should use authentic texts or realia when possible</a:t>
            </a:r>
            <a:endParaRPr lang="ru-RU" sz="2200" dirty="0"/>
          </a:p>
          <a:p>
            <a:pPr algn="just">
              <a:spcBef>
                <a:spcPts val="624"/>
              </a:spcBef>
            </a:pPr>
            <a:r>
              <a:rPr lang="en-US" sz="2200" dirty="0"/>
              <a:t>15. Activities should employ a variety of materials </a:t>
            </a:r>
            <a:endParaRPr lang="ru-RU" sz="2200" dirty="0"/>
          </a:p>
        </p:txBody>
      </p:sp>
      <p:sp>
        <p:nvSpPr>
          <p:cNvPr id="3" name="Заголовок 1"/>
          <p:cNvSpPr txBox="1">
            <a:spLocks/>
          </p:cNvSpPr>
          <p:nvPr/>
        </p:nvSpPr>
        <p:spPr>
          <a:xfrm>
            <a:off x="443996" y="620688"/>
            <a:ext cx="8424936" cy="650336"/>
          </a:xfrm>
          <a:prstGeom prst="rect">
            <a:avLst/>
          </a:prstGeom>
        </p:spPr>
        <p:txBody>
          <a:bodyPr>
            <a:normAutofit fontScale="6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4800" b="1" dirty="0"/>
              <a:t>Teachers’ recommendations for developing materials:</a:t>
            </a:r>
          </a:p>
        </p:txBody>
      </p:sp>
    </p:spTree>
    <p:extLst>
      <p:ext uri="{BB962C8B-B14F-4D97-AF65-F5344CB8AC3E}">
        <p14:creationId xmlns:p14="http://schemas.microsoft.com/office/powerpoint/2010/main" val="2750339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b="1" dirty="0">
                <a:latin typeface="+mn-lt"/>
              </a:rPr>
              <a:t>An example from one teacher’s approach</a:t>
            </a:r>
            <a:endParaRPr lang="ru-RU" b="1" dirty="0">
              <a:latin typeface="+mn-lt"/>
            </a:endParaRPr>
          </a:p>
        </p:txBody>
      </p:sp>
      <p:sp>
        <p:nvSpPr>
          <p:cNvPr id="3" name="Объект 2"/>
          <p:cNvSpPr>
            <a:spLocks noGrp="1"/>
          </p:cNvSpPr>
          <p:nvPr>
            <p:ph idx="1"/>
          </p:nvPr>
        </p:nvSpPr>
        <p:spPr/>
        <p:txBody>
          <a:bodyPr>
            <a:normAutofit fontScale="85000" lnSpcReduction="10000"/>
          </a:bodyPr>
          <a:lstStyle/>
          <a:p>
            <a:pPr marL="0" indent="0">
              <a:buNone/>
            </a:pPr>
            <a:r>
              <a:rPr lang="en-US" dirty="0" smtClean="0"/>
              <a:t>“</a:t>
            </a:r>
            <a:r>
              <a:rPr lang="en-US" dirty="0"/>
              <a:t>Decisions about developing materials are rooted in your beliefs, understanding, and experience. They also depend on your goals and objectives… One teacher developed an interesting technique to ensure that the materials he developed for his syllabus were, in fact, a realization of his goals and objectives. He had five goals, to each of which he assigned a different </a:t>
            </a:r>
            <a:r>
              <a:rPr lang="en-US" dirty="0" err="1"/>
              <a:t>colour</a:t>
            </a:r>
            <a:r>
              <a:rPr lang="en-US" dirty="0"/>
              <a:t>. He drew up an initial course syllabus, outlining the activities on a day-by-day basis. He then went through his syllabus chart and underlined each activity according to which goal he felt it addressed. In some cases, a n activity had more than one </a:t>
            </a:r>
            <a:r>
              <a:rPr lang="en-US" dirty="0" err="1"/>
              <a:t>colour</a:t>
            </a:r>
            <a:r>
              <a:rPr lang="en-US" dirty="0"/>
              <a:t> under it. After he had gone through the entire syllabus chart, he was able to see the way in which each goal was or wasn’t being addressed according to how often the </a:t>
            </a:r>
            <a:r>
              <a:rPr lang="en-US" dirty="0" err="1"/>
              <a:t>colour</a:t>
            </a:r>
            <a:r>
              <a:rPr lang="en-US" dirty="0"/>
              <a:t> appeared” </a:t>
            </a:r>
            <a:r>
              <a:rPr lang="en-US" dirty="0" smtClean="0"/>
              <a:t>(</a:t>
            </a:r>
            <a:r>
              <a:rPr lang="en-US" dirty="0"/>
              <a:t>Graves </a:t>
            </a:r>
            <a:r>
              <a:rPr lang="en-US" dirty="0" smtClean="0"/>
              <a:t>, 2000:166-167</a:t>
            </a:r>
            <a:r>
              <a:rPr lang="en-US" dirty="0"/>
              <a:t>).</a:t>
            </a:r>
            <a:endParaRPr lang="ru-RU" dirty="0"/>
          </a:p>
          <a:p>
            <a:endParaRPr lang="ru-RU" dirty="0"/>
          </a:p>
        </p:txBody>
      </p:sp>
    </p:spTree>
    <p:extLst>
      <p:ext uri="{BB962C8B-B14F-4D97-AF65-F5344CB8AC3E}">
        <p14:creationId xmlns:p14="http://schemas.microsoft.com/office/powerpoint/2010/main" val="27579783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991822"/>
            <a:ext cx="8297153" cy="5632311"/>
          </a:xfrm>
          <a:prstGeom prst="rect">
            <a:avLst/>
          </a:prstGeom>
        </p:spPr>
        <p:txBody>
          <a:bodyPr wrap="square">
            <a:spAutoFit/>
          </a:bodyPr>
          <a:lstStyle/>
          <a:p>
            <a:pPr algn="just">
              <a:spcBef>
                <a:spcPts val="647"/>
              </a:spcBef>
              <a:buClr>
                <a:schemeClr val="accent2"/>
              </a:buClr>
              <a:buSzPct val="110000"/>
            </a:pPr>
            <a:r>
              <a:rPr lang="en-US" sz="2200" dirty="0" smtClean="0"/>
              <a:t>1. Determine </a:t>
            </a:r>
            <a:r>
              <a:rPr lang="en-US" sz="2200" dirty="0"/>
              <a:t>the needs and preferences of the students and institution/corporation through questionnaires and/or interviews. </a:t>
            </a:r>
          </a:p>
          <a:p>
            <a:pPr algn="just">
              <a:spcBef>
                <a:spcPts val="647"/>
              </a:spcBef>
              <a:buClr>
                <a:schemeClr val="accent2"/>
              </a:buClr>
              <a:buSzPct val="110000"/>
            </a:pPr>
            <a:r>
              <a:rPr lang="en-US" sz="2200" dirty="0" smtClean="0"/>
              <a:t>2. Decide </a:t>
            </a:r>
            <a:r>
              <a:rPr lang="en-US" sz="2200" dirty="0"/>
              <a:t>what sort of language contexts the course will focus on (e.g. lectures, business meetings). </a:t>
            </a:r>
            <a:endParaRPr lang="ru-RU" sz="2200" dirty="0"/>
          </a:p>
          <a:p>
            <a:pPr algn="just">
              <a:spcBef>
                <a:spcPts val="647"/>
              </a:spcBef>
              <a:buClr>
                <a:schemeClr val="accent2"/>
              </a:buClr>
              <a:buSzPct val="110000"/>
            </a:pPr>
            <a:r>
              <a:rPr lang="en-US" sz="2200" dirty="0" smtClean="0"/>
              <a:t>3. Decide </a:t>
            </a:r>
            <a:r>
              <a:rPr lang="en-US" sz="2200" dirty="0"/>
              <a:t>on the categories for presenting the language in the course (e.g., grammar, function, lexis, situation, topic, communicative skill). </a:t>
            </a:r>
            <a:endParaRPr lang="ru-RU" sz="2200" dirty="0"/>
          </a:p>
          <a:p>
            <a:pPr algn="just">
              <a:spcBef>
                <a:spcPts val="647"/>
              </a:spcBef>
              <a:buClr>
                <a:schemeClr val="accent2"/>
              </a:buClr>
              <a:buSzPct val="110000"/>
            </a:pPr>
            <a:r>
              <a:rPr lang="en-US" sz="2200" dirty="0" smtClean="0"/>
              <a:t>4. Decide </a:t>
            </a:r>
            <a:r>
              <a:rPr lang="en-US" sz="2200" dirty="0"/>
              <a:t>what language skills and sub-skills the course will focus on (e.g., listening, speaking, reading, writing), taking into account learners' and company's objectives.</a:t>
            </a:r>
            <a:endParaRPr lang="ru-RU" sz="2200" dirty="0"/>
          </a:p>
          <a:p>
            <a:pPr algn="just">
              <a:spcBef>
                <a:spcPts val="647"/>
              </a:spcBef>
              <a:buClr>
                <a:schemeClr val="accent2"/>
              </a:buClr>
              <a:buSzPct val="110000"/>
            </a:pPr>
            <a:r>
              <a:rPr lang="en-US" sz="2200" dirty="0" smtClean="0"/>
              <a:t>5. </a:t>
            </a:r>
            <a:r>
              <a:rPr lang="en-US" sz="2200" dirty="0"/>
              <a:t>Design the syllabus; will it be cumulative, or will each unit/lesson be independent? </a:t>
            </a:r>
            <a:endParaRPr lang="en-US" sz="2200" dirty="0" smtClean="0"/>
          </a:p>
          <a:p>
            <a:pPr algn="just">
              <a:spcBef>
                <a:spcPts val="647"/>
              </a:spcBef>
              <a:buClr>
                <a:schemeClr val="accent2"/>
              </a:buClr>
              <a:buSzPct val="110000"/>
            </a:pPr>
            <a:r>
              <a:rPr lang="en-US" sz="2200" dirty="0" smtClean="0"/>
              <a:t>6. Decide </a:t>
            </a:r>
            <a:r>
              <a:rPr lang="en-US" sz="2200" dirty="0"/>
              <a:t>the types of activities that will be used in the course (e.g., individual pair, group, whole class). </a:t>
            </a:r>
          </a:p>
          <a:p>
            <a:pPr marL="342900" indent="-342900" algn="just">
              <a:spcBef>
                <a:spcPts val="647"/>
              </a:spcBef>
              <a:buClr>
                <a:schemeClr val="accent2"/>
              </a:buClr>
              <a:buSzPct val="110000"/>
              <a:buFont typeface="Arial" panose="020B0604020202020204" pitchFamily="34" charset="0"/>
              <a:buChar char="•"/>
            </a:pPr>
            <a:endParaRPr lang="ru-RU" sz="2200" dirty="0"/>
          </a:p>
        </p:txBody>
      </p:sp>
      <p:sp>
        <p:nvSpPr>
          <p:cNvPr id="3" name="Заголовок 1"/>
          <p:cNvSpPr txBox="1">
            <a:spLocks/>
          </p:cNvSpPr>
          <p:nvPr/>
        </p:nvSpPr>
        <p:spPr>
          <a:xfrm>
            <a:off x="303668" y="332656"/>
            <a:ext cx="8424936" cy="650336"/>
          </a:xfrm>
          <a:prstGeom prst="rect">
            <a:avLst/>
          </a:prstGeom>
        </p:spPr>
        <p:txBody>
          <a:bodyPr>
            <a:normAutofit fontScale="9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4800" b="1" dirty="0"/>
              <a:t>Steps of Preparing Materials:</a:t>
            </a:r>
          </a:p>
        </p:txBody>
      </p:sp>
    </p:spTree>
    <p:extLst>
      <p:ext uri="{BB962C8B-B14F-4D97-AF65-F5344CB8AC3E}">
        <p14:creationId xmlns:p14="http://schemas.microsoft.com/office/powerpoint/2010/main" val="22001046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3668" y="1268760"/>
            <a:ext cx="8424936" cy="4693593"/>
          </a:xfrm>
          <a:prstGeom prst="rect">
            <a:avLst/>
          </a:prstGeom>
        </p:spPr>
        <p:txBody>
          <a:bodyPr wrap="square">
            <a:spAutoFit/>
          </a:bodyPr>
          <a:lstStyle/>
          <a:p>
            <a:pPr algn="just">
              <a:spcBef>
                <a:spcPts val="647"/>
              </a:spcBef>
              <a:buClr>
                <a:schemeClr val="accent2"/>
              </a:buClr>
            </a:pPr>
            <a:r>
              <a:rPr lang="en-US" sz="2200" dirty="0" smtClean="0"/>
              <a:t>7. Decide </a:t>
            </a:r>
            <a:r>
              <a:rPr lang="en-US" sz="2200" dirty="0"/>
              <a:t>on the page layout of worksheets; prepare templates.</a:t>
            </a:r>
            <a:endParaRPr lang="ru-RU" sz="2200" dirty="0"/>
          </a:p>
          <a:p>
            <a:pPr algn="just">
              <a:spcBef>
                <a:spcPts val="647"/>
              </a:spcBef>
              <a:buClr>
                <a:schemeClr val="accent2"/>
              </a:buClr>
            </a:pPr>
            <a:r>
              <a:rPr lang="en-US" sz="2200" dirty="0" smtClean="0"/>
              <a:t>8. Prepare </a:t>
            </a:r>
            <a:r>
              <a:rPr lang="en-US" sz="2200" dirty="0"/>
              <a:t>the materials.</a:t>
            </a:r>
            <a:endParaRPr lang="ru-RU" sz="2200" dirty="0"/>
          </a:p>
          <a:p>
            <a:pPr algn="just">
              <a:spcBef>
                <a:spcPts val="647"/>
              </a:spcBef>
              <a:buClr>
                <a:schemeClr val="accent2"/>
              </a:buClr>
            </a:pPr>
            <a:r>
              <a:rPr lang="en-US" sz="2200" dirty="0" smtClean="0"/>
              <a:t>9. Pilot </a:t>
            </a:r>
            <a:r>
              <a:rPr lang="en-US" sz="2200" dirty="0"/>
              <a:t>the materials; collect and collate feedback through questionnaires and interviews.</a:t>
            </a:r>
            <a:endParaRPr lang="ru-RU" sz="2200" dirty="0"/>
          </a:p>
          <a:p>
            <a:pPr algn="just">
              <a:spcBef>
                <a:spcPts val="647"/>
              </a:spcBef>
              <a:buClr>
                <a:schemeClr val="accent2"/>
              </a:buClr>
            </a:pPr>
            <a:r>
              <a:rPr lang="en-US" sz="2200" dirty="0" smtClean="0"/>
              <a:t>10. Revise </a:t>
            </a:r>
            <a:r>
              <a:rPr lang="en-US" sz="2200" dirty="0"/>
              <a:t>the materials.</a:t>
            </a:r>
            <a:endParaRPr lang="ru-RU" sz="2200" dirty="0"/>
          </a:p>
          <a:p>
            <a:pPr algn="just">
              <a:spcBef>
                <a:spcPts val="647"/>
              </a:spcBef>
              <a:buClr>
                <a:schemeClr val="accent2"/>
              </a:buClr>
            </a:pPr>
            <a:r>
              <a:rPr lang="en-US" sz="2200" dirty="0" smtClean="0"/>
              <a:t>11. Use </a:t>
            </a:r>
            <a:r>
              <a:rPr lang="en-US" sz="2200" dirty="0"/>
              <a:t>the materials.</a:t>
            </a:r>
          </a:p>
          <a:p>
            <a:pPr algn="just">
              <a:spcBef>
                <a:spcPts val="647"/>
              </a:spcBef>
              <a:buClr>
                <a:schemeClr val="accent2"/>
              </a:buClr>
            </a:pPr>
            <a:r>
              <a:rPr lang="en-US" sz="2200" dirty="0" smtClean="0"/>
              <a:t>12. Get </a:t>
            </a:r>
            <a:r>
              <a:rPr lang="en-US" sz="2200" dirty="0"/>
              <a:t>feedback from students, teachers and sponsors during and after the course through e.g., questionnaires, interviews, classroom observations by peer teachers and managers, videotaping of lessons, lesson comment sheets </a:t>
            </a:r>
            <a:endParaRPr lang="en-US" sz="2200" dirty="0" smtClean="0"/>
          </a:p>
          <a:p>
            <a:pPr algn="just">
              <a:spcBef>
                <a:spcPts val="647"/>
              </a:spcBef>
              <a:buClr>
                <a:schemeClr val="accent2"/>
              </a:buClr>
            </a:pPr>
            <a:r>
              <a:rPr lang="en-US" sz="2200" dirty="0" smtClean="0"/>
              <a:t>13</a:t>
            </a:r>
            <a:r>
              <a:rPr lang="en-US" sz="2200" dirty="0" smtClean="0"/>
              <a:t>. Revise </a:t>
            </a:r>
            <a:r>
              <a:rPr lang="en-US" sz="2200" dirty="0"/>
              <a:t>the materials if necessary.</a:t>
            </a:r>
            <a:endParaRPr lang="ru-RU" sz="2200" dirty="0"/>
          </a:p>
          <a:p>
            <a:pPr algn="just">
              <a:spcBef>
                <a:spcPts val="647"/>
              </a:spcBef>
              <a:buClr>
                <a:schemeClr val="accent2"/>
              </a:buClr>
            </a:pPr>
            <a:r>
              <a:rPr lang="en-US" sz="2200" dirty="0" smtClean="0"/>
              <a:t>14. Periodically </a:t>
            </a:r>
            <a:r>
              <a:rPr lang="en-US" sz="2200" dirty="0"/>
              <a:t>review the course.</a:t>
            </a:r>
            <a:endParaRPr lang="ru-RU" sz="2200" dirty="0"/>
          </a:p>
        </p:txBody>
      </p:sp>
      <p:sp>
        <p:nvSpPr>
          <p:cNvPr id="4" name="Заголовок 1"/>
          <p:cNvSpPr txBox="1">
            <a:spLocks/>
          </p:cNvSpPr>
          <p:nvPr/>
        </p:nvSpPr>
        <p:spPr>
          <a:xfrm>
            <a:off x="467544" y="476672"/>
            <a:ext cx="8424936" cy="650336"/>
          </a:xfrm>
          <a:prstGeom prst="rect">
            <a:avLst/>
          </a:prstGeom>
        </p:spPr>
        <p:txBody>
          <a:bodyPr>
            <a:normAutofit fontScale="9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4800" b="1" dirty="0"/>
              <a:t>Steps of Preparing Materials:</a:t>
            </a:r>
          </a:p>
        </p:txBody>
      </p:sp>
    </p:spTree>
    <p:extLst>
      <p:ext uri="{BB962C8B-B14F-4D97-AF65-F5344CB8AC3E}">
        <p14:creationId xmlns:p14="http://schemas.microsoft.com/office/powerpoint/2010/main" val="14163562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dirty="0"/>
              <a:t>References:</a:t>
            </a:r>
            <a:endParaRPr lang="ru-RU" sz="4000" dirty="0"/>
          </a:p>
        </p:txBody>
      </p:sp>
      <p:sp>
        <p:nvSpPr>
          <p:cNvPr id="3" name="Объект 2"/>
          <p:cNvSpPr>
            <a:spLocks noGrp="1"/>
          </p:cNvSpPr>
          <p:nvPr>
            <p:ph idx="1"/>
          </p:nvPr>
        </p:nvSpPr>
        <p:spPr>
          <a:xfrm>
            <a:off x="467544" y="2276872"/>
            <a:ext cx="8229600" cy="3293720"/>
          </a:xfrm>
        </p:spPr>
        <p:txBody>
          <a:bodyPr>
            <a:normAutofit/>
          </a:bodyPr>
          <a:lstStyle/>
          <a:p>
            <a:pPr marL="0" indent="0">
              <a:buNone/>
            </a:pPr>
            <a:r>
              <a:rPr lang="en-US" dirty="0"/>
              <a:t>1. Graves, K. (2000). </a:t>
            </a:r>
            <a:r>
              <a:rPr lang="en-US" i="1" dirty="0"/>
              <a:t>Designing Language Courses: A Guide for Teachers.</a:t>
            </a:r>
            <a:r>
              <a:rPr lang="en-US" dirty="0"/>
              <a:t> Boston: </a:t>
            </a:r>
            <a:r>
              <a:rPr lang="en-US" dirty="0" err="1"/>
              <a:t>Heinle</a:t>
            </a:r>
            <a:r>
              <a:rPr lang="en-US" dirty="0"/>
              <a:t> &amp; </a:t>
            </a:r>
            <a:r>
              <a:rPr lang="en-US" dirty="0" err="1"/>
              <a:t>Heinle</a:t>
            </a:r>
            <a:r>
              <a:rPr lang="en-US" dirty="0"/>
              <a:t> Publishers.</a:t>
            </a:r>
            <a:endParaRPr lang="ru-RU" dirty="0"/>
          </a:p>
          <a:p>
            <a:pPr marL="0" indent="0">
              <a:buNone/>
            </a:pPr>
            <a:r>
              <a:rPr lang="en-US" dirty="0"/>
              <a:t>2. Tomlinson, B. (2011). (2</a:t>
            </a:r>
            <a:r>
              <a:rPr lang="en-US" baseline="30000" dirty="0"/>
              <a:t>nd</a:t>
            </a:r>
            <a:r>
              <a:rPr lang="en-US" dirty="0"/>
              <a:t> Ed.) </a:t>
            </a:r>
            <a:r>
              <a:rPr lang="en-US" i="1" dirty="0"/>
              <a:t>Materials Development in Language Teaching</a:t>
            </a:r>
            <a:r>
              <a:rPr lang="en-US" dirty="0"/>
              <a:t>. Cambridge: Cambridge University Press. </a:t>
            </a:r>
            <a:endParaRPr lang="ru-RU" dirty="0"/>
          </a:p>
          <a:p>
            <a:pPr marL="0" indent="0">
              <a:buNone/>
            </a:pPr>
            <a:r>
              <a:rPr lang="en-US" dirty="0"/>
              <a:t>3. Tomlinson, B. (2014). (2</a:t>
            </a:r>
            <a:r>
              <a:rPr lang="en-US" baseline="30000" dirty="0"/>
              <a:t>nd</a:t>
            </a:r>
            <a:r>
              <a:rPr lang="en-US" dirty="0"/>
              <a:t> Ed.) Developing Materials for Language Teaching. London: Bloomsbury.</a:t>
            </a:r>
            <a:endParaRPr lang="ru-RU" dirty="0"/>
          </a:p>
        </p:txBody>
      </p:sp>
    </p:spTree>
    <p:extLst>
      <p:ext uri="{BB962C8B-B14F-4D97-AF65-F5344CB8AC3E}">
        <p14:creationId xmlns:p14="http://schemas.microsoft.com/office/powerpoint/2010/main" val="3689060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BA7B9D2-1941-4238-BF10-D71C5A728484}"/>
              </a:ext>
            </a:extLst>
          </p:cNvPr>
          <p:cNvSpPr>
            <a:spLocks noGrp="1"/>
          </p:cNvSpPr>
          <p:nvPr>
            <p:ph type="title"/>
          </p:nvPr>
        </p:nvSpPr>
        <p:spPr/>
        <p:txBody>
          <a:bodyPr>
            <a:normAutofit/>
          </a:bodyPr>
          <a:lstStyle/>
          <a:p>
            <a:pPr algn="ctr"/>
            <a:r>
              <a:rPr lang="en-US" sz="4400" b="1" dirty="0">
                <a:latin typeface="+mn-lt"/>
              </a:rPr>
              <a:t>Further Reading</a:t>
            </a:r>
          </a:p>
        </p:txBody>
      </p:sp>
      <p:sp>
        <p:nvSpPr>
          <p:cNvPr id="4" name="Прямоугольник 3"/>
          <p:cNvSpPr/>
          <p:nvPr/>
        </p:nvSpPr>
        <p:spPr>
          <a:xfrm>
            <a:off x="634689" y="2420888"/>
            <a:ext cx="7848872" cy="2277547"/>
          </a:xfrm>
          <a:prstGeom prst="rect">
            <a:avLst/>
          </a:prstGeom>
        </p:spPr>
        <p:txBody>
          <a:bodyPr wrap="square">
            <a:spAutoFit/>
          </a:bodyPr>
          <a:lstStyle/>
          <a:p>
            <a:pPr>
              <a:spcBef>
                <a:spcPts val="600"/>
              </a:spcBef>
            </a:pPr>
            <a:r>
              <a:rPr lang="en-US" sz="2200" dirty="0"/>
              <a:t>1. </a:t>
            </a:r>
            <a:r>
              <a:rPr lang="ru-RU" sz="2200" dirty="0"/>
              <a:t>McGrath, I. (2002). </a:t>
            </a:r>
            <a:r>
              <a:rPr lang="ru-RU" sz="2200" dirty="0" err="1"/>
              <a:t>Materials</a:t>
            </a:r>
            <a:r>
              <a:rPr lang="ru-RU" sz="2200" dirty="0"/>
              <a:t> </a:t>
            </a:r>
            <a:r>
              <a:rPr lang="ru-RU" sz="2200" dirty="0" err="1"/>
              <a:t>Evaluation</a:t>
            </a:r>
            <a:r>
              <a:rPr lang="ru-RU" sz="2200" dirty="0"/>
              <a:t> </a:t>
            </a:r>
            <a:r>
              <a:rPr lang="ru-RU" sz="2200" dirty="0" err="1"/>
              <a:t>and</a:t>
            </a:r>
            <a:r>
              <a:rPr lang="ru-RU" sz="2200" dirty="0"/>
              <a:t> </a:t>
            </a:r>
            <a:r>
              <a:rPr lang="ru-RU" sz="2200" dirty="0" err="1"/>
              <a:t>Design</a:t>
            </a:r>
            <a:r>
              <a:rPr lang="ru-RU" sz="2200" dirty="0"/>
              <a:t> </a:t>
            </a:r>
            <a:r>
              <a:rPr lang="ru-RU" sz="2200" dirty="0" err="1"/>
              <a:t>for</a:t>
            </a:r>
            <a:r>
              <a:rPr lang="ru-RU" sz="2200" dirty="0"/>
              <a:t> </a:t>
            </a:r>
            <a:r>
              <a:rPr lang="ru-RU" sz="2200" dirty="0" err="1"/>
              <a:t>Language</a:t>
            </a:r>
            <a:r>
              <a:rPr lang="ru-RU" sz="2200" dirty="0"/>
              <a:t> </a:t>
            </a:r>
            <a:r>
              <a:rPr lang="ru-RU" sz="2200" dirty="0" err="1"/>
              <a:t>Teaching</a:t>
            </a:r>
            <a:r>
              <a:rPr lang="ru-RU" sz="2200" dirty="0"/>
              <a:t>. Edinburgh: Edinburgh University Press.</a:t>
            </a:r>
            <a:endParaRPr lang="en-US" sz="2200" dirty="0"/>
          </a:p>
          <a:p>
            <a:pPr>
              <a:spcBef>
                <a:spcPts val="600"/>
              </a:spcBef>
            </a:pPr>
            <a:endParaRPr lang="ru-RU" sz="2200" dirty="0"/>
          </a:p>
          <a:p>
            <a:pPr>
              <a:spcBef>
                <a:spcPts val="600"/>
              </a:spcBef>
            </a:pPr>
            <a:r>
              <a:rPr lang="en-US" sz="2200" dirty="0"/>
              <a:t>2. </a:t>
            </a:r>
            <a:r>
              <a:rPr lang="ru-RU" sz="2200" dirty="0" err="1"/>
              <a:t>Tomlinson</a:t>
            </a:r>
            <a:r>
              <a:rPr lang="ru-RU" sz="2200" dirty="0"/>
              <a:t>, B. &amp; </a:t>
            </a:r>
            <a:r>
              <a:rPr lang="ru-RU" sz="2200" dirty="0" err="1"/>
              <a:t>Masuhara</a:t>
            </a:r>
            <a:r>
              <a:rPr lang="ru-RU" sz="2200" dirty="0"/>
              <a:t>, H. (</a:t>
            </a:r>
            <a:r>
              <a:rPr lang="ru-RU" sz="2200" dirty="0" err="1"/>
              <a:t>Eds</a:t>
            </a:r>
            <a:r>
              <a:rPr lang="ru-RU" sz="2200" dirty="0"/>
              <a:t>.). (2011). </a:t>
            </a:r>
            <a:r>
              <a:rPr lang="ru-RU" sz="2200" dirty="0" err="1"/>
              <a:t>Research</a:t>
            </a:r>
            <a:r>
              <a:rPr lang="ru-RU" sz="2200" dirty="0"/>
              <a:t> </a:t>
            </a:r>
            <a:r>
              <a:rPr lang="ru-RU" sz="2200" dirty="0" err="1"/>
              <a:t>in</a:t>
            </a:r>
            <a:r>
              <a:rPr lang="ru-RU" sz="2200" dirty="0"/>
              <a:t> </a:t>
            </a:r>
            <a:r>
              <a:rPr lang="ru-RU" sz="2200" dirty="0" err="1"/>
              <a:t>materials</a:t>
            </a:r>
            <a:r>
              <a:rPr lang="ru-RU" sz="2200" dirty="0"/>
              <a:t> </a:t>
            </a:r>
            <a:r>
              <a:rPr lang="ru-RU" sz="2200" dirty="0" err="1"/>
              <a:t>development</a:t>
            </a:r>
            <a:r>
              <a:rPr lang="ru-RU" sz="2200" dirty="0"/>
              <a:t> </a:t>
            </a:r>
            <a:r>
              <a:rPr lang="ru-RU" sz="2200" dirty="0" err="1"/>
              <a:t>for</a:t>
            </a:r>
            <a:r>
              <a:rPr lang="ru-RU" sz="2200" dirty="0"/>
              <a:t> </a:t>
            </a:r>
            <a:r>
              <a:rPr lang="ru-RU" sz="2200" dirty="0" err="1"/>
              <a:t>language</a:t>
            </a:r>
            <a:r>
              <a:rPr lang="ru-RU" sz="2200" dirty="0"/>
              <a:t> </a:t>
            </a:r>
            <a:r>
              <a:rPr lang="ru-RU" sz="2200" dirty="0" err="1"/>
              <a:t>learning</a:t>
            </a:r>
            <a:r>
              <a:rPr lang="ru-RU" sz="2200" dirty="0"/>
              <a:t>: </a:t>
            </a:r>
            <a:r>
              <a:rPr lang="ru-RU" sz="2200" dirty="0" err="1"/>
              <a:t>Evidence</a:t>
            </a:r>
            <a:r>
              <a:rPr lang="ru-RU" sz="2200" dirty="0"/>
              <a:t> </a:t>
            </a:r>
            <a:r>
              <a:rPr lang="ru-RU" sz="2200" dirty="0" err="1"/>
              <a:t>for</a:t>
            </a:r>
            <a:r>
              <a:rPr lang="ru-RU" sz="2200" dirty="0"/>
              <a:t> </a:t>
            </a:r>
            <a:r>
              <a:rPr lang="ru-RU" sz="2200" dirty="0" err="1"/>
              <a:t>best</a:t>
            </a:r>
            <a:r>
              <a:rPr lang="ru-RU" sz="2200" dirty="0"/>
              <a:t> </a:t>
            </a:r>
            <a:r>
              <a:rPr lang="ru-RU" sz="2200" dirty="0" err="1"/>
              <a:t>practice</a:t>
            </a:r>
            <a:r>
              <a:rPr lang="ru-RU" sz="2200" dirty="0"/>
              <a:t>. </a:t>
            </a:r>
            <a:r>
              <a:rPr lang="ru-RU" sz="2200" dirty="0" err="1"/>
              <a:t>London</a:t>
            </a:r>
            <a:r>
              <a:rPr lang="ru-RU" sz="2200" dirty="0"/>
              <a:t>: </a:t>
            </a:r>
            <a:r>
              <a:rPr lang="ru-RU" sz="2200" dirty="0" err="1"/>
              <a:t>Continuum</a:t>
            </a:r>
            <a:r>
              <a:rPr lang="ru-RU" sz="2200" dirty="0"/>
              <a:t>.</a:t>
            </a:r>
          </a:p>
        </p:txBody>
      </p:sp>
    </p:spTree>
    <p:extLst>
      <p:ext uri="{BB962C8B-B14F-4D97-AF65-F5344CB8AC3E}">
        <p14:creationId xmlns:p14="http://schemas.microsoft.com/office/powerpoint/2010/main" val="7024589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F474368-52E6-4484-BD9C-41C37AFD7372}"/>
              </a:ext>
            </a:extLst>
          </p:cNvPr>
          <p:cNvSpPr>
            <a:spLocks noGrp="1"/>
          </p:cNvSpPr>
          <p:nvPr>
            <p:ph type="title"/>
          </p:nvPr>
        </p:nvSpPr>
        <p:spPr>
          <a:xfrm>
            <a:off x="374901" y="0"/>
            <a:ext cx="8229600" cy="1143000"/>
          </a:xfrm>
        </p:spPr>
        <p:txBody>
          <a:bodyPr/>
          <a:lstStyle/>
          <a:p>
            <a:pPr algn="ctr"/>
            <a:r>
              <a:rPr lang="en-US" dirty="0">
                <a:latin typeface="+mn-lt"/>
              </a:rPr>
              <a:t>Home assignment </a:t>
            </a:r>
          </a:p>
        </p:txBody>
      </p:sp>
      <p:sp>
        <p:nvSpPr>
          <p:cNvPr id="4" name="Прямоугольник 3"/>
          <p:cNvSpPr/>
          <p:nvPr/>
        </p:nvSpPr>
        <p:spPr>
          <a:xfrm>
            <a:off x="230707" y="1262545"/>
            <a:ext cx="2208746" cy="430887"/>
          </a:xfrm>
          <a:prstGeom prst="rect">
            <a:avLst/>
          </a:prstGeom>
        </p:spPr>
        <p:txBody>
          <a:bodyPr wrap="none">
            <a:spAutoFit/>
          </a:bodyPr>
          <a:lstStyle/>
          <a:p>
            <a:r>
              <a:rPr lang="en-US" sz="2200" b="1" dirty="0"/>
              <a:t>Reflection task</a:t>
            </a:r>
            <a:endParaRPr lang="ru-RU" sz="2200" dirty="0"/>
          </a:p>
        </p:txBody>
      </p:sp>
      <p:sp>
        <p:nvSpPr>
          <p:cNvPr id="8" name="Прямоугольник 7"/>
          <p:cNvSpPr/>
          <p:nvPr/>
        </p:nvSpPr>
        <p:spPr>
          <a:xfrm>
            <a:off x="344162" y="1719295"/>
            <a:ext cx="8476309" cy="1107996"/>
          </a:xfrm>
          <a:prstGeom prst="rect">
            <a:avLst/>
          </a:prstGeom>
        </p:spPr>
        <p:txBody>
          <a:bodyPr wrap="square">
            <a:spAutoFit/>
          </a:bodyPr>
          <a:lstStyle/>
          <a:p>
            <a:r>
              <a:rPr lang="en-US" sz="2200" dirty="0"/>
              <a:t>Based on what you have learnt from this lecture, write a one-page reflection focusing on your own reasons to develop your own teaching materials.</a:t>
            </a:r>
            <a:endParaRPr lang="ru-RU" sz="2200" dirty="0"/>
          </a:p>
        </p:txBody>
      </p:sp>
      <p:sp>
        <p:nvSpPr>
          <p:cNvPr id="9" name="Прямоугольник 8"/>
          <p:cNvSpPr/>
          <p:nvPr/>
        </p:nvSpPr>
        <p:spPr>
          <a:xfrm>
            <a:off x="251520" y="3068960"/>
            <a:ext cx="8013523" cy="3477875"/>
          </a:xfrm>
          <a:prstGeom prst="rect">
            <a:avLst/>
          </a:prstGeom>
        </p:spPr>
        <p:txBody>
          <a:bodyPr wrap="square">
            <a:spAutoFit/>
          </a:bodyPr>
          <a:lstStyle/>
          <a:p>
            <a:r>
              <a:rPr lang="en-US" sz="2200" b="1" dirty="0"/>
              <a:t>Question/Answer</a:t>
            </a:r>
            <a:endParaRPr lang="ru-RU" sz="2200" dirty="0"/>
          </a:p>
          <a:p>
            <a:pPr marL="342900" indent="-342900">
              <a:buAutoNum type="arabicPeriod"/>
            </a:pPr>
            <a:r>
              <a:rPr lang="en-US" sz="2200" dirty="0"/>
              <a:t>What are definitions of the following terms?</a:t>
            </a:r>
            <a:endParaRPr lang="ru-RU" sz="2200" dirty="0"/>
          </a:p>
          <a:p>
            <a:pPr marL="285750" lvl="0" indent="-285750">
              <a:buClr>
                <a:schemeClr val="accent2"/>
              </a:buClr>
              <a:buFont typeface="Arial" panose="020B0604020202020204" pitchFamily="34" charset="0"/>
              <a:buChar char="•"/>
            </a:pPr>
            <a:r>
              <a:rPr lang="en-US" sz="2200" dirty="0"/>
              <a:t>PPP</a:t>
            </a:r>
            <a:endParaRPr lang="ru-RU" sz="2200" dirty="0"/>
          </a:p>
          <a:p>
            <a:pPr marL="285750" lvl="0" indent="-285750">
              <a:buClr>
                <a:schemeClr val="accent2"/>
              </a:buClr>
              <a:buFont typeface="Arial" panose="020B0604020202020204" pitchFamily="34" charset="0"/>
              <a:buChar char="•"/>
            </a:pPr>
            <a:r>
              <a:rPr lang="en-US" sz="2200" dirty="0"/>
              <a:t>Experiential PPP</a:t>
            </a:r>
            <a:endParaRPr lang="ru-RU" sz="2200" dirty="0"/>
          </a:p>
          <a:p>
            <a:pPr marL="285750" lvl="0" indent="-285750">
              <a:buClr>
                <a:schemeClr val="accent2"/>
              </a:buClr>
              <a:buFont typeface="Arial" panose="020B0604020202020204" pitchFamily="34" charset="0"/>
              <a:buChar char="•"/>
            </a:pPr>
            <a:r>
              <a:rPr lang="en-US" sz="2200" dirty="0"/>
              <a:t>Task</a:t>
            </a:r>
            <a:endParaRPr lang="ru-RU" sz="2200" dirty="0"/>
          </a:p>
          <a:p>
            <a:pPr marL="285750" lvl="0" indent="-285750">
              <a:buClr>
                <a:schemeClr val="accent2"/>
              </a:buClr>
              <a:buFont typeface="Arial" panose="020B0604020202020204" pitchFamily="34" charset="0"/>
              <a:buChar char="•"/>
            </a:pPr>
            <a:r>
              <a:rPr lang="en-US" sz="2200" dirty="0"/>
              <a:t>Pedagogic task</a:t>
            </a:r>
            <a:endParaRPr lang="ru-RU" sz="2200" dirty="0"/>
          </a:p>
          <a:p>
            <a:pPr marL="285750" lvl="0" indent="-285750">
              <a:buClr>
                <a:schemeClr val="accent2"/>
              </a:buClr>
              <a:buFont typeface="Arial" panose="020B0604020202020204" pitchFamily="34" charset="0"/>
              <a:buChar char="•"/>
            </a:pPr>
            <a:r>
              <a:rPr lang="en-US" sz="2200" dirty="0"/>
              <a:t>Authentic task</a:t>
            </a:r>
            <a:endParaRPr lang="ru-RU" sz="2200" dirty="0"/>
          </a:p>
          <a:p>
            <a:pPr marL="285750" lvl="0" indent="-285750">
              <a:buClr>
                <a:schemeClr val="accent2"/>
              </a:buClr>
              <a:buFont typeface="Arial" panose="020B0604020202020204" pitchFamily="34" charset="0"/>
              <a:buChar char="•"/>
            </a:pPr>
            <a:r>
              <a:rPr lang="en-US" sz="2200" dirty="0"/>
              <a:t>Authentic text</a:t>
            </a:r>
            <a:endParaRPr lang="ru-RU" sz="2200" dirty="0"/>
          </a:p>
          <a:p>
            <a:pPr marL="285750" lvl="0" indent="-285750">
              <a:buClr>
                <a:schemeClr val="accent2"/>
              </a:buClr>
              <a:buFont typeface="Arial" panose="020B0604020202020204" pitchFamily="34" charset="0"/>
              <a:buChar char="•"/>
            </a:pPr>
            <a:r>
              <a:rPr lang="en-US" sz="2200" dirty="0"/>
              <a:t>Materials adaptation</a:t>
            </a:r>
            <a:endParaRPr lang="ru-RU" sz="2200" dirty="0"/>
          </a:p>
          <a:p>
            <a:pPr marL="285750" lvl="0" indent="-285750">
              <a:buClr>
                <a:schemeClr val="accent2"/>
              </a:buClr>
              <a:buFont typeface="Arial" panose="020B0604020202020204" pitchFamily="34" charset="0"/>
              <a:buChar char="•"/>
            </a:pPr>
            <a:r>
              <a:rPr lang="en-US" sz="2200" dirty="0"/>
              <a:t>Supplementary materials</a:t>
            </a:r>
            <a:endParaRPr lang="ru-RU" sz="2200" dirty="0"/>
          </a:p>
        </p:txBody>
      </p:sp>
    </p:spTree>
    <p:extLst>
      <p:ext uri="{BB962C8B-B14F-4D97-AF65-F5344CB8AC3E}">
        <p14:creationId xmlns:p14="http://schemas.microsoft.com/office/powerpoint/2010/main" val="31972168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80728"/>
            <a:ext cx="8352928" cy="1197764"/>
          </a:xfrm>
          <a:prstGeom prst="rect">
            <a:avLst/>
          </a:prstGeom>
        </p:spPr>
        <p:txBody>
          <a:bodyPr wrap="square">
            <a:spAutoFit/>
          </a:bodyPr>
          <a:lstStyle/>
          <a:p>
            <a:pPr>
              <a:spcBef>
                <a:spcPts val="650"/>
              </a:spcBef>
            </a:pPr>
            <a:r>
              <a:rPr lang="en-US" sz="2200" dirty="0"/>
              <a:t>3. What are the key principles in developing materials? Which of them do you consider the most useful for yourself?</a:t>
            </a:r>
            <a:endParaRPr lang="ru-RU" sz="2200" dirty="0"/>
          </a:p>
          <a:p>
            <a:pPr>
              <a:spcBef>
                <a:spcPts val="650"/>
              </a:spcBef>
            </a:pPr>
            <a:r>
              <a:rPr lang="en-US" sz="2200" dirty="0"/>
              <a:t>4. What should be take into consideration when creating activities?</a:t>
            </a:r>
            <a:endParaRPr lang="ru-RU" sz="2200" dirty="0"/>
          </a:p>
        </p:txBody>
      </p:sp>
      <p:sp>
        <p:nvSpPr>
          <p:cNvPr id="3" name="Прямоугольник 2"/>
          <p:cNvSpPr/>
          <p:nvPr/>
        </p:nvSpPr>
        <p:spPr>
          <a:xfrm>
            <a:off x="323528" y="2875002"/>
            <a:ext cx="2273123" cy="430887"/>
          </a:xfrm>
          <a:prstGeom prst="rect">
            <a:avLst/>
          </a:prstGeom>
        </p:spPr>
        <p:txBody>
          <a:bodyPr wrap="none">
            <a:spAutoFit/>
          </a:bodyPr>
          <a:lstStyle/>
          <a:p>
            <a:pPr>
              <a:spcBef>
                <a:spcPts val="650"/>
              </a:spcBef>
            </a:pPr>
            <a:r>
              <a:rPr lang="en-US" sz="2200" b="1" dirty="0"/>
              <a:t>A Practical Task</a:t>
            </a:r>
            <a:endParaRPr lang="ru-RU" sz="2200" dirty="0"/>
          </a:p>
        </p:txBody>
      </p:sp>
      <p:sp>
        <p:nvSpPr>
          <p:cNvPr id="4" name="Прямоугольник 3"/>
          <p:cNvSpPr/>
          <p:nvPr/>
        </p:nvSpPr>
        <p:spPr>
          <a:xfrm>
            <a:off x="452201" y="3573016"/>
            <a:ext cx="8064896" cy="769441"/>
          </a:xfrm>
          <a:prstGeom prst="rect">
            <a:avLst/>
          </a:prstGeom>
        </p:spPr>
        <p:txBody>
          <a:bodyPr wrap="square">
            <a:spAutoFit/>
          </a:bodyPr>
          <a:lstStyle/>
          <a:p>
            <a:pPr>
              <a:spcBef>
                <a:spcPts val="650"/>
              </a:spcBef>
            </a:pPr>
            <a:r>
              <a:rPr lang="en-US" sz="2200" dirty="0"/>
              <a:t>Develop your own teaching material using the procedure proposed by Tomlinson (2014). </a:t>
            </a:r>
            <a:endParaRPr lang="ru-RU" sz="2200" dirty="0"/>
          </a:p>
        </p:txBody>
      </p:sp>
    </p:spTree>
    <p:extLst>
      <p:ext uri="{BB962C8B-B14F-4D97-AF65-F5344CB8AC3E}">
        <p14:creationId xmlns:p14="http://schemas.microsoft.com/office/powerpoint/2010/main" val="35358572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1037</TotalTime>
  <Words>1602</Words>
  <Application>Microsoft Office PowerPoint</Application>
  <PresentationFormat>Экран (4:3)</PresentationFormat>
  <Paragraphs>117</Paragraphs>
  <Slides>18</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Lecture 1 Introduction to Materials Development</vt:lpstr>
      <vt:lpstr>Outline:</vt:lpstr>
      <vt:lpstr>Teaching Materials</vt:lpstr>
      <vt:lpstr>The need for in-house materials </vt:lpstr>
      <vt:lpstr>Basic Terms in the field</vt:lpstr>
      <vt:lpstr>Basic Terms in the field</vt:lpstr>
      <vt:lpstr>Basic Terms in the field</vt:lpstr>
      <vt:lpstr>Key principles in materials development:</vt:lpstr>
      <vt:lpstr>Презентация PowerPoint</vt:lpstr>
      <vt:lpstr>Презентация PowerPoint</vt:lpstr>
      <vt:lpstr>Презентация PowerPoint</vt:lpstr>
      <vt:lpstr>        An example from one teacher’s approach</vt:lpstr>
      <vt:lpstr>Презентация PowerPoint</vt:lpstr>
      <vt:lpstr>Презентация PowerPoint</vt:lpstr>
      <vt:lpstr>References:</vt:lpstr>
      <vt:lpstr>Further Reading</vt:lpstr>
      <vt:lpstr>Home assignment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Пользователь</cp:lastModifiedBy>
  <cp:revision>83</cp:revision>
  <dcterms:created xsi:type="dcterms:W3CDTF">2018-10-25T23:43:22Z</dcterms:created>
  <dcterms:modified xsi:type="dcterms:W3CDTF">2019-06-06T12:56:27Z</dcterms:modified>
</cp:coreProperties>
</file>