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3" r:id="rId1"/>
  </p:sldMasterIdLst>
  <p:notesMasterIdLst>
    <p:notesMasterId r:id="rId37"/>
  </p:notesMasterIdLst>
  <p:sldIdLst>
    <p:sldId id="262" r:id="rId2"/>
    <p:sldId id="258" r:id="rId3"/>
    <p:sldId id="259" r:id="rId4"/>
    <p:sldId id="273" r:id="rId5"/>
    <p:sldId id="267" r:id="rId6"/>
    <p:sldId id="257" r:id="rId7"/>
    <p:sldId id="264" r:id="rId8"/>
    <p:sldId id="261" r:id="rId9"/>
    <p:sldId id="265" r:id="rId10"/>
    <p:sldId id="263" r:id="rId11"/>
    <p:sldId id="335" r:id="rId12"/>
    <p:sldId id="336" r:id="rId13"/>
    <p:sldId id="296" r:id="rId14"/>
    <p:sldId id="337" r:id="rId15"/>
    <p:sldId id="370" r:id="rId16"/>
    <p:sldId id="301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02" r:id="rId25"/>
    <p:sldId id="346" r:id="rId26"/>
    <p:sldId id="303" r:id="rId27"/>
    <p:sldId id="352" r:id="rId28"/>
    <p:sldId id="339" r:id="rId29"/>
    <p:sldId id="353" r:id="rId30"/>
    <p:sldId id="354" r:id="rId31"/>
    <p:sldId id="371" r:id="rId32"/>
    <p:sldId id="372" r:id="rId33"/>
    <p:sldId id="373" r:id="rId34"/>
    <p:sldId id="355" r:id="rId35"/>
    <p:sldId id="356" r:id="rId3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Permanent Marker" panose="020B0604020202020204" charset="0"/>
      <p:regular r:id="rId44"/>
    </p:embeddedFont>
    <p:embeddedFont>
      <p:font typeface="Source Sans Pro" panose="020B0503030403020204" pitchFamily="3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E3C8FF-8B87-4EE5-BC46-B188729109F7}">
  <a:tblStyle styleId="{03E3C8FF-8B87-4EE5-BC46-B188729109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FFC4C59-DCFD-4FA4-B9E0-7F60744AF68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63" autoAdjust="0"/>
    <p:restoredTop sz="94660"/>
  </p:normalViewPr>
  <p:slideViewPr>
    <p:cSldViewPr snapToGrid="0">
      <p:cViewPr>
        <p:scale>
          <a:sx n="100" d="100"/>
          <a:sy n="100" d="100"/>
        </p:scale>
        <p:origin x="796" y="7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5109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736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527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4660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1171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24084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082466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94883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55319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1682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88572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24930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88972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84238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22994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09447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459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60741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23738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00673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91998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10838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3514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red">
  <p:cSld name="TITLE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yellow">
  <p:cSld name="TITLE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red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blue">
  <p:cSld name="TITLE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yellow">
  <p:cSld name="TITLE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red">
  <p:cSld name="TITLE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5" name="Google Shape;35;p9"/>
          <p:cNvSpPr txBox="1"/>
          <p:nvPr/>
        </p:nvSpPr>
        <p:spPr>
          <a:xfrm>
            <a:off x="3593400" y="992123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1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1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blue">
  <p:cSld name="TITLE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3593400" y="1283826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5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5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04800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4682201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89275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2"/>
          </p:nvPr>
        </p:nvSpPr>
        <p:spPr>
          <a:xfrm>
            <a:off x="3256047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3"/>
          </p:nvPr>
        </p:nvSpPr>
        <p:spPr>
          <a:xfrm>
            <a:off x="6022819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▸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2" r:id="rId1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mnon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8SsnNmx-J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veaQ476OG8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youtube.com/watch?v=tilRkraURdo&amp;t=24s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youtube.com/watch?v=kWIaOe0rs_A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vienantoan.edu.vn/day-tre-tim-kiem-su-giup-do/#day-tre-tim-kiem-su-giup-do-7" TargetMode="External"/><Relationship Id="rId3" Type="http://schemas.openxmlformats.org/officeDocument/2006/relationships/hyperlink" Target="https://vienantoan.edu.vn/day-tre-tim-kiem-su-giup-do/#day-tre-tim-kiem-su-giup-do-2" TargetMode="External"/><Relationship Id="rId7" Type="http://schemas.openxmlformats.org/officeDocument/2006/relationships/hyperlink" Target="https://vienantoan.edu.vn/day-tre-tim-kiem-su-giup-do/#day-tre-tim-kiem-su-giup-do-6" TargetMode="External"/><Relationship Id="rId2" Type="http://schemas.openxmlformats.org/officeDocument/2006/relationships/hyperlink" Target="https://vienantoan.edu.vn/day-tre-tim-kiem-su-giup-do/#day-tre-tim-kiem-su-giup-do-1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vienantoan.edu.vn/day-tre-tim-kiem-su-giup-do/#day-tre-tim-kiem-su-giup-do-5" TargetMode="External"/><Relationship Id="rId5" Type="http://schemas.openxmlformats.org/officeDocument/2006/relationships/hyperlink" Target="https://vienantoan.edu.vn/day-tre-tim-kiem-su-giup-do/#day-tre-tim-kiem-su-giup-do-4" TargetMode="External"/><Relationship Id="rId4" Type="http://schemas.openxmlformats.org/officeDocument/2006/relationships/hyperlink" Target="https://vienantoan.edu.vn/day-tre-tim-kiem-su-giup-do/#day-tre-tim-kiem-su-giup-do-3" TargetMode="External"/><Relationship Id="rId9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youtube.com/watch?v=kI4dkM4BtzQ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w.youtube.com/watch?v=60bj8dcFB-M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thcsxuandinh.pgdbactuliem.edu.vn/index.php?chucnang=view_chitiet&amp;chudecode=5&amp;baivietcode=220767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rb3GYD63og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GcqI-kAXQ0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8Dl-fF2pEc&amp;t=231s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ctrTitle" idx="4294967295"/>
          </p:nvPr>
        </p:nvSpPr>
        <p:spPr>
          <a:xfrm>
            <a:off x="685800" y="2371125"/>
            <a:ext cx="7772400" cy="10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FFFFFF"/>
                </a:solidFill>
              </a:rPr>
              <a:t>Education Social skills for preschool children</a:t>
            </a:r>
            <a:br>
              <a:rPr lang="en" sz="6000" dirty="0">
                <a:solidFill>
                  <a:srgbClr val="FFFFFF"/>
                </a:solidFill>
              </a:rPr>
            </a:br>
            <a:endParaRPr sz="6000" dirty="0">
              <a:solidFill>
                <a:srgbClr val="FFFFFF"/>
              </a:solidFill>
            </a:endParaRPr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4294967295"/>
          </p:nvPr>
        </p:nvSpPr>
        <p:spPr>
          <a:xfrm>
            <a:off x="1" y="3920874"/>
            <a:ext cx="8901598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Th.S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Nguyễn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Thiều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Dạ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Hương</a:t>
            </a: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Khoa Các Khoa học giáo dục, Trường Đại học Giáo dục, Đại học quốc gia Hà Nội</a:t>
            </a:r>
            <a:endParaRPr lang="en-US" sz="15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500" dirty="0">
              <a:solidFill>
                <a:srgbClr val="C00000"/>
              </a:solidFill>
            </a:endParaRPr>
          </a:p>
        </p:txBody>
      </p:sp>
      <p:sp>
        <p:nvSpPr>
          <p:cNvPr id="112" name="Google Shape;112;p23"/>
          <p:cNvSpPr/>
          <p:nvPr/>
        </p:nvSpPr>
        <p:spPr>
          <a:xfrm>
            <a:off x="199815" y="1955958"/>
            <a:ext cx="760363" cy="906865"/>
          </a:xfrm>
          <a:custGeom>
            <a:avLst/>
            <a:gdLst/>
            <a:ahLst/>
            <a:cxnLst/>
            <a:rect l="l" t="t" r="r" b="b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>
            <a:spLocks noGrp="1"/>
          </p:cNvSpPr>
          <p:nvPr>
            <p:ph type="ctrTitle" idx="4294967295"/>
          </p:nvPr>
        </p:nvSpPr>
        <p:spPr>
          <a:xfrm>
            <a:off x="1275150" y="0"/>
            <a:ext cx="65937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hello!</a:t>
            </a:r>
            <a:endParaRPr sz="3600"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4294967295"/>
          </p:nvPr>
        </p:nvSpPr>
        <p:spPr>
          <a:xfrm>
            <a:off x="1275150" y="1320277"/>
            <a:ext cx="65937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I am</a:t>
            </a:r>
            <a:endParaRPr b="1" dirty="0">
              <a:solidFill>
                <a:srgbClr val="FFFFFF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Teacher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DaHu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4294967295"/>
          </p:nvPr>
        </p:nvSpPr>
        <p:spPr>
          <a:xfrm>
            <a:off x="596025" y="3976175"/>
            <a:ext cx="7952100" cy="11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/>
              <a:t>I am here because I love to give presentations. You can find me at </a:t>
            </a:r>
            <a:r>
              <a:rPr lang="en" sz="1800" b="1" i="1" dirty="0"/>
              <a:t>dahu21for.children@gmail.com</a:t>
            </a:r>
            <a:endParaRPr sz="1800" b="1" i="1" dirty="0"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EE3F2-096A-4A00-A6C0-8C33EA482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06" y="391884"/>
            <a:ext cx="2444320" cy="36925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E36E1-31DA-4F6E-BA19-A0A7212E6E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601" y="1193911"/>
            <a:ext cx="2352294" cy="2352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97507E-AB59-4581-B030-5358BC122E8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BÀI HỌC SỐ 9</a:t>
            </a:r>
            <a:endParaRPr dirty="0"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Let’s start!</a:t>
            </a:r>
            <a:endParaRPr dirty="0"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C35A3E-79EB-44D3-A23E-6EF8CF3780F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675893-6E0F-4F14-82CA-DF5DDDF13400}"/>
              </a:ext>
            </a:extLst>
          </p:cNvPr>
          <p:cNvSpPr txBox="1"/>
          <p:nvPr/>
        </p:nvSpPr>
        <p:spPr>
          <a:xfrm>
            <a:off x="472440" y="320040"/>
            <a:ext cx="812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46FFDE-DDA4-457C-9027-81D4A45B7ED1}"/>
              </a:ext>
            </a:extLst>
          </p:cNvPr>
          <p:cNvSpPr/>
          <p:nvPr/>
        </p:nvSpPr>
        <p:spPr>
          <a:xfrm>
            <a:off x="747876" y="258549"/>
            <a:ext cx="764824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5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GIÁO DỤC KỸ NĂNG XÃ HỘI CHO TRẺ MẦM NON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effectLst/>
                <a:latin typeface="Permanent Marker" panose="020B0604020202020204" charset="0"/>
                <a:ea typeface="Arial" panose="020B0604020202020204" pitchFamily="34" charset="0"/>
              </a:rPr>
              <a:t>TIẾN TRÌNH HỌC TẬP</a:t>
            </a:r>
            <a:endParaRPr sz="2500" dirty="0">
              <a:latin typeface="Permanent Marker" panose="020B0604020202020204" charset="0"/>
            </a:endParaRPr>
          </a:p>
        </p:txBody>
      </p:sp>
      <p:sp>
        <p:nvSpPr>
          <p:cNvPr id="220" name="Google Shape;220;p34"/>
          <p:cNvSpPr/>
          <p:nvPr/>
        </p:nvSpPr>
        <p:spPr>
          <a:xfrm>
            <a:off x="706120" y="168016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KỸ NĂNG TÌM KIẾM GIÚP ĐỠ CỦA TRẺ MN</a:t>
            </a:r>
          </a:p>
        </p:txBody>
      </p:sp>
      <p:sp>
        <p:nvSpPr>
          <p:cNvPr id="223" name="Google Shape;223;p3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8F8EB7-EA15-4BDD-9459-FA76F8B65BD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Google Shape;220;p34">
            <a:extLst>
              <a:ext uri="{FF2B5EF4-FFF2-40B4-BE49-F238E27FC236}">
                <a16:creationId xmlns:a16="http://schemas.microsoft.com/office/drawing/2014/main" id="{C8F52870-076F-4799-8C77-D2DC1B45E145}"/>
              </a:ext>
            </a:extLst>
          </p:cNvPr>
          <p:cNvSpPr/>
          <p:nvPr/>
        </p:nvSpPr>
        <p:spPr>
          <a:xfrm>
            <a:off x="4886960" y="1725882"/>
            <a:ext cx="3322320" cy="17831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BIỆN PHÁP PHÁT TRIỂN KỸ NĂNG TÌM KIẾM GIÚP ĐỠ CHO TRẺ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" dirty="0">
                <a:solidFill>
                  <a:schemeClr val="accent6">
                    <a:lumMod val="50000"/>
                  </a:schemeClr>
                </a:solidFill>
              </a:rPr>
              <a:t>ục tiêu của bài học</a:t>
            </a: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0" name="Google Shape;150;p28"/>
          <p:cNvSpPr/>
          <p:nvPr/>
        </p:nvSpPr>
        <p:spPr>
          <a:xfrm>
            <a:off x="3955861" y="980441"/>
            <a:ext cx="3872419" cy="2939979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sẻ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457200" y="980442"/>
            <a:ext cx="3627120" cy="3056346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1.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bày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6">
                    <a:lumMod val="50000"/>
                  </a:schemeClr>
                </a:solidFill>
              </a:rPr>
              <a:t>5</a:t>
            </a:fld>
            <a:endParaRPr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26C33-B289-4F9D-850C-90DFB19D1ED9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khảo</a:t>
            </a:r>
            <a:endParaRPr dirty="0"/>
          </a:p>
        </p:txBody>
      </p:sp>
      <p:sp>
        <p:nvSpPr>
          <p:cNvPr id="74" name="Google Shape;74;p18"/>
          <p:cNvSpPr txBox="1"/>
          <p:nvPr/>
        </p:nvSpPr>
        <p:spPr>
          <a:xfrm>
            <a:off x="121920" y="619439"/>
            <a:ext cx="8900160" cy="265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Lê Bích Ngọc (2013),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 dục kỹ năng sống cho trẻ mẫu giáo (bộ kỹ năng toàn tập dành cho sinh viên và giáo viên mầm non),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 học Quốc gia Hà Nội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Kim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Phan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(2009)-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Quốc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s-MX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www.mamnon.com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30426-9561-43B3-A483-DED2A44AF022}"/>
              </a:ext>
            </a:extLst>
          </p:cNvPr>
          <p:cNvSpPr txBox="1"/>
          <p:nvPr/>
        </p:nvSpPr>
        <p:spPr>
          <a:xfrm>
            <a:off x="6645910" y="479679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80681" y="645160"/>
            <a:ext cx="8976959" cy="26805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 1: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https://www.youtube.com/watch?v=-8SsnNmx-Jg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630670" y="4818551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593" y="2874983"/>
            <a:ext cx="3888107" cy="205292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417B7A-93AE-44EC-9BB7-EF7426E67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body" idx="1"/>
          </p:nvPr>
        </p:nvSpPr>
        <p:spPr>
          <a:xfrm>
            <a:off x="44274" y="920563"/>
            <a:ext cx="8913211" cy="41687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hợp.Khi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cấp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21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08750" y="48357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6" name="Google Shape;126;p25">
            <a:extLst>
              <a:ext uri="{FF2B5EF4-FFF2-40B4-BE49-F238E27FC236}">
                <a16:creationId xmlns:a16="http://schemas.microsoft.com/office/drawing/2014/main" id="{D086D170-75A3-CD48-FF75-0D166EBCB294}"/>
              </a:ext>
            </a:extLst>
          </p:cNvPr>
          <p:cNvSpPr txBox="1">
            <a:spLocks/>
          </p:cNvSpPr>
          <p:nvPr/>
        </p:nvSpPr>
        <p:spPr>
          <a:xfrm>
            <a:off x="-185420" y="-53234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90355" y="2442016"/>
            <a:ext cx="896328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Giữ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tĩnh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gặp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tuyệt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khác.Kĩ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bớt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dồn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AF3BC75-E3A7-4648-B0EA-E0EE2DF24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270" y="627597"/>
            <a:ext cx="2550160" cy="1702659"/>
          </a:xfrm>
          <a:prstGeom prst="rect">
            <a:avLst/>
          </a:prstGeom>
        </p:spPr>
      </p:pic>
      <p:sp>
        <p:nvSpPr>
          <p:cNvPr id="7" name="Google Shape;126;p25">
            <a:extLst>
              <a:ext uri="{FF2B5EF4-FFF2-40B4-BE49-F238E27FC236}">
                <a16:creationId xmlns:a16="http://schemas.microsoft.com/office/drawing/2014/main" id="{D9162CDB-5093-D811-32B4-6420A87D07F9}"/>
              </a:ext>
            </a:extLst>
          </p:cNvPr>
          <p:cNvSpPr txBox="1">
            <a:spLocks/>
          </p:cNvSpPr>
          <p:nvPr/>
        </p:nvSpPr>
        <p:spPr>
          <a:xfrm>
            <a:off x="-185421" y="-148484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312" y="4859852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-27363" y="477182"/>
            <a:ext cx="7082214" cy="128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 2: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https://www.youtube.com/watch?v=6veaQ476OG8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03A524-16F0-45B8-83C1-B4C183FD0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042" y="1290320"/>
            <a:ext cx="2475291" cy="1651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34B2EE6-EE3B-4969-9039-827EE008136B}"/>
              </a:ext>
            </a:extLst>
          </p:cNvPr>
          <p:cNvSpPr txBox="1"/>
          <p:nvPr/>
        </p:nvSpPr>
        <p:spPr>
          <a:xfrm>
            <a:off x="6375430" y="2924109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3" name="Google Shape;126;p25">
            <a:extLst>
              <a:ext uri="{FF2B5EF4-FFF2-40B4-BE49-F238E27FC236}">
                <a16:creationId xmlns:a16="http://schemas.microsoft.com/office/drawing/2014/main" id="{E207EF44-441F-4B10-BB4C-E773FE90893E}"/>
              </a:ext>
            </a:extLst>
          </p:cNvPr>
          <p:cNvSpPr txBox="1">
            <a:spLocks/>
          </p:cNvSpPr>
          <p:nvPr/>
        </p:nvSpPr>
        <p:spPr>
          <a:xfrm>
            <a:off x="-208627" y="-211984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B2FEE5-949F-5294-E71F-2AA0B5B0B858}"/>
              </a:ext>
            </a:extLst>
          </p:cNvPr>
          <p:cNvSpPr txBox="1"/>
          <p:nvPr/>
        </p:nvSpPr>
        <p:spPr>
          <a:xfrm>
            <a:off x="12825" y="1334582"/>
            <a:ext cx="6530030" cy="2119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kịp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bi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nhìn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mới.Kĩ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thẳng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33A155-B81D-E4C2-8EDD-E75BC319095C}"/>
              </a:ext>
            </a:extLst>
          </p:cNvPr>
          <p:cNvSpPr txBox="1"/>
          <p:nvPr/>
        </p:nvSpPr>
        <p:spPr>
          <a:xfrm>
            <a:off x="-27363" y="3370320"/>
            <a:ext cx="9152313" cy="1704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chọn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ưu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dễ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bởi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tế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chẳng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vả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38172" y="2633325"/>
            <a:ext cx="8796278" cy="10750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2.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kiếm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đỡ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mẫu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giáo</a:t>
            </a:r>
            <a:r>
              <a:rPr lang="en-US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3-6 </a:t>
            </a:r>
            <a:r>
              <a:rPr lang="en-US" b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tuổi</a:t>
            </a:r>
            <a:endParaRPr lang="en-US" b="1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lv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2.1.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Tầm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trọng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của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kiếm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đỡ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dối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với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MN</a:t>
            </a:r>
            <a:endParaRPr lang="en-US" dirty="0">
              <a:effectLst/>
              <a:latin typeface="+mj-lt"/>
              <a:ea typeface="Times New Roman" panose="02020603050405020304" pitchFamily="18" charset="0"/>
            </a:endParaRPr>
          </a:p>
          <a:p>
            <a:pPr marL="2286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b="1" i="1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750" y="95084"/>
            <a:ext cx="4140200" cy="218602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2797840" y="2417880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9F375B-A0A9-B4E3-9FB4-46EB0D48E2BE}"/>
              </a:ext>
            </a:extLst>
          </p:cNvPr>
          <p:cNvSpPr txBox="1"/>
          <p:nvPr/>
        </p:nvSpPr>
        <p:spPr>
          <a:xfrm>
            <a:off x="1554798" y="3708401"/>
            <a:ext cx="8304212" cy="698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Mời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xem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video 3: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Đoàn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kết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đỡ</a:t>
            </a:r>
            <a:r>
              <a:rPr lang="en-US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nhau</a:t>
            </a:r>
            <a:endParaRPr lang="en-US" dirty="0">
              <a:effectLst/>
              <a:latin typeface="+mj-lt"/>
              <a:ea typeface="Times New Roman" panose="02020603050405020304" pitchFamily="18" charset="0"/>
            </a:endParaRPr>
          </a:p>
          <a:p>
            <a:pPr marL="2286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i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hlinkClick r:id="rId4"/>
              </a:rPr>
              <a:t>https://www.youtube.com/watch?v=tilRkraURdo&amp;t=24s</a:t>
            </a:r>
            <a:endParaRPr lang="en-US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26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1BEAA3-1D00-4192-8B1E-ED1577CD78A3}"/>
              </a:ext>
            </a:extLst>
          </p:cNvPr>
          <p:cNvSpPr txBox="1"/>
          <p:nvPr/>
        </p:nvSpPr>
        <p:spPr>
          <a:xfrm>
            <a:off x="49814" y="793750"/>
            <a:ext cx="8875746" cy="4612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Theo Lê Bích Ngọc (2013),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 dục kỹ năng sống cho trẻ mẫu giáo (bộ kỹ năng toàn tập dành cho sinh viên và giáo viên mầm non),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Đại học Quốc gia Hà Nội;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Nguyễn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Kim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Phan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(2009)-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trị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mầm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non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Quốc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Gia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3-6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228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gặp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món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xóm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trộm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,….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ai?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?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?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tồi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diễn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khỏe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913437-B23C-44DF-B147-8AE2AAE49A7A}"/>
              </a:ext>
            </a:extLst>
          </p:cNvPr>
          <p:cNvSpPr txBox="1"/>
          <p:nvPr/>
        </p:nvSpPr>
        <p:spPr>
          <a:xfrm>
            <a:off x="511810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91F88ACF-FA42-74C2-6F08-6833AAAB9CF1}"/>
              </a:ext>
            </a:extLst>
          </p:cNvPr>
          <p:cNvSpPr txBox="1">
            <a:spLocks/>
          </p:cNvSpPr>
          <p:nvPr/>
        </p:nvSpPr>
        <p:spPr>
          <a:xfrm>
            <a:off x="-185420" y="-97752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62635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676390" y="4733523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17" y="2474912"/>
            <a:ext cx="2334684" cy="20335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6688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2059C-4B3C-486A-B162-56D79B5DD3B4}"/>
              </a:ext>
            </a:extLst>
          </p:cNvPr>
          <p:cNvSpPr txBox="1"/>
          <p:nvPr/>
        </p:nvSpPr>
        <p:spPr>
          <a:xfrm>
            <a:off x="2749550" y="834778"/>
            <a:ext cx="6146799" cy="1704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2.2 </a:t>
            </a:r>
            <a:r>
              <a:rPr lang="en-US" sz="1800" b="1" i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i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b="1" i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 </a:t>
            </a:r>
            <a:r>
              <a:rPr lang="en-US" sz="1800" b="1" i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b="0" i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 – 6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video 4: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nghị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0" u="sng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https://www.youtube.com/watch?v=kWIaOe0rs_A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A446B88C-E851-6AAE-6196-8FAA09E80042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881223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285750" y="2077801"/>
            <a:ext cx="8686800" cy="29507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1.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Khả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năng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quan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sát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và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tìm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kiếm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sự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từ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người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lớn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2.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Tạo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tình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huống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giả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định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với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các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tình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huống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có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thể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xảy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ra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3.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Dạy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cho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trẻ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biết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phải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làm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gì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khi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gặp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tình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huống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xấu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4. La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hét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khi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cần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sự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lúc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khẩn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5"/>
              </a:rPr>
              <a:t>cấp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5.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Dạy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trẻ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ghi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nhớ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các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số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điện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thoại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và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địa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chỉ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cha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mẹ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,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người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có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thể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6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6.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Dạy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trẻ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các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cư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xử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khi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tìm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kiếm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sự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và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khi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nhận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được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sự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7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7.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Chủ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động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tìm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kiếm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sự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giúp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đỡ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khi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cần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 </a:t>
            </a:r>
            <a:r>
              <a:rPr lang="en-US" sz="1800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thiết</a:t>
            </a:r>
            <a:r>
              <a:rPr lang="en-US" sz="1800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8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66D9A-5632-404F-B3B9-08E37667E1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63315" y="101912"/>
            <a:ext cx="3566069" cy="15281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9433D0-4DC3-42A5-A3BA-874B1CE28DEC}"/>
              </a:ext>
            </a:extLst>
          </p:cNvPr>
          <p:cNvSpPr txBox="1"/>
          <p:nvPr/>
        </p:nvSpPr>
        <p:spPr>
          <a:xfrm>
            <a:off x="3367406" y="1630034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817004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FF25C4-AEFF-47A2-375C-4F04E558659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15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1EFF57-A805-5569-EEAB-476682306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948"/>
            <a:ext cx="9144000" cy="481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330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1.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Khả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năng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sát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từ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người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lớn</a:t>
            </a:r>
            <a:endParaRPr lang="en-US" sz="1800" b="1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Dạy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tìm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kiếm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sự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đỡ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từ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người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lớn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mọi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người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xung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quanh</a:t>
            </a:r>
            <a:r>
              <a:rPr lang="en-US" sz="18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Quan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xung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quanh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coi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xấu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, cha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hết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sức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lưu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dặn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xúc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Ngoài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nghe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bất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cứ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ai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dặn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dò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gặp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xấu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nào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gần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nhờ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họ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Luôn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khẳng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lẽ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rằng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bố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đón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con,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mọi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dễ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dàng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con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bình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tĩnh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cũng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biết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nhờ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đỡ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lớn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quanh</a:t>
            </a:r>
            <a:r>
              <a:rPr lang="en-US" sz="1800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ea typeface="Calibri" panose="020F0502020204030204" pitchFamily="34" charset="0"/>
              </a:rPr>
              <a:t>mình</a:t>
            </a:r>
            <a:endParaRPr lang="en-US" sz="1800" dirty="0">
              <a:latin typeface="+mj-lt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836450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4197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xảy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cùng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phó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mọi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xảy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ra.</a:t>
            </a:r>
            <a:endParaRPr lang="en-US" sz="1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dượt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ngay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251089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3781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gặp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tầm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5-6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lẩn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hoang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man lo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dễ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bậc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Ví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tĩnh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lóc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…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957978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4. La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hét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khẩn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cấp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hét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thét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hét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“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Cháu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”, la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hét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gây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Bởi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âm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tỏa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ưu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kịp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6301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Ghi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nhớ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cơ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nhỏ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thoại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gặp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xấu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,…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106019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 dirty="0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  <p:pic>
        <p:nvPicPr>
          <p:cNvPr id="6" name="Picture 5" descr="Kỹ năng tìm kiếm sự giúp đỡ">
            <a:extLst>
              <a:ext uri="{FF2B5EF4-FFF2-40B4-BE49-F238E27FC236}">
                <a16:creationId xmlns:a16="http://schemas.microsoft.com/office/drawing/2014/main" id="{37472DEE-C8CE-3CDA-6F23-EA6339A8C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254" y="597097"/>
            <a:ext cx="5605246" cy="40638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5150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752718"/>
            <a:ext cx="9067800" cy="3781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cư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xử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teen,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nhắn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riêng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đâu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nếu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đừng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thầy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bè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kịp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vệ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168178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F7B30F-53FA-FAB2-C29A-FDA271AAE976}"/>
              </a:ext>
            </a:extLst>
          </p:cNvPr>
          <p:cNvSpPr txBox="1"/>
          <p:nvPr/>
        </p:nvSpPr>
        <p:spPr>
          <a:xfrm>
            <a:off x="76200" y="662613"/>
            <a:ext cx="9067800" cy="4197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6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b="1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tuổi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teen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nhắc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nhở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rằng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tất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mọi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giỏi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chuyện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Hãy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chủ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động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đưa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lớn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lập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toàn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Mặc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trưởng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đôi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F77B6F1B-DD95-4A49-77DD-00EFACCB6E31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684371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E067D2-27C9-4BA3-8FBF-FB9154505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690" y="3393060"/>
            <a:ext cx="6064249" cy="146679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905D4A-A462-49E2-83D2-23E253769C8F}"/>
              </a:ext>
            </a:extLst>
          </p:cNvPr>
          <p:cNvSpPr txBox="1"/>
          <p:nvPr/>
        </p:nvSpPr>
        <p:spPr>
          <a:xfrm>
            <a:off x="1454150" y="4847863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401D99-C7C0-1233-3C78-507380B4FBC2}"/>
              </a:ext>
            </a:extLst>
          </p:cNvPr>
          <p:cNvSpPr txBox="1"/>
          <p:nvPr/>
        </p:nvSpPr>
        <p:spPr>
          <a:xfrm>
            <a:off x="1762759" y="1290674"/>
            <a:ext cx="6468110" cy="1606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+mj-lt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+mj-lt"/>
                <a:ea typeface="Calibri" panose="020F0502020204030204" pitchFamily="34" charset="0"/>
              </a:rPr>
              <a:t> video 5:</a:t>
            </a: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lịch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nhờ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giúp</a:t>
            </a:r>
            <a:r>
              <a:rPr lang="en-US" sz="1800" b="1" dirty="0"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+mj-lt"/>
                <a:ea typeface="Calibri" panose="020F0502020204030204" pitchFamily="34" charset="0"/>
              </a:rPr>
              <a:t>đỡ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 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hlinkClick r:id="rId4"/>
              </a:rPr>
              <a:t>https://www.youtube.com/watch?v=kI4dkM4BtzQ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+mj-lt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1A81D070-C123-F37D-1B47-C953708B3CA7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13596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447A03-E008-48A5-B89E-25312A448444}"/>
              </a:ext>
            </a:extLst>
          </p:cNvPr>
          <p:cNvSpPr txBox="1"/>
          <p:nvPr/>
        </p:nvSpPr>
        <p:spPr>
          <a:xfrm>
            <a:off x="241300" y="270315"/>
            <a:ext cx="8813800" cy="2119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Tóm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khuyên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thiệp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khăn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kịp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bi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nhìn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cha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F9696B-4B54-ABA5-1D16-17036306C6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146" y="2672597"/>
            <a:ext cx="3888107" cy="20529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2B7976-7BA5-EF8C-FDA9-81B6FB183366}"/>
              </a:ext>
            </a:extLst>
          </p:cNvPr>
          <p:cNvSpPr txBox="1"/>
          <p:nvPr/>
        </p:nvSpPr>
        <p:spPr>
          <a:xfrm>
            <a:off x="558801" y="492805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1049641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628114-28E8-1A70-0F8C-D63BF3184F61}"/>
              </a:ext>
            </a:extLst>
          </p:cNvPr>
          <p:cNvSpPr txBox="1"/>
          <p:nvPr/>
        </p:nvSpPr>
        <p:spPr>
          <a:xfrm>
            <a:off x="1454150" y="4847863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8AAA85-54AA-241F-008A-ECB318D49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238B874-F17C-F1B3-66AE-5EACC5AD2200}"/>
              </a:ext>
            </a:extLst>
          </p:cNvPr>
          <p:cNvSpPr txBox="1"/>
          <p:nvPr/>
        </p:nvSpPr>
        <p:spPr>
          <a:xfrm>
            <a:off x="772031" y="1467080"/>
            <a:ext cx="8148637" cy="872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Mời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video 6: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Kỹ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thuật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yêu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cầu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trợ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giúp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từ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những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người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xung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quanh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hlinkClick r:id="rId4"/>
              </a:rPr>
              <a:t>https://www.youtube.com/watch?v=60bj8dcFB-M</a:t>
            </a:r>
            <a:endParaRPr lang="en-US" sz="1800" dirty="0">
              <a:effectLst/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40B718B3-8F47-FB62-4512-4EC0A0F79CA6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65814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085850" y="881259"/>
            <a:ext cx="8705850" cy="457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9B2252D-6F73-136B-DB35-918243076B9C}"/>
              </a:ext>
            </a:extLst>
          </p:cNvPr>
          <p:cNvSpPr txBox="1"/>
          <p:nvPr/>
        </p:nvSpPr>
        <p:spPr>
          <a:xfrm>
            <a:off x="69850" y="1661837"/>
            <a:ext cx="8724900" cy="1287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1.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chơi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đầu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tiên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em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cùng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nhau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tham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gia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đó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: 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Tháo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gỡ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khó</a:t>
            </a:r>
            <a:r>
              <a:rPr lang="en-US" sz="18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khăn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Mặc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lớp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diện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2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sinh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tay-nhanh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trí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tham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bài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toán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+mj-lt"/>
              <a:ea typeface="Calibri" panose="020F050202020403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3748673-7020-6AFA-362B-82375B68D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3062C9D2-78A7-BC10-7D24-D0702B4AAEA7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72430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BA914B-8332-328F-5619-E013F52C8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975" y="835025"/>
            <a:ext cx="4718050" cy="35433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DDD3300-6F95-CFFD-5C34-75EACE3F15E0}"/>
              </a:ext>
            </a:extLst>
          </p:cNvPr>
          <p:cNvSpPr txBox="1"/>
          <p:nvPr/>
        </p:nvSpPr>
        <p:spPr>
          <a:xfrm>
            <a:off x="139700" y="4378325"/>
            <a:ext cx="9220200" cy="380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http://thcsxuandinh.pgdbactuliem.edu.vn/index.php?chucnang=view_chitiet&amp;chudecode=5&amp;baivietcode=220767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A0C52-D18C-5457-8E42-558839161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58FCB577-6203-976B-02D4-6D5532D39DC2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9853075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971550" y="1655311"/>
            <a:ext cx="8705850" cy="1103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Mời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video 7: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vui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nhộn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“Ask For Help Song”</a:t>
            </a:r>
            <a:endParaRPr lang="en-US" sz="1800" b="1" kern="0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https://www.youtube.com/watch?v=Urb3GYD63og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	</a:t>
            </a: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464F6F2-640D-47CA-3575-A43585FC7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432A5E07-7A58-69D5-17CB-D0945EF7A47C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60860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57150" y="886961"/>
            <a:ext cx="8705850" cy="4535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73075" algn="l"/>
                <a:tab pos="2635250" algn="ctr"/>
              </a:tabLs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…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…”  </a:t>
            </a:r>
            <a:r>
              <a:rPr lang="vi-VN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về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GV phổ biến luật chơi: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GV chia lớp làm 2 đội với 2 lá cờ.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trình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chiếu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màn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hình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có 2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cột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“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nhờ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đê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̉ HS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ghép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nối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các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tình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huống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cách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̉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́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̀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GV gợi ý các tình huống về chủ đề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và có thể đưa ra một số đáp án để HS lựa chọn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 </a:t>
            </a: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Ví dụ: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THÌ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nhờ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gọi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 khi GV trình chiếu một câu NẾU…;  Mỗi đội thi phất cờ, đội nào phất trước giành quyền trả lời sẽ đưa ra đáp án và lý giải và mời đội kia bổ sung.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73075" algn="l"/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3B5FDD-F82E-C3A5-4A0F-B03C6A39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5334058-2BB3-2FA4-9815-FC91ACEC78F8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44233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3B5FDD-F82E-C3A5-4A0F-B03C6A39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5334058-2BB3-2FA4-9815-FC91ACEC78F8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354E349-8F0E-D5B8-2A52-E509AF95F8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517312"/>
              </p:ext>
            </p:extLst>
          </p:nvPr>
        </p:nvGraphicFramePr>
        <p:xfrm>
          <a:off x="958850" y="1066800"/>
          <a:ext cx="7581900" cy="3714750"/>
        </p:xfrm>
        <a:graphic>
          <a:graphicData uri="http://schemas.openxmlformats.org/drawingml/2006/table">
            <a:tbl>
              <a:tblPr firstRow="1" firstCol="1" bandRow="1">
                <a:tableStyleId>{03E3C8FF-8B87-4EE5-BC46-B188729109F7}</a:tableStyleId>
              </a:tblPr>
              <a:tblGrid>
                <a:gridCol w="3270624">
                  <a:extLst>
                    <a:ext uri="{9D8B030D-6E8A-4147-A177-3AD203B41FA5}">
                      <a16:colId xmlns:a16="http://schemas.microsoft.com/office/drawing/2014/main" val="640024389"/>
                    </a:ext>
                  </a:extLst>
                </a:gridCol>
                <a:gridCol w="4311276">
                  <a:extLst>
                    <a:ext uri="{9D8B030D-6E8A-4147-A177-3AD203B41FA5}">
                      <a16:colId xmlns:a16="http://schemas.microsoft.com/office/drawing/2014/main" val="2846889532"/>
                    </a:ext>
                  </a:extLst>
                </a:gridCol>
              </a:tblGrid>
              <a:tr h="29925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NẾU em …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THÌ em sẽ nhờ thầy cô giúp em …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1417137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1.Không dám nói thật với bố mẹ về điểm kém của mình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Đưa em đến phòng ý tế và báo cho gia đình biết về thương tích của em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73975964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2. Không may bị thương tích khi ở trường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Gọi điện thoại cho bô mẹ của em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2691371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3. Lỡ đánh bạn bị thương khi đùa nghịch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Trao đổi trước với bố mẹ em về việc học tập của em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410111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4.Không liên lạc được với bố mẹ của mình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Trò chuyện với các bạn để các bạn hiểu về em hơn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6706013"/>
                  </a:ext>
                </a:extLst>
              </a:tr>
              <a:tr h="93899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>
                          <a:effectLst/>
                        </a:rPr>
                        <a:t>5.Không được các bạn trong lớp cho chơi cùng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  <a:tabLst>
                          <a:tab pos="473075" algn="l"/>
                          <a:tab pos="2635250" algn="ctr"/>
                        </a:tabLst>
                      </a:pPr>
                      <a:r>
                        <a:rPr lang="en-US" sz="1400" dirty="0" err="1">
                          <a:effectLst/>
                        </a:rPr>
                        <a:t>Đưa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bạn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của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đến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phòng</a:t>
                      </a:r>
                      <a:r>
                        <a:rPr lang="en-US" sz="1400" dirty="0">
                          <a:effectLst/>
                        </a:rPr>
                        <a:t> ý </a:t>
                      </a:r>
                      <a:r>
                        <a:rPr lang="en-US" sz="1400" dirty="0" err="1">
                          <a:effectLst/>
                        </a:rPr>
                        <a:t>tế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và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cho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cơ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hội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được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nói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lời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xin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lỗi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bạn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9254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82359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50800" y="406078"/>
            <a:ext cx="8705850" cy="51726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73075" algn="l"/>
                <a:tab pos="2635250" algn="ctr"/>
              </a:tabLst>
            </a:pPr>
            <a:r>
              <a:rPr lang="en-US" sz="1800" b="1" i="1" dirty="0"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kịch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73075" algn="l"/>
                <a:tab pos="2635250" algn="ct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kịch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giới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thiệu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: “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đóng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kịch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”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phổ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biến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: Chia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lớp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5 – 6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5.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thảo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vai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vật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-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HS,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thầy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/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cô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phụ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cô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y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tá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vệ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HS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…). GV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thự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bốc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thăm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ngẫu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3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phút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1ph30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phút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Luật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rất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ngắn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vai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luyện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hết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quy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nào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chiến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thắng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khen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thưởng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(VD: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khen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ngợi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trước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lớp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miễn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trực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nhật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tuần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,….)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tổ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chức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bốc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thăm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luyện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-"/>
              <a:tabLst>
                <a:tab pos="473075" algn="l"/>
                <a:tab pos="2635250" algn="ctr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GV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tổ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chức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đội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lần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lượt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chụp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lưu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niệm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L="74295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73075" algn="l"/>
                <a:tab pos="2635250" algn="ctr"/>
              </a:tabLst>
            </a:pPr>
            <a:r>
              <a:rPr lang="vi-VN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3B5FDD-F82E-C3A5-4A0F-B03C6A39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5334058-2BB3-2FA4-9815-FC91ACEC78F8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239391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933450" y="1871211"/>
            <a:ext cx="8705850" cy="1190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Mời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1800" b="1" i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video 8: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kern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1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b="1" kern="0" dirty="0"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https://www.youtube.com/watch?v=eGcqI-kAXQ0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endParaRPr lang="en-US" sz="1800" dirty="0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23B5FDD-F82E-C3A5-4A0F-B03C6A39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5334058-2BB3-2FA4-9815-FC91ACEC78F8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316838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219075" y="544061"/>
            <a:ext cx="870585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giáo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dục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kiếm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cầu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phép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lịch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lịch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Mặt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mắt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nhìn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Nói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Cảm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ơn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+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vui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vẻ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khác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Kĩ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HS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nhờ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lịch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dẫn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Thái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độ</a:t>
            </a:r>
            <a:r>
              <a:rPr lang="en-US" sz="18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HS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cực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vận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lịch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/>
            <a:r>
              <a:rPr lang="en-US" sz="1800" b="1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endParaRPr lang="en-US" sz="1800" dirty="0">
              <a:latin typeface="+mj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9C5DFE-CFD1-DC91-7531-45304121F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A4520213-AC80-6DC5-79DC-372B7F6D6476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265197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15ACA-E9A8-17E9-2BBD-A3BA62121622}"/>
              </a:ext>
            </a:extLst>
          </p:cNvPr>
          <p:cNvSpPr txBox="1"/>
          <p:nvPr/>
        </p:nvSpPr>
        <p:spPr>
          <a:xfrm>
            <a:off x="1238250" y="2023611"/>
            <a:ext cx="8705850" cy="1287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 9: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https://www.youtube.com/watch?v=H8Dl-fF2pEc&amp;t=231s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457200" algn="just">
              <a:lnSpc>
                <a:spcPct val="150000"/>
              </a:lnSpc>
            </a:pPr>
            <a:endParaRPr lang="en-US" sz="18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63471-5104-0779-0D50-EB035D9CE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0250" y="3957345"/>
            <a:ext cx="3731289" cy="90250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82470E3-34F1-BA48-EA0D-D7A9B13DA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CD089D56-5756-5032-867D-D2EE1C071B56}"/>
              </a:ext>
            </a:extLst>
          </p:cNvPr>
          <p:cNvSpPr txBox="1">
            <a:spLocks/>
          </p:cNvSpPr>
          <p:nvPr/>
        </p:nvSpPr>
        <p:spPr>
          <a:xfrm>
            <a:off x="-185420" y="-152175"/>
            <a:ext cx="951484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KỸ NĂNG TÌM KIẾM GIÚP ĐỠ, HỖ TRỢ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48679056"/>
      </p:ext>
    </p:extLst>
  </p:cSld>
  <p:clrMapOvr>
    <a:masterClrMapping/>
  </p:clrMapOvr>
</p:sld>
</file>

<file path=ppt/theme/theme1.xml><?xml version="1.0" encoding="utf-8"?>
<a:theme xmlns:a="http://schemas.openxmlformats.org/drawingml/2006/main" name="Timon template">
  <a:themeElements>
    <a:clrScheme name="Custom 347">
      <a:dk1>
        <a:srgbClr val="2C343B"/>
      </a:dk1>
      <a:lt1>
        <a:srgbClr val="FFFFFF"/>
      </a:lt1>
      <a:dk2>
        <a:srgbClr val="859CB1"/>
      </a:dk2>
      <a:lt2>
        <a:srgbClr val="F0F3F5"/>
      </a:lt2>
      <a:accent1>
        <a:srgbClr val="0198AD"/>
      </a:accent1>
      <a:accent2>
        <a:srgbClr val="BDE4EA"/>
      </a:accent2>
      <a:accent3>
        <a:srgbClr val="FE344D"/>
      </a:accent3>
      <a:accent4>
        <a:srgbClr val="FE7F8F"/>
      </a:accent4>
      <a:accent5>
        <a:srgbClr val="F5A500"/>
      </a:accent5>
      <a:accent6>
        <a:srgbClr val="2C343B"/>
      </a:accent6>
      <a:hlink>
        <a:srgbClr val="2C343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3857</Words>
  <Application>Microsoft Office PowerPoint</Application>
  <PresentationFormat>On-screen Show (16:9)</PresentationFormat>
  <Paragraphs>245</Paragraphs>
  <Slides>35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Calibri</vt:lpstr>
      <vt:lpstr>Source Sans Pro</vt:lpstr>
      <vt:lpstr>Times New Roman</vt:lpstr>
      <vt:lpstr>Calibri Light</vt:lpstr>
      <vt:lpstr>Permanent Marker</vt:lpstr>
      <vt:lpstr>Arial</vt:lpstr>
      <vt:lpstr>Courier New</vt:lpstr>
      <vt:lpstr>Timon template</vt:lpstr>
      <vt:lpstr>Education Social skills for preschool children </vt:lpstr>
      <vt:lpstr>hello!</vt:lpstr>
      <vt:lpstr>BÀI HỌC SỐ 9</vt:lpstr>
      <vt:lpstr>TIẾN TRÌNH HỌC TẬP</vt:lpstr>
      <vt:lpstr>Mục tiêu của bài học</vt:lpstr>
      <vt:lpstr>Tài liệu tham khảo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DỤC KỸ NĂNG XÃ HỘI CHO TRẺ MẦM NON </dc:title>
  <cp:lastModifiedBy>DaHu 21</cp:lastModifiedBy>
  <cp:revision>194</cp:revision>
  <dcterms:modified xsi:type="dcterms:W3CDTF">2022-06-07T18:33:20Z</dcterms:modified>
</cp:coreProperties>
</file>