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3" r:id="rId1"/>
  </p:sldMasterIdLst>
  <p:notesMasterIdLst>
    <p:notesMasterId r:id="rId49"/>
  </p:notesMasterIdLst>
  <p:sldIdLst>
    <p:sldId id="262" r:id="rId2"/>
    <p:sldId id="258" r:id="rId3"/>
    <p:sldId id="259" r:id="rId4"/>
    <p:sldId id="273" r:id="rId5"/>
    <p:sldId id="267" r:id="rId6"/>
    <p:sldId id="257" r:id="rId7"/>
    <p:sldId id="264" r:id="rId8"/>
    <p:sldId id="261" r:id="rId9"/>
    <p:sldId id="265" r:id="rId10"/>
    <p:sldId id="363" r:id="rId11"/>
    <p:sldId id="365" r:id="rId12"/>
    <p:sldId id="263" r:id="rId13"/>
    <p:sldId id="336" r:id="rId14"/>
    <p:sldId id="369" r:id="rId15"/>
    <p:sldId id="366" r:id="rId16"/>
    <p:sldId id="367" r:id="rId17"/>
    <p:sldId id="370" r:id="rId18"/>
    <p:sldId id="371" r:id="rId19"/>
    <p:sldId id="368" r:id="rId20"/>
    <p:sldId id="296" r:id="rId21"/>
    <p:sldId id="372" r:id="rId22"/>
    <p:sldId id="302" r:id="rId23"/>
    <p:sldId id="380" r:id="rId24"/>
    <p:sldId id="373" r:id="rId25"/>
    <p:sldId id="374" r:id="rId26"/>
    <p:sldId id="375" r:id="rId27"/>
    <p:sldId id="376" r:id="rId28"/>
    <p:sldId id="301" r:id="rId29"/>
    <p:sldId id="381" r:id="rId30"/>
    <p:sldId id="382" r:id="rId31"/>
    <p:sldId id="383" r:id="rId32"/>
    <p:sldId id="384" r:id="rId33"/>
    <p:sldId id="385" r:id="rId34"/>
    <p:sldId id="386" r:id="rId35"/>
    <p:sldId id="387" r:id="rId36"/>
    <p:sldId id="388" r:id="rId37"/>
    <p:sldId id="390" r:id="rId38"/>
    <p:sldId id="389" r:id="rId39"/>
    <p:sldId id="391" r:id="rId40"/>
    <p:sldId id="377" r:id="rId41"/>
    <p:sldId id="392" r:id="rId42"/>
    <p:sldId id="393" r:id="rId43"/>
    <p:sldId id="394" r:id="rId44"/>
    <p:sldId id="396" r:id="rId45"/>
    <p:sldId id="395" r:id="rId46"/>
    <p:sldId id="337" r:id="rId47"/>
    <p:sldId id="397" r:id="rId4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alibri Light" panose="020F0302020204030204" pitchFamily="34" charset="0"/>
      <p:regular r:id="rId54"/>
      <p:italic r:id="rId55"/>
    </p:embeddedFont>
    <p:embeddedFont>
      <p:font typeface="Permanent Marker" panose="020B0604020202020204" charset="0"/>
      <p:regular r:id="rId56"/>
    </p:embeddedFont>
    <p:embeddedFont>
      <p:font typeface="Source Sans Pro" panose="020B0503030403020204" pitchFamily="34" charset="0"/>
      <p:regular r:id="rId57"/>
      <p:bold r:id="rId58"/>
      <p:italic r:id="rId59"/>
      <p:boldItalic r:id="rId6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3E3C8FF-8B87-4EE5-BC46-B188729109F7}">
  <a:tblStyle styleId="{03E3C8FF-8B87-4EE5-BC46-B188729109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FFC4C59-DCFD-4FA4-B9E0-7F60744AF68A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63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76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7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0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8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58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4736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44952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16875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86400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759168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83528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1508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25276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750618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24930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179162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338250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94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98280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56053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46607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30311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03195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96409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535773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911775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257165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8130978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7741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704074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525913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16426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290308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87359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0541636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342076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867700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6598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red">
  <p:cSld name="TITLE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yellow">
  <p:cSld name="TITLE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red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blue">
  <p:cSld name="TITLE_1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yellow">
  <p:cSld name="TITLE_1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red">
  <p:cSld name="TITLE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5" name="Google Shape;35;p9"/>
          <p:cNvSpPr txBox="1"/>
          <p:nvPr/>
        </p:nvSpPr>
        <p:spPr>
          <a:xfrm>
            <a:off x="3593400" y="992123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1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1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36" name="Google Shape;36;p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blue">
  <p:cSld name="TITLE_1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9" name="Google Shape;39;p10"/>
          <p:cNvSpPr txBox="1"/>
          <p:nvPr/>
        </p:nvSpPr>
        <p:spPr>
          <a:xfrm>
            <a:off x="3593400" y="1283826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5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5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▸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04800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2"/>
          </p:nvPr>
        </p:nvSpPr>
        <p:spPr>
          <a:xfrm>
            <a:off x="4682201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89275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2"/>
          </p:nvPr>
        </p:nvSpPr>
        <p:spPr>
          <a:xfrm>
            <a:off x="3256047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3"/>
          </p:nvPr>
        </p:nvSpPr>
        <p:spPr>
          <a:xfrm>
            <a:off x="6022819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▸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2" r:id="rId1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ebsitehoctructuyen.com/" TargetMode="Externa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13CDP8uoZc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6WrTy6oLnc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-fjAeQUlwI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en.wikipedia.org/wiki/Teaching_method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hyperlink" Target="https://www.youtube.com/watch?v=W_YC6mHYEPI&amp;t=451s" TargetMode="Externa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b-J0BuZMEY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 txBox="1">
            <a:spLocks noGrp="1"/>
          </p:cNvSpPr>
          <p:nvPr>
            <p:ph type="ctrTitle" idx="4294967295"/>
          </p:nvPr>
        </p:nvSpPr>
        <p:spPr>
          <a:xfrm>
            <a:off x="685800" y="2371125"/>
            <a:ext cx="7772400" cy="10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rgbClr val="FFFFFF"/>
                </a:solidFill>
              </a:rPr>
              <a:t>Education Social skills for preschool children</a:t>
            </a:r>
            <a:br>
              <a:rPr lang="en" sz="6000" dirty="0">
                <a:solidFill>
                  <a:srgbClr val="FFFFFF"/>
                </a:solidFill>
              </a:rPr>
            </a:br>
            <a:endParaRPr sz="6000" dirty="0">
              <a:solidFill>
                <a:srgbClr val="FFFFFF"/>
              </a:solidFill>
            </a:endParaRPr>
          </a:p>
        </p:txBody>
      </p:sp>
      <p:sp>
        <p:nvSpPr>
          <p:cNvPr id="111" name="Google Shape;111;p23"/>
          <p:cNvSpPr txBox="1">
            <a:spLocks noGrp="1"/>
          </p:cNvSpPr>
          <p:nvPr>
            <p:ph type="subTitle" idx="4294967295"/>
          </p:nvPr>
        </p:nvSpPr>
        <p:spPr>
          <a:xfrm>
            <a:off x="1" y="3920874"/>
            <a:ext cx="8901598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Th.S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Nguyễn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Thiều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Dạ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Hương</a:t>
            </a: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Khoa Các Khoa học giáo dục, Trường Đại học Giáo dục, Đại học quốc gia Hà Nội</a:t>
            </a:r>
            <a:endParaRPr lang="en-US" sz="15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500" dirty="0">
              <a:solidFill>
                <a:srgbClr val="C00000"/>
              </a:solidFill>
            </a:endParaRPr>
          </a:p>
        </p:txBody>
      </p:sp>
      <p:sp>
        <p:nvSpPr>
          <p:cNvPr id="112" name="Google Shape;112;p23"/>
          <p:cNvSpPr/>
          <p:nvPr/>
        </p:nvSpPr>
        <p:spPr>
          <a:xfrm>
            <a:off x="199815" y="1955958"/>
            <a:ext cx="760363" cy="906865"/>
          </a:xfrm>
          <a:custGeom>
            <a:avLst/>
            <a:gdLst/>
            <a:ahLst/>
            <a:cxnLst/>
            <a:rect l="l" t="t" r="r" b="b"/>
            <a:pathLst>
              <a:path w="15817" h="18981" extrusionOk="0">
                <a:moveTo>
                  <a:pt x="11364" y="1"/>
                </a:moveTo>
                <a:lnTo>
                  <a:pt x="11242" y="25"/>
                </a:lnTo>
                <a:lnTo>
                  <a:pt x="11169" y="74"/>
                </a:lnTo>
                <a:lnTo>
                  <a:pt x="11096" y="171"/>
                </a:lnTo>
                <a:lnTo>
                  <a:pt x="10780" y="731"/>
                </a:lnTo>
                <a:lnTo>
                  <a:pt x="10634" y="999"/>
                </a:lnTo>
                <a:lnTo>
                  <a:pt x="10537" y="1315"/>
                </a:lnTo>
                <a:lnTo>
                  <a:pt x="10512" y="1388"/>
                </a:lnTo>
                <a:lnTo>
                  <a:pt x="10537" y="1461"/>
                </a:lnTo>
                <a:lnTo>
                  <a:pt x="10585" y="1534"/>
                </a:lnTo>
                <a:lnTo>
                  <a:pt x="10634" y="1583"/>
                </a:lnTo>
                <a:lnTo>
                  <a:pt x="10707" y="1607"/>
                </a:lnTo>
                <a:lnTo>
                  <a:pt x="10804" y="1631"/>
                </a:lnTo>
                <a:lnTo>
                  <a:pt x="10877" y="1607"/>
                </a:lnTo>
                <a:lnTo>
                  <a:pt x="10950" y="1558"/>
                </a:lnTo>
                <a:lnTo>
                  <a:pt x="11145" y="1315"/>
                </a:lnTo>
                <a:lnTo>
                  <a:pt x="11291" y="1047"/>
                </a:lnTo>
                <a:lnTo>
                  <a:pt x="11510" y="731"/>
                </a:lnTo>
                <a:lnTo>
                  <a:pt x="11583" y="682"/>
                </a:lnTo>
                <a:lnTo>
                  <a:pt x="11656" y="609"/>
                </a:lnTo>
                <a:lnTo>
                  <a:pt x="11705" y="463"/>
                </a:lnTo>
                <a:lnTo>
                  <a:pt x="11729" y="342"/>
                </a:lnTo>
                <a:lnTo>
                  <a:pt x="11705" y="220"/>
                </a:lnTo>
                <a:lnTo>
                  <a:pt x="11656" y="123"/>
                </a:lnTo>
                <a:lnTo>
                  <a:pt x="11583" y="50"/>
                </a:lnTo>
                <a:lnTo>
                  <a:pt x="11486" y="25"/>
                </a:lnTo>
                <a:lnTo>
                  <a:pt x="11461" y="1"/>
                </a:lnTo>
                <a:close/>
                <a:moveTo>
                  <a:pt x="3821" y="171"/>
                </a:moveTo>
                <a:lnTo>
                  <a:pt x="3748" y="196"/>
                </a:lnTo>
                <a:lnTo>
                  <a:pt x="3699" y="244"/>
                </a:lnTo>
                <a:lnTo>
                  <a:pt x="3651" y="317"/>
                </a:lnTo>
                <a:lnTo>
                  <a:pt x="3651" y="390"/>
                </a:lnTo>
                <a:lnTo>
                  <a:pt x="3651" y="463"/>
                </a:lnTo>
                <a:lnTo>
                  <a:pt x="3699" y="634"/>
                </a:lnTo>
                <a:lnTo>
                  <a:pt x="3772" y="804"/>
                </a:lnTo>
                <a:lnTo>
                  <a:pt x="3943" y="1120"/>
                </a:lnTo>
                <a:lnTo>
                  <a:pt x="4113" y="1461"/>
                </a:lnTo>
                <a:lnTo>
                  <a:pt x="4259" y="1802"/>
                </a:lnTo>
                <a:lnTo>
                  <a:pt x="4332" y="1923"/>
                </a:lnTo>
                <a:lnTo>
                  <a:pt x="4429" y="1996"/>
                </a:lnTo>
                <a:lnTo>
                  <a:pt x="4527" y="2021"/>
                </a:lnTo>
                <a:lnTo>
                  <a:pt x="4624" y="1996"/>
                </a:lnTo>
                <a:lnTo>
                  <a:pt x="4721" y="1972"/>
                </a:lnTo>
                <a:lnTo>
                  <a:pt x="4794" y="1899"/>
                </a:lnTo>
                <a:lnTo>
                  <a:pt x="4843" y="1777"/>
                </a:lnTo>
                <a:lnTo>
                  <a:pt x="4843" y="1656"/>
                </a:lnTo>
                <a:lnTo>
                  <a:pt x="4794" y="1461"/>
                </a:lnTo>
                <a:lnTo>
                  <a:pt x="4697" y="1266"/>
                </a:lnTo>
                <a:lnTo>
                  <a:pt x="4502" y="901"/>
                </a:lnTo>
                <a:lnTo>
                  <a:pt x="4283" y="536"/>
                </a:lnTo>
                <a:lnTo>
                  <a:pt x="4162" y="390"/>
                </a:lnTo>
                <a:lnTo>
                  <a:pt x="4040" y="244"/>
                </a:lnTo>
                <a:lnTo>
                  <a:pt x="3967" y="196"/>
                </a:lnTo>
                <a:lnTo>
                  <a:pt x="3894" y="171"/>
                </a:lnTo>
                <a:close/>
                <a:moveTo>
                  <a:pt x="15452" y="4405"/>
                </a:moveTo>
                <a:lnTo>
                  <a:pt x="15379" y="4429"/>
                </a:lnTo>
                <a:lnTo>
                  <a:pt x="15306" y="4454"/>
                </a:lnTo>
                <a:lnTo>
                  <a:pt x="15135" y="4551"/>
                </a:lnTo>
                <a:lnTo>
                  <a:pt x="14941" y="4600"/>
                </a:lnTo>
                <a:lnTo>
                  <a:pt x="14551" y="4697"/>
                </a:lnTo>
                <a:lnTo>
                  <a:pt x="14357" y="4746"/>
                </a:lnTo>
                <a:lnTo>
                  <a:pt x="14162" y="4819"/>
                </a:lnTo>
                <a:lnTo>
                  <a:pt x="14016" y="4916"/>
                </a:lnTo>
                <a:lnTo>
                  <a:pt x="13870" y="5062"/>
                </a:lnTo>
                <a:lnTo>
                  <a:pt x="13822" y="5135"/>
                </a:lnTo>
                <a:lnTo>
                  <a:pt x="13822" y="5232"/>
                </a:lnTo>
                <a:lnTo>
                  <a:pt x="13846" y="5330"/>
                </a:lnTo>
                <a:lnTo>
                  <a:pt x="13895" y="5354"/>
                </a:lnTo>
                <a:lnTo>
                  <a:pt x="13943" y="5354"/>
                </a:lnTo>
                <a:lnTo>
                  <a:pt x="14138" y="5378"/>
                </a:lnTo>
                <a:lnTo>
                  <a:pt x="14357" y="5378"/>
                </a:lnTo>
                <a:lnTo>
                  <a:pt x="14600" y="5354"/>
                </a:lnTo>
                <a:lnTo>
                  <a:pt x="14819" y="5330"/>
                </a:lnTo>
                <a:lnTo>
                  <a:pt x="15038" y="5257"/>
                </a:lnTo>
                <a:lnTo>
                  <a:pt x="15257" y="5208"/>
                </a:lnTo>
                <a:lnTo>
                  <a:pt x="15452" y="5111"/>
                </a:lnTo>
                <a:lnTo>
                  <a:pt x="15646" y="5038"/>
                </a:lnTo>
                <a:lnTo>
                  <a:pt x="15719" y="4989"/>
                </a:lnTo>
                <a:lnTo>
                  <a:pt x="15768" y="4940"/>
                </a:lnTo>
                <a:lnTo>
                  <a:pt x="15817" y="4819"/>
                </a:lnTo>
                <a:lnTo>
                  <a:pt x="15792" y="4697"/>
                </a:lnTo>
                <a:lnTo>
                  <a:pt x="15768" y="4575"/>
                </a:lnTo>
                <a:lnTo>
                  <a:pt x="15671" y="4478"/>
                </a:lnTo>
                <a:lnTo>
                  <a:pt x="15573" y="4429"/>
                </a:lnTo>
                <a:lnTo>
                  <a:pt x="15452" y="4405"/>
                </a:lnTo>
                <a:close/>
                <a:moveTo>
                  <a:pt x="317" y="4697"/>
                </a:moveTo>
                <a:lnTo>
                  <a:pt x="220" y="4721"/>
                </a:lnTo>
                <a:lnTo>
                  <a:pt x="122" y="4746"/>
                </a:lnTo>
                <a:lnTo>
                  <a:pt x="25" y="4794"/>
                </a:lnTo>
                <a:lnTo>
                  <a:pt x="1" y="4867"/>
                </a:lnTo>
                <a:lnTo>
                  <a:pt x="1" y="4965"/>
                </a:lnTo>
                <a:lnTo>
                  <a:pt x="49" y="5038"/>
                </a:lnTo>
                <a:lnTo>
                  <a:pt x="195" y="5184"/>
                </a:lnTo>
                <a:lnTo>
                  <a:pt x="390" y="5305"/>
                </a:lnTo>
                <a:lnTo>
                  <a:pt x="779" y="5524"/>
                </a:lnTo>
                <a:lnTo>
                  <a:pt x="1169" y="5743"/>
                </a:lnTo>
                <a:lnTo>
                  <a:pt x="1388" y="5841"/>
                </a:lnTo>
                <a:lnTo>
                  <a:pt x="1582" y="5938"/>
                </a:lnTo>
                <a:lnTo>
                  <a:pt x="1655" y="5962"/>
                </a:lnTo>
                <a:lnTo>
                  <a:pt x="1801" y="5962"/>
                </a:lnTo>
                <a:lnTo>
                  <a:pt x="1850" y="5938"/>
                </a:lnTo>
                <a:lnTo>
                  <a:pt x="1923" y="5841"/>
                </a:lnTo>
                <a:lnTo>
                  <a:pt x="1972" y="5743"/>
                </a:lnTo>
                <a:lnTo>
                  <a:pt x="1996" y="5622"/>
                </a:lnTo>
                <a:lnTo>
                  <a:pt x="1972" y="5476"/>
                </a:lnTo>
                <a:lnTo>
                  <a:pt x="1899" y="5378"/>
                </a:lnTo>
                <a:lnTo>
                  <a:pt x="1826" y="5330"/>
                </a:lnTo>
                <a:lnTo>
                  <a:pt x="1777" y="5305"/>
                </a:lnTo>
                <a:lnTo>
                  <a:pt x="1582" y="5208"/>
                </a:lnTo>
                <a:lnTo>
                  <a:pt x="1388" y="5111"/>
                </a:lnTo>
                <a:lnTo>
                  <a:pt x="974" y="4892"/>
                </a:lnTo>
                <a:lnTo>
                  <a:pt x="755" y="4794"/>
                </a:lnTo>
                <a:lnTo>
                  <a:pt x="536" y="4721"/>
                </a:lnTo>
                <a:lnTo>
                  <a:pt x="317" y="4697"/>
                </a:lnTo>
                <a:close/>
                <a:moveTo>
                  <a:pt x="8809" y="6936"/>
                </a:moveTo>
                <a:lnTo>
                  <a:pt x="8736" y="6984"/>
                </a:lnTo>
                <a:lnTo>
                  <a:pt x="8663" y="7057"/>
                </a:lnTo>
                <a:lnTo>
                  <a:pt x="8566" y="7252"/>
                </a:lnTo>
                <a:lnTo>
                  <a:pt x="8468" y="7495"/>
                </a:lnTo>
                <a:lnTo>
                  <a:pt x="8420" y="7739"/>
                </a:lnTo>
                <a:lnTo>
                  <a:pt x="8395" y="7958"/>
                </a:lnTo>
                <a:lnTo>
                  <a:pt x="8395" y="8128"/>
                </a:lnTo>
                <a:lnTo>
                  <a:pt x="8322" y="8177"/>
                </a:lnTo>
                <a:lnTo>
                  <a:pt x="8201" y="8225"/>
                </a:lnTo>
                <a:lnTo>
                  <a:pt x="8079" y="8250"/>
                </a:lnTo>
                <a:lnTo>
                  <a:pt x="7982" y="8225"/>
                </a:lnTo>
                <a:lnTo>
                  <a:pt x="7909" y="8201"/>
                </a:lnTo>
                <a:lnTo>
                  <a:pt x="7982" y="8079"/>
                </a:lnTo>
                <a:lnTo>
                  <a:pt x="8055" y="7933"/>
                </a:lnTo>
                <a:lnTo>
                  <a:pt x="8103" y="7812"/>
                </a:lnTo>
                <a:lnTo>
                  <a:pt x="8103" y="7666"/>
                </a:lnTo>
                <a:lnTo>
                  <a:pt x="8103" y="7520"/>
                </a:lnTo>
                <a:lnTo>
                  <a:pt x="8055" y="7398"/>
                </a:lnTo>
                <a:lnTo>
                  <a:pt x="7957" y="7252"/>
                </a:lnTo>
                <a:lnTo>
                  <a:pt x="7836" y="7130"/>
                </a:lnTo>
                <a:lnTo>
                  <a:pt x="7763" y="7082"/>
                </a:lnTo>
                <a:lnTo>
                  <a:pt x="7617" y="7082"/>
                </a:lnTo>
                <a:lnTo>
                  <a:pt x="7544" y="7130"/>
                </a:lnTo>
                <a:lnTo>
                  <a:pt x="7446" y="7252"/>
                </a:lnTo>
                <a:lnTo>
                  <a:pt x="7373" y="7374"/>
                </a:lnTo>
                <a:lnTo>
                  <a:pt x="7325" y="7495"/>
                </a:lnTo>
                <a:lnTo>
                  <a:pt x="7300" y="7641"/>
                </a:lnTo>
                <a:lnTo>
                  <a:pt x="7300" y="7787"/>
                </a:lnTo>
                <a:lnTo>
                  <a:pt x="7300" y="7909"/>
                </a:lnTo>
                <a:lnTo>
                  <a:pt x="7325" y="8055"/>
                </a:lnTo>
                <a:lnTo>
                  <a:pt x="7373" y="8177"/>
                </a:lnTo>
                <a:lnTo>
                  <a:pt x="7179" y="8298"/>
                </a:lnTo>
                <a:lnTo>
                  <a:pt x="7081" y="8323"/>
                </a:lnTo>
                <a:lnTo>
                  <a:pt x="6984" y="8347"/>
                </a:lnTo>
                <a:lnTo>
                  <a:pt x="6911" y="8371"/>
                </a:lnTo>
                <a:lnTo>
                  <a:pt x="6814" y="8347"/>
                </a:lnTo>
                <a:lnTo>
                  <a:pt x="6692" y="8298"/>
                </a:lnTo>
                <a:lnTo>
                  <a:pt x="6570" y="8201"/>
                </a:lnTo>
                <a:lnTo>
                  <a:pt x="6497" y="8055"/>
                </a:lnTo>
                <a:lnTo>
                  <a:pt x="6449" y="7909"/>
                </a:lnTo>
                <a:lnTo>
                  <a:pt x="6449" y="7739"/>
                </a:lnTo>
                <a:lnTo>
                  <a:pt x="6497" y="7544"/>
                </a:lnTo>
                <a:lnTo>
                  <a:pt x="6497" y="7520"/>
                </a:lnTo>
                <a:lnTo>
                  <a:pt x="6473" y="7520"/>
                </a:lnTo>
                <a:lnTo>
                  <a:pt x="6449" y="7495"/>
                </a:lnTo>
                <a:lnTo>
                  <a:pt x="6424" y="7520"/>
                </a:lnTo>
                <a:lnTo>
                  <a:pt x="6327" y="7617"/>
                </a:lnTo>
                <a:lnTo>
                  <a:pt x="6254" y="7739"/>
                </a:lnTo>
                <a:lnTo>
                  <a:pt x="6230" y="7836"/>
                </a:lnTo>
                <a:lnTo>
                  <a:pt x="6206" y="7958"/>
                </a:lnTo>
                <a:lnTo>
                  <a:pt x="6206" y="8055"/>
                </a:lnTo>
                <a:lnTo>
                  <a:pt x="6206" y="8177"/>
                </a:lnTo>
                <a:lnTo>
                  <a:pt x="6254" y="8274"/>
                </a:lnTo>
                <a:lnTo>
                  <a:pt x="6303" y="8371"/>
                </a:lnTo>
                <a:lnTo>
                  <a:pt x="6376" y="8469"/>
                </a:lnTo>
                <a:lnTo>
                  <a:pt x="6449" y="8542"/>
                </a:lnTo>
                <a:lnTo>
                  <a:pt x="6546" y="8615"/>
                </a:lnTo>
                <a:lnTo>
                  <a:pt x="6643" y="8663"/>
                </a:lnTo>
                <a:lnTo>
                  <a:pt x="6765" y="8712"/>
                </a:lnTo>
                <a:lnTo>
                  <a:pt x="6862" y="8736"/>
                </a:lnTo>
                <a:lnTo>
                  <a:pt x="7008" y="8736"/>
                </a:lnTo>
                <a:lnTo>
                  <a:pt x="7130" y="8712"/>
                </a:lnTo>
                <a:lnTo>
                  <a:pt x="7349" y="8615"/>
                </a:lnTo>
                <a:lnTo>
                  <a:pt x="7592" y="8493"/>
                </a:lnTo>
                <a:lnTo>
                  <a:pt x="7690" y="8566"/>
                </a:lnTo>
                <a:lnTo>
                  <a:pt x="7836" y="8639"/>
                </a:lnTo>
                <a:lnTo>
                  <a:pt x="7982" y="8663"/>
                </a:lnTo>
                <a:lnTo>
                  <a:pt x="8128" y="8688"/>
                </a:lnTo>
                <a:lnTo>
                  <a:pt x="8225" y="8688"/>
                </a:lnTo>
                <a:lnTo>
                  <a:pt x="8347" y="8663"/>
                </a:lnTo>
                <a:lnTo>
                  <a:pt x="8566" y="8566"/>
                </a:lnTo>
                <a:lnTo>
                  <a:pt x="8639" y="8663"/>
                </a:lnTo>
                <a:lnTo>
                  <a:pt x="8736" y="8736"/>
                </a:lnTo>
                <a:lnTo>
                  <a:pt x="8833" y="8809"/>
                </a:lnTo>
                <a:lnTo>
                  <a:pt x="8931" y="8858"/>
                </a:lnTo>
                <a:lnTo>
                  <a:pt x="9174" y="8907"/>
                </a:lnTo>
                <a:lnTo>
                  <a:pt x="9417" y="8931"/>
                </a:lnTo>
                <a:lnTo>
                  <a:pt x="9661" y="8882"/>
                </a:lnTo>
                <a:lnTo>
                  <a:pt x="9880" y="8809"/>
                </a:lnTo>
                <a:lnTo>
                  <a:pt x="9977" y="8736"/>
                </a:lnTo>
                <a:lnTo>
                  <a:pt x="10074" y="8663"/>
                </a:lnTo>
                <a:lnTo>
                  <a:pt x="10172" y="8566"/>
                </a:lnTo>
                <a:lnTo>
                  <a:pt x="10269" y="8469"/>
                </a:lnTo>
                <a:lnTo>
                  <a:pt x="10293" y="8396"/>
                </a:lnTo>
                <a:lnTo>
                  <a:pt x="10293" y="8347"/>
                </a:lnTo>
                <a:lnTo>
                  <a:pt x="10269" y="8298"/>
                </a:lnTo>
                <a:lnTo>
                  <a:pt x="10245" y="8250"/>
                </a:lnTo>
                <a:lnTo>
                  <a:pt x="10172" y="8225"/>
                </a:lnTo>
                <a:lnTo>
                  <a:pt x="10123" y="8201"/>
                </a:lnTo>
                <a:lnTo>
                  <a:pt x="10001" y="8201"/>
                </a:lnTo>
                <a:lnTo>
                  <a:pt x="9782" y="8323"/>
                </a:lnTo>
                <a:lnTo>
                  <a:pt x="9563" y="8420"/>
                </a:lnTo>
                <a:lnTo>
                  <a:pt x="9442" y="8444"/>
                </a:lnTo>
                <a:lnTo>
                  <a:pt x="9344" y="8469"/>
                </a:lnTo>
                <a:lnTo>
                  <a:pt x="9223" y="8469"/>
                </a:lnTo>
                <a:lnTo>
                  <a:pt x="9101" y="8420"/>
                </a:lnTo>
                <a:lnTo>
                  <a:pt x="9004" y="8347"/>
                </a:lnTo>
                <a:lnTo>
                  <a:pt x="8931" y="8274"/>
                </a:lnTo>
                <a:lnTo>
                  <a:pt x="9052" y="8128"/>
                </a:lnTo>
                <a:lnTo>
                  <a:pt x="9150" y="7982"/>
                </a:lnTo>
                <a:lnTo>
                  <a:pt x="9247" y="7836"/>
                </a:lnTo>
                <a:lnTo>
                  <a:pt x="9296" y="7666"/>
                </a:lnTo>
                <a:lnTo>
                  <a:pt x="9320" y="7495"/>
                </a:lnTo>
                <a:lnTo>
                  <a:pt x="9296" y="7349"/>
                </a:lnTo>
                <a:lnTo>
                  <a:pt x="9247" y="7203"/>
                </a:lnTo>
                <a:lnTo>
                  <a:pt x="9150" y="7057"/>
                </a:lnTo>
                <a:lnTo>
                  <a:pt x="9052" y="6984"/>
                </a:lnTo>
                <a:lnTo>
                  <a:pt x="8955" y="6936"/>
                </a:lnTo>
                <a:close/>
                <a:moveTo>
                  <a:pt x="1947" y="9710"/>
                </a:moveTo>
                <a:lnTo>
                  <a:pt x="1801" y="9758"/>
                </a:lnTo>
                <a:lnTo>
                  <a:pt x="1582" y="9856"/>
                </a:lnTo>
                <a:lnTo>
                  <a:pt x="1363" y="10002"/>
                </a:lnTo>
                <a:lnTo>
                  <a:pt x="925" y="10294"/>
                </a:lnTo>
                <a:lnTo>
                  <a:pt x="706" y="10415"/>
                </a:lnTo>
                <a:lnTo>
                  <a:pt x="585" y="10513"/>
                </a:lnTo>
                <a:lnTo>
                  <a:pt x="463" y="10610"/>
                </a:lnTo>
                <a:lnTo>
                  <a:pt x="366" y="10707"/>
                </a:lnTo>
                <a:lnTo>
                  <a:pt x="317" y="10829"/>
                </a:lnTo>
                <a:lnTo>
                  <a:pt x="317" y="10878"/>
                </a:lnTo>
                <a:lnTo>
                  <a:pt x="341" y="10926"/>
                </a:lnTo>
                <a:lnTo>
                  <a:pt x="366" y="10999"/>
                </a:lnTo>
                <a:lnTo>
                  <a:pt x="439" y="11048"/>
                </a:lnTo>
                <a:lnTo>
                  <a:pt x="536" y="11097"/>
                </a:lnTo>
                <a:lnTo>
                  <a:pt x="633" y="11097"/>
                </a:lnTo>
                <a:lnTo>
                  <a:pt x="755" y="11072"/>
                </a:lnTo>
                <a:lnTo>
                  <a:pt x="877" y="11048"/>
                </a:lnTo>
                <a:lnTo>
                  <a:pt x="1120" y="10926"/>
                </a:lnTo>
                <a:lnTo>
                  <a:pt x="1315" y="10829"/>
                </a:lnTo>
                <a:lnTo>
                  <a:pt x="1728" y="10610"/>
                </a:lnTo>
                <a:lnTo>
                  <a:pt x="1947" y="10488"/>
                </a:lnTo>
                <a:lnTo>
                  <a:pt x="2142" y="10342"/>
                </a:lnTo>
                <a:lnTo>
                  <a:pt x="2264" y="10245"/>
                </a:lnTo>
                <a:lnTo>
                  <a:pt x="2312" y="10123"/>
                </a:lnTo>
                <a:lnTo>
                  <a:pt x="2312" y="10002"/>
                </a:lnTo>
                <a:lnTo>
                  <a:pt x="2264" y="9880"/>
                </a:lnTo>
                <a:lnTo>
                  <a:pt x="2191" y="9783"/>
                </a:lnTo>
                <a:lnTo>
                  <a:pt x="2069" y="9734"/>
                </a:lnTo>
                <a:lnTo>
                  <a:pt x="1947" y="9710"/>
                </a:lnTo>
                <a:close/>
                <a:moveTo>
                  <a:pt x="14065" y="10026"/>
                </a:moveTo>
                <a:lnTo>
                  <a:pt x="13895" y="10050"/>
                </a:lnTo>
                <a:lnTo>
                  <a:pt x="13846" y="10075"/>
                </a:lnTo>
                <a:lnTo>
                  <a:pt x="13797" y="10123"/>
                </a:lnTo>
                <a:lnTo>
                  <a:pt x="13773" y="10172"/>
                </a:lnTo>
                <a:lnTo>
                  <a:pt x="13749" y="10221"/>
                </a:lnTo>
                <a:lnTo>
                  <a:pt x="13773" y="10318"/>
                </a:lnTo>
                <a:lnTo>
                  <a:pt x="13797" y="10367"/>
                </a:lnTo>
                <a:lnTo>
                  <a:pt x="13846" y="10415"/>
                </a:lnTo>
                <a:lnTo>
                  <a:pt x="14138" y="10586"/>
                </a:lnTo>
                <a:lnTo>
                  <a:pt x="14454" y="10756"/>
                </a:lnTo>
                <a:lnTo>
                  <a:pt x="14624" y="10878"/>
                </a:lnTo>
                <a:lnTo>
                  <a:pt x="14819" y="10975"/>
                </a:lnTo>
                <a:lnTo>
                  <a:pt x="15014" y="11048"/>
                </a:lnTo>
                <a:lnTo>
                  <a:pt x="15208" y="11097"/>
                </a:lnTo>
                <a:lnTo>
                  <a:pt x="15379" y="11097"/>
                </a:lnTo>
                <a:lnTo>
                  <a:pt x="15427" y="11072"/>
                </a:lnTo>
                <a:lnTo>
                  <a:pt x="15500" y="11024"/>
                </a:lnTo>
                <a:lnTo>
                  <a:pt x="15573" y="10951"/>
                </a:lnTo>
                <a:lnTo>
                  <a:pt x="15598" y="10829"/>
                </a:lnTo>
                <a:lnTo>
                  <a:pt x="15598" y="10707"/>
                </a:lnTo>
                <a:lnTo>
                  <a:pt x="15549" y="10586"/>
                </a:lnTo>
                <a:lnTo>
                  <a:pt x="15500" y="10537"/>
                </a:lnTo>
                <a:lnTo>
                  <a:pt x="15452" y="10513"/>
                </a:lnTo>
                <a:lnTo>
                  <a:pt x="15379" y="10464"/>
                </a:lnTo>
                <a:lnTo>
                  <a:pt x="15306" y="10464"/>
                </a:lnTo>
                <a:lnTo>
                  <a:pt x="15135" y="10415"/>
                </a:lnTo>
                <a:lnTo>
                  <a:pt x="14965" y="10367"/>
                </a:lnTo>
                <a:lnTo>
                  <a:pt x="14600" y="10196"/>
                </a:lnTo>
                <a:lnTo>
                  <a:pt x="14430" y="10099"/>
                </a:lnTo>
                <a:lnTo>
                  <a:pt x="14260" y="10050"/>
                </a:lnTo>
                <a:lnTo>
                  <a:pt x="14065" y="10026"/>
                </a:lnTo>
                <a:close/>
                <a:moveTo>
                  <a:pt x="8468" y="2605"/>
                </a:moveTo>
                <a:lnTo>
                  <a:pt x="8760" y="2629"/>
                </a:lnTo>
                <a:lnTo>
                  <a:pt x="9052" y="2678"/>
                </a:lnTo>
                <a:lnTo>
                  <a:pt x="9344" y="2726"/>
                </a:lnTo>
                <a:lnTo>
                  <a:pt x="9125" y="2799"/>
                </a:lnTo>
                <a:lnTo>
                  <a:pt x="9101" y="2824"/>
                </a:lnTo>
                <a:lnTo>
                  <a:pt x="9101" y="2848"/>
                </a:lnTo>
                <a:lnTo>
                  <a:pt x="9101" y="2872"/>
                </a:lnTo>
                <a:lnTo>
                  <a:pt x="9125" y="2897"/>
                </a:lnTo>
                <a:lnTo>
                  <a:pt x="9223" y="2945"/>
                </a:lnTo>
                <a:lnTo>
                  <a:pt x="9320" y="2970"/>
                </a:lnTo>
                <a:lnTo>
                  <a:pt x="9442" y="2945"/>
                </a:lnTo>
                <a:lnTo>
                  <a:pt x="9563" y="2921"/>
                </a:lnTo>
                <a:lnTo>
                  <a:pt x="9855" y="2872"/>
                </a:lnTo>
                <a:lnTo>
                  <a:pt x="10269" y="3043"/>
                </a:lnTo>
                <a:lnTo>
                  <a:pt x="10074" y="3067"/>
                </a:lnTo>
                <a:lnTo>
                  <a:pt x="9855" y="3116"/>
                </a:lnTo>
                <a:lnTo>
                  <a:pt x="9685" y="3189"/>
                </a:lnTo>
                <a:lnTo>
                  <a:pt x="9515" y="3262"/>
                </a:lnTo>
                <a:lnTo>
                  <a:pt x="9515" y="3286"/>
                </a:lnTo>
                <a:lnTo>
                  <a:pt x="9490" y="3310"/>
                </a:lnTo>
                <a:lnTo>
                  <a:pt x="9515" y="3335"/>
                </a:lnTo>
                <a:lnTo>
                  <a:pt x="9539" y="3359"/>
                </a:lnTo>
                <a:lnTo>
                  <a:pt x="9953" y="3335"/>
                </a:lnTo>
                <a:lnTo>
                  <a:pt x="10342" y="3310"/>
                </a:lnTo>
                <a:lnTo>
                  <a:pt x="10780" y="3310"/>
                </a:lnTo>
                <a:lnTo>
                  <a:pt x="11048" y="3505"/>
                </a:lnTo>
                <a:lnTo>
                  <a:pt x="10756" y="3578"/>
                </a:lnTo>
                <a:lnTo>
                  <a:pt x="10464" y="3675"/>
                </a:lnTo>
                <a:lnTo>
                  <a:pt x="10245" y="3797"/>
                </a:lnTo>
                <a:lnTo>
                  <a:pt x="10099" y="3918"/>
                </a:lnTo>
                <a:lnTo>
                  <a:pt x="10074" y="3943"/>
                </a:lnTo>
                <a:lnTo>
                  <a:pt x="10099" y="3943"/>
                </a:lnTo>
                <a:lnTo>
                  <a:pt x="10391" y="3918"/>
                </a:lnTo>
                <a:lnTo>
                  <a:pt x="10683" y="3870"/>
                </a:lnTo>
                <a:lnTo>
                  <a:pt x="10975" y="3821"/>
                </a:lnTo>
                <a:lnTo>
                  <a:pt x="11291" y="3773"/>
                </a:lnTo>
                <a:lnTo>
                  <a:pt x="11364" y="3773"/>
                </a:lnTo>
                <a:lnTo>
                  <a:pt x="11583" y="3967"/>
                </a:lnTo>
                <a:lnTo>
                  <a:pt x="11778" y="4186"/>
                </a:lnTo>
                <a:lnTo>
                  <a:pt x="11388" y="4210"/>
                </a:lnTo>
                <a:lnTo>
                  <a:pt x="10829" y="4259"/>
                </a:lnTo>
                <a:lnTo>
                  <a:pt x="10561" y="4283"/>
                </a:lnTo>
                <a:lnTo>
                  <a:pt x="10318" y="4381"/>
                </a:lnTo>
                <a:lnTo>
                  <a:pt x="10293" y="4405"/>
                </a:lnTo>
                <a:lnTo>
                  <a:pt x="10293" y="4429"/>
                </a:lnTo>
                <a:lnTo>
                  <a:pt x="10318" y="4454"/>
                </a:lnTo>
                <a:lnTo>
                  <a:pt x="10585" y="4527"/>
                </a:lnTo>
                <a:lnTo>
                  <a:pt x="11705" y="4527"/>
                </a:lnTo>
                <a:lnTo>
                  <a:pt x="11997" y="4502"/>
                </a:lnTo>
                <a:lnTo>
                  <a:pt x="12216" y="4867"/>
                </a:lnTo>
                <a:lnTo>
                  <a:pt x="11851" y="4867"/>
                </a:lnTo>
                <a:lnTo>
                  <a:pt x="11267" y="4892"/>
                </a:lnTo>
                <a:lnTo>
                  <a:pt x="10658" y="4940"/>
                </a:lnTo>
                <a:lnTo>
                  <a:pt x="10634" y="4940"/>
                </a:lnTo>
                <a:lnTo>
                  <a:pt x="10634" y="4965"/>
                </a:lnTo>
                <a:lnTo>
                  <a:pt x="10634" y="4989"/>
                </a:lnTo>
                <a:lnTo>
                  <a:pt x="10658" y="5013"/>
                </a:lnTo>
                <a:lnTo>
                  <a:pt x="10902" y="5086"/>
                </a:lnTo>
                <a:lnTo>
                  <a:pt x="11169" y="5111"/>
                </a:lnTo>
                <a:lnTo>
                  <a:pt x="12021" y="5111"/>
                </a:lnTo>
                <a:lnTo>
                  <a:pt x="12362" y="5135"/>
                </a:lnTo>
                <a:lnTo>
                  <a:pt x="12556" y="5622"/>
                </a:lnTo>
                <a:lnTo>
                  <a:pt x="11461" y="5622"/>
                </a:lnTo>
                <a:lnTo>
                  <a:pt x="11291" y="5646"/>
                </a:lnTo>
                <a:lnTo>
                  <a:pt x="11145" y="5695"/>
                </a:lnTo>
                <a:lnTo>
                  <a:pt x="10999" y="5768"/>
                </a:lnTo>
                <a:lnTo>
                  <a:pt x="10975" y="5792"/>
                </a:lnTo>
                <a:lnTo>
                  <a:pt x="10999" y="5841"/>
                </a:lnTo>
                <a:lnTo>
                  <a:pt x="11267" y="5889"/>
                </a:lnTo>
                <a:lnTo>
                  <a:pt x="11534" y="5889"/>
                </a:lnTo>
                <a:lnTo>
                  <a:pt x="12070" y="5914"/>
                </a:lnTo>
                <a:lnTo>
                  <a:pt x="12654" y="5938"/>
                </a:lnTo>
                <a:lnTo>
                  <a:pt x="12702" y="6060"/>
                </a:lnTo>
                <a:lnTo>
                  <a:pt x="12727" y="6181"/>
                </a:lnTo>
                <a:lnTo>
                  <a:pt x="12386" y="6181"/>
                </a:lnTo>
                <a:lnTo>
                  <a:pt x="11729" y="6254"/>
                </a:lnTo>
                <a:lnTo>
                  <a:pt x="11413" y="6279"/>
                </a:lnTo>
                <a:lnTo>
                  <a:pt x="11121" y="6352"/>
                </a:lnTo>
                <a:lnTo>
                  <a:pt x="11096" y="6352"/>
                </a:lnTo>
                <a:lnTo>
                  <a:pt x="11096" y="6376"/>
                </a:lnTo>
                <a:lnTo>
                  <a:pt x="11096" y="6400"/>
                </a:lnTo>
                <a:lnTo>
                  <a:pt x="11121" y="6425"/>
                </a:lnTo>
                <a:lnTo>
                  <a:pt x="11388" y="6473"/>
                </a:lnTo>
                <a:lnTo>
                  <a:pt x="11656" y="6498"/>
                </a:lnTo>
                <a:lnTo>
                  <a:pt x="12508" y="6498"/>
                </a:lnTo>
                <a:lnTo>
                  <a:pt x="12824" y="6522"/>
                </a:lnTo>
                <a:lnTo>
                  <a:pt x="12873" y="6838"/>
                </a:lnTo>
                <a:lnTo>
                  <a:pt x="12556" y="6838"/>
                </a:lnTo>
                <a:lnTo>
                  <a:pt x="12240" y="6863"/>
                </a:lnTo>
                <a:lnTo>
                  <a:pt x="11753" y="6887"/>
                </a:lnTo>
                <a:lnTo>
                  <a:pt x="11510" y="6911"/>
                </a:lnTo>
                <a:lnTo>
                  <a:pt x="11267" y="6936"/>
                </a:lnTo>
                <a:lnTo>
                  <a:pt x="11242" y="6936"/>
                </a:lnTo>
                <a:lnTo>
                  <a:pt x="11242" y="6960"/>
                </a:lnTo>
                <a:lnTo>
                  <a:pt x="11242" y="7009"/>
                </a:lnTo>
                <a:lnTo>
                  <a:pt x="11267" y="7009"/>
                </a:lnTo>
                <a:lnTo>
                  <a:pt x="11461" y="7082"/>
                </a:lnTo>
                <a:lnTo>
                  <a:pt x="11680" y="7130"/>
                </a:lnTo>
                <a:lnTo>
                  <a:pt x="12727" y="7130"/>
                </a:lnTo>
                <a:lnTo>
                  <a:pt x="12921" y="7106"/>
                </a:lnTo>
                <a:lnTo>
                  <a:pt x="12994" y="7593"/>
                </a:lnTo>
                <a:lnTo>
                  <a:pt x="12994" y="7593"/>
                </a:lnTo>
                <a:lnTo>
                  <a:pt x="12848" y="7568"/>
                </a:lnTo>
                <a:lnTo>
                  <a:pt x="12702" y="7568"/>
                </a:lnTo>
                <a:lnTo>
                  <a:pt x="12435" y="7593"/>
                </a:lnTo>
                <a:lnTo>
                  <a:pt x="11997" y="7593"/>
                </a:lnTo>
                <a:lnTo>
                  <a:pt x="11778" y="7617"/>
                </a:lnTo>
                <a:lnTo>
                  <a:pt x="11559" y="7690"/>
                </a:lnTo>
                <a:lnTo>
                  <a:pt x="11534" y="7690"/>
                </a:lnTo>
                <a:lnTo>
                  <a:pt x="11534" y="7739"/>
                </a:lnTo>
                <a:lnTo>
                  <a:pt x="11534" y="7763"/>
                </a:lnTo>
                <a:lnTo>
                  <a:pt x="11559" y="7787"/>
                </a:lnTo>
                <a:lnTo>
                  <a:pt x="11778" y="7836"/>
                </a:lnTo>
                <a:lnTo>
                  <a:pt x="11997" y="7860"/>
                </a:lnTo>
                <a:lnTo>
                  <a:pt x="12435" y="7860"/>
                </a:lnTo>
                <a:lnTo>
                  <a:pt x="12702" y="7885"/>
                </a:lnTo>
                <a:lnTo>
                  <a:pt x="12848" y="7885"/>
                </a:lnTo>
                <a:lnTo>
                  <a:pt x="12994" y="7860"/>
                </a:lnTo>
                <a:lnTo>
                  <a:pt x="12994" y="7909"/>
                </a:lnTo>
                <a:lnTo>
                  <a:pt x="12994" y="8250"/>
                </a:lnTo>
                <a:lnTo>
                  <a:pt x="12873" y="8201"/>
                </a:lnTo>
                <a:lnTo>
                  <a:pt x="12775" y="8201"/>
                </a:lnTo>
                <a:lnTo>
                  <a:pt x="12532" y="8177"/>
                </a:lnTo>
                <a:lnTo>
                  <a:pt x="12094" y="8177"/>
                </a:lnTo>
                <a:lnTo>
                  <a:pt x="11875" y="8201"/>
                </a:lnTo>
                <a:lnTo>
                  <a:pt x="11656" y="8250"/>
                </a:lnTo>
                <a:lnTo>
                  <a:pt x="11656" y="8274"/>
                </a:lnTo>
                <a:lnTo>
                  <a:pt x="11632" y="8298"/>
                </a:lnTo>
                <a:lnTo>
                  <a:pt x="11656" y="8298"/>
                </a:lnTo>
                <a:lnTo>
                  <a:pt x="11656" y="8323"/>
                </a:lnTo>
                <a:lnTo>
                  <a:pt x="12045" y="8396"/>
                </a:lnTo>
                <a:lnTo>
                  <a:pt x="12410" y="8444"/>
                </a:lnTo>
                <a:lnTo>
                  <a:pt x="12702" y="8469"/>
                </a:lnTo>
                <a:lnTo>
                  <a:pt x="12824" y="8493"/>
                </a:lnTo>
                <a:lnTo>
                  <a:pt x="12970" y="8469"/>
                </a:lnTo>
                <a:lnTo>
                  <a:pt x="12873" y="8858"/>
                </a:lnTo>
                <a:lnTo>
                  <a:pt x="12654" y="8809"/>
                </a:lnTo>
                <a:lnTo>
                  <a:pt x="12483" y="8785"/>
                </a:lnTo>
                <a:lnTo>
                  <a:pt x="12264" y="8736"/>
                </a:lnTo>
                <a:lnTo>
                  <a:pt x="11826" y="8736"/>
                </a:lnTo>
                <a:lnTo>
                  <a:pt x="11607" y="8809"/>
                </a:lnTo>
                <a:lnTo>
                  <a:pt x="11583" y="8834"/>
                </a:lnTo>
                <a:lnTo>
                  <a:pt x="11583" y="8858"/>
                </a:lnTo>
                <a:lnTo>
                  <a:pt x="11583" y="8882"/>
                </a:lnTo>
                <a:lnTo>
                  <a:pt x="11851" y="8882"/>
                </a:lnTo>
                <a:lnTo>
                  <a:pt x="12094" y="8931"/>
                </a:lnTo>
                <a:lnTo>
                  <a:pt x="12556" y="9053"/>
                </a:lnTo>
                <a:lnTo>
                  <a:pt x="12775" y="9126"/>
                </a:lnTo>
                <a:lnTo>
                  <a:pt x="12654" y="9345"/>
                </a:lnTo>
                <a:lnTo>
                  <a:pt x="12508" y="9296"/>
                </a:lnTo>
                <a:lnTo>
                  <a:pt x="12313" y="9272"/>
                </a:lnTo>
                <a:lnTo>
                  <a:pt x="12143" y="9223"/>
                </a:lnTo>
                <a:lnTo>
                  <a:pt x="11972" y="9199"/>
                </a:lnTo>
                <a:lnTo>
                  <a:pt x="11607" y="9199"/>
                </a:lnTo>
                <a:lnTo>
                  <a:pt x="11583" y="9223"/>
                </a:lnTo>
                <a:lnTo>
                  <a:pt x="11583" y="9247"/>
                </a:lnTo>
                <a:lnTo>
                  <a:pt x="11583" y="9272"/>
                </a:lnTo>
                <a:lnTo>
                  <a:pt x="11924" y="9418"/>
                </a:lnTo>
                <a:lnTo>
                  <a:pt x="12240" y="9564"/>
                </a:lnTo>
                <a:lnTo>
                  <a:pt x="12532" y="9637"/>
                </a:lnTo>
                <a:lnTo>
                  <a:pt x="12337" y="9929"/>
                </a:lnTo>
                <a:lnTo>
                  <a:pt x="12337" y="9977"/>
                </a:lnTo>
                <a:lnTo>
                  <a:pt x="12167" y="9904"/>
                </a:lnTo>
                <a:lnTo>
                  <a:pt x="11997" y="9880"/>
                </a:lnTo>
                <a:lnTo>
                  <a:pt x="11802" y="9831"/>
                </a:lnTo>
                <a:lnTo>
                  <a:pt x="11242" y="9831"/>
                </a:lnTo>
                <a:lnTo>
                  <a:pt x="11218" y="9856"/>
                </a:lnTo>
                <a:lnTo>
                  <a:pt x="11218" y="9880"/>
                </a:lnTo>
                <a:lnTo>
                  <a:pt x="11242" y="9880"/>
                </a:lnTo>
                <a:lnTo>
                  <a:pt x="11534" y="10002"/>
                </a:lnTo>
                <a:lnTo>
                  <a:pt x="11851" y="10123"/>
                </a:lnTo>
                <a:lnTo>
                  <a:pt x="12167" y="10245"/>
                </a:lnTo>
                <a:lnTo>
                  <a:pt x="11972" y="10513"/>
                </a:lnTo>
                <a:lnTo>
                  <a:pt x="11826" y="10488"/>
                </a:lnTo>
                <a:lnTo>
                  <a:pt x="11413" y="10391"/>
                </a:lnTo>
                <a:lnTo>
                  <a:pt x="11023" y="10342"/>
                </a:lnTo>
                <a:lnTo>
                  <a:pt x="10975" y="10342"/>
                </a:lnTo>
                <a:lnTo>
                  <a:pt x="10975" y="10367"/>
                </a:lnTo>
                <a:lnTo>
                  <a:pt x="10975" y="10391"/>
                </a:lnTo>
                <a:lnTo>
                  <a:pt x="10999" y="10440"/>
                </a:lnTo>
                <a:lnTo>
                  <a:pt x="11145" y="10537"/>
                </a:lnTo>
                <a:lnTo>
                  <a:pt x="11315" y="10610"/>
                </a:lnTo>
                <a:lnTo>
                  <a:pt x="11632" y="10732"/>
                </a:lnTo>
                <a:lnTo>
                  <a:pt x="11802" y="10780"/>
                </a:lnTo>
                <a:lnTo>
                  <a:pt x="11656" y="10999"/>
                </a:lnTo>
                <a:lnTo>
                  <a:pt x="11510" y="10951"/>
                </a:lnTo>
                <a:lnTo>
                  <a:pt x="11364" y="10926"/>
                </a:lnTo>
                <a:lnTo>
                  <a:pt x="11072" y="10853"/>
                </a:lnTo>
                <a:lnTo>
                  <a:pt x="10950" y="10853"/>
                </a:lnTo>
                <a:lnTo>
                  <a:pt x="10804" y="10902"/>
                </a:lnTo>
                <a:lnTo>
                  <a:pt x="10780" y="10926"/>
                </a:lnTo>
                <a:lnTo>
                  <a:pt x="10756" y="10951"/>
                </a:lnTo>
                <a:lnTo>
                  <a:pt x="10756" y="10999"/>
                </a:lnTo>
                <a:lnTo>
                  <a:pt x="10780" y="11048"/>
                </a:lnTo>
                <a:lnTo>
                  <a:pt x="10902" y="11121"/>
                </a:lnTo>
                <a:lnTo>
                  <a:pt x="11023" y="11170"/>
                </a:lnTo>
                <a:lnTo>
                  <a:pt x="11267" y="11243"/>
                </a:lnTo>
                <a:lnTo>
                  <a:pt x="11461" y="11291"/>
                </a:lnTo>
                <a:lnTo>
                  <a:pt x="11242" y="11583"/>
                </a:lnTo>
                <a:lnTo>
                  <a:pt x="11072" y="11535"/>
                </a:lnTo>
                <a:lnTo>
                  <a:pt x="10877" y="11535"/>
                </a:lnTo>
                <a:lnTo>
                  <a:pt x="10683" y="11583"/>
                </a:lnTo>
                <a:lnTo>
                  <a:pt x="10658" y="11608"/>
                </a:lnTo>
                <a:lnTo>
                  <a:pt x="10683" y="11632"/>
                </a:lnTo>
                <a:lnTo>
                  <a:pt x="10829" y="11681"/>
                </a:lnTo>
                <a:lnTo>
                  <a:pt x="10975" y="11729"/>
                </a:lnTo>
                <a:lnTo>
                  <a:pt x="11096" y="11778"/>
                </a:lnTo>
                <a:lnTo>
                  <a:pt x="10877" y="12143"/>
                </a:lnTo>
                <a:lnTo>
                  <a:pt x="10829" y="12118"/>
                </a:lnTo>
                <a:lnTo>
                  <a:pt x="10658" y="12045"/>
                </a:lnTo>
                <a:lnTo>
                  <a:pt x="10561" y="11997"/>
                </a:lnTo>
                <a:lnTo>
                  <a:pt x="10464" y="11972"/>
                </a:lnTo>
                <a:lnTo>
                  <a:pt x="10439" y="11997"/>
                </a:lnTo>
                <a:lnTo>
                  <a:pt x="10439" y="12045"/>
                </a:lnTo>
                <a:lnTo>
                  <a:pt x="10488" y="12118"/>
                </a:lnTo>
                <a:lnTo>
                  <a:pt x="10585" y="12191"/>
                </a:lnTo>
                <a:lnTo>
                  <a:pt x="10756" y="12313"/>
                </a:lnTo>
                <a:lnTo>
                  <a:pt x="10561" y="12654"/>
                </a:lnTo>
                <a:lnTo>
                  <a:pt x="10415" y="12629"/>
                </a:lnTo>
                <a:lnTo>
                  <a:pt x="10172" y="12629"/>
                </a:lnTo>
                <a:lnTo>
                  <a:pt x="10026" y="12654"/>
                </a:lnTo>
                <a:lnTo>
                  <a:pt x="10026" y="12678"/>
                </a:lnTo>
                <a:lnTo>
                  <a:pt x="10026" y="12702"/>
                </a:lnTo>
                <a:lnTo>
                  <a:pt x="10245" y="12800"/>
                </a:lnTo>
                <a:lnTo>
                  <a:pt x="10439" y="12897"/>
                </a:lnTo>
                <a:lnTo>
                  <a:pt x="10196" y="13384"/>
                </a:lnTo>
                <a:lnTo>
                  <a:pt x="9880" y="13384"/>
                </a:lnTo>
                <a:lnTo>
                  <a:pt x="9904" y="13432"/>
                </a:lnTo>
                <a:lnTo>
                  <a:pt x="10147" y="13505"/>
                </a:lnTo>
                <a:lnTo>
                  <a:pt x="10074" y="13700"/>
                </a:lnTo>
                <a:lnTo>
                  <a:pt x="10026" y="13895"/>
                </a:lnTo>
                <a:lnTo>
                  <a:pt x="9953" y="14284"/>
                </a:lnTo>
                <a:lnTo>
                  <a:pt x="9880" y="14673"/>
                </a:lnTo>
                <a:lnTo>
                  <a:pt x="9807" y="15087"/>
                </a:lnTo>
                <a:lnTo>
                  <a:pt x="9101" y="15111"/>
                </a:lnTo>
                <a:lnTo>
                  <a:pt x="9247" y="14673"/>
                </a:lnTo>
                <a:lnTo>
                  <a:pt x="9344" y="14235"/>
                </a:lnTo>
                <a:lnTo>
                  <a:pt x="9539" y="13359"/>
                </a:lnTo>
                <a:lnTo>
                  <a:pt x="9734" y="12459"/>
                </a:lnTo>
                <a:lnTo>
                  <a:pt x="9855" y="12021"/>
                </a:lnTo>
                <a:lnTo>
                  <a:pt x="9977" y="11583"/>
                </a:lnTo>
                <a:lnTo>
                  <a:pt x="10269" y="10659"/>
                </a:lnTo>
                <a:lnTo>
                  <a:pt x="10537" y="9734"/>
                </a:lnTo>
                <a:lnTo>
                  <a:pt x="10658" y="9320"/>
                </a:lnTo>
                <a:lnTo>
                  <a:pt x="10756" y="8858"/>
                </a:lnTo>
                <a:lnTo>
                  <a:pt x="10780" y="8639"/>
                </a:lnTo>
                <a:lnTo>
                  <a:pt x="10780" y="8396"/>
                </a:lnTo>
                <a:lnTo>
                  <a:pt x="10756" y="8177"/>
                </a:lnTo>
                <a:lnTo>
                  <a:pt x="10707" y="7958"/>
                </a:lnTo>
                <a:lnTo>
                  <a:pt x="10683" y="7933"/>
                </a:lnTo>
                <a:lnTo>
                  <a:pt x="10634" y="7933"/>
                </a:lnTo>
                <a:lnTo>
                  <a:pt x="10610" y="7958"/>
                </a:lnTo>
                <a:lnTo>
                  <a:pt x="10537" y="8177"/>
                </a:lnTo>
                <a:lnTo>
                  <a:pt x="10464" y="8420"/>
                </a:lnTo>
                <a:lnTo>
                  <a:pt x="10366" y="8882"/>
                </a:lnTo>
                <a:lnTo>
                  <a:pt x="10293" y="9369"/>
                </a:lnTo>
                <a:lnTo>
                  <a:pt x="10172" y="9831"/>
                </a:lnTo>
                <a:lnTo>
                  <a:pt x="9904" y="10756"/>
                </a:lnTo>
                <a:lnTo>
                  <a:pt x="9588" y="11656"/>
                </a:lnTo>
                <a:lnTo>
                  <a:pt x="9466" y="12094"/>
                </a:lnTo>
                <a:lnTo>
                  <a:pt x="9369" y="12532"/>
                </a:lnTo>
                <a:lnTo>
                  <a:pt x="9174" y="13384"/>
                </a:lnTo>
                <a:lnTo>
                  <a:pt x="8979" y="14260"/>
                </a:lnTo>
                <a:lnTo>
                  <a:pt x="8858" y="14698"/>
                </a:lnTo>
                <a:lnTo>
                  <a:pt x="8736" y="15111"/>
                </a:lnTo>
                <a:lnTo>
                  <a:pt x="8128" y="15136"/>
                </a:lnTo>
                <a:lnTo>
                  <a:pt x="7519" y="15087"/>
                </a:lnTo>
                <a:lnTo>
                  <a:pt x="7179" y="15063"/>
                </a:lnTo>
                <a:lnTo>
                  <a:pt x="7154" y="15038"/>
                </a:lnTo>
                <a:lnTo>
                  <a:pt x="7081" y="14698"/>
                </a:lnTo>
                <a:lnTo>
                  <a:pt x="7033" y="14357"/>
                </a:lnTo>
                <a:lnTo>
                  <a:pt x="6935" y="13651"/>
                </a:lnTo>
                <a:lnTo>
                  <a:pt x="6765" y="12605"/>
                </a:lnTo>
                <a:lnTo>
                  <a:pt x="6570" y="11583"/>
                </a:lnTo>
                <a:lnTo>
                  <a:pt x="6230" y="9880"/>
                </a:lnTo>
                <a:lnTo>
                  <a:pt x="6060" y="9028"/>
                </a:lnTo>
                <a:lnTo>
                  <a:pt x="5841" y="8177"/>
                </a:lnTo>
                <a:lnTo>
                  <a:pt x="5816" y="8152"/>
                </a:lnTo>
                <a:lnTo>
                  <a:pt x="5768" y="8128"/>
                </a:lnTo>
                <a:lnTo>
                  <a:pt x="5743" y="8128"/>
                </a:lnTo>
                <a:lnTo>
                  <a:pt x="5695" y="8152"/>
                </a:lnTo>
                <a:lnTo>
                  <a:pt x="5646" y="8298"/>
                </a:lnTo>
                <a:lnTo>
                  <a:pt x="5646" y="8420"/>
                </a:lnTo>
                <a:lnTo>
                  <a:pt x="5646" y="8542"/>
                </a:lnTo>
                <a:lnTo>
                  <a:pt x="5646" y="8663"/>
                </a:lnTo>
                <a:lnTo>
                  <a:pt x="5719" y="8931"/>
                </a:lnTo>
                <a:lnTo>
                  <a:pt x="5768" y="9199"/>
                </a:lnTo>
                <a:lnTo>
                  <a:pt x="5865" y="9734"/>
                </a:lnTo>
                <a:lnTo>
                  <a:pt x="5962" y="10245"/>
                </a:lnTo>
                <a:lnTo>
                  <a:pt x="6035" y="10780"/>
                </a:lnTo>
                <a:lnTo>
                  <a:pt x="6133" y="11316"/>
                </a:lnTo>
                <a:lnTo>
                  <a:pt x="6327" y="12337"/>
                </a:lnTo>
                <a:lnTo>
                  <a:pt x="6522" y="13384"/>
                </a:lnTo>
                <a:lnTo>
                  <a:pt x="6570" y="13773"/>
                </a:lnTo>
                <a:lnTo>
                  <a:pt x="6619" y="14211"/>
                </a:lnTo>
                <a:lnTo>
                  <a:pt x="6668" y="14625"/>
                </a:lnTo>
                <a:lnTo>
                  <a:pt x="6716" y="14819"/>
                </a:lnTo>
                <a:lnTo>
                  <a:pt x="6765" y="15014"/>
                </a:lnTo>
                <a:lnTo>
                  <a:pt x="6497" y="15038"/>
                </a:lnTo>
                <a:lnTo>
                  <a:pt x="6473" y="14625"/>
                </a:lnTo>
                <a:lnTo>
                  <a:pt x="6400" y="14235"/>
                </a:lnTo>
                <a:lnTo>
                  <a:pt x="6279" y="13846"/>
                </a:lnTo>
                <a:lnTo>
                  <a:pt x="6133" y="13481"/>
                </a:lnTo>
                <a:lnTo>
                  <a:pt x="5938" y="13116"/>
                </a:lnTo>
                <a:lnTo>
                  <a:pt x="5743" y="12775"/>
                </a:lnTo>
                <a:lnTo>
                  <a:pt x="5281" y="12070"/>
                </a:lnTo>
                <a:lnTo>
                  <a:pt x="4746" y="11267"/>
                </a:lnTo>
                <a:lnTo>
                  <a:pt x="4210" y="10415"/>
                </a:lnTo>
                <a:lnTo>
                  <a:pt x="3967" y="9977"/>
                </a:lnTo>
                <a:lnTo>
                  <a:pt x="3724" y="9539"/>
                </a:lnTo>
                <a:lnTo>
                  <a:pt x="3529" y="9077"/>
                </a:lnTo>
                <a:lnTo>
                  <a:pt x="3359" y="8615"/>
                </a:lnTo>
                <a:lnTo>
                  <a:pt x="3286" y="8396"/>
                </a:lnTo>
                <a:lnTo>
                  <a:pt x="3261" y="8152"/>
                </a:lnTo>
                <a:lnTo>
                  <a:pt x="3237" y="7909"/>
                </a:lnTo>
                <a:lnTo>
                  <a:pt x="3237" y="7666"/>
                </a:lnTo>
                <a:lnTo>
                  <a:pt x="3261" y="7155"/>
                </a:lnTo>
                <a:lnTo>
                  <a:pt x="3310" y="6668"/>
                </a:lnTo>
                <a:lnTo>
                  <a:pt x="3334" y="6376"/>
                </a:lnTo>
                <a:lnTo>
                  <a:pt x="3407" y="6108"/>
                </a:lnTo>
                <a:lnTo>
                  <a:pt x="3480" y="5841"/>
                </a:lnTo>
                <a:lnTo>
                  <a:pt x="3578" y="5597"/>
                </a:lnTo>
                <a:lnTo>
                  <a:pt x="3699" y="5354"/>
                </a:lnTo>
                <a:lnTo>
                  <a:pt x="3845" y="5111"/>
                </a:lnTo>
                <a:lnTo>
                  <a:pt x="4016" y="4892"/>
                </a:lnTo>
                <a:lnTo>
                  <a:pt x="4186" y="4673"/>
                </a:lnTo>
                <a:lnTo>
                  <a:pt x="4648" y="4162"/>
                </a:lnTo>
                <a:lnTo>
                  <a:pt x="5062" y="3748"/>
                </a:lnTo>
                <a:lnTo>
                  <a:pt x="5403" y="3432"/>
                </a:lnTo>
                <a:lnTo>
                  <a:pt x="5743" y="3189"/>
                </a:lnTo>
                <a:lnTo>
                  <a:pt x="6060" y="3018"/>
                </a:lnTo>
                <a:lnTo>
                  <a:pt x="6352" y="2872"/>
                </a:lnTo>
                <a:lnTo>
                  <a:pt x="6668" y="2775"/>
                </a:lnTo>
                <a:lnTo>
                  <a:pt x="6984" y="2702"/>
                </a:lnTo>
                <a:lnTo>
                  <a:pt x="7276" y="2653"/>
                </a:lnTo>
                <a:lnTo>
                  <a:pt x="7568" y="2629"/>
                </a:lnTo>
                <a:lnTo>
                  <a:pt x="7860" y="2605"/>
                </a:lnTo>
                <a:close/>
                <a:moveTo>
                  <a:pt x="6716" y="15525"/>
                </a:moveTo>
                <a:lnTo>
                  <a:pt x="6619" y="15720"/>
                </a:lnTo>
                <a:lnTo>
                  <a:pt x="6352" y="16158"/>
                </a:lnTo>
                <a:lnTo>
                  <a:pt x="6279" y="16109"/>
                </a:lnTo>
                <a:lnTo>
                  <a:pt x="6230" y="16060"/>
                </a:lnTo>
                <a:lnTo>
                  <a:pt x="6206" y="15963"/>
                </a:lnTo>
                <a:lnTo>
                  <a:pt x="6206" y="15866"/>
                </a:lnTo>
                <a:lnTo>
                  <a:pt x="6206" y="15768"/>
                </a:lnTo>
                <a:lnTo>
                  <a:pt x="6230" y="15695"/>
                </a:lnTo>
                <a:lnTo>
                  <a:pt x="6279" y="15598"/>
                </a:lnTo>
                <a:lnTo>
                  <a:pt x="6327" y="15549"/>
                </a:lnTo>
                <a:lnTo>
                  <a:pt x="6595" y="15525"/>
                </a:lnTo>
                <a:close/>
                <a:moveTo>
                  <a:pt x="6887" y="15525"/>
                </a:moveTo>
                <a:lnTo>
                  <a:pt x="7276" y="15549"/>
                </a:lnTo>
                <a:lnTo>
                  <a:pt x="7641" y="15598"/>
                </a:lnTo>
                <a:lnTo>
                  <a:pt x="8225" y="15647"/>
                </a:lnTo>
                <a:lnTo>
                  <a:pt x="8809" y="15671"/>
                </a:lnTo>
                <a:lnTo>
                  <a:pt x="8541" y="15963"/>
                </a:lnTo>
                <a:lnTo>
                  <a:pt x="8298" y="16255"/>
                </a:lnTo>
                <a:lnTo>
                  <a:pt x="7909" y="16231"/>
                </a:lnTo>
                <a:lnTo>
                  <a:pt x="8249" y="15744"/>
                </a:lnTo>
                <a:lnTo>
                  <a:pt x="8249" y="15720"/>
                </a:lnTo>
                <a:lnTo>
                  <a:pt x="8225" y="15695"/>
                </a:lnTo>
                <a:lnTo>
                  <a:pt x="8201" y="15671"/>
                </a:lnTo>
                <a:lnTo>
                  <a:pt x="8176" y="15695"/>
                </a:lnTo>
                <a:lnTo>
                  <a:pt x="7690" y="16231"/>
                </a:lnTo>
                <a:lnTo>
                  <a:pt x="7179" y="16182"/>
                </a:lnTo>
                <a:lnTo>
                  <a:pt x="7325" y="15939"/>
                </a:lnTo>
                <a:lnTo>
                  <a:pt x="7471" y="15671"/>
                </a:lnTo>
                <a:lnTo>
                  <a:pt x="7471" y="15647"/>
                </a:lnTo>
                <a:lnTo>
                  <a:pt x="7446" y="15622"/>
                </a:lnTo>
                <a:lnTo>
                  <a:pt x="7422" y="15647"/>
                </a:lnTo>
                <a:lnTo>
                  <a:pt x="7203" y="15890"/>
                </a:lnTo>
                <a:lnTo>
                  <a:pt x="6935" y="16182"/>
                </a:lnTo>
                <a:lnTo>
                  <a:pt x="6741" y="16206"/>
                </a:lnTo>
                <a:lnTo>
                  <a:pt x="6570" y="16255"/>
                </a:lnTo>
                <a:lnTo>
                  <a:pt x="6668" y="16060"/>
                </a:lnTo>
                <a:lnTo>
                  <a:pt x="6814" y="15817"/>
                </a:lnTo>
                <a:lnTo>
                  <a:pt x="6862" y="15671"/>
                </a:lnTo>
                <a:lnTo>
                  <a:pt x="6887" y="15525"/>
                </a:lnTo>
                <a:close/>
                <a:moveTo>
                  <a:pt x="9661" y="15622"/>
                </a:moveTo>
                <a:lnTo>
                  <a:pt x="9734" y="15671"/>
                </a:lnTo>
                <a:lnTo>
                  <a:pt x="9807" y="15695"/>
                </a:lnTo>
                <a:lnTo>
                  <a:pt x="9953" y="15695"/>
                </a:lnTo>
                <a:lnTo>
                  <a:pt x="9782" y="15793"/>
                </a:lnTo>
                <a:lnTo>
                  <a:pt x="9661" y="15939"/>
                </a:lnTo>
                <a:lnTo>
                  <a:pt x="9539" y="16085"/>
                </a:lnTo>
                <a:lnTo>
                  <a:pt x="9417" y="16279"/>
                </a:lnTo>
                <a:lnTo>
                  <a:pt x="9271" y="16279"/>
                </a:lnTo>
                <a:lnTo>
                  <a:pt x="9612" y="15817"/>
                </a:lnTo>
                <a:lnTo>
                  <a:pt x="9612" y="15793"/>
                </a:lnTo>
                <a:lnTo>
                  <a:pt x="9612" y="15768"/>
                </a:lnTo>
                <a:lnTo>
                  <a:pt x="9563" y="15768"/>
                </a:lnTo>
                <a:lnTo>
                  <a:pt x="9320" y="16012"/>
                </a:lnTo>
                <a:lnTo>
                  <a:pt x="9077" y="16255"/>
                </a:lnTo>
                <a:lnTo>
                  <a:pt x="8517" y="16255"/>
                </a:lnTo>
                <a:lnTo>
                  <a:pt x="8882" y="15720"/>
                </a:lnTo>
                <a:lnTo>
                  <a:pt x="8906" y="15695"/>
                </a:lnTo>
                <a:lnTo>
                  <a:pt x="8882" y="15671"/>
                </a:lnTo>
                <a:lnTo>
                  <a:pt x="9271" y="15671"/>
                </a:lnTo>
                <a:lnTo>
                  <a:pt x="9661" y="15622"/>
                </a:lnTo>
                <a:close/>
                <a:moveTo>
                  <a:pt x="10074" y="15768"/>
                </a:moveTo>
                <a:lnTo>
                  <a:pt x="10074" y="15841"/>
                </a:lnTo>
                <a:lnTo>
                  <a:pt x="10099" y="15939"/>
                </a:lnTo>
                <a:lnTo>
                  <a:pt x="10074" y="16060"/>
                </a:lnTo>
                <a:lnTo>
                  <a:pt x="10050" y="16182"/>
                </a:lnTo>
                <a:lnTo>
                  <a:pt x="9977" y="16304"/>
                </a:lnTo>
                <a:lnTo>
                  <a:pt x="9758" y="16279"/>
                </a:lnTo>
                <a:lnTo>
                  <a:pt x="9880" y="16012"/>
                </a:lnTo>
                <a:lnTo>
                  <a:pt x="9977" y="15890"/>
                </a:lnTo>
                <a:lnTo>
                  <a:pt x="10074" y="15768"/>
                </a:lnTo>
                <a:close/>
                <a:moveTo>
                  <a:pt x="6522" y="16571"/>
                </a:moveTo>
                <a:lnTo>
                  <a:pt x="6595" y="16620"/>
                </a:lnTo>
                <a:lnTo>
                  <a:pt x="6424" y="16888"/>
                </a:lnTo>
                <a:lnTo>
                  <a:pt x="6376" y="17034"/>
                </a:lnTo>
                <a:lnTo>
                  <a:pt x="6327" y="17180"/>
                </a:lnTo>
                <a:lnTo>
                  <a:pt x="6254" y="17082"/>
                </a:lnTo>
                <a:lnTo>
                  <a:pt x="6230" y="16985"/>
                </a:lnTo>
                <a:lnTo>
                  <a:pt x="6206" y="16912"/>
                </a:lnTo>
                <a:lnTo>
                  <a:pt x="6230" y="16815"/>
                </a:lnTo>
                <a:lnTo>
                  <a:pt x="6254" y="16839"/>
                </a:lnTo>
                <a:lnTo>
                  <a:pt x="6303" y="16839"/>
                </a:lnTo>
                <a:lnTo>
                  <a:pt x="6352" y="16815"/>
                </a:lnTo>
                <a:lnTo>
                  <a:pt x="6376" y="16766"/>
                </a:lnTo>
                <a:lnTo>
                  <a:pt x="6424" y="16596"/>
                </a:lnTo>
                <a:lnTo>
                  <a:pt x="6449" y="16596"/>
                </a:lnTo>
                <a:lnTo>
                  <a:pt x="6522" y="16571"/>
                </a:lnTo>
                <a:close/>
                <a:moveTo>
                  <a:pt x="7884" y="16693"/>
                </a:moveTo>
                <a:lnTo>
                  <a:pt x="7957" y="16717"/>
                </a:lnTo>
                <a:lnTo>
                  <a:pt x="7787" y="16985"/>
                </a:lnTo>
                <a:lnTo>
                  <a:pt x="7617" y="17253"/>
                </a:lnTo>
                <a:lnTo>
                  <a:pt x="7592" y="17326"/>
                </a:lnTo>
                <a:lnTo>
                  <a:pt x="7300" y="17326"/>
                </a:lnTo>
                <a:lnTo>
                  <a:pt x="7398" y="17107"/>
                </a:lnTo>
                <a:lnTo>
                  <a:pt x="7519" y="16888"/>
                </a:lnTo>
                <a:lnTo>
                  <a:pt x="7617" y="16717"/>
                </a:lnTo>
                <a:lnTo>
                  <a:pt x="7884" y="16693"/>
                </a:lnTo>
                <a:close/>
                <a:moveTo>
                  <a:pt x="8225" y="16717"/>
                </a:moveTo>
                <a:lnTo>
                  <a:pt x="8736" y="16742"/>
                </a:lnTo>
                <a:lnTo>
                  <a:pt x="8541" y="17034"/>
                </a:lnTo>
                <a:lnTo>
                  <a:pt x="8371" y="17326"/>
                </a:lnTo>
                <a:lnTo>
                  <a:pt x="7909" y="17326"/>
                </a:lnTo>
                <a:lnTo>
                  <a:pt x="7933" y="17277"/>
                </a:lnTo>
                <a:lnTo>
                  <a:pt x="8225" y="16717"/>
                </a:lnTo>
                <a:close/>
                <a:moveTo>
                  <a:pt x="9223" y="16742"/>
                </a:moveTo>
                <a:lnTo>
                  <a:pt x="8979" y="17350"/>
                </a:lnTo>
                <a:lnTo>
                  <a:pt x="8663" y="17350"/>
                </a:lnTo>
                <a:lnTo>
                  <a:pt x="8979" y="16742"/>
                </a:lnTo>
                <a:close/>
                <a:moveTo>
                  <a:pt x="9928" y="16742"/>
                </a:moveTo>
                <a:lnTo>
                  <a:pt x="9661" y="17253"/>
                </a:lnTo>
                <a:lnTo>
                  <a:pt x="9612" y="17350"/>
                </a:lnTo>
                <a:lnTo>
                  <a:pt x="9320" y="17350"/>
                </a:lnTo>
                <a:lnTo>
                  <a:pt x="9563" y="16742"/>
                </a:lnTo>
                <a:close/>
                <a:moveTo>
                  <a:pt x="10147" y="16839"/>
                </a:moveTo>
                <a:lnTo>
                  <a:pt x="10220" y="16961"/>
                </a:lnTo>
                <a:lnTo>
                  <a:pt x="10245" y="17107"/>
                </a:lnTo>
                <a:lnTo>
                  <a:pt x="10220" y="17228"/>
                </a:lnTo>
                <a:lnTo>
                  <a:pt x="10147" y="17350"/>
                </a:lnTo>
                <a:lnTo>
                  <a:pt x="9928" y="17350"/>
                </a:lnTo>
                <a:lnTo>
                  <a:pt x="9953" y="17277"/>
                </a:lnTo>
                <a:lnTo>
                  <a:pt x="10050" y="17082"/>
                </a:lnTo>
                <a:lnTo>
                  <a:pt x="10147" y="16839"/>
                </a:lnTo>
                <a:close/>
                <a:moveTo>
                  <a:pt x="6862" y="16693"/>
                </a:moveTo>
                <a:lnTo>
                  <a:pt x="7081" y="16717"/>
                </a:lnTo>
                <a:lnTo>
                  <a:pt x="7300" y="16717"/>
                </a:lnTo>
                <a:lnTo>
                  <a:pt x="7106" y="17009"/>
                </a:lnTo>
                <a:lnTo>
                  <a:pt x="6935" y="17326"/>
                </a:lnTo>
                <a:lnTo>
                  <a:pt x="6741" y="17350"/>
                </a:lnTo>
                <a:lnTo>
                  <a:pt x="6570" y="17399"/>
                </a:lnTo>
                <a:lnTo>
                  <a:pt x="6619" y="17204"/>
                </a:lnTo>
                <a:lnTo>
                  <a:pt x="6692" y="17034"/>
                </a:lnTo>
                <a:lnTo>
                  <a:pt x="6862" y="16693"/>
                </a:lnTo>
                <a:close/>
                <a:moveTo>
                  <a:pt x="6473" y="17618"/>
                </a:moveTo>
                <a:lnTo>
                  <a:pt x="6643" y="17691"/>
                </a:lnTo>
                <a:lnTo>
                  <a:pt x="6814" y="17715"/>
                </a:lnTo>
                <a:lnTo>
                  <a:pt x="6789" y="17910"/>
                </a:lnTo>
                <a:lnTo>
                  <a:pt x="6765" y="18080"/>
                </a:lnTo>
                <a:lnTo>
                  <a:pt x="6643" y="17983"/>
                </a:lnTo>
                <a:lnTo>
                  <a:pt x="6546" y="17861"/>
                </a:lnTo>
                <a:lnTo>
                  <a:pt x="6352" y="17642"/>
                </a:lnTo>
                <a:lnTo>
                  <a:pt x="6376" y="17618"/>
                </a:lnTo>
                <a:lnTo>
                  <a:pt x="6424" y="17642"/>
                </a:lnTo>
                <a:lnTo>
                  <a:pt x="6473" y="17618"/>
                </a:lnTo>
                <a:close/>
                <a:moveTo>
                  <a:pt x="7398" y="17739"/>
                </a:moveTo>
                <a:lnTo>
                  <a:pt x="7300" y="18031"/>
                </a:lnTo>
                <a:lnTo>
                  <a:pt x="7252" y="18177"/>
                </a:lnTo>
                <a:lnTo>
                  <a:pt x="7252" y="18299"/>
                </a:lnTo>
                <a:lnTo>
                  <a:pt x="7008" y="18202"/>
                </a:lnTo>
                <a:lnTo>
                  <a:pt x="7154" y="17739"/>
                </a:lnTo>
                <a:close/>
                <a:moveTo>
                  <a:pt x="8833" y="17715"/>
                </a:moveTo>
                <a:lnTo>
                  <a:pt x="8785" y="17837"/>
                </a:lnTo>
                <a:lnTo>
                  <a:pt x="8736" y="17983"/>
                </a:lnTo>
                <a:lnTo>
                  <a:pt x="8712" y="18104"/>
                </a:lnTo>
                <a:lnTo>
                  <a:pt x="8736" y="18153"/>
                </a:lnTo>
                <a:lnTo>
                  <a:pt x="8736" y="18202"/>
                </a:lnTo>
                <a:lnTo>
                  <a:pt x="8809" y="18250"/>
                </a:lnTo>
                <a:lnTo>
                  <a:pt x="8882" y="18250"/>
                </a:lnTo>
                <a:lnTo>
                  <a:pt x="8931" y="18226"/>
                </a:lnTo>
                <a:lnTo>
                  <a:pt x="9004" y="18153"/>
                </a:lnTo>
                <a:lnTo>
                  <a:pt x="9125" y="17958"/>
                </a:lnTo>
                <a:lnTo>
                  <a:pt x="9198" y="17739"/>
                </a:lnTo>
                <a:lnTo>
                  <a:pt x="9393" y="17739"/>
                </a:lnTo>
                <a:lnTo>
                  <a:pt x="9369" y="17861"/>
                </a:lnTo>
                <a:lnTo>
                  <a:pt x="9369" y="18007"/>
                </a:lnTo>
                <a:lnTo>
                  <a:pt x="9125" y="18153"/>
                </a:lnTo>
                <a:lnTo>
                  <a:pt x="8833" y="18275"/>
                </a:lnTo>
                <a:lnTo>
                  <a:pt x="8566" y="18372"/>
                </a:lnTo>
                <a:lnTo>
                  <a:pt x="8249" y="18421"/>
                </a:lnTo>
                <a:lnTo>
                  <a:pt x="8274" y="18275"/>
                </a:lnTo>
                <a:lnTo>
                  <a:pt x="8371" y="17983"/>
                </a:lnTo>
                <a:lnTo>
                  <a:pt x="8468" y="17715"/>
                </a:lnTo>
                <a:close/>
                <a:moveTo>
                  <a:pt x="8176" y="17715"/>
                </a:moveTo>
                <a:lnTo>
                  <a:pt x="8030" y="18056"/>
                </a:lnTo>
                <a:lnTo>
                  <a:pt x="7957" y="18250"/>
                </a:lnTo>
                <a:lnTo>
                  <a:pt x="7933" y="18445"/>
                </a:lnTo>
                <a:lnTo>
                  <a:pt x="7738" y="18421"/>
                </a:lnTo>
                <a:lnTo>
                  <a:pt x="7568" y="18396"/>
                </a:lnTo>
                <a:lnTo>
                  <a:pt x="7568" y="18226"/>
                </a:lnTo>
                <a:lnTo>
                  <a:pt x="7641" y="17983"/>
                </a:lnTo>
                <a:lnTo>
                  <a:pt x="7738" y="17715"/>
                </a:lnTo>
                <a:close/>
                <a:moveTo>
                  <a:pt x="8128" y="2094"/>
                </a:moveTo>
                <a:lnTo>
                  <a:pt x="7714" y="2142"/>
                </a:lnTo>
                <a:lnTo>
                  <a:pt x="7325" y="2191"/>
                </a:lnTo>
                <a:lnTo>
                  <a:pt x="6935" y="2264"/>
                </a:lnTo>
                <a:lnTo>
                  <a:pt x="6546" y="2386"/>
                </a:lnTo>
                <a:lnTo>
                  <a:pt x="6181" y="2507"/>
                </a:lnTo>
                <a:lnTo>
                  <a:pt x="5841" y="2653"/>
                </a:lnTo>
                <a:lnTo>
                  <a:pt x="5500" y="2824"/>
                </a:lnTo>
                <a:lnTo>
                  <a:pt x="5184" y="3018"/>
                </a:lnTo>
                <a:lnTo>
                  <a:pt x="4892" y="3237"/>
                </a:lnTo>
                <a:lnTo>
                  <a:pt x="4551" y="3554"/>
                </a:lnTo>
                <a:lnTo>
                  <a:pt x="4210" y="3918"/>
                </a:lnTo>
                <a:lnTo>
                  <a:pt x="3918" y="4332"/>
                </a:lnTo>
                <a:lnTo>
                  <a:pt x="3626" y="4746"/>
                </a:lnTo>
                <a:lnTo>
                  <a:pt x="3383" y="5159"/>
                </a:lnTo>
                <a:lnTo>
                  <a:pt x="3164" y="5549"/>
                </a:lnTo>
                <a:lnTo>
                  <a:pt x="3018" y="5889"/>
                </a:lnTo>
                <a:lnTo>
                  <a:pt x="2921" y="6157"/>
                </a:lnTo>
                <a:lnTo>
                  <a:pt x="2823" y="6595"/>
                </a:lnTo>
                <a:lnTo>
                  <a:pt x="2775" y="7057"/>
                </a:lnTo>
                <a:lnTo>
                  <a:pt x="2750" y="7495"/>
                </a:lnTo>
                <a:lnTo>
                  <a:pt x="2775" y="7958"/>
                </a:lnTo>
                <a:lnTo>
                  <a:pt x="2823" y="8396"/>
                </a:lnTo>
                <a:lnTo>
                  <a:pt x="2921" y="8834"/>
                </a:lnTo>
                <a:lnTo>
                  <a:pt x="3067" y="9272"/>
                </a:lnTo>
                <a:lnTo>
                  <a:pt x="3237" y="9685"/>
                </a:lnTo>
                <a:lnTo>
                  <a:pt x="3602" y="10367"/>
                </a:lnTo>
                <a:lnTo>
                  <a:pt x="3991" y="11024"/>
                </a:lnTo>
                <a:lnTo>
                  <a:pt x="4843" y="12337"/>
                </a:lnTo>
                <a:lnTo>
                  <a:pt x="5281" y="13019"/>
                </a:lnTo>
                <a:lnTo>
                  <a:pt x="5476" y="13384"/>
                </a:lnTo>
                <a:lnTo>
                  <a:pt x="5646" y="13724"/>
                </a:lnTo>
                <a:lnTo>
                  <a:pt x="5792" y="14089"/>
                </a:lnTo>
                <a:lnTo>
                  <a:pt x="5914" y="14454"/>
                </a:lnTo>
                <a:lnTo>
                  <a:pt x="5987" y="14844"/>
                </a:lnTo>
                <a:lnTo>
                  <a:pt x="5987" y="15282"/>
                </a:lnTo>
                <a:lnTo>
                  <a:pt x="5962" y="15379"/>
                </a:lnTo>
                <a:lnTo>
                  <a:pt x="5962" y="15428"/>
                </a:lnTo>
                <a:lnTo>
                  <a:pt x="5889" y="15525"/>
                </a:lnTo>
                <a:lnTo>
                  <a:pt x="5841" y="15647"/>
                </a:lnTo>
                <a:lnTo>
                  <a:pt x="5816" y="15768"/>
                </a:lnTo>
                <a:lnTo>
                  <a:pt x="5792" y="15914"/>
                </a:lnTo>
                <a:lnTo>
                  <a:pt x="5816" y="16036"/>
                </a:lnTo>
                <a:lnTo>
                  <a:pt x="5841" y="16158"/>
                </a:lnTo>
                <a:lnTo>
                  <a:pt x="5889" y="16279"/>
                </a:lnTo>
                <a:lnTo>
                  <a:pt x="5962" y="16377"/>
                </a:lnTo>
                <a:lnTo>
                  <a:pt x="5865" y="16474"/>
                </a:lnTo>
                <a:lnTo>
                  <a:pt x="5792" y="16620"/>
                </a:lnTo>
                <a:lnTo>
                  <a:pt x="5768" y="16766"/>
                </a:lnTo>
                <a:lnTo>
                  <a:pt x="5768" y="16912"/>
                </a:lnTo>
                <a:lnTo>
                  <a:pt x="5768" y="17058"/>
                </a:lnTo>
                <a:lnTo>
                  <a:pt x="5816" y="17204"/>
                </a:lnTo>
                <a:lnTo>
                  <a:pt x="5889" y="17350"/>
                </a:lnTo>
                <a:lnTo>
                  <a:pt x="5987" y="17472"/>
                </a:lnTo>
                <a:lnTo>
                  <a:pt x="5962" y="17496"/>
                </a:lnTo>
                <a:lnTo>
                  <a:pt x="5914" y="17618"/>
                </a:lnTo>
                <a:lnTo>
                  <a:pt x="5914" y="17715"/>
                </a:lnTo>
                <a:lnTo>
                  <a:pt x="5938" y="17837"/>
                </a:lnTo>
                <a:lnTo>
                  <a:pt x="5987" y="17934"/>
                </a:lnTo>
                <a:lnTo>
                  <a:pt x="6133" y="18129"/>
                </a:lnTo>
                <a:lnTo>
                  <a:pt x="6303" y="18299"/>
                </a:lnTo>
                <a:lnTo>
                  <a:pt x="6424" y="18421"/>
                </a:lnTo>
                <a:lnTo>
                  <a:pt x="6570" y="18518"/>
                </a:lnTo>
                <a:lnTo>
                  <a:pt x="6862" y="18688"/>
                </a:lnTo>
                <a:lnTo>
                  <a:pt x="7179" y="18810"/>
                </a:lnTo>
                <a:lnTo>
                  <a:pt x="7495" y="18859"/>
                </a:lnTo>
                <a:lnTo>
                  <a:pt x="7738" y="18883"/>
                </a:lnTo>
                <a:lnTo>
                  <a:pt x="7982" y="18883"/>
                </a:lnTo>
                <a:lnTo>
                  <a:pt x="8030" y="18956"/>
                </a:lnTo>
                <a:lnTo>
                  <a:pt x="8079" y="18980"/>
                </a:lnTo>
                <a:lnTo>
                  <a:pt x="8128" y="18980"/>
                </a:lnTo>
                <a:lnTo>
                  <a:pt x="8176" y="18956"/>
                </a:lnTo>
                <a:lnTo>
                  <a:pt x="8201" y="18907"/>
                </a:lnTo>
                <a:lnTo>
                  <a:pt x="8201" y="18883"/>
                </a:lnTo>
                <a:lnTo>
                  <a:pt x="8493" y="18834"/>
                </a:lnTo>
                <a:lnTo>
                  <a:pt x="8785" y="18761"/>
                </a:lnTo>
                <a:lnTo>
                  <a:pt x="9052" y="18664"/>
                </a:lnTo>
                <a:lnTo>
                  <a:pt x="9320" y="18542"/>
                </a:lnTo>
                <a:lnTo>
                  <a:pt x="9563" y="18396"/>
                </a:lnTo>
                <a:lnTo>
                  <a:pt x="9807" y="18226"/>
                </a:lnTo>
                <a:lnTo>
                  <a:pt x="10050" y="18056"/>
                </a:lnTo>
                <a:lnTo>
                  <a:pt x="10269" y="17837"/>
                </a:lnTo>
                <a:lnTo>
                  <a:pt x="10318" y="17764"/>
                </a:lnTo>
                <a:lnTo>
                  <a:pt x="10342" y="17691"/>
                </a:lnTo>
                <a:lnTo>
                  <a:pt x="10464" y="17593"/>
                </a:lnTo>
                <a:lnTo>
                  <a:pt x="10537" y="17447"/>
                </a:lnTo>
                <a:lnTo>
                  <a:pt x="10585" y="17301"/>
                </a:lnTo>
                <a:lnTo>
                  <a:pt x="10634" y="17107"/>
                </a:lnTo>
                <a:lnTo>
                  <a:pt x="10634" y="16936"/>
                </a:lnTo>
                <a:lnTo>
                  <a:pt x="10585" y="16742"/>
                </a:lnTo>
                <a:lnTo>
                  <a:pt x="10512" y="16596"/>
                </a:lnTo>
                <a:lnTo>
                  <a:pt x="10391" y="16474"/>
                </a:lnTo>
                <a:lnTo>
                  <a:pt x="10488" y="16255"/>
                </a:lnTo>
                <a:lnTo>
                  <a:pt x="10537" y="16036"/>
                </a:lnTo>
                <a:lnTo>
                  <a:pt x="10537" y="15817"/>
                </a:lnTo>
                <a:lnTo>
                  <a:pt x="10488" y="15574"/>
                </a:lnTo>
                <a:lnTo>
                  <a:pt x="10415" y="15476"/>
                </a:lnTo>
                <a:lnTo>
                  <a:pt x="10342" y="15379"/>
                </a:lnTo>
                <a:lnTo>
                  <a:pt x="10342" y="15306"/>
                </a:lnTo>
                <a:lnTo>
                  <a:pt x="10415" y="14965"/>
                </a:lnTo>
                <a:lnTo>
                  <a:pt x="10464" y="14625"/>
                </a:lnTo>
                <a:lnTo>
                  <a:pt x="10512" y="14284"/>
                </a:lnTo>
                <a:lnTo>
                  <a:pt x="10585" y="13943"/>
                </a:lnTo>
                <a:lnTo>
                  <a:pt x="10658" y="13700"/>
                </a:lnTo>
                <a:lnTo>
                  <a:pt x="10756" y="13457"/>
                </a:lnTo>
                <a:lnTo>
                  <a:pt x="10999" y="12994"/>
                </a:lnTo>
                <a:lnTo>
                  <a:pt x="11023" y="12970"/>
                </a:lnTo>
                <a:lnTo>
                  <a:pt x="11023" y="12946"/>
                </a:lnTo>
                <a:lnTo>
                  <a:pt x="11340" y="12459"/>
                </a:lnTo>
                <a:lnTo>
                  <a:pt x="11632" y="11972"/>
                </a:lnTo>
                <a:lnTo>
                  <a:pt x="12191" y="11194"/>
                </a:lnTo>
                <a:lnTo>
                  <a:pt x="12483" y="10780"/>
                </a:lnTo>
                <a:lnTo>
                  <a:pt x="12751" y="10367"/>
                </a:lnTo>
                <a:lnTo>
                  <a:pt x="12994" y="9953"/>
                </a:lnTo>
                <a:lnTo>
                  <a:pt x="13213" y="9515"/>
                </a:lnTo>
                <a:lnTo>
                  <a:pt x="13384" y="9053"/>
                </a:lnTo>
                <a:lnTo>
                  <a:pt x="13457" y="8809"/>
                </a:lnTo>
                <a:lnTo>
                  <a:pt x="13505" y="8590"/>
                </a:lnTo>
                <a:lnTo>
                  <a:pt x="13554" y="8152"/>
                </a:lnTo>
                <a:lnTo>
                  <a:pt x="13554" y="7714"/>
                </a:lnTo>
                <a:lnTo>
                  <a:pt x="13505" y="7276"/>
                </a:lnTo>
                <a:lnTo>
                  <a:pt x="13432" y="6838"/>
                </a:lnTo>
                <a:lnTo>
                  <a:pt x="13335" y="6400"/>
                </a:lnTo>
                <a:lnTo>
                  <a:pt x="13213" y="5962"/>
                </a:lnTo>
                <a:lnTo>
                  <a:pt x="12946" y="5135"/>
                </a:lnTo>
                <a:lnTo>
                  <a:pt x="12800" y="4770"/>
                </a:lnTo>
                <a:lnTo>
                  <a:pt x="12605" y="4429"/>
                </a:lnTo>
                <a:lnTo>
                  <a:pt x="12386" y="4113"/>
                </a:lnTo>
                <a:lnTo>
                  <a:pt x="12143" y="3797"/>
                </a:lnTo>
                <a:lnTo>
                  <a:pt x="12143" y="3773"/>
                </a:lnTo>
                <a:lnTo>
                  <a:pt x="12094" y="3675"/>
                </a:lnTo>
                <a:lnTo>
                  <a:pt x="12021" y="3602"/>
                </a:lnTo>
                <a:lnTo>
                  <a:pt x="11948" y="3554"/>
                </a:lnTo>
                <a:lnTo>
                  <a:pt x="11851" y="3505"/>
                </a:lnTo>
                <a:lnTo>
                  <a:pt x="11607" y="3286"/>
                </a:lnTo>
                <a:lnTo>
                  <a:pt x="11340" y="3091"/>
                </a:lnTo>
                <a:lnTo>
                  <a:pt x="11072" y="2897"/>
                </a:lnTo>
                <a:lnTo>
                  <a:pt x="10804" y="2726"/>
                </a:lnTo>
                <a:lnTo>
                  <a:pt x="10464" y="2556"/>
                </a:lnTo>
                <a:lnTo>
                  <a:pt x="10099" y="2386"/>
                </a:lnTo>
                <a:lnTo>
                  <a:pt x="9709" y="2264"/>
                </a:lnTo>
                <a:lnTo>
                  <a:pt x="9320" y="2191"/>
                </a:lnTo>
                <a:lnTo>
                  <a:pt x="8931" y="2142"/>
                </a:lnTo>
                <a:lnTo>
                  <a:pt x="8517" y="2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69E1DD-22BE-115E-D5A6-C56395FB1CD2}"/>
              </a:ext>
            </a:extLst>
          </p:cNvPr>
          <p:cNvSpPr txBox="1"/>
          <p:nvPr/>
        </p:nvSpPr>
        <p:spPr>
          <a:xfrm>
            <a:off x="579996" y="160136"/>
            <a:ext cx="80348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rgbClr val="FF0000"/>
                </a:solidFill>
              </a:rPr>
              <a:t>No</a:t>
            </a:r>
            <a:r>
              <a:rPr lang="en-US" sz="1800">
                <a:solidFill>
                  <a:srgbClr val="FF0000"/>
                </a:solidFill>
              </a:rPr>
              <a:t>.10: </a:t>
            </a:r>
            <a:r>
              <a:rPr lang="en-US" sz="1800" dirty="0">
                <a:solidFill>
                  <a:srgbClr val="FF0000"/>
                </a:solidFill>
              </a:rPr>
              <a:t>Levels of influence of family and community on the status of social skills development of 5-6 year old children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9"/>
          <p:cNvSpPr txBox="1">
            <a:spLocks noGrp="1"/>
          </p:cNvSpPr>
          <p:nvPr>
            <p:ph type="ctrTitle" idx="4294967295"/>
          </p:nvPr>
        </p:nvSpPr>
        <p:spPr>
          <a:xfrm>
            <a:off x="1275150" y="0"/>
            <a:ext cx="6593700" cy="125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hello!</a:t>
            </a:r>
            <a:endParaRPr sz="3600"/>
          </a:p>
        </p:txBody>
      </p:sp>
      <p:sp>
        <p:nvSpPr>
          <p:cNvPr id="83" name="Google Shape;83;p19"/>
          <p:cNvSpPr txBox="1">
            <a:spLocks noGrp="1"/>
          </p:cNvSpPr>
          <p:nvPr>
            <p:ph type="subTitle" idx="4294967295"/>
          </p:nvPr>
        </p:nvSpPr>
        <p:spPr>
          <a:xfrm>
            <a:off x="1275150" y="1320277"/>
            <a:ext cx="6593700" cy="27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FFFFFF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I am</a:t>
            </a:r>
            <a:endParaRPr b="1" dirty="0">
              <a:solidFill>
                <a:srgbClr val="FFFFFF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Teacher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DaHu</a:t>
            </a:r>
            <a:endParaRPr sz="5000" b="1" dirty="0">
              <a:solidFill>
                <a:srgbClr val="FFFFFF"/>
              </a:solidFill>
            </a:endParaRPr>
          </a:p>
        </p:txBody>
      </p:sp>
      <p:sp>
        <p:nvSpPr>
          <p:cNvPr id="84" name="Google Shape;84;p19"/>
          <p:cNvSpPr txBox="1">
            <a:spLocks noGrp="1"/>
          </p:cNvSpPr>
          <p:nvPr>
            <p:ph type="body" idx="4294967295"/>
          </p:nvPr>
        </p:nvSpPr>
        <p:spPr>
          <a:xfrm>
            <a:off x="596025" y="3976175"/>
            <a:ext cx="7952100" cy="11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 dirty="0"/>
              <a:t>I am here because I love to give presentations. You can find me at </a:t>
            </a:r>
            <a:r>
              <a:rPr lang="en" sz="1800" b="1" i="1" dirty="0"/>
              <a:t>dahu21for.children@gmail.com</a:t>
            </a:r>
            <a:endParaRPr sz="1800" b="1" i="1" dirty="0"/>
          </a:p>
        </p:txBody>
      </p:sp>
      <p:sp>
        <p:nvSpPr>
          <p:cNvPr id="85" name="Google Shape;85;p1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3EE3F2-096A-4A00-A6C0-8C33EA482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106" y="391884"/>
            <a:ext cx="2444320" cy="36925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4E36E1-31DA-4F6E-BA19-A0A7212E6E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2601" y="1193911"/>
            <a:ext cx="2352294" cy="2352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197507E-AB59-4581-B030-5358BC122E8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0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BÀI HỌC SỐ 10</a:t>
            </a:r>
            <a:endParaRPr dirty="0"/>
          </a:p>
        </p:txBody>
      </p:sp>
      <p:sp>
        <p:nvSpPr>
          <p:cNvPr id="91" name="Google Shape;91;p20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Let’s start!</a:t>
            </a:r>
            <a:endParaRPr dirty="0"/>
          </a:p>
        </p:txBody>
      </p:sp>
      <p:sp>
        <p:nvSpPr>
          <p:cNvPr id="92" name="Google Shape;92;p2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C35A3E-79EB-44D3-A23E-6EF8CF3780F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675893-6E0F-4F14-82CA-DF5DDDF13400}"/>
              </a:ext>
            </a:extLst>
          </p:cNvPr>
          <p:cNvSpPr txBox="1"/>
          <p:nvPr/>
        </p:nvSpPr>
        <p:spPr>
          <a:xfrm>
            <a:off x="472440" y="320040"/>
            <a:ext cx="812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46FFDE-DDA4-457C-9027-81D4A45B7ED1}"/>
              </a:ext>
            </a:extLst>
          </p:cNvPr>
          <p:cNvSpPr/>
          <p:nvPr/>
        </p:nvSpPr>
        <p:spPr>
          <a:xfrm>
            <a:off x="747876" y="258549"/>
            <a:ext cx="7648248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5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GIÁO DỤC KỸ NĂNG XÃ HỘI CHO TRẺ MẦM NON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dirty="0">
                <a:effectLst/>
                <a:latin typeface="Permanent Marker" panose="020B0604020202020204" charset="0"/>
                <a:ea typeface="Arial" panose="020B0604020202020204" pitchFamily="34" charset="0"/>
              </a:rPr>
              <a:t>TIẾN TRÌNH HỌC TẬP</a:t>
            </a:r>
            <a:endParaRPr sz="2500" dirty="0">
              <a:latin typeface="Permanent Marker" panose="020B0604020202020204" charset="0"/>
            </a:endParaRPr>
          </a:p>
        </p:txBody>
      </p:sp>
      <p:sp>
        <p:nvSpPr>
          <p:cNvPr id="220" name="Google Shape;220;p34"/>
          <p:cNvSpPr/>
          <p:nvPr/>
        </p:nvSpPr>
        <p:spPr>
          <a:xfrm>
            <a:off x="706120" y="1680162"/>
            <a:ext cx="3322320" cy="17831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CÁC PHƯƠNG PHÁP DẠY HỌC TÍCH CỰC</a:t>
            </a:r>
          </a:p>
        </p:txBody>
      </p:sp>
      <p:sp>
        <p:nvSpPr>
          <p:cNvPr id="223" name="Google Shape;223;p3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8F8EB7-EA15-4BDD-9459-FA76F8B65BD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Google Shape;220;p34">
            <a:extLst>
              <a:ext uri="{FF2B5EF4-FFF2-40B4-BE49-F238E27FC236}">
                <a16:creationId xmlns:a16="http://schemas.microsoft.com/office/drawing/2014/main" id="{C8F52870-076F-4799-8C77-D2DC1B45E145}"/>
              </a:ext>
            </a:extLst>
          </p:cNvPr>
          <p:cNvSpPr/>
          <p:nvPr/>
        </p:nvSpPr>
        <p:spPr>
          <a:xfrm>
            <a:off x="4886960" y="1725882"/>
            <a:ext cx="3322320" cy="17831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HƯỚNG DẪN LÀM BÀI KIỂM TRA GIỮA MÔN HỌC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en" dirty="0">
                <a:solidFill>
                  <a:schemeClr val="accent6">
                    <a:lumMod val="50000"/>
                  </a:schemeClr>
                </a:solidFill>
              </a:rPr>
              <a:t>ục tiêu của bài học</a:t>
            </a:r>
            <a:endParaRPr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0" name="Google Shape;150;p28"/>
          <p:cNvSpPr/>
          <p:nvPr/>
        </p:nvSpPr>
        <p:spPr>
          <a:xfrm>
            <a:off x="2817943" y="1067984"/>
            <a:ext cx="3379659" cy="2828948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biệt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GD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50800" y="1452880"/>
            <a:ext cx="3276600" cy="2622636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chemeClr val="accent6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1.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GD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3" name="Google Shape;153;p2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accent6">
                    <a:lumMod val="50000"/>
                  </a:schemeClr>
                </a:solidFill>
              </a:rPr>
              <a:t>5</a:t>
            </a:fld>
            <a:endParaRPr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326C33-B289-4F9D-850C-90DFB19D1ED9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Google Shape;150;p28">
            <a:extLst>
              <a:ext uri="{FF2B5EF4-FFF2-40B4-BE49-F238E27FC236}">
                <a16:creationId xmlns:a16="http://schemas.microsoft.com/office/drawing/2014/main" id="{EB829418-6ED7-82BA-E8F3-D39C40F79C00}"/>
              </a:ext>
            </a:extLst>
          </p:cNvPr>
          <p:cNvSpPr/>
          <p:nvPr/>
        </p:nvSpPr>
        <p:spPr>
          <a:xfrm>
            <a:off x="5816600" y="645160"/>
            <a:ext cx="3276600" cy="2768600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1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ứng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GD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khảo</a:t>
            </a:r>
            <a:endParaRPr dirty="0"/>
          </a:p>
        </p:txBody>
      </p:sp>
      <p:sp>
        <p:nvSpPr>
          <p:cNvPr id="74" name="Google Shape;74;p18"/>
          <p:cNvSpPr txBox="1"/>
          <p:nvPr/>
        </p:nvSpPr>
        <p:spPr>
          <a:xfrm>
            <a:off x="121920" y="619439"/>
            <a:ext cx="8900160" cy="2652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Lương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Phan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Lan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Anh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(2007),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chức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cho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s-MX" sz="18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NXB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Lăng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Đỗ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Trà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(2019).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NXB ĐHSP HN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30426-9561-43B3-A483-DED2A44AF022}"/>
              </a:ext>
            </a:extLst>
          </p:cNvPr>
          <p:cNvSpPr txBox="1"/>
          <p:nvPr/>
        </p:nvSpPr>
        <p:spPr>
          <a:xfrm>
            <a:off x="6645910" y="479679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-66639" y="460829"/>
            <a:ext cx="8976959" cy="26805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spcBef>
                <a:spcPts val="0"/>
              </a:spcBef>
              <a:spcAft>
                <a:spcPts val="1560"/>
              </a:spcAft>
            </a:pP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tích</a:t>
            </a:r>
            <a:r>
              <a:rPr lang="en-US" sz="21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cực</a:t>
            </a:r>
            <a:r>
              <a:rPr lang="en-US" sz="21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endParaRPr lang="en-US" sz="2100" dirty="0">
              <a:effectLst/>
              <a:latin typeface="+mj-lt"/>
              <a:ea typeface="Times New Roman" panose="02020603050405020304" pitchFamily="18" charset="0"/>
            </a:endParaRPr>
          </a:p>
          <a:p>
            <a:r>
              <a:rPr lang="es-MX" sz="2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s-MX" sz="2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2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2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Lăng</a:t>
            </a:r>
            <a:r>
              <a:rPr lang="es-MX" sz="2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2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2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2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Đỗ</a:t>
            </a:r>
            <a:r>
              <a:rPr lang="es-MX" sz="2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2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2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2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Trà</a:t>
            </a:r>
            <a:r>
              <a:rPr lang="es-MX" sz="2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(2019),</a:t>
            </a:r>
            <a:endParaRPr lang="en-US" sz="2100" dirty="0">
              <a:effectLst/>
              <a:latin typeface="+mj-lt"/>
              <a:ea typeface="Calibri" panose="020F0502020204030204" pitchFamily="34" charset="0"/>
            </a:endParaRPr>
          </a:p>
          <a:p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Đây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một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thuật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ngữ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rút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gọn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được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sử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dụng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ở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nhiều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nước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trên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thế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giới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để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chỉ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phương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pháp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giáo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dục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dạy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theo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hướng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phát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huy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tính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tích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cực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chủ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động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sáng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tạo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của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người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rõ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ràng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đây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không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phải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một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khái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niệm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lý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thuyết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suông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mà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nó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đã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được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ứng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dụng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rộng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rãi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tại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nhiều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trường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thuộc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quốc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gia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trên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thế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giới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trong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đó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có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100" dirty="0" err="1">
                <a:effectLst/>
                <a:latin typeface="+mj-lt"/>
                <a:ea typeface="Calibri" panose="020F0502020204030204" pitchFamily="34" charset="0"/>
              </a:rPr>
              <a:t>Việt</a:t>
            </a:r>
            <a:r>
              <a:rPr lang="en-US" sz="2100" dirty="0">
                <a:effectLst/>
                <a:latin typeface="+mj-lt"/>
                <a:ea typeface="Calibri" panose="020F0502020204030204" pitchFamily="34" charset="0"/>
              </a:rPr>
              <a:t> Nam</a:t>
            </a: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630670" y="4818551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73DE1A-BEE1-446A-90C7-2A28DDFB42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593" y="3144548"/>
            <a:ext cx="3377567" cy="178335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16FAFE8-B147-4A02-A5D5-1FF194F0596D}"/>
              </a:ext>
            </a:extLst>
          </p:cNvPr>
          <p:cNvSpPr txBox="1"/>
          <p:nvPr/>
        </p:nvSpPr>
        <p:spPr>
          <a:xfrm>
            <a:off x="3234660" y="4925082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2417B7A-93AE-44EC-9BB7-EF7426E67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08982"/>
            <a:ext cx="8229600" cy="857400"/>
          </a:xfrm>
        </p:spPr>
        <p:txBody>
          <a:bodyPr/>
          <a:lstStyle/>
          <a:p>
            <a:r>
              <a:rPr lang="en-US" dirty="0"/>
              <a:t>PHƯƠNG PHÁP DẠY HỌC TÍCH CỰC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 txBox="1">
            <a:spLocks noGrp="1"/>
          </p:cNvSpPr>
          <p:nvPr>
            <p:ph type="body" idx="1"/>
          </p:nvPr>
        </p:nvSpPr>
        <p:spPr>
          <a:xfrm>
            <a:off x="44274" y="920563"/>
            <a:ext cx="8913211" cy="41687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1"/>
            <a:r>
              <a:rPr lang="en-US" sz="2100" b="1" i="1" dirty="0" err="1">
                <a:latin typeface="+mj-lt"/>
              </a:rPr>
              <a:t>Khái</a:t>
            </a:r>
            <a:r>
              <a:rPr lang="en-US" sz="2100" b="1" i="1" dirty="0">
                <a:latin typeface="+mj-lt"/>
              </a:rPr>
              <a:t> </a:t>
            </a:r>
            <a:r>
              <a:rPr lang="en-US" sz="2100" b="1" i="1" dirty="0" err="1">
                <a:latin typeface="+mj-lt"/>
              </a:rPr>
              <a:t>niệm</a:t>
            </a:r>
            <a:r>
              <a:rPr lang="en-US" sz="2100" b="1" i="1" dirty="0">
                <a:latin typeface="+mj-lt"/>
              </a:rPr>
              <a:t> </a:t>
            </a:r>
            <a:r>
              <a:rPr lang="en-US" sz="2100" b="1" i="1" dirty="0" err="1">
                <a:latin typeface="+mj-lt"/>
              </a:rPr>
              <a:t>phương</a:t>
            </a:r>
            <a:r>
              <a:rPr lang="en-US" sz="2100" b="1" i="1" dirty="0">
                <a:latin typeface="+mj-lt"/>
              </a:rPr>
              <a:t> </a:t>
            </a:r>
            <a:r>
              <a:rPr lang="en-US" sz="2100" b="1" i="1" dirty="0" err="1">
                <a:latin typeface="+mj-lt"/>
              </a:rPr>
              <a:t>pháp</a:t>
            </a:r>
            <a:r>
              <a:rPr lang="en-US" sz="2100" b="1" i="1" dirty="0">
                <a:latin typeface="+mj-lt"/>
              </a:rPr>
              <a:t> </a:t>
            </a:r>
            <a:r>
              <a:rPr lang="en-US" sz="2100" b="1" i="1" dirty="0" err="1">
                <a:latin typeface="+mj-lt"/>
              </a:rPr>
              <a:t>dạy</a:t>
            </a:r>
            <a:r>
              <a:rPr lang="en-US" sz="2100" b="1" i="1" dirty="0">
                <a:latin typeface="+mj-lt"/>
              </a:rPr>
              <a:t> </a:t>
            </a:r>
            <a:r>
              <a:rPr lang="en-US" sz="2100" b="1" i="1" dirty="0" err="1">
                <a:latin typeface="+mj-lt"/>
              </a:rPr>
              <a:t>học</a:t>
            </a:r>
            <a:endParaRPr lang="en-US" sz="2100" b="1" dirty="0">
              <a:latin typeface="+mj-lt"/>
            </a:endParaRPr>
          </a:p>
          <a:p>
            <a:r>
              <a:rPr lang="en-US" sz="2100" dirty="0" err="1">
                <a:latin typeface="+mj-lt"/>
              </a:rPr>
              <a:t>Phương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pháp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dạy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học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là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cách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thức</a:t>
            </a:r>
            <a:r>
              <a:rPr lang="en-US" sz="2100" dirty="0">
                <a:latin typeface="+mj-lt"/>
              </a:rPr>
              <a:t>, </a:t>
            </a:r>
            <a:r>
              <a:rPr lang="en-US" sz="2100" dirty="0" err="1">
                <a:latin typeface="+mj-lt"/>
              </a:rPr>
              <a:t>sự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tương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tác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chung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giữa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giáo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viên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và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học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sinh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trong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một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điều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kiện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dạy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học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nhất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định</a:t>
            </a:r>
            <a:r>
              <a:rPr lang="en-US" sz="2100" dirty="0">
                <a:latin typeface="+mj-lt"/>
              </a:rPr>
              <a:t>, </a:t>
            </a:r>
            <a:r>
              <a:rPr lang="en-US" sz="2100" dirty="0" err="1">
                <a:latin typeface="+mj-lt"/>
              </a:rPr>
              <a:t>nhằm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đạt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được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các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mục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tiêu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đề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ra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của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việc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dạy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học</a:t>
            </a:r>
            <a:r>
              <a:rPr lang="en-US" sz="2100" dirty="0">
                <a:latin typeface="+mj-lt"/>
              </a:rPr>
              <a:t>.</a:t>
            </a:r>
          </a:p>
          <a:p>
            <a:r>
              <a:rPr lang="en-US" sz="2100" dirty="0" err="1">
                <a:latin typeface="+mj-lt"/>
              </a:rPr>
              <a:t>Trong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đó</a:t>
            </a:r>
            <a:r>
              <a:rPr lang="en-US" sz="2100" dirty="0">
                <a:latin typeface="+mj-lt"/>
              </a:rPr>
              <a:t>, </a:t>
            </a:r>
            <a:r>
              <a:rPr lang="en-US" sz="2100" dirty="0" err="1">
                <a:latin typeface="+mj-lt"/>
              </a:rPr>
              <a:t>có</a:t>
            </a:r>
            <a:r>
              <a:rPr lang="en-US" sz="2100" dirty="0">
                <a:latin typeface="+mj-lt"/>
              </a:rPr>
              <a:t> 3 </a:t>
            </a:r>
            <a:r>
              <a:rPr lang="en-US" sz="2100" dirty="0" err="1">
                <a:latin typeface="+mj-lt"/>
              </a:rPr>
              <a:t>bình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diện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cần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xem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xét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trong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phương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pháp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dạy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học</a:t>
            </a:r>
            <a:r>
              <a:rPr lang="en-US" sz="2100" dirty="0">
                <a:latin typeface="+mj-lt"/>
              </a:rPr>
              <a:t>, </a:t>
            </a:r>
            <a:r>
              <a:rPr lang="en-US" sz="2100" dirty="0" err="1">
                <a:latin typeface="+mj-lt"/>
              </a:rPr>
              <a:t>có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thể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kể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đến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như</a:t>
            </a:r>
            <a:r>
              <a:rPr lang="en-US" sz="2100" dirty="0">
                <a:latin typeface="+mj-lt"/>
              </a:rPr>
              <a:t>:</a:t>
            </a:r>
          </a:p>
          <a:p>
            <a:pPr lvl="0"/>
            <a:r>
              <a:rPr lang="en-US" sz="2100" dirty="0">
                <a:latin typeface="+mj-lt"/>
              </a:rPr>
              <a:t>Quan </a:t>
            </a:r>
            <a:r>
              <a:rPr lang="en-US" sz="2100" dirty="0" err="1">
                <a:latin typeface="+mj-lt"/>
              </a:rPr>
              <a:t>điểm</a:t>
            </a:r>
            <a:endParaRPr lang="en-US" sz="2100" dirty="0">
              <a:latin typeface="+mj-lt"/>
            </a:endParaRPr>
          </a:p>
          <a:p>
            <a:pPr lvl="0"/>
            <a:r>
              <a:rPr lang="en-US" sz="2100" dirty="0" err="1">
                <a:latin typeface="+mj-lt"/>
              </a:rPr>
              <a:t>Phương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pháp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dạy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cụ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thể</a:t>
            </a:r>
            <a:endParaRPr lang="en-US" sz="2100" dirty="0">
              <a:latin typeface="+mj-lt"/>
            </a:endParaRPr>
          </a:p>
          <a:p>
            <a:pPr lvl="0"/>
            <a:r>
              <a:rPr lang="en-US" sz="2100" dirty="0" err="1">
                <a:latin typeface="+mj-lt"/>
              </a:rPr>
              <a:t>Kỹ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thuật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dạy</a:t>
            </a:r>
            <a:r>
              <a:rPr lang="en-US" sz="2100" dirty="0">
                <a:latin typeface="+mj-lt"/>
              </a:rPr>
              <a:t> </a:t>
            </a:r>
            <a:r>
              <a:rPr lang="en-US" sz="2100" dirty="0" err="1">
                <a:latin typeface="+mj-lt"/>
              </a:rPr>
              <a:t>học</a:t>
            </a:r>
            <a:endParaRPr lang="en-US" sz="2100" dirty="0">
              <a:latin typeface="+mj-lt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2100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endParaRPr lang="en-US" sz="21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105" name="Google Shape;105;p2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2514ED-44F3-4E32-92FB-57E90E4CB3B1}"/>
              </a:ext>
            </a:extLst>
          </p:cNvPr>
          <p:cNvSpPr txBox="1"/>
          <p:nvPr/>
        </p:nvSpPr>
        <p:spPr>
          <a:xfrm>
            <a:off x="650875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02D135CE-01D6-4517-8529-1201B6796E56}"/>
              </a:ext>
            </a:extLst>
          </p:cNvPr>
          <p:cNvSpPr txBox="1">
            <a:spLocks/>
          </p:cNvSpPr>
          <p:nvPr/>
        </p:nvSpPr>
        <p:spPr>
          <a:xfrm>
            <a:off x="386080" y="5417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vi-VN" dirty="0"/>
              <a:t> </a:t>
            </a:r>
            <a:r>
              <a:rPr lang="en-US" dirty="0"/>
              <a:t>PHƯƠNG PHÁP DẠY HỌC TÍCH CỰC</a:t>
            </a:r>
            <a:endParaRPr lang="vi-VN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EBB80F-EDD4-4F3E-9C34-A25F68521FC5}"/>
              </a:ext>
            </a:extLst>
          </p:cNvPr>
          <p:cNvSpPr txBox="1"/>
          <p:nvPr/>
        </p:nvSpPr>
        <p:spPr>
          <a:xfrm>
            <a:off x="45365" y="918016"/>
            <a:ext cx="4800985" cy="4319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a/ Quan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tổng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nguyên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tắc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gồm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F3BC75-E3A7-4648-B0EA-E0EE2DF242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3035" y="1376897"/>
            <a:ext cx="4165600" cy="2781236"/>
          </a:xfrm>
          <a:prstGeom prst="rect">
            <a:avLst/>
          </a:prstGeom>
        </p:spPr>
      </p:pic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DBA00AED-830C-44B7-AF29-802C7FD21ED9}"/>
              </a:ext>
            </a:extLst>
          </p:cNvPr>
          <p:cNvSpPr txBox="1">
            <a:spLocks/>
          </p:cNvSpPr>
          <p:nvPr/>
        </p:nvSpPr>
        <p:spPr>
          <a:xfrm>
            <a:off x="302230" y="-12146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 lang="vi-V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8ADBB2-305F-52B6-4C1B-A7E26187D0C0}"/>
              </a:ext>
            </a:extLst>
          </p:cNvPr>
          <p:cNvSpPr txBox="1"/>
          <p:nvPr/>
        </p:nvSpPr>
        <p:spPr>
          <a:xfrm>
            <a:off x="511810" y="492805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ED42D364-955E-C6EF-8203-F736AD76B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190" y="54173"/>
            <a:ext cx="8229600" cy="857400"/>
          </a:xfrm>
        </p:spPr>
        <p:txBody>
          <a:bodyPr/>
          <a:lstStyle/>
          <a:p>
            <a:r>
              <a:rPr lang="en-US" dirty="0"/>
              <a:t>PHƯƠNG PHÁP DẠY HỌC TÍCH CỰC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6BBB9-9642-07FB-2A6C-D10BEFE93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PHƯƠNG PHÁP DẠY HỌC TÍCH CỰC</a:t>
            </a:r>
            <a:br>
              <a:rPr lang="vi-VN" dirty="0"/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4B704D-1889-FE8B-B29A-7D8821D3DDB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44CA69-258F-07F3-8D43-B45BA525F244}"/>
              </a:ext>
            </a:extLst>
          </p:cNvPr>
          <p:cNvSpPr txBox="1"/>
          <p:nvPr/>
        </p:nvSpPr>
        <p:spPr>
          <a:xfrm>
            <a:off x="167640" y="560375"/>
            <a:ext cx="886968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b/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45720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truyền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thụ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qua video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website </a:t>
            </a:r>
            <a:r>
              <a:rPr lang="en-US" sz="1800" u="sng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giáo</a:t>
            </a:r>
            <a:r>
              <a:rPr lang="en-US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u="sng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dục</a:t>
            </a:r>
            <a:r>
              <a:rPr lang="en-US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u="sng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trực</a:t>
            </a:r>
            <a:r>
              <a:rPr lang="en-US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u="sng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tuyến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…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B48523-4C78-34C6-1B9B-968E7AE5B349}"/>
              </a:ext>
            </a:extLst>
          </p:cNvPr>
          <p:cNvSpPr txBox="1"/>
          <p:nvPr/>
        </p:nvSpPr>
        <p:spPr>
          <a:xfrm>
            <a:off x="86360" y="2848613"/>
            <a:ext cx="8971280" cy="1969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c/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Kỹ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thuật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dạy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học</a:t>
            </a:r>
            <a:endParaRPr lang="en-US" sz="1800" b="1" i="1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gồm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cụ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khiển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toàn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bộ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phổ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biến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gồm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đặt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chuyên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mảnh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ghép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hoàn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,…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80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0" y="623502"/>
            <a:ext cx="9144000" cy="236502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phù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ngoại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 –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riêng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gọi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9" name="Google Shape;126;p25">
            <a:extLst>
              <a:ext uri="{FF2B5EF4-FFF2-40B4-BE49-F238E27FC236}">
                <a16:creationId xmlns:a16="http://schemas.microsoft.com/office/drawing/2014/main" id="{06B00720-CD6F-4A40-B9A1-87AF65E3F134}"/>
              </a:ext>
            </a:extLst>
          </p:cNvPr>
          <p:cNvSpPr txBox="1">
            <a:spLocks/>
          </p:cNvSpPr>
          <p:nvPr/>
        </p:nvSpPr>
        <p:spPr>
          <a:xfrm>
            <a:off x="54610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B8028-0498-7910-9BFE-1CAD78F8D5A4}"/>
              </a:ext>
            </a:extLst>
          </p:cNvPr>
          <p:cNvSpPr txBox="1"/>
          <p:nvPr/>
        </p:nvSpPr>
        <p:spPr>
          <a:xfrm>
            <a:off x="116802" y="659452"/>
            <a:ext cx="5769647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909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152400" y="679370"/>
            <a:ext cx="8925560" cy="29864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endParaRPr lang="en-US" sz="1800" b="1" dirty="0">
              <a:solidFill>
                <a:srgbClr val="2F5496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2F5496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2.1.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dạy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nhóm</a:t>
            </a:r>
            <a:endParaRPr lang="en-US" sz="1800" b="1" i="1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457200" lvl="1">
              <a:lnSpc>
                <a:spcPct val="150000"/>
              </a:lnSpc>
              <a:spcAft>
                <a:spcPts val="6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tích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cao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nay.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Nếu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viên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có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thể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tổ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chức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tốt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nhóm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sẽ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góp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phần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thúc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đẩy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giúp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em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phát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huy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tính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tích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cực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bản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thân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đồng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phát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khả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làm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nhóm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trách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khả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giao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em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.</a:t>
            </a:r>
          </a:p>
          <a:p>
            <a:pPr marL="742950" marR="0" lvl="1" indent="-285750" algn="l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endParaRPr lang="en-US" sz="1800" b="1" i="1" dirty="0">
              <a:effectLst/>
              <a:latin typeface="+mj-lt"/>
              <a:ea typeface="Calibri" panose="020F050202020403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03A524-16F0-45B8-83C1-B4C183FD0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496" y="3259746"/>
            <a:ext cx="2435904" cy="162472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34B2EE6-EE3B-4969-9039-827EE008136B}"/>
              </a:ext>
            </a:extLst>
          </p:cNvPr>
          <p:cNvSpPr txBox="1"/>
          <p:nvPr/>
        </p:nvSpPr>
        <p:spPr>
          <a:xfrm>
            <a:off x="1833910" y="4859852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E207EF44-441F-4B10-BB4C-E773FE90893E}"/>
              </a:ext>
            </a:extLst>
          </p:cNvPr>
          <p:cNvSpPr txBox="1">
            <a:spLocks/>
          </p:cNvSpPr>
          <p:nvPr/>
        </p:nvSpPr>
        <p:spPr>
          <a:xfrm>
            <a:off x="-276830" y="-38476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49814" y="450850"/>
            <a:ext cx="9183086" cy="3603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a/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endParaRPr lang="en-US" sz="1800" b="1" i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sắc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mùa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loài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ghép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mùa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loài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ghép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mảnh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bốc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ngẫu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mảnh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ghép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F9F22FD-CE67-4BC9-BD59-370727B28A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7750" y="3261562"/>
            <a:ext cx="3155950" cy="16663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7913437-B23C-44DF-B147-8AE2AAE49A7A}"/>
              </a:ext>
            </a:extLst>
          </p:cNvPr>
          <p:cNvSpPr txBox="1"/>
          <p:nvPr/>
        </p:nvSpPr>
        <p:spPr>
          <a:xfrm>
            <a:off x="511810" y="492805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4" name="Google Shape;126;p25">
            <a:extLst>
              <a:ext uri="{FF2B5EF4-FFF2-40B4-BE49-F238E27FC236}">
                <a16:creationId xmlns:a16="http://schemas.microsoft.com/office/drawing/2014/main" id="{D104BB35-CBFC-4ED0-8390-27406C6FD7E9}"/>
              </a:ext>
            </a:extLst>
          </p:cNvPr>
          <p:cNvSpPr txBox="1">
            <a:spLocks/>
          </p:cNvSpPr>
          <p:nvPr/>
        </p:nvSpPr>
        <p:spPr>
          <a:xfrm>
            <a:off x="-185420" y="-164019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626357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2A4C6B4D-79CE-51FA-0E3E-BC5A9E38EA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2511587"/>
              </p:ext>
            </p:extLst>
          </p:nvPr>
        </p:nvGraphicFramePr>
        <p:xfrm>
          <a:off x="990569" y="788670"/>
          <a:ext cx="6791961" cy="399288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939831">
                  <a:extLst>
                    <a:ext uri="{9D8B030D-6E8A-4147-A177-3AD203B41FA5}">
                      <a16:colId xmlns:a16="http://schemas.microsoft.com/office/drawing/2014/main" val="489637396"/>
                    </a:ext>
                  </a:extLst>
                </a:gridCol>
                <a:gridCol w="2260600">
                  <a:extLst>
                    <a:ext uri="{9D8B030D-6E8A-4147-A177-3AD203B41FA5}">
                      <a16:colId xmlns:a16="http://schemas.microsoft.com/office/drawing/2014/main" val="3850821623"/>
                    </a:ext>
                  </a:extLst>
                </a:gridCol>
                <a:gridCol w="3591530">
                  <a:extLst>
                    <a:ext uri="{9D8B030D-6E8A-4147-A177-3AD203B41FA5}">
                      <a16:colId xmlns:a16="http://schemas.microsoft.com/office/drawing/2014/main" val="24747580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700" dirty="0" err="1"/>
                        <a:t>Bước</a:t>
                      </a:r>
                      <a:r>
                        <a:rPr lang="en-US" sz="1700" dirty="0"/>
                        <a:t>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Cả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lớp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Giới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thiệu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về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chủ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bài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Xác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định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nhiệm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vụ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chung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cho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Tạo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tiến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hành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phân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chia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9661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700" dirty="0" err="1"/>
                        <a:t>Bước</a:t>
                      </a:r>
                      <a:r>
                        <a:rPr lang="en-US" sz="1700" dirty="0"/>
                        <a:t> 2</a:t>
                      </a:r>
                    </a:p>
                    <a:p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Phân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bố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vị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trí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Lập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hoạch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về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cần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làm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ra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quy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tắc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chung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3202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700" dirty="0" err="1"/>
                        <a:t>Bước</a:t>
                      </a:r>
                      <a:r>
                        <a:rPr lang="en-US" sz="1700" dirty="0"/>
                        <a:t>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Giải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quyết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công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được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giao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Chuẩn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bị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để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báo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cáo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từ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quy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trình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93509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700" dirty="0" err="1"/>
                        <a:t>Bước</a:t>
                      </a:r>
                      <a:r>
                        <a:rPr lang="en-US" sz="1700" dirty="0"/>
                        <a:t>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Cả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lớp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lần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lượt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trình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bày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mình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Đánh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giá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Phương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pháp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dạy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7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7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endParaRPr lang="en-US" sz="17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28189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2F08123-7072-4E5E-07D3-6CC3368DBDE6}"/>
              </a:ext>
            </a:extLst>
          </p:cNvPr>
          <p:cNvSpPr txBox="1"/>
          <p:nvPr/>
        </p:nvSpPr>
        <p:spPr>
          <a:xfrm>
            <a:off x="191770" y="121884"/>
            <a:ext cx="4798060" cy="324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4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b/ </a:t>
            </a:r>
            <a:r>
              <a:rPr lang="en-US" sz="14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4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4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4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endParaRPr lang="en-US" sz="1100" b="1" i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47790C-90FA-D88F-824B-FCBC39923923}"/>
              </a:ext>
            </a:extLst>
          </p:cNvPr>
          <p:cNvSpPr txBox="1"/>
          <p:nvPr/>
        </p:nvSpPr>
        <p:spPr>
          <a:xfrm>
            <a:off x="160021" y="4835723"/>
            <a:ext cx="47980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Lăng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Đỗ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Trà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(2019),</a:t>
            </a:r>
            <a:endParaRPr lang="en-US" sz="1400" dirty="0">
              <a:effectLst/>
              <a:latin typeface="+mj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6520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190500" y="858188"/>
            <a:ext cx="8857000" cy="236502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45720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phổ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nay.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cuộc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video.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9" name="Google Shape;126;p25">
            <a:extLst>
              <a:ext uri="{FF2B5EF4-FFF2-40B4-BE49-F238E27FC236}">
                <a16:creationId xmlns:a16="http://schemas.microsoft.com/office/drawing/2014/main" id="{06B00720-CD6F-4A40-B9A1-87AF65E3F134}"/>
              </a:ext>
            </a:extLst>
          </p:cNvPr>
          <p:cNvSpPr txBox="1">
            <a:spLocks/>
          </p:cNvSpPr>
          <p:nvPr/>
        </p:nvSpPr>
        <p:spPr>
          <a:xfrm>
            <a:off x="56134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B8028-0498-7910-9BFE-1CAD78F8D5A4}"/>
              </a:ext>
            </a:extLst>
          </p:cNvPr>
          <p:cNvSpPr txBox="1"/>
          <p:nvPr/>
        </p:nvSpPr>
        <p:spPr>
          <a:xfrm>
            <a:off x="-179091" y="518089"/>
            <a:ext cx="7028201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2. 2.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4853E8-FDAB-ADF8-2B34-B2BC5E3E8F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323" y="3360143"/>
            <a:ext cx="2840357" cy="149970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CD95DDF-6279-786B-60E4-5B56257C3E1F}"/>
              </a:ext>
            </a:extLst>
          </p:cNvPr>
          <p:cNvSpPr txBox="1"/>
          <p:nvPr/>
        </p:nvSpPr>
        <p:spPr>
          <a:xfrm>
            <a:off x="637540" y="4996780"/>
            <a:ext cx="386692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  <p:extLst>
      <p:ext uri="{BB962C8B-B14F-4D97-AF65-F5344CB8AC3E}">
        <p14:creationId xmlns:p14="http://schemas.microsoft.com/office/powerpoint/2010/main" val="1110215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F3B675-3FF6-D639-925E-71E96E4EB1EE}"/>
              </a:ext>
            </a:extLst>
          </p:cNvPr>
          <p:cNvSpPr txBox="1"/>
          <p:nvPr/>
        </p:nvSpPr>
        <p:spPr>
          <a:xfrm>
            <a:off x="456109" y="1347405"/>
            <a:ext cx="8048962" cy="1595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endParaRPr lang="en-US" sz="1800" b="1" i="1" dirty="0">
              <a:solidFill>
                <a:srgbClr val="2F5496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xem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điển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đó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Suy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ngẫm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điển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hình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Tiến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tranh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dẫn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viên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5100FE-93B6-2AFF-03C3-114C38D07F90}"/>
              </a:ext>
            </a:extLst>
          </p:cNvPr>
          <p:cNvSpPr txBox="1"/>
          <p:nvPr/>
        </p:nvSpPr>
        <p:spPr>
          <a:xfrm>
            <a:off x="-274341" y="518089"/>
            <a:ext cx="7028201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2.2.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A7CBFAF-6A44-B0C6-F331-B42B7A0BCD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496" y="3259746"/>
            <a:ext cx="2435904" cy="162472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48B6C86-2720-AF98-0E87-C48DBF436068}"/>
              </a:ext>
            </a:extLst>
          </p:cNvPr>
          <p:cNvSpPr txBox="1"/>
          <p:nvPr/>
        </p:nvSpPr>
        <p:spPr>
          <a:xfrm>
            <a:off x="1833910" y="4859852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6" name="Google Shape;126;p25">
            <a:extLst>
              <a:ext uri="{FF2B5EF4-FFF2-40B4-BE49-F238E27FC236}">
                <a16:creationId xmlns:a16="http://schemas.microsoft.com/office/drawing/2014/main" id="{BF91C4D2-912D-0514-5C74-E983EAA09A8D}"/>
              </a:ext>
            </a:extLst>
          </p:cNvPr>
          <p:cNvSpPr txBox="1">
            <a:spLocks/>
          </p:cNvSpPr>
          <p:nvPr/>
        </p:nvSpPr>
        <p:spPr>
          <a:xfrm>
            <a:off x="56134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949348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800">
                <a:latin typeface="+mj-lt"/>
              </a:rPr>
              <a:t>17</a:t>
            </a:fld>
            <a:endParaRPr sz="180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latin typeface="+mj-lt"/>
              </a:rPr>
              <a:t>GV: </a:t>
            </a:r>
            <a:r>
              <a:rPr lang="en-US" sz="1800" i="1" dirty="0" err="1">
                <a:latin typeface="+mj-lt"/>
              </a:rPr>
              <a:t>Nguyễn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Thiều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Dạ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Hương</a:t>
            </a:r>
            <a:endParaRPr lang="en-US" sz="1800" i="1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82057" y="693381"/>
            <a:ext cx="89798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2.3.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giải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quyết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vấn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đề</a:t>
            </a:r>
            <a:endParaRPr lang="en-US" sz="1800" b="1" i="1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Nằm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mâu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thuẫn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giữa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chưa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6" name="Google Shape;126;p25">
            <a:extLst>
              <a:ext uri="{FF2B5EF4-FFF2-40B4-BE49-F238E27FC236}">
                <a16:creationId xmlns:a16="http://schemas.microsoft.com/office/drawing/2014/main" id="{3853E404-1AB0-0456-7487-E801EB18018E}"/>
              </a:ext>
            </a:extLst>
          </p:cNvPr>
          <p:cNvSpPr txBox="1">
            <a:spLocks/>
          </p:cNvSpPr>
          <p:nvPr/>
        </p:nvSpPr>
        <p:spPr>
          <a:xfrm>
            <a:off x="56134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215781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0" y="445985"/>
            <a:ext cx="8979886" cy="3644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endParaRPr lang="en-US" sz="1800" b="1" i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kê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ưu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rút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71D1BC-EC69-EE31-C6CD-9520B7444AFB}"/>
              </a:ext>
            </a:extLst>
          </p:cNvPr>
          <p:cNvSpPr txBox="1"/>
          <p:nvPr/>
        </p:nvSpPr>
        <p:spPr>
          <a:xfrm>
            <a:off x="450850" y="4162148"/>
            <a:ext cx="4889500" cy="9094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26720" marR="0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</a:pPr>
            <a:r>
              <a:rPr lang="en-US" sz="14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4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4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 1: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https://www.youtube.com/watch?v=t13CDP8uoZc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655320" marR="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</a:pPr>
            <a:r>
              <a:rPr lang="en-US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Google Shape;126;p25">
            <a:extLst>
              <a:ext uri="{FF2B5EF4-FFF2-40B4-BE49-F238E27FC236}">
                <a16:creationId xmlns:a16="http://schemas.microsoft.com/office/drawing/2014/main" id="{DA4EB97C-7270-3C2B-0AD1-567DC8358DB7}"/>
              </a:ext>
            </a:extLst>
          </p:cNvPr>
          <p:cNvSpPr txBox="1">
            <a:spLocks/>
          </p:cNvSpPr>
          <p:nvPr/>
        </p:nvSpPr>
        <p:spPr>
          <a:xfrm>
            <a:off x="56134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935866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1BE7AA-66E5-2D94-8CF6-3137E297F705}"/>
              </a:ext>
            </a:extLst>
          </p:cNvPr>
          <p:cNvSpPr txBox="1"/>
          <p:nvPr/>
        </p:nvSpPr>
        <p:spPr>
          <a:xfrm>
            <a:off x="58738" y="708442"/>
            <a:ext cx="9085262" cy="2336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7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2.4. </a:t>
            </a:r>
            <a:r>
              <a:rPr lang="en-US" sz="17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Phương</a:t>
            </a:r>
            <a:r>
              <a:rPr lang="en-US" sz="17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pháp</a:t>
            </a:r>
            <a:r>
              <a:rPr lang="en-US" sz="17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đóng</a:t>
            </a:r>
            <a:r>
              <a:rPr lang="en-US" sz="17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vai</a:t>
            </a:r>
            <a:endParaRPr lang="en-US" sz="1700" b="1" i="1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indent="457200" algn="l">
              <a:spcBef>
                <a:spcPts val="0"/>
              </a:spcBef>
              <a:spcAft>
                <a:spcPts val="1560"/>
              </a:spcAft>
            </a:pP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Nếu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như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nhắc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đến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7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7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7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7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tích</a:t>
            </a:r>
            <a:r>
              <a:rPr lang="en-US" sz="17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cực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thiên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về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hành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đóng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vai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luôn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nhiều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viên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áp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dụng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 Khi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sử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dụng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đóng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vai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viên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sẽ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để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hành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diễn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thử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ứng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xử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liên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quan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đến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tình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huống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nào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đó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7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1560"/>
              </a:spcAft>
            </a:pP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Song,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việc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diễn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thử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chỉ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phần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điều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quan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trọng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nhất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chính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phần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thảo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luận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sau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khi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hành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thử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đặt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mình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vào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vai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trò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phân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định</a:t>
            </a:r>
            <a:r>
              <a:rPr lang="en-US" sz="17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7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B839971D-92C7-32AD-2E0A-2C6A9B8DD563}"/>
              </a:ext>
            </a:extLst>
          </p:cNvPr>
          <p:cNvSpPr txBox="1">
            <a:spLocks/>
          </p:cNvSpPr>
          <p:nvPr/>
        </p:nvSpPr>
        <p:spPr>
          <a:xfrm>
            <a:off x="561340" y="-19794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05806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7335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17" y="24749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749550" y="834778"/>
            <a:ext cx="6146799" cy="4005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endParaRPr lang="en-US" sz="1800" b="1" i="1" dirty="0">
              <a:solidFill>
                <a:srgbClr val="2F5496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yêu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gồm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gian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chuẩn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gian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diễn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vụ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Lần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lượt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diễn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đóng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thứ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tự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diễn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nghĩa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đâu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DF3784B-CDC1-A338-56E9-FA8AB3D26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DF389596-E9B6-5BCD-5B87-2044F50D0B96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881223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7335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449845" y="464997"/>
            <a:ext cx="6623050" cy="4536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2.5.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trò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chơi</a:t>
            </a:r>
            <a:endParaRPr lang="en-US" sz="1800" b="1" i="1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indent="45720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tổ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chức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thuộc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tăng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trải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nghiệm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kích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hứng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thú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endParaRPr lang="en-US" sz="1800" b="1" i="1" dirty="0">
              <a:solidFill>
                <a:srgbClr val="2F5496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phổ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biến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gồm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nội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quy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tắc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chơi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Tiến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nếu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chưa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nắm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luật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chơi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chơi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thúc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nghĩa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chơi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B0A8E6C-3E95-6E7E-D5D9-028D53FC9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E8CDB0CA-F944-65B3-3233-C3A9AE5DC8C7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668015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800">
                <a:latin typeface="+mj-lt"/>
              </a:rPr>
              <a:t>22</a:t>
            </a:fld>
            <a:endParaRPr sz="1800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5594350" y="4781550"/>
            <a:ext cx="4000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latin typeface="+mj-lt"/>
              </a:rPr>
              <a:t>GV: </a:t>
            </a:r>
            <a:r>
              <a:rPr lang="en-US" sz="1800" i="1" dirty="0" err="1">
                <a:latin typeface="+mj-lt"/>
              </a:rPr>
              <a:t>Nguyễn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Thiều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Dạ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Hương</a:t>
            </a:r>
            <a:endParaRPr lang="en-US" sz="1800" i="1" dirty="0"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E067D2-27C9-4BA3-8FBF-FB9154505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14" y="2975429"/>
            <a:ext cx="7359586" cy="178010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4905D4A-A462-49E2-83D2-23E253769C8F}"/>
              </a:ext>
            </a:extLst>
          </p:cNvPr>
          <p:cNvSpPr txBox="1"/>
          <p:nvPr/>
        </p:nvSpPr>
        <p:spPr>
          <a:xfrm>
            <a:off x="406400" y="4755531"/>
            <a:ext cx="518795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latin typeface="+mj-lt"/>
              </a:rPr>
              <a:t>https://timviec365.vn/blog/ky-nang-la-gi-new7043.html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7914A79-CC63-4A07-9E37-FE5E0EAC2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z="1800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63485F-85B3-2C6B-6BF4-E1FA2558F798}"/>
              </a:ext>
            </a:extLst>
          </p:cNvPr>
          <p:cNvSpPr txBox="1"/>
          <p:nvPr/>
        </p:nvSpPr>
        <p:spPr>
          <a:xfrm>
            <a:off x="45719" y="74269"/>
            <a:ext cx="9052562" cy="2451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2.6.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dự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án</a:t>
            </a:r>
            <a:endParaRPr lang="en-US" sz="1800" b="1" i="1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indent="45720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gắn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liền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tiễn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giữa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thuyết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vụ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tập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này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đòi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hỏi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có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tính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tự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lực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cao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có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khả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đảm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mọi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công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đoạn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bao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gồm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lập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kế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hoạch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dự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án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tập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giá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kết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quả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dự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án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.</a:t>
            </a:r>
          </a:p>
          <a:p>
            <a:pPr marL="0" marR="0" indent="45720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theo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dự</a:t>
            </a:r>
            <a:r>
              <a:rPr lang="en-US" sz="1800" b="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án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5969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800">
                <a:latin typeface="+mj-lt"/>
              </a:rPr>
              <a:t>23</a:t>
            </a:fld>
            <a:endParaRPr sz="1800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5594350" y="4781550"/>
            <a:ext cx="4000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latin typeface="+mj-lt"/>
              </a:rPr>
              <a:t>GV: </a:t>
            </a:r>
            <a:r>
              <a:rPr lang="en-US" sz="1800" i="1" dirty="0" err="1">
                <a:latin typeface="+mj-lt"/>
              </a:rPr>
              <a:t>Nguyễn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Thiều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Dạ</a:t>
            </a:r>
            <a:r>
              <a:rPr lang="en-US" sz="1800" i="1" dirty="0">
                <a:latin typeface="+mj-lt"/>
              </a:rPr>
              <a:t> </a:t>
            </a:r>
            <a:r>
              <a:rPr lang="en-US" sz="1800" i="1" dirty="0" err="1">
                <a:latin typeface="+mj-lt"/>
              </a:rPr>
              <a:t>Hương</a:t>
            </a:r>
            <a:endParaRPr lang="en-US" sz="1800" i="1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63485F-85B3-2C6B-6BF4-E1FA2558F798}"/>
              </a:ext>
            </a:extLst>
          </p:cNvPr>
          <p:cNvSpPr txBox="1"/>
          <p:nvPr/>
        </p:nvSpPr>
        <p:spPr>
          <a:xfrm>
            <a:off x="198119" y="163169"/>
            <a:ext cx="9052562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endParaRPr lang="en-US" sz="1800" b="1" i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9253875B-5A00-C843-75F0-386692BC78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560098"/>
              </p:ext>
            </p:extLst>
          </p:nvPr>
        </p:nvGraphicFramePr>
        <p:xfrm>
          <a:off x="517524" y="669476"/>
          <a:ext cx="8413751" cy="3688355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1056704">
                  <a:extLst>
                    <a:ext uri="{9D8B030D-6E8A-4147-A177-3AD203B41FA5}">
                      <a16:colId xmlns:a16="http://schemas.microsoft.com/office/drawing/2014/main" val="2346513718"/>
                    </a:ext>
                  </a:extLst>
                </a:gridCol>
                <a:gridCol w="2157019">
                  <a:extLst>
                    <a:ext uri="{9D8B030D-6E8A-4147-A177-3AD203B41FA5}">
                      <a16:colId xmlns:a16="http://schemas.microsoft.com/office/drawing/2014/main" val="2682179975"/>
                    </a:ext>
                  </a:extLst>
                </a:gridCol>
                <a:gridCol w="5200028">
                  <a:extLst>
                    <a:ext uri="{9D8B030D-6E8A-4147-A177-3AD203B41FA5}">
                      <a16:colId xmlns:a16="http://schemas.microsoft.com/office/drawing/2014/main" val="1470723507"/>
                    </a:ext>
                  </a:extLst>
                </a:gridCol>
              </a:tblGrid>
              <a:tr h="876180">
                <a:tc>
                  <a:txBody>
                    <a:bodyPr/>
                    <a:lstStyle/>
                    <a:p>
                      <a:r>
                        <a:rPr lang="en-US" sz="1800" dirty="0" err="1"/>
                        <a:t>Bước</a:t>
                      </a:r>
                      <a:r>
                        <a:rPr lang="en-US" sz="1800" dirty="0"/>
                        <a:t>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Lập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hoạch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Xác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định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chủ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Xây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dựng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tiểu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chủ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Lập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hoạch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về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nhiệm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vụ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tập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dự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án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8722703"/>
                  </a:ext>
                </a:extLst>
              </a:tr>
              <a:tr h="1139034">
                <a:tc>
                  <a:txBody>
                    <a:bodyPr/>
                    <a:lstStyle/>
                    <a:p>
                      <a:r>
                        <a:rPr lang="en-US" sz="1800" dirty="0" err="1"/>
                        <a:t>Bước</a:t>
                      </a:r>
                      <a:r>
                        <a:rPr lang="en-US" sz="1800" dirty="0"/>
                        <a:t>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Thực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hiện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dự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án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Tìm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kiếm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thu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thập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thông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tin</a:t>
                      </a:r>
                    </a:p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Tiến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hành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nghiên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cứu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điều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tra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Thảo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luận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với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ở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Nhờ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giáo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hướng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dẫn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hỗ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trợ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5904881"/>
                  </a:ext>
                </a:extLst>
              </a:tr>
              <a:tr h="1585235">
                <a:tc>
                  <a:txBody>
                    <a:bodyPr/>
                    <a:lstStyle/>
                    <a:p>
                      <a:r>
                        <a:rPr lang="en-US" sz="1800" dirty="0" err="1"/>
                        <a:t>Bước</a:t>
                      </a:r>
                      <a:r>
                        <a:rPr lang="en-US" sz="1800" dirty="0"/>
                        <a:t>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Tổng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hợp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Tổng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hợp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tìm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thấy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được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quá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trình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Hệ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thống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lại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tìm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được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Trình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bày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tập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Phản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ánh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lại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quá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trình</a:t>
                      </a:r>
                      <a:r>
                        <a:rPr lang="en-US" sz="18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816155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66126384-68ED-06D5-51DD-95AB92C0744B}"/>
              </a:ext>
            </a:extLst>
          </p:cNvPr>
          <p:cNvSpPr txBox="1"/>
          <p:nvPr/>
        </p:nvSpPr>
        <p:spPr>
          <a:xfrm>
            <a:off x="422926" y="4357831"/>
            <a:ext cx="47974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1560"/>
              </a:spcAft>
            </a:pPr>
            <a:r>
              <a:rPr lang="en-US" sz="14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Mời</a:t>
            </a:r>
            <a:r>
              <a:rPr lang="en-US" sz="14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xem</a:t>
            </a:r>
            <a:r>
              <a:rPr lang="en-US" sz="14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video 2: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https://www.youtube.com/watch?v=N6WrTy6oLnc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FCCD4A-9AA4-29AB-653A-87103D8D636A}"/>
              </a:ext>
            </a:extLst>
          </p:cNvPr>
          <p:cNvSpPr txBox="1"/>
          <p:nvPr/>
        </p:nvSpPr>
        <p:spPr>
          <a:xfrm>
            <a:off x="160021" y="4835723"/>
            <a:ext cx="47980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Lăng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Đỗ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Trà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(2019),</a:t>
            </a:r>
            <a:endParaRPr lang="en-US" sz="1400" dirty="0">
              <a:effectLst/>
              <a:latin typeface="+mj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5539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7335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277111" y="527165"/>
            <a:ext cx="6623050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2.7.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tay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nặn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bột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9B812B-8D9B-0E72-7623-9110375D271D}"/>
              </a:ext>
            </a:extLst>
          </p:cNvPr>
          <p:cNvSpPr txBox="1"/>
          <p:nvPr/>
        </p:nvSpPr>
        <p:spPr>
          <a:xfrm>
            <a:off x="2582336" y="1193701"/>
            <a:ext cx="6508326" cy="46576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nay,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phổ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biến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môn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bàn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tay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nặn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indent="45720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giảng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tòi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trả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lời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đặt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cuộc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tiến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tài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liệu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,…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indent="457200" algn="l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đặt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ban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tiến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bàn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tay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nặn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giảng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khơi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gợi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khám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c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7D6B156-3929-A0D8-1E4B-A1CC3A7E8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488B524F-9A98-84A7-5460-B9B4C4ECD6DB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5939752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393949" y="371552"/>
            <a:ext cx="6623050" cy="22395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endParaRPr lang="en-US" sz="1800" b="1" i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9FBFA3-7F00-B7C5-2A43-A160B1B314A4}"/>
              </a:ext>
            </a:extLst>
          </p:cNvPr>
          <p:cNvSpPr txBox="1"/>
          <p:nvPr/>
        </p:nvSpPr>
        <p:spPr>
          <a:xfrm>
            <a:off x="2776538" y="2488263"/>
            <a:ext cx="484187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endParaRPr lang="en-US" sz="1800" b="1" i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bước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204E100B-D0C8-53BD-EF9F-698C4C43711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80988" y="-152400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3410626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B88398-FF45-B81F-5518-2A0C64839C30}"/>
              </a:ext>
            </a:extLst>
          </p:cNvPr>
          <p:cNvSpPr txBox="1"/>
          <p:nvPr/>
        </p:nvSpPr>
        <p:spPr>
          <a:xfrm>
            <a:off x="2947988" y="923814"/>
            <a:ext cx="484187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endParaRPr lang="en-US" sz="1800" b="1" i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bước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2C4B91A-D5C3-F51F-7FA6-F581557F4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CA6F964A-C8B0-52F2-6194-D96CA697FB9B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8784238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582335" y="371552"/>
            <a:ext cx="6538140" cy="5172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góc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song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phạm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góc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chọn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tổ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góc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gồm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video,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,..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6AD0523-5910-748A-D8DA-A909F5D2D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1892FF7F-8E7B-2DA6-BD90-C0D449EFE60C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316291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28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8747125" cy="1494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3.1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“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mảnh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ghép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” (Jigsaw)</a:t>
            </a:r>
            <a:endParaRPr lang="en-US" sz="1800" b="1" i="1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indent="45720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khuyến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khích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nâng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cao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suốt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quá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trình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31590"/>
              </p:ext>
            </p:extLst>
          </p:nvPr>
        </p:nvGraphicFramePr>
        <p:xfrm>
          <a:off x="1518443" y="2401054"/>
          <a:ext cx="6096000" cy="259588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huy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năng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theo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huy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tính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trách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nhiệm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em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Giúp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hiểu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biết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đúng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vấn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Hiểu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sâu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kiến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thức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thuộc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nhiều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lĩnh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vực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nhau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chịu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ảnh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hưởng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từ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quá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trình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thảo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luận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ở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vòng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1.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Nếu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sai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từ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vòng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1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thì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quá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trình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mang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lại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hiệu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sự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đồng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giữa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áp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dụng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được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kỹ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thuật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này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với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những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nội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dung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thảo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luận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mối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hệ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nhân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3E0D195-748B-1761-DCB1-429D349E7D32}"/>
              </a:ext>
            </a:extLst>
          </p:cNvPr>
          <p:cNvSpPr txBox="1"/>
          <p:nvPr/>
        </p:nvSpPr>
        <p:spPr>
          <a:xfrm>
            <a:off x="160021" y="4835723"/>
            <a:ext cx="47980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Lăng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Đỗ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Trà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(2019),</a:t>
            </a:r>
            <a:endParaRPr lang="en-US" sz="1400" dirty="0">
              <a:effectLst/>
              <a:latin typeface="+mj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6450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29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2085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3.2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Khăn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phủ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bàn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Khăn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trải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bàn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45720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tổ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giữa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giữa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246047"/>
              </p:ext>
            </p:extLst>
          </p:nvPr>
        </p:nvGraphicFramePr>
        <p:xfrm>
          <a:off x="1523999" y="2920542"/>
          <a:ext cx="6096000" cy="131572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Giúp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huy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được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tính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độc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lập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trách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nhiệm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mỗi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nhân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người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Chi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phí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lớn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Lưu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trữ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sửa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đổi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khăn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A39C7F1-1F11-C8FC-DBDC-5E47EAC07458}"/>
              </a:ext>
            </a:extLst>
          </p:cNvPr>
          <p:cNvSpPr txBox="1"/>
          <p:nvPr/>
        </p:nvSpPr>
        <p:spPr>
          <a:xfrm>
            <a:off x="160021" y="4835723"/>
            <a:ext cx="47980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Lăng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Đỗ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Trà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(2019),</a:t>
            </a:r>
            <a:endParaRPr lang="en-US" sz="1400" dirty="0">
              <a:effectLst/>
              <a:latin typeface="+mj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3363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2085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3.3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não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Brainstorming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45720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Brainstorming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gọi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bởi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Alex Osborn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725137"/>
              </p:ext>
            </p:extLst>
          </p:nvPr>
        </p:nvGraphicFramePr>
        <p:xfrm>
          <a:off x="1523999" y="2682329"/>
          <a:ext cx="6096000" cy="174244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Thực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hiện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dễ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dàng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ít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tốn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Tập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trung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ý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kiến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Khuyến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khích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tham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thảo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luận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Dễ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Tốn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nhiều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để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chọn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ra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ý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kiến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tốt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nhất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Một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số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tham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tích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cực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một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số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lại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tham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Lưu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trữ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khăn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gây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lãng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phí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C6BD43E-93E9-D378-70D5-DE86506F9A9D}"/>
              </a:ext>
            </a:extLst>
          </p:cNvPr>
          <p:cNvSpPr txBox="1"/>
          <p:nvPr/>
        </p:nvSpPr>
        <p:spPr>
          <a:xfrm>
            <a:off x="160021" y="4835723"/>
            <a:ext cx="47980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Lăng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Đỗ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Trà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(2019),</a:t>
            </a:r>
            <a:endParaRPr lang="en-US" sz="1400" dirty="0">
              <a:effectLst/>
              <a:latin typeface="+mj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7080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31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3214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3.4 </a:t>
            </a:r>
            <a:r>
              <a:rPr lang="en-US" sz="17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7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7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</a:t>
            </a:r>
            <a:r>
              <a:rPr lang="en-US" sz="17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Bể</a:t>
            </a:r>
            <a:r>
              <a:rPr lang="en-US" sz="17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7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</a:t>
            </a:r>
            <a:endParaRPr lang="en-US" sz="17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45720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áp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7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7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7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phân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phía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bên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ngoài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dõi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xét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trực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đặc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biệt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Bể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chính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luôn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chỗ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trống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bên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ngoài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ngồi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góp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suốt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quá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ngồi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bên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ngoài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hoàn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toàn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bị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thay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đổi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046867"/>
              </p:ext>
            </p:extLst>
          </p:nvPr>
        </p:nvGraphicFramePr>
        <p:xfrm>
          <a:off x="1492250" y="3214180"/>
          <a:ext cx="6896100" cy="152908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3448050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3448050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Giải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quyết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triệt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để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vấn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triển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được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kỹ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năng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năng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tiếp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thảo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luận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cần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phải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rộng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rãi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Cần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sự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hỗ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thiết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bị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âm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thanh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hoặc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phải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nói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to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thảo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luận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ngoài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tập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trung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chủ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thảo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luận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66826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32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20317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3.5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“Tia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chớp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45720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ngắn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gọn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427019"/>
              </p:ext>
            </p:extLst>
          </p:nvPr>
        </p:nvGraphicFramePr>
        <p:xfrm>
          <a:off x="1398300" y="2779642"/>
          <a:ext cx="6896100" cy="152908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3448050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3448050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Dễ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dàng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thực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hiện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bất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điểm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nào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buổi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Giúp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huy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năng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tiếp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cải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thiện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khí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tập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chung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lớp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diễn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câu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mình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chỉ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vòng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1-2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câu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ngắn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gọn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26035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20317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3.5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“Tia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chớp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45720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ngắn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gọn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089152"/>
              </p:ext>
            </p:extLst>
          </p:nvPr>
        </p:nvGraphicFramePr>
        <p:xfrm>
          <a:off x="1398300" y="2558308"/>
          <a:ext cx="6896100" cy="152908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3448050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3448050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Dễ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dàng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thực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hiện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bất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điểm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nào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buổi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Giúp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huy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năng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tiếp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cải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thiện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khí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tập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chung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lớp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diễn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câu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mình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chỉ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vòng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1-2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câu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ngắn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gọn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62E9CC67-8D2F-654C-F369-C991BD8F23A1}"/>
              </a:ext>
            </a:extLst>
          </p:cNvPr>
          <p:cNvSpPr txBox="1"/>
          <p:nvPr/>
        </p:nvSpPr>
        <p:spPr>
          <a:xfrm>
            <a:off x="69215" y="4308722"/>
            <a:ext cx="9201150" cy="355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Huy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tham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tăng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cải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khí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FE39C8-0F2E-53A7-6A17-518F483B34C7}"/>
              </a:ext>
            </a:extLst>
          </p:cNvPr>
          <p:cNvSpPr txBox="1"/>
          <p:nvPr/>
        </p:nvSpPr>
        <p:spPr>
          <a:xfrm>
            <a:off x="160021" y="4835723"/>
            <a:ext cx="47980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Lăng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Đỗ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Trà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(2019),</a:t>
            </a:r>
            <a:endParaRPr lang="en-US" sz="1400" dirty="0">
              <a:effectLst/>
              <a:latin typeface="+mj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3713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2621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3.6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“XYZ” (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365)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indent="45720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XYZ, X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Z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phút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6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5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phút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rồi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chuyển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365.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325342"/>
              </p:ext>
            </p:extLst>
          </p:nvPr>
        </p:nvGraphicFramePr>
        <p:xfrm>
          <a:off x="554990" y="3456393"/>
          <a:ext cx="8045450" cy="110236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4022725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4022725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Đảm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bảo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phải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Cần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nhiều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hoạt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động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đặc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biệt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khâu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tổng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hợp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đánh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giá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ý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kiến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87967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35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1493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3.7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Mindmap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mindmap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chép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sắc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ảnh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741793"/>
              </p:ext>
            </p:extLst>
          </p:nvPr>
        </p:nvGraphicFramePr>
        <p:xfrm>
          <a:off x="457200" y="2441872"/>
          <a:ext cx="8045450" cy="131572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6727826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1317624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Đơn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giản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dễ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hiểu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phù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hợp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với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nhiều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đối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tượng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nhau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Phù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hợp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để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ôn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tập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hay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hệ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lý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thuyết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với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thực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tiễn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Giúp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nắm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nhanh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tin, ý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tưởng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cũng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như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giải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thích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nối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tin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với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nhau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dựa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theo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cách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hiểu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mình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endParaRPr lang="en-US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B727235F-9419-7ECB-B459-DA6C2DED8615}"/>
              </a:ext>
            </a:extLst>
          </p:cNvPr>
          <p:cNvSpPr txBox="1"/>
          <p:nvPr/>
        </p:nvSpPr>
        <p:spPr>
          <a:xfrm>
            <a:off x="457200" y="4131013"/>
            <a:ext cx="7797799" cy="355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duy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đào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sâu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tưởng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qua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ảnh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màu</a:t>
            </a:r>
            <a:r>
              <a:rPr lang="en-US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sắc</a:t>
            </a: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60A1F5-FD2A-71C7-6716-B8C425A1818B}"/>
              </a:ext>
            </a:extLst>
          </p:cNvPr>
          <p:cNvSpPr txBox="1"/>
          <p:nvPr/>
        </p:nvSpPr>
        <p:spPr>
          <a:xfrm>
            <a:off x="160021" y="4835723"/>
            <a:ext cx="47980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Lăng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Đỗ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4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Trà</a:t>
            </a:r>
            <a:r>
              <a:rPr lang="es-MX" sz="14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(2019),</a:t>
            </a:r>
            <a:endParaRPr lang="en-US" sz="1400" dirty="0">
              <a:effectLst/>
              <a:latin typeface="+mj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1984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36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1788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3.8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“Chia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sẻ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 (Think, Pair, Share)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1981,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bởi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Frank Lyman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Maryland.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938393"/>
              </p:ext>
            </p:extLst>
          </p:nvPr>
        </p:nvGraphicFramePr>
        <p:xfrm>
          <a:off x="457200" y="2622832"/>
          <a:ext cx="8045450" cy="88900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4022725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4022725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sự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phối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hợp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giữa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để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tạo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ra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câu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tốt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nhất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lý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dẫn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đến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việc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trao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đổi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những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vấn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không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nằm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phạm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vi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bài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84325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37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14418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3.9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Kipling (5W1H)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xét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khía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chọn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53FA0D1-A67A-AF86-AC35-290F1263BF06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2228705"/>
          <a:ext cx="8045450" cy="131572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4022725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4022725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Ít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tốn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có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tính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logic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cao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Áp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dụng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được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nhiều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tình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huống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Áp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dụng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được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nhiều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đối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tượng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nhau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Mang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cảm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giác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bị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điều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Xảy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ra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tình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trạng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mỗi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người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một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ý.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Sự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hợp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của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thành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nhóm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bị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hạn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chế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5FE9565-7E67-3441-C035-1288F0333C07}"/>
              </a:ext>
            </a:extLst>
          </p:cNvPr>
          <p:cNvSpPr txBox="1"/>
          <p:nvPr/>
        </p:nvSpPr>
        <p:spPr>
          <a:xfrm>
            <a:off x="1050925" y="4221521"/>
            <a:ext cx="47053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Wingdings" panose="05000000000000000000" pitchFamily="2" charset="2"/>
              </a:rPr>
              <a:t>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Tạo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thêm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các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ý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tưởng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mới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nhờ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kỹ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thuật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Kipling</a:t>
            </a:r>
          </a:p>
        </p:txBody>
      </p:sp>
    </p:spTree>
    <p:extLst>
      <p:ext uri="{BB962C8B-B14F-4D97-AF65-F5344CB8AC3E}">
        <p14:creationId xmlns:p14="http://schemas.microsoft.com/office/powerpoint/2010/main" val="13605221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38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E422B3-87FB-9A33-3161-0160D2E12992}"/>
              </a:ext>
            </a:extLst>
          </p:cNvPr>
          <p:cNvSpPr txBox="1"/>
          <p:nvPr/>
        </p:nvSpPr>
        <p:spPr>
          <a:xfrm>
            <a:off x="192881" y="834778"/>
            <a:ext cx="9008269" cy="43400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3.10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KWL (KWLH)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Donna Ogle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1986.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giữ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Sau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 (What we Know)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rồi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W (What we Want to learn). 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lượt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W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 (What we Learn).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bổ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sung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dung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FE9565-7E67-3441-C035-1288F0333C07}"/>
              </a:ext>
            </a:extLst>
          </p:cNvPr>
          <p:cNvSpPr txBox="1"/>
          <p:nvPr/>
        </p:nvSpPr>
        <p:spPr>
          <a:xfrm>
            <a:off x="1050925" y="4221521"/>
            <a:ext cx="47053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Wingdings" panose="05000000000000000000" pitchFamily="2" charset="2"/>
              </a:rPr>
              <a:t>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Tạo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thêm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các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ý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tưởng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mới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nhờ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kỹ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thuật</a:t>
            </a:r>
            <a:r>
              <a:rPr lang="en-US" sz="14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Kipling</a:t>
            </a:r>
          </a:p>
        </p:txBody>
      </p:sp>
    </p:spTree>
    <p:extLst>
      <p:ext uri="{BB962C8B-B14F-4D97-AF65-F5344CB8AC3E}">
        <p14:creationId xmlns:p14="http://schemas.microsoft.com/office/powerpoint/2010/main" val="8690567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39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8E6D0-5644-52BE-8C91-63A618B69290}"/>
              </a:ext>
            </a:extLst>
          </p:cNvPr>
          <p:cNvSpPr txBox="1"/>
          <p:nvPr/>
        </p:nvSpPr>
        <p:spPr>
          <a:xfrm>
            <a:off x="192881" y="400240"/>
            <a:ext cx="8758237" cy="390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360808-6E84-09C2-569B-45B8466AF783}"/>
              </a:ext>
            </a:extLst>
          </p:cNvPr>
          <p:cNvSpPr txBox="1"/>
          <p:nvPr/>
        </p:nvSpPr>
        <p:spPr>
          <a:xfrm>
            <a:off x="5932170" y="4812268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AE7C76-E762-8066-A979-2DB0712A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F0AE8645-7FF0-64B9-8D52-22FA2D8AB8CA}"/>
              </a:ext>
            </a:extLst>
          </p:cNvPr>
          <p:cNvSpPr txBox="1">
            <a:spLocks/>
          </p:cNvSpPr>
          <p:nvPr/>
        </p:nvSpPr>
        <p:spPr>
          <a:xfrm>
            <a:off x="554990" y="-15217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PHƯƠNG PHÁP DẠY HỌC TÍCH CỰC</a:t>
            </a:r>
            <a:endParaRPr lang="vi-VN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FE9565-7E67-3441-C035-1288F0333C07}"/>
              </a:ext>
            </a:extLst>
          </p:cNvPr>
          <p:cNvSpPr txBox="1"/>
          <p:nvPr/>
        </p:nvSpPr>
        <p:spPr>
          <a:xfrm>
            <a:off x="457200" y="3942015"/>
            <a:ext cx="6921500" cy="1283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 3: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https://www.youtube.com/watch?v=q-fjAeQUlwI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graphicFrame>
        <p:nvGraphicFramePr>
          <p:cNvPr id="16" name="Table 7">
            <a:extLst>
              <a:ext uri="{FF2B5EF4-FFF2-40B4-BE49-F238E27FC236}">
                <a16:creationId xmlns:a16="http://schemas.microsoft.com/office/drawing/2014/main" id="{BDBA1FD0-E291-20EE-8213-7D0FD1403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299533"/>
              </p:ext>
            </p:extLst>
          </p:nvPr>
        </p:nvGraphicFramePr>
        <p:xfrm>
          <a:off x="457200" y="1610726"/>
          <a:ext cx="8045450" cy="1742440"/>
        </p:xfrm>
        <a:graphic>
          <a:graphicData uri="http://schemas.openxmlformats.org/drawingml/2006/table">
            <a:tbl>
              <a:tblPr firstRow="1" bandRow="1">
                <a:tableStyleId>{03E3C8FF-8B87-4EE5-BC46-B188729109F7}</a:tableStyleId>
              </a:tblPr>
              <a:tblGrid>
                <a:gridCol w="4022725">
                  <a:extLst>
                    <a:ext uri="{9D8B030D-6E8A-4147-A177-3AD203B41FA5}">
                      <a16:colId xmlns:a16="http://schemas.microsoft.com/office/drawing/2014/main" val="4177685415"/>
                    </a:ext>
                  </a:extLst>
                </a:gridCol>
                <a:gridCol w="4022725">
                  <a:extLst>
                    <a:ext uri="{9D8B030D-6E8A-4147-A177-3AD203B41FA5}">
                      <a16:colId xmlns:a16="http://schemas.microsoft.com/office/drawing/2014/main" val="2420011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Ưu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Nhược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điểm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13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Kích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thích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được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sự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hứng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thú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tập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Tăng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năng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định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hướng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tập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cho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mỗi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cá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nhân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Giáo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viên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sinh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tự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đánh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giá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về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kết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quả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dạy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học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fontAlgn="base"/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Lưu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trữ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sơ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đồ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trong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dài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vì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hoàn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tất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bước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K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và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W,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phải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mất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thêm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một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khoảng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thời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gian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mới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thực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hiện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đến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bước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 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13920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E21E8FE7-8AEE-4681-186B-6DB1585DE31B}"/>
              </a:ext>
            </a:extLst>
          </p:cNvPr>
          <p:cNvSpPr txBox="1"/>
          <p:nvPr/>
        </p:nvSpPr>
        <p:spPr>
          <a:xfrm>
            <a:off x="263525" y="958085"/>
            <a:ext cx="4705350" cy="335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3.10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KWL (KWLH)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77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40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/>
              <a:t>ÁP DỤNG PP DẠY HỌC TÍCH CỰC TRONG GD KNXH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436285" y="705225"/>
            <a:ext cx="6314014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1800" b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210F39-651C-75CE-F798-3563757B0989}"/>
              </a:ext>
            </a:extLst>
          </p:cNvPr>
          <p:cNvSpPr txBox="1"/>
          <p:nvPr/>
        </p:nvSpPr>
        <p:spPr>
          <a:xfrm>
            <a:off x="2493434" y="1309463"/>
            <a:ext cx="6627040" cy="35575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4.1 </a:t>
            </a:r>
            <a:r>
              <a:rPr lang="en-US" sz="17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7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7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endParaRPr lang="en-US" sz="17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áp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trải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qua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quá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đào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dễ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dàng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thay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đổi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chức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vụ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Bên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cạnh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thầy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nhiệt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sẵn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sàng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thay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đổi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nền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viên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trực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tiếp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đứng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nắm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vững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chuyên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môn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sư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phạm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khéo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léo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sử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thạo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nghệ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đúng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tiêu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ra.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Tuy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nhiên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đảm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bảo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do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7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7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0954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41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/>
              <a:t>ÁP DỤNG PP DẠY HỌC TÍCH CỰC TRONG GD KNXH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436285" y="705225"/>
            <a:ext cx="6314014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1800" b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210F39-651C-75CE-F798-3563757B0989}"/>
              </a:ext>
            </a:extLst>
          </p:cNvPr>
          <p:cNvSpPr txBox="1"/>
          <p:nvPr/>
        </p:nvSpPr>
        <p:spPr>
          <a:xfrm>
            <a:off x="2493434" y="1309463"/>
            <a:ext cx="6627040" cy="17908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4.2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,….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7850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42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/>
              <a:t>ÁP DỤNG PP DẠY HỌC TÍCH CỰC TRONG GD KNXH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436285" y="705225"/>
            <a:ext cx="6314014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1800" b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210F39-651C-75CE-F798-3563757B0989}"/>
              </a:ext>
            </a:extLst>
          </p:cNvPr>
          <p:cNvSpPr txBox="1"/>
          <p:nvPr/>
        </p:nvSpPr>
        <p:spPr>
          <a:xfrm>
            <a:off x="2493434" y="1309463"/>
            <a:ext cx="6627040" cy="1495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4.3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Tài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l" fontAlgn="base">
              <a:lnSpc>
                <a:spcPts val="2280"/>
              </a:lnSpc>
              <a:spcBef>
                <a:spcPts val="0"/>
              </a:spcBef>
              <a:spcAft>
                <a:spcPts val="1920"/>
              </a:spcAft>
            </a:pPr>
            <a:r>
              <a:rPr lang="en-US" sz="1800" b="0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Tài</a:t>
            </a:r>
            <a:r>
              <a:rPr lang="en-US" sz="1800" b="0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liệu</a:t>
            </a:r>
            <a:r>
              <a:rPr lang="en-US" sz="1800" b="0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b="0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0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cụ</a:t>
            </a:r>
            <a:r>
              <a:rPr lang="en-US" sz="1800" b="0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b="0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bổ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sung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min,..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dưới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dung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92957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43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/>
              <a:t>ÁP DỤNG PP DẠY HỌC TÍCH CỰC TRONG GD KNXH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436285" y="705225"/>
            <a:ext cx="6314014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1800" b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210F39-651C-75CE-F798-3563757B0989}"/>
              </a:ext>
            </a:extLst>
          </p:cNvPr>
          <p:cNvSpPr txBox="1"/>
          <p:nvPr/>
        </p:nvSpPr>
        <p:spPr>
          <a:xfrm>
            <a:off x="2493434" y="1309463"/>
            <a:ext cx="6568016" cy="3208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4.4 Trang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bị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marR="0" lvl="0" indent="-342900" algn="just" fontAlgn="base">
              <a:lnSpc>
                <a:spcPts val="2040"/>
              </a:lnSpc>
              <a:spcBef>
                <a:spcPts val="0"/>
              </a:spcBef>
              <a:spcAft>
                <a:spcPts val="84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fontAlgn="base">
              <a:lnSpc>
                <a:spcPts val="2040"/>
              </a:lnSpc>
              <a:spcBef>
                <a:spcPts val="0"/>
              </a:spcBef>
              <a:spcAft>
                <a:spcPts val="84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fontAlgn="base">
              <a:lnSpc>
                <a:spcPts val="2040"/>
              </a:lnSpc>
              <a:spcBef>
                <a:spcPts val="0"/>
              </a:spcBef>
              <a:spcAft>
                <a:spcPts val="84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tiền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tắc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nhằm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fontAlgn="base">
              <a:lnSpc>
                <a:spcPts val="2040"/>
              </a:lnSpc>
              <a:spcBef>
                <a:spcPts val="0"/>
              </a:spcBef>
              <a:spcAft>
                <a:spcPts val="84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phòng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ngay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phòng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7507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44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/>
              <a:t>ÁP DỤNG PP DẠY HỌC TÍCH CỰC TRONG GD KNXH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436285" y="705225"/>
            <a:ext cx="6314014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1800" b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210F39-651C-75CE-F798-3563757B0989}"/>
              </a:ext>
            </a:extLst>
          </p:cNvPr>
          <p:cNvSpPr txBox="1"/>
          <p:nvPr/>
        </p:nvSpPr>
        <p:spPr>
          <a:xfrm>
            <a:off x="2493434" y="1309463"/>
            <a:ext cx="6485466" cy="3157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4.5.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mới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marR="0" lvl="0" indent="-342900" algn="just" fontAlgn="base">
              <a:lnSpc>
                <a:spcPts val="204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bổ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sung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trắc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Ngoài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gồm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fontAlgn="base">
              <a:lnSpc>
                <a:spcPts val="2040"/>
              </a:lnSpc>
              <a:spcBef>
                <a:spcPts val="0"/>
              </a:spcBef>
              <a:spcAft>
                <a:spcPts val="84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70%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mặt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30%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nâng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5526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45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1795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11B1C31-8CDB-4192-8A1A-755875E46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1" y="-152175"/>
            <a:ext cx="8229600" cy="857400"/>
          </a:xfrm>
        </p:spPr>
        <p:txBody>
          <a:bodyPr/>
          <a:lstStyle/>
          <a:p>
            <a:r>
              <a:rPr lang="en-US" dirty="0"/>
              <a:t>ÁP DỤNG PP DẠY HỌC TÍCH CỰC TRONG GD KNXH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436285" y="705225"/>
            <a:ext cx="6314014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b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1800" b="1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210F39-651C-75CE-F798-3563757B0989}"/>
              </a:ext>
            </a:extLst>
          </p:cNvPr>
          <p:cNvSpPr txBox="1"/>
          <p:nvPr/>
        </p:nvSpPr>
        <p:spPr>
          <a:xfrm>
            <a:off x="2493434" y="1309463"/>
            <a:ext cx="6627040" cy="3157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4.6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b="1" i="1" spc="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spc="4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endPara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marR="0" lvl="0" indent="-342900" algn="l" fontAlgn="base">
              <a:lnSpc>
                <a:spcPts val="204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chịu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en-US" sz="1800" u="sng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phương</a:t>
            </a:r>
            <a:r>
              <a:rPr lang="en-US" sz="1800" u="sng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 </a:t>
            </a:r>
            <a:r>
              <a:rPr lang="en-US" sz="1800" u="sng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pháp</a:t>
            </a:r>
            <a:r>
              <a:rPr lang="en-US" sz="1800" u="sng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 </a:t>
            </a:r>
            <a:r>
              <a:rPr lang="en-US" sz="1800" u="sng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dạy</a:t>
            </a:r>
            <a:r>
              <a:rPr lang="en-US" sz="1800" u="sng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 </a:t>
            </a:r>
            <a:r>
              <a:rPr lang="en-US" sz="1800" u="sng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học</a:t>
            </a:r>
            <a:r>
              <a:rPr lang="en-US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l" fontAlgn="base">
              <a:lnSpc>
                <a:spcPts val="204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nhỏ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5812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46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254000" y="2571750"/>
            <a:ext cx="8832850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fontAlgn="base">
              <a:lnSpc>
                <a:spcPts val="204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 4: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Khơi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gợi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tò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mò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hay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marR="0" fontAlgn="base">
              <a:lnSpc>
                <a:spcPts val="204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2"/>
              </a:rPr>
              <a:t>https://www.youtube.com/watch?v=W_YC6mHYEPI&amp;t=451s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F66D9A-5632-404F-B3B9-08E37667E1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3315" y="101912"/>
            <a:ext cx="3566069" cy="15281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19433D0-4DC3-42A5-A3BA-874B1CE28DEC}"/>
              </a:ext>
            </a:extLst>
          </p:cNvPr>
          <p:cNvSpPr txBox="1"/>
          <p:nvPr/>
        </p:nvSpPr>
        <p:spPr>
          <a:xfrm>
            <a:off x="3367406" y="1630034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18170042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23BC3-85AF-ED52-6417-0F669FC16A8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47</a:t>
            </a:fld>
            <a:endParaRPr lang="e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756794-A847-3CB2-C92B-A6CBEACE611C}"/>
              </a:ext>
            </a:extLst>
          </p:cNvPr>
          <p:cNvSpPr txBox="1"/>
          <p:nvPr/>
        </p:nvSpPr>
        <p:spPr>
          <a:xfrm>
            <a:off x="584200" y="210013"/>
            <a:ext cx="8356600" cy="42766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Brain Gym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ngày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nay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cải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thiện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trung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ý,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nâng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cao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thao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thủ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phó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bước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thật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đơn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giản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: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uống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cốc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nước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massage Brain Buttons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dục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não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thư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giãn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video 5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thực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hành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bài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tập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thể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dục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cho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não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bộ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u="sng" dirty="0">
                <a:solidFill>
                  <a:srgbClr val="0563C1"/>
                </a:solidFill>
                <a:effectLst/>
                <a:latin typeface="+mj-lt"/>
                <a:ea typeface="Calibri" panose="020F0502020204030204" pitchFamily="34" charset="0"/>
                <a:hlinkClick r:id="rId2"/>
              </a:rPr>
              <a:t>https://www.youtube.com/watch?v=zb-J0BuZMEY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577301"/>
      </p:ext>
    </p:extLst>
  </p:cSld>
  <p:clrMapOvr>
    <a:masterClrMapping/>
  </p:clrMapOvr>
</p:sld>
</file>

<file path=ppt/theme/theme1.xml><?xml version="1.0" encoding="utf-8"?>
<a:theme xmlns:a="http://schemas.openxmlformats.org/drawingml/2006/main" name="Timon template">
  <a:themeElements>
    <a:clrScheme name="Custom 347">
      <a:dk1>
        <a:srgbClr val="2C343B"/>
      </a:dk1>
      <a:lt1>
        <a:srgbClr val="FFFFFF"/>
      </a:lt1>
      <a:dk2>
        <a:srgbClr val="859CB1"/>
      </a:dk2>
      <a:lt2>
        <a:srgbClr val="F0F3F5"/>
      </a:lt2>
      <a:accent1>
        <a:srgbClr val="0198AD"/>
      </a:accent1>
      <a:accent2>
        <a:srgbClr val="BDE4EA"/>
      </a:accent2>
      <a:accent3>
        <a:srgbClr val="FE344D"/>
      </a:accent3>
      <a:accent4>
        <a:srgbClr val="FE7F8F"/>
      </a:accent4>
      <a:accent5>
        <a:srgbClr val="F5A500"/>
      </a:accent5>
      <a:accent6>
        <a:srgbClr val="2C343B"/>
      </a:accent6>
      <a:hlink>
        <a:srgbClr val="2C343B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1266</TotalTime>
  <Words>6596</Words>
  <Application>Microsoft Office PowerPoint</Application>
  <PresentationFormat>On-screen Show (16:9)</PresentationFormat>
  <Paragraphs>459</Paragraphs>
  <Slides>47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Source Sans Pro</vt:lpstr>
      <vt:lpstr>Times New Roman</vt:lpstr>
      <vt:lpstr>Calibri Light</vt:lpstr>
      <vt:lpstr>Arial</vt:lpstr>
      <vt:lpstr>Permanent Marker</vt:lpstr>
      <vt:lpstr>Calibri</vt:lpstr>
      <vt:lpstr>Symbol</vt:lpstr>
      <vt:lpstr>Timon template</vt:lpstr>
      <vt:lpstr>Education Social skills for preschool children </vt:lpstr>
      <vt:lpstr>hello!</vt:lpstr>
      <vt:lpstr>BÀI HỌC SỐ 10</vt:lpstr>
      <vt:lpstr>TIẾN TRÌNH HỌC TẬP</vt:lpstr>
      <vt:lpstr>Mục tiêu của bài học</vt:lpstr>
      <vt:lpstr>Tài liệu tham khảo</vt:lpstr>
      <vt:lpstr>PHƯƠNG PHÁP DẠY HỌC TÍCH CỰC</vt:lpstr>
      <vt:lpstr>PowerPoint Presentation</vt:lpstr>
      <vt:lpstr>PHƯƠNG PHÁP DẠY HỌC TÍCH CỰC</vt:lpstr>
      <vt:lpstr>PHƯƠNG PHÁP DẠY HỌC TÍCH CỰC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PHƯƠNG PHÁP DẠY HỌC TÍCH CỰC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ÁP DỤNG PP DẠY HỌC TÍCH CỰC TRONG GD KNXH</vt:lpstr>
      <vt:lpstr>ÁP DỤNG PP DẠY HỌC TÍCH CỰC TRONG GD KNXH</vt:lpstr>
      <vt:lpstr>ÁP DỤNG PP DẠY HỌC TÍCH CỰC TRONG GD KNXH</vt:lpstr>
      <vt:lpstr>ÁP DỤNG PP DẠY HỌC TÍCH CỰC TRONG GD KNXH</vt:lpstr>
      <vt:lpstr>ÁP DỤNG PP DẠY HỌC TÍCH CỰC TRONG GD KNXH</vt:lpstr>
      <vt:lpstr>ÁP DỤNG PP DẠY HỌC TÍCH CỰC TRONG GD KNXH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GIÁO DỤC KỸ NĂNG XÃ HỘI CHO TRẺ MẦM NON </dc:title>
  <cp:lastModifiedBy>DaHu 21</cp:lastModifiedBy>
  <cp:revision>226</cp:revision>
  <dcterms:modified xsi:type="dcterms:W3CDTF">2022-06-10T03:14:04Z</dcterms:modified>
</cp:coreProperties>
</file>