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2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bookmarkIdSeed="3">
  <p:sldMasterIdLst>
    <p:sldMasterId id="2147483663" r:id="rId1"/>
  </p:sldMasterIdLst>
  <p:notesMasterIdLst>
    <p:notesMasterId r:id="rId32"/>
  </p:notesMasterIdLst>
  <p:sldIdLst>
    <p:sldId id="262" r:id="rId2"/>
    <p:sldId id="258" r:id="rId3"/>
    <p:sldId id="256" r:id="rId4"/>
    <p:sldId id="259" r:id="rId5"/>
    <p:sldId id="273" r:id="rId6"/>
    <p:sldId id="267" r:id="rId7"/>
    <p:sldId id="257" r:id="rId8"/>
    <p:sldId id="296" r:id="rId9"/>
    <p:sldId id="261" r:id="rId10"/>
    <p:sldId id="327" r:id="rId11"/>
    <p:sldId id="265" r:id="rId12"/>
    <p:sldId id="263" r:id="rId13"/>
    <p:sldId id="298" r:id="rId14"/>
    <p:sldId id="301" r:id="rId15"/>
    <p:sldId id="334" r:id="rId16"/>
    <p:sldId id="335" r:id="rId17"/>
    <p:sldId id="297" r:id="rId18"/>
    <p:sldId id="302" r:id="rId19"/>
    <p:sldId id="303" r:id="rId20"/>
    <p:sldId id="299" r:id="rId21"/>
    <p:sldId id="276" r:id="rId22"/>
    <p:sldId id="305" r:id="rId23"/>
    <p:sldId id="278" r:id="rId24"/>
    <p:sldId id="304" r:id="rId25"/>
    <p:sldId id="309" r:id="rId26"/>
    <p:sldId id="310" r:id="rId27"/>
    <p:sldId id="311" r:id="rId28"/>
    <p:sldId id="312" r:id="rId29"/>
    <p:sldId id="313" r:id="rId30"/>
    <p:sldId id="326" r:id="rId31"/>
  </p:sldIdLst>
  <p:sldSz cx="9144000" cy="5143500" type="screen16x9"/>
  <p:notesSz cx="6858000" cy="9144000"/>
  <p:embeddedFontLst>
    <p:embeddedFont>
      <p:font typeface="Calibri" panose="020F0502020204030204" pitchFamily="34" charset="0"/>
      <p:regular r:id="rId33"/>
      <p:bold r:id="rId34"/>
      <p:italic r:id="rId35"/>
      <p:boldItalic r:id="rId36"/>
    </p:embeddedFont>
    <p:embeddedFont>
      <p:font typeface="Calibri Light" panose="020F0302020204030204" pitchFamily="34" charset="0"/>
      <p:regular r:id="rId37"/>
      <p:italic r:id="rId38"/>
    </p:embeddedFont>
    <p:embeddedFont>
      <p:font typeface="Permanent Marker" panose="020B0604020202020204" charset="0"/>
      <p:regular r:id="rId39"/>
    </p:embeddedFont>
    <p:embeddedFont>
      <p:font typeface="Source Sans Pro" panose="020B050303040302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63" autoAdjust="0"/>
    <p:restoredTop sz="94660"/>
  </p:normalViewPr>
  <p:slideViewPr>
    <p:cSldViewPr snapToGrid="0">
      <p:cViewPr varScale="1">
        <p:scale>
          <a:sx n="125" d="100"/>
          <a:sy n="125" d="100"/>
        </p:scale>
        <p:origin x="76" y="2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9.fntdata"/></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Book2"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Book2"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Book2"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Book2"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1"/>
              <a:t>Mức độ KNXH của trẻ MG 5-6 tuổi</a:t>
            </a:r>
          </a:p>
        </c:rich>
      </c:tx>
      <c:layout>
        <c:manualLayout>
          <c:xMode val="edge"/>
          <c:yMode val="edge"/>
          <c:x val="0.2220277777777778"/>
          <c:y val="4.629629629629629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Sheet2!$D$7</c:f>
              <c:strCache>
                <c:ptCount val="1"/>
                <c:pt idx="0">
                  <c:v>Tốt</c:v>
                </c:pt>
              </c:strCache>
            </c:strRef>
          </c:tx>
          <c:spPr>
            <a:solidFill>
              <a:schemeClr val="accent1"/>
            </a:solidFill>
            <a:ln>
              <a:noFill/>
            </a:ln>
            <a:effectLst/>
            <a:sp3d/>
          </c:spPr>
          <c:invertIfNegative val="0"/>
          <c:cat>
            <c:strRef>
              <c:f>Sheet2!$C$8:$C$13</c:f>
              <c:strCache>
                <c:ptCount val="6"/>
                <c:pt idx="0">
                  <c:v>1. Nhóm KN tuân thủ các quy tắc xã hội (8 KN)</c:v>
                </c:pt>
                <c:pt idx="1">
                  <c:v>2. Nhóm KN giao tiếp (7 KN)</c:v>
                </c:pt>
                <c:pt idx="2">
                  <c:v>3. Nhóm KN hòa nhập với cuộc sống (8 KN)</c:v>
                </c:pt>
                <c:pt idx="3">
                  <c:v>4. Nhóm KN quan tâm chia sẻ (4 KN)</c:v>
                </c:pt>
                <c:pt idx="4">
                  <c:v>5. Nhóm KN quan tâm đến môi trường (6 KN)</c:v>
                </c:pt>
                <c:pt idx="5">
                  <c:v>TBC</c:v>
                </c:pt>
              </c:strCache>
            </c:strRef>
          </c:cat>
          <c:val>
            <c:numRef>
              <c:f>Sheet2!$D$8:$D$13</c:f>
              <c:numCache>
                <c:formatCode>General</c:formatCode>
                <c:ptCount val="6"/>
                <c:pt idx="0">
                  <c:v>20.6</c:v>
                </c:pt>
                <c:pt idx="1">
                  <c:v>23.1</c:v>
                </c:pt>
                <c:pt idx="2">
                  <c:v>16.899999999999999</c:v>
                </c:pt>
                <c:pt idx="3">
                  <c:v>12</c:v>
                </c:pt>
                <c:pt idx="4">
                  <c:v>8.5</c:v>
                </c:pt>
                <c:pt idx="5">
                  <c:v>16.2</c:v>
                </c:pt>
              </c:numCache>
            </c:numRef>
          </c:val>
          <c:extLst>
            <c:ext xmlns:c16="http://schemas.microsoft.com/office/drawing/2014/chart" uri="{C3380CC4-5D6E-409C-BE32-E72D297353CC}">
              <c16:uniqueId val="{00000000-4C14-4536-A663-ECC9A7BB92FF}"/>
            </c:ext>
          </c:extLst>
        </c:ser>
        <c:ser>
          <c:idx val="1"/>
          <c:order val="1"/>
          <c:tx>
            <c:strRef>
              <c:f>Sheet2!$E$7</c:f>
              <c:strCache>
                <c:ptCount val="1"/>
                <c:pt idx="0">
                  <c:v>Khá</c:v>
                </c:pt>
              </c:strCache>
            </c:strRef>
          </c:tx>
          <c:spPr>
            <a:solidFill>
              <a:schemeClr val="accent2"/>
            </a:solidFill>
            <a:ln>
              <a:noFill/>
            </a:ln>
            <a:effectLst/>
            <a:sp3d/>
          </c:spPr>
          <c:invertIfNegative val="0"/>
          <c:cat>
            <c:strRef>
              <c:f>Sheet2!$C$8:$C$13</c:f>
              <c:strCache>
                <c:ptCount val="6"/>
                <c:pt idx="0">
                  <c:v>1. Nhóm KN tuân thủ các quy tắc xã hội (8 KN)</c:v>
                </c:pt>
                <c:pt idx="1">
                  <c:v>2. Nhóm KN giao tiếp (7 KN)</c:v>
                </c:pt>
                <c:pt idx="2">
                  <c:v>3. Nhóm KN hòa nhập với cuộc sống (8 KN)</c:v>
                </c:pt>
                <c:pt idx="3">
                  <c:v>4. Nhóm KN quan tâm chia sẻ (4 KN)</c:v>
                </c:pt>
                <c:pt idx="4">
                  <c:v>5. Nhóm KN quan tâm đến môi trường (6 KN)</c:v>
                </c:pt>
                <c:pt idx="5">
                  <c:v>TBC</c:v>
                </c:pt>
              </c:strCache>
            </c:strRef>
          </c:cat>
          <c:val>
            <c:numRef>
              <c:f>Sheet2!$E$8:$E$13</c:f>
              <c:numCache>
                <c:formatCode>General</c:formatCode>
                <c:ptCount val="6"/>
                <c:pt idx="0">
                  <c:v>55.5</c:v>
                </c:pt>
                <c:pt idx="1">
                  <c:v>60.9</c:v>
                </c:pt>
                <c:pt idx="2">
                  <c:v>60.8</c:v>
                </c:pt>
                <c:pt idx="3">
                  <c:v>59.5</c:v>
                </c:pt>
                <c:pt idx="4">
                  <c:v>50</c:v>
                </c:pt>
                <c:pt idx="5">
                  <c:v>45.2</c:v>
                </c:pt>
              </c:numCache>
            </c:numRef>
          </c:val>
          <c:extLst>
            <c:ext xmlns:c16="http://schemas.microsoft.com/office/drawing/2014/chart" uri="{C3380CC4-5D6E-409C-BE32-E72D297353CC}">
              <c16:uniqueId val="{00000001-4C14-4536-A663-ECC9A7BB92FF}"/>
            </c:ext>
          </c:extLst>
        </c:ser>
        <c:ser>
          <c:idx val="2"/>
          <c:order val="2"/>
          <c:tx>
            <c:strRef>
              <c:f>Sheet2!$F$7</c:f>
              <c:strCache>
                <c:ptCount val="1"/>
                <c:pt idx="0">
                  <c:v>Trung bình</c:v>
                </c:pt>
              </c:strCache>
            </c:strRef>
          </c:tx>
          <c:spPr>
            <a:solidFill>
              <a:schemeClr val="accent3"/>
            </a:solidFill>
            <a:ln>
              <a:noFill/>
            </a:ln>
            <a:effectLst/>
            <a:sp3d/>
          </c:spPr>
          <c:invertIfNegative val="0"/>
          <c:cat>
            <c:strRef>
              <c:f>Sheet2!$C$8:$C$13</c:f>
              <c:strCache>
                <c:ptCount val="6"/>
                <c:pt idx="0">
                  <c:v>1. Nhóm KN tuân thủ các quy tắc xã hội (8 KN)</c:v>
                </c:pt>
                <c:pt idx="1">
                  <c:v>2. Nhóm KN giao tiếp (7 KN)</c:v>
                </c:pt>
                <c:pt idx="2">
                  <c:v>3. Nhóm KN hòa nhập với cuộc sống (8 KN)</c:v>
                </c:pt>
                <c:pt idx="3">
                  <c:v>4. Nhóm KN quan tâm chia sẻ (4 KN)</c:v>
                </c:pt>
                <c:pt idx="4">
                  <c:v>5. Nhóm KN quan tâm đến môi trường (6 KN)</c:v>
                </c:pt>
                <c:pt idx="5">
                  <c:v>TBC</c:v>
                </c:pt>
              </c:strCache>
            </c:strRef>
          </c:cat>
          <c:val>
            <c:numRef>
              <c:f>Sheet2!$F$8:$F$13</c:f>
              <c:numCache>
                <c:formatCode>General</c:formatCode>
                <c:ptCount val="6"/>
                <c:pt idx="0">
                  <c:v>23.9</c:v>
                </c:pt>
                <c:pt idx="1">
                  <c:v>15.9</c:v>
                </c:pt>
                <c:pt idx="2">
                  <c:v>23.5</c:v>
                </c:pt>
                <c:pt idx="3">
                  <c:v>28.5</c:v>
                </c:pt>
                <c:pt idx="4">
                  <c:v>41.8</c:v>
                </c:pt>
                <c:pt idx="5">
                  <c:v>23.5</c:v>
                </c:pt>
              </c:numCache>
            </c:numRef>
          </c:val>
          <c:extLst>
            <c:ext xmlns:c16="http://schemas.microsoft.com/office/drawing/2014/chart" uri="{C3380CC4-5D6E-409C-BE32-E72D297353CC}">
              <c16:uniqueId val="{00000002-4C14-4536-A663-ECC9A7BB92FF}"/>
            </c:ext>
          </c:extLst>
        </c:ser>
        <c:ser>
          <c:idx val="3"/>
          <c:order val="3"/>
          <c:tx>
            <c:strRef>
              <c:f>Sheet2!$G$7</c:f>
              <c:strCache>
                <c:ptCount val="1"/>
                <c:pt idx="0">
                  <c:v>Yếu</c:v>
                </c:pt>
              </c:strCache>
            </c:strRef>
          </c:tx>
          <c:spPr>
            <a:solidFill>
              <a:schemeClr val="accent4"/>
            </a:solidFill>
            <a:ln>
              <a:noFill/>
            </a:ln>
            <a:effectLst/>
            <a:sp3d/>
          </c:spPr>
          <c:invertIfNegative val="0"/>
          <c:cat>
            <c:strRef>
              <c:f>Sheet2!$C$8:$C$13</c:f>
              <c:strCache>
                <c:ptCount val="6"/>
                <c:pt idx="0">
                  <c:v>1. Nhóm KN tuân thủ các quy tắc xã hội (8 KN)</c:v>
                </c:pt>
                <c:pt idx="1">
                  <c:v>2. Nhóm KN giao tiếp (7 KN)</c:v>
                </c:pt>
                <c:pt idx="2">
                  <c:v>3. Nhóm KN hòa nhập với cuộc sống (8 KN)</c:v>
                </c:pt>
                <c:pt idx="3">
                  <c:v>4. Nhóm KN quan tâm chia sẻ (4 KN)</c:v>
                </c:pt>
                <c:pt idx="4">
                  <c:v>5. Nhóm KN quan tâm đến môi trường (6 KN)</c:v>
                </c:pt>
                <c:pt idx="5">
                  <c:v>TBC</c:v>
                </c:pt>
              </c:strCache>
            </c:strRef>
          </c:cat>
          <c:val>
            <c:numRef>
              <c:f>Sheet2!$G$8:$G$13</c:f>
              <c:numCache>
                <c:formatCode>General</c:formatCode>
                <c:ptCount val="6"/>
                <c:pt idx="0">
                  <c:v>0</c:v>
                </c:pt>
                <c:pt idx="1">
                  <c:v>0.1</c:v>
                </c:pt>
                <c:pt idx="2">
                  <c:v>0</c:v>
                </c:pt>
                <c:pt idx="3">
                  <c:v>0</c:v>
                </c:pt>
                <c:pt idx="4">
                  <c:v>0</c:v>
                </c:pt>
                <c:pt idx="5">
                  <c:v>0</c:v>
                </c:pt>
              </c:numCache>
            </c:numRef>
          </c:val>
          <c:extLst>
            <c:ext xmlns:c16="http://schemas.microsoft.com/office/drawing/2014/chart" uri="{C3380CC4-5D6E-409C-BE32-E72D297353CC}">
              <c16:uniqueId val="{00000003-4C14-4536-A663-ECC9A7BB92FF}"/>
            </c:ext>
          </c:extLst>
        </c:ser>
        <c:dLbls>
          <c:showLegendKey val="0"/>
          <c:showVal val="0"/>
          <c:showCatName val="0"/>
          <c:showSerName val="0"/>
          <c:showPercent val="0"/>
          <c:showBubbleSize val="0"/>
        </c:dLbls>
        <c:gapWidth val="150"/>
        <c:shape val="box"/>
        <c:axId val="451078624"/>
        <c:axId val="451072392"/>
        <c:axId val="0"/>
      </c:bar3DChart>
      <c:catAx>
        <c:axId val="45107862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51072392"/>
        <c:crosses val="autoZero"/>
        <c:auto val="1"/>
        <c:lblAlgn val="ctr"/>
        <c:lblOffset val="100"/>
        <c:noMultiLvlLbl val="0"/>
      </c:catAx>
      <c:valAx>
        <c:axId val="4510723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510786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Nhóm kĩ năng tuân thủ các quy tắc xã hội</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Sheet1!$C$4</c:f>
              <c:strCache>
                <c:ptCount val="1"/>
                <c:pt idx="0">
                  <c:v>Tốt</c:v>
                </c:pt>
              </c:strCache>
            </c:strRef>
          </c:tx>
          <c:spPr>
            <a:solidFill>
              <a:schemeClr val="accent1"/>
            </a:solidFill>
            <a:ln>
              <a:noFill/>
            </a:ln>
            <a:effectLst/>
          </c:spPr>
          <c:invertIfNegative val="0"/>
          <c:cat>
            <c:strRef>
              <c:f>Sheet1!$B$5:$B$12</c:f>
              <c:strCache>
                <c:ptCount val="8"/>
                <c:pt idx="0">
                  <c:v>Sau khi chơi cất đồ chơi đúng nơi quy định</c:v>
                </c:pt>
                <c:pt idx="1">
                  <c:v>Giữ gìn cẩn thận đồ dùng, đồ chơi</c:v>
                </c:pt>
                <c:pt idx="2">
                  <c:v>Làm việc gọn gàng cẩn thận</c:v>
                </c:pt>
                <c:pt idx="3">
                  <c:v>Không làm ồn nơi công cộng</c:v>
                </c:pt>
                <c:pt idx="4">
                  <c:v>Biết và tuân thủ các quy định nơi công cộng</c:v>
                </c:pt>
                <c:pt idx="5">
                  <c:v>Biết và tuân thủ quy tắc giao thông</c:v>
                </c:pt>
                <c:pt idx="6">
                  <c:v>Biết phòng tránh vật nguy hiểm, nơi nguy hiểm</c:v>
                </c:pt>
                <c:pt idx="7">
                  <c:v>Vâng lời  người lớn</c:v>
                </c:pt>
              </c:strCache>
            </c:strRef>
          </c:cat>
          <c:val>
            <c:numRef>
              <c:f>Sheet1!$C$5:$C$12</c:f>
              <c:numCache>
                <c:formatCode>General</c:formatCode>
                <c:ptCount val="8"/>
                <c:pt idx="0">
                  <c:v>20</c:v>
                </c:pt>
                <c:pt idx="1">
                  <c:v>17</c:v>
                </c:pt>
                <c:pt idx="2">
                  <c:v>14</c:v>
                </c:pt>
                <c:pt idx="3">
                  <c:v>19</c:v>
                </c:pt>
                <c:pt idx="4">
                  <c:v>25</c:v>
                </c:pt>
                <c:pt idx="5">
                  <c:v>25</c:v>
                </c:pt>
                <c:pt idx="6">
                  <c:v>25</c:v>
                </c:pt>
                <c:pt idx="7">
                  <c:v>20</c:v>
                </c:pt>
              </c:numCache>
            </c:numRef>
          </c:val>
          <c:extLst>
            <c:ext xmlns:c16="http://schemas.microsoft.com/office/drawing/2014/chart" uri="{C3380CC4-5D6E-409C-BE32-E72D297353CC}">
              <c16:uniqueId val="{00000000-F532-408C-8B21-B526A21691C1}"/>
            </c:ext>
          </c:extLst>
        </c:ser>
        <c:ser>
          <c:idx val="1"/>
          <c:order val="1"/>
          <c:tx>
            <c:strRef>
              <c:f>Sheet1!$D$4</c:f>
              <c:strCache>
                <c:ptCount val="1"/>
                <c:pt idx="0">
                  <c:v>Khá</c:v>
                </c:pt>
              </c:strCache>
            </c:strRef>
          </c:tx>
          <c:spPr>
            <a:solidFill>
              <a:schemeClr val="accent2"/>
            </a:solidFill>
            <a:ln>
              <a:noFill/>
            </a:ln>
            <a:effectLst/>
          </c:spPr>
          <c:invertIfNegative val="0"/>
          <c:cat>
            <c:strRef>
              <c:f>Sheet1!$B$5:$B$12</c:f>
              <c:strCache>
                <c:ptCount val="8"/>
                <c:pt idx="0">
                  <c:v>Sau khi chơi cất đồ chơi đúng nơi quy định</c:v>
                </c:pt>
                <c:pt idx="1">
                  <c:v>Giữ gìn cẩn thận đồ dùng, đồ chơi</c:v>
                </c:pt>
                <c:pt idx="2">
                  <c:v>Làm việc gọn gàng cẩn thận</c:v>
                </c:pt>
                <c:pt idx="3">
                  <c:v>Không làm ồn nơi công cộng</c:v>
                </c:pt>
                <c:pt idx="4">
                  <c:v>Biết và tuân thủ các quy định nơi công cộng</c:v>
                </c:pt>
                <c:pt idx="5">
                  <c:v>Biết và tuân thủ quy tắc giao thông</c:v>
                </c:pt>
                <c:pt idx="6">
                  <c:v>Biết phòng tránh vật nguy hiểm, nơi nguy hiểm</c:v>
                </c:pt>
                <c:pt idx="7">
                  <c:v>Vâng lời  người lớn</c:v>
                </c:pt>
              </c:strCache>
            </c:strRef>
          </c:cat>
          <c:val>
            <c:numRef>
              <c:f>Sheet1!$D$5:$D$12</c:f>
              <c:numCache>
                <c:formatCode>General</c:formatCode>
                <c:ptCount val="8"/>
                <c:pt idx="0">
                  <c:v>62</c:v>
                </c:pt>
                <c:pt idx="1">
                  <c:v>60</c:v>
                </c:pt>
                <c:pt idx="2">
                  <c:v>60</c:v>
                </c:pt>
                <c:pt idx="3">
                  <c:v>50</c:v>
                </c:pt>
                <c:pt idx="4">
                  <c:v>50</c:v>
                </c:pt>
                <c:pt idx="5">
                  <c:v>50</c:v>
                </c:pt>
                <c:pt idx="6">
                  <c:v>50</c:v>
                </c:pt>
                <c:pt idx="7">
                  <c:v>62</c:v>
                </c:pt>
              </c:numCache>
            </c:numRef>
          </c:val>
          <c:extLst>
            <c:ext xmlns:c16="http://schemas.microsoft.com/office/drawing/2014/chart" uri="{C3380CC4-5D6E-409C-BE32-E72D297353CC}">
              <c16:uniqueId val="{00000001-F532-408C-8B21-B526A21691C1}"/>
            </c:ext>
          </c:extLst>
        </c:ser>
        <c:ser>
          <c:idx val="2"/>
          <c:order val="2"/>
          <c:tx>
            <c:strRef>
              <c:f>Sheet1!$E$4</c:f>
              <c:strCache>
                <c:ptCount val="1"/>
                <c:pt idx="0">
                  <c:v>TB</c:v>
                </c:pt>
              </c:strCache>
            </c:strRef>
          </c:tx>
          <c:spPr>
            <a:solidFill>
              <a:schemeClr val="accent3"/>
            </a:solidFill>
            <a:ln>
              <a:noFill/>
            </a:ln>
            <a:effectLst/>
          </c:spPr>
          <c:invertIfNegative val="0"/>
          <c:cat>
            <c:strRef>
              <c:f>Sheet1!$B$5:$B$12</c:f>
              <c:strCache>
                <c:ptCount val="8"/>
                <c:pt idx="0">
                  <c:v>Sau khi chơi cất đồ chơi đúng nơi quy định</c:v>
                </c:pt>
                <c:pt idx="1">
                  <c:v>Giữ gìn cẩn thận đồ dùng, đồ chơi</c:v>
                </c:pt>
                <c:pt idx="2">
                  <c:v>Làm việc gọn gàng cẩn thận</c:v>
                </c:pt>
                <c:pt idx="3">
                  <c:v>Không làm ồn nơi công cộng</c:v>
                </c:pt>
                <c:pt idx="4">
                  <c:v>Biết và tuân thủ các quy định nơi công cộng</c:v>
                </c:pt>
                <c:pt idx="5">
                  <c:v>Biết và tuân thủ quy tắc giao thông</c:v>
                </c:pt>
                <c:pt idx="6">
                  <c:v>Biết phòng tránh vật nguy hiểm, nơi nguy hiểm</c:v>
                </c:pt>
                <c:pt idx="7">
                  <c:v>Vâng lời  người lớn</c:v>
                </c:pt>
              </c:strCache>
            </c:strRef>
          </c:cat>
          <c:val>
            <c:numRef>
              <c:f>Sheet1!$E$5:$E$12</c:f>
              <c:numCache>
                <c:formatCode>General</c:formatCode>
                <c:ptCount val="8"/>
                <c:pt idx="0">
                  <c:v>18</c:v>
                </c:pt>
                <c:pt idx="1">
                  <c:v>23</c:v>
                </c:pt>
                <c:pt idx="2">
                  <c:v>26</c:v>
                </c:pt>
                <c:pt idx="3">
                  <c:v>31</c:v>
                </c:pt>
                <c:pt idx="4">
                  <c:v>25</c:v>
                </c:pt>
                <c:pt idx="5">
                  <c:v>25</c:v>
                </c:pt>
                <c:pt idx="6">
                  <c:v>25</c:v>
                </c:pt>
                <c:pt idx="7">
                  <c:v>18</c:v>
                </c:pt>
              </c:numCache>
            </c:numRef>
          </c:val>
          <c:extLst>
            <c:ext xmlns:c16="http://schemas.microsoft.com/office/drawing/2014/chart" uri="{C3380CC4-5D6E-409C-BE32-E72D297353CC}">
              <c16:uniqueId val="{00000002-F532-408C-8B21-B526A21691C1}"/>
            </c:ext>
          </c:extLst>
        </c:ser>
        <c:ser>
          <c:idx val="3"/>
          <c:order val="3"/>
          <c:tx>
            <c:strRef>
              <c:f>Sheet1!$F$4</c:f>
              <c:strCache>
                <c:ptCount val="1"/>
                <c:pt idx="0">
                  <c:v>Yếu</c:v>
                </c:pt>
              </c:strCache>
            </c:strRef>
          </c:tx>
          <c:spPr>
            <a:solidFill>
              <a:schemeClr val="accent4"/>
            </a:solidFill>
            <a:ln>
              <a:noFill/>
            </a:ln>
            <a:effectLst/>
          </c:spPr>
          <c:invertIfNegative val="0"/>
          <c:cat>
            <c:strRef>
              <c:f>Sheet1!$B$5:$B$12</c:f>
              <c:strCache>
                <c:ptCount val="8"/>
                <c:pt idx="0">
                  <c:v>Sau khi chơi cất đồ chơi đúng nơi quy định</c:v>
                </c:pt>
                <c:pt idx="1">
                  <c:v>Giữ gìn cẩn thận đồ dùng, đồ chơi</c:v>
                </c:pt>
                <c:pt idx="2">
                  <c:v>Làm việc gọn gàng cẩn thận</c:v>
                </c:pt>
                <c:pt idx="3">
                  <c:v>Không làm ồn nơi công cộng</c:v>
                </c:pt>
                <c:pt idx="4">
                  <c:v>Biết và tuân thủ các quy định nơi công cộng</c:v>
                </c:pt>
                <c:pt idx="5">
                  <c:v>Biết và tuân thủ quy tắc giao thông</c:v>
                </c:pt>
                <c:pt idx="6">
                  <c:v>Biết phòng tránh vật nguy hiểm, nơi nguy hiểm</c:v>
                </c:pt>
                <c:pt idx="7">
                  <c:v>Vâng lời  người lớn</c:v>
                </c:pt>
              </c:strCache>
            </c:strRef>
          </c:cat>
          <c:val>
            <c:numRef>
              <c:f>Sheet1!$F$5:$F$12</c:f>
              <c:numCache>
                <c:formatCode>General</c:formatCode>
                <c:ptCount val="8"/>
                <c:pt idx="0">
                  <c:v>0</c:v>
                </c:pt>
                <c:pt idx="1">
                  <c:v>0</c:v>
                </c:pt>
                <c:pt idx="2">
                  <c:v>0</c:v>
                </c:pt>
                <c:pt idx="3">
                  <c:v>0</c:v>
                </c:pt>
                <c:pt idx="4">
                  <c:v>0</c:v>
                </c:pt>
                <c:pt idx="5">
                  <c:v>0</c:v>
                </c:pt>
                <c:pt idx="6">
                  <c:v>0</c:v>
                </c:pt>
                <c:pt idx="7">
                  <c:v>0</c:v>
                </c:pt>
              </c:numCache>
            </c:numRef>
          </c:val>
          <c:extLst>
            <c:ext xmlns:c16="http://schemas.microsoft.com/office/drawing/2014/chart" uri="{C3380CC4-5D6E-409C-BE32-E72D297353CC}">
              <c16:uniqueId val="{00000003-F532-408C-8B21-B526A21691C1}"/>
            </c:ext>
          </c:extLst>
        </c:ser>
        <c:dLbls>
          <c:showLegendKey val="0"/>
          <c:showVal val="0"/>
          <c:showCatName val="0"/>
          <c:showSerName val="0"/>
          <c:showPercent val="0"/>
          <c:showBubbleSize val="0"/>
        </c:dLbls>
        <c:gapWidth val="219"/>
        <c:axId val="309517336"/>
        <c:axId val="309515368"/>
      </c:barChart>
      <c:catAx>
        <c:axId val="3095173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09515368"/>
        <c:crosses val="autoZero"/>
        <c:auto val="1"/>
        <c:lblAlgn val="ctr"/>
        <c:lblOffset val="100"/>
        <c:noMultiLvlLbl val="0"/>
      </c:catAx>
      <c:valAx>
        <c:axId val="3095153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095173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Nhóm KN giao tiếp</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9246544399181186"/>
          <c:y val="0.11581929567039803"/>
          <c:w val="0.48495235683350124"/>
          <c:h val="0.72550798597827715"/>
        </c:manualLayout>
      </c:layout>
      <c:barChart>
        <c:barDir val="bar"/>
        <c:grouping val="clustered"/>
        <c:varyColors val="0"/>
        <c:ser>
          <c:idx val="0"/>
          <c:order val="0"/>
          <c:tx>
            <c:strRef>
              <c:f>Sheet1!$C$13</c:f>
              <c:strCache>
                <c:ptCount val="1"/>
                <c:pt idx="0">
                  <c:v>Tốt</c:v>
                </c:pt>
              </c:strCache>
            </c:strRef>
          </c:tx>
          <c:spPr>
            <a:solidFill>
              <a:schemeClr val="accent1"/>
            </a:solidFill>
            <a:ln>
              <a:noFill/>
            </a:ln>
            <a:effectLst/>
          </c:spPr>
          <c:invertIfNegative val="0"/>
          <c:cat>
            <c:strRef>
              <c:f>Sheet1!$B$14:$B$20</c:f>
              <c:strCache>
                <c:ptCount val="7"/>
                <c:pt idx="0">
                  <c:v>Chú ý nghe người khác nói</c:v>
                </c:pt>
                <c:pt idx="1">
                  <c:v>Hiểu và làm theo hướng dẫn</c:v>
                </c:pt>
                <c:pt idx="2">
                  <c:v>Không cắt ngang khi người khác đang nói</c:v>
                </c:pt>
                <c:pt idx="3">
                  <c:v>Chấp nhận ý kiến hợp lí của người khác không trùng với ý của mình</c:v>
                </c:pt>
                <c:pt idx="4">
                  <c:v>Chào hỏi lịch sự, lễ phép</c:v>
                </c:pt>
                <c:pt idx="5">
                  <c:v>Nói lời cảm ơn, xin lỗi</c:v>
                </c:pt>
                <c:pt idx="6">
                  <c:v>Phân biệt hành vi đúng - sai</c:v>
                </c:pt>
              </c:strCache>
            </c:strRef>
          </c:cat>
          <c:val>
            <c:numRef>
              <c:f>Sheet1!$C$14:$C$20</c:f>
              <c:numCache>
                <c:formatCode>General</c:formatCode>
                <c:ptCount val="7"/>
                <c:pt idx="0">
                  <c:v>21</c:v>
                </c:pt>
                <c:pt idx="1">
                  <c:v>18</c:v>
                </c:pt>
                <c:pt idx="2">
                  <c:v>18</c:v>
                </c:pt>
                <c:pt idx="3">
                  <c:v>13</c:v>
                </c:pt>
                <c:pt idx="4">
                  <c:v>30</c:v>
                </c:pt>
                <c:pt idx="5">
                  <c:v>30</c:v>
                </c:pt>
                <c:pt idx="6">
                  <c:v>32</c:v>
                </c:pt>
              </c:numCache>
            </c:numRef>
          </c:val>
          <c:extLst>
            <c:ext xmlns:c16="http://schemas.microsoft.com/office/drawing/2014/chart" uri="{C3380CC4-5D6E-409C-BE32-E72D297353CC}">
              <c16:uniqueId val="{00000000-AEF4-4B8D-BA6A-BF93F85B1116}"/>
            </c:ext>
          </c:extLst>
        </c:ser>
        <c:ser>
          <c:idx val="1"/>
          <c:order val="1"/>
          <c:tx>
            <c:strRef>
              <c:f>Sheet1!$D$13</c:f>
              <c:strCache>
                <c:ptCount val="1"/>
                <c:pt idx="0">
                  <c:v>Khá</c:v>
                </c:pt>
              </c:strCache>
            </c:strRef>
          </c:tx>
          <c:spPr>
            <a:solidFill>
              <a:schemeClr val="accent2"/>
            </a:solidFill>
            <a:ln>
              <a:noFill/>
            </a:ln>
            <a:effectLst/>
          </c:spPr>
          <c:invertIfNegative val="0"/>
          <c:cat>
            <c:strRef>
              <c:f>Sheet1!$B$14:$B$20</c:f>
              <c:strCache>
                <c:ptCount val="7"/>
                <c:pt idx="0">
                  <c:v>Chú ý nghe người khác nói</c:v>
                </c:pt>
                <c:pt idx="1">
                  <c:v>Hiểu và làm theo hướng dẫn</c:v>
                </c:pt>
                <c:pt idx="2">
                  <c:v>Không cắt ngang khi người khác đang nói</c:v>
                </c:pt>
                <c:pt idx="3">
                  <c:v>Chấp nhận ý kiến hợp lí của người khác không trùng với ý của mình</c:v>
                </c:pt>
                <c:pt idx="4">
                  <c:v>Chào hỏi lịch sự, lễ phép</c:v>
                </c:pt>
                <c:pt idx="5">
                  <c:v>Nói lời cảm ơn, xin lỗi</c:v>
                </c:pt>
                <c:pt idx="6">
                  <c:v>Phân biệt hành vi đúng - sai</c:v>
                </c:pt>
              </c:strCache>
            </c:strRef>
          </c:cat>
          <c:val>
            <c:numRef>
              <c:f>Sheet1!$D$14:$D$20</c:f>
              <c:numCache>
                <c:formatCode>General</c:formatCode>
                <c:ptCount val="7"/>
                <c:pt idx="0">
                  <c:v>60</c:v>
                </c:pt>
                <c:pt idx="1">
                  <c:v>64</c:v>
                </c:pt>
                <c:pt idx="2">
                  <c:v>60</c:v>
                </c:pt>
                <c:pt idx="3">
                  <c:v>70</c:v>
                </c:pt>
                <c:pt idx="4">
                  <c:v>61</c:v>
                </c:pt>
                <c:pt idx="5">
                  <c:v>61</c:v>
                </c:pt>
                <c:pt idx="6">
                  <c:v>50</c:v>
                </c:pt>
              </c:numCache>
            </c:numRef>
          </c:val>
          <c:extLst>
            <c:ext xmlns:c16="http://schemas.microsoft.com/office/drawing/2014/chart" uri="{C3380CC4-5D6E-409C-BE32-E72D297353CC}">
              <c16:uniqueId val="{00000001-AEF4-4B8D-BA6A-BF93F85B1116}"/>
            </c:ext>
          </c:extLst>
        </c:ser>
        <c:ser>
          <c:idx val="2"/>
          <c:order val="2"/>
          <c:tx>
            <c:strRef>
              <c:f>Sheet1!$E$13</c:f>
              <c:strCache>
                <c:ptCount val="1"/>
                <c:pt idx="0">
                  <c:v>TB</c:v>
                </c:pt>
              </c:strCache>
            </c:strRef>
          </c:tx>
          <c:spPr>
            <a:solidFill>
              <a:schemeClr val="accent3"/>
            </a:solidFill>
            <a:ln>
              <a:noFill/>
            </a:ln>
            <a:effectLst/>
          </c:spPr>
          <c:invertIfNegative val="0"/>
          <c:cat>
            <c:strRef>
              <c:f>Sheet1!$B$14:$B$20</c:f>
              <c:strCache>
                <c:ptCount val="7"/>
                <c:pt idx="0">
                  <c:v>Chú ý nghe người khác nói</c:v>
                </c:pt>
                <c:pt idx="1">
                  <c:v>Hiểu và làm theo hướng dẫn</c:v>
                </c:pt>
                <c:pt idx="2">
                  <c:v>Không cắt ngang khi người khác đang nói</c:v>
                </c:pt>
                <c:pt idx="3">
                  <c:v>Chấp nhận ý kiến hợp lí của người khác không trùng với ý của mình</c:v>
                </c:pt>
                <c:pt idx="4">
                  <c:v>Chào hỏi lịch sự, lễ phép</c:v>
                </c:pt>
                <c:pt idx="5">
                  <c:v>Nói lời cảm ơn, xin lỗi</c:v>
                </c:pt>
                <c:pt idx="6">
                  <c:v>Phân biệt hành vi đúng - sai</c:v>
                </c:pt>
              </c:strCache>
            </c:strRef>
          </c:cat>
          <c:val>
            <c:numRef>
              <c:f>Sheet1!$E$14:$E$20</c:f>
              <c:numCache>
                <c:formatCode>General</c:formatCode>
                <c:ptCount val="7"/>
                <c:pt idx="0">
                  <c:v>19</c:v>
                </c:pt>
                <c:pt idx="1">
                  <c:v>18</c:v>
                </c:pt>
                <c:pt idx="2">
                  <c:v>22</c:v>
                </c:pt>
                <c:pt idx="3">
                  <c:v>16</c:v>
                </c:pt>
                <c:pt idx="4">
                  <c:v>9</c:v>
                </c:pt>
                <c:pt idx="5">
                  <c:v>9</c:v>
                </c:pt>
                <c:pt idx="6">
                  <c:v>18</c:v>
                </c:pt>
              </c:numCache>
            </c:numRef>
          </c:val>
          <c:extLst>
            <c:ext xmlns:c16="http://schemas.microsoft.com/office/drawing/2014/chart" uri="{C3380CC4-5D6E-409C-BE32-E72D297353CC}">
              <c16:uniqueId val="{00000002-AEF4-4B8D-BA6A-BF93F85B1116}"/>
            </c:ext>
          </c:extLst>
        </c:ser>
        <c:ser>
          <c:idx val="3"/>
          <c:order val="3"/>
          <c:tx>
            <c:strRef>
              <c:f>Sheet1!$F$13</c:f>
              <c:strCache>
                <c:ptCount val="1"/>
                <c:pt idx="0">
                  <c:v>Yếu</c:v>
                </c:pt>
              </c:strCache>
            </c:strRef>
          </c:tx>
          <c:spPr>
            <a:solidFill>
              <a:schemeClr val="accent4"/>
            </a:solidFill>
            <a:ln>
              <a:noFill/>
            </a:ln>
            <a:effectLst/>
          </c:spPr>
          <c:invertIfNegative val="0"/>
          <c:cat>
            <c:strRef>
              <c:f>Sheet1!$B$14:$B$20</c:f>
              <c:strCache>
                <c:ptCount val="7"/>
                <c:pt idx="0">
                  <c:v>Chú ý nghe người khác nói</c:v>
                </c:pt>
                <c:pt idx="1">
                  <c:v>Hiểu và làm theo hướng dẫn</c:v>
                </c:pt>
                <c:pt idx="2">
                  <c:v>Không cắt ngang khi người khác đang nói</c:v>
                </c:pt>
                <c:pt idx="3">
                  <c:v>Chấp nhận ý kiến hợp lí của người khác không trùng với ý của mình</c:v>
                </c:pt>
                <c:pt idx="4">
                  <c:v>Chào hỏi lịch sự, lễ phép</c:v>
                </c:pt>
                <c:pt idx="5">
                  <c:v>Nói lời cảm ơn, xin lỗi</c:v>
                </c:pt>
                <c:pt idx="6">
                  <c:v>Phân biệt hành vi đúng - sai</c:v>
                </c:pt>
              </c:strCache>
            </c:strRef>
          </c:cat>
          <c:val>
            <c:numRef>
              <c:f>Sheet1!$F$14:$F$20</c:f>
              <c:numCache>
                <c:formatCode>General</c:formatCode>
                <c:ptCount val="7"/>
                <c:pt idx="0">
                  <c:v>0</c:v>
                </c:pt>
                <c:pt idx="1">
                  <c:v>0</c:v>
                </c:pt>
                <c:pt idx="2">
                  <c:v>0</c:v>
                </c:pt>
                <c:pt idx="3">
                  <c:v>1</c:v>
                </c:pt>
                <c:pt idx="4">
                  <c:v>0</c:v>
                </c:pt>
                <c:pt idx="5">
                  <c:v>0</c:v>
                </c:pt>
                <c:pt idx="6">
                  <c:v>0</c:v>
                </c:pt>
              </c:numCache>
            </c:numRef>
          </c:val>
          <c:extLst>
            <c:ext xmlns:c16="http://schemas.microsoft.com/office/drawing/2014/chart" uri="{C3380CC4-5D6E-409C-BE32-E72D297353CC}">
              <c16:uniqueId val="{00000003-AEF4-4B8D-BA6A-BF93F85B1116}"/>
            </c:ext>
          </c:extLst>
        </c:ser>
        <c:dLbls>
          <c:showLegendKey val="0"/>
          <c:showVal val="0"/>
          <c:showCatName val="0"/>
          <c:showSerName val="0"/>
          <c:showPercent val="0"/>
          <c:showBubbleSize val="0"/>
        </c:dLbls>
        <c:gapWidth val="182"/>
        <c:axId val="445478400"/>
        <c:axId val="445474792"/>
      </c:barChart>
      <c:catAx>
        <c:axId val="4454784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5474792"/>
        <c:crosses val="autoZero"/>
        <c:auto val="1"/>
        <c:lblAlgn val="ctr"/>
        <c:lblOffset val="100"/>
        <c:noMultiLvlLbl val="0"/>
      </c:catAx>
      <c:valAx>
        <c:axId val="4454747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5478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Nhóm kĩ năng hòa nhập với cuộc sống</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Sheet1!$C$21</c:f>
              <c:strCache>
                <c:ptCount val="1"/>
                <c:pt idx="0">
                  <c:v>Tốt</c:v>
                </c:pt>
              </c:strCache>
            </c:strRef>
          </c:tx>
          <c:spPr>
            <a:solidFill>
              <a:schemeClr val="accent1"/>
            </a:solidFill>
            <a:ln>
              <a:noFill/>
            </a:ln>
            <a:effectLst/>
          </c:spPr>
          <c:invertIfNegative val="0"/>
          <c:cat>
            <c:strRef>
              <c:f>Sheet1!$B$22:$B$29</c:f>
              <c:strCache>
                <c:ptCount val="8"/>
                <c:pt idx="0">
                  <c:v>Chơi hòa đồng, vui vẻ với bạn</c:v>
                </c:pt>
                <c:pt idx="1">
                  <c:v>Biết tìm kiếm sự giúp đỡ từ người khác</c:v>
                </c:pt>
                <c:pt idx="2">
                  <c:v>Thể hiện tôn trọng bạn</c:v>
                </c:pt>
                <c:pt idx="3">
                  <c:v>Thể hiện tôn trọng người lớn</c:v>
                </c:pt>
                <c:pt idx="4">
                  <c:v>Hợp tác với bạn bè</c:v>
                </c:pt>
                <c:pt idx="5">
                  <c:v>Chia sẻ kinh nghiệm của mình với bạn</c:v>
                </c:pt>
                <c:pt idx="6">
                  <c:v>Giải quyết mâu thuẫn giữa mình với các bạn trong nhóm (bằng cách dùng lời, nhờ cô giáo can thiệp)</c:v>
                </c:pt>
                <c:pt idx="7">
                  <c:v>Chấp nhận sự phân công của nhóm bạn</c:v>
                </c:pt>
              </c:strCache>
            </c:strRef>
          </c:cat>
          <c:val>
            <c:numRef>
              <c:f>Sheet1!$C$22:$C$29</c:f>
              <c:numCache>
                <c:formatCode>General</c:formatCode>
                <c:ptCount val="8"/>
                <c:pt idx="0">
                  <c:v>26</c:v>
                </c:pt>
                <c:pt idx="1">
                  <c:v>21</c:v>
                </c:pt>
                <c:pt idx="2">
                  <c:v>18</c:v>
                </c:pt>
                <c:pt idx="3">
                  <c:v>18</c:v>
                </c:pt>
                <c:pt idx="4">
                  <c:v>18</c:v>
                </c:pt>
                <c:pt idx="5">
                  <c:v>19</c:v>
                </c:pt>
                <c:pt idx="6">
                  <c:v>9</c:v>
                </c:pt>
                <c:pt idx="7">
                  <c:v>6</c:v>
                </c:pt>
              </c:numCache>
            </c:numRef>
          </c:val>
          <c:extLst>
            <c:ext xmlns:c16="http://schemas.microsoft.com/office/drawing/2014/chart" uri="{C3380CC4-5D6E-409C-BE32-E72D297353CC}">
              <c16:uniqueId val="{00000000-3BE3-4390-8331-B1F5BF288325}"/>
            </c:ext>
          </c:extLst>
        </c:ser>
        <c:ser>
          <c:idx val="1"/>
          <c:order val="1"/>
          <c:tx>
            <c:strRef>
              <c:f>Sheet1!$D$21</c:f>
              <c:strCache>
                <c:ptCount val="1"/>
                <c:pt idx="0">
                  <c:v>Khá</c:v>
                </c:pt>
              </c:strCache>
            </c:strRef>
          </c:tx>
          <c:spPr>
            <a:solidFill>
              <a:schemeClr val="accent2"/>
            </a:solidFill>
            <a:ln>
              <a:noFill/>
            </a:ln>
            <a:effectLst/>
          </c:spPr>
          <c:invertIfNegative val="0"/>
          <c:cat>
            <c:strRef>
              <c:f>Sheet1!$B$22:$B$29</c:f>
              <c:strCache>
                <c:ptCount val="8"/>
                <c:pt idx="0">
                  <c:v>Chơi hòa đồng, vui vẻ với bạn</c:v>
                </c:pt>
                <c:pt idx="1">
                  <c:v>Biết tìm kiếm sự giúp đỡ từ người khác</c:v>
                </c:pt>
                <c:pt idx="2">
                  <c:v>Thể hiện tôn trọng bạn</c:v>
                </c:pt>
                <c:pt idx="3">
                  <c:v>Thể hiện tôn trọng người lớn</c:v>
                </c:pt>
                <c:pt idx="4">
                  <c:v>Hợp tác với bạn bè</c:v>
                </c:pt>
                <c:pt idx="5">
                  <c:v>Chia sẻ kinh nghiệm của mình với bạn</c:v>
                </c:pt>
                <c:pt idx="6">
                  <c:v>Giải quyết mâu thuẫn giữa mình với các bạn trong nhóm (bằng cách dùng lời, nhờ cô giáo can thiệp)</c:v>
                </c:pt>
                <c:pt idx="7">
                  <c:v>Chấp nhận sự phân công của nhóm bạn</c:v>
                </c:pt>
              </c:strCache>
            </c:strRef>
          </c:cat>
          <c:val>
            <c:numRef>
              <c:f>Sheet1!$D$22:$D$29</c:f>
              <c:numCache>
                <c:formatCode>General</c:formatCode>
                <c:ptCount val="8"/>
                <c:pt idx="0">
                  <c:v>60</c:v>
                </c:pt>
                <c:pt idx="1">
                  <c:v>60</c:v>
                </c:pt>
                <c:pt idx="2">
                  <c:v>73</c:v>
                </c:pt>
                <c:pt idx="3">
                  <c:v>73</c:v>
                </c:pt>
                <c:pt idx="4">
                  <c:v>60</c:v>
                </c:pt>
                <c:pt idx="5">
                  <c:v>70</c:v>
                </c:pt>
                <c:pt idx="6">
                  <c:v>50</c:v>
                </c:pt>
                <c:pt idx="7">
                  <c:v>40</c:v>
                </c:pt>
              </c:numCache>
            </c:numRef>
          </c:val>
          <c:extLst>
            <c:ext xmlns:c16="http://schemas.microsoft.com/office/drawing/2014/chart" uri="{C3380CC4-5D6E-409C-BE32-E72D297353CC}">
              <c16:uniqueId val="{00000001-3BE3-4390-8331-B1F5BF288325}"/>
            </c:ext>
          </c:extLst>
        </c:ser>
        <c:ser>
          <c:idx val="2"/>
          <c:order val="2"/>
          <c:tx>
            <c:strRef>
              <c:f>Sheet1!$E$21</c:f>
              <c:strCache>
                <c:ptCount val="1"/>
                <c:pt idx="0">
                  <c:v>TB</c:v>
                </c:pt>
              </c:strCache>
            </c:strRef>
          </c:tx>
          <c:spPr>
            <a:solidFill>
              <a:schemeClr val="accent3"/>
            </a:solidFill>
            <a:ln>
              <a:noFill/>
            </a:ln>
            <a:effectLst/>
          </c:spPr>
          <c:invertIfNegative val="0"/>
          <c:cat>
            <c:strRef>
              <c:f>Sheet1!$B$22:$B$29</c:f>
              <c:strCache>
                <c:ptCount val="8"/>
                <c:pt idx="0">
                  <c:v>Chơi hòa đồng, vui vẻ với bạn</c:v>
                </c:pt>
                <c:pt idx="1">
                  <c:v>Biết tìm kiếm sự giúp đỡ từ người khác</c:v>
                </c:pt>
                <c:pt idx="2">
                  <c:v>Thể hiện tôn trọng bạn</c:v>
                </c:pt>
                <c:pt idx="3">
                  <c:v>Thể hiện tôn trọng người lớn</c:v>
                </c:pt>
                <c:pt idx="4">
                  <c:v>Hợp tác với bạn bè</c:v>
                </c:pt>
                <c:pt idx="5">
                  <c:v>Chia sẻ kinh nghiệm của mình với bạn</c:v>
                </c:pt>
                <c:pt idx="6">
                  <c:v>Giải quyết mâu thuẫn giữa mình với các bạn trong nhóm (bằng cách dùng lời, nhờ cô giáo can thiệp)</c:v>
                </c:pt>
                <c:pt idx="7">
                  <c:v>Chấp nhận sự phân công của nhóm bạn</c:v>
                </c:pt>
              </c:strCache>
            </c:strRef>
          </c:cat>
          <c:val>
            <c:numRef>
              <c:f>Sheet1!$E$22:$E$29</c:f>
              <c:numCache>
                <c:formatCode>General</c:formatCode>
                <c:ptCount val="8"/>
                <c:pt idx="0">
                  <c:v>14</c:v>
                </c:pt>
                <c:pt idx="1">
                  <c:v>19</c:v>
                </c:pt>
                <c:pt idx="2">
                  <c:v>19</c:v>
                </c:pt>
                <c:pt idx="3">
                  <c:v>18</c:v>
                </c:pt>
                <c:pt idx="4">
                  <c:v>12</c:v>
                </c:pt>
                <c:pt idx="5">
                  <c:v>11</c:v>
                </c:pt>
                <c:pt idx="6">
                  <c:v>41</c:v>
                </c:pt>
                <c:pt idx="7">
                  <c:v>54</c:v>
                </c:pt>
              </c:numCache>
            </c:numRef>
          </c:val>
          <c:extLst>
            <c:ext xmlns:c16="http://schemas.microsoft.com/office/drawing/2014/chart" uri="{C3380CC4-5D6E-409C-BE32-E72D297353CC}">
              <c16:uniqueId val="{00000002-3BE3-4390-8331-B1F5BF288325}"/>
            </c:ext>
          </c:extLst>
        </c:ser>
        <c:ser>
          <c:idx val="3"/>
          <c:order val="3"/>
          <c:tx>
            <c:strRef>
              <c:f>Sheet1!$F$21</c:f>
              <c:strCache>
                <c:ptCount val="1"/>
                <c:pt idx="0">
                  <c:v>Yếu</c:v>
                </c:pt>
              </c:strCache>
            </c:strRef>
          </c:tx>
          <c:spPr>
            <a:solidFill>
              <a:schemeClr val="accent4"/>
            </a:solidFill>
            <a:ln>
              <a:noFill/>
            </a:ln>
            <a:effectLst/>
          </c:spPr>
          <c:invertIfNegative val="0"/>
          <c:cat>
            <c:strRef>
              <c:f>Sheet1!$B$22:$B$29</c:f>
              <c:strCache>
                <c:ptCount val="8"/>
                <c:pt idx="0">
                  <c:v>Chơi hòa đồng, vui vẻ với bạn</c:v>
                </c:pt>
                <c:pt idx="1">
                  <c:v>Biết tìm kiếm sự giúp đỡ từ người khác</c:v>
                </c:pt>
                <c:pt idx="2">
                  <c:v>Thể hiện tôn trọng bạn</c:v>
                </c:pt>
                <c:pt idx="3">
                  <c:v>Thể hiện tôn trọng người lớn</c:v>
                </c:pt>
                <c:pt idx="4">
                  <c:v>Hợp tác với bạn bè</c:v>
                </c:pt>
                <c:pt idx="5">
                  <c:v>Chia sẻ kinh nghiệm của mình với bạn</c:v>
                </c:pt>
                <c:pt idx="6">
                  <c:v>Giải quyết mâu thuẫn giữa mình với các bạn trong nhóm (bằng cách dùng lời, nhờ cô giáo can thiệp)</c:v>
                </c:pt>
                <c:pt idx="7">
                  <c:v>Chấp nhận sự phân công của nhóm bạn</c:v>
                </c:pt>
              </c:strCache>
            </c:strRef>
          </c:cat>
          <c:val>
            <c:numRef>
              <c:f>Sheet1!$F$22:$F$29</c:f>
              <c:numCache>
                <c:formatCode>General</c:formatCode>
                <c:ptCount val="8"/>
                <c:pt idx="0">
                  <c:v>0</c:v>
                </c:pt>
                <c:pt idx="1">
                  <c:v>0</c:v>
                </c:pt>
                <c:pt idx="2">
                  <c:v>0</c:v>
                </c:pt>
                <c:pt idx="3">
                  <c:v>0</c:v>
                </c:pt>
                <c:pt idx="4">
                  <c:v>0</c:v>
                </c:pt>
                <c:pt idx="5">
                  <c:v>0</c:v>
                </c:pt>
                <c:pt idx="6">
                  <c:v>0</c:v>
                </c:pt>
                <c:pt idx="7">
                  <c:v>0</c:v>
                </c:pt>
              </c:numCache>
            </c:numRef>
          </c:val>
          <c:extLst>
            <c:ext xmlns:c16="http://schemas.microsoft.com/office/drawing/2014/chart" uri="{C3380CC4-5D6E-409C-BE32-E72D297353CC}">
              <c16:uniqueId val="{00000003-3BE3-4390-8331-B1F5BF288325}"/>
            </c:ext>
          </c:extLst>
        </c:ser>
        <c:dLbls>
          <c:showLegendKey val="0"/>
          <c:showVal val="0"/>
          <c:showCatName val="0"/>
          <c:showSerName val="0"/>
          <c:showPercent val="0"/>
          <c:showBubbleSize val="0"/>
        </c:dLbls>
        <c:gapWidth val="182"/>
        <c:axId val="450781640"/>
        <c:axId val="450781968"/>
      </c:barChart>
      <c:catAx>
        <c:axId val="4507816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50781968"/>
        <c:crosses val="autoZero"/>
        <c:auto val="1"/>
        <c:lblAlgn val="ctr"/>
        <c:lblOffset val="100"/>
        <c:noMultiLvlLbl val="0"/>
      </c:catAx>
      <c:valAx>
        <c:axId val="4507819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507816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Nhóm kĩ năng quan tâm chia sẻ</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Sheet1!$C$30</c:f>
              <c:strCache>
                <c:ptCount val="1"/>
                <c:pt idx="0">
                  <c:v>Tốt</c:v>
                </c:pt>
              </c:strCache>
            </c:strRef>
          </c:tx>
          <c:spPr>
            <a:solidFill>
              <a:schemeClr val="accent1"/>
            </a:solidFill>
            <a:ln>
              <a:noFill/>
            </a:ln>
            <a:effectLst/>
          </c:spPr>
          <c:invertIfNegative val="0"/>
          <c:cat>
            <c:strRef>
              <c:f>Sheet1!$B$31:$B$34</c:f>
              <c:strCache>
                <c:ptCount val="4"/>
                <c:pt idx="0">
                  <c:v>Quan tâm đến bạn bè và mọi người xung quanh</c:v>
                </c:pt>
                <c:pt idx="1">
                  <c:v>Đồng cảm với niềm vui, nỗi buồn của bạn bè và người khác</c:v>
                </c:pt>
                <c:pt idx="2">
                  <c:v>Chia sẻ đồ dùng, đồ chơi với bạn bè</c:v>
                </c:pt>
                <c:pt idx="3">
                  <c:v>Giúp bạn khi bạn bị ngã/đau/ốm</c:v>
                </c:pt>
              </c:strCache>
            </c:strRef>
          </c:cat>
          <c:val>
            <c:numRef>
              <c:f>Sheet1!$C$31:$C$34</c:f>
              <c:numCache>
                <c:formatCode>General</c:formatCode>
                <c:ptCount val="4"/>
                <c:pt idx="0">
                  <c:v>6</c:v>
                </c:pt>
                <c:pt idx="1">
                  <c:v>17</c:v>
                </c:pt>
                <c:pt idx="2">
                  <c:v>7</c:v>
                </c:pt>
                <c:pt idx="3">
                  <c:v>18</c:v>
                </c:pt>
              </c:numCache>
            </c:numRef>
          </c:val>
          <c:extLst>
            <c:ext xmlns:c16="http://schemas.microsoft.com/office/drawing/2014/chart" uri="{C3380CC4-5D6E-409C-BE32-E72D297353CC}">
              <c16:uniqueId val="{00000000-E931-4EE6-A0E8-4808ED72925C}"/>
            </c:ext>
          </c:extLst>
        </c:ser>
        <c:ser>
          <c:idx val="1"/>
          <c:order val="1"/>
          <c:tx>
            <c:strRef>
              <c:f>Sheet1!$D$30</c:f>
              <c:strCache>
                <c:ptCount val="1"/>
                <c:pt idx="0">
                  <c:v>Khá</c:v>
                </c:pt>
              </c:strCache>
            </c:strRef>
          </c:tx>
          <c:spPr>
            <a:solidFill>
              <a:schemeClr val="accent2"/>
            </a:solidFill>
            <a:ln>
              <a:noFill/>
            </a:ln>
            <a:effectLst/>
          </c:spPr>
          <c:invertIfNegative val="0"/>
          <c:cat>
            <c:strRef>
              <c:f>Sheet1!$B$31:$B$34</c:f>
              <c:strCache>
                <c:ptCount val="4"/>
                <c:pt idx="0">
                  <c:v>Quan tâm đến bạn bè và mọi người xung quanh</c:v>
                </c:pt>
                <c:pt idx="1">
                  <c:v>Đồng cảm với niềm vui, nỗi buồn của bạn bè và người khác</c:v>
                </c:pt>
                <c:pt idx="2">
                  <c:v>Chia sẻ đồ dùng, đồ chơi với bạn bè</c:v>
                </c:pt>
                <c:pt idx="3">
                  <c:v>Giúp bạn khi bạn bị ngã/đau/ốm</c:v>
                </c:pt>
              </c:strCache>
            </c:strRef>
          </c:cat>
          <c:val>
            <c:numRef>
              <c:f>Sheet1!$D$31:$D$34</c:f>
              <c:numCache>
                <c:formatCode>General</c:formatCode>
                <c:ptCount val="4"/>
                <c:pt idx="0">
                  <c:v>60</c:v>
                </c:pt>
                <c:pt idx="1">
                  <c:v>54</c:v>
                </c:pt>
                <c:pt idx="2">
                  <c:v>64</c:v>
                </c:pt>
                <c:pt idx="3">
                  <c:v>60</c:v>
                </c:pt>
              </c:numCache>
            </c:numRef>
          </c:val>
          <c:extLst>
            <c:ext xmlns:c16="http://schemas.microsoft.com/office/drawing/2014/chart" uri="{C3380CC4-5D6E-409C-BE32-E72D297353CC}">
              <c16:uniqueId val="{00000001-E931-4EE6-A0E8-4808ED72925C}"/>
            </c:ext>
          </c:extLst>
        </c:ser>
        <c:ser>
          <c:idx val="2"/>
          <c:order val="2"/>
          <c:tx>
            <c:strRef>
              <c:f>Sheet1!$E$30</c:f>
              <c:strCache>
                <c:ptCount val="1"/>
                <c:pt idx="0">
                  <c:v>TB</c:v>
                </c:pt>
              </c:strCache>
            </c:strRef>
          </c:tx>
          <c:spPr>
            <a:solidFill>
              <a:schemeClr val="accent3"/>
            </a:solidFill>
            <a:ln>
              <a:noFill/>
            </a:ln>
            <a:effectLst/>
          </c:spPr>
          <c:invertIfNegative val="0"/>
          <c:cat>
            <c:strRef>
              <c:f>Sheet1!$B$31:$B$34</c:f>
              <c:strCache>
                <c:ptCount val="4"/>
                <c:pt idx="0">
                  <c:v>Quan tâm đến bạn bè và mọi người xung quanh</c:v>
                </c:pt>
                <c:pt idx="1">
                  <c:v>Đồng cảm với niềm vui, nỗi buồn của bạn bè và người khác</c:v>
                </c:pt>
                <c:pt idx="2">
                  <c:v>Chia sẻ đồ dùng, đồ chơi với bạn bè</c:v>
                </c:pt>
                <c:pt idx="3">
                  <c:v>Giúp bạn khi bạn bị ngã/đau/ốm</c:v>
                </c:pt>
              </c:strCache>
            </c:strRef>
          </c:cat>
          <c:val>
            <c:numRef>
              <c:f>Sheet1!$E$31:$E$34</c:f>
              <c:numCache>
                <c:formatCode>General</c:formatCode>
                <c:ptCount val="4"/>
                <c:pt idx="0">
                  <c:v>34</c:v>
                </c:pt>
                <c:pt idx="1">
                  <c:v>29</c:v>
                </c:pt>
                <c:pt idx="2">
                  <c:v>29</c:v>
                </c:pt>
                <c:pt idx="3">
                  <c:v>22</c:v>
                </c:pt>
              </c:numCache>
            </c:numRef>
          </c:val>
          <c:extLst>
            <c:ext xmlns:c16="http://schemas.microsoft.com/office/drawing/2014/chart" uri="{C3380CC4-5D6E-409C-BE32-E72D297353CC}">
              <c16:uniqueId val="{00000002-E931-4EE6-A0E8-4808ED72925C}"/>
            </c:ext>
          </c:extLst>
        </c:ser>
        <c:ser>
          <c:idx val="3"/>
          <c:order val="3"/>
          <c:tx>
            <c:strRef>
              <c:f>Sheet1!$F$30</c:f>
              <c:strCache>
                <c:ptCount val="1"/>
                <c:pt idx="0">
                  <c:v>Yếu</c:v>
                </c:pt>
              </c:strCache>
            </c:strRef>
          </c:tx>
          <c:spPr>
            <a:solidFill>
              <a:schemeClr val="accent4"/>
            </a:solidFill>
            <a:ln>
              <a:noFill/>
            </a:ln>
            <a:effectLst/>
          </c:spPr>
          <c:invertIfNegative val="0"/>
          <c:cat>
            <c:strRef>
              <c:f>Sheet1!$B$31:$B$34</c:f>
              <c:strCache>
                <c:ptCount val="4"/>
                <c:pt idx="0">
                  <c:v>Quan tâm đến bạn bè và mọi người xung quanh</c:v>
                </c:pt>
                <c:pt idx="1">
                  <c:v>Đồng cảm với niềm vui, nỗi buồn của bạn bè và người khác</c:v>
                </c:pt>
                <c:pt idx="2">
                  <c:v>Chia sẻ đồ dùng, đồ chơi với bạn bè</c:v>
                </c:pt>
                <c:pt idx="3">
                  <c:v>Giúp bạn khi bạn bị ngã/đau/ốm</c:v>
                </c:pt>
              </c:strCache>
            </c:strRef>
          </c:cat>
          <c:val>
            <c:numRef>
              <c:f>Sheet1!$F$31:$F$34</c:f>
              <c:numCache>
                <c:formatCode>General</c:formatCode>
                <c:ptCount val="4"/>
                <c:pt idx="0">
                  <c:v>0</c:v>
                </c:pt>
                <c:pt idx="1">
                  <c:v>0</c:v>
                </c:pt>
                <c:pt idx="2">
                  <c:v>0</c:v>
                </c:pt>
                <c:pt idx="3">
                  <c:v>0</c:v>
                </c:pt>
              </c:numCache>
            </c:numRef>
          </c:val>
          <c:extLst>
            <c:ext xmlns:c16="http://schemas.microsoft.com/office/drawing/2014/chart" uri="{C3380CC4-5D6E-409C-BE32-E72D297353CC}">
              <c16:uniqueId val="{00000003-E931-4EE6-A0E8-4808ED72925C}"/>
            </c:ext>
          </c:extLst>
        </c:ser>
        <c:dLbls>
          <c:showLegendKey val="0"/>
          <c:showVal val="0"/>
          <c:showCatName val="0"/>
          <c:showSerName val="0"/>
          <c:showPercent val="0"/>
          <c:showBubbleSize val="0"/>
        </c:dLbls>
        <c:gapWidth val="182"/>
        <c:axId val="566993744"/>
        <c:axId val="566999976"/>
      </c:barChart>
      <c:catAx>
        <c:axId val="5669937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6999976"/>
        <c:crosses val="autoZero"/>
        <c:auto val="1"/>
        <c:lblAlgn val="ctr"/>
        <c:lblOffset val="100"/>
        <c:noMultiLvlLbl val="0"/>
      </c:catAx>
      <c:valAx>
        <c:axId val="5669999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69937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vi-VN"/>
              <a:t>Nhóm kĩ năng quan tâm đến môi trường</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Sheet1!$C$35</c:f>
              <c:strCache>
                <c:ptCount val="1"/>
                <c:pt idx="0">
                  <c:v>Tốt</c:v>
                </c:pt>
              </c:strCache>
            </c:strRef>
          </c:tx>
          <c:spPr>
            <a:solidFill>
              <a:schemeClr val="accent1"/>
            </a:solidFill>
            <a:ln>
              <a:noFill/>
            </a:ln>
            <a:effectLst/>
          </c:spPr>
          <c:invertIfNegative val="0"/>
          <c:cat>
            <c:strRef>
              <c:f>Sheet1!$B$36:$B$41</c:f>
              <c:strCache>
                <c:ptCount val="6"/>
                <c:pt idx="0">
                  <c:v>Bảo vệ chăm sóc các con vật</c:v>
                </c:pt>
                <c:pt idx="1">
                  <c:v>Giữ gìn vệ sinh môi trường</c:v>
                </c:pt>
                <c:pt idx="2">
                  <c:v>Chăm sóc cây xanh</c:v>
                </c:pt>
                <c:pt idx="3">
                  <c:v>Giữ gìn các di tích lịch sử</c:v>
                </c:pt>
                <c:pt idx="4">
                  <c:v>Tiết kiệm điện, nước trong sinh hoạt</c:v>
                </c:pt>
                <c:pt idx="5">
                  <c:v>Nhắc nhở bạn cùng quan tâm đến môi trường sống</c:v>
                </c:pt>
              </c:strCache>
            </c:strRef>
          </c:cat>
          <c:val>
            <c:numRef>
              <c:f>Sheet1!$C$36:$C$41</c:f>
              <c:numCache>
                <c:formatCode>General</c:formatCode>
                <c:ptCount val="6"/>
                <c:pt idx="0">
                  <c:v>9</c:v>
                </c:pt>
                <c:pt idx="1">
                  <c:v>13</c:v>
                </c:pt>
                <c:pt idx="2">
                  <c:v>9</c:v>
                </c:pt>
                <c:pt idx="3">
                  <c:v>9</c:v>
                </c:pt>
                <c:pt idx="4">
                  <c:v>7</c:v>
                </c:pt>
                <c:pt idx="5">
                  <c:v>2</c:v>
                </c:pt>
              </c:numCache>
            </c:numRef>
          </c:val>
          <c:extLst>
            <c:ext xmlns:c16="http://schemas.microsoft.com/office/drawing/2014/chart" uri="{C3380CC4-5D6E-409C-BE32-E72D297353CC}">
              <c16:uniqueId val="{00000000-A025-4B48-BA27-7299A3628017}"/>
            </c:ext>
          </c:extLst>
        </c:ser>
        <c:ser>
          <c:idx val="1"/>
          <c:order val="1"/>
          <c:tx>
            <c:strRef>
              <c:f>Sheet1!$D$35</c:f>
              <c:strCache>
                <c:ptCount val="1"/>
                <c:pt idx="0">
                  <c:v>Khá</c:v>
                </c:pt>
              </c:strCache>
            </c:strRef>
          </c:tx>
          <c:spPr>
            <a:solidFill>
              <a:schemeClr val="accent2"/>
            </a:solidFill>
            <a:ln>
              <a:noFill/>
            </a:ln>
            <a:effectLst/>
          </c:spPr>
          <c:invertIfNegative val="0"/>
          <c:cat>
            <c:strRef>
              <c:f>Sheet1!$B$36:$B$41</c:f>
              <c:strCache>
                <c:ptCount val="6"/>
                <c:pt idx="0">
                  <c:v>Bảo vệ chăm sóc các con vật</c:v>
                </c:pt>
                <c:pt idx="1">
                  <c:v>Giữ gìn vệ sinh môi trường</c:v>
                </c:pt>
                <c:pt idx="2">
                  <c:v>Chăm sóc cây xanh</c:v>
                </c:pt>
                <c:pt idx="3">
                  <c:v>Giữ gìn các di tích lịch sử</c:v>
                </c:pt>
                <c:pt idx="4">
                  <c:v>Tiết kiệm điện, nước trong sinh hoạt</c:v>
                </c:pt>
                <c:pt idx="5">
                  <c:v>Nhắc nhở bạn cùng quan tâm đến môi trường sống</c:v>
                </c:pt>
              </c:strCache>
            </c:strRef>
          </c:cat>
          <c:val>
            <c:numRef>
              <c:f>Sheet1!$D$36:$D$41</c:f>
              <c:numCache>
                <c:formatCode>General</c:formatCode>
                <c:ptCount val="6"/>
                <c:pt idx="0">
                  <c:v>50</c:v>
                </c:pt>
                <c:pt idx="1">
                  <c:v>50</c:v>
                </c:pt>
                <c:pt idx="2">
                  <c:v>50</c:v>
                </c:pt>
                <c:pt idx="3">
                  <c:v>50</c:v>
                </c:pt>
                <c:pt idx="4">
                  <c:v>50</c:v>
                </c:pt>
                <c:pt idx="5">
                  <c:v>50</c:v>
                </c:pt>
              </c:numCache>
            </c:numRef>
          </c:val>
          <c:extLst>
            <c:ext xmlns:c16="http://schemas.microsoft.com/office/drawing/2014/chart" uri="{C3380CC4-5D6E-409C-BE32-E72D297353CC}">
              <c16:uniqueId val="{00000001-A025-4B48-BA27-7299A3628017}"/>
            </c:ext>
          </c:extLst>
        </c:ser>
        <c:ser>
          <c:idx val="2"/>
          <c:order val="2"/>
          <c:tx>
            <c:strRef>
              <c:f>Sheet1!$E$35</c:f>
              <c:strCache>
                <c:ptCount val="1"/>
                <c:pt idx="0">
                  <c:v>TB</c:v>
                </c:pt>
              </c:strCache>
            </c:strRef>
          </c:tx>
          <c:spPr>
            <a:solidFill>
              <a:schemeClr val="accent3"/>
            </a:solidFill>
            <a:ln>
              <a:noFill/>
            </a:ln>
            <a:effectLst/>
          </c:spPr>
          <c:invertIfNegative val="0"/>
          <c:cat>
            <c:strRef>
              <c:f>Sheet1!$B$36:$B$41</c:f>
              <c:strCache>
                <c:ptCount val="6"/>
                <c:pt idx="0">
                  <c:v>Bảo vệ chăm sóc các con vật</c:v>
                </c:pt>
                <c:pt idx="1">
                  <c:v>Giữ gìn vệ sinh môi trường</c:v>
                </c:pt>
                <c:pt idx="2">
                  <c:v>Chăm sóc cây xanh</c:v>
                </c:pt>
                <c:pt idx="3">
                  <c:v>Giữ gìn các di tích lịch sử</c:v>
                </c:pt>
                <c:pt idx="4">
                  <c:v>Tiết kiệm điện, nước trong sinh hoạt</c:v>
                </c:pt>
                <c:pt idx="5">
                  <c:v>Nhắc nhở bạn cùng quan tâm đến môi trường sống</c:v>
                </c:pt>
              </c:strCache>
            </c:strRef>
          </c:cat>
          <c:val>
            <c:numRef>
              <c:f>Sheet1!$E$36:$E$41</c:f>
              <c:numCache>
                <c:formatCode>General</c:formatCode>
                <c:ptCount val="6"/>
                <c:pt idx="0">
                  <c:v>41</c:v>
                </c:pt>
                <c:pt idx="1">
                  <c:v>37</c:v>
                </c:pt>
                <c:pt idx="2">
                  <c:v>41</c:v>
                </c:pt>
                <c:pt idx="3">
                  <c:v>41</c:v>
                </c:pt>
                <c:pt idx="4">
                  <c:v>43</c:v>
                </c:pt>
                <c:pt idx="5">
                  <c:v>48</c:v>
                </c:pt>
              </c:numCache>
            </c:numRef>
          </c:val>
          <c:extLst>
            <c:ext xmlns:c16="http://schemas.microsoft.com/office/drawing/2014/chart" uri="{C3380CC4-5D6E-409C-BE32-E72D297353CC}">
              <c16:uniqueId val="{00000002-A025-4B48-BA27-7299A3628017}"/>
            </c:ext>
          </c:extLst>
        </c:ser>
        <c:ser>
          <c:idx val="3"/>
          <c:order val="3"/>
          <c:tx>
            <c:strRef>
              <c:f>Sheet1!$F$35</c:f>
              <c:strCache>
                <c:ptCount val="1"/>
                <c:pt idx="0">
                  <c:v>Yếu</c:v>
                </c:pt>
              </c:strCache>
            </c:strRef>
          </c:tx>
          <c:spPr>
            <a:solidFill>
              <a:schemeClr val="accent4"/>
            </a:solidFill>
            <a:ln>
              <a:noFill/>
            </a:ln>
            <a:effectLst/>
          </c:spPr>
          <c:invertIfNegative val="0"/>
          <c:cat>
            <c:strRef>
              <c:f>Sheet1!$B$36:$B$41</c:f>
              <c:strCache>
                <c:ptCount val="6"/>
                <c:pt idx="0">
                  <c:v>Bảo vệ chăm sóc các con vật</c:v>
                </c:pt>
                <c:pt idx="1">
                  <c:v>Giữ gìn vệ sinh môi trường</c:v>
                </c:pt>
                <c:pt idx="2">
                  <c:v>Chăm sóc cây xanh</c:v>
                </c:pt>
                <c:pt idx="3">
                  <c:v>Giữ gìn các di tích lịch sử</c:v>
                </c:pt>
                <c:pt idx="4">
                  <c:v>Tiết kiệm điện, nước trong sinh hoạt</c:v>
                </c:pt>
                <c:pt idx="5">
                  <c:v>Nhắc nhở bạn cùng quan tâm đến môi trường sống</c:v>
                </c:pt>
              </c:strCache>
            </c:strRef>
          </c:cat>
          <c:val>
            <c:numRef>
              <c:f>Sheet1!$F$36:$F$41</c:f>
              <c:numCache>
                <c:formatCode>General</c:formatCode>
                <c:ptCount val="6"/>
                <c:pt idx="0">
                  <c:v>0</c:v>
                </c:pt>
                <c:pt idx="1">
                  <c:v>0</c:v>
                </c:pt>
                <c:pt idx="2">
                  <c:v>0</c:v>
                </c:pt>
                <c:pt idx="3">
                  <c:v>0</c:v>
                </c:pt>
                <c:pt idx="4">
                  <c:v>0</c:v>
                </c:pt>
                <c:pt idx="5">
                  <c:v>0</c:v>
                </c:pt>
              </c:numCache>
            </c:numRef>
          </c:val>
          <c:extLst>
            <c:ext xmlns:c16="http://schemas.microsoft.com/office/drawing/2014/chart" uri="{C3380CC4-5D6E-409C-BE32-E72D297353CC}">
              <c16:uniqueId val="{00000003-A025-4B48-BA27-7299A3628017}"/>
            </c:ext>
          </c:extLst>
        </c:ser>
        <c:dLbls>
          <c:showLegendKey val="0"/>
          <c:showVal val="0"/>
          <c:showCatName val="0"/>
          <c:showSerName val="0"/>
          <c:showPercent val="0"/>
          <c:showBubbleSize val="0"/>
        </c:dLbls>
        <c:gapWidth val="182"/>
        <c:axId val="566994072"/>
        <c:axId val="566992432"/>
      </c:barChart>
      <c:catAx>
        <c:axId val="56699407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6992432"/>
        <c:crosses val="autoZero"/>
        <c:auto val="1"/>
        <c:lblAlgn val="ctr"/>
        <c:lblOffset val="100"/>
        <c:noMultiLvlLbl val="0"/>
      </c:catAx>
      <c:valAx>
        <c:axId val="56699243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69940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35083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207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37636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5ed75ccf_0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35ed75ccf_0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72909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5">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 id="2147483659" r:id="rId11"/>
    <p:sldLayoutId id="2147483660" r:id="rId12"/>
    <p:sldLayoutId id="2147483662" r:id="rId1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hyperlink" Target="http://www.mamnon.com/" TargetMode="External"/><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hyperlink" Target="https://www.youtube.com/watch?v=tU7b40oiwrI"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bhhwPXLRU0U&amp;t=181s" TargetMode="External"/><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hyperlink" Target="https://www.youtube.com/watch?v=D34pJUeXO5o"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6000" dirty="0">
                <a:solidFill>
                  <a:srgbClr val="FFFFFF"/>
                </a:solidFill>
              </a:rPr>
              <a:t>Education Social skills for preschool children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
        <p:nvSpPr>
          <p:cNvPr id="6" name="TextBox 6">
            <a:extLst>
              <a:ext uri="{FF2B5EF4-FFF2-40B4-BE49-F238E27FC236}">
                <a16:creationId xmlns:a16="http://schemas.microsoft.com/office/drawing/2014/main" id="{52CD9BDA-B8EC-0F4A-59F4-7A3DFDD1BF88}"/>
              </a:ext>
            </a:extLst>
          </p:cNvPr>
          <p:cNvSpPr txBox="1"/>
          <p:nvPr/>
        </p:nvSpPr>
        <p:spPr>
          <a:xfrm>
            <a:off x="629920" y="114660"/>
            <a:ext cx="7884160" cy="646331"/>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dirty="0">
                <a:solidFill>
                  <a:srgbClr val="FF0000"/>
                </a:solidFill>
              </a:rPr>
              <a:t>No.11: Some measures to educate social skills for preschool children through experiential activities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5" name="Google Shape;110;p23">
            <a:extLst>
              <a:ext uri="{FF2B5EF4-FFF2-40B4-BE49-F238E27FC236}">
                <a16:creationId xmlns:a16="http://schemas.microsoft.com/office/drawing/2014/main" id="{EBC8BD35-A5A4-44C8-8793-CB6DCBC22BF9}"/>
              </a:ext>
            </a:extLst>
          </p:cNvPr>
          <p:cNvSpPr txBox="1">
            <a:spLocks/>
          </p:cNvSpPr>
          <p:nvPr/>
        </p:nvSpPr>
        <p:spPr>
          <a:xfrm>
            <a:off x="685800" y="2371125"/>
            <a:ext cx="7772400" cy="1058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9pPr>
          </a:lstStyle>
          <a:p>
            <a:r>
              <a:rPr lang="en-US" sz="6000">
                <a:solidFill>
                  <a:srgbClr val="FFFFFF"/>
                </a:solidFill>
              </a:rPr>
              <a:t>GIÁO DỤC KỸ NĂNG XÃ HỘI CHO TRẺ MẦM NON</a:t>
            </a:r>
            <a:br>
              <a:rPr lang="en-US" sz="6000">
                <a:solidFill>
                  <a:srgbClr val="FFFFFF"/>
                </a:solidFill>
              </a:rPr>
            </a:br>
            <a:endParaRPr lang="en-US" sz="6000" dirty="0">
              <a:solidFill>
                <a:srgbClr val="FFFFFF"/>
              </a:solidFill>
            </a:endParaRPr>
          </a:p>
        </p:txBody>
      </p:sp>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a:t>
            </a:r>
            <a:r>
              <a:rPr lang="en-US">
                <a:solidFill>
                  <a:schemeClr val="accent1"/>
                </a:solidFill>
              </a:rPr>
              <a:t>SỐ 11</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Rectangle 5">
            <a:extLst>
              <a:ext uri="{FF2B5EF4-FFF2-40B4-BE49-F238E27FC236}">
                <a16:creationId xmlns:a16="http://schemas.microsoft.com/office/drawing/2014/main" id="{43D77A7B-0A45-4F54-90F4-3D20568288F2}"/>
              </a:ext>
            </a:extLst>
          </p:cNvPr>
          <p:cNvSpPr/>
          <p:nvPr/>
        </p:nvSpPr>
        <p:spPr>
          <a:xfrm>
            <a:off x="747876" y="258549"/>
            <a:ext cx="7648248" cy="477054"/>
          </a:xfrm>
          <a:prstGeom prst="rect">
            <a:avLst/>
          </a:prstGeom>
          <a:noFill/>
        </p:spPr>
        <p:txBody>
          <a:bodyPr wrap="none" lIns="91440" tIns="45720" rIns="91440" bIns="45720">
            <a:spAutoFit/>
          </a:bodyPr>
          <a:lstStyle/>
          <a:p>
            <a:pPr algn="ctr"/>
            <a:r>
              <a:rPr lang="en-US" sz="2500" b="0" cap="none" spc="0" dirty="0">
                <a:ln w="0"/>
                <a:solidFill>
                  <a:schemeClr val="accent1"/>
                </a:solidFill>
                <a:effectLst>
                  <a:outerShdw blurRad="38100" dist="25400" dir="5400000" algn="ctr" rotWithShape="0">
                    <a:srgbClr val="6E747A">
                      <a:alpha val="43000"/>
                    </a:srgbClr>
                  </a:outerShdw>
                </a:effectLst>
              </a:rPr>
              <a:t>GIÁO DỤC KỸ NĂNG XÃ HỘI CHO TRẺ MẦM NON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457200" y="1524000"/>
            <a:ext cx="3388360" cy="176285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a:solidFill>
                  <a:srgbClr val="FFFFFF"/>
                </a:solidFill>
                <a:latin typeface="Source Sans Pro"/>
                <a:ea typeface="Source Sans Pro"/>
                <a:cs typeface="Source Sans Pro"/>
                <a:sym typeface="Source Sans Pro"/>
              </a:rPr>
              <a:t>MĐ </a:t>
            </a:r>
            <a:r>
              <a:rPr lang="en-US" sz="1800" b="1" dirty="0" err="1">
                <a:solidFill>
                  <a:srgbClr val="FFFFFF"/>
                </a:solidFill>
                <a:latin typeface="Source Sans Pro"/>
                <a:ea typeface="Source Sans Pro"/>
                <a:cs typeface="Source Sans Pro"/>
                <a:sym typeface="Source Sans Pro"/>
              </a:rPr>
              <a:t>ảnh</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hưởng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của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môi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trường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gia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đình</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và</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xã</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hội</a:t>
            </a:r>
            <a:endParaRPr sz="1800" b="1" dirty="0">
              <a:solidFill>
                <a:srgbClr val="FFFFFF"/>
              </a:solidFill>
              <a:latin typeface="Source Sans Pro"/>
              <a:ea typeface="Source Sans Pro"/>
              <a:cs typeface="Source Sans Pro"/>
              <a:sym typeface="Source Sans Pro"/>
            </a:endParaRPr>
          </a:p>
        </p:txBody>
      </p:sp>
      <p:sp>
        <p:nvSpPr>
          <p:cNvPr id="221" name="Google Shape;221;p34"/>
          <p:cNvSpPr/>
          <p:nvPr/>
        </p:nvSpPr>
        <p:spPr>
          <a:xfrm>
            <a:off x="4572000" y="1524000"/>
            <a:ext cx="3515360" cy="1796612"/>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Thực</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trạng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mức</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độ</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phát</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triển</a:t>
            </a:r>
            <a:r>
              <a:rPr lang="en-US" sz="1800" b="1" dirty="0">
                <a:solidFill>
                  <a:srgbClr val="FFFFFF"/>
                </a:solidFill>
                <a:latin typeface="Source Sans Pro"/>
                <a:ea typeface="Source Sans Pro"/>
                <a:cs typeface="Source Sans Pro"/>
                <a:sym typeface="Source Sans Pro"/>
              </a:rPr>
              <a:t> KNXH </a:t>
            </a:r>
            <a:r>
              <a:rPr lang="en-US" sz="1800" b="1" dirty="0" err="1">
                <a:solidFill>
                  <a:srgbClr val="FFFFFF"/>
                </a:solidFill>
                <a:latin typeface="Source Sans Pro"/>
                <a:ea typeface="Source Sans Pro"/>
                <a:cs typeface="Source Sans Pro"/>
                <a:sym typeface="Source Sans Pro"/>
              </a:rPr>
              <a:t>của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r>
              <a:rPr lang="en-US" sz="1800" b="1" dirty="0">
                <a:solidFill>
                  <a:srgbClr val="FFFFFF"/>
                </a:solidFill>
                <a:latin typeface="Source Sans Pro"/>
                <a:ea typeface="Source Sans Pro"/>
                <a:cs typeface="Source Sans Pro"/>
                <a:sym typeface="Source Sans Pro"/>
              </a:rPr>
              <a:t> 5-6 </a:t>
            </a:r>
            <a:r>
              <a:rPr lang="en-US" sz="1800" b="1" dirty="0" err="1">
                <a:solidFill>
                  <a:srgbClr val="FFFFFF"/>
                </a:solidFill>
                <a:latin typeface="Source Sans Pro"/>
                <a:ea typeface="Source Sans Pro"/>
                <a:cs typeface="Source Sans Pro"/>
                <a:sym typeface="Source Sans Pro"/>
              </a:rPr>
              <a:t>tuổi</a:t>
            </a:r>
            <a:endParaRPr sz="1800" b="1" dirty="0">
              <a:solidFill>
                <a:srgbClr val="FFFFFF"/>
              </a:solidFill>
              <a:latin typeface="Source Sans Pro"/>
              <a:ea typeface="Source Sans Pro"/>
              <a:cs typeface="Source Sans Pro"/>
              <a:sym typeface="Source Sans Pro"/>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5</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2584601" y="951618"/>
            <a:ext cx="3294017" cy="2730515"/>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hiểu</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và</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phân</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tích</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thực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triển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5-6 </a:t>
            </a:r>
            <a:r>
              <a:rPr lang="en-US" sz="1800" dirty="0" err="1">
                <a:effectLst/>
                <a:latin typeface="Arial" panose="020B0604020202020204" pitchFamily="34" charset="0"/>
                <a:ea typeface="Times New Roman" panose="02020603050405020304" pitchFamily="18" charset="0"/>
              </a:rPr>
              <a:t>tuổi</a:t>
            </a: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121920" y="1551826"/>
            <a:ext cx="2883680" cy="2799747"/>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hiểu</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và</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phân</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tích</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mức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độ</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ảnh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hưởng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đồng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triển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MN</a:t>
            </a: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2" name="Google Shape;152;p28"/>
          <p:cNvSpPr/>
          <p:nvPr/>
        </p:nvSpPr>
        <p:spPr>
          <a:xfrm>
            <a:off x="5552101" y="626727"/>
            <a:ext cx="3256619" cy="2799748"/>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3.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liên</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hệ</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được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Times New Roman" panose="02020603050405020304" pitchFamily="18" charset="0"/>
              </a:rPr>
              <a:t>thực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triển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5-6 </a:t>
            </a:r>
            <a:r>
              <a:rPr lang="en-US" sz="1800" dirty="0" err="1">
                <a:effectLst/>
                <a:latin typeface="Arial" panose="020B0604020202020204" pitchFamily="34" charset="0"/>
                <a:ea typeface="Times New Roman" panose="02020603050405020304" pitchFamily="18" charset="0"/>
              </a:rPr>
              <a:t>tuổi</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tại</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nơi</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công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tác</a:t>
            </a:r>
            <a:endParaRPr lang="en-US"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6</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667402" y="834778"/>
            <a:ext cx="7667897" cy="27173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1.  </a:t>
            </a:r>
            <a:r>
              <a:rPr lang="en-US" sz="1800" dirty="0" err="1">
                <a:solidFill>
                  <a:srgbClr val="000000"/>
                </a:solidFill>
                <a:effectLst/>
                <a:latin typeface="Arial" panose="020B0604020202020204" pitchFamily="34" charset="0"/>
                <a:ea typeface="Arial" panose="020B0604020202020204" pitchFamily="34" charset="0"/>
              </a:rPr>
              <a:t>Bộ</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 </a:t>
            </a:r>
            <a:r>
              <a:rPr lang="en-US" sz="1800" dirty="0" err="1">
                <a:solidFill>
                  <a:srgbClr val="000000"/>
                </a:solidFill>
                <a:effectLst/>
                <a:latin typeface="Arial" panose="020B0604020202020204" pitchFamily="34" charset="0"/>
                <a:ea typeface="Arial" panose="020B0604020202020204" pitchFamily="34" charset="0"/>
              </a:rPr>
              <a:t>Đào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tạo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Việt</a:t>
            </a:r>
            <a:r>
              <a:rPr lang="en-US" sz="1800" dirty="0">
                <a:solidFill>
                  <a:srgbClr val="000000"/>
                </a:solidFill>
                <a:effectLst/>
                <a:latin typeface="Arial" panose="020B0604020202020204" pitchFamily="34" charset="0"/>
                <a:ea typeface="Arial" panose="020B0604020202020204" pitchFamily="34" charset="0"/>
              </a:rPr>
              <a:t> Nam (2021). </a:t>
            </a:r>
            <a:r>
              <a:rPr lang="en-US" sz="1800" dirty="0" err="1">
                <a:solidFill>
                  <a:srgbClr val="000000"/>
                </a:solidFill>
                <a:effectLst/>
                <a:latin typeface="Arial" panose="020B0604020202020204" pitchFamily="34" charset="0"/>
                <a:ea typeface="Arial" panose="020B0604020202020204" pitchFamily="34" charset="0"/>
              </a:rPr>
              <a:t>Thông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tư</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số</a:t>
            </a:r>
            <a:r>
              <a:rPr lang="en-US" sz="1800" dirty="0">
                <a:solidFill>
                  <a:srgbClr val="000000"/>
                </a:solidFill>
                <a:effectLst/>
                <a:latin typeface="Arial" panose="020B0604020202020204" pitchFamily="34" charset="0"/>
                <a:ea typeface="Arial" panose="020B0604020202020204" pitchFamily="34" charset="0"/>
              </a:rPr>
              <a:t> 01/VBHN – BGDĐT </a:t>
            </a:r>
            <a:r>
              <a:rPr lang="en-US" sz="1800" i="1" dirty="0" err="1">
                <a:solidFill>
                  <a:srgbClr val="000000"/>
                </a:solidFill>
                <a:effectLst/>
                <a:latin typeface="Arial" panose="020B0604020202020204" pitchFamily="34" charset="0"/>
                <a:ea typeface="Arial" panose="020B0604020202020204" pitchFamily="34" charset="0"/>
              </a:rPr>
              <a:t>N</a:t>
            </a:r>
            <a:r>
              <a:rPr lang="en-US" sz="1800" i="1" dirty="0" err="1">
                <a:solidFill>
                  <a:srgbClr val="000000"/>
                </a:solidFill>
                <a:effectLst/>
                <a:highlight>
                  <a:srgbClr val="FFFFFF"/>
                </a:highlight>
                <a:latin typeface="Arial" panose="020B0604020202020204" pitchFamily="34" charset="0"/>
                <a:ea typeface="Arial" panose="020B0604020202020204" pitchFamily="34" charset="0"/>
              </a:rPr>
              <a:t>gày</a:t>
            </a:r>
            <a:r>
              <a:rPr lang="en-US" sz="1800" i="1" dirty="0">
                <a:solidFill>
                  <a:srgbClr val="000000"/>
                </a:solidFill>
                <a:effectLst/>
                <a:highlight>
                  <a:srgbClr val="FFFFFF"/>
                </a:highlight>
                <a:latin typeface="Arial" panose="020B0604020202020204" pitchFamily="34" charset="0"/>
                <a:ea typeface="Arial" panose="020B0604020202020204" pitchFamily="34" charset="0"/>
              </a:rPr>
              <a:t> 13 </a:t>
            </a:r>
            <a:r>
              <a:rPr lang="en-US" sz="1800" i="1" dirty="0" err="1">
                <a:solidFill>
                  <a:srgbClr val="000000"/>
                </a:solidFill>
                <a:effectLst/>
                <a:highlight>
                  <a:srgbClr val="FFFFFF"/>
                </a:highlight>
                <a:latin typeface="Arial" panose="020B0604020202020204" pitchFamily="34" charset="0"/>
                <a:ea typeface="Arial" panose="020B0604020202020204" pitchFamily="34" charset="0"/>
              </a:rPr>
              <a:t>tháng</a:t>
            </a:r>
            <a:r>
              <a:rPr lang="en-US" sz="1800" i="1" dirty="0">
                <a:solidFill>
                  <a:srgbClr val="000000"/>
                </a:solidFill>
                <a:effectLst/>
                <a:highlight>
                  <a:srgbClr val="FFFFFF"/>
                </a:highlight>
                <a:latin typeface="Arial" panose="020B0604020202020204" pitchFamily="34" charset="0"/>
                <a:ea typeface="Arial" panose="020B0604020202020204" pitchFamily="34" charset="0"/>
              </a:rPr>
              <a:t> 04 </a:t>
            </a:r>
            <a:r>
              <a:rPr lang="en-US" sz="1800" i="1" dirty="0" err="1">
                <a:solidFill>
                  <a:srgbClr val="000000"/>
                </a:solidFill>
                <a:effectLst/>
                <a:highlight>
                  <a:srgbClr val="FFFFFF"/>
                </a:highlight>
                <a:latin typeface="Arial" panose="020B0604020202020204" pitchFamily="34" charset="0"/>
                <a:ea typeface="Arial" panose="020B0604020202020204" pitchFamily="34" charset="0"/>
              </a:rPr>
              <a:t>năm</a:t>
            </a:r>
            <a:r>
              <a:rPr lang="en-US" sz="1800" i="1" dirty="0">
                <a:solidFill>
                  <a:srgbClr val="000000"/>
                </a:solidFill>
                <a:effectLst/>
                <a:highlight>
                  <a:srgbClr val="FFFFFF"/>
                </a:highlight>
                <a:latin typeface="Arial" panose="020B0604020202020204" pitchFamily="34" charset="0"/>
                <a:ea typeface="Arial" panose="020B0604020202020204" pitchFamily="34" charset="0"/>
              </a:rPr>
              <a:t> 2021 </a:t>
            </a:r>
            <a:r>
              <a:rPr lang="en-US" sz="1800" dirty="0" err="1">
                <a:solidFill>
                  <a:srgbClr val="000000"/>
                </a:solidFill>
                <a:effectLst/>
                <a:latin typeface="Arial" panose="020B0604020202020204" pitchFamily="34" charset="0"/>
                <a:ea typeface="Arial" panose="020B0604020202020204" pitchFamily="34" charset="0"/>
              </a:rPr>
              <a:t>về</a:t>
            </a:r>
            <a:r>
              <a:rPr lang="en-US" sz="1800" dirty="0">
                <a:solidFill>
                  <a:srgbClr val="000000"/>
                </a:solidFill>
                <a:effectLst/>
                <a:latin typeface="Arial" panose="020B0604020202020204" pitchFamily="34" charset="0"/>
                <a:ea typeface="Arial" panose="020B0604020202020204" pitchFamily="34" charset="0"/>
              </a:rPr>
              <a:t> ban </a:t>
            </a:r>
            <a:r>
              <a:rPr lang="en-US" sz="1800" dirty="0" err="1">
                <a:solidFill>
                  <a:srgbClr val="000000"/>
                </a:solidFill>
                <a:effectLst/>
                <a:latin typeface="Arial" panose="020B0604020202020204" pitchFamily="34" charset="0"/>
                <a:ea typeface="Arial" panose="020B0604020202020204" pitchFamily="34" charset="0"/>
              </a:rPr>
              <a:t>hành</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Chương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trình</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mầm</a:t>
            </a:r>
            <a:r>
              <a:rPr lang="en-US" sz="1800" dirty="0">
                <a:solidFill>
                  <a:srgbClr val="000000"/>
                </a:solidFill>
                <a:effectLst/>
                <a:latin typeface="Arial" panose="020B0604020202020204" pitchFamily="34" charset="0"/>
                <a:ea typeface="Arial" panose="020B0604020202020204" pitchFamily="34" charset="0"/>
              </a:rPr>
              <a:t> non.</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2. </a:t>
            </a:r>
            <a:r>
              <a:rPr lang="es-MX" sz="1800" u="sng" dirty="0">
                <a:solidFill>
                  <a:srgbClr val="000000"/>
                </a:solidFill>
                <a:effectLst/>
                <a:latin typeface="Arial" panose="020B0604020202020204" pitchFamily="34" charset="0"/>
                <a:ea typeface="Calibri" panose="020F0502020204030204" pitchFamily="34" charset="0"/>
                <a:hlinkClick r:id="rId3"/>
              </a:rPr>
              <a:t>www.mamnon.com</a:t>
            </a:r>
            <a:endParaRPr lang="es-MX" sz="1800" u="sng" dirty="0">
              <a:solidFill>
                <a:srgbClr val="000000"/>
              </a:solidFill>
              <a:effectLst/>
              <a:latin typeface="Arial" panose="020B0604020202020204" pitchFamily="34" charset="0"/>
              <a:ea typeface="Calibri" panose="020F0502020204030204" pitchFamily="34"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3. </a:t>
            </a:r>
            <a:r>
              <a:rPr lang="en-US" sz="1800" dirty="0" err="1">
                <a:solidFill>
                  <a:srgbClr val="000000"/>
                </a:solidFill>
                <a:effectLst/>
                <a:latin typeface="Arial" panose="020B0604020202020204" pitchFamily="34" charset="0"/>
                <a:ea typeface="Arial" panose="020B0604020202020204" pitchFamily="34" charset="0"/>
              </a:rPr>
              <a:t>Nguyễn</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Thị</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Hải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Yến</a:t>
            </a:r>
            <a:r>
              <a:rPr lang="en-US" sz="1800" dirty="0">
                <a:solidFill>
                  <a:srgbClr val="000000"/>
                </a:solidFill>
                <a:effectLst/>
                <a:latin typeface="Arial" panose="020B0604020202020204" pitchFamily="34" charset="0"/>
                <a:ea typeface="Arial" panose="020B0604020202020204" pitchFamily="34" charset="0"/>
              </a:rPr>
              <a:t> (2017).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kỹ</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năng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xã</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hội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cho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trẻ</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mẫu</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5 - 6 </a:t>
            </a:r>
            <a:r>
              <a:rPr lang="en-US" sz="1800" dirty="0" err="1">
                <a:solidFill>
                  <a:srgbClr val="000000"/>
                </a:solidFill>
                <a:effectLst/>
                <a:latin typeface="Arial" panose="020B0604020202020204" pitchFamily="34" charset="0"/>
                <a:ea typeface="Arial" panose="020B0604020202020204" pitchFamily="34" charset="0"/>
              </a:rPr>
              <a:t>tuổi</a:t>
            </a:r>
            <a:r>
              <a:rPr lang="en-US" sz="1800" dirty="0">
                <a:solidFill>
                  <a:srgbClr val="000000"/>
                </a:solidFill>
                <a:effectLst/>
                <a:latin typeface="Arial" panose="020B0604020202020204" pitchFamily="34" charset="0"/>
                <a:ea typeface="Arial" panose="020B0604020202020204" pitchFamily="34" charset="0"/>
              </a:rPr>
              <a:t> qua </a:t>
            </a:r>
            <a:r>
              <a:rPr lang="en-US" sz="1800" dirty="0" err="1">
                <a:solidFill>
                  <a:srgbClr val="000000"/>
                </a:solidFill>
                <a:effectLst/>
                <a:latin typeface="Arial" panose="020B0604020202020204" pitchFamily="34" charset="0"/>
                <a:ea typeface="Arial" panose="020B0604020202020204" pitchFamily="34" charset="0"/>
              </a:rPr>
              <a:t>hoạt</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động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trải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nghiệm</a:t>
            </a:r>
            <a:r>
              <a:rPr lang="en-US" sz="1800" dirty="0">
                <a:solidFill>
                  <a:srgbClr val="000000"/>
                </a:solidFill>
                <a:effectLst/>
                <a:latin typeface="Arial" panose="020B0604020202020204" pitchFamily="34" charset="0"/>
                <a:ea typeface="Arial" panose="020B0604020202020204" pitchFamily="34" charset="0"/>
              </a:rPr>
              <a:t> ở </a:t>
            </a:r>
            <a:r>
              <a:rPr lang="en-US" sz="1800" dirty="0" err="1">
                <a:solidFill>
                  <a:srgbClr val="000000"/>
                </a:solidFill>
                <a:effectLst/>
                <a:latin typeface="Arial" panose="020B0604020202020204" pitchFamily="34" charset="0"/>
                <a:ea typeface="Arial" panose="020B0604020202020204" pitchFamily="34" charset="0"/>
              </a:rPr>
              <a:t>trường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mầm</a:t>
            </a:r>
            <a:r>
              <a:rPr lang="en-US" sz="1800" dirty="0">
                <a:solidFill>
                  <a:srgbClr val="000000"/>
                </a:solidFill>
                <a:effectLst/>
                <a:latin typeface="Arial" panose="020B0604020202020204" pitchFamily="34" charset="0"/>
                <a:ea typeface="Arial" panose="020B0604020202020204" pitchFamily="34" charset="0"/>
              </a:rPr>
              <a:t> non. </a:t>
            </a:r>
            <a:r>
              <a:rPr lang="en-US" sz="1800" i="1" dirty="0" err="1">
                <a:solidFill>
                  <a:srgbClr val="000000"/>
                </a:solidFill>
                <a:effectLst/>
                <a:latin typeface="Arial" panose="020B0604020202020204" pitchFamily="34" charset="0"/>
                <a:ea typeface="Arial" panose="020B0604020202020204" pitchFamily="34" charset="0"/>
              </a:rPr>
              <a:t>Tạp</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chí</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Giáo</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Số</a:t>
            </a:r>
            <a:r>
              <a:rPr lang="en-US" sz="1800" dirty="0">
                <a:solidFill>
                  <a:srgbClr val="000000"/>
                </a:solidFill>
                <a:effectLst/>
                <a:latin typeface="Arial" panose="020B0604020202020204" pitchFamily="34" charset="0"/>
                <a:ea typeface="Arial" panose="020B0604020202020204" pitchFamily="34" charset="0"/>
              </a:rPr>
              <a:t> 406, </a:t>
            </a:r>
            <a:r>
              <a:rPr lang="en-US" sz="1800" dirty="0" err="1">
                <a:solidFill>
                  <a:srgbClr val="000000"/>
                </a:solidFill>
                <a:effectLst/>
                <a:latin typeface="Arial" panose="020B0604020202020204" pitchFamily="34" charset="0"/>
                <a:ea typeface="Arial" panose="020B0604020202020204" pitchFamily="34" charset="0"/>
              </a:rPr>
              <a:t>kỳ</a:t>
            </a:r>
            <a:r>
              <a:rPr lang="en-US" sz="1800" dirty="0">
                <a:solidFill>
                  <a:srgbClr val="000000"/>
                </a:solidFill>
                <a:effectLst/>
                <a:latin typeface="Arial" panose="020B0604020202020204" pitchFamily="34" charset="0"/>
                <a:ea typeface="Arial" panose="020B0604020202020204" pitchFamily="34" charset="0"/>
              </a:rPr>
              <a:t> 2 </a:t>
            </a:r>
            <a:r>
              <a:rPr lang="en-US" sz="1800" dirty="0" err="1">
                <a:solidFill>
                  <a:srgbClr val="000000"/>
                </a:solidFill>
                <a:effectLst/>
                <a:latin typeface="Arial" panose="020B0604020202020204" pitchFamily="34" charset="0"/>
                <a:ea typeface="Arial" panose="020B0604020202020204" pitchFamily="34" charset="0"/>
              </a:rPr>
              <a:t>tháng</a:t>
            </a:r>
            <a:r>
              <a:rPr lang="en-US" sz="1800" dirty="0">
                <a:solidFill>
                  <a:srgbClr val="000000"/>
                </a:solidFill>
                <a:effectLst/>
                <a:latin typeface="Arial" panose="020B0604020202020204" pitchFamily="34" charset="0"/>
                <a:ea typeface="Arial" panose="020B0604020202020204" pitchFamily="34" charset="0"/>
              </a:rPr>
              <a:t> 2/2017</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endParaRPr sz="18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15" name="TextBox 14">
            <a:extLst>
              <a:ext uri="{FF2B5EF4-FFF2-40B4-BE49-F238E27FC236}">
                <a16:creationId xmlns:a16="http://schemas.microsoft.com/office/drawing/2014/main" id="{D36CC4B4-7165-4135-B6F0-0C97EA85ED4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3"/>
          <a:stretch>
            <a:fillRect/>
          </a:stretch>
        </p:blipFill>
        <p:spPr>
          <a:xfrm>
            <a:off x="357716" y="2474912"/>
            <a:ext cx="2711451" cy="2033588"/>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23526" y="4528421"/>
            <a:ext cx="3437224" cy="338554"/>
          </a:xfrm>
          <a:prstGeom prst="rect">
            <a:avLst/>
          </a:prstGeom>
          <a:noFill/>
        </p:spPr>
        <p:txBody>
          <a:bodyPr wrap="square">
            <a:spAutoFit/>
          </a:bodyPr>
          <a:lstStyle/>
          <a:p>
            <a:r>
              <a:rPr lang="en-US" sz="800" dirty="0"/>
              <a:t>https://nhanlucnganhluat.vn/tin-tuc/ky-nang-la-gi-co-that-su-quan-trong-khong.html</a:t>
            </a:r>
          </a:p>
        </p:txBody>
      </p:sp>
      <p:sp>
        <p:nvSpPr>
          <p:cNvPr id="3" name="Title 2">
            <a:extLst>
              <a:ext uri="{FF2B5EF4-FFF2-40B4-BE49-F238E27FC236}">
                <a16:creationId xmlns:a16="http://schemas.microsoft.com/office/drawing/2014/main" id="{E74D4D08-C419-C6AC-F4BF-BFD16B7DD6AE}"/>
              </a:ext>
            </a:extLst>
          </p:cNvPr>
          <p:cNvSpPr>
            <a:spLocks noGrp="1"/>
          </p:cNvSpPr>
          <p:nvPr>
            <p:ph type="title"/>
          </p:nvPr>
        </p:nvSpPr>
        <p:spPr/>
        <p:txBody>
          <a:bodyPr/>
          <a:lstStyle/>
          <a:p>
            <a:endParaRPr lang="en-US"/>
          </a:p>
        </p:txBody>
      </p:sp>
      <p:sp>
        <p:nvSpPr>
          <p:cNvPr id="12" name="TextBox 11">
            <a:extLst>
              <a:ext uri="{FF2B5EF4-FFF2-40B4-BE49-F238E27FC236}">
                <a16:creationId xmlns:a16="http://schemas.microsoft.com/office/drawing/2014/main" id="{5F4A7CBC-8429-159B-C2CE-8DC5BFF413A4}"/>
              </a:ext>
            </a:extLst>
          </p:cNvPr>
          <p:cNvSpPr txBox="1"/>
          <p:nvPr/>
        </p:nvSpPr>
        <p:spPr>
          <a:xfrm>
            <a:off x="3425190" y="1408479"/>
            <a:ext cx="4798060" cy="876202"/>
          </a:xfrm>
          <a:prstGeom prst="rect">
            <a:avLst/>
          </a:prstGeom>
          <a:noFill/>
        </p:spPr>
        <p:txBody>
          <a:bodyPr wrap="square">
            <a:spAutoFit/>
          </a:bodyPr>
          <a:lstStyle/>
          <a:p>
            <a:pPr marL="0" marR="0">
              <a:lnSpc>
                <a:spcPct val="115000"/>
              </a:lnSpc>
              <a:spcBef>
                <a:spcPts val="0"/>
              </a:spcBef>
              <a:spcAft>
                <a:spcPts val="0"/>
              </a:spcAft>
            </a:pPr>
            <a:r>
              <a:rPr lang="en-US" sz="1400" b="1" kern="0" dirty="0" err="1">
                <a:solidFill>
                  <a:srgbClr val="000000"/>
                </a:solidFill>
                <a:effectLst/>
                <a:latin typeface="Arial" panose="020B0604020202020204" pitchFamily="34" charset="0"/>
                <a:ea typeface="Arial" panose="020B0604020202020204" pitchFamily="34" charset="0"/>
                <a:cs typeface="Times New Roman" panose="02020603050405020304" pitchFamily="18" charset="0"/>
              </a:rPr>
              <a:t>Mời</a:t>
            </a:r>
            <a:r>
              <a:rPr lang="en-US" sz="1400" b="1" kern="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Arial" panose="020B0604020202020204" pitchFamily="34" charset="0"/>
                <a:cs typeface="Times New Roman" panose="02020603050405020304" pitchFamily="18" charset="0"/>
              </a:rPr>
              <a:t>xem</a:t>
            </a:r>
            <a:r>
              <a:rPr lang="en-US" sz="1400" b="1" kern="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video 1: </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Bộ</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sách</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Các</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Hoạt</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động</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Giáo</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dục</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Tình</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cảm</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400" b="1"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6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1400" b="1" u="sng" dirty="0">
                <a:solidFill>
                  <a:srgbClr val="000000"/>
                </a:solidFill>
                <a:effectLst/>
                <a:latin typeface="Arial" panose="020B0604020202020204" pitchFamily="34" charset="0"/>
                <a:ea typeface="Arial" panose="020B0604020202020204" pitchFamily="34" charset="0"/>
                <a:hlinkClick r:id="rId4"/>
              </a:rPr>
              <a:t>https://www.youtube.com/watch?v=tU7b40oiwrI</a:t>
            </a:r>
            <a:endParaRPr lang="en-US" sz="1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88122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2"/>
          <p:cNvSpPr txBox="1">
            <a:spLocks noGrp="1"/>
          </p:cNvSpPr>
          <p:nvPr>
            <p:ph type="title"/>
          </p:nvPr>
        </p:nvSpPr>
        <p:spPr>
          <a:xfrm>
            <a:off x="-109250" y="91373"/>
            <a:ext cx="95644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ẢNH HƯỞNG CỦA MÔI TRƯỜNG GIA ĐÌNH VÀ CỘNG ĐỒNG</a:t>
            </a:r>
          </a:p>
        </p:txBody>
      </p:sp>
      <p:sp>
        <p:nvSpPr>
          <p:cNvPr id="104" name="Google Shape;104;p22"/>
          <p:cNvSpPr txBox="1">
            <a:spLocks noGrp="1"/>
          </p:cNvSpPr>
          <p:nvPr>
            <p:ph type="body" idx="1"/>
          </p:nvPr>
        </p:nvSpPr>
        <p:spPr>
          <a:xfrm>
            <a:off x="182850" y="984465"/>
            <a:ext cx="8229600" cy="3725700"/>
          </a:xfrm>
          <a:prstGeom prst="rect">
            <a:avLst/>
          </a:prstGeom>
        </p:spPr>
        <p:txBody>
          <a:bodyPr spcFirstLastPara="1" wrap="square" lIns="91425" tIns="91425" rIns="91425" bIns="91425" anchor="t" anchorCtr="0">
            <a:noAutofit/>
          </a:bodyPr>
          <a:lstStyle/>
          <a:p>
            <a:pPr marL="0" marR="0" algn="just">
              <a:lnSpc>
                <a:spcPct val="117000"/>
              </a:lnSpc>
              <a:spcBef>
                <a:spcPts val="0"/>
              </a:spcBef>
              <a:spcAft>
                <a:spcPts val="0"/>
              </a:spcAft>
            </a:pPr>
            <a:r>
              <a:rPr lang="en-US" sz="1800" b="1" i="0" spc="-30" dirty="0">
                <a:solidFill>
                  <a:srgbClr val="000000"/>
                </a:solidFill>
                <a:effectLst/>
                <a:latin typeface="Arial" panose="020B0604020202020204" pitchFamily="34" charset="0"/>
                <a:ea typeface="Calibri" panose="020F0502020204030204" pitchFamily="34" charset="0"/>
              </a:rPr>
              <a:t>1. </a:t>
            </a:r>
            <a:r>
              <a:rPr lang="en-US" sz="1800" b="1" i="0" spc="-30" dirty="0" err="1">
                <a:solidFill>
                  <a:srgbClr val="000000"/>
                </a:solidFill>
                <a:effectLst/>
                <a:latin typeface="Arial" panose="020B0604020202020204" pitchFamily="34" charset="0"/>
                <a:ea typeface="Calibri" panose="020F0502020204030204" pitchFamily="34" charset="0"/>
              </a:rPr>
              <a:t>Ảnh</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hưởng</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của</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môi</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trường</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gia</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đình</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đến</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sự</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phát</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triển</a:t>
            </a:r>
            <a:r>
              <a:rPr lang="en-US" sz="1800" b="1" i="0" spc="-30" dirty="0">
                <a:solidFill>
                  <a:srgbClr val="000000"/>
                </a:solidFill>
                <a:effectLst/>
                <a:latin typeface="Arial" panose="020B0604020202020204" pitchFamily="34" charset="0"/>
                <a:ea typeface="Calibri" panose="020F0502020204030204" pitchFamily="34" charset="0"/>
              </a:rPr>
              <a:t> KNXH </a:t>
            </a:r>
            <a:r>
              <a:rPr lang="en-US" sz="1800" b="1" i="0" spc="-30" dirty="0" err="1">
                <a:solidFill>
                  <a:srgbClr val="000000"/>
                </a:solidFill>
                <a:effectLst/>
                <a:latin typeface="Arial" panose="020B0604020202020204" pitchFamily="34" charset="0"/>
                <a:ea typeface="Calibri" panose="020F0502020204030204" pitchFamily="34" charset="0"/>
              </a:rPr>
              <a:t>của</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trẻ</a:t>
            </a:r>
            <a:r>
              <a:rPr lang="en-US" sz="1800" b="1" i="0" spc="-30" dirty="0">
                <a:solidFill>
                  <a:srgbClr val="000000"/>
                </a:solidFill>
                <a:effectLst/>
                <a:latin typeface="Arial" panose="020B0604020202020204" pitchFamily="34" charset="0"/>
                <a:ea typeface="Calibri" panose="020F0502020204030204" pitchFamily="34" charset="0"/>
              </a:rPr>
              <a:t> </a:t>
            </a:r>
            <a:r>
              <a:rPr lang="en-US" sz="1800" b="1" i="0" spc="-30" dirty="0" err="1">
                <a:solidFill>
                  <a:srgbClr val="000000"/>
                </a:solidFill>
                <a:effectLst/>
                <a:latin typeface="Arial" panose="020B0604020202020204" pitchFamily="34" charset="0"/>
                <a:ea typeface="Calibri" panose="020F0502020204030204" pitchFamily="34" charset="0"/>
              </a:rPr>
              <a:t>mầm</a:t>
            </a:r>
            <a:r>
              <a:rPr lang="en-US" sz="1800" b="1" i="0" spc="-30" dirty="0">
                <a:solidFill>
                  <a:srgbClr val="000000"/>
                </a:solidFill>
                <a:effectLst/>
                <a:latin typeface="Arial" panose="020B0604020202020204" pitchFamily="34" charset="0"/>
                <a:ea typeface="Calibri" panose="020F0502020204030204" pitchFamily="34" charset="0"/>
              </a:rPr>
              <a:t> non</a:t>
            </a:r>
            <a:endParaRPr lang="en-US" sz="1800" b="1" i="1" dirty="0">
              <a:effectLst/>
              <a:latin typeface="Times New Roman" panose="02020603050405020304" pitchFamily="18" charset="0"/>
              <a:ea typeface="Calibri" panose="020F0502020204030204" pitchFamily="34" charset="0"/>
            </a:endParaRPr>
          </a:p>
          <a:p>
            <a:pPr marL="0" marR="0" indent="0" algn="just">
              <a:lnSpc>
                <a:spcPct val="117000"/>
              </a:lnSpc>
              <a:spcBef>
                <a:spcPts val="0"/>
              </a:spcBef>
              <a:spcAft>
                <a:spcPts val="1000"/>
              </a:spcAft>
              <a:buNone/>
            </a:pPr>
            <a:r>
              <a:rPr lang="en-US" sz="1800" i="1" dirty="0">
                <a:solidFill>
                  <a:srgbClr val="000000"/>
                </a:solidFill>
                <a:effectLst/>
                <a:latin typeface="Arial" panose="020B0604020202020204" pitchFamily="34" charset="0"/>
                <a:ea typeface="Calibri" panose="020F0502020204030204" pitchFamily="34" charset="0"/>
              </a:rPr>
              <a:t>a. </a:t>
            </a:r>
            <a:r>
              <a:rPr lang="en-US" sz="1800" i="1" dirty="0" err="1">
                <a:solidFill>
                  <a:srgbClr val="000000"/>
                </a:solidFill>
                <a:effectLst/>
                <a:latin typeface="Arial" panose="020B0604020202020204" pitchFamily="34" charset="0"/>
                <a:ea typeface="Calibri" panose="020F0502020204030204" pitchFamily="34" charset="0"/>
              </a:rPr>
              <a:t>Nhận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của</a:t>
            </a:r>
            <a:r>
              <a:rPr lang="en-US" sz="1800" i="1" dirty="0">
                <a:solidFill>
                  <a:srgbClr val="000000"/>
                </a:solidFill>
                <a:effectLst/>
                <a:latin typeface="Arial" panose="020B0604020202020204" pitchFamily="34" charset="0"/>
                <a:ea typeface="Calibri" panose="020F0502020204030204" pitchFamily="34" charset="0"/>
              </a:rPr>
              <a:t> PH </a:t>
            </a:r>
            <a:r>
              <a:rPr lang="en-US" sz="1800" i="1" dirty="0" err="1">
                <a:solidFill>
                  <a:srgbClr val="000000"/>
                </a:solidFill>
                <a:effectLst/>
                <a:latin typeface="Arial" panose="020B0604020202020204" pitchFamily="34" charset="0"/>
                <a:ea typeface="Calibri" panose="020F0502020204030204" pitchFamily="34" charset="0"/>
              </a:rPr>
              <a:t>về</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tầm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quan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trọng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của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mẫu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endParaRPr lang="en-US" sz="1800" dirty="0">
              <a:effectLst/>
              <a:latin typeface="Calibri" panose="020F0502020204030204" pitchFamily="34" charset="0"/>
              <a:ea typeface="Calibri" panose="020F0502020204030204" pitchFamily="34" charset="0"/>
            </a:endParaRPr>
          </a:p>
          <a:p>
            <a:pPr marL="0" indent="0">
              <a:buNone/>
            </a:pPr>
            <a:r>
              <a:rPr lang="en-US" sz="1800" i="1" dirty="0">
                <a:solidFill>
                  <a:srgbClr val="000000"/>
                </a:solidFill>
                <a:effectLst/>
                <a:latin typeface="Arial" panose="020B0604020202020204" pitchFamily="34" charset="0"/>
                <a:ea typeface="Calibri" panose="020F0502020204030204" pitchFamily="34" charset="0"/>
              </a:rPr>
              <a:t>b. </a:t>
            </a:r>
            <a:r>
              <a:rPr lang="en-US" sz="1800" i="1" dirty="0" err="1">
                <a:solidFill>
                  <a:srgbClr val="000000"/>
                </a:solidFill>
                <a:effectLst/>
                <a:latin typeface="Arial" panose="020B0604020202020204" pitchFamily="34" charset="0"/>
                <a:ea typeface="Calibri" panose="020F0502020204030204" pitchFamily="34" charset="0"/>
              </a:rPr>
              <a:t>Nề</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nếp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truyền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thống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văn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hóa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bầu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không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khí</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mối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quan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hệ</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của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thành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viên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trong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đình</a:t>
            </a:r>
            <a:r>
              <a:rPr lang="en-US" sz="1800" i="1" dirty="0">
                <a:solidFill>
                  <a:srgbClr val="000000"/>
                </a:solidFill>
                <a:effectLst/>
                <a:latin typeface="Arial" panose="020B0604020202020204" pitchFamily="34" charset="0"/>
                <a:ea typeface="Calibri" panose="020F0502020204030204" pitchFamily="34" charset="0"/>
              </a:rPr>
              <a:t> </a:t>
            </a:r>
          </a:p>
          <a:p>
            <a:pPr marL="0" indent="0">
              <a:buNone/>
            </a:pPr>
            <a:r>
              <a:rPr lang="pt-BR" sz="1800" i="1" dirty="0">
                <a:solidFill>
                  <a:srgbClr val="000000"/>
                </a:solidFill>
                <a:effectLst/>
                <a:latin typeface="Arial" panose="020B0604020202020204" pitchFamily="34" charset="0"/>
                <a:ea typeface="Noto Sans Symbols"/>
                <a:cs typeface="Noto Sans Symbols"/>
              </a:rPr>
              <a:t>c. Sự quan tâm của phụ huynh đối với trẻ ở gia đình</a:t>
            </a:r>
            <a:endParaRPr lang="en-US" sz="1800" dirty="0">
              <a:effectLst/>
              <a:latin typeface="Noto Sans Symbols"/>
              <a:ea typeface="Noto Sans Symbols"/>
              <a:cs typeface="Noto Sans Symbols"/>
            </a:endParaRPr>
          </a:p>
          <a:p>
            <a:pPr marL="0" indent="0">
              <a:buNone/>
            </a:pPr>
            <a:r>
              <a:rPr lang="pt-BR" sz="1800" i="1" dirty="0">
                <a:solidFill>
                  <a:srgbClr val="000000"/>
                </a:solidFill>
                <a:effectLst/>
                <a:latin typeface="Arial" panose="020B0604020202020204" pitchFamily="34" charset="0"/>
                <a:ea typeface="Noto Sans Symbols"/>
                <a:cs typeface="Noto Sans Symbols"/>
              </a:rPr>
              <a:t>d. Việc sử dụng biện pháp giáo dục </a:t>
            </a:r>
            <a:r>
              <a:rPr lang="en-US" sz="1800" i="1" spc="-30" dirty="0">
                <a:solidFill>
                  <a:srgbClr val="000000"/>
                </a:solidFill>
                <a:effectLst/>
                <a:latin typeface="Arial" panose="020B0604020202020204" pitchFamily="34" charset="0"/>
                <a:ea typeface="Noto Sans Symbols"/>
                <a:cs typeface="Noto Sans Symbols"/>
              </a:rPr>
              <a:t>KNXH </a:t>
            </a:r>
            <a:r>
              <a:rPr lang="en-US" sz="1800" i="1" spc="-30" dirty="0" err="1">
                <a:solidFill>
                  <a:srgbClr val="000000"/>
                </a:solidFill>
                <a:effectLst/>
                <a:latin typeface="Arial" panose="020B0604020202020204" pitchFamily="34" charset="0"/>
                <a:ea typeface="Noto Sans Symbols"/>
                <a:cs typeface="Noto Sans Symbols"/>
              </a:rPr>
              <a:t>cho</a:t>
            </a:r>
            <a:r>
              <a:rPr lang="en-US" sz="1800" i="1" spc="-30" dirty="0">
                <a:solidFill>
                  <a:srgbClr val="000000"/>
                </a:solidFill>
                <a:effectLst/>
                <a:latin typeface="Arial" panose="020B0604020202020204" pitchFamily="34" charset="0"/>
                <a:ea typeface="Noto Sans Symbols"/>
                <a:cs typeface="Noto Sans Symbols"/>
              </a:rPr>
              <a:t> </a:t>
            </a:r>
            <a:r>
              <a:rPr lang="en-US" sz="1800" i="1" spc="-30" dirty="0" err="1">
                <a:solidFill>
                  <a:srgbClr val="000000"/>
                </a:solidFill>
                <a:effectLst/>
                <a:latin typeface="Arial" panose="020B0604020202020204" pitchFamily="34" charset="0"/>
                <a:ea typeface="Noto Sans Symbols"/>
                <a:cs typeface="Noto Sans Symbols"/>
              </a:rPr>
              <a:t>trẻ</a:t>
            </a:r>
            <a:r>
              <a:rPr lang="en-US" sz="1800" b="1" dirty="0">
                <a:solidFill>
                  <a:srgbClr val="000000"/>
                </a:solidFill>
                <a:effectLst/>
                <a:latin typeface="Arial" panose="020B0604020202020204" pitchFamily="34" charset="0"/>
                <a:ea typeface="Noto Sans Symbols"/>
                <a:cs typeface="Noto Sans Symbols"/>
              </a:rPr>
              <a:t> </a:t>
            </a:r>
          </a:p>
          <a:p>
            <a:pPr marL="0" indent="0">
              <a:buNone/>
            </a:pPr>
            <a:r>
              <a:rPr lang="pt-BR" sz="1800" dirty="0">
                <a:solidFill>
                  <a:srgbClr val="000000"/>
                </a:solidFill>
                <a:effectLst/>
                <a:latin typeface="Arial" panose="020B0604020202020204" pitchFamily="34" charset="0"/>
                <a:ea typeface="Calibri" panose="020F0502020204030204" pitchFamily="34" charset="0"/>
              </a:rPr>
              <a:t>e. </a:t>
            </a:r>
            <a:r>
              <a:rPr lang="pt-BR" sz="1800" i="1" dirty="0">
                <a:solidFill>
                  <a:srgbClr val="000000"/>
                </a:solidFill>
                <a:effectLst/>
                <a:latin typeface="Arial" panose="020B0604020202020204" pitchFamily="34" charset="0"/>
                <a:ea typeface="Calibri" panose="020F0502020204030204" pitchFamily="34" charset="0"/>
              </a:rPr>
              <a:t>Môi trường trong gia đình trẻ</a:t>
            </a:r>
            <a:endParaRPr lang="en-US" sz="1800" dirty="0">
              <a:effectLst/>
              <a:latin typeface="Noto Sans Symbols"/>
              <a:ea typeface="Noto Sans Symbols"/>
              <a:cs typeface="Noto Sans Symbols"/>
            </a:endParaRPr>
          </a:p>
          <a:p>
            <a:pPr marL="0" indent="0">
              <a:buNone/>
            </a:pPr>
            <a:endParaRPr lang="en-US" sz="1800" dirty="0">
              <a:effectLst/>
              <a:latin typeface="Calibri" panose="020F0502020204030204" pitchFamily="34" charset="0"/>
              <a:ea typeface="Calibri" panose="020F0502020204030204" pitchFamily="34" charset="0"/>
            </a:endParaRPr>
          </a:p>
          <a:p>
            <a:pPr marL="0" lvl="0" indent="0" algn="l" rtl="0">
              <a:spcBef>
                <a:spcPts val="600"/>
              </a:spcBef>
              <a:spcAft>
                <a:spcPts val="0"/>
              </a:spcAft>
              <a:buNone/>
            </a:pPr>
            <a:endParaRPr dirty="0"/>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10</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0" name="Picture 9">
            <a:extLst>
              <a:ext uri="{FF2B5EF4-FFF2-40B4-BE49-F238E27FC236}">
                <a16:creationId xmlns:a16="http://schemas.microsoft.com/office/drawing/2014/main" id="{3D84BBF3-49B6-3184-AF4F-2E1E17874C76}"/>
              </a:ext>
            </a:extLst>
          </p:cNvPr>
          <p:cNvPicPr>
            <a:picLocks noChangeAspect="1"/>
          </p:cNvPicPr>
          <p:nvPr/>
        </p:nvPicPr>
        <p:blipFill>
          <a:blip r:embed="rId2"/>
          <a:stretch>
            <a:fillRect/>
          </a:stretch>
        </p:blipFill>
        <p:spPr>
          <a:xfrm>
            <a:off x="1296536" y="449336"/>
            <a:ext cx="4921384" cy="4639991"/>
          </a:xfrm>
          <a:prstGeom prst="rect">
            <a:avLst/>
          </a:prstGeom>
        </p:spPr>
      </p:pic>
      <p:sp>
        <p:nvSpPr>
          <p:cNvPr id="6" name="TextBox 5">
            <a:extLst>
              <a:ext uri="{FF2B5EF4-FFF2-40B4-BE49-F238E27FC236}">
                <a16:creationId xmlns:a16="http://schemas.microsoft.com/office/drawing/2014/main" id="{4EFB713B-4924-4608-49E2-0C97A5054587}"/>
              </a:ext>
            </a:extLst>
          </p:cNvPr>
          <p:cNvSpPr txBox="1"/>
          <p:nvPr/>
        </p:nvSpPr>
        <p:spPr>
          <a:xfrm>
            <a:off x="35560" y="54173"/>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3226122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7" name="Google Shape;137;p26" descr="office.jpg"/>
          <p:cNvPicPr preferRelativeResize="0"/>
          <p:nvPr/>
        </p:nvPicPr>
        <p:blipFill>
          <a:blip r:embed="rId3">
            <a:alphaModFix/>
          </a:blip>
          <a:stretch>
            <a:fillRect/>
          </a:stretch>
        </p:blipFill>
        <p:spPr>
          <a:xfrm>
            <a:off x="6076300" y="1232125"/>
            <a:ext cx="2907600" cy="2907600"/>
          </a:xfrm>
          <a:prstGeom prst="roundRect">
            <a:avLst>
              <a:gd name="adj" fmla="val 8091"/>
            </a:avLst>
          </a:prstGeom>
          <a:noFill/>
          <a:ln>
            <a:noFill/>
          </a:ln>
        </p:spPr>
      </p:pic>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095AB069-85FE-6FFD-D3DB-FA71B4C2CA0A}"/>
              </a:ext>
            </a:extLst>
          </p:cNvPr>
          <p:cNvSpPr txBox="1"/>
          <p:nvPr/>
        </p:nvSpPr>
        <p:spPr>
          <a:xfrm>
            <a:off x="160100" y="471289"/>
            <a:ext cx="5440600" cy="4659737"/>
          </a:xfrm>
          <a:prstGeom prst="rect">
            <a:avLst/>
          </a:prstGeom>
          <a:noFill/>
        </p:spPr>
        <p:txBody>
          <a:bodyPr wrap="square">
            <a:spAutoFit/>
          </a:bodyPr>
          <a:lstStyle/>
          <a:p>
            <a:pPr marL="0" marR="0" algn="just">
              <a:lnSpc>
                <a:spcPct val="115000"/>
              </a:lnSpc>
              <a:spcBef>
                <a:spcPts val="0"/>
              </a:spcBef>
              <a:spcAft>
                <a:spcPts val="1000"/>
              </a:spcAft>
            </a:pPr>
            <a:r>
              <a:rPr lang="pt-BR" sz="1800" dirty="0">
                <a:solidFill>
                  <a:srgbClr val="000000"/>
                </a:solidFill>
                <a:effectLst/>
                <a:latin typeface="Arial" panose="020B0604020202020204" pitchFamily="34" charset="0"/>
                <a:ea typeface="Calibri" panose="020F0502020204030204" pitchFamily="34" charset="0"/>
              </a:rPr>
              <a:t>Nhìn chung ở cùng với ông, bà, và bố, mẹ có KNXH tốt hơn đặc biệt là nhóm KN thích ứng xã hội. Những trẻ này có đặc điểm: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1000"/>
              </a:spcAft>
            </a:pPr>
            <a:r>
              <a:rPr lang="pt-BR" sz="1800" i="1" dirty="0">
                <a:solidFill>
                  <a:srgbClr val="000000"/>
                </a:solidFill>
                <a:effectLst/>
                <a:latin typeface="Arial" panose="020B0604020202020204" pitchFamily="34" charset="0"/>
                <a:ea typeface="Calibri" panose="020F0502020204030204" pitchFamily="34" charset="0"/>
              </a:rPr>
              <a:t>Những trẻ thuộc gia đình có 2 thế hệ:</a:t>
            </a:r>
            <a:r>
              <a:rPr lang="pt-BR" sz="1800" b="1" dirty="0">
                <a:solidFill>
                  <a:srgbClr val="000000"/>
                </a:solidFill>
                <a:effectLst/>
                <a:latin typeface="Arial" panose="020B0604020202020204" pitchFamily="34" charset="0"/>
                <a:ea typeface="Calibri" panose="020F0502020204030204" pitchFamily="34" charset="0"/>
              </a:rPr>
              <a:t> </a:t>
            </a:r>
            <a:r>
              <a:rPr lang="pt-BR" sz="1800" dirty="0">
                <a:solidFill>
                  <a:srgbClr val="000000"/>
                </a:solidFill>
                <a:effectLst/>
                <a:latin typeface="Arial" panose="020B0604020202020204" pitchFamily="34" charset="0"/>
                <a:ea typeface="Calibri" panose="020F0502020204030204" pitchFamily="34" charset="0"/>
              </a:rPr>
              <a:t>Trẻ chỉ sống cùng với bố mẹ thường được phụ huynh đánh giá nhút nhát, những trẻ trai thì rất hiếu động nhưng lại hay dè dặt và khó nói ra những mong muốn hay khó khăn trong việc thực hiện ngay yêu cầu của người khác. Trẻ thường kém tự tin hơn khi giao tiếp với bạn bè và những người xung quanh. Trẻ ở gia đình này còn bị thiếu sự quan tâm vì bố mẹ đi làm suốt ngày, phần lớn bố mẹ dành thời gian cho công việc, ít quan tâm hoặc dành rất ít thời gian cho trẻ. </a:t>
            </a:r>
            <a:endParaRPr lang="en-US" sz="1800" dirty="0">
              <a:effectLst/>
              <a:latin typeface="Calibri" panose="020F0502020204030204" pitchFamily="34" charset="0"/>
              <a:ea typeface="Calibri" panose="020F0502020204030204" pitchFamily="34" charset="0"/>
            </a:endParaRPr>
          </a:p>
        </p:txBody>
      </p:sp>
      <p:sp>
        <p:nvSpPr>
          <p:cNvPr id="7" name="Title 6">
            <a:extLst>
              <a:ext uri="{FF2B5EF4-FFF2-40B4-BE49-F238E27FC236}">
                <a16:creationId xmlns:a16="http://schemas.microsoft.com/office/drawing/2014/main" id="{1E35F0E4-893A-E9C8-1C88-88DBCF85F736}"/>
              </a:ext>
            </a:extLst>
          </p:cNvPr>
          <p:cNvSpPr>
            <a:spLocks noGrp="1"/>
          </p:cNvSpPr>
          <p:nvPr>
            <p:ph type="title"/>
          </p:nvPr>
        </p:nvSpPr>
        <p:spPr/>
        <p:txBody>
          <a:bodyPr/>
          <a:lstStyle/>
          <a:p>
            <a:endParaRPr lang="en-US"/>
          </a:p>
        </p:txBody>
      </p:sp>
      <p:sp>
        <p:nvSpPr>
          <p:cNvPr id="13" name="Google Shape;103;p22">
            <a:extLst>
              <a:ext uri="{FF2B5EF4-FFF2-40B4-BE49-F238E27FC236}">
                <a16:creationId xmlns:a16="http://schemas.microsoft.com/office/drawing/2014/main" id="{A61047C8-E58A-340B-7DCF-4646DED8E462}"/>
              </a:ext>
            </a:extLst>
          </p:cNvPr>
          <p:cNvSpPr txBox="1">
            <a:spLocks/>
          </p:cNvSpPr>
          <p:nvPr/>
        </p:nvSpPr>
        <p:spPr>
          <a:xfrm>
            <a:off x="-109250" y="-69975"/>
            <a:ext cx="95644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ẢNH HƯỞNG CỦA MÔI TRƯỜNG GIA ĐÌNH VÀ CỘNG ĐỒNG</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548BC35F-36EF-C29A-6FA2-919E6C91171A}"/>
              </a:ext>
            </a:extLst>
          </p:cNvPr>
          <p:cNvSpPr txBox="1"/>
          <p:nvPr/>
        </p:nvSpPr>
        <p:spPr>
          <a:xfrm>
            <a:off x="177800" y="1200603"/>
            <a:ext cx="8528050" cy="1664558"/>
          </a:xfrm>
          <a:prstGeom prst="rect">
            <a:avLst/>
          </a:prstGeom>
          <a:noFill/>
        </p:spPr>
        <p:txBody>
          <a:bodyPr wrap="square">
            <a:spAutoFit/>
          </a:bodyPr>
          <a:lstStyle/>
          <a:p>
            <a:pPr marL="0" marR="0" indent="457200" algn="just">
              <a:lnSpc>
                <a:spcPct val="115000"/>
              </a:lnSpc>
              <a:spcBef>
                <a:spcPts val="0"/>
              </a:spcBef>
              <a:spcAft>
                <a:spcPts val="1000"/>
              </a:spcAft>
            </a:pPr>
            <a:r>
              <a:rPr lang="pt-BR" sz="1800" i="1" dirty="0">
                <a:solidFill>
                  <a:srgbClr val="000000"/>
                </a:solidFill>
                <a:effectLst/>
                <a:latin typeface="Arial" panose="020B0604020202020204" pitchFamily="34" charset="0"/>
                <a:ea typeface="Calibri" panose="020F0502020204030204" pitchFamily="34" charset="0"/>
              </a:rPr>
              <a:t>Những trẻ thuộc gia đình có 3 thế hệ</a:t>
            </a:r>
            <a:r>
              <a:rPr lang="pt-BR" sz="1800" b="1" dirty="0">
                <a:solidFill>
                  <a:srgbClr val="000000"/>
                </a:solidFill>
                <a:effectLst/>
                <a:latin typeface="Arial" panose="020B0604020202020204" pitchFamily="34" charset="0"/>
                <a:ea typeface="Calibri" panose="020F0502020204030204" pitchFamily="34" charset="0"/>
              </a:rPr>
              <a:t>: </a:t>
            </a:r>
            <a:r>
              <a:rPr lang="pt-BR" sz="1800" dirty="0">
                <a:solidFill>
                  <a:srgbClr val="000000"/>
                </a:solidFill>
                <a:effectLst/>
                <a:latin typeface="Arial" panose="020B0604020202020204" pitchFamily="34" charset="0"/>
                <a:ea typeface="Calibri" panose="020F0502020204030204" pitchFamily="34" charset="0"/>
              </a:rPr>
              <a:t>Trẻ sống</a:t>
            </a:r>
            <a:r>
              <a:rPr lang="pt-BR" sz="1800" b="1" dirty="0">
                <a:solidFill>
                  <a:srgbClr val="000000"/>
                </a:solidFill>
                <a:effectLst/>
                <a:latin typeface="Arial" panose="020B0604020202020204" pitchFamily="34" charset="0"/>
                <a:ea typeface="Calibri" panose="020F0502020204030204" pitchFamily="34" charset="0"/>
              </a:rPr>
              <a:t> </a:t>
            </a:r>
            <a:r>
              <a:rPr lang="pt-BR" sz="1800" dirty="0">
                <a:solidFill>
                  <a:srgbClr val="000000"/>
                </a:solidFill>
                <a:effectLst/>
                <a:latin typeface="Arial" panose="020B0604020202020204" pitchFamily="34" charset="0"/>
                <a:ea typeface="Calibri" panose="020F0502020204030204" pitchFamily="34" charset="0"/>
              </a:rPr>
              <a:t>cùng ông/bà, bố mẹ và anh/chị/em của mình. Những trẻ sống trong gia đình ba thế hệ thường có nhiều cơ hội chơi hoặc trò chuyện với những người thân nhiều hơn. Những trẻ này thường được bố mẹ đánh giá mạnh dạn, hiếu động. Trẻ đã biết quan tâm đến mọi người xung quanh, biết chơi cùng anh, chị. Trong giao tiếp trẻ có phần tự tin hơn. </a:t>
            </a:r>
            <a:endParaRPr lang="en-US" sz="1800" dirty="0">
              <a:effectLst/>
              <a:latin typeface="Calibri" panose="020F0502020204030204" pitchFamily="34" charset="0"/>
              <a:ea typeface="Calibri" panose="020F0502020204030204" pitchFamily="34" charset="0"/>
            </a:endParaRPr>
          </a:p>
        </p:txBody>
      </p:sp>
      <p:sp>
        <p:nvSpPr>
          <p:cNvPr id="12" name="Google Shape;103;p22">
            <a:extLst>
              <a:ext uri="{FF2B5EF4-FFF2-40B4-BE49-F238E27FC236}">
                <a16:creationId xmlns:a16="http://schemas.microsoft.com/office/drawing/2014/main" id="{C8AE2D56-DB82-ED4B-1372-59E110A131FD}"/>
              </a:ext>
            </a:extLst>
          </p:cNvPr>
          <p:cNvSpPr txBox="1">
            <a:spLocks noGrp="1"/>
          </p:cNvSpPr>
          <p:nvPr>
            <p:ph type="title"/>
          </p:nvPr>
        </p:nvSpPr>
        <p:spPr>
          <a:xfrm>
            <a:off x="-109250" y="91373"/>
            <a:ext cx="95644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ẢNH HƯỞNG CỦA MÔI TRƯỜNG GIA ĐÌNH VÀ CỘNG ĐỒNG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13</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228600" y="173131"/>
            <a:ext cx="8686800" cy="2956066"/>
          </a:xfrm>
          <a:prstGeom prst="rect">
            <a:avLst/>
          </a:prstGeom>
          <a:noFill/>
        </p:spPr>
        <p:txBody>
          <a:bodyPr wrap="square">
            <a:spAutoFit/>
          </a:bodyPr>
          <a:lstStyle/>
          <a:p>
            <a:pPr marL="0" marR="0" indent="457200" algn="just">
              <a:lnSpc>
                <a:spcPct val="115000"/>
              </a:lnSpc>
              <a:spcBef>
                <a:spcPts val="0"/>
              </a:spcBef>
              <a:spcAft>
                <a:spcPts val="1000"/>
              </a:spcAft>
            </a:pPr>
            <a:r>
              <a:rPr lang="en-US" sz="1800" i="1" dirty="0">
                <a:solidFill>
                  <a:srgbClr val="000000"/>
                </a:solidFill>
                <a:effectLst/>
                <a:latin typeface="Arial" panose="020B0604020202020204" pitchFamily="34" charset="0"/>
                <a:ea typeface="Calibri" panose="020F0502020204030204" pitchFamily="34" charset="0"/>
              </a:rPr>
              <a:t> </a:t>
            </a:r>
            <a:r>
              <a:rPr lang="pt-BR" sz="1800" i="1" dirty="0">
                <a:solidFill>
                  <a:srgbClr val="000000"/>
                </a:solidFill>
                <a:effectLst/>
                <a:latin typeface="Arial" panose="020B0604020202020204" pitchFamily="34" charset="0"/>
                <a:ea typeface="Calibri" panose="020F0502020204030204" pitchFamily="34" charset="0"/>
              </a:rPr>
              <a:t>Trẻ thuộc gia đình có 4 thế hệ trở lên</a:t>
            </a:r>
            <a:r>
              <a:rPr lang="pt-BR" sz="1800" dirty="0">
                <a:solidFill>
                  <a:srgbClr val="000000"/>
                </a:solidFill>
                <a:effectLst/>
                <a:latin typeface="Arial" panose="020B0604020202020204" pitchFamily="34" charset="0"/>
                <a:ea typeface="Calibri" panose="020F0502020204030204" pitchFamily="34" charset="0"/>
              </a:rPr>
              <a:t>:</a:t>
            </a:r>
            <a:r>
              <a:rPr lang="pt-BR" sz="1800" b="1" dirty="0">
                <a:solidFill>
                  <a:srgbClr val="000000"/>
                </a:solidFill>
                <a:effectLst/>
                <a:latin typeface="Arial" panose="020B0604020202020204" pitchFamily="34" charset="0"/>
                <a:ea typeface="Calibri" panose="020F0502020204030204" pitchFamily="34" charset="0"/>
              </a:rPr>
              <a:t> </a:t>
            </a:r>
            <a:r>
              <a:rPr lang="pt-BR" sz="1800" dirty="0">
                <a:solidFill>
                  <a:srgbClr val="000000"/>
                </a:solidFill>
                <a:effectLst/>
                <a:latin typeface="Arial" panose="020B0604020202020204" pitchFamily="34" charset="0"/>
                <a:ea typeface="Calibri" panose="020F0502020204030204" pitchFamily="34" charset="0"/>
              </a:rPr>
              <a:t>Trẻ sống</a:t>
            </a:r>
            <a:r>
              <a:rPr lang="pt-BR" sz="1800" b="1" dirty="0">
                <a:solidFill>
                  <a:srgbClr val="000000"/>
                </a:solidFill>
                <a:effectLst/>
                <a:latin typeface="Arial" panose="020B0604020202020204" pitchFamily="34" charset="0"/>
                <a:ea typeface="Calibri" panose="020F0502020204030204" pitchFamily="34" charset="0"/>
              </a:rPr>
              <a:t> </a:t>
            </a:r>
            <a:r>
              <a:rPr lang="pt-BR" sz="1800" dirty="0">
                <a:solidFill>
                  <a:srgbClr val="000000"/>
                </a:solidFill>
                <a:effectLst/>
                <a:latin typeface="Arial" panose="020B0604020202020204" pitchFamily="34" charset="0"/>
                <a:ea typeface="Calibri" panose="020F0502020204030204" pitchFamily="34" charset="0"/>
              </a:rPr>
              <a:t>cùng ông/bà, bố mẹ, cô/dì, các cụ ... và anh/chị/em của mình. Những trẻ này có đời sống tình cảm phong phú hơn. Do có nhiều thế hệ cùng chung sống nên trẻ là người rất giàu tình cảm (thể hiện sự chia sẻ, yêu-ghét và quan tâm người khác rất tốt: chăm em, nhường em, giúp bà, giúp mẹ những việc nhỏ như: xếp dép, lau bàn, lấy nước...). Đối với trẻ có anh/chị thì thỉnh thoảng cũng hay mè nheo, nhõng nhẻo. Tuy nhiên, do trong gia đình có các thành viên cùng chung sống nên trẻ có cơ hội chơi đùa, học hỏi và thể hiện bản thân rất tốt. Trẻ tỏ ra rất lễ phép và tôn trọng những người xung quanh. Trẻ thật sự chủ động, tự tin và thích thú khi giao tiếp với những người xung quanh. </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C276038C-428B-33D5-0238-AFA44ECAD340}"/>
              </a:ext>
            </a:extLst>
          </p:cNvPr>
          <p:cNvPicPr>
            <a:picLocks noChangeAspect="1"/>
          </p:cNvPicPr>
          <p:nvPr/>
        </p:nvPicPr>
        <p:blipFill>
          <a:blip r:embed="rId2"/>
          <a:stretch>
            <a:fillRect/>
          </a:stretch>
        </p:blipFill>
        <p:spPr>
          <a:xfrm>
            <a:off x="3244850" y="3080511"/>
            <a:ext cx="3498850" cy="1847393"/>
          </a:xfrm>
          <a:prstGeom prst="rect">
            <a:avLst/>
          </a:prstGeom>
        </p:spPr>
      </p:pic>
      <p:sp>
        <p:nvSpPr>
          <p:cNvPr id="9" name="TextBox 8">
            <a:extLst>
              <a:ext uri="{FF2B5EF4-FFF2-40B4-BE49-F238E27FC236}">
                <a16:creationId xmlns:a16="http://schemas.microsoft.com/office/drawing/2014/main" id="{C5AF0547-FD59-2B7F-DBE1-9576F918BC5A}"/>
              </a:ext>
            </a:extLst>
          </p:cNvPr>
          <p:cNvSpPr txBox="1"/>
          <p:nvPr/>
        </p:nvSpPr>
        <p:spPr>
          <a:xfrm>
            <a:off x="1041754" y="5012186"/>
            <a:ext cx="4763416" cy="21544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864015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14</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96850" y="938496"/>
            <a:ext cx="8636000" cy="1366721"/>
          </a:xfrm>
          <a:prstGeom prst="rect">
            <a:avLst/>
          </a:prstGeom>
          <a:noFill/>
        </p:spPr>
        <p:txBody>
          <a:bodyPr wrap="square">
            <a:spAutoFit/>
          </a:bodyPr>
          <a:lstStyle/>
          <a:p>
            <a:pPr marL="0" marR="0" algn="just">
              <a:lnSpc>
                <a:spcPct val="117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  </a:t>
            </a:r>
            <a:r>
              <a:rPr lang="en-US" sz="1800" b="1" i="0" dirty="0" err="1">
                <a:solidFill>
                  <a:srgbClr val="000000"/>
                </a:solidFill>
                <a:effectLst/>
                <a:latin typeface="Arial" panose="020B0604020202020204" pitchFamily="34" charset="0"/>
                <a:ea typeface="Calibri" panose="020F0502020204030204" pitchFamily="34" charset="0"/>
              </a:rPr>
              <a:t>Thực</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trạng</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môi</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trường</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cộng</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đồng</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ảnh</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hưởng</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đến</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sự</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phát</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triển</a:t>
            </a:r>
            <a:r>
              <a:rPr lang="en-US" sz="1800" b="1" i="0" dirty="0">
                <a:solidFill>
                  <a:srgbClr val="000000"/>
                </a:solidFill>
                <a:effectLst/>
                <a:latin typeface="Arial" panose="020B0604020202020204" pitchFamily="34" charset="0"/>
                <a:ea typeface="Calibri" panose="020F0502020204030204" pitchFamily="34" charset="0"/>
              </a:rPr>
              <a:t> KNXH </a:t>
            </a:r>
            <a:r>
              <a:rPr lang="en-US" sz="1800" b="1" i="0" dirty="0" err="1">
                <a:solidFill>
                  <a:srgbClr val="000000"/>
                </a:solidFill>
                <a:effectLst/>
                <a:latin typeface="Arial" panose="020B0604020202020204" pitchFamily="34" charset="0"/>
                <a:ea typeface="Calibri" panose="020F0502020204030204" pitchFamily="34" charset="0"/>
              </a:rPr>
              <a:t>của</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trẻ</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mẫu</a:t>
            </a:r>
            <a:r>
              <a:rPr lang="en-US" sz="1800" b="1" i="0" dirty="0">
                <a:solidFill>
                  <a:srgbClr val="000000"/>
                </a:solidFill>
                <a:effectLst/>
                <a:latin typeface="Arial" panose="020B0604020202020204" pitchFamily="34" charset="0"/>
                <a:ea typeface="Calibri" panose="020F0502020204030204" pitchFamily="34" charset="0"/>
              </a:rPr>
              <a:t> </a:t>
            </a:r>
            <a:r>
              <a:rPr lang="en-US" sz="1800" b="1" i="0"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endParaRPr lang="en-US" sz="18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1000"/>
              </a:spcAft>
            </a:pPr>
            <a:r>
              <a:rPr lang="en-US" sz="1800" i="1" spc="40" dirty="0">
                <a:solidFill>
                  <a:srgbClr val="000000"/>
                </a:solidFill>
                <a:effectLst/>
                <a:latin typeface="Arial" panose="020B0604020202020204" pitchFamily="34" charset="0"/>
                <a:ea typeface="Calibri" panose="020F0502020204030204" pitchFamily="34" charset="0"/>
              </a:rPr>
              <a:t>a. </a:t>
            </a:r>
            <a:r>
              <a:rPr lang="en-US" sz="1800" i="1" spc="40" dirty="0" err="1">
                <a:solidFill>
                  <a:srgbClr val="000000"/>
                </a:solidFill>
                <a:effectLst/>
                <a:latin typeface="Arial" panose="020B0604020202020204" pitchFamily="34" charset="0"/>
                <a:ea typeface="Calibri" panose="020F0502020204030204" pitchFamily="34" charset="0"/>
              </a:rPr>
              <a:t>Nhận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thức</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của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cộng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đồng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địa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phương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về</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tầm</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quan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trọng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của</a:t>
            </a:r>
            <a:r>
              <a:rPr lang="en-US" sz="1800" i="1" spc="40" dirty="0">
                <a:solidFill>
                  <a:srgbClr val="000000"/>
                </a:solidFill>
                <a:effectLst/>
                <a:latin typeface="Arial" panose="020B0604020202020204" pitchFamily="34" charset="0"/>
                <a:ea typeface="Calibri" panose="020F0502020204030204" pitchFamily="34" charset="0"/>
              </a:rPr>
              <a:t> KNXH </a:t>
            </a:r>
            <a:r>
              <a:rPr lang="en-US" sz="1800" i="1" spc="40" dirty="0" err="1">
                <a:solidFill>
                  <a:srgbClr val="000000"/>
                </a:solidFill>
                <a:effectLst/>
                <a:latin typeface="Arial" panose="020B0604020202020204" pitchFamily="34" charset="0"/>
                <a:ea typeface="Calibri" panose="020F0502020204030204" pitchFamily="34" charset="0"/>
              </a:rPr>
              <a:t>của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trẻ</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mẫu</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giáo</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FA80B6E6-6182-656B-6E53-D2211222F3A4}"/>
              </a:ext>
            </a:extLst>
          </p:cNvPr>
          <p:cNvSpPr>
            <a:spLocks noGrp="1"/>
          </p:cNvSpPr>
          <p:nvPr>
            <p:ph type="title"/>
          </p:nvPr>
        </p:nvSpPr>
        <p:spPr/>
        <p:txBody>
          <a:bodyPr/>
          <a:lstStyle/>
          <a:p>
            <a:endParaRPr lang="en-US"/>
          </a:p>
        </p:txBody>
      </p:sp>
      <p:sp>
        <p:nvSpPr>
          <p:cNvPr id="10" name="Google Shape;103;p22">
            <a:extLst>
              <a:ext uri="{FF2B5EF4-FFF2-40B4-BE49-F238E27FC236}">
                <a16:creationId xmlns:a16="http://schemas.microsoft.com/office/drawing/2014/main" id="{C0869B3B-90D5-95CC-D002-964ABFC1ED0C}"/>
              </a:ext>
            </a:extLst>
          </p:cNvPr>
          <p:cNvSpPr txBox="1">
            <a:spLocks/>
          </p:cNvSpPr>
          <p:nvPr/>
        </p:nvSpPr>
        <p:spPr>
          <a:xfrm>
            <a:off x="-109250" y="91373"/>
            <a:ext cx="95644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ẢNH HƯỞNG CỦA MÔI TRƯỜNG GIA ĐÌNH VÀ CỘNG ĐỒNG</a:t>
            </a:r>
            <a:endParaRPr lang="en-US" dirty="0"/>
          </a:p>
        </p:txBody>
      </p:sp>
      <p:sp>
        <p:nvSpPr>
          <p:cNvPr id="11" name="TextBox 10">
            <a:extLst>
              <a:ext uri="{FF2B5EF4-FFF2-40B4-BE49-F238E27FC236}">
                <a16:creationId xmlns:a16="http://schemas.microsoft.com/office/drawing/2014/main" id="{4C4BEFBB-0317-6D46-F6A5-0CD83ABCCCD3}"/>
              </a:ext>
            </a:extLst>
          </p:cNvPr>
          <p:cNvSpPr txBox="1"/>
          <p:nvPr/>
        </p:nvSpPr>
        <p:spPr>
          <a:xfrm>
            <a:off x="292100" y="2339535"/>
            <a:ext cx="8636000" cy="2338910"/>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solidFill>
                  <a:srgbClr val="000000"/>
                </a:solidFill>
                <a:effectLst/>
                <a:latin typeface="Arial" panose="020B0604020202020204" pitchFamily="34" charset="0"/>
                <a:ea typeface="Calibri" panose="020F0502020204030204" pitchFamily="34" charset="0"/>
              </a:rPr>
              <a:t>Hầu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rằng</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kĩ</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trọng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nói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riêng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con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nói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vậy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do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nay </a:t>
            </a:r>
            <a:r>
              <a:rPr lang="en-US" sz="1800" dirty="0" err="1">
                <a:solidFill>
                  <a:srgbClr val="000000"/>
                </a:solidFill>
                <a:effectLst/>
                <a:latin typeface="Arial" panose="020B0604020202020204" pitchFamily="34" charset="0"/>
                <a:ea typeface="Calibri" panose="020F0502020204030204" pitchFamily="34" charset="0"/>
              </a:rPr>
              <a:t>đa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tượng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phép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gặp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rằng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tự</a:t>
            </a:r>
            <a:r>
              <a:rPr lang="en-US" sz="1800" dirty="0">
                <a:solidFill>
                  <a:srgbClr val="000000"/>
                </a:solidFill>
                <a:effectLst/>
                <a:latin typeface="Arial" panose="020B0604020202020204" pitchFamily="34" charset="0"/>
                <a:ea typeface="Calibri" panose="020F0502020204030204" pitchFamily="34" charset="0"/>
              </a:rPr>
              <a:t> tin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quyết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vấn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83645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55575" y="785086"/>
            <a:ext cx="8832850" cy="4087466"/>
          </a:xfrm>
          <a:prstGeom prst="rect">
            <a:avLst/>
          </a:prstGeom>
          <a:noFill/>
        </p:spPr>
        <p:txBody>
          <a:bodyPr wrap="square">
            <a:spAutoFit/>
          </a:bodyPr>
          <a:lstStyle/>
          <a:p>
            <a:pPr marL="0" marR="0" indent="457200" algn="just">
              <a:lnSpc>
                <a:spcPct val="117000"/>
              </a:lnSpc>
              <a:spcBef>
                <a:spcPts val="0"/>
              </a:spcBef>
              <a:spcAft>
                <a:spcPts val="1000"/>
              </a:spcAft>
            </a:pPr>
            <a:r>
              <a:rPr lang="en-US" sz="1800" i="1" spc="40" dirty="0">
                <a:solidFill>
                  <a:srgbClr val="000000"/>
                </a:solidFill>
                <a:effectLst/>
                <a:latin typeface="Arial" panose="020B0604020202020204" pitchFamily="34" charset="0"/>
                <a:ea typeface="Calibri" panose="020F0502020204030204" pitchFamily="34" charset="0"/>
              </a:rPr>
              <a:t>b. </a:t>
            </a:r>
            <a:r>
              <a:rPr lang="en-US" sz="1800" i="1" spc="40" dirty="0" err="1">
                <a:solidFill>
                  <a:srgbClr val="000000"/>
                </a:solidFill>
                <a:effectLst/>
                <a:latin typeface="Arial" panose="020B0604020202020204" pitchFamily="34" charset="0"/>
                <a:ea typeface="Calibri" panose="020F0502020204030204" pitchFamily="34" charset="0"/>
              </a:rPr>
              <a:t>Truyền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thống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văn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hóa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sự</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quan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tâm</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các</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hoạt</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động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giáo</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dục</a:t>
            </a:r>
            <a:r>
              <a:rPr lang="en-US" sz="1800" i="1" spc="40" dirty="0">
                <a:solidFill>
                  <a:srgbClr val="000000"/>
                </a:solidFill>
                <a:effectLst/>
                <a:latin typeface="Arial" panose="020B0604020202020204" pitchFamily="34" charset="0"/>
                <a:ea typeface="Calibri" panose="020F0502020204030204" pitchFamily="34" charset="0"/>
              </a:rPr>
              <a:t> KNXH </a:t>
            </a:r>
            <a:r>
              <a:rPr lang="en-US" sz="1800" i="1" spc="40" dirty="0" err="1">
                <a:solidFill>
                  <a:srgbClr val="000000"/>
                </a:solidFill>
                <a:effectLst/>
                <a:latin typeface="Arial" panose="020B0604020202020204" pitchFamily="34" charset="0"/>
                <a:ea typeface="Calibri" panose="020F0502020204030204" pitchFamily="34" charset="0"/>
              </a:rPr>
              <a:t>của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địa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phương</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rPr>
              <a:t>Ở </a:t>
            </a:r>
            <a:r>
              <a:rPr lang="en-US" sz="1800" dirty="0" err="1">
                <a:solidFill>
                  <a:srgbClr val="000000"/>
                </a:solidFill>
                <a:effectLst/>
                <a:latin typeface="Arial" panose="020B0604020202020204" pitchFamily="34" charset="0"/>
                <a:ea typeface="Calibri" panose="020F0502020204030204" pitchFamily="34" charset="0"/>
              </a:rPr>
              <a:t>địa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sinh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học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học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học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sở</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bé</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nhiên</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mỗi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hóa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riêng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Hoài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Di </a:t>
            </a:r>
            <a:r>
              <a:rPr lang="en-US" sz="1800" dirty="0" err="1">
                <a:solidFill>
                  <a:srgbClr val="000000"/>
                </a:solidFill>
                <a:effectLst/>
                <a:latin typeface="Arial" panose="020B0604020202020204" pitchFamily="34" charset="0"/>
                <a:ea typeface="Calibri" panose="020F0502020204030204" pitchFamily="34" charset="0"/>
              </a:rPr>
              <a:t>Trạch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sẽ</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vui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lẫn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sẽ</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rèn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luyện</a:t>
            </a:r>
            <a:r>
              <a:rPr lang="en-US" sz="1800" dirty="0">
                <a:solidFill>
                  <a:srgbClr val="000000"/>
                </a:solidFill>
                <a:effectLst/>
                <a:latin typeface="Arial" panose="020B0604020202020204" pitchFamily="34" charset="0"/>
                <a:ea typeface="Calibri" panose="020F0502020204030204" pitchFamily="34" charset="0"/>
              </a:rPr>
              <a:t> KNXH. Ở </a:t>
            </a:r>
            <a:r>
              <a:rPr lang="en-US" sz="1800" dirty="0" err="1">
                <a:solidFill>
                  <a:srgbClr val="000000"/>
                </a:solidFill>
                <a:effectLst/>
                <a:latin typeface="Arial" panose="020B0604020202020204" pitchFamily="34" charset="0"/>
                <a:ea typeface="Calibri" panose="020F0502020204030204" pitchFamily="34" charset="0"/>
              </a:rPr>
              <a:t>khu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nếu</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địa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FA80B6E6-6182-656B-6E53-D2211222F3A4}"/>
              </a:ext>
            </a:extLst>
          </p:cNvPr>
          <p:cNvSpPr>
            <a:spLocks noGrp="1"/>
          </p:cNvSpPr>
          <p:nvPr>
            <p:ph type="title"/>
          </p:nvPr>
        </p:nvSpPr>
        <p:spPr/>
        <p:txBody>
          <a:bodyPr/>
          <a:lstStyle/>
          <a:p>
            <a:endParaRPr lang="en-US"/>
          </a:p>
        </p:txBody>
      </p:sp>
      <p:sp>
        <p:nvSpPr>
          <p:cNvPr id="10" name="Google Shape;103;p22">
            <a:extLst>
              <a:ext uri="{FF2B5EF4-FFF2-40B4-BE49-F238E27FC236}">
                <a16:creationId xmlns:a16="http://schemas.microsoft.com/office/drawing/2014/main" id="{C0869B3B-90D5-95CC-D002-964ABFC1ED0C}"/>
              </a:ext>
            </a:extLst>
          </p:cNvPr>
          <p:cNvSpPr txBox="1">
            <a:spLocks/>
          </p:cNvSpPr>
          <p:nvPr/>
        </p:nvSpPr>
        <p:spPr>
          <a:xfrm>
            <a:off x="-109250" y="91373"/>
            <a:ext cx="95644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ẢNH HƯỞNG CỦA MÔI TRƯỜNG GIA ĐÌNH VÀ CỘNG ĐỒNG</a:t>
            </a:r>
            <a:endParaRPr lang="en-US" dirty="0"/>
          </a:p>
        </p:txBody>
      </p:sp>
    </p:spTree>
    <p:extLst>
      <p:ext uri="{BB962C8B-B14F-4D97-AF65-F5344CB8AC3E}">
        <p14:creationId xmlns:p14="http://schemas.microsoft.com/office/powerpoint/2010/main" val="2270458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FA80B6E6-6182-656B-6E53-D2211222F3A4}"/>
              </a:ext>
            </a:extLst>
          </p:cNvPr>
          <p:cNvSpPr>
            <a:spLocks noGrp="1"/>
          </p:cNvSpPr>
          <p:nvPr>
            <p:ph type="title"/>
          </p:nvPr>
        </p:nvSpPr>
        <p:spPr/>
        <p:txBody>
          <a:bodyPr/>
          <a:lstStyle/>
          <a:p>
            <a:endParaRPr lang="en-US"/>
          </a:p>
        </p:txBody>
      </p:sp>
      <p:sp>
        <p:nvSpPr>
          <p:cNvPr id="10" name="Google Shape;103;p22">
            <a:extLst>
              <a:ext uri="{FF2B5EF4-FFF2-40B4-BE49-F238E27FC236}">
                <a16:creationId xmlns:a16="http://schemas.microsoft.com/office/drawing/2014/main" id="{C0869B3B-90D5-95CC-D002-964ABFC1ED0C}"/>
              </a:ext>
            </a:extLst>
          </p:cNvPr>
          <p:cNvSpPr txBox="1">
            <a:spLocks/>
          </p:cNvSpPr>
          <p:nvPr/>
        </p:nvSpPr>
        <p:spPr>
          <a:xfrm>
            <a:off x="-109250" y="91373"/>
            <a:ext cx="95644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ẢNH HƯỞNG CỦA MÔI TRƯỜNG GIA ĐÌNH VÀ CỘNG ĐỒNG</a:t>
            </a:r>
            <a:endParaRPr lang="en-US" dirty="0"/>
          </a:p>
        </p:txBody>
      </p:sp>
      <p:sp>
        <p:nvSpPr>
          <p:cNvPr id="11" name="TextBox 10">
            <a:extLst>
              <a:ext uri="{FF2B5EF4-FFF2-40B4-BE49-F238E27FC236}">
                <a16:creationId xmlns:a16="http://schemas.microsoft.com/office/drawing/2014/main" id="{4C4BEFBB-0317-6D46-F6A5-0CD83ABCCCD3}"/>
              </a:ext>
            </a:extLst>
          </p:cNvPr>
          <p:cNvSpPr txBox="1"/>
          <p:nvPr/>
        </p:nvSpPr>
        <p:spPr>
          <a:xfrm>
            <a:off x="139700" y="1113985"/>
            <a:ext cx="8883650" cy="2014847"/>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tượng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rằng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ít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rằng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nhà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tế</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mở</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chặt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chẽ</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ổn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2687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17</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6432549" y="1427162"/>
            <a:ext cx="2711451" cy="2033588"/>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635748" y="34873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D6ADE617-6DAD-B555-7DEA-59FEE7373350}"/>
              </a:ext>
            </a:extLst>
          </p:cNvPr>
          <p:cNvSpPr txBox="1"/>
          <p:nvPr/>
        </p:nvSpPr>
        <p:spPr>
          <a:xfrm>
            <a:off x="527050" y="1493436"/>
            <a:ext cx="5411787" cy="1709571"/>
          </a:xfrm>
          <a:prstGeom prst="rect">
            <a:avLst/>
          </a:prstGeom>
          <a:noFill/>
        </p:spPr>
        <p:txBody>
          <a:bodyPr wrap="square">
            <a:spAutoFit/>
          </a:bodyPr>
          <a:lstStyle/>
          <a:p>
            <a:pPr marL="0" marR="0">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Mời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xem</a:t>
            </a:r>
            <a:r>
              <a:rPr lang="en-US" sz="1800" b="1" i="1" dirty="0">
                <a:solidFill>
                  <a:srgbClr val="000000"/>
                </a:solidFill>
                <a:effectLst/>
                <a:latin typeface="Arial" panose="020B0604020202020204" pitchFamily="34" charset="0"/>
                <a:ea typeface="Calibri" panose="020F0502020204030204" pitchFamily="34" charset="0"/>
              </a:rPr>
              <a:t> video 2: </a:t>
            </a:r>
            <a:r>
              <a:rPr lang="en-US" sz="1800" b="1" i="1" dirty="0" err="1">
                <a:solidFill>
                  <a:srgbClr val="000000"/>
                </a:solidFill>
                <a:effectLst/>
                <a:latin typeface="Arial" panose="020B0604020202020204" pitchFamily="34" charset="0"/>
                <a:ea typeface="Calibri" panose="020F0502020204030204" pitchFamily="34" charset="0"/>
              </a:rPr>
              <a:t>Thực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trạng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tổ</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chức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GD KNXH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trực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tuyến</a:t>
            </a:r>
            <a:r>
              <a:rPr lang="en-US" sz="1800" b="1"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nSpc>
                <a:spcPct val="150000"/>
              </a:lnSpc>
              <a:spcBef>
                <a:spcPts val="0"/>
              </a:spcBef>
              <a:spcAft>
                <a:spcPts val="0"/>
              </a:spcAft>
            </a:pPr>
            <a:r>
              <a:rPr lang="en-US" sz="1800" u="sng" dirty="0">
                <a:solidFill>
                  <a:srgbClr val="000000"/>
                </a:solidFill>
                <a:effectLst/>
                <a:latin typeface="Arial" panose="020B0604020202020204" pitchFamily="34" charset="0"/>
                <a:ea typeface="Calibri" panose="020F0502020204030204" pitchFamily="34" charset="0"/>
                <a:hlinkClick r:id="rId3"/>
              </a:rPr>
              <a:t>https://www.youtube.com/watch?v=bhhwPXLRU0U&amp;t=181s</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7683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6"/>
          <p:cNvSpPr txBox="1">
            <a:spLocks noGrp="1"/>
          </p:cNvSpPr>
          <p:nvPr>
            <p:ph type="title"/>
          </p:nvPr>
        </p:nvSpPr>
        <p:spPr>
          <a:xfrm>
            <a:off x="-28574" y="-34217"/>
            <a:ext cx="92329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THỰC TRẠNG MỨC ĐỘ KỸ NĂNG XÃ HỘI CỦA TRẺ 5-6 TUỔI</a:t>
            </a:r>
            <a:endParaRPr dirty="0"/>
          </a:p>
        </p:txBody>
      </p:sp>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1926E95F-C110-4796-A1CF-101E9712F308}"/>
              </a:ext>
            </a:extLst>
          </p:cNvPr>
          <p:cNvSpPr txBox="1"/>
          <p:nvPr/>
        </p:nvSpPr>
        <p:spPr>
          <a:xfrm>
            <a:off x="77787" y="949195"/>
            <a:ext cx="8797926" cy="457754"/>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3. </a:t>
            </a:r>
            <a:r>
              <a:rPr lang="en-US" sz="1800" b="1" i="1" dirty="0" err="1">
                <a:solidFill>
                  <a:srgbClr val="000000"/>
                </a:solidFill>
                <a:effectLst/>
                <a:latin typeface="Arial" panose="020B0604020202020204" pitchFamily="34" charset="0"/>
                <a:ea typeface="Calibri" panose="020F0502020204030204" pitchFamily="34" charset="0"/>
              </a:rPr>
              <a:t>Thực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trạng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mức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a:t>
            </a:r>
            <a:r>
              <a:rPr lang="en-US" sz="1800" b="1" i="1" dirty="0">
                <a:solidFill>
                  <a:srgbClr val="000000"/>
                </a:solidFill>
                <a:effectLst/>
                <a:latin typeface="Arial" panose="020B0604020202020204" pitchFamily="34" charset="0"/>
                <a:ea typeface="Calibri" panose="020F0502020204030204" pitchFamily="34" charset="0"/>
              </a:rPr>
              <a:t> KNXH ở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mẫu</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5- 6 </a:t>
            </a:r>
            <a:r>
              <a:rPr lang="en-US" sz="1800" b="1" i="1" dirty="0" err="1">
                <a:solidFill>
                  <a:srgbClr val="000000"/>
                </a:solidFill>
                <a:effectLst/>
                <a:latin typeface="Arial" panose="020B0604020202020204" pitchFamily="34" charset="0"/>
                <a:ea typeface="Calibri" panose="020F0502020204030204" pitchFamily="34" charset="0"/>
              </a:rPr>
              <a:t>tuổi</a:t>
            </a:r>
            <a:r>
              <a:rPr lang="en-US" sz="1800" b="1" i="1" dirty="0">
                <a:solidFill>
                  <a:srgbClr val="000000"/>
                </a:solidFill>
                <a:effectLst/>
                <a:latin typeface="Arial" panose="020B0604020202020204" pitchFamily="34" charset="0"/>
                <a:ea typeface="Calibri" panose="020F0502020204030204" pitchFamily="34" charset="0"/>
              </a:rPr>
              <a:t>.</a:t>
            </a:r>
            <a:endParaRPr lang="en-US" sz="1800" b="1" dirty="0">
              <a:effectLst/>
              <a:latin typeface="Times New Roman" panose="02020603050405020304" pitchFamily="18" charset="0"/>
              <a:ea typeface="Calibri" panose="020F0502020204030204" pitchFamily="34" charset="0"/>
            </a:endParaRPr>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454150" y="3047510"/>
            <a:ext cx="7169150" cy="1734040"/>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307777"/>
          </a:xfrm>
          <a:prstGeom prst="rect">
            <a:avLst/>
          </a:prstGeom>
          <a:noFill/>
        </p:spPr>
        <p:txBody>
          <a:bodyPr wrap="square">
            <a:spAutoFit/>
          </a:bodyPr>
          <a:lstStyle/>
          <a:p>
            <a:r>
              <a:rPr lang="en-US" dirty="0"/>
              <a:t>https://timviec365.vn/blog/ky-nang-la-gi-new7043.html</a:t>
            </a:r>
          </a:p>
        </p:txBody>
      </p:sp>
      <p:sp>
        <p:nvSpPr>
          <p:cNvPr id="9" name="TextBox 8">
            <a:extLst>
              <a:ext uri="{FF2B5EF4-FFF2-40B4-BE49-F238E27FC236}">
                <a16:creationId xmlns:a16="http://schemas.microsoft.com/office/drawing/2014/main" id="{33F93418-440A-8B88-BF87-60B04D401101}"/>
              </a:ext>
            </a:extLst>
          </p:cNvPr>
          <p:cNvSpPr txBox="1"/>
          <p:nvPr/>
        </p:nvSpPr>
        <p:spPr>
          <a:xfrm>
            <a:off x="77786" y="1473262"/>
            <a:ext cx="8984933" cy="1042658"/>
          </a:xfrm>
          <a:prstGeom prst="rect">
            <a:avLst/>
          </a:prstGeom>
          <a:noFill/>
        </p:spPr>
        <p:txBody>
          <a:bodyPr wrap="square">
            <a:spAutoFit/>
          </a:bodyPr>
          <a:lstStyle/>
          <a:p>
            <a:pPr marL="0" marR="0" indent="457200" algn="just">
              <a:lnSpc>
                <a:spcPct val="117000"/>
              </a:lnSpc>
              <a:spcBef>
                <a:spcPts val="0"/>
              </a:spcBef>
              <a:spcAft>
                <a:spcPts val="1000"/>
              </a:spcAft>
            </a:pPr>
            <a:r>
              <a:rPr lang="pt-BR" sz="1800" dirty="0">
                <a:solidFill>
                  <a:srgbClr val="000000"/>
                </a:solidFill>
                <a:effectLst/>
                <a:latin typeface="Arial" panose="020B0604020202020204" pitchFamily="34" charset="0"/>
                <a:ea typeface="Calibri" panose="020F0502020204030204" pitchFamily="34" charset="0"/>
              </a:rPr>
              <a:t>Theo nghiên cứu </a:t>
            </a:r>
            <a:r>
              <a:rPr lang="en-US" sz="1800" dirty="0" err="1">
                <a:solidFill>
                  <a:srgbClr val="000000"/>
                </a:solidFill>
                <a:effectLst/>
                <a:latin typeface="Arial" panose="020B0604020202020204" pitchFamily="34" charset="0"/>
                <a:ea typeface="Arial" panose="020B0604020202020204" pitchFamily="34" charset="0"/>
              </a:rPr>
              <a:t>Nguyễn</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Thị</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Hải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Yến</a:t>
            </a:r>
            <a:r>
              <a:rPr lang="en-US" sz="1800" dirty="0">
                <a:solidFill>
                  <a:srgbClr val="000000"/>
                </a:solidFill>
                <a:effectLst/>
                <a:latin typeface="Arial" panose="020B0604020202020204" pitchFamily="34" charset="0"/>
                <a:ea typeface="Arial" panose="020B0604020202020204" pitchFamily="34" charset="0"/>
              </a:rPr>
              <a:t> (2017).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kỹ</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năng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xã</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hội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cho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trẻ</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mẫu</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5 - 6 </a:t>
            </a:r>
            <a:r>
              <a:rPr lang="en-US" sz="1800" dirty="0" err="1">
                <a:solidFill>
                  <a:srgbClr val="000000"/>
                </a:solidFill>
                <a:effectLst/>
                <a:latin typeface="Arial" panose="020B0604020202020204" pitchFamily="34" charset="0"/>
                <a:ea typeface="Arial" panose="020B0604020202020204" pitchFamily="34" charset="0"/>
              </a:rPr>
              <a:t>tuổi</a:t>
            </a:r>
            <a:r>
              <a:rPr lang="en-US" sz="1800" dirty="0">
                <a:solidFill>
                  <a:srgbClr val="000000"/>
                </a:solidFill>
                <a:effectLst/>
                <a:latin typeface="Arial" panose="020B0604020202020204" pitchFamily="34" charset="0"/>
                <a:ea typeface="Arial" panose="020B0604020202020204" pitchFamily="34" charset="0"/>
              </a:rPr>
              <a:t> qua </a:t>
            </a:r>
            <a:r>
              <a:rPr lang="en-US" sz="1800" dirty="0" err="1">
                <a:solidFill>
                  <a:srgbClr val="000000"/>
                </a:solidFill>
                <a:effectLst/>
                <a:latin typeface="Arial" panose="020B0604020202020204" pitchFamily="34" charset="0"/>
                <a:ea typeface="Arial" panose="020B0604020202020204" pitchFamily="34" charset="0"/>
              </a:rPr>
              <a:t>hoạt</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động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trải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nghiệm</a:t>
            </a:r>
            <a:r>
              <a:rPr lang="en-US" sz="1800" dirty="0">
                <a:solidFill>
                  <a:srgbClr val="000000"/>
                </a:solidFill>
                <a:effectLst/>
                <a:latin typeface="Arial" panose="020B0604020202020204" pitchFamily="34" charset="0"/>
                <a:ea typeface="Arial" panose="020B0604020202020204" pitchFamily="34" charset="0"/>
              </a:rPr>
              <a:t> ở </a:t>
            </a:r>
            <a:r>
              <a:rPr lang="en-US" sz="1800" dirty="0" err="1">
                <a:solidFill>
                  <a:srgbClr val="000000"/>
                </a:solidFill>
                <a:effectLst/>
                <a:latin typeface="Arial" panose="020B0604020202020204" pitchFamily="34" charset="0"/>
                <a:ea typeface="Arial" panose="020B0604020202020204" pitchFamily="34" charset="0"/>
              </a:rPr>
              <a:t>trường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mầm</a:t>
            </a:r>
            <a:r>
              <a:rPr lang="en-US" sz="1800" dirty="0">
                <a:solidFill>
                  <a:srgbClr val="000000"/>
                </a:solidFill>
                <a:effectLst/>
                <a:latin typeface="Arial" panose="020B0604020202020204" pitchFamily="34" charset="0"/>
                <a:ea typeface="Arial" panose="020B0604020202020204" pitchFamily="34" charset="0"/>
              </a:rPr>
              <a:t> non. </a:t>
            </a:r>
            <a:r>
              <a:rPr lang="en-US" sz="1800" i="1" dirty="0" err="1">
                <a:solidFill>
                  <a:srgbClr val="000000"/>
                </a:solidFill>
                <a:effectLst/>
                <a:latin typeface="Arial" panose="020B0604020202020204" pitchFamily="34" charset="0"/>
                <a:ea typeface="Arial" panose="020B0604020202020204" pitchFamily="34" charset="0"/>
              </a:rPr>
              <a:t>Tạp</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chí</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Giáo</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Số</a:t>
            </a:r>
            <a:r>
              <a:rPr lang="en-US" sz="1800" dirty="0">
                <a:solidFill>
                  <a:srgbClr val="000000"/>
                </a:solidFill>
                <a:effectLst/>
                <a:latin typeface="Arial" panose="020B0604020202020204" pitchFamily="34" charset="0"/>
                <a:ea typeface="Arial" panose="020B0604020202020204" pitchFamily="34" charset="0"/>
              </a:rPr>
              <a:t> 406, </a:t>
            </a:r>
            <a:r>
              <a:rPr lang="en-US" sz="1800" dirty="0" err="1">
                <a:solidFill>
                  <a:srgbClr val="000000"/>
                </a:solidFill>
                <a:effectLst/>
                <a:latin typeface="Arial" panose="020B0604020202020204" pitchFamily="34" charset="0"/>
                <a:ea typeface="Arial" panose="020B0604020202020204" pitchFamily="34" charset="0"/>
              </a:rPr>
              <a:t>kỳ</a:t>
            </a:r>
            <a:r>
              <a:rPr lang="en-US" sz="1800" dirty="0">
                <a:solidFill>
                  <a:srgbClr val="000000"/>
                </a:solidFill>
                <a:effectLst/>
                <a:latin typeface="Arial" panose="020B0604020202020204" pitchFamily="34" charset="0"/>
                <a:ea typeface="Arial" panose="020B0604020202020204" pitchFamily="34" charset="0"/>
              </a:rPr>
              <a:t> 2 </a:t>
            </a:r>
            <a:r>
              <a:rPr lang="en-US" sz="1800" dirty="0" err="1">
                <a:solidFill>
                  <a:srgbClr val="000000"/>
                </a:solidFill>
                <a:effectLst/>
                <a:latin typeface="Arial" panose="020B0604020202020204" pitchFamily="34" charset="0"/>
                <a:ea typeface="Arial" panose="020B0604020202020204" pitchFamily="34" charset="0"/>
              </a:rPr>
              <a:t>tháng</a:t>
            </a:r>
            <a:r>
              <a:rPr lang="en-US" sz="1800" dirty="0">
                <a:solidFill>
                  <a:srgbClr val="000000"/>
                </a:solidFill>
                <a:effectLst/>
                <a:latin typeface="Arial" panose="020B0604020202020204" pitchFamily="34" charset="0"/>
                <a:ea typeface="Arial" panose="020B0604020202020204" pitchFamily="34" charset="0"/>
              </a:rPr>
              <a:t> 2/2017</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13596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4" name="Picture 3">
            <a:extLst>
              <a:ext uri="{FF2B5EF4-FFF2-40B4-BE49-F238E27FC236}">
                <a16:creationId xmlns:a16="http://schemas.microsoft.com/office/drawing/2014/main" id="{ABA6485A-91A0-AD15-C044-75843D1CA39F}"/>
              </a:ext>
            </a:extLst>
          </p:cNvPr>
          <p:cNvPicPr>
            <a:picLocks noChangeAspect="1"/>
          </p:cNvPicPr>
          <p:nvPr/>
        </p:nvPicPr>
        <p:blipFill>
          <a:blip r:embed="rId3"/>
          <a:stretch>
            <a:fillRect/>
          </a:stretch>
        </p:blipFill>
        <p:spPr>
          <a:xfrm>
            <a:off x="1219199" y="1094247"/>
            <a:ext cx="5613401" cy="3883478"/>
          </a:xfrm>
          <a:prstGeom prst="rect">
            <a:avLst/>
          </a:prstGeom>
        </p:spPr>
      </p:pic>
      <p:sp>
        <p:nvSpPr>
          <p:cNvPr id="6" name="Title 5">
            <a:extLst>
              <a:ext uri="{FF2B5EF4-FFF2-40B4-BE49-F238E27FC236}">
                <a16:creationId xmlns:a16="http://schemas.microsoft.com/office/drawing/2014/main" id="{B0A8AF3A-32E5-AECC-3495-7A0D89A237CC}"/>
              </a:ext>
            </a:extLst>
          </p:cNvPr>
          <p:cNvSpPr>
            <a:spLocks noGrp="1"/>
          </p:cNvSpPr>
          <p:nvPr>
            <p:ph type="title"/>
          </p:nvPr>
        </p:nvSpPr>
        <p:spPr/>
        <p:txBody>
          <a:bodyPr/>
          <a:lstStyle/>
          <a:p>
            <a:endParaRPr lang="en-US"/>
          </a:p>
        </p:txBody>
      </p:sp>
      <p:sp>
        <p:nvSpPr>
          <p:cNvPr id="12" name="Google Shape;135;p26">
            <a:extLst>
              <a:ext uri="{FF2B5EF4-FFF2-40B4-BE49-F238E27FC236}">
                <a16:creationId xmlns:a16="http://schemas.microsoft.com/office/drawing/2014/main" id="{725554D1-C77A-5406-3D2D-C23BE499FEB3}"/>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THỰC TRẠNG MỨC ĐỘ KỸ NĂNG XÃ HỘI CỦA TRẺ 5-6 TUỔI</a:t>
            </a:r>
            <a:endParaRPr lang="en-US" dirty="0"/>
          </a:p>
        </p:txBody>
      </p:sp>
      <p:sp>
        <p:nvSpPr>
          <p:cNvPr id="7" name="TextBox 6">
            <a:extLst>
              <a:ext uri="{FF2B5EF4-FFF2-40B4-BE49-F238E27FC236}">
                <a16:creationId xmlns:a16="http://schemas.microsoft.com/office/drawing/2014/main" id="{5BC9A2D8-2531-7425-FAB7-F268B53B532F}"/>
              </a:ext>
            </a:extLst>
          </p:cNvPr>
          <p:cNvSpPr txBox="1"/>
          <p:nvPr/>
        </p:nvSpPr>
        <p:spPr>
          <a:xfrm>
            <a:off x="137160" y="681605"/>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265814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357AEA77-89BC-B250-4514-80DFA3D124A8}"/>
              </a:ext>
            </a:extLst>
          </p:cNvPr>
          <p:cNvSpPr>
            <a:spLocks noGrp="1"/>
          </p:cNvSpPr>
          <p:nvPr>
            <p:ph type="title"/>
          </p:nvPr>
        </p:nvSpPr>
        <p:spPr/>
        <p:txBody>
          <a:bodyPr/>
          <a:lstStyle/>
          <a:p>
            <a:endParaRPr lang="en-US"/>
          </a:p>
        </p:txBody>
      </p:sp>
      <p:graphicFrame>
        <p:nvGraphicFramePr>
          <p:cNvPr id="9" name="Chart 8">
            <a:extLst>
              <a:ext uri="{FF2B5EF4-FFF2-40B4-BE49-F238E27FC236}">
                <a16:creationId xmlns:a16="http://schemas.microsoft.com/office/drawing/2014/main" id="{A9FB3EA2-1E02-6A89-666E-7EA6C454CD99}"/>
              </a:ext>
            </a:extLst>
          </p:cNvPr>
          <p:cNvGraphicFramePr>
            <a:graphicFrameLocks/>
          </p:cNvGraphicFramePr>
          <p:nvPr>
            <p:extLst>
              <p:ext uri="{D42A27DB-BD31-4B8C-83A1-F6EECF244321}">
                <p14:modId xmlns:p14="http://schemas.microsoft.com/office/powerpoint/2010/main" val="911214052"/>
              </p:ext>
            </p:extLst>
          </p:nvPr>
        </p:nvGraphicFramePr>
        <p:xfrm>
          <a:off x="1206500" y="966152"/>
          <a:ext cx="6116955" cy="3694748"/>
        </p:xfrm>
        <a:graphic>
          <a:graphicData uri="http://schemas.openxmlformats.org/drawingml/2006/chart">
            <c:chart xmlns:c="http://schemas.openxmlformats.org/drawingml/2006/chart" xmlns:r="http://schemas.openxmlformats.org/officeDocument/2006/relationships" r:id="rId3"/>
          </a:graphicData>
        </a:graphic>
      </p:graphicFrame>
      <p:sp>
        <p:nvSpPr>
          <p:cNvPr id="12" name="Google Shape;135;p26">
            <a:extLst>
              <a:ext uri="{FF2B5EF4-FFF2-40B4-BE49-F238E27FC236}">
                <a16:creationId xmlns:a16="http://schemas.microsoft.com/office/drawing/2014/main" id="{0E383FBC-9CA4-EC9B-BA84-325490A5535B}"/>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
        <p:nvSpPr>
          <p:cNvPr id="8" name="TextBox 7">
            <a:extLst>
              <a:ext uri="{FF2B5EF4-FFF2-40B4-BE49-F238E27FC236}">
                <a16:creationId xmlns:a16="http://schemas.microsoft.com/office/drawing/2014/main" id="{2FE22E64-D0CD-B182-368D-E51D9E7748AA}"/>
              </a:ext>
            </a:extLst>
          </p:cNvPr>
          <p:cNvSpPr txBox="1"/>
          <p:nvPr/>
        </p:nvSpPr>
        <p:spPr>
          <a:xfrm>
            <a:off x="121920" y="4866501"/>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27615248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9"/>
        <p:cNvGrpSpPr/>
        <p:nvPr/>
      </p:nvGrpSpPr>
      <p:grpSpPr>
        <a:xfrm>
          <a:off x="0" y="0"/>
          <a:ext cx="0" cy="0"/>
          <a:chOff x="0" y="0"/>
          <a:chExt cx="0" cy="0"/>
        </a:xfrm>
      </p:grpSpPr>
      <p:sp>
        <p:nvSpPr>
          <p:cNvPr id="270" name="Google Shape;270;p37"/>
          <p:cNvSpPr txBox="1">
            <a:spLocks noGrp="1"/>
          </p:cNvSpPr>
          <p:nvPr>
            <p:ph type="body" idx="4294967295"/>
          </p:nvPr>
        </p:nvSpPr>
        <p:spPr>
          <a:xfrm>
            <a:off x="345282" y="1231620"/>
            <a:ext cx="4745036" cy="3356100"/>
          </a:xfrm>
          <a:prstGeom prst="rect">
            <a:avLst/>
          </a:prstGeom>
        </p:spPr>
        <p:txBody>
          <a:bodyPr spcFirstLastPara="1" wrap="square" lIns="91425" tIns="91425" rIns="91425" bIns="91425" anchor="ctr" anchorCtr="0">
            <a:noAutofit/>
          </a:bodyPr>
          <a:lstStyle/>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KNXH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MG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cụ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hơn</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tuân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tắc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giao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hòa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chia </a:t>
            </a:r>
            <a:r>
              <a:rPr lang="en-US" sz="1800" dirty="0" err="1">
                <a:solidFill>
                  <a:srgbClr val="000000"/>
                </a:solidFill>
                <a:effectLst/>
                <a:latin typeface="Arial" panose="020B0604020202020204" pitchFamily="34" charset="0"/>
                <a:ea typeface="Calibri" panose="020F0502020204030204" pitchFamily="34" charset="0"/>
              </a:rPr>
              <a:t>sẻ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271" name="Google Shape;271;p3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a:p>
        </p:txBody>
      </p:sp>
      <p:grpSp>
        <p:nvGrpSpPr>
          <p:cNvPr id="272" name="Google Shape;272;p37"/>
          <p:cNvGrpSpPr/>
          <p:nvPr/>
        </p:nvGrpSpPr>
        <p:grpSpPr>
          <a:xfrm>
            <a:off x="5353200" y="373572"/>
            <a:ext cx="2119546" cy="4396359"/>
            <a:chOff x="2547150" y="238125"/>
            <a:chExt cx="2525675" cy="5238750"/>
          </a:xfrm>
        </p:grpSpPr>
        <p:sp>
          <p:nvSpPr>
            <p:cNvPr id="273" name="Google Shape;273;p37"/>
            <p:cNvSpPr/>
            <p:nvPr/>
          </p:nvSpPr>
          <p:spPr>
            <a:xfrm>
              <a:off x="2547150" y="238125"/>
              <a:ext cx="2525675" cy="5238750"/>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37"/>
            <p:cNvSpPr/>
            <p:nvPr/>
          </p:nvSpPr>
          <p:spPr>
            <a:xfrm>
              <a:off x="3557025" y="5147100"/>
              <a:ext cx="504050" cy="179900"/>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7"/>
            <p:cNvSpPr/>
            <p:nvPr/>
          </p:nvSpPr>
          <p:spPr>
            <a:xfrm>
              <a:off x="3008050" y="423600"/>
              <a:ext cx="99325" cy="99325"/>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7"/>
            <p:cNvSpPr/>
            <p:nvPr/>
          </p:nvSpPr>
          <p:spPr>
            <a:xfrm>
              <a:off x="3566400" y="434850"/>
              <a:ext cx="487175" cy="76850"/>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Picture 9">
            <a:extLst>
              <a:ext uri="{FF2B5EF4-FFF2-40B4-BE49-F238E27FC236}">
                <a16:creationId xmlns:a16="http://schemas.microsoft.com/office/drawing/2014/main" id="{34FD303F-C147-4CF9-9333-DFE2E63A1730}"/>
              </a:ext>
            </a:extLst>
          </p:cNvPr>
          <p:cNvPicPr>
            <a:picLocks noChangeAspect="1"/>
          </p:cNvPicPr>
          <p:nvPr/>
        </p:nvPicPr>
        <p:blipFill>
          <a:blip r:embed="rId4"/>
          <a:stretch>
            <a:fillRect/>
          </a:stretch>
        </p:blipFill>
        <p:spPr>
          <a:xfrm>
            <a:off x="5437435" y="1846070"/>
            <a:ext cx="1935147" cy="1451360"/>
          </a:xfrm>
          <a:prstGeom prst="rect">
            <a:avLst/>
          </a:prstGeom>
        </p:spPr>
      </p:pic>
      <p:sp>
        <p:nvSpPr>
          <p:cNvPr id="18" name="TextBox 17">
            <a:extLst>
              <a:ext uri="{FF2B5EF4-FFF2-40B4-BE49-F238E27FC236}">
                <a16:creationId xmlns:a16="http://schemas.microsoft.com/office/drawing/2014/main" id="{FAE6393F-DFA3-45E9-A68C-EAF058BC4828}"/>
              </a:ext>
            </a:extLst>
          </p:cNvPr>
          <p:cNvSpPr txBox="1"/>
          <p:nvPr/>
        </p:nvSpPr>
        <p:spPr>
          <a:xfrm>
            <a:off x="2717800" y="4859852"/>
            <a:ext cx="4084911" cy="215444"/>
          </a:xfrm>
          <a:prstGeom prst="rect">
            <a:avLst/>
          </a:prstGeom>
          <a:noFill/>
        </p:spPr>
        <p:txBody>
          <a:bodyPr wrap="square">
            <a:spAutoFit/>
          </a:bodyPr>
          <a:lstStyle/>
          <a:p>
            <a:r>
              <a:rPr lang="en-US" sz="800" dirty="0"/>
              <a:t>https://nhanlucnganhluat.vn/tin-tuc/ky-nang-la-gi-co-that-su-quan-trong-khong.html</a:t>
            </a:r>
          </a:p>
        </p:txBody>
      </p:sp>
      <p:sp>
        <p:nvSpPr>
          <p:cNvPr id="19" name="TextBox 18">
            <a:extLst>
              <a:ext uri="{FF2B5EF4-FFF2-40B4-BE49-F238E27FC236}">
                <a16:creationId xmlns:a16="http://schemas.microsoft.com/office/drawing/2014/main" id="{D4B61D68-C6F5-4F6D-9092-81F45A7B204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22</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8" name="Chart 7">
            <a:extLst>
              <a:ext uri="{FF2B5EF4-FFF2-40B4-BE49-F238E27FC236}">
                <a16:creationId xmlns:a16="http://schemas.microsoft.com/office/drawing/2014/main" id="{D42BFAF7-5466-56A2-0579-D585496E8923}"/>
              </a:ext>
            </a:extLst>
          </p:cNvPr>
          <p:cNvGraphicFramePr>
            <a:graphicFrameLocks/>
          </p:cNvGraphicFramePr>
          <p:nvPr>
            <p:extLst>
              <p:ext uri="{D42A27DB-BD31-4B8C-83A1-F6EECF244321}">
                <p14:modId xmlns:p14="http://schemas.microsoft.com/office/powerpoint/2010/main" val="2180203808"/>
              </p:ext>
            </p:extLst>
          </p:nvPr>
        </p:nvGraphicFramePr>
        <p:xfrm>
          <a:off x="787400" y="982027"/>
          <a:ext cx="7899400" cy="3748723"/>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a:extLst>
              <a:ext uri="{FF2B5EF4-FFF2-40B4-BE49-F238E27FC236}">
                <a16:creationId xmlns:a16="http://schemas.microsoft.com/office/drawing/2014/main" id="{56EF2892-45CE-870E-B544-09C9737519CD}"/>
              </a:ext>
            </a:extLst>
          </p:cNvPr>
          <p:cNvSpPr>
            <a:spLocks noGrp="1"/>
          </p:cNvSpPr>
          <p:nvPr>
            <p:ph type="title"/>
          </p:nvPr>
        </p:nvSpPr>
        <p:spPr/>
        <p:txBody>
          <a:bodyPr/>
          <a:lstStyle/>
          <a:p>
            <a:endParaRPr lang="en-US"/>
          </a:p>
        </p:txBody>
      </p:sp>
      <p:sp>
        <p:nvSpPr>
          <p:cNvPr id="11" name="Google Shape;135;p26">
            <a:extLst>
              <a:ext uri="{FF2B5EF4-FFF2-40B4-BE49-F238E27FC236}">
                <a16:creationId xmlns:a16="http://schemas.microsoft.com/office/drawing/2014/main" id="{F1AE219B-9BDF-91E1-335C-E6714AF0A8D6}"/>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
        <p:nvSpPr>
          <p:cNvPr id="9" name="TextBox 8">
            <a:extLst>
              <a:ext uri="{FF2B5EF4-FFF2-40B4-BE49-F238E27FC236}">
                <a16:creationId xmlns:a16="http://schemas.microsoft.com/office/drawing/2014/main" id="{29407187-4C24-6DEB-64EB-A30162F35277}"/>
              </a:ext>
            </a:extLst>
          </p:cNvPr>
          <p:cNvSpPr txBox="1"/>
          <p:nvPr/>
        </p:nvSpPr>
        <p:spPr>
          <a:xfrm>
            <a:off x="15876" y="4812328"/>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1761093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3"/>
        <p:cNvGrpSpPr/>
        <p:nvPr/>
      </p:nvGrpSpPr>
      <p:grpSpPr>
        <a:xfrm>
          <a:off x="0" y="0"/>
          <a:ext cx="0" cy="0"/>
          <a:chOff x="0" y="0"/>
          <a:chExt cx="0" cy="0"/>
        </a:xfrm>
      </p:grpSpPr>
      <p:sp>
        <p:nvSpPr>
          <p:cNvPr id="295" name="Google Shape;295;p3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dirty="0"/>
          </a:p>
        </p:txBody>
      </p:sp>
      <p:grpSp>
        <p:nvGrpSpPr>
          <p:cNvPr id="296" name="Google Shape;296;p39"/>
          <p:cNvGrpSpPr/>
          <p:nvPr/>
        </p:nvGrpSpPr>
        <p:grpSpPr>
          <a:xfrm>
            <a:off x="5837323" y="1533509"/>
            <a:ext cx="3401927" cy="2264053"/>
            <a:chOff x="1177450" y="241631"/>
            <a:chExt cx="6173152" cy="3616776"/>
          </a:xfrm>
        </p:grpSpPr>
        <p:sp>
          <p:nvSpPr>
            <p:cNvPr id="297" name="Google Shape;297;p39"/>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8" name="Google Shape;298;p39"/>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9" name="Google Shape;299;p39"/>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0198AD">
                <a:alpha val="261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0" name="Google Shape;300;p39"/>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301" name="Google Shape;301;p39"/>
          <p:cNvPicPr preferRelativeResize="0"/>
          <p:nvPr/>
        </p:nvPicPr>
        <p:blipFill rotWithShape="1">
          <a:blip r:embed="rId4">
            <a:alphaModFix/>
          </a:blip>
          <a:srcRect b="6620"/>
          <a:stretch/>
        </p:blipFill>
        <p:spPr>
          <a:xfrm>
            <a:off x="6246810" y="1617765"/>
            <a:ext cx="2576652" cy="1907970"/>
          </a:xfrm>
          <a:prstGeom prst="rect">
            <a:avLst/>
          </a:prstGeom>
          <a:noFill/>
          <a:ln>
            <a:noFill/>
          </a:ln>
        </p:spPr>
      </p:pic>
      <p:sp>
        <p:nvSpPr>
          <p:cNvPr id="11" name="TextBox 10">
            <a:extLst>
              <a:ext uri="{FF2B5EF4-FFF2-40B4-BE49-F238E27FC236}">
                <a16:creationId xmlns:a16="http://schemas.microsoft.com/office/drawing/2014/main" id="{ED97415E-7031-4DFC-9DC6-CEF27DA5B8D7}"/>
              </a:ext>
            </a:extLst>
          </p:cNvPr>
          <p:cNvSpPr txBox="1"/>
          <p:nvPr/>
        </p:nvSpPr>
        <p:spPr>
          <a:xfrm>
            <a:off x="78765" y="0"/>
            <a:ext cx="6013733" cy="5829801"/>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Nhìn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2.2.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tuân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tắc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chiếm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14%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25%.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vẫn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18%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31%.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làm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cẩn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14%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giữ</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gìn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chiếm</a:t>
            </a:r>
            <a:r>
              <a:rPr lang="en-US" sz="1800" dirty="0">
                <a:solidFill>
                  <a:srgbClr val="000000"/>
                </a:solidFill>
                <a:effectLst/>
                <a:latin typeface="Arial" panose="020B0604020202020204" pitchFamily="34" charset="0"/>
                <a:ea typeface="Calibri" panose="020F0502020204030204" pitchFamily="34" charset="0"/>
              </a:rPr>
              <a:t> 17%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ồn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19%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mê</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đùa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nên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 </a:t>
            </a:r>
            <a:endParaRPr lang="en-US" sz="1800"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12" name="TextBox 11">
            <a:extLst>
              <a:ext uri="{FF2B5EF4-FFF2-40B4-BE49-F238E27FC236}">
                <a16:creationId xmlns:a16="http://schemas.microsoft.com/office/drawing/2014/main" id="{D80EBBEA-0F6E-450E-9619-BB98556E563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383EBA76-EB6A-3198-D008-73FE8509E4D7}"/>
              </a:ext>
            </a:extLst>
          </p:cNvPr>
          <p:cNvSpPr txBox="1"/>
          <p:nvPr/>
        </p:nvSpPr>
        <p:spPr>
          <a:xfrm>
            <a:off x="48926" y="454096"/>
            <a:ext cx="4797424" cy="380682"/>
          </a:xfrm>
          <a:prstGeom prst="rect">
            <a:avLst/>
          </a:prstGeom>
          <a:noFill/>
        </p:spPr>
        <p:txBody>
          <a:bodyPr wrap="square">
            <a:spAutoFit/>
          </a:bodyPr>
          <a:lstStyle/>
          <a:p>
            <a:pPr marR="0" lvl="0" algn="just">
              <a:lnSpc>
                <a:spcPct val="150000"/>
              </a:lnSpc>
              <a:spcBef>
                <a:spcPts val="0"/>
              </a:spcBef>
              <a:spcAft>
                <a:spcPts val="0"/>
              </a:spcAft>
            </a:pPr>
            <a:r>
              <a:rPr lang="en-US" i="1" dirty="0">
                <a:latin typeface="Arial" panose="020B0604020202020204" pitchFamily="34" charset="0"/>
                <a:ea typeface="Calibri" panose="020F0502020204030204" pitchFamily="34" charset="0"/>
              </a:rPr>
              <a:t>b/ </a:t>
            </a:r>
            <a:r>
              <a:rPr lang="en-US" sz="1400" i="1" dirty="0" err="1">
                <a:solidFill>
                  <a:srgbClr val="000000"/>
                </a:solidFill>
                <a:effectLst/>
                <a:latin typeface="Arial" panose="020B0604020202020204" pitchFamily="34" charset="0"/>
                <a:ea typeface="Calibri" panose="020F0502020204030204" pitchFamily="34" charset="0"/>
              </a:rPr>
              <a:t>Mức</a:t>
            </a:r>
            <a:r>
              <a:rPr lang="en-US" sz="1400" i="1" dirty="0">
                <a:solidFill>
                  <a:srgbClr val="000000"/>
                </a:solidFill>
                <a:effectLst/>
                <a:latin typeface="Arial" panose="020B0604020202020204" pitchFamily="34" charset="0"/>
                <a:ea typeface="Calibri" panose="020F0502020204030204" pitchFamily="34" charset="0"/>
              </a:rPr>
              <a:t> </a:t>
            </a:r>
            <a:r>
              <a:rPr lang="en-US" sz="1400" i="1" dirty="0" err="1">
                <a:solidFill>
                  <a:srgbClr val="000000"/>
                </a:solidFill>
                <a:effectLst/>
                <a:latin typeface="Arial" panose="020B0604020202020204" pitchFamily="34" charset="0"/>
                <a:ea typeface="Calibri" panose="020F0502020204030204" pitchFamily="34" charset="0"/>
              </a:rPr>
              <a:t>độ</a:t>
            </a:r>
            <a:r>
              <a:rPr lang="en-US" sz="1400" i="1" dirty="0">
                <a:solidFill>
                  <a:srgbClr val="000000"/>
                </a:solidFill>
                <a:effectLst/>
                <a:latin typeface="Arial" panose="020B0604020202020204" pitchFamily="34" charset="0"/>
                <a:ea typeface="Calibri" panose="020F0502020204030204" pitchFamily="34" charset="0"/>
              </a:rPr>
              <a:t> </a:t>
            </a:r>
            <a:r>
              <a:rPr lang="en-US" sz="1400" i="1" dirty="0" err="1">
                <a:solidFill>
                  <a:srgbClr val="000000"/>
                </a:solidFill>
                <a:effectLst/>
                <a:latin typeface="Arial" panose="020B0604020202020204" pitchFamily="34" charset="0"/>
                <a:ea typeface="Calibri" panose="020F0502020204030204" pitchFamily="34" charset="0"/>
              </a:rPr>
              <a:t>thực</a:t>
            </a:r>
            <a:r>
              <a:rPr lang="en-US" sz="1400" i="1" dirty="0">
                <a:solidFill>
                  <a:srgbClr val="000000"/>
                </a:solidFill>
                <a:effectLst/>
                <a:latin typeface="Arial" panose="020B0604020202020204" pitchFamily="34" charset="0"/>
                <a:ea typeface="Calibri" panose="020F0502020204030204" pitchFamily="34" charset="0"/>
              </a:rPr>
              <a:t> </a:t>
            </a:r>
            <a:r>
              <a:rPr lang="en-US" sz="1400" i="1" dirty="0" err="1">
                <a:solidFill>
                  <a:srgbClr val="000000"/>
                </a:solidFill>
                <a:effectLst/>
                <a:latin typeface="Arial" panose="020B0604020202020204" pitchFamily="34" charset="0"/>
                <a:ea typeface="Calibri" panose="020F0502020204030204" pitchFamily="34" charset="0"/>
              </a:rPr>
              <a:t>hiện</a:t>
            </a:r>
            <a:r>
              <a:rPr lang="en-US" sz="1400" i="1" dirty="0">
                <a:solidFill>
                  <a:srgbClr val="000000"/>
                </a:solidFill>
                <a:effectLst/>
                <a:latin typeface="Arial" panose="020B0604020202020204" pitchFamily="34" charset="0"/>
                <a:ea typeface="Calibri" panose="020F0502020204030204" pitchFamily="34" charset="0"/>
              </a:rPr>
              <a:t> </a:t>
            </a:r>
            <a:r>
              <a:rPr lang="en-US" sz="1400" i="1" dirty="0" err="1">
                <a:solidFill>
                  <a:srgbClr val="000000"/>
                </a:solidFill>
                <a:effectLst/>
                <a:latin typeface="Arial" panose="020B0604020202020204" pitchFamily="34" charset="0"/>
                <a:ea typeface="Calibri" panose="020F0502020204030204" pitchFamily="34" charset="0"/>
              </a:rPr>
              <a:t>nhóm</a:t>
            </a:r>
            <a:r>
              <a:rPr lang="en-US" sz="1400" i="1" dirty="0">
                <a:solidFill>
                  <a:srgbClr val="000000"/>
                </a:solidFill>
                <a:effectLst/>
                <a:latin typeface="Arial" panose="020B0604020202020204" pitchFamily="34" charset="0"/>
                <a:ea typeface="Calibri" panose="020F0502020204030204" pitchFamily="34" charset="0"/>
              </a:rPr>
              <a:t> KN </a:t>
            </a:r>
            <a:r>
              <a:rPr lang="en-US" sz="1400" i="1" dirty="0" err="1">
                <a:solidFill>
                  <a:srgbClr val="000000"/>
                </a:solidFill>
                <a:effectLst/>
                <a:latin typeface="Arial" panose="020B0604020202020204" pitchFamily="34" charset="0"/>
                <a:ea typeface="Calibri" panose="020F0502020204030204" pitchFamily="34" charset="0"/>
              </a:rPr>
              <a:t>giao</a:t>
            </a:r>
            <a:r>
              <a:rPr lang="en-US" sz="1400" i="1" dirty="0">
                <a:solidFill>
                  <a:srgbClr val="000000"/>
                </a:solidFill>
                <a:effectLst/>
                <a:latin typeface="Arial" panose="020B0604020202020204" pitchFamily="34" charset="0"/>
                <a:ea typeface="Calibri" panose="020F0502020204030204" pitchFamily="34" charset="0"/>
              </a:rPr>
              <a:t> </a:t>
            </a:r>
            <a:r>
              <a:rPr lang="en-US" sz="1400" i="1" dirty="0" err="1">
                <a:solidFill>
                  <a:srgbClr val="000000"/>
                </a:solidFill>
                <a:effectLst/>
                <a:latin typeface="Arial" panose="020B0604020202020204" pitchFamily="34" charset="0"/>
                <a:ea typeface="Calibri" panose="020F0502020204030204" pitchFamily="34" charset="0"/>
              </a:rPr>
              <a:t>tiếp</a:t>
            </a:r>
            <a:endParaRPr lang="en-US" sz="1100" dirty="0">
              <a:effectLst/>
              <a:latin typeface="Calibri" panose="020F0502020204030204" pitchFamily="34" charset="0"/>
              <a:ea typeface="Calibri" panose="020F0502020204030204" pitchFamily="34" charset="0"/>
            </a:endParaRPr>
          </a:p>
        </p:txBody>
      </p:sp>
      <p:graphicFrame>
        <p:nvGraphicFramePr>
          <p:cNvPr id="10" name="Chart 9">
            <a:extLst>
              <a:ext uri="{FF2B5EF4-FFF2-40B4-BE49-F238E27FC236}">
                <a16:creationId xmlns:a16="http://schemas.microsoft.com/office/drawing/2014/main" id="{FD0332D3-730F-0FCA-CB43-6ED95163C32C}"/>
              </a:ext>
            </a:extLst>
          </p:cNvPr>
          <p:cNvGraphicFramePr>
            <a:graphicFrameLocks/>
          </p:cNvGraphicFramePr>
          <p:nvPr>
            <p:extLst>
              <p:ext uri="{D42A27DB-BD31-4B8C-83A1-F6EECF244321}">
                <p14:modId xmlns:p14="http://schemas.microsoft.com/office/powerpoint/2010/main" val="2187858542"/>
              </p:ext>
            </p:extLst>
          </p:nvPr>
        </p:nvGraphicFramePr>
        <p:xfrm>
          <a:off x="400050" y="863600"/>
          <a:ext cx="6434137" cy="3917950"/>
        </p:xfrm>
        <a:graphic>
          <a:graphicData uri="http://schemas.openxmlformats.org/drawingml/2006/chart">
            <c:chart xmlns:c="http://schemas.openxmlformats.org/drawingml/2006/chart" xmlns:r="http://schemas.openxmlformats.org/officeDocument/2006/relationships" r:id="rId2"/>
          </a:graphicData>
        </a:graphic>
      </p:graphicFrame>
      <p:sp>
        <p:nvSpPr>
          <p:cNvPr id="5" name="Title 4">
            <a:extLst>
              <a:ext uri="{FF2B5EF4-FFF2-40B4-BE49-F238E27FC236}">
                <a16:creationId xmlns:a16="http://schemas.microsoft.com/office/drawing/2014/main" id="{AF9FD2C1-58BA-D01C-B8A8-A6DD8F9AC601}"/>
              </a:ext>
            </a:extLst>
          </p:cNvPr>
          <p:cNvSpPr>
            <a:spLocks noGrp="1"/>
          </p:cNvSpPr>
          <p:nvPr>
            <p:ph type="title"/>
          </p:nvPr>
        </p:nvSpPr>
        <p:spPr/>
        <p:txBody>
          <a:bodyPr/>
          <a:lstStyle/>
          <a:p>
            <a:endParaRPr lang="en-US"/>
          </a:p>
        </p:txBody>
      </p:sp>
      <p:sp>
        <p:nvSpPr>
          <p:cNvPr id="11" name="Google Shape;135;p26">
            <a:extLst>
              <a:ext uri="{FF2B5EF4-FFF2-40B4-BE49-F238E27FC236}">
                <a16:creationId xmlns:a16="http://schemas.microsoft.com/office/drawing/2014/main" id="{3CE793DE-EC36-B720-1A15-632E0016DBB9}"/>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
        <p:nvSpPr>
          <p:cNvPr id="8" name="TextBox 7">
            <a:extLst>
              <a:ext uri="{FF2B5EF4-FFF2-40B4-BE49-F238E27FC236}">
                <a16:creationId xmlns:a16="http://schemas.microsoft.com/office/drawing/2014/main" id="{347AC060-2164-B996-0B3E-819463B1BFA9}"/>
              </a:ext>
            </a:extLst>
          </p:cNvPr>
          <p:cNvSpPr txBox="1"/>
          <p:nvPr/>
        </p:nvSpPr>
        <p:spPr>
          <a:xfrm>
            <a:off x="187960" y="4831962"/>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3454481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58750" y="652382"/>
            <a:ext cx="8737600" cy="807978"/>
          </a:xfrm>
          <a:prstGeom prst="rect">
            <a:avLst/>
          </a:prstGeom>
          <a:noFill/>
        </p:spPr>
        <p:txBody>
          <a:bodyPr wrap="square">
            <a:spAutoFit/>
          </a:bodyPr>
          <a:lstStyle/>
          <a:p>
            <a:pPr marR="0" lvl="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c/ </a:t>
            </a:r>
            <a:r>
              <a:rPr lang="en-US" sz="1800" i="1" dirty="0" err="1">
                <a:solidFill>
                  <a:srgbClr val="000000"/>
                </a:solidFill>
                <a:effectLst/>
                <a:latin typeface="Arial" panose="020B0604020202020204" pitchFamily="34" charset="0"/>
                <a:ea typeface="Calibri" panose="020F0502020204030204" pitchFamily="34" charset="0"/>
              </a:rPr>
              <a:t>Mức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thực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nhóm</a:t>
            </a:r>
            <a:r>
              <a:rPr lang="en-US" sz="1800" i="1" dirty="0">
                <a:solidFill>
                  <a:srgbClr val="000000"/>
                </a:solidFill>
                <a:effectLst/>
                <a:latin typeface="Arial" panose="020B0604020202020204" pitchFamily="34" charset="0"/>
                <a:ea typeface="Calibri" panose="020F0502020204030204" pitchFamily="34" charset="0"/>
              </a:rPr>
              <a:t> KN </a:t>
            </a:r>
            <a:r>
              <a:rPr lang="en-US" sz="1800" i="1" dirty="0" err="1">
                <a:solidFill>
                  <a:srgbClr val="000000"/>
                </a:solidFill>
                <a:effectLst/>
                <a:latin typeface="Arial" panose="020B0604020202020204" pitchFamily="34" charset="0"/>
                <a:ea typeface="Calibri" panose="020F0502020204030204" pitchFamily="34" charset="0"/>
              </a:rPr>
              <a:t>hòa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nhập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với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cuộc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sống</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7" name="Chart 6">
            <a:extLst>
              <a:ext uri="{FF2B5EF4-FFF2-40B4-BE49-F238E27FC236}">
                <a16:creationId xmlns:a16="http://schemas.microsoft.com/office/drawing/2014/main" id="{47165163-B609-3368-D645-106DF59D13B7}"/>
              </a:ext>
            </a:extLst>
          </p:cNvPr>
          <p:cNvGraphicFramePr>
            <a:graphicFrameLocks/>
          </p:cNvGraphicFramePr>
          <p:nvPr>
            <p:extLst>
              <p:ext uri="{D42A27DB-BD31-4B8C-83A1-F6EECF244321}">
                <p14:modId xmlns:p14="http://schemas.microsoft.com/office/powerpoint/2010/main" val="1829082578"/>
              </p:ext>
            </p:extLst>
          </p:nvPr>
        </p:nvGraphicFramePr>
        <p:xfrm>
          <a:off x="896620" y="1096139"/>
          <a:ext cx="5585460" cy="3792855"/>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a:extLst>
              <a:ext uri="{FF2B5EF4-FFF2-40B4-BE49-F238E27FC236}">
                <a16:creationId xmlns:a16="http://schemas.microsoft.com/office/drawing/2014/main" id="{563549D8-2C88-71C0-A861-9A1E33EAF132}"/>
              </a:ext>
            </a:extLst>
          </p:cNvPr>
          <p:cNvSpPr>
            <a:spLocks noGrp="1"/>
          </p:cNvSpPr>
          <p:nvPr>
            <p:ph type="title"/>
          </p:nvPr>
        </p:nvSpPr>
        <p:spPr/>
        <p:txBody>
          <a:bodyPr/>
          <a:lstStyle/>
          <a:p>
            <a:endParaRPr lang="en-US"/>
          </a:p>
        </p:txBody>
      </p:sp>
      <p:sp>
        <p:nvSpPr>
          <p:cNvPr id="10" name="Google Shape;135;p26">
            <a:extLst>
              <a:ext uri="{FF2B5EF4-FFF2-40B4-BE49-F238E27FC236}">
                <a16:creationId xmlns:a16="http://schemas.microsoft.com/office/drawing/2014/main" id="{C693BAFB-BB6D-B319-2D64-11127ED2150E}"/>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
        <p:nvSpPr>
          <p:cNvPr id="11" name="TextBox 10">
            <a:extLst>
              <a:ext uri="{FF2B5EF4-FFF2-40B4-BE49-F238E27FC236}">
                <a16:creationId xmlns:a16="http://schemas.microsoft.com/office/drawing/2014/main" id="{E184F59A-6659-4EEB-42DB-ACC5BD1A8A35}"/>
              </a:ext>
            </a:extLst>
          </p:cNvPr>
          <p:cNvSpPr txBox="1"/>
          <p:nvPr/>
        </p:nvSpPr>
        <p:spPr>
          <a:xfrm>
            <a:off x="60326" y="4866501"/>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3207665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26</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368300" y="623873"/>
            <a:ext cx="8318500" cy="463075"/>
          </a:xfrm>
          <a:prstGeom prst="rect">
            <a:avLst/>
          </a:prstGeom>
          <a:noFill/>
        </p:spPr>
        <p:txBody>
          <a:bodyPr wrap="square">
            <a:spAutoFit/>
          </a:bodyPr>
          <a:lstStyle/>
          <a:p>
            <a:pPr marR="0" lvl="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d/ </a:t>
            </a:r>
            <a:r>
              <a:rPr lang="en-US" sz="1800" i="1" dirty="0" err="1">
                <a:solidFill>
                  <a:srgbClr val="000000"/>
                </a:solidFill>
                <a:effectLst/>
                <a:latin typeface="Arial" panose="020B0604020202020204" pitchFamily="34" charset="0"/>
                <a:ea typeface="Calibri" panose="020F0502020204030204" pitchFamily="34" charset="0"/>
              </a:rPr>
              <a:t>Mức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thực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nhóm</a:t>
            </a:r>
            <a:r>
              <a:rPr lang="en-US" sz="1800" i="1" dirty="0">
                <a:solidFill>
                  <a:srgbClr val="000000"/>
                </a:solidFill>
                <a:effectLst/>
                <a:latin typeface="Arial" panose="020B0604020202020204" pitchFamily="34" charset="0"/>
                <a:ea typeface="Calibri" panose="020F0502020204030204" pitchFamily="34" charset="0"/>
              </a:rPr>
              <a:t> KN </a:t>
            </a:r>
            <a:r>
              <a:rPr lang="en-US" sz="1800" i="1" dirty="0" err="1">
                <a:solidFill>
                  <a:srgbClr val="000000"/>
                </a:solidFill>
                <a:effectLst/>
                <a:latin typeface="Arial" panose="020B0604020202020204" pitchFamily="34" charset="0"/>
                <a:ea typeface="Calibri" panose="020F0502020204030204" pitchFamily="34" charset="0"/>
              </a:rPr>
              <a:t>quan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tâm</a:t>
            </a:r>
            <a:r>
              <a:rPr lang="en-US" sz="1800" i="1" dirty="0">
                <a:solidFill>
                  <a:srgbClr val="000000"/>
                </a:solidFill>
                <a:effectLst/>
                <a:latin typeface="Arial" panose="020B0604020202020204" pitchFamily="34" charset="0"/>
                <a:ea typeface="Calibri" panose="020F0502020204030204" pitchFamily="34" charset="0"/>
              </a:rPr>
              <a:t> chia </a:t>
            </a:r>
            <a:r>
              <a:rPr lang="en-US" sz="1800" i="1" dirty="0" err="1">
                <a:solidFill>
                  <a:srgbClr val="000000"/>
                </a:solidFill>
                <a:effectLst/>
                <a:latin typeface="Arial" panose="020B0604020202020204" pitchFamily="34" charset="0"/>
                <a:ea typeface="Calibri" panose="020F0502020204030204" pitchFamily="34" charset="0"/>
              </a:rPr>
              <a:t>sẻ</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7" name="Chart 6">
            <a:extLst>
              <a:ext uri="{FF2B5EF4-FFF2-40B4-BE49-F238E27FC236}">
                <a16:creationId xmlns:a16="http://schemas.microsoft.com/office/drawing/2014/main" id="{128BB185-08EA-376F-01E4-96A66DAF067C}"/>
              </a:ext>
            </a:extLst>
          </p:cNvPr>
          <p:cNvGraphicFramePr>
            <a:graphicFrameLocks/>
          </p:cNvGraphicFramePr>
          <p:nvPr>
            <p:extLst>
              <p:ext uri="{D42A27DB-BD31-4B8C-83A1-F6EECF244321}">
                <p14:modId xmlns:p14="http://schemas.microsoft.com/office/powerpoint/2010/main" val="3970083730"/>
              </p:ext>
            </p:extLst>
          </p:nvPr>
        </p:nvGraphicFramePr>
        <p:xfrm>
          <a:off x="687070" y="1086948"/>
          <a:ext cx="6221730" cy="3772904"/>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a:extLst>
              <a:ext uri="{FF2B5EF4-FFF2-40B4-BE49-F238E27FC236}">
                <a16:creationId xmlns:a16="http://schemas.microsoft.com/office/drawing/2014/main" id="{5BA847EA-9B44-755D-CED7-96566966F0DA}"/>
              </a:ext>
            </a:extLst>
          </p:cNvPr>
          <p:cNvSpPr>
            <a:spLocks noGrp="1"/>
          </p:cNvSpPr>
          <p:nvPr>
            <p:ph type="title"/>
          </p:nvPr>
        </p:nvSpPr>
        <p:spPr/>
        <p:txBody>
          <a:bodyPr/>
          <a:lstStyle/>
          <a:p>
            <a:endParaRPr lang="en-US"/>
          </a:p>
        </p:txBody>
      </p:sp>
      <p:sp>
        <p:nvSpPr>
          <p:cNvPr id="10" name="Google Shape;135;p26">
            <a:extLst>
              <a:ext uri="{FF2B5EF4-FFF2-40B4-BE49-F238E27FC236}">
                <a16:creationId xmlns:a16="http://schemas.microsoft.com/office/drawing/2014/main" id="{22B854AA-59E0-AF1F-3072-35BE2835E939}"/>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
        <p:nvSpPr>
          <p:cNvPr id="11" name="TextBox 10">
            <a:extLst>
              <a:ext uri="{FF2B5EF4-FFF2-40B4-BE49-F238E27FC236}">
                <a16:creationId xmlns:a16="http://schemas.microsoft.com/office/drawing/2014/main" id="{BF1521F4-4A2B-05CA-6C38-6F15A62362B7}"/>
              </a:ext>
            </a:extLst>
          </p:cNvPr>
          <p:cNvSpPr txBox="1"/>
          <p:nvPr/>
        </p:nvSpPr>
        <p:spPr>
          <a:xfrm>
            <a:off x="60326" y="4866501"/>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7710573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27</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95250" y="676058"/>
            <a:ext cx="8591550" cy="463075"/>
          </a:xfrm>
          <a:prstGeom prst="rect">
            <a:avLst/>
          </a:prstGeom>
          <a:noFill/>
        </p:spPr>
        <p:txBody>
          <a:bodyPr wrap="square">
            <a:spAutoFit/>
          </a:bodyPr>
          <a:lstStyle/>
          <a:p>
            <a:pPr marR="0" lvl="0" algn="just">
              <a:lnSpc>
                <a:spcPct val="150000"/>
              </a:lnSpc>
              <a:spcBef>
                <a:spcPts val="0"/>
              </a:spcBef>
              <a:spcAft>
                <a:spcPts val="0"/>
              </a:spcAft>
            </a:pPr>
            <a:r>
              <a:rPr lang="en-US" sz="1800" i="1" spc="-30" dirty="0">
                <a:solidFill>
                  <a:srgbClr val="000000"/>
                </a:solidFill>
                <a:effectLst/>
                <a:latin typeface="Arial" panose="020B0604020202020204" pitchFamily="34" charset="0"/>
                <a:ea typeface="Calibri" panose="020F0502020204030204" pitchFamily="34" charset="0"/>
              </a:rPr>
              <a:t>e/ </a:t>
            </a:r>
            <a:r>
              <a:rPr lang="en-US" sz="1800" i="1" spc="-30" dirty="0" err="1">
                <a:solidFill>
                  <a:srgbClr val="000000"/>
                </a:solidFill>
                <a:effectLst/>
                <a:latin typeface="Arial" panose="020B0604020202020204" pitchFamily="34" charset="0"/>
                <a:ea typeface="Calibri" panose="020F0502020204030204" pitchFamily="34" charset="0"/>
              </a:rPr>
              <a:t>Mức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thực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hiện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nhóm</a:t>
            </a:r>
            <a:r>
              <a:rPr lang="en-US" sz="1800" i="1" spc="-30" dirty="0">
                <a:solidFill>
                  <a:srgbClr val="000000"/>
                </a:solidFill>
                <a:effectLst/>
                <a:latin typeface="Arial" panose="020B0604020202020204" pitchFamily="34" charset="0"/>
                <a:ea typeface="Calibri" panose="020F0502020204030204" pitchFamily="34" charset="0"/>
              </a:rPr>
              <a:t> KN </a:t>
            </a:r>
            <a:r>
              <a:rPr lang="en-US" sz="1800" i="1" spc="-30" dirty="0" err="1">
                <a:solidFill>
                  <a:srgbClr val="000000"/>
                </a:solidFill>
                <a:effectLst/>
                <a:latin typeface="Arial" panose="020B0604020202020204" pitchFamily="34" charset="0"/>
                <a:ea typeface="Calibri" panose="020F0502020204030204" pitchFamily="34" charset="0"/>
              </a:rPr>
              <a:t>quan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tâm</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đến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môi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trường</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7" name="Chart 6">
            <a:extLst>
              <a:ext uri="{FF2B5EF4-FFF2-40B4-BE49-F238E27FC236}">
                <a16:creationId xmlns:a16="http://schemas.microsoft.com/office/drawing/2014/main" id="{9B135C52-FF5C-62B2-FE5A-556A8583D033}"/>
              </a:ext>
            </a:extLst>
          </p:cNvPr>
          <p:cNvGraphicFramePr>
            <a:graphicFrameLocks/>
          </p:cNvGraphicFramePr>
          <p:nvPr>
            <p:extLst>
              <p:ext uri="{D42A27DB-BD31-4B8C-83A1-F6EECF244321}">
                <p14:modId xmlns:p14="http://schemas.microsoft.com/office/powerpoint/2010/main" val="2182458206"/>
              </p:ext>
            </p:extLst>
          </p:nvPr>
        </p:nvGraphicFramePr>
        <p:xfrm>
          <a:off x="1712277" y="1271807"/>
          <a:ext cx="4835843" cy="3462020"/>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3">
            <a:extLst>
              <a:ext uri="{FF2B5EF4-FFF2-40B4-BE49-F238E27FC236}">
                <a16:creationId xmlns:a16="http://schemas.microsoft.com/office/drawing/2014/main" id="{ADC26EDE-AADC-46D3-74BC-97BEA6EB49D1}"/>
              </a:ext>
            </a:extLst>
          </p:cNvPr>
          <p:cNvSpPr>
            <a:spLocks noGrp="1"/>
          </p:cNvSpPr>
          <p:nvPr>
            <p:ph type="title"/>
          </p:nvPr>
        </p:nvSpPr>
        <p:spPr/>
        <p:txBody>
          <a:bodyPr/>
          <a:lstStyle/>
          <a:p>
            <a:endParaRPr lang="en-US"/>
          </a:p>
        </p:txBody>
      </p:sp>
      <p:sp>
        <p:nvSpPr>
          <p:cNvPr id="10" name="Google Shape;135;p26">
            <a:extLst>
              <a:ext uri="{FF2B5EF4-FFF2-40B4-BE49-F238E27FC236}">
                <a16:creationId xmlns:a16="http://schemas.microsoft.com/office/drawing/2014/main" id="{9E433FB6-28A2-9666-476F-767F4F3EE1C1}"/>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
        <p:nvSpPr>
          <p:cNvPr id="11" name="TextBox 10">
            <a:extLst>
              <a:ext uri="{FF2B5EF4-FFF2-40B4-BE49-F238E27FC236}">
                <a16:creationId xmlns:a16="http://schemas.microsoft.com/office/drawing/2014/main" id="{307EEA37-B59F-2D99-8C44-E69336B79C09}"/>
              </a:ext>
            </a:extLst>
          </p:cNvPr>
          <p:cNvSpPr txBox="1"/>
          <p:nvPr/>
        </p:nvSpPr>
        <p:spPr>
          <a:xfrm>
            <a:off x="60326" y="4866501"/>
            <a:ext cx="9144000" cy="276999"/>
          </a:xfrm>
          <a:prstGeom prst="rect">
            <a:avLst/>
          </a:prstGeom>
          <a:noFill/>
        </p:spPr>
        <p:txBody>
          <a:bodyPr wrap="square">
            <a:spAutoFit/>
          </a:bodyPr>
          <a:lstStyle/>
          <a:p>
            <a:r>
              <a:rPr lang="en-US" sz="1200" dirty="0">
                <a:solidFill>
                  <a:srgbClr val="000000"/>
                </a:solidFill>
                <a:effectLst/>
                <a:latin typeface="Arial" panose="020B0604020202020204" pitchFamily="34" charset="0"/>
                <a:ea typeface="Arial" panose="020B0604020202020204" pitchFamily="34" charset="0"/>
              </a:rPr>
              <a:t>Theo </a:t>
            </a:r>
            <a:r>
              <a:rPr lang="en-US" sz="1200" dirty="0" err="1">
                <a:solidFill>
                  <a:srgbClr val="000000"/>
                </a:solidFill>
                <a:effectLst/>
                <a:latin typeface="Arial" panose="020B0604020202020204" pitchFamily="34" charset="0"/>
                <a:ea typeface="Arial" panose="020B0604020202020204" pitchFamily="34" charset="0"/>
              </a:rPr>
              <a:t>kết</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quả</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nghiên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cứu</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của</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Nguyễn</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Thị</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Hải</a:t>
            </a:r>
            <a:r>
              <a:rPr lang="en-US" sz="1200" dirty="0">
                <a:solidFill>
                  <a:srgbClr val="000000"/>
                </a:solidFill>
                <a:effectLst/>
                <a:latin typeface="Arial" panose="020B0604020202020204" pitchFamily="34" charset="0"/>
                <a:ea typeface="Arial" panose="020B0604020202020204" pitchFamily="34" charset="0"/>
              </a:rPr>
              <a:t> </a:t>
            </a:r>
            <a:r>
              <a:rPr lang="en-US" sz="1200" dirty="0" err="1">
                <a:solidFill>
                  <a:srgbClr val="000000"/>
                </a:solidFill>
                <a:effectLst/>
                <a:latin typeface="Arial" panose="020B0604020202020204" pitchFamily="34" charset="0"/>
                <a:ea typeface="Arial" panose="020B0604020202020204" pitchFamily="34" charset="0"/>
              </a:rPr>
              <a:t>Yến</a:t>
            </a:r>
            <a:r>
              <a:rPr lang="en-US" sz="1200" dirty="0">
                <a:solidFill>
                  <a:srgbClr val="000000"/>
                </a:solidFill>
                <a:effectLst/>
                <a:latin typeface="Arial" panose="020B0604020202020204" pitchFamily="34" charset="0"/>
                <a:ea typeface="Arial" panose="020B0604020202020204" pitchFamily="34" charset="0"/>
              </a:rPr>
              <a:t> (2017). </a:t>
            </a:r>
            <a:endParaRPr lang="en-US" sz="1200" dirty="0"/>
          </a:p>
        </p:txBody>
      </p:sp>
    </p:spTree>
    <p:extLst>
      <p:ext uri="{BB962C8B-B14F-4D97-AF65-F5344CB8AC3E}">
        <p14:creationId xmlns:p14="http://schemas.microsoft.com/office/powerpoint/2010/main" val="30727151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28</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311150" y="834778"/>
            <a:ext cx="8591550" cy="4375942"/>
          </a:xfrm>
          <a:prstGeom prst="rect">
            <a:avLst/>
          </a:prstGeom>
          <a:noFill/>
        </p:spPr>
        <p:txBody>
          <a:bodyPr wrap="square">
            <a:spAutoFit/>
          </a:bodyPr>
          <a:lstStyle/>
          <a:p>
            <a:pPr marL="0" marR="0" indent="457200" algn="just">
              <a:lnSpc>
                <a:spcPct val="150000"/>
              </a:lnSpc>
              <a:spcBef>
                <a:spcPts val="0"/>
              </a:spcBef>
              <a:spcAft>
                <a:spcPts val="1000"/>
              </a:spcAft>
            </a:pPr>
            <a:r>
              <a:rPr lang="en-US" sz="1800" spc="-30" dirty="0">
                <a:solidFill>
                  <a:srgbClr val="000000"/>
                </a:solidFill>
                <a:effectLst/>
                <a:latin typeface="Arial" panose="020B0604020202020204" pitchFamily="34" charset="0"/>
                <a:ea typeface="Calibri" panose="020F0502020204030204" pitchFamily="34" charset="0"/>
              </a:rPr>
              <a:t>Qua </a:t>
            </a:r>
            <a:r>
              <a:rPr lang="en-US" sz="1800" spc="-30" dirty="0" err="1">
                <a:solidFill>
                  <a:srgbClr val="000000"/>
                </a:solidFill>
                <a:effectLst/>
                <a:latin typeface="Arial" panose="020B0604020202020204" pitchFamily="34" charset="0"/>
                <a:ea typeface="Calibri" panose="020F0502020204030204" pitchFamily="34" charset="0"/>
              </a:rPr>
              <a:t>khảo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sát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thấy</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việc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chủ</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động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thực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hiện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của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còn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chưa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cao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Một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trong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những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nguyên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nhân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quan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trọng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là</a:t>
            </a:r>
            <a:r>
              <a:rPr lang="en-US" sz="1800" spc="-30" dirty="0">
                <a:solidFill>
                  <a:srgbClr val="000000"/>
                </a:solidFill>
                <a:effectLst/>
                <a:latin typeface="Arial" panose="020B0604020202020204" pitchFamily="34" charset="0"/>
                <a:ea typeface="Calibri" panose="020F0502020204030204" pitchFamily="34" charset="0"/>
              </a:rPr>
              <a:t> do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chưa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được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trải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nghiệm</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thực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hành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trong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thực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tế</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nhiều</a:t>
            </a:r>
            <a:r>
              <a:rPr lang="en-US" sz="1800" spc="-3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1000"/>
              </a:spcAft>
            </a:pPr>
            <a:r>
              <a:rPr lang="en-US" sz="1800" spc="-30" dirty="0" err="1">
                <a:solidFill>
                  <a:srgbClr val="000000"/>
                </a:solidFill>
                <a:effectLst/>
                <a:latin typeface="Arial" panose="020B0604020202020204" pitchFamily="34" charset="0"/>
                <a:ea typeface="Calibri" panose="020F0502020204030204" pitchFamily="34" charset="0"/>
              </a:rPr>
              <a:t>Nguyên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nhân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dẫn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đến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thực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trạng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là</a:t>
            </a:r>
            <a:r>
              <a:rPr lang="en-US" sz="1800" spc="-30" dirty="0">
                <a:solidFill>
                  <a:srgbClr val="000000"/>
                </a:solidFill>
                <a:effectLst/>
                <a:latin typeface="Arial" panose="020B0604020202020204" pitchFamily="34" charset="0"/>
                <a:ea typeface="Calibri" panose="020F0502020204030204" pitchFamily="34" charset="0"/>
              </a:rPr>
              <a:t> do </a:t>
            </a:r>
            <a:r>
              <a:rPr lang="en-US" sz="1800" spc="-30" dirty="0" err="1">
                <a:solidFill>
                  <a:srgbClr val="000000"/>
                </a:solidFill>
                <a:effectLst/>
                <a:latin typeface="Arial" panose="020B0604020202020204" pitchFamily="34" charset="0"/>
                <a:ea typeface="Calibri" panose="020F0502020204030204" pitchFamily="34" charset="0"/>
              </a:rPr>
              <a:t>nhận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thức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của</a:t>
            </a:r>
            <a:r>
              <a:rPr lang="en-US" sz="1800" spc="-30" dirty="0">
                <a:solidFill>
                  <a:srgbClr val="000000"/>
                </a:solidFill>
                <a:effectLst/>
                <a:latin typeface="Arial" panose="020B0604020202020204" pitchFamily="34" charset="0"/>
                <a:ea typeface="Calibri" panose="020F0502020204030204" pitchFamily="34" charset="0"/>
              </a:rPr>
              <a:t> GV, CBQL </a:t>
            </a:r>
            <a:r>
              <a:rPr lang="en-US" sz="1800" spc="-30" dirty="0" err="1">
                <a:solidFill>
                  <a:srgbClr val="000000"/>
                </a:solidFill>
                <a:effectLst/>
                <a:latin typeface="Arial" panose="020B0604020202020204" pitchFamily="34" charset="0"/>
                <a:ea typeface="Calibri" panose="020F0502020204030204" pitchFamily="34" charset="0"/>
              </a:rPr>
              <a:t>đặc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biệt</a:t>
            </a:r>
            <a:r>
              <a:rPr lang="en-US" sz="1800" spc="-30" dirty="0">
                <a:solidFill>
                  <a:srgbClr val="000000"/>
                </a:solidFill>
                <a:effectLst/>
                <a:latin typeface="Arial" panose="020B0604020202020204" pitchFamily="34" charset="0"/>
                <a:ea typeface="Calibri" panose="020F0502020204030204" pitchFamily="34" charset="0"/>
              </a:rPr>
              <a:t> GV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CQL </a:t>
            </a:r>
            <a:r>
              <a:rPr lang="en-US" sz="1800" spc="-30" dirty="0" err="1">
                <a:solidFill>
                  <a:srgbClr val="000000"/>
                </a:solidFill>
                <a:effectLst/>
                <a:latin typeface="Arial" panose="020B0604020202020204" pitchFamily="34" charset="0"/>
                <a:ea typeface="Calibri" panose="020F0502020204030204" pitchFamily="34" charset="0"/>
              </a:rPr>
              <a:t>còn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chưa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nắm</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chắc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được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nội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chưa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hiểu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được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bản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chất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của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trải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nghiệm</a:t>
            </a:r>
            <a:r>
              <a:rPr lang="en-US" sz="1800" spc="-3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4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nâng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5-6 </a:t>
            </a:r>
            <a:r>
              <a:rPr lang="en-US" sz="1800" dirty="0" err="1">
                <a:solidFill>
                  <a:srgbClr val="000000"/>
                </a:solidFill>
                <a:effectLst/>
                <a:latin typeface="Arial" panose="020B0604020202020204" pitchFamily="34" charset="0"/>
                <a:ea typeface="Calibri" panose="020F0502020204030204" pitchFamily="34" charset="0"/>
              </a:rPr>
              <a:t>tuổi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4" name="Title 3">
            <a:extLst>
              <a:ext uri="{FF2B5EF4-FFF2-40B4-BE49-F238E27FC236}">
                <a16:creationId xmlns:a16="http://schemas.microsoft.com/office/drawing/2014/main" id="{DF016E33-9DE0-AB70-AEC5-21FFEC981E59}"/>
              </a:ext>
            </a:extLst>
          </p:cNvPr>
          <p:cNvSpPr>
            <a:spLocks noGrp="1"/>
          </p:cNvSpPr>
          <p:nvPr>
            <p:ph type="title"/>
          </p:nvPr>
        </p:nvSpPr>
        <p:spPr/>
        <p:txBody>
          <a:bodyPr/>
          <a:lstStyle/>
          <a:p>
            <a:endParaRPr lang="en-US"/>
          </a:p>
        </p:txBody>
      </p:sp>
      <p:sp>
        <p:nvSpPr>
          <p:cNvPr id="10" name="Google Shape;135;p26">
            <a:extLst>
              <a:ext uri="{FF2B5EF4-FFF2-40B4-BE49-F238E27FC236}">
                <a16:creationId xmlns:a16="http://schemas.microsoft.com/office/drawing/2014/main" id="{5552B614-9A2C-7B8F-7597-58FC68B562CB}"/>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Tree>
    <p:extLst>
      <p:ext uri="{BB962C8B-B14F-4D97-AF65-F5344CB8AC3E}">
        <p14:creationId xmlns:p14="http://schemas.microsoft.com/office/powerpoint/2010/main" val="20856267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29</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46050" y="999878"/>
            <a:ext cx="8591550" cy="2962927"/>
          </a:xfrm>
          <a:prstGeom prst="rect">
            <a:avLst/>
          </a:prstGeom>
          <a:noFill/>
        </p:spPr>
        <p:txBody>
          <a:bodyPr wrap="square">
            <a:spAutoFit/>
          </a:bodyPr>
          <a:lstStyle/>
          <a:p>
            <a:pPr marL="0" marR="0" indent="457200" algn="just">
              <a:lnSpc>
                <a:spcPct val="116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rPr>
              <a:t>Qua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MN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nhút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ít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nghe</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xuyên</a:t>
            </a:r>
            <a:r>
              <a:rPr lang="en-US" sz="1800" dirty="0">
                <a:solidFill>
                  <a:srgbClr val="000000"/>
                </a:solidFill>
                <a:effectLst/>
                <a:latin typeface="Arial" panose="020B0604020202020204" pitchFamily="34" charset="0"/>
                <a:ea typeface="Calibri" panose="020F0502020204030204" pitchFamily="34" charset="0"/>
              </a:rPr>
              <a:t>….Khi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quen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quyết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Do </a:t>
            </a:r>
            <a:r>
              <a:rPr lang="en-US" sz="1800" dirty="0" err="1">
                <a:solidFill>
                  <a:srgbClr val="000000"/>
                </a:solidFill>
                <a:effectLst/>
                <a:latin typeface="Arial" panose="020B0604020202020204" pitchFamily="34" charset="0"/>
                <a:ea typeface="Calibri" panose="020F0502020204030204" pitchFamily="34" charset="0"/>
              </a:rPr>
              <a:t>vậy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4" name="Title 3">
            <a:extLst>
              <a:ext uri="{FF2B5EF4-FFF2-40B4-BE49-F238E27FC236}">
                <a16:creationId xmlns:a16="http://schemas.microsoft.com/office/drawing/2014/main" id="{CE4683E8-1DE9-199A-3AD9-0624CEF21465}"/>
              </a:ext>
            </a:extLst>
          </p:cNvPr>
          <p:cNvSpPr>
            <a:spLocks noGrp="1"/>
          </p:cNvSpPr>
          <p:nvPr>
            <p:ph type="title"/>
          </p:nvPr>
        </p:nvSpPr>
        <p:spPr/>
        <p:txBody>
          <a:bodyPr/>
          <a:lstStyle/>
          <a:p>
            <a:endParaRPr lang="en-US"/>
          </a:p>
        </p:txBody>
      </p:sp>
      <p:sp>
        <p:nvSpPr>
          <p:cNvPr id="10" name="Google Shape;135;p26">
            <a:extLst>
              <a:ext uri="{FF2B5EF4-FFF2-40B4-BE49-F238E27FC236}">
                <a16:creationId xmlns:a16="http://schemas.microsoft.com/office/drawing/2014/main" id="{67F96F20-0002-C469-F353-34FAC23DE439}"/>
              </a:ext>
            </a:extLst>
          </p:cNvPr>
          <p:cNvSpPr txBox="1">
            <a:spLocks/>
          </p:cNvSpPr>
          <p:nvPr/>
        </p:nvSpPr>
        <p:spPr>
          <a:xfrm>
            <a:off x="-28574" y="-34217"/>
            <a:ext cx="92329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THỰC TRẠNG MỨC ĐỘ KỸ NĂNG XÃ HỘI CỦA TRẺ 5-6 TUỔI</a:t>
            </a:r>
          </a:p>
        </p:txBody>
      </p:sp>
    </p:spTree>
    <p:extLst>
      <p:ext uri="{BB962C8B-B14F-4D97-AF65-F5344CB8AC3E}">
        <p14:creationId xmlns:p14="http://schemas.microsoft.com/office/powerpoint/2010/main" val="19401576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30</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502950" y="309434"/>
            <a:ext cx="8686800" cy="2542363"/>
          </a:xfrm>
          <a:prstGeom prst="rect">
            <a:avLst/>
          </a:prstGeom>
          <a:noFill/>
        </p:spPr>
        <p:txBody>
          <a:bodyPr wrap="square">
            <a:spAutoFit/>
          </a:bodyPr>
          <a:lstStyle/>
          <a:p>
            <a:pPr marL="0" marR="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kĩ</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a:t>
            </a:r>
            <a:r>
              <a:rPr lang="en-US" sz="1800" b="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Mời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xem</a:t>
            </a:r>
            <a:r>
              <a:rPr lang="en-US" sz="1800" b="1" i="1" dirty="0">
                <a:solidFill>
                  <a:srgbClr val="000000"/>
                </a:solidFill>
                <a:effectLst/>
                <a:latin typeface="Arial" panose="020B0604020202020204" pitchFamily="34" charset="0"/>
                <a:ea typeface="Calibri" panose="020F0502020204030204" pitchFamily="34" charset="0"/>
              </a:rPr>
              <a:t> video 3: </a:t>
            </a:r>
            <a:r>
              <a:rPr lang="en-US" sz="1800" b="1" i="1" dirty="0" err="1">
                <a:solidFill>
                  <a:srgbClr val="000000"/>
                </a:solidFill>
                <a:effectLst/>
                <a:latin typeface="Arial" panose="020B0604020202020204" pitchFamily="34" charset="0"/>
                <a:ea typeface="Calibri" panose="020F0502020204030204" pitchFamily="34" charset="0"/>
              </a:rPr>
              <a:t>Tổ</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chức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GD </a:t>
            </a:r>
            <a:r>
              <a:rPr lang="en-US" sz="1800" b="1" i="1" dirty="0" err="1">
                <a:solidFill>
                  <a:srgbClr val="000000"/>
                </a:solidFill>
                <a:effectLst/>
                <a:latin typeface="Arial" panose="020B0604020202020204" pitchFamily="34" charset="0"/>
                <a:ea typeface="Calibri" panose="020F0502020204030204" pitchFamily="34" charset="0"/>
              </a:rPr>
              <a:t>kỹ</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5-6 </a:t>
            </a:r>
            <a:r>
              <a:rPr lang="en-US" sz="1800" b="1" i="1"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800" u="sng" dirty="0">
                <a:solidFill>
                  <a:srgbClr val="000000"/>
                </a:solidFill>
                <a:effectLst/>
                <a:latin typeface="Arial" panose="020B0604020202020204" pitchFamily="34" charset="0"/>
                <a:ea typeface="Calibri" panose="020F0502020204030204" pitchFamily="34" charset="0"/>
                <a:hlinkClick r:id="rId2"/>
              </a:rPr>
              <a:t>https://www.youtube.com/watch?v=D34pJUeXO5o</a:t>
            </a:r>
            <a:endParaRPr lang="en-US" sz="1800" dirty="0">
              <a:effectLst/>
              <a:latin typeface="Calibri" panose="020F0502020204030204" pitchFamily="34" charset="0"/>
              <a:ea typeface="Calibri" panose="020F0502020204030204" pitchFamily="34" charset="0"/>
            </a:endParaRPr>
          </a:p>
          <a:p>
            <a:pPr algn="just">
              <a:lnSpc>
                <a:spcPct val="150000"/>
              </a:lnSpc>
            </a:pPr>
            <a:endParaRPr lang="en-US"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3"/>
          <a:stretch>
            <a:fillRect/>
          </a:stretch>
        </p:blipFill>
        <p:spPr>
          <a:xfrm>
            <a:off x="971556" y="1841500"/>
            <a:ext cx="5975344" cy="2560538"/>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1787526" y="4923808"/>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2335060431"/>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288</TotalTime>
  <Words>2683</Words>
  <Application>Microsoft Office PowerPoint</Application>
  <PresentationFormat>On-screen Show (16:9)</PresentationFormat>
  <Paragraphs>157</Paragraphs>
  <Slides>30</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Times New Roman</vt:lpstr>
      <vt:lpstr>Source Sans Pro</vt:lpstr>
      <vt:lpstr>Noto Sans Symbols</vt:lpstr>
      <vt:lpstr>Calibri Light</vt:lpstr>
      <vt:lpstr>Arial</vt:lpstr>
      <vt:lpstr>Permanent Marker</vt:lpstr>
      <vt:lpstr>Calibri</vt:lpstr>
      <vt:lpstr>Timon template</vt:lpstr>
      <vt:lpstr>Education Social skills for preschool children </vt:lpstr>
      <vt:lpstr>hello!</vt:lpstr>
      <vt:lpstr>PowerPoint Presentation</vt:lpstr>
      <vt:lpstr>BÀI HỌC SỐ 11</vt:lpstr>
      <vt:lpstr>TIẾN TRÌNH HỌC TẬP</vt:lpstr>
      <vt:lpstr>Mục tiêu của bài học</vt:lpstr>
      <vt:lpstr>Tài liệu tham khảo</vt:lpstr>
      <vt:lpstr>PowerPoint Presentation</vt:lpstr>
      <vt:lpstr>ẢNH HƯỞNG CỦA MÔI TRƯỜNG GIA ĐÌNH VÀ CỘNG ĐỒNG</vt:lpstr>
      <vt:lpstr>PowerPoint Presentation</vt:lpstr>
      <vt:lpstr>PowerPoint Presentation</vt:lpstr>
      <vt:lpstr>ẢNH HƯỞNG CỦA MÔI TRƯỜNG GIA ĐÌNH VÀ CỘNG ĐỒNG</vt:lpstr>
      <vt:lpstr>PowerPoint Presentation</vt:lpstr>
      <vt:lpstr>PowerPoint Presentation</vt:lpstr>
      <vt:lpstr>PowerPoint Presentation</vt:lpstr>
      <vt:lpstr>PowerPoint Presentation</vt:lpstr>
      <vt:lpstr>PowerPoint Presentation</vt:lpstr>
      <vt:lpstr>THỰC TRẠNG MỨC ĐỘ KỸ NĂNG XÃ HỘI CỦA TRẺ 5-6 TUỔI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71</cp:revision>
  <dcterms:modified xsi:type="dcterms:W3CDTF">2022-06-10T03:18:42Z</dcterms:modified>
</cp:coreProperties>
</file>