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35"/>
  </p:notesMasterIdLst>
  <p:sldIdLst>
    <p:sldId id="262" r:id="rId2"/>
    <p:sldId id="258" r:id="rId3"/>
    <p:sldId id="259" r:id="rId4"/>
    <p:sldId id="273" r:id="rId5"/>
    <p:sldId id="267" r:id="rId6"/>
    <p:sldId id="257" r:id="rId7"/>
    <p:sldId id="264" r:id="rId8"/>
    <p:sldId id="261" r:id="rId9"/>
    <p:sldId id="344" r:id="rId10"/>
    <p:sldId id="363" r:id="rId11"/>
    <p:sldId id="263" r:id="rId12"/>
    <p:sldId id="364" r:id="rId13"/>
    <p:sldId id="369" r:id="rId14"/>
    <p:sldId id="365" r:id="rId15"/>
    <p:sldId id="366" r:id="rId16"/>
    <p:sldId id="367" r:id="rId17"/>
    <p:sldId id="387" r:id="rId18"/>
    <p:sldId id="388" r:id="rId19"/>
    <p:sldId id="389" r:id="rId20"/>
    <p:sldId id="390" r:id="rId21"/>
    <p:sldId id="391" r:id="rId22"/>
    <p:sldId id="392" r:id="rId23"/>
    <p:sldId id="393" r:id="rId24"/>
    <p:sldId id="394" r:id="rId25"/>
    <p:sldId id="395" r:id="rId26"/>
    <p:sldId id="396" r:id="rId27"/>
    <p:sldId id="397" r:id="rId28"/>
    <p:sldId id="398" r:id="rId29"/>
    <p:sldId id="399" r:id="rId30"/>
    <p:sldId id="400" r:id="rId31"/>
    <p:sldId id="401" r:id="rId32"/>
    <p:sldId id="402" r:id="rId33"/>
    <p:sldId id="256" r:id="rId34"/>
  </p:sldIdLst>
  <p:sldSz cx="9144000" cy="5143500" type="screen16x9"/>
  <p:notesSz cx="6858000" cy="9144000"/>
  <p:embeddedFontLst>
    <p:embeddedFont>
      <p:font typeface="Calibri" panose="020F0502020204030204" pitchFamily="34" charset="0"/>
      <p:regular r:id="rId36"/>
      <p:bold r:id="rId37"/>
      <p:italic r:id="rId38"/>
      <p:boldItalic r:id="rId39"/>
    </p:embeddedFont>
    <p:embeddedFont>
      <p:font typeface="Permanent Marker" panose="020B0604020202020204" charset="0"/>
      <p:regular r:id="rId40"/>
    </p:embeddedFont>
    <p:embeddedFont>
      <p:font typeface="Source Sans Pro" panose="020B0503030403020204" pitchFamily="3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88" autoAdjust="0"/>
    <p:restoredTop sz="94660"/>
  </p:normalViewPr>
  <p:slideViewPr>
    <p:cSldViewPr snapToGrid="0">
      <p:cViewPr varScale="1">
        <p:scale>
          <a:sx n="123" d="100"/>
          <a:sy n="123" d="100"/>
        </p:scale>
        <p:origin x="68" y="2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7384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1285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3496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701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6397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044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7106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3203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91641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20710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3285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6309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3323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66134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31782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24601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3499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98748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03450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07486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58326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35236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657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6Y0J0j9Lt0I" TargetMode="External"/><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hyperlink" Target="https://www.youtube.com/watch?v=TWJ73LJOHt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rgbClr val="FFFFFF"/>
                </a:solidFill>
              </a:rPr>
              <a:t>GIÁO DỤC KỸ NĂNG XÃ HỘI CHO TRẺ MẦM NON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
        <p:nvSpPr>
          <p:cNvPr id="7" name="TextBox 6">
            <a:extLst>
              <a:ext uri="{FF2B5EF4-FFF2-40B4-BE49-F238E27FC236}">
                <a16:creationId xmlns:a16="http://schemas.microsoft.com/office/drawing/2014/main" id="{E126F74A-4EF5-7CC4-7FD6-1A0115254270}"/>
              </a:ext>
            </a:extLst>
          </p:cNvPr>
          <p:cNvSpPr txBox="1"/>
          <p:nvPr/>
        </p:nvSpPr>
        <p:spPr>
          <a:xfrm>
            <a:off x="1209613" y="224364"/>
            <a:ext cx="6176074" cy="671915"/>
          </a:xfrm>
          <a:prstGeom prst="rect">
            <a:avLst/>
          </a:prstGeom>
          <a:noFill/>
        </p:spPr>
        <p:txBody>
          <a:bodyPr wrap="square">
            <a:spAutoFit/>
          </a:bodyPr>
          <a:lstStyle/>
          <a:p>
            <a:pPr marL="0" marR="0" algn="ctr">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No.13: Some social skills education measures for preschool children through experiential activities (continued)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13</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7CBBA259-6007-493D-A501-A54696CE692D}"/>
              </a:ext>
            </a:extLst>
          </p:cNvPr>
          <p:cNvSpPr txBox="1"/>
          <p:nvPr/>
        </p:nvSpPr>
        <p:spPr>
          <a:xfrm>
            <a:off x="1557300" y="374938"/>
            <a:ext cx="6958330" cy="477054"/>
          </a:xfrm>
          <a:prstGeom prst="rect">
            <a:avLst/>
          </a:prstGeom>
          <a:noFill/>
        </p:spPr>
        <p:txBody>
          <a:bodyPr wrap="square">
            <a:spAutoFit/>
          </a:bodyPr>
          <a:lstStyle/>
          <a:p>
            <a:r>
              <a:rPr lang="en-US" sz="2500">
                <a:solidFill>
                  <a:schemeClr val="accent1">
                    <a:lumMod val="75000"/>
                  </a:schemeClr>
                </a:solidFill>
              </a:rPr>
              <a:t>Education Social </a:t>
            </a:r>
            <a:r>
              <a:rPr lang="en-US" sz="2500" dirty="0">
                <a:solidFill>
                  <a:schemeClr val="accent1">
                    <a:lumMod val="75000"/>
                  </a:schemeClr>
                </a:solidFill>
              </a:rPr>
              <a:t>skills for preschool children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1" name="Google Shape;221;p34"/>
          <p:cNvSpPr/>
          <p:nvPr/>
        </p:nvSpPr>
        <p:spPr>
          <a:xfrm>
            <a:off x="827048" y="1864962"/>
            <a:ext cx="7495541" cy="1611823"/>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algn="just">
              <a:lnSpc>
                <a:spcPct val="150000"/>
              </a:lnSpc>
              <a:spcBef>
                <a:spcPts val="0"/>
              </a:spcBef>
              <a:spcAft>
                <a:spcPts val="0"/>
              </a:spcAft>
            </a:pPr>
            <a:r>
              <a:rPr lang="en-US" sz="1800" dirty="0" err="1">
                <a:solidFill>
                  <a:schemeClr val="bg1"/>
                </a:solidFill>
                <a:effectLst/>
                <a:latin typeface="Arial" panose="020B0604020202020204" pitchFamily="34" charset="0"/>
                <a:ea typeface="Arial" panose="020B0604020202020204" pitchFamily="34" charset="0"/>
              </a:rPr>
              <a:t>Giới</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thiệu</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một</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Arial" panose="020B0604020202020204" pitchFamily="34" charset="0"/>
              </a:rPr>
              <a:t>số</a:t>
            </a:r>
            <a:r>
              <a:rPr lang="en-US" sz="1800" dirty="0">
                <a:solidFill>
                  <a:schemeClr val="bg1"/>
                </a:solidFill>
                <a:effectLst/>
                <a:latin typeface="Arial" panose="020B0604020202020204" pitchFamily="34" charset="0"/>
                <a:ea typeface="Arial" panose="020B0604020202020204" pitchFamily="34" charset="0"/>
              </a:rPr>
              <a:t> </a:t>
            </a:r>
            <a:r>
              <a:rPr lang="en-US" sz="1800" dirty="0" err="1">
                <a:solidFill>
                  <a:schemeClr val="bg1"/>
                </a:solidFill>
                <a:effectLst/>
                <a:latin typeface="Arial" panose="020B0604020202020204" pitchFamily="34" charset="0"/>
                <a:ea typeface="Calibri" panose="020F0502020204030204" pitchFamily="34" charset="0"/>
              </a:rPr>
              <a:t>biện</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pháp</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giáo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dục</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kỹ</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năng</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xã</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hội</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cho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trẻ</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mẫu</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giáo</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thông</a:t>
            </a:r>
            <a:r>
              <a:rPr lang="en-US" sz="1800" dirty="0">
                <a:solidFill>
                  <a:schemeClr val="bg1"/>
                </a:solidFill>
                <a:effectLst/>
                <a:latin typeface="Arial" panose="020B0604020202020204" pitchFamily="34" charset="0"/>
                <a:ea typeface="Calibri" panose="020F0502020204030204" pitchFamily="34" charset="0"/>
              </a:rPr>
              <a:t> qua </a:t>
            </a:r>
            <a:r>
              <a:rPr lang="en-US" sz="1800" dirty="0" err="1">
                <a:solidFill>
                  <a:schemeClr val="bg1"/>
                </a:solidFill>
                <a:effectLst/>
                <a:latin typeface="Arial" panose="020B0604020202020204" pitchFamily="34" charset="0"/>
                <a:ea typeface="Calibri" panose="020F0502020204030204" pitchFamily="34" charset="0"/>
              </a:rPr>
              <a:t>hoạt</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động</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trải</a:t>
            </a:r>
            <a:r>
              <a:rPr lang="en-US" sz="1800" dirty="0">
                <a:solidFill>
                  <a:schemeClr val="bg1"/>
                </a:solidFill>
                <a:effectLst/>
                <a:latin typeface="Arial" panose="020B0604020202020204" pitchFamily="34" charset="0"/>
                <a:ea typeface="Calibri" panose="020F0502020204030204" pitchFamily="34" charset="0"/>
              </a:rPr>
              <a:t> </a:t>
            </a:r>
            <a:r>
              <a:rPr lang="en-US" sz="1800" dirty="0" err="1">
                <a:solidFill>
                  <a:schemeClr val="bg1"/>
                </a:solidFill>
                <a:effectLst/>
                <a:latin typeface="Arial" panose="020B0604020202020204" pitchFamily="34" charset="0"/>
                <a:ea typeface="Calibri" panose="020F0502020204030204" pitchFamily="34" charset="0"/>
              </a:rPr>
              <a:t>nghiệm</a:t>
            </a:r>
            <a:endParaRPr lang="en-US" sz="1800" dirty="0">
              <a:solidFill>
                <a:schemeClr val="bg1"/>
              </a:solidFill>
              <a:effectLst/>
              <a:latin typeface="Calibri" panose="020F0502020204030204" pitchFamily="34" charset="0"/>
              <a:ea typeface="Calibri" panose="020F0502020204030204" pitchFamily="34" charset="0"/>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Google Shape;127;p25">
            <a:extLst>
              <a:ext uri="{FF2B5EF4-FFF2-40B4-BE49-F238E27FC236}">
                <a16:creationId xmlns:a16="http://schemas.microsoft.com/office/drawing/2014/main" id="{6DAAF0D2-7316-DA0D-BFE7-A7E9F4721E24}"/>
              </a:ext>
            </a:extLst>
          </p:cNvPr>
          <p:cNvSpPr txBox="1">
            <a:spLocks/>
          </p:cNvSpPr>
          <p:nvPr/>
        </p:nvSpPr>
        <p:spPr>
          <a:xfrm>
            <a:off x="90406" y="1069021"/>
            <a:ext cx="8963187" cy="2457209"/>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r>
              <a:rPr lang="es-MX" spc="-20">
                <a:latin typeface="Arial" panose="020B0604020202020204" pitchFamily="34" charset="0"/>
                <a:ea typeface="Calibri" panose="020F0502020204030204" pitchFamily="34" charset="0"/>
              </a:rPr>
              <a:t>Theo Lương Thị Bình, Phan Lan Anh (2007) và </a:t>
            </a:r>
            <a:r>
              <a:rPr lang="pt-BR">
                <a:latin typeface="Arial" panose="020B0604020202020204" pitchFamily="34" charset="0"/>
                <a:ea typeface="Calibri" panose="020F0502020204030204" pitchFamily="34" charset="0"/>
              </a:rPr>
              <a:t>Lê Bích Ngọc (2013), </a:t>
            </a:r>
            <a:r>
              <a:rPr lang="pt-BR" i="1">
                <a:latin typeface="Arial" panose="020B0604020202020204" pitchFamily="34" charset="0"/>
                <a:ea typeface="Calibri" panose="020F0502020204030204" pitchFamily="34" charset="0"/>
              </a:rPr>
              <a:t>các biện pháp cần dựa trên một số nguyên tắc cơ bản đã đề cập trong bài 12</a:t>
            </a:r>
            <a:endParaRPr lang="en-US" sz="1800" b="1" dirty="0">
              <a:latin typeface="Times New Roman" panose="02020603050405020304" pitchFamily="18" charset="0"/>
              <a:ea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902568" y="1162372"/>
            <a:ext cx="4347695" cy="249055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vận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các</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tiễn</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340963" y="1442374"/>
            <a:ext cx="3956687" cy="2442533"/>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các</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endParaRPr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538480"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800" dirty="0">
                <a:effectLst/>
                <a:latin typeface="Arial" panose="020B0604020202020204" pitchFamily="34" charset="0"/>
                <a:ea typeface="Calibri" panose="020F0502020204030204" pitchFamily="34" charset="0"/>
              </a:rPr>
              <a:t>1.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 </a:t>
            </a:r>
            <a:r>
              <a:rPr lang="es-MX" sz="1800" i="1" spc="-20" dirty="0" err="1">
                <a:effectLst/>
                <a:latin typeface="Arial" panose="020B0604020202020204" pitchFamily="34" charset="0"/>
                <a:ea typeface="Calibri" panose="020F0502020204030204" pitchFamily="34" charset="0"/>
              </a:rPr>
              <a:t>Tổ</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chức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hoạt</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động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giáo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dục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tình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cảm</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xã</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hội</a:t>
            </a:r>
            <a:r>
              <a:rPr lang="es-MX" sz="1800" i="1" spc="-20" dirty="0">
                <a:effectLst/>
                <a:latin typeface="Arial" panose="020B0604020202020204" pitchFamily="34" charset="0"/>
                <a:ea typeface="Calibri" panose="020F0502020204030204" pitchFamily="34" charset="0"/>
              </a:rPr>
              <a:t> cho </a:t>
            </a:r>
            <a:r>
              <a:rPr lang="es-MX" sz="1800" i="1" spc="-20" dirty="0" err="1">
                <a:effectLst/>
                <a:latin typeface="Arial" panose="020B0604020202020204" pitchFamily="34" charset="0"/>
                <a:ea typeface="Calibri" panose="020F0502020204030204" pitchFamily="34" charset="0"/>
              </a:rPr>
              <a:t>trẻ</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mầm</a:t>
            </a:r>
            <a:r>
              <a:rPr lang="es-MX" sz="1800" i="1" spc="-20" dirty="0">
                <a:effectLst/>
                <a:latin typeface="Arial" panose="020B0604020202020204" pitchFamily="34" charset="0"/>
                <a:ea typeface="Calibri" panose="020F0502020204030204" pitchFamily="34" charset="0"/>
              </a:rPr>
              <a:t> non </a:t>
            </a:r>
            <a:r>
              <a:rPr lang="es-MX" sz="1800" i="1" spc="-20" dirty="0" err="1">
                <a:effectLst/>
                <a:latin typeface="Arial" panose="020B0604020202020204" pitchFamily="34" charset="0"/>
                <a:ea typeface="Calibri" panose="020F0502020204030204" pitchFamily="34" charset="0"/>
              </a:rPr>
              <a:t>theo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hướng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tích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hợp</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chủ</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đề</a:t>
            </a:r>
            <a:r>
              <a:rPr lang="es-MX" sz="1800" spc="-20" dirty="0">
                <a:effectLst/>
                <a:latin typeface="Arial" panose="020B0604020202020204" pitchFamily="34" charset="0"/>
                <a:ea typeface="Calibri" panose="020F0502020204030204" pitchFamily="34" charset="0"/>
              </a:rPr>
              <a:t>, NXB </a:t>
            </a:r>
            <a:r>
              <a:rPr lang="es-MX" sz="1800" spc="-20" dirty="0" err="1">
                <a:effectLst/>
                <a:latin typeface="Arial" panose="020B0604020202020204" pitchFamily="34" charset="0"/>
                <a:ea typeface="Calibri" panose="020F0502020204030204" pitchFamily="34" charset="0"/>
              </a:rPr>
              <a:t>Giáo</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dục</a:t>
            </a:r>
            <a:r>
              <a:rPr lang="es-MX" sz="1800" spc="-2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2. </a:t>
            </a:r>
            <a:r>
              <a:rPr lang="pt-BR" sz="1800" dirty="0">
                <a:effectLst/>
                <a:latin typeface="Arial" panose="020B0604020202020204" pitchFamily="34" charset="0"/>
                <a:ea typeface="Calibri" panose="020F0502020204030204" pitchFamily="34" charset="0"/>
              </a:rPr>
              <a:t>Lê Bích Ngọc (2013), </a:t>
            </a:r>
            <a:r>
              <a:rPr lang="pt-BR" sz="18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800" dirty="0">
                <a:effectLst/>
                <a:latin typeface="Arial" panose="020B0604020202020204" pitchFamily="34" charset="0"/>
                <a:ea typeface="Calibri" panose="020F0502020204030204" pitchFamily="34" charset="0"/>
              </a:rPr>
              <a:t>Đại học Quốc gia Hà Nội</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3. </a:t>
            </a:r>
            <a:r>
              <a:rPr lang="en-US" sz="1800" dirty="0" err="1">
                <a:effectLst/>
                <a:latin typeface="Arial" panose="020B0604020202020204" pitchFamily="34" charset="0"/>
                <a:ea typeface="Arial" panose="020B0604020202020204" pitchFamily="34" charset="0"/>
              </a:rPr>
              <a:t>Bộ</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 </a:t>
            </a:r>
            <a:r>
              <a:rPr lang="en-US" sz="1800" dirty="0" err="1">
                <a:effectLst/>
                <a:latin typeface="Arial" panose="020B0604020202020204" pitchFamily="34" charset="0"/>
                <a:ea typeface="Arial" panose="020B0604020202020204" pitchFamily="34" charset="0"/>
              </a:rPr>
              <a:t>Đào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Việt</a:t>
            </a:r>
            <a:r>
              <a:rPr lang="en-US" sz="1800" dirty="0">
                <a:effectLst/>
                <a:latin typeface="Arial" panose="020B0604020202020204" pitchFamily="34" charset="0"/>
                <a:ea typeface="Arial" panose="020B0604020202020204" pitchFamily="34" charset="0"/>
              </a:rPr>
              <a:t> Nam (2021). </a:t>
            </a:r>
            <a:r>
              <a:rPr lang="en-US" sz="1800" dirty="0" err="1">
                <a:effectLst/>
                <a:latin typeface="Arial" panose="020B0604020202020204" pitchFamily="34" charset="0"/>
                <a:ea typeface="Arial" panose="020B0604020202020204" pitchFamily="34" charset="0"/>
              </a:rPr>
              <a:t>Thông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tư</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số</a:t>
            </a:r>
            <a:r>
              <a:rPr lang="en-US" sz="1800" dirty="0">
                <a:effectLst/>
                <a:latin typeface="Arial" panose="020B0604020202020204" pitchFamily="34" charset="0"/>
                <a:ea typeface="Arial" panose="020B0604020202020204" pitchFamily="34" charset="0"/>
              </a:rPr>
              <a:t> 01/VBHN – BGDĐT </a:t>
            </a:r>
            <a:r>
              <a:rPr lang="en-US" sz="1800" i="1" dirty="0" err="1">
                <a:effectLst/>
                <a:latin typeface="Arial" panose="020B0604020202020204" pitchFamily="34" charset="0"/>
                <a:ea typeface="Arial" panose="020B0604020202020204" pitchFamily="34" charset="0"/>
              </a:rPr>
              <a:t>N</a:t>
            </a:r>
            <a:r>
              <a:rPr lang="en-US" sz="1800" i="1" dirty="0" err="1">
                <a:effectLst/>
                <a:highlight>
                  <a:srgbClr val="FFFFFF"/>
                </a:highlight>
                <a:latin typeface="Arial" panose="020B0604020202020204" pitchFamily="34" charset="0"/>
                <a:ea typeface="Arial" panose="020B0604020202020204" pitchFamily="34" charset="0"/>
              </a:rPr>
              <a:t>gày</a:t>
            </a:r>
            <a:r>
              <a:rPr lang="en-US" sz="1800" i="1" dirty="0">
                <a:effectLst/>
                <a:highlight>
                  <a:srgbClr val="FFFFFF"/>
                </a:highlight>
                <a:latin typeface="Arial" panose="020B0604020202020204" pitchFamily="34" charset="0"/>
                <a:ea typeface="Arial" panose="020B0604020202020204" pitchFamily="34" charset="0"/>
              </a:rPr>
              <a:t> 13 </a:t>
            </a:r>
            <a:r>
              <a:rPr lang="en-US" sz="1800" i="1" dirty="0" err="1">
                <a:effectLst/>
                <a:highlight>
                  <a:srgbClr val="FFFFFF"/>
                </a:highlight>
                <a:latin typeface="Arial" panose="020B0604020202020204" pitchFamily="34" charset="0"/>
                <a:ea typeface="Arial" panose="020B0604020202020204" pitchFamily="34" charset="0"/>
              </a:rPr>
              <a:t>tháng</a:t>
            </a:r>
            <a:r>
              <a:rPr lang="en-US" sz="1800" i="1" dirty="0">
                <a:effectLst/>
                <a:highlight>
                  <a:srgbClr val="FFFFFF"/>
                </a:highlight>
                <a:latin typeface="Arial" panose="020B0604020202020204" pitchFamily="34" charset="0"/>
                <a:ea typeface="Arial" panose="020B0604020202020204" pitchFamily="34" charset="0"/>
              </a:rPr>
              <a:t> 04 </a:t>
            </a:r>
            <a:r>
              <a:rPr lang="en-US" sz="1800" i="1" dirty="0" err="1">
                <a:effectLst/>
                <a:highlight>
                  <a:srgbClr val="FFFFFF"/>
                </a:highlight>
                <a:latin typeface="Arial" panose="020B0604020202020204" pitchFamily="34" charset="0"/>
                <a:ea typeface="Arial" panose="020B0604020202020204" pitchFamily="34" charset="0"/>
              </a:rPr>
              <a:t>năm</a:t>
            </a:r>
            <a:r>
              <a:rPr lang="en-US" sz="1800" i="1" dirty="0">
                <a:effectLst/>
                <a:highlight>
                  <a:srgbClr val="FFFFFF"/>
                </a:highlight>
                <a:latin typeface="Arial" panose="020B0604020202020204" pitchFamily="34" charset="0"/>
                <a:ea typeface="Arial" panose="020B0604020202020204" pitchFamily="34" charset="0"/>
              </a:rPr>
              <a:t> 2021 </a:t>
            </a:r>
            <a:r>
              <a:rPr lang="en-US" sz="1800" dirty="0" err="1">
                <a:effectLst/>
                <a:latin typeface="Arial" panose="020B0604020202020204" pitchFamily="34" charset="0"/>
                <a:ea typeface="Arial" panose="020B0604020202020204" pitchFamily="34" charset="0"/>
              </a:rPr>
              <a:t>về</a:t>
            </a:r>
            <a:r>
              <a:rPr lang="en-US" sz="1800" dirty="0">
                <a:effectLst/>
                <a:latin typeface="Arial" panose="020B0604020202020204" pitchFamily="34" charset="0"/>
                <a:ea typeface="Arial" panose="020B0604020202020204" pitchFamily="34" charset="0"/>
              </a:rPr>
              <a:t> ban </a:t>
            </a:r>
            <a:r>
              <a:rPr lang="en-US" sz="1800" dirty="0" err="1">
                <a:effectLst/>
                <a:latin typeface="Arial" panose="020B0604020202020204" pitchFamily="34" charset="0"/>
                <a:ea typeface="Arial" panose="020B0604020202020204" pitchFamily="34" charset="0"/>
              </a:rPr>
              <a:t>hành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Chương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mầm</a:t>
            </a:r>
            <a:r>
              <a:rPr lang="en-US" sz="1800" dirty="0">
                <a:effectLst/>
                <a:latin typeface="Arial" panose="020B0604020202020204" pitchFamily="34" charset="0"/>
                <a:ea typeface="Arial" panose="020B0604020202020204" pitchFamily="34" charset="0"/>
              </a:rPr>
              <a:t> non.</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5197799" y="2139914"/>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9" name="TextBox 8">
            <a:extLst>
              <a:ext uri="{FF2B5EF4-FFF2-40B4-BE49-F238E27FC236}">
                <a16:creationId xmlns:a16="http://schemas.microsoft.com/office/drawing/2014/main" id="{F60A405F-999D-7C65-F341-C7C4CD464827}"/>
              </a:ext>
            </a:extLst>
          </p:cNvPr>
          <p:cNvSpPr txBox="1"/>
          <p:nvPr/>
        </p:nvSpPr>
        <p:spPr>
          <a:xfrm>
            <a:off x="167295" y="804151"/>
            <a:ext cx="5030504" cy="3970318"/>
          </a:xfrm>
          <a:prstGeom prst="rect">
            <a:avLst/>
          </a:prstGeom>
          <a:noFill/>
        </p:spPr>
        <p:txBody>
          <a:bodyPr wrap="square">
            <a:spAutoFit/>
          </a:bodyPr>
          <a:lstStyle/>
          <a:p>
            <a:r>
              <a:rPr lang="af-ZA" sz="1800" i="1" dirty="0"/>
              <a:t>Biện pháp 4: Xác định quy trình chung trong tổ chức các hoạt động trải nghiệm nhằm giáo dục KNXH cho trẻ mẫu giáo 5-6 tuổi</a:t>
            </a:r>
            <a:endParaRPr lang="en-US" sz="1800" dirty="0"/>
          </a:p>
          <a:p>
            <a:r>
              <a:rPr lang="af-ZA" sz="1800" dirty="0"/>
              <a:t> </a:t>
            </a:r>
            <a:r>
              <a:rPr lang="en-US" sz="1800" i="1" dirty="0"/>
              <a:t>a. </a:t>
            </a:r>
            <a:r>
              <a:rPr lang="en-US" sz="1800" i="1" dirty="0" err="1"/>
              <a:t>Mục</a:t>
            </a:r>
            <a:r>
              <a:rPr lang="en-US" sz="1800" i="1" dirty="0"/>
              <a:t> </a:t>
            </a:r>
            <a:r>
              <a:rPr lang="en-US" sz="1800" i="1" dirty="0" err="1"/>
              <a:t>đích</a:t>
            </a:r>
            <a:r>
              <a:rPr lang="en-US" sz="1800" i="1" dirty="0"/>
              <a:t>: </a:t>
            </a:r>
            <a:endParaRPr lang="en-US" sz="1800" dirty="0"/>
          </a:p>
          <a:p>
            <a:r>
              <a:rPr lang="en-US" sz="1800" dirty="0" err="1"/>
              <a:t>Xác</a:t>
            </a:r>
            <a:r>
              <a:rPr lang="en-US" sz="1800" dirty="0"/>
              <a:t> </a:t>
            </a:r>
            <a:r>
              <a:rPr lang="en-US" sz="1800" dirty="0" err="1"/>
              <a:t>định</a:t>
            </a:r>
            <a:r>
              <a:rPr lang="en-US" sz="1800" dirty="0"/>
              <a:t> </a:t>
            </a:r>
            <a:r>
              <a:rPr lang="en-US" sz="1800" dirty="0" err="1"/>
              <a:t>quy</a:t>
            </a:r>
            <a:r>
              <a:rPr lang="en-US" sz="1800" dirty="0"/>
              <a:t> </a:t>
            </a:r>
            <a:r>
              <a:rPr lang="en-US" sz="1800" dirty="0" err="1"/>
              <a:t>trình</a:t>
            </a:r>
            <a:r>
              <a:rPr lang="en-US" sz="1800" dirty="0"/>
              <a:t> </a:t>
            </a:r>
            <a:r>
              <a:rPr lang="en-US" sz="1800" dirty="0" err="1"/>
              <a:t>chung</a:t>
            </a:r>
            <a:r>
              <a:rPr lang="en-US" sz="1800" dirty="0"/>
              <a:t> </a:t>
            </a:r>
            <a:r>
              <a:rPr lang="en-US" sz="1800" dirty="0" err="1"/>
              <a:t>trong</a:t>
            </a:r>
            <a:r>
              <a:rPr lang="en-US" sz="1800" dirty="0"/>
              <a:t> </a:t>
            </a:r>
            <a:r>
              <a:rPr lang="en-US" sz="1800" dirty="0" err="1"/>
              <a:t>tổ</a:t>
            </a:r>
            <a:r>
              <a:rPr lang="en-US" sz="1800" dirty="0"/>
              <a:t> </a:t>
            </a:r>
            <a:r>
              <a:rPr lang="en-US" sz="1800" dirty="0" err="1"/>
              <a:t>chức</a:t>
            </a:r>
            <a:r>
              <a:rPr lang="en-US" sz="1800" dirty="0"/>
              <a:t> </a:t>
            </a:r>
            <a:r>
              <a:rPr lang="en-US" sz="1800" dirty="0" err="1"/>
              <a:t>các</a:t>
            </a:r>
            <a:r>
              <a:rPr lang="en-US" sz="1800" dirty="0"/>
              <a:t> </a:t>
            </a:r>
            <a:r>
              <a:rPr lang="en-US" sz="1800" dirty="0" err="1"/>
              <a:t>hoạt</a:t>
            </a:r>
            <a:r>
              <a:rPr lang="en-US" sz="1800" dirty="0"/>
              <a:t> </a:t>
            </a:r>
            <a:r>
              <a:rPr lang="en-US" sz="1800" dirty="0" err="1"/>
              <a:t>động</a:t>
            </a:r>
            <a:r>
              <a:rPr lang="en-US" sz="1800" dirty="0"/>
              <a:t> </a:t>
            </a:r>
            <a:r>
              <a:rPr lang="en-US" sz="1800" dirty="0" err="1"/>
              <a:t>trải</a:t>
            </a:r>
            <a:r>
              <a:rPr lang="en-US" sz="1800" dirty="0"/>
              <a:t> </a:t>
            </a:r>
            <a:r>
              <a:rPr lang="en-US" sz="1800" dirty="0" err="1"/>
              <a:t>nghiệm</a:t>
            </a:r>
            <a:r>
              <a:rPr lang="en-US" sz="1800" dirty="0"/>
              <a:t> </a:t>
            </a:r>
            <a:r>
              <a:rPr lang="en-US" sz="1800" dirty="0" err="1"/>
              <a:t>nhằm</a:t>
            </a:r>
            <a:r>
              <a:rPr lang="en-US" sz="1800" dirty="0"/>
              <a:t> </a:t>
            </a:r>
            <a:r>
              <a:rPr lang="en-US" sz="1800" dirty="0" err="1"/>
              <a:t>giáo</a:t>
            </a:r>
            <a:r>
              <a:rPr lang="en-US" sz="1800" dirty="0"/>
              <a:t> </a:t>
            </a:r>
            <a:r>
              <a:rPr lang="en-US" sz="1800" dirty="0" err="1"/>
              <a:t>dục</a:t>
            </a:r>
            <a:r>
              <a:rPr lang="en-US" sz="1800" dirty="0"/>
              <a:t> KNXH </a:t>
            </a:r>
            <a:r>
              <a:rPr lang="en-US" sz="1800" dirty="0" err="1"/>
              <a:t>cho</a:t>
            </a:r>
            <a:r>
              <a:rPr lang="en-US" sz="1800" dirty="0"/>
              <a:t> </a:t>
            </a:r>
            <a:r>
              <a:rPr lang="en-US" sz="1800" dirty="0" err="1"/>
              <a:t>trẻ</a:t>
            </a:r>
            <a:r>
              <a:rPr lang="en-US" sz="1800" dirty="0"/>
              <a:t> </a:t>
            </a:r>
            <a:r>
              <a:rPr lang="en-US" sz="1800" dirty="0" err="1"/>
              <a:t>mẫu</a:t>
            </a:r>
            <a:r>
              <a:rPr lang="en-US" sz="1800" dirty="0"/>
              <a:t> </a:t>
            </a:r>
            <a:r>
              <a:rPr lang="en-US" sz="1800" dirty="0" err="1"/>
              <a:t>giáo</a:t>
            </a:r>
            <a:r>
              <a:rPr lang="en-US" sz="1800" dirty="0"/>
              <a:t> 5-6 </a:t>
            </a:r>
            <a:r>
              <a:rPr lang="en-US" sz="1800" dirty="0" err="1"/>
              <a:t>tuổi</a:t>
            </a:r>
            <a:r>
              <a:rPr lang="en-US" sz="1800" dirty="0"/>
              <a:t> </a:t>
            </a:r>
            <a:r>
              <a:rPr lang="en-US" sz="1800" dirty="0" err="1"/>
              <a:t>từ</a:t>
            </a:r>
            <a:r>
              <a:rPr lang="en-US" sz="1800" dirty="0"/>
              <a:t> </a:t>
            </a:r>
            <a:r>
              <a:rPr lang="en-US" sz="1800" dirty="0" err="1"/>
              <a:t>đó</a:t>
            </a:r>
            <a:r>
              <a:rPr lang="en-US" sz="1800" dirty="0"/>
              <a:t> GV </a:t>
            </a:r>
            <a:r>
              <a:rPr lang="en-US" sz="1800" dirty="0" err="1"/>
              <a:t>biết</a:t>
            </a:r>
            <a:r>
              <a:rPr lang="en-US" sz="1800" dirty="0"/>
              <a:t> </a:t>
            </a:r>
            <a:r>
              <a:rPr lang="en-US" sz="1800" dirty="0" err="1"/>
              <a:t>cách</a:t>
            </a:r>
            <a:r>
              <a:rPr lang="en-US" sz="1800" dirty="0"/>
              <a:t> </a:t>
            </a:r>
            <a:r>
              <a:rPr lang="en-US" sz="1800" dirty="0" err="1"/>
              <a:t>xây</a:t>
            </a:r>
            <a:r>
              <a:rPr lang="en-US" sz="1800" dirty="0"/>
              <a:t> </a:t>
            </a:r>
            <a:r>
              <a:rPr lang="en-US" sz="1800" dirty="0" err="1"/>
              <a:t>dựng</a:t>
            </a:r>
            <a:r>
              <a:rPr lang="en-US" sz="1800" dirty="0"/>
              <a:t> </a:t>
            </a:r>
            <a:r>
              <a:rPr lang="en-US" sz="1800" dirty="0" err="1"/>
              <a:t>và</a:t>
            </a:r>
            <a:r>
              <a:rPr lang="en-US" sz="1800" dirty="0"/>
              <a:t> </a:t>
            </a:r>
            <a:r>
              <a:rPr lang="en-US" sz="1800" dirty="0" err="1"/>
              <a:t>tổ</a:t>
            </a:r>
            <a:r>
              <a:rPr lang="en-US" sz="1800" dirty="0"/>
              <a:t> </a:t>
            </a:r>
            <a:r>
              <a:rPr lang="en-US" sz="1800" dirty="0" err="1"/>
              <a:t>chức</a:t>
            </a:r>
            <a:r>
              <a:rPr lang="en-US" sz="1800" dirty="0"/>
              <a:t> </a:t>
            </a:r>
            <a:r>
              <a:rPr lang="en-US" sz="1800" dirty="0" err="1"/>
              <a:t>các</a:t>
            </a:r>
            <a:r>
              <a:rPr lang="en-US" sz="1800" dirty="0"/>
              <a:t> </a:t>
            </a:r>
            <a:r>
              <a:rPr lang="en-US" sz="1800" dirty="0" err="1"/>
              <a:t>hoạt</a:t>
            </a:r>
            <a:r>
              <a:rPr lang="en-US" sz="1800" dirty="0"/>
              <a:t> </a:t>
            </a:r>
            <a:r>
              <a:rPr lang="en-US" sz="1800" dirty="0" err="1"/>
              <a:t>động</a:t>
            </a:r>
            <a:r>
              <a:rPr lang="en-US" sz="1800" dirty="0"/>
              <a:t> </a:t>
            </a:r>
            <a:r>
              <a:rPr lang="en-US" sz="1800" dirty="0" err="1"/>
              <a:t>giáo</a:t>
            </a:r>
            <a:r>
              <a:rPr lang="en-US" sz="1800" dirty="0"/>
              <a:t> </a:t>
            </a:r>
            <a:r>
              <a:rPr lang="en-US" sz="1800" dirty="0" err="1"/>
              <a:t>dục</a:t>
            </a:r>
            <a:r>
              <a:rPr lang="en-US" sz="1800" dirty="0"/>
              <a:t> KNXH </a:t>
            </a:r>
            <a:r>
              <a:rPr lang="en-US" sz="1800" dirty="0" err="1"/>
              <a:t>cho</a:t>
            </a:r>
            <a:r>
              <a:rPr lang="en-US" sz="1800" dirty="0"/>
              <a:t> </a:t>
            </a:r>
            <a:r>
              <a:rPr lang="en-US" sz="1800" dirty="0" err="1"/>
              <a:t>trẻ</a:t>
            </a:r>
            <a:r>
              <a:rPr lang="en-US" sz="1800" dirty="0"/>
              <a:t> </a:t>
            </a:r>
            <a:r>
              <a:rPr lang="en-US" sz="1800" dirty="0" err="1"/>
              <a:t>mẫu</a:t>
            </a:r>
            <a:r>
              <a:rPr lang="en-US" sz="1800" dirty="0"/>
              <a:t> </a:t>
            </a:r>
            <a:r>
              <a:rPr lang="en-US" sz="1800" dirty="0" err="1"/>
              <a:t>giáo</a:t>
            </a:r>
            <a:r>
              <a:rPr lang="en-US" sz="1800" dirty="0"/>
              <a:t> 5-6 </a:t>
            </a:r>
            <a:r>
              <a:rPr lang="en-US" sz="1800" dirty="0" err="1"/>
              <a:t>tuổi</a:t>
            </a:r>
            <a:r>
              <a:rPr lang="en-US" sz="1800" dirty="0"/>
              <a:t> </a:t>
            </a:r>
            <a:r>
              <a:rPr lang="en-US" sz="1800" dirty="0" err="1"/>
              <a:t>đạt</a:t>
            </a:r>
            <a:r>
              <a:rPr lang="en-US" sz="1800" dirty="0"/>
              <a:t> </a:t>
            </a:r>
            <a:r>
              <a:rPr lang="en-US" sz="1800" dirty="0" err="1"/>
              <a:t>hiệu</a:t>
            </a:r>
            <a:r>
              <a:rPr lang="en-US" sz="1800" dirty="0"/>
              <a:t> </a:t>
            </a:r>
            <a:r>
              <a:rPr lang="en-US" sz="1800" dirty="0" err="1"/>
              <a:t>quả</a:t>
            </a:r>
            <a:r>
              <a:rPr lang="en-US" sz="1800" dirty="0"/>
              <a:t>.</a:t>
            </a:r>
          </a:p>
          <a:p>
            <a:pPr lvl="0"/>
            <a:r>
              <a:rPr lang="en-US" sz="1800" i="1" dirty="0" err="1"/>
              <a:t>Tiến</a:t>
            </a:r>
            <a:r>
              <a:rPr lang="en-US" sz="1800" i="1" dirty="0"/>
              <a:t> </a:t>
            </a:r>
            <a:r>
              <a:rPr lang="en-US" sz="1800" i="1" dirty="0" err="1"/>
              <a:t>hành</a:t>
            </a:r>
            <a:r>
              <a:rPr lang="en-US" sz="1800" i="1" dirty="0"/>
              <a:t>: </a:t>
            </a:r>
            <a:endParaRPr lang="en-US" sz="1800" dirty="0"/>
          </a:p>
          <a:p>
            <a:r>
              <a:rPr lang="en-US" sz="1800" dirty="0" err="1"/>
              <a:t>Để</a:t>
            </a:r>
            <a:r>
              <a:rPr lang="en-US" sz="1800" dirty="0"/>
              <a:t> </a:t>
            </a:r>
            <a:r>
              <a:rPr lang="en-US" sz="1800" dirty="0" err="1"/>
              <a:t>tổ</a:t>
            </a:r>
            <a:r>
              <a:rPr lang="en-US" sz="1800" dirty="0"/>
              <a:t> </a:t>
            </a:r>
            <a:r>
              <a:rPr lang="en-US" sz="1800" dirty="0" err="1"/>
              <a:t>chức</a:t>
            </a:r>
            <a:r>
              <a:rPr lang="en-US" sz="1800" dirty="0"/>
              <a:t> </a:t>
            </a:r>
            <a:r>
              <a:rPr lang="en-US" sz="1800" dirty="0" err="1"/>
              <a:t>các</a:t>
            </a:r>
            <a:r>
              <a:rPr lang="en-US" sz="1800" dirty="0"/>
              <a:t> </a:t>
            </a:r>
            <a:r>
              <a:rPr lang="en-US" sz="1800" dirty="0" err="1"/>
              <a:t>hoạt</a:t>
            </a:r>
            <a:r>
              <a:rPr lang="en-US" sz="1800" dirty="0"/>
              <a:t> </a:t>
            </a:r>
            <a:r>
              <a:rPr lang="en-US" sz="1800" dirty="0" err="1"/>
              <a:t>động</a:t>
            </a:r>
            <a:r>
              <a:rPr lang="en-US" sz="1800" dirty="0"/>
              <a:t> </a:t>
            </a:r>
            <a:r>
              <a:rPr lang="en-US" sz="1800" dirty="0" err="1"/>
              <a:t>trải</a:t>
            </a:r>
            <a:r>
              <a:rPr lang="en-US" sz="1800" dirty="0"/>
              <a:t> </a:t>
            </a:r>
            <a:r>
              <a:rPr lang="en-US" sz="1800" dirty="0" err="1"/>
              <a:t>nghiệm</a:t>
            </a:r>
            <a:r>
              <a:rPr lang="en-US" sz="1800" dirty="0"/>
              <a:t> </a:t>
            </a:r>
            <a:r>
              <a:rPr lang="en-US" sz="1800" dirty="0" err="1"/>
              <a:t>nhằm</a:t>
            </a:r>
            <a:r>
              <a:rPr lang="en-US" sz="1800" dirty="0"/>
              <a:t> </a:t>
            </a:r>
            <a:r>
              <a:rPr lang="en-US" sz="1800" dirty="0" err="1"/>
              <a:t>giáo</a:t>
            </a:r>
            <a:r>
              <a:rPr lang="en-US" sz="1800" dirty="0"/>
              <a:t> </a:t>
            </a:r>
            <a:r>
              <a:rPr lang="en-US" sz="1800" dirty="0" err="1"/>
              <a:t>dục</a:t>
            </a:r>
            <a:r>
              <a:rPr lang="en-US" sz="1800" dirty="0"/>
              <a:t> KNXH </a:t>
            </a:r>
            <a:r>
              <a:rPr lang="en-US" sz="1800" dirty="0" err="1"/>
              <a:t>cho</a:t>
            </a:r>
            <a:r>
              <a:rPr lang="en-US" sz="1800" dirty="0"/>
              <a:t> </a:t>
            </a:r>
            <a:r>
              <a:rPr lang="en-US" sz="1800" dirty="0" err="1"/>
              <a:t>trẻ</a:t>
            </a:r>
            <a:r>
              <a:rPr lang="en-US" sz="1800" dirty="0"/>
              <a:t> </a:t>
            </a:r>
            <a:r>
              <a:rPr lang="en-US" sz="1800" dirty="0" err="1"/>
              <a:t>mẫu</a:t>
            </a:r>
            <a:r>
              <a:rPr lang="en-US" sz="1800" dirty="0"/>
              <a:t> </a:t>
            </a:r>
            <a:r>
              <a:rPr lang="en-US" sz="1800" dirty="0" err="1"/>
              <a:t>giáo</a:t>
            </a:r>
            <a:r>
              <a:rPr lang="en-US" sz="1800" dirty="0"/>
              <a:t> 5-6 </a:t>
            </a:r>
            <a:r>
              <a:rPr lang="en-US" sz="1800" dirty="0" err="1"/>
              <a:t>tuổi</a:t>
            </a:r>
            <a:r>
              <a:rPr lang="en-US" sz="1800" dirty="0"/>
              <a:t> </a:t>
            </a:r>
            <a:r>
              <a:rPr lang="en-US" sz="1800" dirty="0" err="1"/>
              <a:t>cần</a:t>
            </a:r>
            <a:r>
              <a:rPr lang="en-US" sz="1800" dirty="0"/>
              <a:t> </a:t>
            </a:r>
            <a:r>
              <a:rPr lang="en-US" sz="1800" dirty="0" err="1"/>
              <a:t>tiến</a:t>
            </a:r>
            <a:r>
              <a:rPr lang="en-US" sz="1800" dirty="0"/>
              <a:t> </a:t>
            </a:r>
            <a:r>
              <a:rPr lang="en-US" sz="1800" dirty="0" err="1"/>
              <a:t>hành</a:t>
            </a:r>
            <a:r>
              <a:rPr lang="en-US" sz="1800" dirty="0"/>
              <a:t> </a:t>
            </a:r>
            <a:r>
              <a:rPr lang="en-US" sz="1800" dirty="0" err="1"/>
              <a:t>theo</a:t>
            </a:r>
            <a:r>
              <a:rPr lang="en-US" sz="1800" dirty="0"/>
              <a:t> 4 </a:t>
            </a:r>
            <a:r>
              <a:rPr lang="en-US" sz="1800" dirty="0" err="1"/>
              <a:t>giai</a:t>
            </a:r>
            <a:r>
              <a:rPr lang="en-US" sz="1800" dirty="0"/>
              <a:t> </a:t>
            </a:r>
            <a:r>
              <a:rPr lang="en-US" sz="1800" dirty="0" err="1"/>
              <a:t>đoạn</a:t>
            </a:r>
            <a:r>
              <a:rPr lang="en-US" sz="1800" dirty="0"/>
              <a:t> </a:t>
            </a:r>
            <a:r>
              <a:rPr lang="en-US" sz="1800" dirty="0" err="1"/>
              <a:t>dựa</a:t>
            </a:r>
            <a:r>
              <a:rPr lang="en-US" sz="1800" dirty="0"/>
              <a:t> </a:t>
            </a:r>
            <a:r>
              <a:rPr lang="en-US" sz="1800" dirty="0" err="1"/>
              <a:t>trên</a:t>
            </a:r>
            <a:r>
              <a:rPr lang="en-US" sz="1800" dirty="0"/>
              <a:t> </a:t>
            </a:r>
            <a:r>
              <a:rPr lang="en-US" sz="1800" dirty="0" err="1"/>
              <a:t>lý</a:t>
            </a:r>
            <a:r>
              <a:rPr lang="en-US" sz="1800" dirty="0"/>
              <a:t> </a:t>
            </a:r>
            <a:r>
              <a:rPr lang="en-US" sz="1800" dirty="0" err="1"/>
              <a:t>thuyết</a:t>
            </a:r>
            <a:r>
              <a:rPr lang="en-US" sz="1800" dirty="0"/>
              <a:t> </a:t>
            </a:r>
            <a:r>
              <a:rPr lang="en-US" sz="1800" dirty="0" err="1"/>
              <a:t>của</a:t>
            </a:r>
            <a:r>
              <a:rPr lang="en-US" sz="1800" dirty="0"/>
              <a:t> David </a:t>
            </a:r>
            <a:r>
              <a:rPr lang="en-US" sz="1800" dirty="0" err="1"/>
              <a:t>Kold</a:t>
            </a:r>
            <a:r>
              <a:rPr lang="en-US" sz="1800" dirty="0"/>
              <a:t>: </a:t>
            </a:r>
          </a:p>
        </p:txBody>
      </p:sp>
      <p:sp>
        <p:nvSpPr>
          <p:cNvPr id="3" name="Text Placeholder 2">
            <a:extLst>
              <a:ext uri="{FF2B5EF4-FFF2-40B4-BE49-F238E27FC236}">
                <a16:creationId xmlns:a16="http://schemas.microsoft.com/office/drawing/2014/main" id="{396B6566-BC9C-4350-3D5E-28640D144B9E}"/>
              </a:ext>
            </a:extLst>
          </p:cNvPr>
          <p:cNvSpPr>
            <a:spLocks noGrp="1"/>
          </p:cNvSpPr>
          <p:nvPr>
            <p:ph type="body" idx="1"/>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213360" y="476804"/>
            <a:ext cx="6371590" cy="2977596"/>
          </a:xfrm>
          <a:prstGeom prst="rect">
            <a:avLst/>
          </a:prstGeom>
        </p:spPr>
        <p:txBody>
          <a:bodyPr spcFirstLastPara="1" wrap="square" lIns="91425" tIns="91425" rIns="91425" bIns="91425" anchor="t" anchorCtr="0">
            <a:noAutofit/>
          </a:bodyPr>
          <a:lstStyle/>
          <a:p>
            <a:pPr marL="0" marR="0" indent="45720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1: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được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(GV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giúp</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tích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lũy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kinh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về</a:t>
            </a:r>
            <a:r>
              <a:rPr lang="en-US" sz="1800" i="1" dirty="0">
                <a:solidFill>
                  <a:srgbClr val="000000"/>
                </a:solidFill>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GV </a:t>
            </a:r>
            <a:r>
              <a:rPr lang="en-US" sz="1800" dirty="0" err="1">
                <a:solidFill>
                  <a:srgbClr val="000000"/>
                </a:solidFill>
                <a:effectLst/>
                <a:latin typeface="Arial" panose="020B0604020202020204" pitchFamily="34" charset="0"/>
                <a:ea typeface="Calibri" panose="020F0502020204030204" pitchFamily="34" charset="0"/>
              </a:rPr>
              <a:t>dựa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nội</a:t>
            </a:r>
            <a:r>
              <a:rPr lang="en-US" sz="1800" dirty="0">
                <a:solidFill>
                  <a:srgbClr val="000000"/>
                </a:solidFill>
                <a:effectLst/>
                <a:latin typeface="Arial" panose="020B0604020202020204" pitchFamily="34" charset="0"/>
                <a:ea typeface="Calibri" panose="020F0502020204030204" pitchFamily="34" charset="0"/>
              </a:rPr>
              <a:t> dung,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fr-FR" sz="1800" dirty="0" err="1">
                <a:solidFill>
                  <a:srgbClr val="000000"/>
                </a:solidFill>
                <a:effectLst/>
                <a:latin typeface="Arial" panose="020B0604020202020204" pitchFamily="34" charset="0"/>
                <a:ea typeface="Calibri" panose="020F0502020204030204" pitchFamily="34" charset="0"/>
              </a:rPr>
              <a:t>với</a:t>
            </a:r>
            <a:r>
              <a:rPr lang="fr-FR" sz="1800" dirty="0">
                <a:solidFill>
                  <a:srgbClr val="000000"/>
                </a:solidFill>
                <a:effectLst/>
                <a:latin typeface="Arial" panose="020B0604020202020204" pitchFamily="34" charset="0"/>
                <a:ea typeface="Calibri" panose="020F0502020204030204" pitchFamily="34" charset="0"/>
              </a:rPr>
              <a:t> </a:t>
            </a:r>
            <a:r>
              <a:rPr lang="fr-FR" sz="1800" dirty="0" err="1">
                <a:solidFill>
                  <a:srgbClr val="000000"/>
                </a:solidFill>
                <a:effectLst/>
                <a:latin typeface="Arial" panose="020B0604020202020204" pitchFamily="34" charset="0"/>
                <a:ea typeface="Calibri" panose="020F0502020204030204" pitchFamily="34" charset="0"/>
              </a:rPr>
              <a:t>các</a:t>
            </a:r>
            <a:r>
              <a:rPr lang="fr-FR" sz="1800" dirty="0">
                <a:solidFill>
                  <a:srgbClr val="000000"/>
                </a:solidFill>
                <a:effectLst/>
                <a:latin typeface="Arial" panose="020B0604020202020204" pitchFamily="34" charset="0"/>
                <a:ea typeface="Calibri" panose="020F0502020204030204" pitchFamily="34" charset="0"/>
              </a:rPr>
              <a:t> KNXH. </a:t>
            </a:r>
            <a:r>
              <a:rPr lang="vi-VN" sz="1800" dirty="0">
                <a:solidFill>
                  <a:srgbClr val="000000"/>
                </a:solidFill>
                <a:effectLst/>
                <a:latin typeface="Arial" panose="020B0604020202020204" pitchFamily="34" charset="0"/>
                <a:ea typeface="Calibri" panose="020F0502020204030204" pitchFamily="34" charset="0"/>
              </a:rPr>
              <a:t>- GV cần lựa chọn các đề tài trải nghiệm hấp dẫn trẻ và triển khai hoạt động trải nghiệm dựa vào đặc trưng của mỗi hình thức hoạt động với mục đích GD rõ ràng, nội dung cụ thể và phối hợp sử dụng các phương pháp hợp lí giúp trẻ </a:t>
            </a:r>
            <a:r>
              <a:rPr lang="vi-VN" sz="1800" spc="-40" dirty="0">
                <a:solidFill>
                  <a:srgbClr val="000000"/>
                </a:solidFill>
                <a:effectLst/>
                <a:latin typeface="Arial" panose="020B0604020202020204" pitchFamily="34" charset="0"/>
                <a:ea typeface="Calibri" panose="020F0502020204030204" pitchFamily="34" charset="0"/>
              </a:rPr>
              <a:t>tích cực tham gia trải nghiệm và tương tác với bạn, các đối tượng trong môi trường. </a:t>
            </a:r>
            <a:endParaRPr lang="en-US" sz="1800" dirty="0">
              <a:effectLst/>
              <a:latin typeface="Calibri" panose="020F0502020204030204" pitchFamily="34" charset="0"/>
              <a:ea typeface="Calibri" panose="020F0502020204030204" pitchFamily="34" charset="0"/>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BC470558-41FC-4EAE-8158-B2F0510E7C03}"/>
              </a:ext>
            </a:extLst>
          </p:cNvPr>
          <p:cNvPicPr>
            <a:picLocks noChangeAspect="1"/>
          </p:cNvPicPr>
          <p:nvPr/>
        </p:nvPicPr>
        <p:blipFill>
          <a:blip r:embed="rId3"/>
          <a:stretch>
            <a:fillRect/>
          </a:stretch>
        </p:blipFill>
        <p:spPr>
          <a:xfrm>
            <a:off x="6584950" y="1773047"/>
            <a:ext cx="2520931" cy="1687343"/>
          </a:xfrm>
          <a:prstGeom prst="rect">
            <a:avLst/>
          </a:prstGeom>
        </p:spPr>
      </p:pic>
      <p:sp>
        <p:nvSpPr>
          <p:cNvPr id="11" name="TextBox 10">
            <a:extLst>
              <a:ext uri="{FF2B5EF4-FFF2-40B4-BE49-F238E27FC236}">
                <a16:creationId xmlns:a16="http://schemas.microsoft.com/office/drawing/2014/main" id="{56D04E3B-047F-4FD5-854A-185BB446268E}"/>
              </a:ext>
            </a:extLst>
          </p:cNvPr>
          <p:cNvSpPr txBox="1"/>
          <p:nvPr/>
        </p:nvSpPr>
        <p:spPr>
          <a:xfrm>
            <a:off x="7269510" y="4112021"/>
            <a:ext cx="1828770" cy="33855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425EA982-AE31-3623-E74C-3700CC5F62C5}"/>
              </a:ext>
            </a:extLst>
          </p:cNvPr>
          <p:cNvSpPr>
            <a:spLocks noGrp="1"/>
          </p:cNvSpPr>
          <p:nvPr>
            <p:ph type="title"/>
          </p:nvPr>
        </p:nvSpPr>
        <p:spPr/>
        <p:txBody>
          <a:bodyPr/>
          <a:lstStyle/>
          <a:p>
            <a:endParaRPr lang="en-US"/>
          </a:p>
        </p:txBody>
      </p:sp>
      <p:sp>
        <p:nvSpPr>
          <p:cNvPr id="13" name="Google Shape;126;p25">
            <a:extLst>
              <a:ext uri="{FF2B5EF4-FFF2-40B4-BE49-F238E27FC236}">
                <a16:creationId xmlns:a16="http://schemas.microsoft.com/office/drawing/2014/main" id="{A28E33A1-1FC4-FF4F-D80E-23277DBAF558}"/>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F862A3C-3E05-1851-D92C-412DEABF8517}"/>
              </a:ext>
            </a:extLst>
          </p:cNvPr>
          <p:cNvSpPr txBox="1"/>
          <p:nvPr/>
        </p:nvSpPr>
        <p:spPr>
          <a:xfrm>
            <a:off x="93663" y="469321"/>
            <a:ext cx="8914870" cy="5002395"/>
          </a:xfrm>
          <a:prstGeom prst="rect">
            <a:avLst/>
          </a:prstGeom>
          <a:noFill/>
        </p:spPr>
        <p:txBody>
          <a:bodyPr wrap="square">
            <a:spAutoFit/>
          </a:bodyPr>
          <a:lstStyle/>
          <a:p>
            <a:pPr marL="285750" marR="0" indent="-285750" algn="just">
              <a:lnSpc>
                <a:spcPct val="140000"/>
              </a:lnSpc>
              <a:spcBef>
                <a:spcPts val="0"/>
              </a:spcBef>
              <a:spcAft>
                <a:spcPts val="1000"/>
              </a:spcAft>
              <a:buFontTx/>
              <a:buChar char="-"/>
            </a:pPr>
            <a:r>
              <a:rPr lang="vi-VN" sz="1800" dirty="0">
                <a:solidFill>
                  <a:srgbClr val="000000"/>
                </a:solidFill>
                <a:effectLst/>
                <a:latin typeface="Arial" panose="020B0604020202020204" pitchFamily="34" charset="0"/>
                <a:ea typeface="Calibri" panose="020F0502020204030204" pitchFamily="34" charset="0"/>
              </a:rPr>
              <a:t>GV sử dụng các hoạt động phong phú, hấp dẫn và phù hợp với khả năng, hứng thú, kinh nghiệm của trẻ ở trường MN như vui chơi, lao động, lễ hội, giao lưu, thăm quan, thăm hỏi..., các hoạt động giao tiếp ứng xử trong quan hệ giữa trẻ với trẻ, trẻ với mọi người xung quanh.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40000"/>
              </a:lnSpc>
              <a:spcBef>
                <a:spcPts val="0"/>
              </a:spcBef>
              <a:spcAft>
                <a:spcPts val="1000"/>
              </a:spcAft>
              <a:buFontTx/>
              <a:buChar char="-"/>
            </a:pPr>
            <a:r>
              <a:rPr lang="vi-VN" sz="1800" dirty="0">
                <a:solidFill>
                  <a:srgbClr val="000000"/>
                </a:solidFill>
                <a:effectLst/>
                <a:latin typeface="Arial" panose="020B0604020202020204" pitchFamily="34" charset="0"/>
                <a:ea typeface="Calibri" panose="020F0502020204030204" pitchFamily="34" charset="0"/>
              </a:rPr>
              <a:t> Các hoạt động trải nghiệm có thể tiến hành tại các địa điểm khác nhau tùy vào từng nội dung hoạt động của trẻ như trong lớp, ở hành lang, ở sân, vườn trường, ngoài trường</a:t>
            </a:r>
            <a:endParaRPr lang="en-US" sz="1800" dirty="0">
              <a:latin typeface="Calibri" panose="020F0502020204030204" pitchFamily="34" charset="0"/>
              <a:ea typeface="Calibri" panose="020F0502020204030204" pitchFamily="34" charset="0"/>
            </a:endParaRPr>
          </a:p>
          <a:p>
            <a:pPr marL="285750" marR="0" indent="-285750" algn="just">
              <a:lnSpc>
                <a:spcPct val="140000"/>
              </a:lnSpc>
              <a:spcBef>
                <a:spcPts val="0"/>
              </a:spcBef>
              <a:spcAft>
                <a:spcPts val="1000"/>
              </a:spcAft>
              <a:buFontTx/>
              <a:buChar char="-"/>
            </a:pPr>
            <a:r>
              <a:rPr lang="vi-VN" sz="1800" spc="-40" dirty="0">
                <a:solidFill>
                  <a:srgbClr val="000000"/>
                </a:solidFill>
                <a:effectLst/>
                <a:latin typeface="Arial" panose="020B0604020202020204" pitchFamily="34" charset="0"/>
                <a:ea typeface="Calibri" panose="020F0502020204030204" pitchFamily="34" charset="0"/>
              </a:rPr>
              <a:t>Trong quá trình đó trẻ được trải nghiệm, được bộc lộ suy nghĩ, hành động của mình trong một tình huống, hoàn cảnh cụ thể. Do mỗi hình thức hoạt động của trẻ ở trường MN có đặc trưng riêng, nên giáo viên cần tận dụng ưu thế của từng loại hoạt động để hướng dẫn trẻ trải nghiệm cho phù hợp với đặc điểm các hoạt động đó</a:t>
            </a:r>
            <a:endParaRPr lang="en-US" sz="1800" dirty="0">
              <a:effectLst/>
              <a:latin typeface="Calibri" panose="020F0502020204030204" pitchFamily="34" charset="0"/>
              <a:ea typeface="Calibri" panose="020F0502020204030204" pitchFamily="34" charset="0"/>
            </a:endParaRPr>
          </a:p>
          <a:p>
            <a:pPr algn="just"/>
            <a:endParaRPr lang="en-US" sz="1800" dirty="0"/>
          </a:p>
        </p:txBody>
      </p:sp>
      <p:sp>
        <p:nvSpPr>
          <p:cNvPr id="11" name="Google Shape;126;p25">
            <a:extLst>
              <a:ext uri="{FF2B5EF4-FFF2-40B4-BE49-F238E27FC236}">
                <a16:creationId xmlns:a16="http://schemas.microsoft.com/office/drawing/2014/main" id="{2C5E4F36-00A7-E945-B23B-B29AD64FCB52}"/>
              </a:ext>
            </a:extLst>
          </p:cNvPr>
          <p:cNvSpPr txBox="1">
            <a:spLocks noGrp="1"/>
          </p:cNvSpPr>
          <p:nvPr>
            <p:ph type="title"/>
          </p:nvPr>
        </p:nvSpPr>
        <p:spPr>
          <a:xfrm>
            <a:off x="457200" y="-22225"/>
            <a:ext cx="8229600" cy="85725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Tree>
    <p:extLst>
      <p:ext uri="{BB962C8B-B14F-4D97-AF65-F5344CB8AC3E}">
        <p14:creationId xmlns:p14="http://schemas.microsoft.com/office/powerpoint/2010/main" val="3731685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27" name="Google Shape;127;p25"/>
          <p:cNvSpPr txBox="1">
            <a:spLocks noGrp="1"/>
          </p:cNvSpPr>
          <p:nvPr>
            <p:ph type="body" idx="1"/>
          </p:nvPr>
        </p:nvSpPr>
        <p:spPr>
          <a:xfrm>
            <a:off x="90406" y="605031"/>
            <a:ext cx="8963187" cy="2457209"/>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endParaRPr lang="en-US" sz="1800" b="1" dirty="0">
              <a:effectLst/>
              <a:latin typeface="Times New Roman" panose="02020603050405020304" pitchFamily="18"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2454599" y="2909678"/>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9" name="TextBox 8">
            <a:extLst>
              <a:ext uri="{FF2B5EF4-FFF2-40B4-BE49-F238E27FC236}">
                <a16:creationId xmlns:a16="http://schemas.microsoft.com/office/drawing/2014/main" id="{F60A405F-999D-7C65-F341-C7C4CD464827}"/>
              </a:ext>
            </a:extLst>
          </p:cNvPr>
          <p:cNvSpPr txBox="1"/>
          <p:nvPr/>
        </p:nvSpPr>
        <p:spPr>
          <a:xfrm>
            <a:off x="135609" y="743834"/>
            <a:ext cx="8963187" cy="1754326"/>
          </a:xfrm>
          <a:prstGeom prst="rect">
            <a:avLst/>
          </a:prstGeom>
          <a:noFill/>
        </p:spPr>
        <p:txBody>
          <a:bodyPr wrap="square">
            <a:spAutoFit/>
          </a:bodyPr>
          <a:lstStyle/>
          <a:p>
            <a:r>
              <a:rPr lang="x-none" sz="1800" b="1" i="1" dirty="0"/>
              <a:t>Giai đoạn 2: </a:t>
            </a:r>
            <a:r>
              <a:rPr lang="en-US" sz="1800" b="1" i="1" dirty="0" err="1"/>
              <a:t>Tạo</a:t>
            </a:r>
            <a:r>
              <a:rPr lang="en-US" sz="1800" b="1" i="1" dirty="0"/>
              <a:t> </a:t>
            </a:r>
            <a:r>
              <a:rPr lang="en-US" sz="1800" b="1" i="1" dirty="0" err="1"/>
              <a:t>cơ</a:t>
            </a:r>
            <a:r>
              <a:rPr lang="en-US" sz="1800" b="1" i="1" dirty="0"/>
              <a:t> </a:t>
            </a:r>
            <a:r>
              <a:rPr lang="en-US" sz="1800" b="1" i="1" dirty="0" err="1"/>
              <a:t>hội</a:t>
            </a:r>
            <a:r>
              <a:rPr lang="en-US" sz="1800" b="1" i="1" dirty="0"/>
              <a:t> </a:t>
            </a:r>
            <a:r>
              <a:rPr lang="en-US" sz="1800" b="1" i="1" dirty="0" err="1"/>
              <a:t>cho</a:t>
            </a:r>
            <a:r>
              <a:rPr lang="en-US" sz="1800" b="1" i="1" dirty="0"/>
              <a:t> </a:t>
            </a:r>
            <a:r>
              <a:rPr lang="en-US" sz="1800" b="1" i="1" dirty="0" err="1"/>
              <a:t>trẻ</a:t>
            </a:r>
            <a:r>
              <a:rPr lang="en-US" sz="1800" b="1" i="1" dirty="0"/>
              <a:t> </a:t>
            </a:r>
            <a:r>
              <a:rPr lang="x-none" sz="1800" b="1" i="1" dirty="0"/>
              <a:t>được chia sẻ, phản hồi kinh nghiệm </a:t>
            </a:r>
            <a:r>
              <a:rPr lang="x-none" sz="1800" dirty="0"/>
              <a:t> </a:t>
            </a:r>
            <a:endParaRPr lang="en-US" sz="1800" dirty="0"/>
          </a:p>
          <a:p>
            <a:pPr algn="just"/>
            <a:r>
              <a:rPr lang="x-none" sz="1800" dirty="0"/>
              <a:t>Trẻ quan sát, đối chiếu, phân tích những điều quan sát, cảm nhận được ở bước 1, thảo luận, chia sẻ, nhìn lại cả quá trình trải nghiệm, phân tích và phản ánh lại, mô tả lại rõ ràng nhất các kết quả của trải nghiệm và mối tương quan của chúng, liên hệ trải nghiệm với các kiến thức, kỹ năng đã có. GV tạo điều kiện để trẻ chia sẻ, trao đổi về những điều trẻ quan sát được. </a:t>
            </a:r>
            <a:endParaRPr lang="en-US" sz="1800" dirty="0"/>
          </a:p>
        </p:txBody>
      </p:sp>
    </p:spTree>
    <p:extLst>
      <p:ext uri="{BB962C8B-B14F-4D97-AF65-F5344CB8AC3E}">
        <p14:creationId xmlns:p14="http://schemas.microsoft.com/office/powerpoint/2010/main" val="17282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8686800" cy="3084306"/>
          </a:xfrm>
          <a:prstGeom prst="rect">
            <a:avLst/>
          </a:prstGeom>
          <a:noFill/>
        </p:spPr>
        <p:txBody>
          <a:bodyPr wrap="square">
            <a:spAutoFit/>
          </a:bodyPr>
          <a:lstStyle/>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 Cho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vừa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nhớ</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cảm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xúc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Để giúp trẻ xác định và làm sáng tỏ các biểu hiện về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cần tổ chức đàm thoại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nhằm khơi gợi cảm xúc, suy nghĩ về sự quan tâm, giúp đỡ, chia sẻ...đã quan sát được cũng như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hoặc đã được </a:t>
            </a:r>
            <a:r>
              <a:rPr lang="en-US" sz="1800" dirty="0" err="1">
                <a:solidFill>
                  <a:srgbClr val="000000"/>
                </a:solidFill>
                <a:effectLst/>
                <a:latin typeface="Arial" panose="020B0604020202020204" pitchFamily="34" charset="0"/>
                <a:ea typeface="Calibri" panose="020F0502020204030204" pitchFamily="34" charset="0"/>
              </a:rPr>
              <a:t>nhận</a:t>
            </a:r>
            <a:r>
              <a:rPr lang="vi-VN" sz="1800" dirty="0">
                <a:solidFill>
                  <a:srgbClr val="000000"/>
                </a:solidFill>
                <a:effectLst/>
                <a:latin typeface="Arial" panose="020B0604020202020204" pitchFamily="34" charset="0"/>
                <a:ea typeface="Calibri" panose="020F0502020204030204" pitchFamily="34" charset="0"/>
              </a:rPr>
              <a:t>. Trong quá trình đàm thoại cần để trẻ được nói lên cảm xúc, suy nghĩ của mình khi quan sát người khác hoặc khi sống trong bối cảnh đó.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12" name="TextBox 11">
            <a:extLst>
              <a:ext uri="{FF2B5EF4-FFF2-40B4-BE49-F238E27FC236}">
                <a16:creationId xmlns:a16="http://schemas.microsoft.com/office/drawing/2014/main" id="{FD761CD1-B113-0799-6900-F008C54DF05F}"/>
              </a:ext>
            </a:extLst>
          </p:cNvPr>
          <p:cNvSpPr txBox="1"/>
          <p:nvPr/>
        </p:nvSpPr>
        <p:spPr>
          <a:xfrm>
            <a:off x="0" y="642839"/>
            <a:ext cx="7382933" cy="4300023"/>
          </a:xfrm>
          <a:prstGeom prst="rect">
            <a:avLst/>
          </a:prstGeom>
          <a:noFill/>
        </p:spPr>
        <p:txBody>
          <a:bodyPr wrap="square">
            <a:spAutoFit/>
          </a:bodyPr>
          <a:lstStyle/>
          <a:p>
            <a:pPr marL="0" marR="0" indent="450215"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Ví dụ: </a:t>
            </a:r>
            <a:endParaRPr lang="en-US" sz="1800" dirty="0">
              <a:effectLst/>
              <a:latin typeface="Calibri" panose="020F0502020204030204" pitchFamily="34" charset="0"/>
              <a:ea typeface="Calibri" panose="020F0502020204030204" pitchFamily="34"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xác định những việc trẻ đã làm</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 đã làm gì để giúp bạn?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Thấy bạn bị ngã, con đã làm gì?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nói lên suy nghĩ cảm xúc</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đã giúp bạn, con cảm thấy thế nào?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Tại sao con lại giúp bạn?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định hướng hành vi của trẻ</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 đã hành động đúng hay sai?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3237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8111" y="582401"/>
            <a:ext cx="8912513" cy="873252"/>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kĩ</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C72660BE-F42B-BFA0-C617-F24D53742F0F}"/>
              </a:ext>
            </a:extLst>
          </p:cNvPr>
          <p:cNvSpPr txBox="1"/>
          <p:nvPr/>
        </p:nvSpPr>
        <p:spPr>
          <a:xfrm>
            <a:off x="44450" y="1342611"/>
            <a:ext cx="8686799" cy="872034"/>
          </a:xfrm>
          <a:prstGeom prst="rect">
            <a:avLst/>
          </a:prstGeom>
          <a:noFill/>
        </p:spPr>
        <p:txBody>
          <a:bodyPr wrap="square">
            <a:spAutoFit/>
          </a:bodyPr>
          <a:lstStyle/>
          <a:p>
            <a:pPr marL="0" marR="0" indent="0" algn="just">
              <a:lnSpc>
                <a:spcPct val="150000"/>
              </a:lnSpc>
              <a:spcBef>
                <a:spcPts val="0"/>
              </a:spcBef>
              <a:spcAft>
                <a:spcPts val="0"/>
              </a:spcAft>
            </a:pPr>
            <a:r>
              <a:rPr lang="en-US" sz="1800" b="0" i="1" dirty="0">
                <a:solidFill>
                  <a:srgbClr val="000000"/>
                </a:solidFill>
                <a:effectLst/>
                <a:latin typeface="+mj-lt"/>
                <a:ea typeface="Calibri" panose="020F0502020204030204" pitchFamily="34" charset="0"/>
              </a:rPr>
              <a:t>2.1.1. </a:t>
            </a:r>
            <a:r>
              <a:rPr lang="en-US" sz="1800" b="0" i="1" dirty="0" err="1">
                <a:solidFill>
                  <a:srgbClr val="000000"/>
                </a:solidFill>
                <a:effectLst/>
                <a:latin typeface="+mj-lt"/>
                <a:ea typeface="Calibri" panose="020F0502020204030204" pitchFamily="34" charset="0"/>
              </a:rPr>
              <a:t>Biện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pháp</a:t>
            </a:r>
            <a:r>
              <a:rPr lang="en-US" sz="1800" b="0" i="1" dirty="0">
                <a:solidFill>
                  <a:srgbClr val="000000"/>
                </a:solidFill>
                <a:effectLst/>
                <a:latin typeface="+mj-lt"/>
                <a:ea typeface="Calibri" panose="020F0502020204030204" pitchFamily="34" charset="0"/>
              </a:rPr>
              <a:t> 1: </a:t>
            </a:r>
            <a:r>
              <a:rPr lang="en-US" sz="1800" b="0" i="1" dirty="0" err="1">
                <a:solidFill>
                  <a:srgbClr val="000000"/>
                </a:solidFill>
                <a:effectLst/>
                <a:latin typeface="+mj-lt"/>
                <a:ea typeface="Calibri" panose="020F0502020204030204" pitchFamily="34" charset="0"/>
              </a:rPr>
              <a:t>Xác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định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mục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đích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lựa</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chọn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nội</a:t>
            </a:r>
            <a:r>
              <a:rPr lang="en-US" sz="1800" b="0" i="1" dirty="0">
                <a:solidFill>
                  <a:srgbClr val="000000"/>
                </a:solidFill>
                <a:effectLst/>
                <a:latin typeface="+mj-lt"/>
                <a:ea typeface="Calibri" panose="020F0502020204030204" pitchFamily="34" charset="0"/>
              </a:rPr>
              <a:t> dung, </a:t>
            </a:r>
            <a:r>
              <a:rPr lang="en-US" sz="1800" b="0" i="1" dirty="0" err="1">
                <a:solidFill>
                  <a:srgbClr val="000000"/>
                </a:solidFill>
                <a:effectLst/>
                <a:latin typeface="+mj-lt"/>
                <a:ea typeface="Calibri" panose="020F0502020204030204" pitchFamily="34" charset="0"/>
              </a:rPr>
              <a:t>các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hoạt</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động</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dục</a:t>
            </a:r>
            <a:r>
              <a:rPr lang="en-US" sz="1800" b="0" i="1" dirty="0">
                <a:solidFill>
                  <a:srgbClr val="000000"/>
                </a:solidFill>
                <a:effectLst/>
                <a:latin typeface="+mj-lt"/>
                <a:ea typeface="Calibri" panose="020F0502020204030204" pitchFamily="34" charset="0"/>
              </a:rPr>
              <a:t> KNXH </a:t>
            </a:r>
            <a:r>
              <a:rPr lang="en-US" sz="1800" b="0" i="1" dirty="0" err="1">
                <a:solidFill>
                  <a:srgbClr val="000000"/>
                </a:solidFill>
                <a:effectLst/>
                <a:latin typeface="+mj-lt"/>
                <a:ea typeface="Calibri" panose="020F0502020204030204" pitchFamily="34" charset="0"/>
              </a:rPr>
              <a:t>cho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trẻ</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mẫu</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5-6 </a:t>
            </a:r>
            <a:r>
              <a:rPr lang="en-US" sz="1800" b="0" i="1" dirty="0" err="1">
                <a:solidFill>
                  <a:srgbClr val="000000"/>
                </a:solidFill>
                <a:effectLst/>
                <a:latin typeface="+mj-lt"/>
                <a:ea typeface="Calibri" panose="020F0502020204030204" pitchFamily="34" charset="0"/>
              </a:rPr>
              <a:t>tuổi</a:t>
            </a:r>
            <a:endParaRPr lang="en-US" sz="1800" b="1" dirty="0">
              <a:effectLst/>
              <a:latin typeface="+mj-lt"/>
              <a:ea typeface="Calibri" panose="020F0502020204030204" pitchFamily="34" charset="0"/>
            </a:endParaRPr>
          </a:p>
        </p:txBody>
      </p:sp>
      <p:sp>
        <p:nvSpPr>
          <p:cNvPr id="11" name="TextBox 10">
            <a:extLst>
              <a:ext uri="{FF2B5EF4-FFF2-40B4-BE49-F238E27FC236}">
                <a16:creationId xmlns:a16="http://schemas.microsoft.com/office/drawing/2014/main" id="{53576DDC-BA94-5851-DC27-DD0E7CD51856}"/>
              </a:ext>
            </a:extLst>
          </p:cNvPr>
          <p:cNvSpPr txBox="1"/>
          <p:nvPr/>
        </p:nvSpPr>
        <p:spPr>
          <a:xfrm>
            <a:off x="44450" y="2005336"/>
            <a:ext cx="8912513" cy="2949525"/>
          </a:xfrm>
          <a:prstGeom prst="rect">
            <a:avLst/>
          </a:prstGeom>
          <a:noFill/>
        </p:spPr>
        <p:txBody>
          <a:bodyPr wrap="square">
            <a:spAutoFit/>
          </a:bodyPr>
          <a:lstStyle/>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Mục</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đích</a:t>
            </a:r>
            <a:r>
              <a:rPr lang="en-US" sz="1800" i="1"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Giúp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trong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công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việc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và</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kĩ</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năng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xã</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hội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Tiến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hành</a:t>
            </a:r>
            <a:r>
              <a:rPr lang="en-US" sz="1800" i="1"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cần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tiến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hành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theo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bước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sau</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5-6 </a:t>
            </a:r>
            <a:r>
              <a:rPr lang="en-US" sz="1800" spc="-30"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với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từng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thời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điểm</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đề</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cụ</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Tree>
    <p:extLst>
      <p:ext uri="{BB962C8B-B14F-4D97-AF65-F5344CB8AC3E}">
        <p14:creationId xmlns:p14="http://schemas.microsoft.com/office/powerpoint/2010/main" val="3904062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0" y="804151"/>
            <a:ext cx="8878888" cy="3787062"/>
          </a:xfrm>
          <a:prstGeom prst="rect">
            <a:avLst/>
          </a:prstGeom>
          <a:noFill/>
        </p:spPr>
        <p:txBody>
          <a:bodyPr wrap="square">
            <a:spAutoFit/>
          </a:bodyPr>
          <a:lstStyle/>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GV cần khuyến khích nhiều trẻ đưa ra ý kiến và những cảm xúc, suy nghĩ của mình. Trẻ cũng được khuyến khích để tập phân tích các tình huống cụ thể,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 Để kích thích thích hứng thú tham gia đàm thoại của trẻ, cần tăng cường kết hợp sử dụng các tài liệu trực quan như tranh ảnh, phim ảnh, đồ vật thật liên quan đến những trải nghiệm của trẻ... như chụp ảnh, quay phim về quá trình tham gia hoạt động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 GV cũng chia sẻ cảm xúc suy nghĩ của mình để tạo ra sự lan truyền xúc cảm từ cô đến trẻ. Trong tình huống đấy cô cảm thấy như thế nào? Cô nghĩ đến điều gì? Điều đó sẽ làm cho người khác cảm thấy ra sao?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2528003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9012238" cy="3494483"/>
          </a:xfrm>
          <a:prstGeom prst="rect">
            <a:avLst/>
          </a:prstGeom>
          <a:noFill/>
        </p:spPr>
        <p:txBody>
          <a:bodyPr wrap="square">
            <a:spAutoFit/>
          </a:bodyPr>
          <a:lstStyle/>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sym typeface="Wingdings" panose="05000000000000000000" pitchFamily="2" charset="2"/>
              </a:rPr>
              <a:t> </a:t>
            </a:r>
            <a:r>
              <a:rPr lang="vi-VN" sz="1800" dirty="0">
                <a:solidFill>
                  <a:srgbClr val="000000"/>
                </a:solidFill>
                <a:effectLst/>
                <a:latin typeface="Arial" panose="020B0604020202020204" pitchFamily="34" charset="0"/>
                <a:ea typeface="Calibri" panose="020F0502020204030204" pitchFamily="34" charset="0"/>
              </a:rPr>
              <a:t>Như vậy, có thể thấy trẻ càng tham gia tích cực vào quá trình chia sẻ cảm xúc, suy nghĩ thì nhận thức của trẻ về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càng trở nên rõ ràng hơn, tình cảm của trẻ được lắng đọng sâu sắc hơn. Đây là cơ sở để thực hiện các </a:t>
            </a:r>
            <a:r>
              <a:rPr lang="vi-VN" sz="1800" spc="-40" dirty="0">
                <a:solidFill>
                  <a:srgbClr val="000000"/>
                </a:solidFill>
                <a:effectLst/>
                <a:latin typeface="Arial" panose="020B0604020202020204" pitchFamily="34" charset="0"/>
                <a:ea typeface="Calibri" panose="020F0502020204030204" pitchFamily="34" charset="0"/>
              </a:rPr>
              <a:t>hoạt động giúp trẻ lĩnh hội các qui tắc, chuẩn mực hành vi đúng về </a:t>
            </a:r>
            <a:r>
              <a:rPr lang="en-US" sz="1800" spc="-40" dirty="0">
                <a:solidFill>
                  <a:srgbClr val="000000"/>
                </a:solidFill>
                <a:effectLst/>
                <a:latin typeface="Arial" panose="020B0604020202020204" pitchFamily="34" charset="0"/>
                <a:ea typeface="Calibri" panose="020F0502020204030204" pitchFamily="34" charset="0"/>
              </a:rPr>
              <a:t>KNXH </a:t>
            </a:r>
            <a:r>
              <a:rPr lang="vi-VN" sz="1800" spc="-40" dirty="0">
                <a:solidFill>
                  <a:srgbClr val="000000"/>
                </a:solidFill>
                <a:effectLst/>
                <a:latin typeface="Arial" panose="020B0604020202020204" pitchFamily="34" charset="0"/>
                <a:ea typeface="Calibri" panose="020F0502020204030204" pitchFamily="34" charset="0"/>
              </a:rPr>
              <a:t>cho trẻ.</a:t>
            </a:r>
            <a:endParaRPr lang="en-US" sz="1800" dirty="0">
              <a:effectLst/>
              <a:latin typeface="Calibri" panose="020F0502020204030204" pitchFamily="34" charset="0"/>
              <a:ea typeface="Calibri" panose="020F0502020204030204" pitchFamily="34" charset="0"/>
            </a:endParaRPr>
          </a:p>
          <a:p>
            <a:pPr marL="0" marR="0" indent="360045" algn="just">
              <a:lnSpc>
                <a:spcPct val="15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Những tình huống thực tế thường rất phong phú, gần gũi và hấp dẫn đối với trẻ. Tuy nhiên trẻ thường bị chi phối bởi nhiều yếu tố nên thường rất nhút nhát, nhiều trẻ chưa quen còn bỡ ngỡ. Do vậy giáo viên phải là người bao quát lớp, kịp thời điều chỉnh, định hướng để trẻ dễ dàng hơn trong quá trình quan sát và trả lời. </a:t>
            </a:r>
            <a:endParaRPr lang="en-US" sz="1800"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1713461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034E231-AB2C-CB38-48C5-8BFDE54A8054}"/>
              </a:ext>
            </a:extLst>
          </p:cNvPr>
          <p:cNvSpPr txBox="1"/>
          <p:nvPr/>
        </p:nvSpPr>
        <p:spPr>
          <a:xfrm>
            <a:off x="685800" y="804151"/>
            <a:ext cx="8229600" cy="3781741"/>
          </a:xfrm>
          <a:prstGeom prst="rect">
            <a:avLst/>
          </a:prstGeom>
          <a:noFill/>
        </p:spPr>
        <p:txBody>
          <a:bodyPr wrap="square">
            <a:spAutoFit/>
          </a:bodyPr>
          <a:lstStyle/>
          <a:p>
            <a:pPr marL="0" marR="0" algn="just">
              <a:lnSpc>
                <a:spcPct val="150000"/>
              </a:lnSpc>
              <a:spcBef>
                <a:spcPts val="0"/>
              </a:spcBef>
              <a:spcAft>
                <a:spcPts val="0"/>
              </a:spcAft>
            </a:pPr>
            <a:r>
              <a:rPr lang="x-none" sz="1800" b="1" i="1" dirty="0">
                <a:solidFill>
                  <a:srgbClr val="000000"/>
                </a:solidFill>
                <a:effectLst/>
                <a:latin typeface="Arial" panose="020B0604020202020204" pitchFamily="34" charset="0"/>
                <a:ea typeface="Times New Roman" panose="02020603050405020304" pitchFamily="18" charset="0"/>
              </a:rPr>
              <a:t>Giai đoạn 3: Hình thành khái niệm/rút ra bài học về KNXH</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x-none" sz="1800" dirty="0">
                <a:solidFill>
                  <a:srgbClr val="000000"/>
                </a:solidFill>
                <a:effectLst/>
                <a:latin typeface="Arial" panose="020B0604020202020204" pitchFamily="34" charset="0"/>
                <a:ea typeface="Times New Roman" panose="02020603050405020304" pitchFamily="18" charset="0"/>
              </a:rPr>
              <a:t>Trẻ </a:t>
            </a:r>
            <a:r>
              <a:rPr lang="fr-FR" sz="1800" dirty="0" err="1">
                <a:solidFill>
                  <a:srgbClr val="000000"/>
                </a:solidFill>
                <a:effectLst/>
                <a:latin typeface="Arial" panose="020B0604020202020204" pitchFamily="34" charset="0"/>
                <a:ea typeface="Times New Roman" panose="02020603050405020304" pitchFamily="18" charset="0"/>
              </a:rPr>
              <a:t>nắm</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bắt</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hình</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thành</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các</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kiến</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thức</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kĩ</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năng</a:t>
            </a:r>
            <a:r>
              <a:rPr lang="fr-FR" sz="1800" dirty="0">
                <a:solidFill>
                  <a:srgbClr val="000000"/>
                </a:solidFill>
                <a:effectLst/>
                <a:latin typeface="Arial" panose="020B0604020202020204" pitchFamily="34" charset="0"/>
                <a:ea typeface="Times New Roman" panose="02020603050405020304" pitchFamily="18" charset="0"/>
              </a:rPr>
              <a:t> KNXH</a:t>
            </a:r>
            <a:r>
              <a:rPr lang="x-none" sz="1800" dirty="0">
                <a:solidFill>
                  <a:srgbClr val="000000"/>
                </a:solidFill>
                <a:effectLst/>
                <a:latin typeface="Arial" panose="020B0604020202020204" pitchFamily="34" charset="0"/>
                <a:ea typeface="Times New Roman" panose="02020603050405020304" pitchFamily="18" charset="0"/>
              </a:rPr>
              <a:t>. GV chính xác hóa kiến thức, KN cho trẻ, khuyến khích, thúc đẩy trẻ suy nghĩ về việc có thể áp dụng những điều học được vào các tình huống khác trong cuộc sống thực tế. </a:t>
            </a:r>
            <a:endParaRPr lang="en-US" sz="1800" dirty="0">
              <a:effectLst/>
              <a:latin typeface="Times New Roman" panose="02020603050405020304" pitchFamily="18" charset="0"/>
              <a:ea typeface="Times New Roman" panose="02020603050405020304" pitchFamily="18" charset="0"/>
            </a:endParaRPr>
          </a:p>
          <a:p>
            <a:pPr marL="0" marR="0" indent="360045" algn="just">
              <a:lnSpc>
                <a:spcPct val="150000"/>
              </a:lnSpc>
              <a:spcBef>
                <a:spcPts val="0"/>
              </a:spcBef>
              <a:spcAft>
                <a:spcPts val="0"/>
              </a:spcAft>
            </a:pPr>
            <a:r>
              <a:rPr lang="vi-VN" sz="1800" spc="-30" dirty="0">
                <a:solidFill>
                  <a:srgbClr val="000000"/>
                </a:solidFill>
                <a:effectLst/>
                <a:latin typeface="Arial" panose="020B0604020202020204" pitchFamily="34" charset="0"/>
                <a:ea typeface="Calibri" panose="020F0502020204030204" pitchFamily="34" charset="0"/>
              </a:rPr>
              <a:t>- Tổ chức cho trẻ thảo luận, phân tích, phản ánh, xem xét các kinh nghiệm, thảo luận về cách đã thực hiện, về các chủ đề, các vấn đề trải nghiệm, về cách giải quyết vấn đề, kinh nghiệm của cá nhân và của các thành viên hoặc của các nhóm. </a:t>
            </a:r>
            <a:r>
              <a:rPr lang="vi-VN" sz="1800" dirty="0">
                <a:solidFill>
                  <a:srgbClr val="000000"/>
                </a:solidFill>
                <a:effectLst/>
                <a:latin typeface="Arial" panose="020B0604020202020204" pitchFamily="34" charset="0"/>
                <a:ea typeface="Calibri" panose="020F0502020204030204" pitchFamily="34" charset="0"/>
              </a:rPr>
              <a:t>Giáo viên sử dụng những câu hỏi hệ thống hóa, khái quát hóa giúp trẻ phân tích, xử lý các kinh nghiệm thu được như con cần phải làm gì? nói gì?...</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95078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5B078A52-543C-8ADA-0BD2-B8DFAD2CC71B}"/>
              </a:ext>
            </a:extLst>
          </p:cNvPr>
          <p:cNvSpPr txBox="1"/>
          <p:nvPr/>
        </p:nvSpPr>
        <p:spPr>
          <a:xfrm>
            <a:off x="186267" y="948267"/>
            <a:ext cx="8847666" cy="3366243"/>
          </a:xfrm>
          <a:prstGeom prst="rect">
            <a:avLst/>
          </a:prstGeom>
          <a:noFill/>
        </p:spPr>
        <p:txBody>
          <a:bodyPr wrap="square">
            <a:spAutoFit/>
          </a:bodyPr>
          <a:lstStyle/>
          <a:p>
            <a:pPr marL="0" marR="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Để</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quan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tâm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giúp</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đỡ</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buồn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chúc</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mừng</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sinh</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nhật</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nói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và</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360045"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 </a:t>
            </a:r>
            <a:r>
              <a:rPr lang="vi-VN" sz="1800" spc="-30" dirty="0">
                <a:solidFill>
                  <a:srgbClr val="000000"/>
                </a:solidFill>
                <a:effectLst/>
                <a:latin typeface="Arial" panose="020B0604020202020204" pitchFamily="34" charset="0"/>
                <a:ea typeface="Calibri" panose="020F0502020204030204" pitchFamily="34" charset="0"/>
              </a:rPr>
              <a:t>GV</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các cách thể hiện bằng trực quan với các tình huống, hành vi phong ph</a:t>
            </a:r>
            <a:r>
              <a:rPr lang="en-US" sz="1800" dirty="0">
                <a:solidFill>
                  <a:srgbClr val="000000"/>
                </a:solidFill>
                <a:effectLst/>
                <a:latin typeface="Arial" panose="020B0604020202020204" pitchFamily="34" charset="0"/>
                <a:ea typeface="Calibri" panose="020F0502020204030204" pitchFamily="34" charset="0"/>
              </a:rPr>
              <a:t>ú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tranh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tranh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90275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3F96A69-0B0B-05FB-63D4-676D2CACCF2C}"/>
              </a:ext>
            </a:extLst>
          </p:cNvPr>
          <p:cNvSpPr txBox="1"/>
          <p:nvPr/>
        </p:nvSpPr>
        <p:spPr>
          <a:xfrm>
            <a:off x="262466" y="1030436"/>
            <a:ext cx="8686799" cy="3781741"/>
          </a:xfrm>
          <a:prstGeom prst="rect">
            <a:avLst/>
          </a:prstGeom>
          <a:noFill/>
        </p:spPr>
        <p:txBody>
          <a:bodyPr wrap="square">
            <a:spAutoFit/>
          </a:bodyPr>
          <a:lstStyle/>
          <a:p>
            <a:pPr marL="0" marR="0" indent="360045" algn="just">
              <a:lnSpc>
                <a:spcPct val="150000"/>
              </a:lnSpc>
              <a:spcBef>
                <a:spcPts val="0"/>
              </a:spcBef>
              <a:spcAft>
                <a:spcPts val="0"/>
              </a:spcAft>
            </a:pPr>
            <a:r>
              <a:rPr lang="en-US" sz="1800" spc="-30" dirty="0">
                <a:latin typeface="Arial" panose="020B0604020202020204" pitchFamily="34" charset="0"/>
                <a:ea typeface="Calibri" panose="020F0502020204030204" pitchFamily="34" charset="0"/>
              </a:rPr>
              <a:t>- </a:t>
            </a:r>
            <a:r>
              <a:rPr lang="vi-VN" sz="1800" spc="-30" dirty="0">
                <a:solidFill>
                  <a:srgbClr val="000000"/>
                </a:solidFill>
                <a:effectLst/>
                <a:latin typeface="Arial" panose="020B0604020202020204" pitchFamily="34" charset="0"/>
                <a:ea typeface="Calibri" panose="020F0502020204030204" pitchFamily="34" charset="0"/>
              </a:rPr>
              <a:t>GV</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lòng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vai</a:t>
            </a:r>
            <a:r>
              <a:rPr lang="vi-VN" sz="1800" dirty="0">
                <a:solidFill>
                  <a:srgbClr val="000000"/>
                </a:solidFill>
                <a:effectLst/>
                <a:latin typeface="Arial" panose="020B0604020202020204" pitchFamily="34" charset="0"/>
                <a:ea typeface="Calibri" panose="020F0502020204030204" pitchFamily="34" charset="0"/>
              </a:rPr>
              <a:t> trong nhằm giúp trẻ thể hiện lại các cảm xúc đã trải nghiệm thực tế để củng cố tình cảm đã được tích lũy</a:t>
            </a:r>
            <a:r>
              <a:rPr lang="en-US" sz="1800" dirty="0">
                <a:solidFill>
                  <a:srgbClr val="000000"/>
                </a:solidFill>
                <a:effectLst/>
                <a:latin typeface="Arial" panose="020B0604020202020204" pitchFamily="34" charset="0"/>
                <a:ea typeface="Calibri" panose="020F0502020204030204" pitchFamily="34" charset="0"/>
              </a:rPr>
              <a:t>.</a:t>
            </a:r>
            <a:endParaRPr lang="en-US" sz="1800" dirty="0">
              <a:latin typeface="Times New Roman" panose="02020603050405020304" pitchFamily="18" charset="0"/>
              <a:ea typeface="Calibri" panose="020F0502020204030204" pitchFamily="34" charset="0"/>
            </a:endParaRPr>
          </a:p>
          <a:p>
            <a:pPr marL="0" marR="0" indent="360045" algn="just">
              <a:lnSpc>
                <a:spcPct val="150000"/>
              </a:lnSpc>
              <a:spcBef>
                <a:spcPts val="0"/>
              </a:spcBef>
              <a:spcAft>
                <a:spcPts val="0"/>
              </a:spcAft>
            </a:pP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a:solidFill>
                  <a:srgbClr val="000000"/>
                </a:solidFill>
                <a:effectLst/>
                <a:latin typeface="Arial" panose="020B0604020202020204" pitchFamily="34" charset="0"/>
                <a:ea typeface="Calibri" panose="020F0502020204030204" pitchFamily="34" charset="0"/>
              </a:rPr>
              <a:t> </a:t>
            </a:r>
            <a:r>
              <a:rPr lang="vi-VN" sz="1800" spc="-30" dirty="0">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kết nối kinh nghiệm cá nhân với những gì xẩy ra trong thực tiễn và tìm ra cần phải làm gì và làm như thế nào</a:t>
            </a:r>
            <a:r>
              <a:rPr lang="en-US" sz="1800" dirty="0">
                <a:solidFill>
                  <a:srgbClr val="000000"/>
                </a:solidFill>
                <a:effectLst/>
                <a:latin typeface="Arial" panose="020B0604020202020204" pitchFamily="34" charset="0"/>
                <a:ea typeface="Calibri" panose="020F0502020204030204" pitchFamily="34" charset="0"/>
              </a:rPr>
              <a:t>,</a:t>
            </a:r>
            <a:r>
              <a:rPr lang="vi-VN" sz="1800" dirty="0">
                <a:solidFill>
                  <a:srgbClr val="000000"/>
                </a:solidFill>
                <a:effectLst/>
                <a:latin typeface="Arial" panose="020B0604020202020204" pitchFamily="34" charset="0"/>
                <a:ea typeface="Calibri" panose="020F0502020204030204" pitchFamily="34" charset="0"/>
              </a:rPr>
              <a:t> GV cần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định hướng để trẻ xác định đúng quy </a:t>
            </a:r>
            <a:r>
              <a:rPr lang="en-US" sz="1800" dirty="0" err="1">
                <a:solidFill>
                  <a:srgbClr val="000000"/>
                </a:solidFill>
                <a:effectLst/>
                <a:latin typeface="Arial" panose="020B0604020202020204" pitchFamily="34" charset="0"/>
                <a:ea typeface="Calibri" panose="020F0502020204030204" pitchFamily="34" charset="0"/>
              </a:rPr>
              <a:t>tắc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vi-VN" sz="1800" dirty="0">
                <a:solidFill>
                  <a:srgbClr val="000000"/>
                </a:solidFill>
                <a:effectLst/>
                <a:latin typeface="Arial" panose="020B0604020202020204" pitchFamily="34" charset="0"/>
                <a:ea typeface="Calibri" panose="020F0502020204030204" pitchFamily="34" charset="0"/>
              </a:rPr>
              <a:t> một cách chính xác, nếu trẻ chưa xác định được giáo viên phải là người gợi ý, dẫn dắt. GV cần kết nối những gì trẻ đã học được với thực tiễn cuộc sống để chuyển sang giai đoạn học tập tiếp theo thông qua một số câu hỏi</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37770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B7D5397-9088-2823-A179-03ECC5EC173A}"/>
              </a:ext>
            </a:extLst>
          </p:cNvPr>
          <p:cNvSpPr txBox="1"/>
          <p:nvPr/>
        </p:nvSpPr>
        <p:spPr>
          <a:xfrm>
            <a:off x="230716" y="679139"/>
            <a:ext cx="8686800" cy="3787062"/>
          </a:xfrm>
          <a:prstGeom prst="rect">
            <a:avLst/>
          </a:prstGeom>
          <a:noFill/>
        </p:spPr>
        <p:txBody>
          <a:bodyPr wrap="square">
            <a:spAutoFit/>
          </a:bodyPr>
          <a:lstStyle/>
          <a:p>
            <a:pPr marL="0" marR="0" algn="just">
              <a:lnSpc>
                <a:spcPct val="150000"/>
              </a:lnSpc>
              <a:spcBef>
                <a:spcPts val="0"/>
              </a:spcBef>
              <a:spcAft>
                <a:spcPts val="0"/>
              </a:spcAft>
            </a:pPr>
            <a:r>
              <a:rPr lang="x-none" sz="1800" b="1" i="1" dirty="0">
                <a:solidFill>
                  <a:srgbClr val="000000"/>
                </a:solidFill>
                <a:effectLst/>
                <a:latin typeface="Arial" panose="020B0604020202020204" pitchFamily="34" charset="0"/>
                <a:ea typeface="Times New Roman" panose="02020603050405020304" pitchFamily="18" charset="0"/>
              </a:rPr>
              <a:t>Giai đoạn 4: Khuyến khích trẻ tích cực thể hiện </a:t>
            </a:r>
            <a:r>
              <a:rPr lang="en-US" sz="1800" b="1" i="1" dirty="0">
                <a:solidFill>
                  <a:srgbClr val="000000"/>
                </a:solidFill>
                <a:effectLst/>
                <a:latin typeface="Arial" panose="020B0604020202020204" pitchFamily="34" charset="0"/>
                <a:ea typeface="Times New Roman" panose="02020603050405020304" pitchFamily="18" charset="0"/>
              </a:rPr>
              <a:t>KNXH</a:t>
            </a:r>
            <a:r>
              <a:rPr lang="x-none" sz="1800" b="1" i="1" dirty="0">
                <a:solidFill>
                  <a:srgbClr val="000000"/>
                </a:solidFill>
                <a:effectLst/>
                <a:latin typeface="Arial" panose="020B0604020202020204" pitchFamily="34" charset="0"/>
                <a:ea typeface="Times New Roman" panose="02020603050405020304" pitchFamily="18" charset="0"/>
              </a:rPr>
              <a:t> trong cuộc sống</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x-none" sz="1800" dirty="0">
                <a:solidFill>
                  <a:srgbClr val="000000"/>
                </a:solidFill>
                <a:effectLst/>
                <a:latin typeface="Arial" panose="020B0604020202020204" pitchFamily="34" charset="0"/>
                <a:ea typeface="Times New Roman" panose="02020603050405020304" pitchFamily="18" charset="0"/>
              </a:rPr>
              <a:t>Trẻ thực hành, sử dụng những kỹ năng, hiểu biết mới vào việc tham gia các hoạt động trải nghiệm, áp dụng những điều học được vào tình huống tương tự hoặc các tình huống khác trong cuộc sống thực. GV cho trẻ thực hành, khuyến khích trẻ thể hiện, ý tưởng, KNXH bằng nhiều cách khác nhau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đoạn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Kết quả của giai đoạn trước là điểm khởi đầu, điểm tựa của giai đoạn sau. Kiến thức kinh nghiệm mới được hình thành, được đưa vào kiểm nghiệm trong tình huống mới và nó lại trở thành kinh nghiệm có sẵn, kinh nghiệm cụ thể.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82679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9CD6FC80-EAC4-54C4-4238-BD8186B10AED}"/>
              </a:ext>
            </a:extLst>
          </p:cNvPr>
          <p:cNvSpPr txBox="1"/>
          <p:nvPr/>
        </p:nvSpPr>
        <p:spPr>
          <a:xfrm>
            <a:off x="0" y="-23281"/>
            <a:ext cx="9017000" cy="5449056"/>
          </a:xfrm>
          <a:prstGeom prst="rect">
            <a:avLst/>
          </a:prstGeom>
          <a:noFill/>
        </p:spPr>
        <p:txBody>
          <a:bodyPr wrap="square">
            <a:spAutoFit/>
          </a:bodyPr>
          <a:lstStyle/>
          <a:p>
            <a:pPr marL="0" marR="0" indent="457200" algn="just">
              <a:lnSpc>
                <a:spcPct val="150000"/>
              </a:lnSpc>
              <a:spcBef>
                <a:spcPts val="0"/>
              </a:spcBef>
              <a:spcAft>
                <a:spcPts val="0"/>
              </a:spcAft>
            </a:pPr>
            <a:r>
              <a:rPr lang="en-US" sz="1800" b="1" dirty="0" err="1">
                <a:solidFill>
                  <a:srgbClr val="000000"/>
                </a:solidFill>
                <a:effectLst/>
                <a:latin typeface="Arial" panose="020B0604020202020204" pitchFamily="34" charset="0"/>
                <a:ea typeface="Calibri" panose="020F0502020204030204" pitchFamily="34" charset="0"/>
              </a:rPr>
              <a:t>Ví</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dụ</a:t>
            </a:r>
            <a:r>
              <a:rPr lang="en-US" sz="1800" b="1" dirty="0">
                <a:solidFill>
                  <a:srgbClr val="000000"/>
                </a:solidFill>
                <a:effectLst/>
                <a:latin typeface="Arial" panose="020B0604020202020204" pitchFamily="34" charset="0"/>
                <a:ea typeface="Calibri" panose="020F0502020204030204" pitchFamily="34" charset="0"/>
              </a:rPr>
              <a:t>:</a:t>
            </a:r>
            <a:r>
              <a:rPr lang="en-US" sz="1800"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Vòng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tay</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tình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bạn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b="1" i="1" dirty="0">
                <a:solidFill>
                  <a:srgbClr val="000000"/>
                </a:solidFill>
                <a:effectLst/>
                <a:latin typeface="Arial" panose="020B0604020202020204" pitchFamily="34" charset="0"/>
                <a:ea typeface="Calibri" panose="020F0502020204030204" pitchFamily="34" charset="0"/>
              </a:rPr>
              <a:t>Mục đích: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Hiểu được ý nghĩa của tình bạn. Giáo dục trẻ vui vẻ hoà đồng mọi người xung quanh, biết thể hiện sự chia sẻ kinh nghiệm của mình với bạn và tôn trọng bạn</a:t>
            </a:r>
            <a:endParaRPr lang="en-US" sz="1800" dirty="0">
              <a:effectLst/>
              <a:latin typeface="Calibri" panose="020F0502020204030204" pitchFamily="34" charset="0"/>
              <a:ea typeface="Calibri" panose="020F0502020204030204" pitchFamily="34" charset="0"/>
            </a:endParaRPr>
          </a:p>
          <a:p>
            <a:pPr marL="287020" marR="0" indent="71755"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Máy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vi deo 2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chia </a:t>
            </a:r>
            <a:r>
              <a:rPr lang="en-US" sz="1800" dirty="0" err="1">
                <a:solidFill>
                  <a:srgbClr val="000000"/>
                </a:solidFill>
                <a:effectLst/>
                <a:latin typeface="Arial" panose="020B0604020202020204" pitchFamily="34" charset="0"/>
                <a:ea typeface="Calibri" panose="020F0502020204030204" pitchFamily="34" charset="0"/>
              </a:rPr>
              <a:t>sẻ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nghiêm</a:t>
            </a:r>
            <a:r>
              <a:rPr lang="en-US" sz="1800" dirty="0">
                <a:solidFill>
                  <a:srgbClr val="000000"/>
                </a:solidFill>
                <a:effectLst/>
                <a:latin typeface="Arial" panose="020B0604020202020204" pitchFamily="34" charset="0"/>
                <a:ea typeface="Calibri" panose="020F0502020204030204" pitchFamily="34" charset="0"/>
              </a:rPr>
              <a:t> </a:t>
            </a:r>
            <a:r>
              <a:rPr lang="en-US" sz="1800" dirty="0">
                <a:latin typeface="Calibri" panose="020F050202020403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Tiến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hành</a:t>
            </a:r>
            <a:r>
              <a:rPr lang="en-US" sz="1800" b="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Giai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đoạn</a:t>
            </a:r>
            <a:r>
              <a:rPr lang="en-US" sz="1800" i="1" dirty="0">
                <a:solidFill>
                  <a:srgbClr val="000000"/>
                </a:solidFill>
                <a:effectLst/>
                <a:latin typeface="Arial" panose="020B0604020202020204" pitchFamily="34" charset="0"/>
                <a:ea typeface="Calibri" panose="020F0502020204030204" pitchFamily="34" charset="0"/>
              </a:rPr>
              <a:t> 1: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được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Giới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thiệu</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Để tao bầu không khí thân thiện Cô cùng trẻ hát bài "tìm bạn thân"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Hỏi trẻ : Con hát bài hát gì?</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             </a:t>
            </a:r>
            <a:r>
              <a:rPr lang="it-IT" sz="1800" dirty="0">
                <a:solidFill>
                  <a:srgbClr val="000000"/>
                </a:solidFill>
                <a:effectLst/>
                <a:latin typeface="Arial" panose="020B0604020202020204" pitchFamily="34" charset="0"/>
                <a:ea typeface="Calibri" panose="020F0502020204030204" pitchFamily="34" charset="0"/>
              </a:rPr>
              <a:t>Vây bạn thân con là ai?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8964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44795FF-5757-AE1C-497D-8EC5AB35742E}"/>
              </a:ext>
            </a:extLst>
          </p:cNvPr>
          <p:cNvSpPr txBox="1"/>
          <p:nvPr/>
        </p:nvSpPr>
        <p:spPr>
          <a:xfrm>
            <a:off x="296333" y="691570"/>
            <a:ext cx="8686800" cy="4202561"/>
          </a:xfrm>
          <a:prstGeom prst="rect">
            <a:avLst/>
          </a:prstGeom>
          <a:noFill/>
        </p:spPr>
        <p:txBody>
          <a:bodyPr wrap="square">
            <a:spAutoFit/>
          </a:bodyPr>
          <a:lstStyle/>
          <a:p>
            <a:pPr marL="0" marR="0" indent="457200" algn="just">
              <a:lnSpc>
                <a:spcPct val="150000"/>
              </a:lnSpc>
              <a:spcBef>
                <a:spcPts val="0"/>
              </a:spcBef>
              <a:spcAft>
                <a:spcPts val="0"/>
              </a:spcAft>
            </a:pPr>
            <a:r>
              <a:rPr lang="it-IT" sz="1800" i="1" spc="-3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về tình bạn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cõng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học</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đây</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tươi</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yêu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ban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vui</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nắm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nắm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góc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lắp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ghép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xét</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76733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5C71608-AC10-9598-2001-9E4EAC78C0C9}"/>
              </a:ext>
            </a:extLst>
          </p:cNvPr>
          <p:cNvSpPr txBox="1"/>
          <p:nvPr/>
        </p:nvSpPr>
        <p:spPr>
          <a:xfrm>
            <a:off x="67733" y="763665"/>
            <a:ext cx="8915400" cy="3802901"/>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Giai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đoạn</a:t>
            </a:r>
            <a:r>
              <a:rPr lang="en-US" sz="1800" i="1" dirty="0">
                <a:solidFill>
                  <a:srgbClr val="000000"/>
                </a:solidFill>
                <a:effectLst/>
                <a:latin typeface="Arial" panose="020B0604020202020204" pitchFamily="34" charset="0"/>
                <a:ea typeface="Calibri" panose="020F0502020204030204" pitchFamily="34" charset="0"/>
              </a:rPr>
              <a:t> 4: </a:t>
            </a:r>
            <a:r>
              <a:rPr lang="en-US" sz="1800" i="1" dirty="0" err="1">
                <a:solidFill>
                  <a:srgbClr val="000000"/>
                </a:solidFill>
                <a:effectLst/>
                <a:latin typeface="Arial" panose="020B0604020202020204" pitchFamily="34" charset="0"/>
                <a:ea typeface="Calibri" panose="020F0502020204030204" pitchFamily="34" charset="0"/>
              </a:rPr>
              <a:t>Khuyến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khích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tích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cực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thể</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vi </a:t>
            </a:r>
            <a:r>
              <a:rPr lang="en-US" sz="1800" i="1" dirty="0" err="1">
                <a:solidFill>
                  <a:srgbClr val="000000"/>
                </a:solidFill>
                <a:effectLst/>
                <a:latin typeface="Arial" panose="020B0604020202020204" pitchFamily="34" charset="0"/>
                <a:ea typeface="Calibri" panose="020F0502020204030204" pitchFamily="34" charset="0"/>
              </a:rPr>
              <a:t>nhân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ái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trong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sinh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nói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Vậy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hãy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xuyên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moi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tâm</a:t>
            </a:r>
            <a:r>
              <a:rPr lang="en-US" sz="1800" dirty="0">
                <a:solidFill>
                  <a:srgbClr val="000000"/>
                </a:solidFill>
                <a:effectLst/>
                <a:latin typeface="Arial" panose="020B0604020202020204" pitchFamily="34" charset="0"/>
                <a:ea typeface="Times New Roman" panose="02020603050405020304" pitchFamily="18" charset="0"/>
              </a:rPr>
              <a:t> chia </a:t>
            </a:r>
            <a:r>
              <a:rPr lang="en-US" sz="1800" dirty="0" err="1">
                <a:solidFill>
                  <a:srgbClr val="000000"/>
                </a:solidFill>
                <a:effectLst/>
                <a:latin typeface="Arial" panose="020B0604020202020204" pitchFamily="34" charset="0"/>
                <a:ea typeface="Times New Roman" panose="02020603050405020304" pitchFamily="18" charset="0"/>
              </a:rPr>
              <a:t>sẻ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nhé</a:t>
            </a:r>
            <a:endParaRPr lang="en-US" sz="1800" dirty="0">
              <a:effectLst/>
              <a:latin typeface="Calibri" panose="020F0502020204030204" pitchFamily="34" charset="0"/>
              <a:ea typeface="Times New Roman" panose="02020603050405020304" pitchFamily="18" charset="0"/>
            </a:endParaRPr>
          </a:p>
          <a:p>
            <a:pPr marL="457200" marR="0">
              <a:lnSpc>
                <a:spcPct val="115000"/>
              </a:lnSpc>
              <a:spcBef>
                <a:spcPts val="0"/>
              </a:spcBef>
              <a:spcAft>
                <a:spcPts val="1050"/>
              </a:spcAft>
            </a:pPr>
            <a:r>
              <a:rPr lang="en-US" sz="1800" b="1" dirty="0" err="1">
                <a:effectLst/>
                <a:latin typeface="Arial" panose="020B0604020202020204" pitchFamily="34" charset="0"/>
                <a:ea typeface="Times New Roman" panose="02020603050405020304" pitchFamily="18" charset="0"/>
              </a:rPr>
              <a:t>Mời</a:t>
            </a:r>
            <a:r>
              <a:rPr lang="en-US" sz="1800" b="1" dirty="0">
                <a:effectLst/>
                <a:latin typeface="Arial" panose="020B0604020202020204" pitchFamily="34" charset="0"/>
                <a:ea typeface="Times New Roman" panose="02020603050405020304" pitchFamily="18" charset="0"/>
              </a:rPr>
              <a:t> </a:t>
            </a:r>
            <a:r>
              <a:rPr lang="en-US" sz="1800" b="1" dirty="0" err="1">
                <a:effectLst/>
                <a:latin typeface="Arial" panose="020B0604020202020204" pitchFamily="34" charset="0"/>
                <a:ea typeface="Times New Roman" panose="02020603050405020304" pitchFamily="18" charset="0"/>
              </a:rPr>
              <a:t>xem</a:t>
            </a:r>
            <a:r>
              <a:rPr lang="en-US" sz="1800" b="1" dirty="0">
                <a:effectLst/>
                <a:latin typeface="Arial" panose="020B0604020202020204" pitchFamily="34" charset="0"/>
                <a:ea typeface="Times New Roman" panose="02020603050405020304" pitchFamily="18" charset="0"/>
              </a:rPr>
              <a:t> video 1: </a:t>
            </a:r>
            <a:endParaRPr lang="en-US" sz="1800" dirty="0">
              <a:effectLst/>
              <a:latin typeface="Calibri" panose="020F0502020204030204" pitchFamily="34" charset="0"/>
              <a:ea typeface="Calibri" panose="020F0502020204030204" pitchFamily="34" charset="0"/>
            </a:endParaRPr>
          </a:p>
          <a:p>
            <a:pPr marL="342900" marR="0" lvl="0" indent="-342900">
              <a:lnSpc>
                <a:spcPct val="115000"/>
              </a:lnSpc>
              <a:spcBef>
                <a:spcPts val="0"/>
              </a:spcBef>
              <a:spcAft>
                <a:spcPts val="1050"/>
              </a:spcAft>
              <a:buFont typeface="Times New Roman" panose="02020603050405020304" pitchFamily="18" charset="0"/>
              <a:buChar char="-"/>
            </a:pPr>
            <a:r>
              <a:rPr lang="en-US" sz="1800" b="1" u="sng" dirty="0">
                <a:solidFill>
                  <a:srgbClr val="0563C1"/>
                </a:solidFill>
                <a:effectLst/>
                <a:latin typeface="Arial" panose="020B0604020202020204" pitchFamily="34" charset="0"/>
                <a:ea typeface="Times New Roman" panose="02020603050405020304" pitchFamily="18" charset="0"/>
                <a:hlinkClick r:id="rId3"/>
              </a:rPr>
              <a:t>https://www.youtube.com/watch?v=6Y0J0j9Lt0I</a:t>
            </a:r>
            <a:endParaRPr lang="en-US" sz="1800" dirty="0">
              <a:effectLst/>
              <a:latin typeface="Calibri" panose="020F0502020204030204" pitchFamily="34" charset="0"/>
              <a:ea typeface="Times New Roman" panose="02020603050405020304" pitchFamily="18" charset="0"/>
            </a:endParaRPr>
          </a:p>
          <a:p>
            <a:pPr marL="342900" marR="0" lvl="0" indent="-342900">
              <a:lnSpc>
                <a:spcPct val="115000"/>
              </a:lnSpc>
              <a:spcBef>
                <a:spcPts val="0"/>
              </a:spcBef>
              <a:spcAft>
                <a:spcPts val="1050"/>
              </a:spcAft>
              <a:buFont typeface="Times New Roman" panose="02020603050405020304" pitchFamily="18" charset="0"/>
              <a:buChar char="-"/>
            </a:pPr>
            <a:r>
              <a:rPr lang="en-US" sz="1800" dirty="0">
                <a:effectLst/>
                <a:latin typeface="Times New Roman" panose="02020603050405020304" pitchFamily="18" charset="0"/>
                <a:ea typeface="Times New Roman" panose="02020603050405020304" pitchFamily="18" charset="0"/>
              </a:rPr>
              <a:t> </a:t>
            </a:r>
            <a:endParaRPr lang="en-US" sz="1800" dirty="0">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1330424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A5163419-2D41-5EE2-E489-CC07D08B5CFF}"/>
              </a:ext>
            </a:extLst>
          </p:cNvPr>
          <p:cNvSpPr txBox="1"/>
          <p:nvPr/>
        </p:nvSpPr>
        <p:spPr>
          <a:xfrm>
            <a:off x="304800" y="1107798"/>
            <a:ext cx="8534400" cy="3371564"/>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2.2.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tổ</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chức</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các</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hoạt</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động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đa</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dạng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để</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giáo</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dục</a:t>
            </a:r>
            <a:r>
              <a:rPr lang="en-US" sz="1800" b="1" i="1" spc="-30"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trải</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nghiệm</a:t>
            </a:r>
            <a:r>
              <a:rPr lang="en-US" sz="1800" b="1" i="1" spc="-30" dirty="0">
                <a:solidFill>
                  <a:srgbClr val="000000"/>
                </a:solidFill>
                <a:effectLst/>
                <a:latin typeface="Arial" panose="020B0604020202020204" pitchFamily="34" charset="0"/>
                <a:ea typeface="Calibri" panose="020F0502020204030204" pitchFamily="34" charset="0"/>
              </a:rPr>
              <a:t> </a:t>
            </a:r>
            <a:endParaRPr lang="en-US" sz="1800" b="1"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2.2.1.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5: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chơi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15932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33219297-4290-E370-2C3D-B44492AA8A9F}"/>
              </a:ext>
            </a:extLst>
          </p:cNvPr>
          <p:cNvSpPr txBox="1"/>
          <p:nvPr/>
        </p:nvSpPr>
        <p:spPr>
          <a:xfrm>
            <a:off x="84666" y="804151"/>
            <a:ext cx="8974667" cy="3831818"/>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r>
              <a:rPr lang="vi-VN" sz="1800" dirty="0">
                <a:solidFill>
                  <a:srgbClr val="000000"/>
                </a:solidFill>
                <a:effectLst/>
                <a:latin typeface="Arial" panose="020B0604020202020204" pitchFamily="34" charset="0"/>
                <a:ea typeface="Calibri" panose="020F0502020204030204" pitchFamily="34" charset="0"/>
              </a:rPr>
              <a:t>Với những hạn chế của lứa tuổi về nhận thức và kinh nghiệm thực tiễn của trẻ 5-6 tuổi, cần quan tâm, chú trọng nhiều hơn đến việc lựa chọn và tổ chức các hoạt động đa dạng với các chủ đề hấp dẫn trẻ ở trường MN để tạo cơ hội cho trẻ được trải nghiệm. Trong thực tiễn giáo dục trẻ MN, trẻ được tham gia nhiều hoạt động khác nhau và mỗi hoạt động có ưu thể riêng đối với việc giáo dục trẻ, đặc biệt là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a:t>
            </a:r>
            <a:endParaRPr lang="en-US" sz="1800" dirty="0">
              <a:solidFill>
                <a:srgbClr val="000000"/>
              </a:solidFill>
              <a:effectLst/>
              <a:latin typeface="Arial" panose="020B0604020202020204" pitchFamily="34" charset="0"/>
              <a:ea typeface="Calibri" panose="020F0502020204030204" pitchFamily="34" charset="0"/>
            </a:endParaRPr>
          </a:p>
          <a:p>
            <a:r>
              <a:rPr lang="vi-VN" sz="1800" dirty="0">
                <a:solidFill>
                  <a:srgbClr val="000000"/>
                </a:solidFill>
                <a:effectLst/>
                <a:latin typeface="Arial" panose="020B0604020202020204" pitchFamily="34" charset="0"/>
                <a:ea typeface="Calibri" panose="020F0502020204030204" pitchFamily="34" charset="0"/>
              </a:rPr>
              <a:t>Với trò chơi đóng vai, trẻ có cơ hội để mô phỏng cuộc sống xã hội, là cơ hội để thể hiện một cách đa dạng các tình huống mà con người thể hiện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với nhau trong cuộc sống; Trò chơi đóng kịch, trẻ được nhập vai các nhân vật để mô phỏng mối quan hệ giữa con người với nhau và với môi trường xung quanh dựa trên các cốt truyện trong tác phẩm văn học. Qua đó, trẻ có cơ hội được thể hiện cảm xúc và sự sáng tạo của mình khi nhập vai. </a:t>
            </a:r>
            <a:endParaRPr lang="en-US" sz="1800" dirty="0"/>
          </a:p>
        </p:txBody>
      </p:sp>
    </p:spTree>
    <p:extLst>
      <p:ext uri="{BB962C8B-B14F-4D97-AF65-F5344CB8AC3E}">
        <p14:creationId xmlns:p14="http://schemas.microsoft.com/office/powerpoint/2010/main" val="21353674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E499C6B-C527-8D50-36E2-F8A56955C9A1}"/>
              </a:ext>
            </a:extLst>
          </p:cNvPr>
          <p:cNvSpPr txBox="1"/>
          <p:nvPr/>
        </p:nvSpPr>
        <p:spPr>
          <a:xfrm>
            <a:off x="122766" y="865405"/>
            <a:ext cx="8898467" cy="3567387"/>
          </a:xfrm>
          <a:prstGeom prst="rect">
            <a:avLst/>
          </a:prstGeom>
          <a:noFill/>
        </p:spPr>
        <p:txBody>
          <a:bodyPr wrap="square">
            <a:spAutoFit/>
          </a:bodyPr>
          <a:lstStyle/>
          <a:p>
            <a:pPr marL="0" marR="0" indent="457200" algn="just">
              <a:lnSpc>
                <a:spcPct val="14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Tổ chức cho trẻ trải nghiệm trong hoạt động chơi có thể theo từng nhóm chơi, góc chơi. Mỗi nhóm, GV có thể giao một nhiệm vụ hướng đến việc thực hiện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phù hợp với chủ đề và nội dung chơi của nhóm. Ví dụ nhóm chơi xây dựng khuyến khích trẻ hỗ trợ, quan tâm đến các bạn trong khi chơi. Nhóm gia đình khuyến khích trẻ thể hiện tình cảm yêu thương, chia sẻ, quan tâm, giúp đỡ các thành viên trong gia đình… Trong quá trình trẻ chơi, GV cần quan sát, tạo ra nhiều tình huống chơi phong phú để lôi cuốn trẻ vào các tình huống đó, các vai chơi đó.</a:t>
            </a:r>
            <a:endParaRPr lang="en-US" sz="1800" dirty="0">
              <a:solidFill>
                <a:srgbClr val="000000"/>
              </a:solidFill>
              <a:effectLst/>
              <a:latin typeface="Arial" panose="020B0604020202020204" pitchFamily="34" charset="0"/>
              <a:ea typeface="Calibri" panose="020F0502020204030204" pitchFamily="34" charset="0"/>
            </a:endParaRPr>
          </a:p>
          <a:p>
            <a:pPr marL="0" marR="0" indent="45720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Ví</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a:t>
            </a:r>
            <a:r>
              <a:rPr lang="en-US" sz="1800" b="1" i="1" dirty="0">
                <a:solidFill>
                  <a:srgbClr val="000000"/>
                </a:solidFill>
                <a:effectLst/>
                <a:latin typeface="Arial" panose="020B0604020202020204" pitchFamily="34" charset="0"/>
                <a:ea typeface="Calibri" panose="020F0502020204030204" pitchFamily="34" charset="0"/>
              </a:rPr>
              <a:t>:</a:t>
            </a:r>
            <a:r>
              <a:rPr lang="en-US" sz="1800" dirty="0">
                <a:solidFill>
                  <a:srgbClr val="000000"/>
                </a:solidFill>
                <a:effectLst/>
                <a:latin typeface="Arial" panose="020B0604020202020204" pitchFamily="34" charset="0"/>
                <a:ea typeface="Calibri" panose="020F0502020204030204" pitchFamily="34" charset="0"/>
              </a:rPr>
              <a:t> </a:t>
            </a:r>
            <a:r>
              <a:rPr lang="af-ZA" sz="1800" b="1" dirty="0">
                <a:solidFill>
                  <a:srgbClr val="000000"/>
                </a:solidFill>
                <a:effectLst/>
                <a:latin typeface="Arial" panose="020B0604020202020204" pitchFamily="34" charset="0"/>
                <a:ea typeface="Calibri" panose="020F0502020204030204" pitchFamily="34" charset="0"/>
              </a:rPr>
              <a:t>Hoạt động: “Thăm bạn bị ốm”</a:t>
            </a:r>
            <a:endParaRPr lang="en-US" sz="1800" dirty="0">
              <a:effectLst/>
              <a:latin typeface="Calibri" panose="020F0502020204030204" pitchFamily="34" charset="0"/>
              <a:ea typeface="Calibri" panose="020F0502020204030204" pitchFamily="34" charset="0"/>
            </a:endParaRPr>
          </a:p>
          <a:p>
            <a:pPr marL="0" marR="0" indent="457200" algn="just">
              <a:lnSpc>
                <a:spcPct val="140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09305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61C9A353-F360-7821-0570-2E906FB90A90}"/>
              </a:ext>
            </a:extLst>
          </p:cNvPr>
          <p:cNvSpPr txBox="1"/>
          <p:nvPr/>
        </p:nvSpPr>
        <p:spPr>
          <a:xfrm>
            <a:off x="84666" y="496640"/>
            <a:ext cx="9059334" cy="4258666"/>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lphaLcPeriod" startAt="2"/>
            </a:pPr>
            <a:r>
              <a:rPr lang="af-ZA" sz="1400" dirty="0">
                <a:solidFill>
                  <a:srgbClr val="000000"/>
                </a:solidFill>
                <a:effectLst/>
                <a:latin typeface="Arial" panose="020B0604020202020204" pitchFamily="34" charset="0"/>
                <a:ea typeface="Calibri" panose="020F0502020204030204" pitchFamily="34" charset="0"/>
              </a:rPr>
              <a:t>Tiến hành:</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1: HĐ 1 trò chuyện: - Cô trò chuyện với trẻ về bạn bị ốm. Các con suy nghĩ xem mình cần phải làm những việc gì để động viên giúp đỡ bạn nhanh khỏi ốm để bạn đến trường học cho trẻ nói lên suy nghĩ của mình.</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Đến thăm bạn ốm các con sẽ nói với bạn những gì? ( hỏi bạn có mệt k? Bạn ăn được gì rồi? Bạn đã uống thuốc chưa? Mẹ bạn đã đưa bác sỹ đi khám chưa? Bạn cố gắng lên nhé</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Các con sẽ làm gì để giúp bạn? </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 đoạn 3: Hướng dẫn trẻ đúc kết kinh nghiệm, hình thành khái niệm</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Cho trẻ chia  2 nhóm đóng vai chơi</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 Nhóm 1 đóng vai gia đình  có trẻ mệt</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Nhóm 2 Đóng vai các bạn đến thăm hỏi, chăm sóc bạn</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4: Khuyến khích trẻ tích cực thể hiện hành vi nhân ái trong hoạt động vui chơi.</a:t>
            </a:r>
            <a:endParaRPr lang="en-US" sz="1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26424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68D6F942-A0C9-5D95-38DA-DDC2BFA199E1}"/>
              </a:ext>
            </a:extLst>
          </p:cNvPr>
          <p:cNvSpPr txBox="1"/>
          <p:nvPr/>
        </p:nvSpPr>
        <p:spPr>
          <a:xfrm>
            <a:off x="127000" y="1041496"/>
            <a:ext cx="9017000" cy="2540567"/>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2.2.2.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6: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lễ</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hội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71755" marR="0" indent="37846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a. </a:t>
            </a: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931588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A2138DD8-BE77-7273-AEF3-B9C6F1FDE181}"/>
              </a:ext>
            </a:extLst>
          </p:cNvPr>
          <p:cNvSpPr txBox="1"/>
          <p:nvPr/>
        </p:nvSpPr>
        <p:spPr>
          <a:xfrm>
            <a:off x="59266" y="686895"/>
            <a:ext cx="9025467" cy="4732706"/>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lphaLcPeriod"/>
            </a:pP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Hoạt động lễ hội cho trẻ được tham gia vào các hoạt động chung, có nhiều cơ hội thể hiện và cảm nhận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với bạn và mọi người xung quanh. Có nhiều ngày hội, ngày lễ để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theo các cách khác nhau. </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i="1"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Tết trung thu: Là ngày tết dành riêng cho các cháu thiếu niên, nhi đồng. Trẻ sẽ được rước đèn, phá cỗ tham gia vào các chương trình văn nghệ của trường. Qua đây giáo dục trẻ quan tâm, chia sẻ với bạn.</a:t>
            </a:r>
            <a:endParaRPr lang="en-US" sz="1800" dirty="0">
              <a:solidFill>
                <a:srgbClr val="000000"/>
              </a:solidFill>
              <a:effectLst/>
              <a:latin typeface="Arial" panose="020B0604020202020204" pitchFamily="34" charset="0"/>
              <a:ea typeface="Calibri" panose="020F0502020204030204" pitchFamily="34" charset="0"/>
            </a:endParaRPr>
          </a:p>
          <a:p>
            <a:pPr indent="450215" algn="just">
              <a:lnSpc>
                <a:spcPct val="140000"/>
              </a:lnSpc>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Ngày sinh nhật của trẻ trong lớp: Tạo cho trẻ cảm nhận được niềm vui, sự trưởng thành, lớn lên của mình trong ngày sinh nhật và hình thành tinh thần trách nhiệm của trẻ. Trẻ biết quan tâm, chia sẻ với bạn bằng việc chúc mừng bạn, tặng quà cho bạn...</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14373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1291A471-59A6-C1C9-A79A-291A5AF954A8}"/>
              </a:ext>
            </a:extLst>
          </p:cNvPr>
          <p:cNvSpPr txBox="1"/>
          <p:nvPr/>
        </p:nvSpPr>
        <p:spPr>
          <a:xfrm>
            <a:off x="228600" y="301808"/>
            <a:ext cx="8915400" cy="4611455"/>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2.2.3.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7: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sinh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ngày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lao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71755" marR="0" indent="37846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a. </a:t>
            </a: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sẽ</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800"/>
              </a:spcAft>
              <a:buFont typeface="+mj-lt"/>
              <a:buAutoNum type="alphaLcPeriod"/>
            </a:pPr>
            <a:r>
              <a:rPr lang="en-US" sz="1800" dirty="0" err="1">
                <a:solidFill>
                  <a:srgbClr val="000000"/>
                </a:solidFill>
                <a:effectLst/>
                <a:latin typeface="Arial" panose="020B0604020202020204" pitchFamily="34" charset="0"/>
                <a:ea typeface="Calibri" panose="020F0502020204030204" pitchFamily="34" charset="0"/>
              </a:rPr>
              <a:t>Cách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40000"/>
              </a:lnSpc>
              <a:spcBef>
                <a:spcPts val="0"/>
              </a:spcBef>
              <a:spcAft>
                <a:spcPts val="0"/>
              </a:spcAft>
            </a:pPr>
            <a:r>
              <a:rPr lang="vi-VN" sz="1800" i="1" dirty="0">
                <a:solidFill>
                  <a:srgbClr val="000000"/>
                </a:solidFill>
                <a:effectLst/>
                <a:latin typeface="Arial" panose="020B0604020202020204" pitchFamily="34" charset="0"/>
                <a:ea typeface="Calibri" panose="020F0502020204030204" pitchFamily="34" charset="0"/>
              </a:rPr>
              <a:t>+ Hoạt động lao động:</a:t>
            </a:r>
            <a:endParaRPr lang="en-US" sz="1800" dirty="0">
              <a:effectLst/>
              <a:latin typeface="Times New Roman" panose="02020603050405020304" pitchFamily="18" charset="0"/>
              <a:ea typeface="Calibri" panose="020F0502020204030204" pitchFamily="34" charset="0"/>
            </a:endParaRPr>
          </a:p>
          <a:p>
            <a:pPr marL="0" marR="0" indent="457200" algn="just">
              <a:lnSpc>
                <a:spcPct val="14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Giáo viên giao nhiệm vụ cho trẻ. Khi giao nhiệm vụ GV cần giải thích và có chỉ dẫn cụ thể về những việc trẻ sẽ làm, các thao tác trẻ cần tiến hành, trẻ lựa chọn những dụng cụ cần thiết và tự thực hiện quá trình lao động.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332270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86242"/>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
        <p:nvSpPr>
          <p:cNvPr id="8" name="TextBox 7">
            <a:extLst>
              <a:ext uri="{FF2B5EF4-FFF2-40B4-BE49-F238E27FC236}">
                <a16:creationId xmlns:a16="http://schemas.microsoft.com/office/drawing/2014/main" id="{0255CBA7-CD54-131E-2A0C-289DE755CF16}"/>
              </a:ext>
            </a:extLst>
          </p:cNvPr>
          <p:cNvSpPr txBox="1"/>
          <p:nvPr/>
        </p:nvSpPr>
        <p:spPr>
          <a:xfrm>
            <a:off x="-118533" y="431296"/>
            <a:ext cx="9262533" cy="4847994"/>
          </a:xfrm>
          <a:prstGeom prst="rect">
            <a:avLst/>
          </a:prstGeom>
          <a:noFill/>
        </p:spPr>
        <p:txBody>
          <a:bodyPr wrap="square">
            <a:spAutoFit/>
          </a:bodyPr>
          <a:lstStyle/>
          <a:p>
            <a:pPr marL="0" marR="0" indent="457200" algn="just">
              <a:lnSpc>
                <a:spcPct val="150000"/>
              </a:lnSpc>
              <a:spcBef>
                <a:spcPts val="0"/>
              </a:spcBef>
              <a:spcAft>
                <a:spcPts val="0"/>
              </a:spcAft>
            </a:pP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Ví</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dụ</a:t>
            </a:r>
            <a:r>
              <a:rPr lang="en-US" sz="1600"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Hoạt</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động</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vệ</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sinh</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cuối</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tuần</a:t>
            </a:r>
            <a:r>
              <a:rPr lang="en-US" sz="1600" b="1" i="1" spc="-3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af-ZA" sz="1600" i="1" dirty="0">
                <a:solidFill>
                  <a:srgbClr val="000000"/>
                </a:solidFill>
                <a:effectLst/>
                <a:latin typeface="Arial" panose="020B0604020202020204" pitchFamily="34" charset="0"/>
                <a:ea typeface="Calibri" panose="020F0502020204030204" pitchFamily="34" charset="0"/>
              </a:rPr>
              <a:t>Mục đích</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600" dirty="0">
                <a:solidFill>
                  <a:srgbClr val="000000"/>
                </a:solidFill>
                <a:effectLst/>
                <a:latin typeface="Arial" panose="020B0604020202020204" pitchFamily="34" charset="0"/>
                <a:ea typeface="Calibri" panose="020F0502020204030204" pitchFamily="34" charset="0"/>
              </a:rPr>
              <a:t>Dạy trẻ biết  quan tâm đến cô và tập làm một số việc đơn giản</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vừa</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sức</a:t>
            </a:r>
            <a:r>
              <a:rPr lang="vi-VN" sz="1600" dirty="0">
                <a:solidFill>
                  <a:srgbClr val="000000"/>
                </a:solidFill>
                <a:effectLst/>
                <a:latin typeface="Arial" panose="020B0604020202020204" pitchFamily="34" charset="0"/>
                <a:ea typeface="Calibri" panose="020F0502020204030204" pitchFamily="34" charset="0"/>
              </a:rPr>
              <a:t> giúp cô</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Hình</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thành</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kỹ</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năng</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lao</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động</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tự</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phục</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vụ</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i="1" dirty="0">
                <a:solidFill>
                  <a:srgbClr val="000000"/>
                </a:solidFill>
                <a:effectLst/>
                <a:latin typeface="Arial" panose="020B0604020202020204" pitchFamily="34" charset="0"/>
                <a:ea typeface="Calibri" panose="020F0502020204030204" pitchFamily="34" charset="0"/>
              </a:rPr>
              <a:t>b. Chuẩn bị:</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 Một số khăn lau, chổi quét rác và hót rác, thùng đựng rác.</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 Ký hiệu về công việc va nhiệm vụ từng tổ</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c. </a:t>
            </a:r>
            <a:r>
              <a:rPr lang="af-ZA" sz="1600" i="1" dirty="0">
                <a:solidFill>
                  <a:srgbClr val="000000"/>
                </a:solidFill>
                <a:effectLst/>
                <a:latin typeface="Arial" panose="020B0604020202020204" pitchFamily="34" charset="0"/>
                <a:ea typeface="Calibri" panose="020F0502020204030204" pitchFamily="34" charset="0"/>
              </a:rPr>
              <a:t>Tiến hành:</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a:t>
            </a:r>
            <a:r>
              <a:rPr lang="af-ZA" sz="1600" i="1" dirty="0">
                <a:solidFill>
                  <a:srgbClr val="000000"/>
                </a:solidFill>
                <a:effectLst/>
                <a:latin typeface="Arial" panose="020B0604020202020204" pitchFamily="34" charset="0"/>
                <a:ea typeface="Calibri" panose="020F0502020204030204" pitchFamily="34" charset="0"/>
              </a:rPr>
              <a:t>Giai đoạn 1: Trẻ được trải nghiệm</a:t>
            </a:r>
            <a:endParaRPr lang="en-US" sz="1600" dirty="0">
              <a:effectLst/>
              <a:latin typeface="Calibri" panose="020F0502020204030204" pitchFamily="34" charset="0"/>
              <a:ea typeface="Calibri" panose="020F0502020204030204" pitchFamily="34" charset="0"/>
            </a:endParaRPr>
          </a:p>
          <a:p>
            <a:pPr indent="457200" algn="just">
              <a:lnSpc>
                <a:spcPct val="150000"/>
              </a:lnSpc>
            </a:pPr>
            <a:r>
              <a:rPr lang="af-ZA" sz="1600" i="1"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a:t>
            </a:r>
            <a:endParaRPr lang="en-US" sz="1600" dirty="0">
              <a:effectLst/>
              <a:latin typeface="Calibri" panose="020F0502020204030204" pitchFamily="34" charset="0"/>
              <a:ea typeface="Calibri" panose="020F0502020204030204" pitchFamily="34" charset="0"/>
            </a:endParaRPr>
          </a:p>
          <a:p>
            <a:pPr indent="457200" algn="just">
              <a:lnSpc>
                <a:spcPct val="150000"/>
              </a:lnSpc>
            </a:pPr>
            <a:r>
              <a:rPr lang="af-ZA" sz="1600" i="1" spc="-40" dirty="0">
                <a:solidFill>
                  <a:srgbClr val="000000"/>
                </a:solidFill>
                <a:effectLst/>
                <a:latin typeface="Arial" panose="020B0604020202020204" pitchFamily="34" charset="0"/>
                <a:ea typeface="Calibri" panose="020F0502020204030204" pitchFamily="34" charset="0"/>
              </a:rPr>
              <a:t>Giai đoạn 3: Hướng dẫn trẻ đúc kết kinh nghiệm để hình thành khái niệm</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i="1" dirty="0">
                <a:solidFill>
                  <a:srgbClr val="000000"/>
                </a:solidFill>
                <a:effectLst/>
                <a:latin typeface="Arial" panose="020B0604020202020204" pitchFamily="34" charset="0"/>
                <a:ea typeface="Calibri" panose="020F0502020204030204" pitchFamily="34" charset="0"/>
              </a:rPr>
              <a:t>Giai đoạn 4: Khuyến khích trẻ tích cực thể hiện hành v quan tâm cô giáo trong hoạt động và sinh hoạt </a:t>
            </a:r>
            <a:endParaRPr lang="en-US" sz="1600" dirty="0"/>
          </a:p>
        </p:txBody>
      </p:sp>
    </p:spTree>
    <p:extLst>
      <p:ext uri="{BB962C8B-B14F-4D97-AF65-F5344CB8AC3E}">
        <p14:creationId xmlns:p14="http://schemas.microsoft.com/office/powerpoint/2010/main" val="2336123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54F21B5D-E58F-138F-746B-911C4D6DBF14}"/>
              </a:ext>
            </a:extLst>
          </p:cNvPr>
          <p:cNvSpPr txBox="1"/>
          <p:nvPr/>
        </p:nvSpPr>
        <p:spPr>
          <a:xfrm>
            <a:off x="182033" y="739568"/>
            <a:ext cx="8779933" cy="4011355"/>
          </a:xfrm>
          <a:prstGeom prst="rect">
            <a:avLst/>
          </a:prstGeom>
          <a:noFill/>
        </p:spPr>
        <p:txBody>
          <a:bodyPr wrap="square">
            <a:spAutoFit/>
          </a:bodyPr>
          <a:lstStyle/>
          <a:p>
            <a:pPr marL="0" marR="0" algn="just">
              <a:lnSpc>
                <a:spcPct val="150000"/>
              </a:lnSpc>
              <a:spcBef>
                <a:spcPts val="0"/>
              </a:spcBef>
              <a:spcAft>
                <a:spcPts val="0"/>
              </a:spcAft>
            </a:pPr>
            <a:r>
              <a:rPr lang="en-US" sz="1700" i="1" dirty="0">
                <a:solidFill>
                  <a:srgbClr val="000000"/>
                </a:solidFill>
                <a:effectLst/>
                <a:latin typeface="Arial" panose="020B0604020202020204" pitchFamily="34" charset="0"/>
                <a:ea typeface="Calibri" panose="020F0502020204030204" pitchFamily="34" charset="0"/>
              </a:rPr>
              <a:t>2.2.4. </a:t>
            </a:r>
            <a:r>
              <a:rPr lang="en-US" sz="1700" i="1" dirty="0" err="1">
                <a:solidFill>
                  <a:srgbClr val="000000"/>
                </a:solidFill>
                <a:effectLst/>
                <a:latin typeface="Arial" panose="020B0604020202020204" pitchFamily="34" charset="0"/>
                <a:ea typeface="Calibri" panose="020F0502020204030204" pitchFamily="34" charset="0"/>
              </a:rPr>
              <a:t>Biện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pháp</a:t>
            </a:r>
            <a:r>
              <a:rPr lang="en-US" sz="1700" i="1" dirty="0">
                <a:solidFill>
                  <a:srgbClr val="000000"/>
                </a:solidFill>
                <a:effectLst/>
                <a:latin typeface="Arial" panose="020B0604020202020204" pitchFamily="34" charset="0"/>
                <a:ea typeface="Calibri" panose="020F0502020204030204" pitchFamily="34" charset="0"/>
              </a:rPr>
              <a:t> 8: </a:t>
            </a:r>
            <a:r>
              <a:rPr lang="en-US" sz="1700" i="1" dirty="0" err="1">
                <a:solidFill>
                  <a:srgbClr val="000000"/>
                </a:solidFill>
                <a:effectLst/>
                <a:latin typeface="Arial" panose="020B0604020202020204" pitchFamily="34" charset="0"/>
                <a:ea typeface="Calibri" panose="020F0502020204030204" pitchFamily="34" charset="0"/>
              </a:rPr>
              <a:t>Tổ</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chức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các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hoạt</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động</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tham</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quan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dã</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ngoại</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nhằm</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giáo</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dục</a:t>
            </a:r>
            <a:r>
              <a:rPr lang="en-US" sz="1700" i="1" dirty="0">
                <a:solidFill>
                  <a:srgbClr val="000000"/>
                </a:solidFill>
                <a:effectLst/>
                <a:latin typeface="Arial" panose="020B0604020202020204" pitchFamily="34" charset="0"/>
                <a:ea typeface="Calibri" panose="020F0502020204030204" pitchFamily="34" charset="0"/>
              </a:rPr>
              <a:t> KNXH </a:t>
            </a:r>
            <a:r>
              <a:rPr lang="en-US" sz="1700" i="1" dirty="0" err="1">
                <a:solidFill>
                  <a:srgbClr val="000000"/>
                </a:solidFill>
                <a:effectLst/>
                <a:latin typeface="Arial" panose="020B0604020202020204" pitchFamily="34" charset="0"/>
                <a:ea typeface="Calibri" panose="020F0502020204030204" pitchFamily="34" charset="0"/>
              </a:rPr>
              <a:t>cho</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trẻ</a:t>
            </a:r>
            <a:r>
              <a:rPr lang="en-US" sz="1700" i="1" dirty="0">
                <a:solidFill>
                  <a:srgbClr val="000000"/>
                </a:solidFill>
                <a:effectLst/>
                <a:latin typeface="Arial" panose="020B0604020202020204" pitchFamily="34" charset="0"/>
                <a:ea typeface="Calibri" panose="020F0502020204030204" pitchFamily="34" charset="0"/>
              </a:rPr>
              <a:t> 5-6 </a:t>
            </a:r>
            <a:r>
              <a:rPr lang="en-US" sz="1700" i="1" dirty="0" err="1">
                <a:solidFill>
                  <a:srgbClr val="000000"/>
                </a:solidFill>
                <a:effectLst/>
                <a:latin typeface="Arial" panose="020B0604020202020204" pitchFamily="34" charset="0"/>
                <a:ea typeface="Calibri" panose="020F0502020204030204" pitchFamily="34" charset="0"/>
              </a:rPr>
              <a:t>tuổi</a:t>
            </a:r>
            <a:r>
              <a:rPr lang="en-US" sz="1700" i="1" dirty="0">
                <a:solidFill>
                  <a:srgbClr val="000000"/>
                </a:solidFill>
                <a:effectLst/>
                <a:latin typeface="Arial" panose="020B0604020202020204" pitchFamily="34" charset="0"/>
                <a:ea typeface="Calibri" panose="020F0502020204030204" pitchFamily="34" charset="0"/>
              </a:rPr>
              <a:t> ở </a:t>
            </a:r>
            <a:r>
              <a:rPr lang="en-US" sz="1700" i="1" dirty="0" err="1">
                <a:solidFill>
                  <a:srgbClr val="000000"/>
                </a:solidFill>
                <a:effectLst/>
                <a:latin typeface="Arial" panose="020B0604020202020204" pitchFamily="34" charset="0"/>
                <a:ea typeface="Calibri" panose="020F0502020204030204" pitchFamily="34" charset="0"/>
              </a:rPr>
              <a:t>trường</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mầm</a:t>
            </a:r>
            <a:r>
              <a:rPr lang="en-US" sz="1700" i="1" dirty="0">
                <a:solidFill>
                  <a:srgbClr val="000000"/>
                </a:solidFill>
                <a:effectLst/>
                <a:latin typeface="Arial" panose="020B0604020202020204" pitchFamily="34" charset="0"/>
                <a:ea typeface="Calibri" panose="020F0502020204030204" pitchFamily="34" charset="0"/>
              </a:rPr>
              <a:t> non</a:t>
            </a:r>
            <a:endParaRPr lang="en-US" sz="17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700" i="1" dirty="0">
                <a:solidFill>
                  <a:srgbClr val="000000"/>
                </a:solidFill>
                <a:effectLst/>
                <a:latin typeface="Arial" panose="020B0604020202020204" pitchFamily="34" charset="0"/>
                <a:ea typeface="Calibri" panose="020F0502020204030204" pitchFamily="34" charset="0"/>
              </a:rPr>
              <a:t>a. </a:t>
            </a:r>
            <a:r>
              <a:rPr lang="en-US" sz="1700" i="1" dirty="0" err="1">
                <a:solidFill>
                  <a:srgbClr val="000000"/>
                </a:solidFill>
                <a:effectLst/>
                <a:latin typeface="Arial" panose="020B0604020202020204" pitchFamily="34" charset="0"/>
                <a:ea typeface="Calibri" panose="020F0502020204030204" pitchFamily="34" charset="0"/>
              </a:rPr>
              <a:t>Mục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đích</a:t>
            </a:r>
            <a:r>
              <a:rPr lang="en-US" sz="1700" i="1"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700" dirty="0" err="1">
                <a:solidFill>
                  <a:srgbClr val="000000"/>
                </a:solidFill>
                <a:effectLst/>
                <a:latin typeface="Arial" panose="020B0604020202020204" pitchFamily="34" charset="0"/>
                <a:ea typeface="Calibri" panose="020F0502020204030204" pitchFamily="34" charset="0"/>
              </a:rPr>
              <a:t>Thông</a:t>
            </a:r>
            <a:r>
              <a:rPr lang="en-US" sz="1700" dirty="0">
                <a:solidFill>
                  <a:srgbClr val="000000"/>
                </a:solidFill>
                <a:effectLst/>
                <a:latin typeface="Arial" panose="020B0604020202020204" pitchFamily="34" charset="0"/>
                <a:ea typeface="Calibri" panose="020F0502020204030204" pitchFamily="34" charset="0"/>
              </a:rPr>
              <a:t> qua </a:t>
            </a:r>
            <a:r>
              <a:rPr lang="en-US" sz="1700" dirty="0" err="1">
                <a:solidFill>
                  <a:srgbClr val="000000"/>
                </a:solidFill>
                <a:effectLst/>
                <a:latin typeface="Arial" panose="020B0604020202020204" pitchFamily="34" charset="0"/>
                <a:ea typeface="Calibri" panose="020F0502020204030204" pitchFamily="34" charset="0"/>
              </a:rPr>
              <a:t>quá</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trình</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thăm</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quan</a:t>
            </a:r>
            <a:r>
              <a:rPr lang="en-US" sz="1700" dirty="0">
                <a:solidFill>
                  <a:srgbClr val="000000"/>
                </a:solidFill>
                <a:effectLst/>
                <a:latin typeface="Arial" panose="020B0604020202020204" pitchFamily="34" charset="0"/>
                <a:ea typeface="Calibri" panose="020F0502020204030204" pitchFamily="34" charset="0"/>
              </a:rPr>
              <a:t>, GV </a:t>
            </a:r>
            <a:r>
              <a:rPr lang="en-US" sz="1700" dirty="0" err="1">
                <a:solidFill>
                  <a:srgbClr val="000000"/>
                </a:solidFill>
                <a:effectLst/>
                <a:latin typeface="Arial" panose="020B0604020202020204" pitchFamily="34" charset="0"/>
                <a:ea typeface="Calibri" panose="020F0502020204030204" pitchFamily="34" charset="0"/>
              </a:rPr>
              <a:t>định</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hướng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và</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tổ</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chức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các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hoạt</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động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giúp</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trẻ</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có</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nhiều</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cơ</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hội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được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thể</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hiện</a:t>
            </a:r>
            <a:r>
              <a:rPr lang="en-US" sz="1700" dirty="0">
                <a:solidFill>
                  <a:srgbClr val="000000"/>
                </a:solidFill>
                <a:effectLst/>
                <a:latin typeface="Arial" panose="020B0604020202020204" pitchFamily="34" charset="0"/>
                <a:ea typeface="Calibri" panose="020F0502020204030204" pitchFamily="34" charset="0"/>
              </a:rPr>
              <a:t> KNXH </a:t>
            </a:r>
            <a:r>
              <a:rPr lang="en-US" sz="1700" dirty="0" err="1">
                <a:solidFill>
                  <a:srgbClr val="000000"/>
                </a:solidFill>
                <a:effectLst/>
                <a:latin typeface="Arial" panose="020B0604020202020204" pitchFamily="34" charset="0"/>
                <a:ea typeface="Calibri" panose="020F0502020204030204" pitchFamily="34" charset="0"/>
              </a:rPr>
              <a:t>với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bạn</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và</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mọi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người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xung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quanh</a:t>
            </a:r>
            <a:r>
              <a:rPr lang="en-US" sz="1700"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en-US" sz="1700" i="1" dirty="0" err="1">
                <a:solidFill>
                  <a:srgbClr val="000000"/>
                </a:solidFill>
                <a:effectLst/>
                <a:latin typeface="Arial" panose="020B0604020202020204" pitchFamily="34" charset="0"/>
                <a:ea typeface="Calibri" panose="020F0502020204030204" pitchFamily="34" charset="0"/>
              </a:rPr>
              <a:t>Cách</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tiến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hành</a:t>
            </a:r>
            <a:r>
              <a:rPr lang="en-US" sz="1700" i="1"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r>
              <a:rPr lang="af-ZA" sz="1700" dirty="0">
                <a:solidFill>
                  <a:srgbClr val="000000"/>
                </a:solidFill>
                <a:effectLst/>
                <a:latin typeface="Arial" panose="020B0604020202020204" pitchFamily="34" charset="0"/>
                <a:ea typeface="Calibri" panose="020F0502020204030204" pitchFamily="34" charset="0"/>
              </a:rPr>
              <a:t>Đây là hoạt động </a:t>
            </a:r>
            <a:r>
              <a:rPr lang="vi-VN" sz="1700" dirty="0">
                <a:solidFill>
                  <a:srgbClr val="000000"/>
                </a:solidFill>
                <a:effectLst/>
                <a:latin typeface="Arial" panose="020B0604020202020204" pitchFamily="34" charset="0"/>
                <a:ea typeface="Calibri" panose="020F0502020204030204" pitchFamily="34" charset="0"/>
              </a:rPr>
              <a:t>rất hấp dẫn, </a:t>
            </a:r>
            <a:r>
              <a:rPr lang="af-ZA" sz="1700" dirty="0">
                <a:solidFill>
                  <a:srgbClr val="000000"/>
                </a:solidFill>
                <a:effectLst/>
                <a:latin typeface="Arial" panose="020B0604020202020204" pitchFamily="34" charset="0"/>
                <a:ea typeface="Calibri" panose="020F0502020204030204" pitchFamily="34" charset="0"/>
              </a:rPr>
              <a:t>thu hút sự tham gia của nhiều trẻ. </a:t>
            </a:r>
            <a:r>
              <a:rPr lang="vi-VN" sz="1700" dirty="0">
                <a:solidFill>
                  <a:srgbClr val="000000"/>
                </a:solidFill>
                <a:effectLst/>
                <a:latin typeface="Arial" panose="020B0604020202020204" pitchFamily="34" charset="0"/>
                <a:ea typeface="Calibri" panose="020F0502020204030204" pitchFamily="34" charset="0"/>
              </a:rPr>
              <a:t>Qua tham quan trẻ có nhiều cơ hội để trải nghiệm thực tế cuộc sống, đúc kết được nhiều kinh nghiệm sống, tích lũy được nhiều cảm xúc tích cực. </a:t>
            </a:r>
            <a:r>
              <a:rPr lang="af-ZA" sz="1700" dirty="0">
                <a:solidFill>
                  <a:srgbClr val="000000"/>
                </a:solidFill>
                <a:effectLst/>
                <a:latin typeface="Arial" panose="020B0604020202020204" pitchFamily="34" charset="0"/>
                <a:ea typeface="Calibri" panose="020F0502020204030204" pitchFamily="34" charset="0"/>
              </a:rPr>
              <a:t>Có thể tổ chức </a:t>
            </a:r>
            <a:r>
              <a:rPr lang="vi-VN" sz="1700" dirty="0">
                <a:solidFill>
                  <a:srgbClr val="000000"/>
                </a:solidFill>
                <a:effectLst/>
                <a:latin typeface="Arial" panose="020B0604020202020204" pitchFamily="34" charset="0"/>
                <a:ea typeface="Calibri" panose="020F0502020204030204" pitchFamily="34" charset="0"/>
              </a:rPr>
              <a:t>cho trẻ thăm quan</a:t>
            </a:r>
            <a:r>
              <a:rPr lang="af-ZA" sz="1700" dirty="0">
                <a:solidFill>
                  <a:srgbClr val="000000"/>
                </a:solidFill>
                <a:effectLst/>
                <a:latin typeface="Arial" panose="020B0604020202020204" pitchFamily="34" charset="0"/>
                <a:ea typeface="Calibri" panose="020F0502020204030204" pitchFamily="34" charset="0"/>
              </a:rPr>
              <a:t> nhiều </a:t>
            </a:r>
            <a:r>
              <a:rPr lang="vi-VN" sz="1700" dirty="0">
                <a:solidFill>
                  <a:srgbClr val="000000"/>
                </a:solidFill>
                <a:effectLst/>
                <a:latin typeface="Arial" panose="020B0604020202020204" pitchFamily="34" charset="0"/>
                <a:ea typeface="Calibri" panose="020F0502020204030204" pitchFamily="34" charset="0"/>
              </a:rPr>
              <a:t>địa điểm </a:t>
            </a:r>
            <a:r>
              <a:rPr lang="af-ZA" sz="1700" dirty="0">
                <a:solidFill>
                  <a:srgbClr val="000000"/>
                </a:solidFill>
                <a:effectLst/>
                <a:latin typeface="Arial" panose="020B0604020202020204" pitchFamily="34" charset="0"/>
                <a:ea typeface="Calibri" panose="020F0502020204030204" pitchFamily="34" charset="0"/>
              </a:rPr>
              <a:t>khác nhau</a:t>
            </a:r>
            <a:r>
              <a:rPr lang="vi-VN" sz="1700" dirty="0">
                <a:solidFill>
                  <a:srgbClr val="000000"/>
                </a:solidFill>
                <a:effectLst/>
                <a:latin typeface="Arial" panose="020B0604020202020204" pitchFamily="34" charset="0"/>
                <a:ea typeface="Calibri" panose="020F0502020204030204" pitchFamily="34" charset="0"/>
              </a:rPr>
              <a:t> như: tham quan các danh lam thắng cảnh, các di tích lích sử, các công trình văn hóa; nơi lao động sản xuất như làng nghề, trang trại chăn nuôi, trồng trọt...; </a:t>
            </a:r>
            <a:endParaRPr lang="en-US" sz="1700" dirty="0"/>
          </a:p>
        </p:txBody>
      </p:sp>
    </p:spTree>
    <p:extLst>
      <p:ext uri="{BB962C8B-B14F-4D97-AF65-F5344CB8AC3E}">
        <p14:creationId xmlns:p14="http://schemas.microsoft.com/office/powerpoint/2010/main" val="2045391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BB43CF47-A02B-ECC8-B912-820156FB403F}"/>
              </a:ext>
            </a:extLst>
          </p:cNvPr>
          <p:cNvSpPr txBox="1"/>
          <p:nvPr/>
        </p:nvSpPr>
        <p:spPr>
          <a:xfrm>
            <a:off x="103716" y="553511"/>
            <a:ext cx="8936567" cy="4258666"/>
          </a:xfrm>
          <a:prstGeom prst="rect">
            <a:avLst/>
          </a:prstGeom>
          <a:noFill/>
        </p:spPr>
        <p:txBody>
          <a:bodyPr wrap="square">
            <a:spAutoFit/>
          </a:bodyPr>
          <a:lstStyle/>
          <a:p>
            <a:pPr marL="0" marR="0" indent="457200" algn="just">
              <a:lnSpc>
                <a:spcPct val="150000"/>
              </a:lnSpc>
              <a:spcBef>
                <a:spcPts val="0"/>
              </a:spcBef>
              <a:spcAft>
                <a:spcPts val="0"/>
              </a:spcAft>
            </a:pPr>
            <a:r>
              <a:rPr lang="af-ZA" b="1" i="1" dirty="0">
                <a:solidFill>
                  <a:srgbClr val="000000"/>
                </a:solidFill>
                <a:effectLst/>
                <a:latin typeface="Arial" panose="020B0604020202020204" pitchFamily="34" charset="0"/>
                <a:ea typeface="Calibri" panose="020F0502020204030204" pitchFamily="34" charset="0"/>
              </a:rPr>
              <a:t>Ví dụ: hoạt động </a:t>
            </a:r>
            <a:r>
              <a:rPr lang="en-US" b="1" i="1" dirty="0" err="1">
                <a:solidFill>
                  <a:srgbClr val="000000"/>
                </a:solidFill>
                <a:effectLst/>
                <a:latin typeface="Arial" panose="020B0604020202020204" pitchFamily="34" charset="0"/>
                <a:ea typeface="Calibri" panose="020F0502020204030204" pitchFamily="34" charset="0"/>
              </a:rPr>
              <a:t>bảo</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vệ</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môi</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trường</a:t>
            </a:r>
            <a:r>
              <a:rPr lang="en-US" b="1" i="1" dirty="0">
                <a:solidFill>
                  <a:srgbClr val="000000"/>
                </a:solidFill>
                <a:effectLst/>
                <a:latin typeface="Arial" panose="020B0604020202020204" pitchFamily="34" charset="0"/>
                <a:ea typeface="Calibri" panose="020F0502020204030204" pitchFamily="34" charset="0"/>
              </a:rPr>
              <a:t> “</a:t>
            </a:r>
            <a:r>
              <a:rPr lang="af-ZA" b="1" i="1" dirty="0">
                <a:solidFill>
                  <a:srgbClr val="000000"/>
                </a:solidFill>
                <a:effectLst/>
                <a:latin typeface="Arial" panose="020B0604020202020204" pitchFamily="34" charset="0"/>
                <a:ea typeface="Calibri" panose="020F0502020204030204" pitchFamily="34" charset="0"/>
              </a:rPr>
              <a:t>Tham quan doanh trại bộ đội”</a:t>
            </a:r>
            <a:endParaRPr lang="en-US" b="1"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af-ZA" i="1" dirty="0">
                <a:solidFill>
                  <a:srgbClr val="000000"/>
                </a:solidFill>
                <a:effectLst/>
                <a:latin typeface="Arial" panose="020B0604020202020204" pitchFamily="34" charset="0"/>
                <a:ea typeface="Calibri" panose="020F0502020204030204" pitchFamily="34" charset="0"/>
              </a:rPr>
              <a:t>Mục đích</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Dạy trẻ biết chia sẻ, nhường nhịn bạn, quan tâm đến bạn và người lớn xung quanh. Giáo dục trẻ biết vệ sinh môi trường khi đi tham quan, không vứt rác bừa bãi, yêu quý, bảo vệ cây cối và các con vật.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b. Chuẩn bị:</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Xin ý kiến chỉ đạo của Ban giám hiệu nhà trường.</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Thông báo kế hoạch tới cha mẹ trẻ.</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Phối kết hợp với giáo viên ở các lớp đi cùng ngày xây dựng chương trình cho trẻ hoạt động.</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c. Tiến hành:</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Giai đoạn 1: Trẻ được trải nghiệm</a:t>
            </a:r>
          </a:p>
          <a:p>
            <a:pPr indent="457200" algn="just">
              <a:lnSpc>
                <a:spcPct val="150000"/>
              </a:lnSpc>
            </a:pPr>
            <a:r>
              <a:rPr lang="af-ZA" i="1" spc="-4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của mình</a:t>
            </a:r>
            <a:endParaRPr lang="en-US" dirty="0">
              <a:effectLst/>
              <a:latin typeface="Calibri" panose="020F0502020204030204" pitchFamily="34" charset="0"/>
              <a:ea typeface="Calibri" panose="020F0502020204030204" pitchFamily="34" charset="0"/>
            </a:endParaRPr>
          </a:p>
          <a:p>
            <a:pPr indent="457200" algn="just">
              <a:lnSpc>
                <a:spcPct val="150000"/>
              </a:lnSpc>
            </a:pPr>
            <a:r>
              <a:rPr lang="af-ZA" i="1" spc="-40" dirty="0">
                <a:solidFill>
                  <a:srgbClr val="000000"/>
                </a:solidFill>
                <a:effectLst/>
                <a:latin typeface="Arial" panose="020B0604020202020204" pitchFamily="34" charset="0"/>
                <a:ea typeface="Calibri" panose="020F0502020204030204" pitchFamily="34" charset="0"/>
              </a:rPr>
              <a:t>Giai đoạn 3: Hướng dẫn trẻ đúc kết kinh nghiệm để hình thành khái niệm</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Giai đoạn 4: Khuyến khích trẻ tích cực thể hiện hành vi của mình sau chuyến đi tham quan về </a:t>
            </a:r>
            <a:endParaRPr lang="en-US"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627522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4" name="Picture 3">
            <a:extLst>
              <a:ext uri="{FF2B5EF4-FFF2-40B4-BE49-F238E27FC236}">
                <a16:creationId xmlns:a16="http://schemas.microsoft.com/office/drawing/2014/main" id="{123AD789-2566-4C57-9CB4-641FBCAF54D6}"/>
              </a:ext>
            </a:extLst>
          </p:cNvPr>
          <p:cNvPicPr>
            <a:picLocks noChangeAspect="1"/>
          </p:cNvPicPr>
          <p:nvPr/>
        </p:nvPicPr>
        <p:blipFill>
          <a:blip r:embed="rId3"/>
          <a:stretch>
            <a:fillRect/>
          </a:stretch>
        </p:blipFill>
        <p:spPr>
          <a:xfrm>
            <a:off x="2549997" y="2036852"/>
            <a:ext cx="3346226" cy="2239740"/>
          </a:xfrm>
          <a:prstGeom prst="rect">
            <a:avLst/>
          </a:prstGeom>
        </p:spPr>
      </p:pic>
      <p:sp>
        <p:nvSpPr>
          <p:cNvPr id="6" name="TextBox 5">
            <a:extLst>
              <a:ext uri="{FF2B5EF4-FFF2-40B4-BE49-F238E27FC236}">
                <a16:creationId xmlns:a16="http://schemas.microsoft.com/office/drawing/2014/main" id="{A88DD079-D801-474D-9935-3CC78E22A759}"/>
              </a:ext>
            </a:extLst>
          </p:cNvPr>
          <p:cNvSpPr txBox="1"/>
          <p:nvPr/>
        </p:nvSpPr>
        <p:spPr>
          <a:xfrm>
            <a:off x="3308725" y="4341944"/>
            <a:ext cx="1828770" cy="338554"/>
          </a:xfrm>
          <a:prstGeom prst="rect">
            <a:avLst/>
          </a:prstGeom>
          <a:noFill/>
        </p:spPr>
        <p:txBody>
          <a:bodyPr wrap="square">
            <a:spAutoFit/>
          </a:bodyPr>
          <a:lstStyle/>
          <a:p>
            <a:r>
              <a:rPr lang="en-US" sz="800" dirty="0"/>
              <a:t>https://www.learnwithhomer.com/homer-blog/4190/social-skills-for-kids/</a:t>
            </a:r>
          </a:p>
        </p:txBody>
      </p:sp>
      <p:sp>
        <p:nvSpPr>
          <p:cNvPr id="8" name="TextBox 7">
            <a:extLst>
              <a:ext uri="{FF2B5EF4-FFF2-40B4-BE49-F238E27FC236}">
                <a16:creationId xmlns:a16="http://schemas.microsoft.com/office/drawing/2014/main" id="{30A53653-49ED-CE2F-CE8F-C30823C86241}"/>
              </a:ext>
            </a:extLst>
          </p:cNvPr>
          <p:cNvSpPr txBox="1"/>
          <p:nvPr/>
        </p:nvSpPr>
        <p:spPr>
          <a:xfrm>
            <a:off x="344897" y="391077"/>
            <a:ext cx="8610600" cy="1134670"/>
          </a:xfrm>
          <a:prstGeom prst="rect">
            <a:avLst/>
          </a:prstGeom>
          <a:noFill/>
        </p:spPr>
        <p:txBody>
          <a:bodyPr wrap="square">
            <a:spAutoFit/>
          </a:bodyPr>
          <a:lstStyle/>
          <a:p>
            <a:pPr marL="0" marR="0" algn="just">
              <a:lnSpc>
                <a:spcPct val="115000"/>
              </a:lnSpc>
              <a:spcBef>
                <a:spcPts val="0"/>
              </a:spcBef>
              <a:spcAft>
                <a:spcPts val="1000"/>
              </a:spcAft>
            </a:pPr>
            <a:r>
              <a:rPr lang="en-US" sz="1800" b="1" dirty="0" err="1">
                <a:solidFill>
                  <a:srgbClr val="000000"/>
                </a:solidFill>
                <a:effectLst/>
                <a:latin typeface="Arial" panose="020B0604020202020204" pitchFamily="34" charset="0"/>
                <a:ea typeface="Calibri" panose="020F0502020204030204" pitchFamily="34" charset="0"/>
              </a:rPr>
              <a:t>Mời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xem</a:t>
            </a:r>
            <a:r>
              <a:rPr lang="en-US" sz="1800" b="1" dirty="0">
                <a:solidFill>
                  <a:srgbClr val="000000"/>
                </a:solidFill>
                <a:effectLst/>
                <a:latin typeface="Arial" panose="020B0604020202020204" pitchFamily="34" charset="0"/>
                <a:ea typeface="Calibri" panose="020F0502020204030204" pitchFamily="34" charset="0"/>
              </a:rPr>
              <a:t> video 2:  </a:t>
            </a:r>
            <a:r>
              <a:rPr lang="en-US" sz="1800" b="1" dirty="0" err="1">
                <a:solidFill>
                  <a:srgbClr val="000000"/>
                </a:solidFill>
                <a:effectLst/>
                <a:latin typeface="Arial" panose="020B0604020202020204" pitchFamily="34" charset="0"/>
                <a:ea typeface="Calibri" panose="020F0502020204030204" pitchFamily="34" charset="0"/>
              </a:rPr>
              <a:t>Cách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tổ</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GD KNXH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MG 5-6 </a:t>
            </a:r>
            <a:r>
              <a:rPr lang="en-US" sz="1800" b="1" dirty="0" err="1">
                <a:solidFill>
                  <a:srgbClr val="000000"/>
                </a:solidFill>
                <a:effectLst/>
                <a:latin typeface="Arial" panose="020B0604020202020204" pitchFamily="34" charset="0"/>
                <a:ea typeface="Calibri" panose="020F0502020204030204" pitchFamily="34" charset="0"/>
              </a:rPr>
              <a:t>tuổi</a:t>
            </a:r>
            <a:r>
              <a:rPr lang="en-US" sz="1800" b="1" dirty="0">
                <a:solidFill>
                  <a:srgbClr val="000000"/>
                </a:solidFill>
                <a:effectLst/>
                <a:latin typeface="Arial" panose="020B0604020202020204" pitchFamily="34" charset="0"/>
                <a:ea typeface="Calibri" panose="020F0502020204030204" pitchFamily="34" charset="0"/>
              </a:rPr>
              <a:t> ở </a:t>
            </a:r>
            <a:r>
              <a:rPr lang="en-US" sz="1800" b="1" dirty="0" err="1">
                <a:solidFill>
                  <a:srgbClr val="000000"/>
                </a:solidFill>
                <a:effectLst/>
                <a:latin typeface="Arial" panose="020B0604020202020204" pitchFamily="34" charset="0"/>
                <a:ea typeface="Calibri" panose="020F0502020204030204" pitchFamily="34" charset="0"/>
              </a:rPr>
              <a:t>trường</a:t>
            </a:r>
            <a:r>
              <a:rPr lang="en-US" sz="1800" b="1" dirty="0">
                <a:solidFill>
                  <a:srgbClr val="000000"/>
                </a:solidFill>
                <a:effectLst/>
                <a:latin typeface="Arial" panose="020B0604020202020204" pitchFamily="34" charset="0"/>
                <a:ea typeface="Calibri" panose="020F0502020204030204" pitchFamily="34" charset="0"/>
              </a:rPr>
              <a:t> MN</a:t>
            </a:r>
            <a:endParaRPr lang="en-US" sz="1800" dirty="0">
              <a:effectLst/>
              <a:latin typeface="Calibri" panose="020F0502020204030204" pitchFamily="34" charset="0"/>
              <a:ea typeface="Calibri" panose="020F0502020204030204" pitchFamily="34" charset="0"/>
            </a:endParaRPr>
          </a:p>
          <a:p>
            <a:r>
              <a:rPr lang="en-US" sz="1800" u="sng" dirty="0">
                <a:solidFill>
                  <a:srgbClr val="0563C1"/>
                </a:solidFill>
                <a:effectLst/>
                <a:latin typeface="Arial" panose="020B0604020202020204" pitchFamily="34" charset="0"/>
                <a:ea typeface="Calibri" panose="020F0502020204030204" pitchFamily="34" charset="0"/>
                <a:hlinkClick r:id="rId4"/>
              </a:rPr>
              <a:t>https://www.youtube.com/watch?v=TWJ73LJOHtQ</a:t>
            </a:r>
            <a:endParaRPr lang="en-US" sz="1800" dirty="0"/>
          </a:p>
        </p:txBody>
      </p:sp>
    </p:spTree>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782</TotalTime>
  <Words>4562</Words>
  <Application>Microsoft Office PowerPoint</Application>
  <PresentationFormat>On-screen Show (16:9)</PresentationFormat>
  <Paragraphs>252</Paragraphs>
  <Slides>33</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Times New Roman</vt:lpstr>
      <vt:lpstr>Arial</vt:lpstr>
      <vt:lpstr>Permanent Marker</vt:lpstr>
      <vt:lpstr>Courier New</vt:lpstr>
      <vt:lpstr>Calibri</vt:lpstr>
      <vt:lpstr>Symbol</vt:lpstr>
      <vt:lpstr>Source Sans Pro</vt:lpstr>
      <vt:lpstr>Timon template</vt:lpstr>
      <vt:lpstr>GIÁO DỤC KỸ NĂNG XÃ HỘI CHO TRẺ MẦM NON </vt:lpstr>
      <vt:lpstr>hello!</vt:lpstr>
      <vt:lpstr>BÀI HỌC SỐ 13</vt:lpstr>
      <vt:lpstr>TIẾN TRÌNH HỌC TẬP</vt:lpstr>
      <vt:lpstr>Mục tiêu của bài học</vt:lpstr>
      <vt:lpstr>Tài liệu tham khảo</vt:lpstr>
      <vt:lpstr>Các biện pháp phát triển knxh thông qua hđ trải nghiệm</vt:lpstr>
      <vt:lpstr>PowerPoint Presentation</vt:lpstr>
      <vt:lpstr>Các biện pháp phát triển knxh thông qua hđ trải nghiệm</vt:lpstr>
      <vt:lpstr>Các biện pháp phát triển knxh thông qua hđ trải nghiệm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142</cp:revision>
  <dcterms:modified xsi:type="dcterms:W3CDTF">2022-06-10T03:20:18Z</dcterms:modified>
</cp:coreProperties>
</file>