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3" r:id="rId1"/>
  </p:sldMasterIdLst>
  <p:notesMasterIdLst>
    <p:notesMasterId r:id="rId54"/>
  </p:notesMasterIdLst>
  <p:sldIdLst>
    <p:sldId id="262" r:id="rId2"/>
    <p:sldId id="258" r:id="rId3"/>
    <p:sldId id="259" r:id="rId4"/>
    <p:sldId id="273" r:id="rId5"/>
    <p:sldId id="267" r:id="rId6"/>
    <p:sldId id="257" r:id="rId7"/>
    <p:sldId id="261" r:id="rId8"/>
    <p:sldId id="264" r:id="rId9"/>
    <p:sldId id="403" r:id="rId10"/>
    <p:sldId id="404" r:id="rId11"/>
    <p:sldId id="405" r:id="rId12"/>
    <p:sldId id="406" r:id="rId13"/>
    <p:sldId id="407" r:id="rId14"/>
    <p:sldId id="408" r:id="rId15"/>
    <p:sldId id="409" r:id="rId16"/>
    <p:sldId id="410" r:id="rId17"/>
    <p:sldId id="411" r:id="rId18"/>
    <p:sldId id="412" r:id="rId19"/>
    <p:sldId id="413" r:id="rId20"/>
    <p:sldId id="414" r:id="rId21"/>
    <p:sldId id="415" r:id="rId22"/>
    <p:sldId id="416" r:id="rId23"/>
    <p:sldId id="417" r:id="rId24"/>
    <p:sldId id="418" r:id="rId25"/>
    <p:sldId id="419" r:id="rId26"/>
    <p:sldId id="420" r:id="rId27"/>
    <p:sldId id="421" r:id="rId28"/>
    <p:sldId id="344" r:id="rId29"/>
    <p:sldId id="363" r:id="rId30"/>
    <p:sldId id="263" r:id="rId31"/>
    <p:sldId id="364" r:id="rId32"/>
    <p:sldId id="369" r:id="rId33"/>
    <p:sldId id="365" r:id="rId34"/>
    <p:sldId id="366" r:id="rId35"/>
    <p:sldId id="367" r:id="rId36"/>
    <p:sldId id="387" r:id="rId37"/>
    <p:sldId id="388" r:id="rId38"/>
    <p:sldId id="389" r:id="rId39"/>
    <p:sldId id="390" r:id="rId40"/>
    <p:sldId id="391" r:id="rId41"/>
    <p:sldId id="392" r:id="rId42"/>
    <p:sldId id="393" r:id="rId43"/>
    <p:sldId id="394" r:id="rId44"/>
    <p:sldId id="395" r:id="rId45"/>
    <p:sldId id="396" r:id="rId46"/>
    <p:sldId id="397" r:id="rId47"/>
    <p:sldId id="398" r:id="rId48"/>
    <p:sldId id="399" r:id="rId49"/>
    <p:sldId id="400" r:id="rId50"/>
    <p:sldId id="401" r:id="rId51"/>
    <p:sldId id="402" r:id="rId52"/>
    <p:sldId id="256" r:id="rId53"/>
  </p:sldIdLst>
  <p:sldSz cx="9144000" cy="5143500" type="screen16x9"/>
  <p:notesSz cx="6858000" cy="9144000"/>
  <p:embeddedFontLst>
    <p:embeddedFont>
      <p:font typeface="Calibri" panose="020F0502020204030204" pitchFamily="34" charset="0"/>
      <p:regular r:id="rId55"/>
      <p:bold r:id="rId56"/>
      <p:italic r:id="rId57"/>
      <p:boldItalic r:id="rId58"/>
    </p:embeddedFont>
    <p:embeddedFont>
      <p:font typeface="Permanent Marker" panose="020B0604020202020204" charset="0"/>
      <p:regular r:id="rId59"/>
    </p:embeddedFont>
    <p:embeddedFont>
      <p:font typeface="Roboto" panose="02000000000000000000" pitchFamily="2" charset="0"/>
      <p:regular r:id="rId60"/>
      <p:bold r:id="rId61"/>
      <p:italic r:id="rId62"/>
      <p:boldItalic r:id="rId63"/>
    </p:embeddedFont>
    <p:embeddedFont>
      <p:font typeface="Source Sans Pro" panose="020B0503030403020204" pitchFamily="34" charset="0"/>
      <p:regular r:id="rId64"/>
      <p:bold r:id="rId65"/>
      <p:italic r:id="rId66"/>
      <p:boldItalic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E3C8FF-8B87-4EE5-BC46-B188729109F7}">
  <a:tblStyle styleId="{03E3C8FF-8B87-4EE5-BC46-B188729109F7}"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FFC4C59-DCFD-4FA4-B9E0-7F60744AF68A}"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88" autoAdjust="0"/>
    <p:restoredTop sz="94660"/>
  </p:normalViewPr>
  <p:slideViewPr>
    <p:cSldViewPr snapToGrid="0">
      <p:cViewPr varScale="1">
        <p:scale>
          <a:sx n="123" d="100"/>
          <a:sy n="123" d="100"/>
        </p:scale>
        <p:origin x="68" y="2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9.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4.fntdata"/><Relationship Id="rId66" Type="http://schemas.openxmlformats.org/officeDocument/2006/relationships/font" Target="fonts/font12.fntdata"/><Relationship Id="rId5" Type="http://schemas.openxmlformats.org/officeDocument/2006/relationships/slide" Target="slides/slide4.xml"/><Relationship Id="rId61" Type="http://schemas.openxmlformats.org/officeDocument/2006/relationships/font" Target="fonts/font7.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ed75ccf_0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ed75ccf_0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3606f1c2d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3606f1c2d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547067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49943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5496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30133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333247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97887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11552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54495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92387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3692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19201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704078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0253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47665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010356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50856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7421936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1044747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54762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973847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4" name="Google Shape;124;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612851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134961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7015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63977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0440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71061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320374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9164172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4207100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9328559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7630950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332390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1661341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9317827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246010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0349961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2987487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034509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07486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058326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35236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657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blue" type="title">
  <p:cSld name="TITLE">
    <p:bg>
      <p:bgPr>
        <a:blipFill>
          <a:blip r:embed="rId2">
            <a:alphaModFix/>
          </a:blip>
          <a:stretch>
            <a:fillRect/>
          </a:stretch>
        </a:blipFill>
        <a:effectLst/>
      </p:bgPr>
    </p:bg>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lt1"/>
              </a:buClr>
              <a:buSzPts val="4800"/>
              <a:buNone/>
              <a:defRPr sz="4800">
                <a:solidFill>
                  <a:schemeClr val="lt1"/>
                </a:solidFill>
              </a:defRPr>
            </a:lvl1pPr>
            <a:lvl2pPr lvl="1" algn="ctr">
              <a:spcBef>
                <a:spcPts val="0"/>
              </a:spcBef>
              <a:spcAft>
                <a:spcPts val="0"/>
              </a:spcAft>
              <a:buClr>
                <a:schemeClr val="lt1"/>
              </a:buClr>
              <a:buSzPts val="4800"/>
              <a:buNone/>
              <a:defRPr sz="4800">
                <a:solidFill>
                  <a:schemeClr val="lt1"/>
                </a:solidFill>
              </a:defRPr>
            </a:lvl2pPr>
            <a:lvl3pPr lvl="2" algn="ctr">
              <a:spcBef>
                <a:spcPts val="0"/>
              </a:spcBef>
              <a:spcAft>
                <a:spcPts val="0"/>
              </a:spcAft>
              <a:buClr>
                <a:schemeClr val="lt1"/>
              </a:buClr>
              <a:buSzPts val="4800"/>
              <a:buNone/>
              <a:defRPr sz="4800">
                <a:solidFill>
                  <a:schemeClr val="lt1"/>
                </a:solidFill>
              </a:defRPr>
            </a:lvl3pPr>
            <a:lvl4pPr lvl="3" algn="ctr">
              <a:spcBef>
                <a:spcPts val="0"/>
              </a:spcBef>
              <a:spcAft>
                <a:spcPts val="0"/>
              </a:spcAft>
              <a:buClr>
                <a:schemeClr val="lt1"/>
              </a:buClr>
              <a:buSzPts val="4800"/>
              <a:buNone/>
              <a:defRPr sz="4800">
                <a:solidFill>
                  <a:schemeClr val="lt1"/>
                </a:solidFill>
              </a:defRPr>
            </a:lvl4pPr>
            <a:lvl5pPr lvl="4" algn="ctr">
              <a:spcBef>
                <a:spcPts val="0"/>
              </a:spcBef>
              <a:spcAft>
                <a:spcPts val="0"/>
              </a:spcAft>
              <a:buClr>
                <a:schemeClr val="lt1"/>
              </a:buClr>
              <a:buSzPts val="4800"/>
              <a:buNone/>
              <a:defRPr sz="4800">
                <a:solidFill>
                  <a:schemeClr val="lt1"/>
                </a:solidFill>
              </a:defRPr>
            </a:lvl5pPr>
            <a:lvl6pPr lvl="5" algn="ctr">
              <a:spcBef>
                <a:spcPts val="0"/>
              </a:spcBef>
              <a:spcAft>
                <a:spcPts val="0"/>
              </a:spcAft>
              <a:buClr>
                <a:schemeClr val="lt1"/>
              </a:buClr>
              <a:buSzPts val="4800"/>
              <a:buNone/>
              <a:defRPr sz="4800">
                <a:solidFill>
                  <a:schemeClr val="lt1"/>
                </a:solidFill>
              </a:defRPr>
            </a:lvl6pPr>
            <a:lvl7pPr lvl="6" algn="ctr">
              <a:spcBef>
                <a:spcPts val="0"/>
              </a:spcBef>
              <a:spcAft>
                <a:spcPts val="0"/>
              </a:spcAft>
              <a:buClr>
                <a:schemeClr val="lt1"/>
              </a:buClr>
              <a:buSzPts val="4800"/>
              <a:buNone/>
              <a:defRPr sz="4800">
                <a:solidFill>
                  <a:schemeClr val="lt1"/>
                </a:solidFill>
              </a:defRPr>
            </a:lvl7pPr>
            <a:lvl8pPr lvl="7" algn="ctr">
              <a:spcBef>
                <a:spcPts val="0"/>
              </a:spcBef>
              <a:spcAft>
                <a:spcPts val="0"/>
              </a:spcAft>
              <a:buClr>
                <a:schemeClr val="lt1"/>
              </a:buClr>
              <a:buSzPts val="4800"/>
              <a:buNone/>
              <a:defRPr sz="4800">
                <a:solidFill>
                  <a:schemeClr val="lt1"/>
                </a:solidFill>
              </a:defRPr>
            </a:lvl8pPr>
            <a:lvl9pPr lvl="8" algn="ctr">
              <a:spcBef>
                <a:spcPts val="0"/>
              </a:spcBef>
              <a:spcAft>
                <a:spcPts val="0"/>
              </a:spcAft>
              <a:buClr>
                <a:schemeClr val="lt1"/>
              </a:buClr>
              <a:buSzPts val="4800"/>
              <a:buNone/>
              <a:defRPr sz="4800">
                <a:solidFill>
                  <a:schemeClr val="lt1"/>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red">
  <p:cSld name="TITLE_2">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3" name="Google Shape;13;p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yellow">
  <p:cSld name="TITLE_2_1">
    <p:bg>
      <p:bgPr>
        <a:blipFill>
          <a:blip r:embed="rId2">
            <a:alphaModFix/>
          </a:blip>
          <a:stretch>
            <a:fillRect/>
          </a:stretch>
        </a:blipFill>
        <a:effectLst/>
      </p:bgPr>
    </p:bg>
    <p:spTree>
      <p:nvGrpSpPr>
        <p:cNvPr id="1" name="Shape 14"/>
        <p:cNvGrpSpPr/>
        <p:nvPr/>
      </p:nvGrpSpPr>
      <p:grpSpPr>
        <a:xfrm>
          <a:off x="0" y="0"/>
          <a:ext cx="0" cy="0"/>
          <a:chOff x="0" y="0"/>
          <a:chExt cx="0" cy="0"/>
        </a:xfrm>
      </p:grpSpPr>
      <p:sp>
        <p:nvSpPr>
          <p:cNvPr id="15" name="Google Shape;15;p4"/>
          <p:cNvSpPr txBox="1">
            <a:spLocks noGrp="1"/>
          </p:cNvSpPr>
          <p:nvPr>
            <p:ph type="ctrTitle"/>
          </p:nvPr>
        </p:nvSpPr>
        <p:spPr>
          <a:xfrm>
            <a:off x="1295550" y="1991813"/>
            <a:ext cx="6552900" cy="1159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lt1"/>
              </a:buClr>
              <a:buSzPts val="4800"/>
              <a:buNone/>
              <a:defRPr sz="4800">
                <a:solidFill>
                  <a:schemeClr val="lt1"/>
                </a:solidFill>
              </a:defRPr>
            </a:lvl1pPr>
            <a:lvl2pPr lvl="1" algn="ctr" rtl="0">
              <a:spcBef>
                <a:spcPts val="0"/>
              </a:spcBef>
              <a:spcAft>
                <a:spcPts val="0"/>
              </a:spcAft>
              <a:buClr>
                <a:schemeClr val="lt1"/>
              </a:buClr>
              <a:buSzPts val="4800"/>
              <a:buNone/>
              <a:defRPr sz="4800">
                <a:solidFill>
                  <a:schemeClr val="lt1"/>
                </a:solidFill>
              </a:defRPr>
            </a:lvl2pPr>
            <a:lvl3pPr lvl="2" algn="ctr" rtl="0">
              <a:spcBef>
                <a:spcPts val="0"/>
              </a:spcBef>
              <a:spcAft>
                <a:spcPts val="0"/>
              </a:spcAft>
              <a:buClr>
                <a:schemeClr val="lt1"/>
              </a:buClr>
              <a:buSzPts val="4800"/>
              <a:buNone/>
              <a:defRPr sz="4800">
                <a:solidFill>
                  <a:schemeClr val="lt1"/>
                </a:solidFill>
              </a:defRPr>
            </a:lvl3pPr>
            <a:lvl4pPr lvl="3" algn="ctr" rtl="0">
              <a:spcBef>
                <a:spcPts val="0"/>
              </a:spcBef>
              <a:spcAft>
                <a:spcPts val="0"/>
              </a:spcAft>
              <a:buClr>
                <a:schemeClr val="lt1"/>
              </a:buClr>
              <a:buSzPts val="4800"/>
              <a:buNone/>
              <a:defRPr sz="4800">
                <a:solidFill>
                  <a:schemeClr val="lt1"/>
                </a:solidFill>
              </a:defRPr>
            </a:lvl4pPr>
            <a:lvl5pPr lvl="4" algn="ctr" rtl="0">
              <a:spcBef>
                <a:spcPts val="0"/>
              </a:spcBef>
              <a:spcAft>
                <a:spcPts val="0"/>
              </a:spcAft>
              <a:buClr>
                <a:schemeClr val="lt1"/>
              </a:buClr>
              <a:buSzPts val="4800"/>
              <a:buNone/>
              <a:defRPr sz="4800">
                <a:solidFill>
                  <a:schemeClr val="lt1"/>
                </a:solidFill>
              </a:defRPr>
            </a:lvl5pPr>
            <a:lvl6pPr lvl="5" algn="ctr" rtl="0">
              <a:spcBef>
                <a:spcPts val="0"/>
              </a:spcBef>
              <a:spcAft>
                <a:spcPts val="0"/>
              </a:spcAft>
              <a:buClr>
                <a:schemeClr val="lt1"/>
              </a:buClr>
              <a:buSzPts val="4800"/>
              <a:buNone/>
              <a:defRPr sz="4800">
                <a:solidFill>
                  <a:schemeClr val="lt1"/>
                </a:solidFill>
              </a:defRPr>
            </a:lvl6pPr>
            <a:lvl7pPr lvl="6" algn="ctr" rtl="0">
              <a:spcBef>
                <a:spcPts val="0"/>
              </a:spcBef>
              <a:spcAft>
                <a:spcPts val="0"/>
              </a:spcAft>
              <a:buClr>
                <a:schemeClr val="lt1"/>
              </a:buClr>
              <a:buSzPts val="4800"/>
              <a:buNone/>
              <a:defRPr sz="4800">
                <a:solidFill>
                  <a:schemeClr val="lt1"/>
                </a:solidFill>
              </a:defRPr>
            </a:lvl7pPr>
            <a:lvl8pPr lvl="7" algn="ctr" rtl="0">
              <a:spcBef>
                <a:spcPts val="0"/>
              </a:spcBef>
              <a:spcAft>
                <a:spcPts val="0"/>
              </a:spcAft>
              <a:buClr>
                <a:schemeClr val="lt1"/>
              </a:buClr>
              <a:buSzPts val="4800"/>
              <a:buNone/>
              <a:defRPr sz="4800">
                <a:solidFill>
                  <a:schemeClr val="lt1"/>
                </a:solidFill>
              </a:defRPr>
            </a:lvl8pPr>
            <a:lvl9pPr lvl="8" algn="ctr" rtl="0">
              <a:spcBef>
                <a:spcPts val="0"/>
              </a:spcBef>
              <a:spcAft>
                <a:spcPts val="0"/>
              </a:spcAft>
              <a:buClr>
                <a:schemeClr val="lt1"/>
              </a:buClr>
              <a:buSzPts val="4800"/>
              <a:buNone/>
              <a:defRPr sz="4800">
                <a:solidFill>
                  <a:schemeClr val="lt1"/>
                </a:solidFill>
              </a:defRPr>
            </a:lvl9pPr>
          </a:lstStyle>
          <a:p>
            <a:endParaRPr/>
          </a:p>
        </p:txBody>
      </p:sp>
      <p:sp>
        <p:nvSpPr>
          <p:cNvPr id="16" name="Google Shape;16;p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ubtitle red">
  <p:cSld name="TITLE_1">
    <p:bg>
      <p:bgPr>
        <a:blipFill>
          <a:blip r:embed="rId2">
            <a:alphaModFix/>
          </a:blip>
          <a:stretch>
            <a:fillRect/>
          </a:stretch>
        </a:blipFill>
        <a:effectLst/>
      </p:bgPr>
    </p:bg>
    <p:spTree>
      <p:nvGrpSpPr>
        <p:cNvPr id="1" name="Shape 17"/>
        <p:cNvGrpSpPr/>
        <p:nvPr/>
      </p:nvGrpSpPr>
      <p:grpSpPr>
        <a:xfrm>
          <a:off x="0" y="0"/>
          <a:ext cx="0" cy="0"/>
          <a:chOff x="0" y="0"/>
          <a:chExt cx="0" cy="0"/>
        </a:xfrm>
      </p:grpSpPr>
      <p:sp>
        <p:nvSpPr>
          <p:cNvPr id="18" name="Google Shape;18;p5"/>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9" name="Google Shape;19;p5"/>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0" name="Google Shape;20;p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title blue">
  <p:cSld name="TITLE_1_2">
    <p:bg>
      <p:bgPr>
        <a:blipFill>
          <a:blip r:embed="rId2">
            <a:alphaModFix/>
          </a:blip>
          <a:stretch>
            <a:fillRect/>
          </a:stretch>
        </a:blipFill>
        <a:effectLst/>
      </p:bgPr>
    </p:bg>
    <p:spTree>
      <p:nvGrpSpPr>
        <p:cNvPr id="1" name="Shape 21"/>
        <p:cNvGrpSpPr/>
        <p:nvPr/>
      </p:nvGrpSpPr>
      <p:grpSpPr>
        <a:xfrm>
          <a:off x="0" y="0"/>
          <a:ext cx="0" cy="0"/>
          <a:chOff x="0" y="0"/>
          <a:chExt cx="0" cy="0"/>
        </a:xfrm>
      </p:grpSpPr>
      <p:sp>
        <p:nvSpPr>
          <p:cNvPr id="22" name="Google Shape;22;p6"/>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3" name="Google Shape;23;p6"/>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4" name="Google Shape;24;p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title yellow">
  <p:cSld name="TITLE_1_2_1">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7"/>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27" name="Google Shape;27;p7"/>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2C343B"/>
              </a:buClr>
              <a:buSzPts val="2400"/>
              <a:buNone/>
              <a:defRPr sz="2400"/>
            </a:lvl1pPr>
            <a:lvl2pPr lvl="1" algn="ctr" rtl="0">
              <a:spcBef>
                <a:spcPts val="0"/>
              </a:spcBef>
              <a:spcAft>
                <a:spcPts val="0"/>
              </a:spcAft>
              <a:buClr>
                <a:srgbClr val="2C343B"/>
              </a:buClr>
              <a:buSzPts val="2400"/>
              <a:buNone/>
              <a:defRPr/>
            </a:lvl2pPr>
            <a:lvl3pPr lvl="2" algn="ctr" rtl="0">
              <a:spcBef>
                <a:spcPts val="0"/>
              </a:spcBef>
              <a:spcAft>
                <a:spcPts val="0"/>
              </a:spcAft>
              <a:buClr>
                <a:srgbClr val="2C343B"/>
              </a:buClr>
              <a:buSzPts val="2400"/>
              <a:buNone/>
              <a:defRPr/>
            </a:lvl3pPr>
            <a:lvl4pPr lvl="3" algn="ctr" rtl="0">
              <a:spcBef>
                <a:spcPts val="0"/>
              </a:spcBef>
              <a:spcAft>
                <a:spcPts val="0"/>
              </a:spcAft>
              <a:buClr>
                <a:srgbClr val="2C343B"/>
              </a:buClr>
              <a:buSzPts val="2400"/>
              <a:buNone/>
              <a:defRPr sz="2400"/>
            </a:lvl4pPr>
            <a:lvl5pPr lvl="4" algn="ctr" rtl="0">
              <a:spcBef>
                <a:spcPts val="0"/>
              </a:spcBef>
              <a:spcAft>
                <a:spcPts val="0"/>
              </a:spcAft>
              <a:buClr>
                <a:srgbClr val="2C343B"/>
              </a:buClr>
              <a:buSzPts val="2400"/>
              <a:buNone/>
              <a:defRPr sz="2400"/>
            </a:lvl5pPr>
            <a:lvl6pPr lvl="5" algn="ctr" rtl="0">
              <a:spcBef>
                <a:spcPts val="0"/>
              </a:spcBef>
              <a:spcAft>
                <a:spcPts val="0"/>
              </a:spcAft>
              <a:buClr>
                <a:srgbClr val="2C343B"/>
              </a:buClr>
              <a:buSzPts val="2400"/>
              <a:buNone/>
              <a:defRPr sz="2400"/>
            </a:lvl6pPr>
            <a:lvl7pPr lvl="6" algn="ctr" rtl="0">
              <a:spcBef>
                <a:spcPts val="0"/>
              </a:spcBef>
              <a:spcAft>
                <a:spcPts val="0"/>
              </a:spcAft>
              <a:buClr>
                <a:srgbClr val="2C343B"/>
              </a:buClr>
              <a:buSzPts val="2400"/>
              <a:buNone/>
              <a:defRPr sz="2400"/>
            </a:lvl7pPr>
            <a:lvl8pPr lvl="7" algn="ctr" rtl="0">
              <a:spcBef>
                <a:spcPts val="0"/>
              </a:spcBef>
              <a:spcAft>
                <a:spcPts val="0"/>
              </a:spcAft>
              <a:buClr>
                <a:srgbClr val="2C343B"/>
              </a:buClr>
              <a:buSzPts val="2400"/>
              <a:buNone/>
              <a:defRPr sz="2400"/>
            </a:lvl8pPr>
            <a:lvl9pPr lvl="8" algn="ctr" rtl="0">
              <a:spcBef>
                <a:spcPts val="0"/>
              </a:spcBef>
              <a:spcAft>
                <a:spcPts val="0"/>
              </a:spcAft>
              <a:buClr>
                <a:srgbClr val="2C343B"/>
              </a:buClr>
              <a:buSzPts val="2400"/>
              <a:buNone/>
              <a:defRPr sz="2400"/>
            </a:lvl9pPr>
          </a:lstStyle>
          <a:p>
            <a:endParaRPr/>
          </a:p>
        </p:txBody>
      </p:sp>
      <p:sp>
        <p:nvSpPr>
          <p:cNvPr id="28" name="Google Shape;28;p7"/>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Quote red">
  <p:cSld name="TITLE_1_1_1">
    <p:bg>
      <p:bgPr>
        <a:blipFill>
          <a:blip r:embed="rId2">
            <a:alphaModFix/>
          </a:blip>
          <a:stretch>
            <a:fillRect/>
          </a:stretch>
        </a:blipFill>
        <a:effectLst/>
      </p:bgPr>
    </p:bg>
    <p:spTree>
      <p:nvGrpSpPr>
        <p:cNvPr id="1" name="Shape 33"/>
        <p:cNvGrpSpPr/>
        <p:nvPr/>
      </p:nvGrpSpPr>
      <p:grpSpPr>
        <a:xfrm>
          <a:off x="0" y="0"/>
          <a:ext cx="0" cy="0"/>
          <a:chOff x="0" y="0"/>
          <a:chExt cx="0" cy="0"/>
        </a:xfrm>
      </p:grpSpPr>
      <p:sp>
        <p:nvSpPr>
          <p:cNvPr id="34" name="Google Shape;34;p9"/>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5" name="Google Shape;35;p9"/>
          <p:cNvSpPr txBox="1"/>
          <p:nvPr/>
        </p:nvSpPr>
        <p:spPr>
          <a:xfrm>
            <a:off x="3593400" y="992123"/>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1"/>
                </a:solidFill>
                <a:latin typeface="Permanent Marker"/>
                <a:ea typeface="Permanent Marker"/>
                <a:cs typeface="Permanent Marker"/>
                <a:sym typeface="Permanent Marker"/>
              </a:rPr>
              <a:t>“</a:t>
            </a:r>
            <a:endParaRPr sz="9600">
              <a:solidFill>
                <a:schemeClr val="accent1"/>
              </a:solidFill>
              <a:latin typeface="Permanent Marker"/>
              <a:ea typeface="Permanent Marker"/>
              <a:cs typeface="Permanent Marker"/>
              <a:sym typeface="Permanent Marker"/>
            </a:endParaRPr>
          </a:p>
        </p:txBody>
      </p:sp>
      <p:sp>
        <p:nvSpPr>
          <p:cNvPr id="36" name="Google Shape;36;p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 blue">
  <p:cSld name="TITLE_1_1_1_1">
    <p:bg>
      <p:bgPr>
        <a:blipFill>
          <a:blip r:embed="rId2">
            <a:alphaModFix/>
          </a:blip>
          <a:stretch>
            <a:fillRect/>
          </a:stretch>
        </a:blipFill>
        <a:effectLst/>
      </p:bgPr>
    </p:bg>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1104300" y="2276100"/>
            <a:ext cx="6935400" cy="819900"/>
          </a:xfrm>
          <a:prstGeom prst="rect">
            <a:avLst/>
          </a:prstGeom>
        </p:spPr>
        <p:txBody>
          <a:bodyPr spcFirstLastPara="1" wrap="square" lIns="91425" tIns="91425" rIns="91425" bIns="91425" anchor="ctr" anchorCtr="0">
            <a:noAutofit/>
          </a:bodyPr>
          <a:lstStyle>
            <a:lvl1pPr marL="457200" lvl="0" indent="-381000" algn="ctr" rtl="0">
              <a:spcBef>
                <a:spcPts val="600"/>
              </a:spcBef>
              <a:spcAft>
                <a:spcPts val="0"/>
              </a:spcAft>
              <a:buSzPts val="2400"/>
              <a:buChar char="▸"/>
              <a:defRPr sz="2400" i="1"/>
            </a:lvl1pPr>
            <a:lvl2pPr marL="914400" lvl="1" indent="-381000" algn="ctr" rtl="0">
              <a:spcBef>
                <a:spcPts val="0"/>
              </a:spcBef>
              <a:spcAft>
                <a:spcPts val="0"/>
              </a:spcAft>
              <a:buSzPts val="2400"/>
              <a:buChar char="○"/>
              <a:defRPr i="1"/>
            </a:lvl2pPr>
            <a:lvl3pPr marL="1371600" lvl="2" indent="-381000" algn="ctr" rtl="0">
              <a:spcBef>
                <a:spcPts val="0"/>
              </a:spcBef>
              <a:spcAft>
                <a:spcPts val="0"/>
              </a:spcAft>
              <a:buSzPts val="2400"/>
              <a:buChar char="■"/>
              <a:defRPr i="1"/>
            </a:lvl3pPr>
            <a:lvl4pPr marL="1828800" lvl="3" indent="-381000" algn="ctr" rtl="0">
              <a:spcBef>
                <a:spcPts val="0"/>
              </a:spcBef>
              <a:spcAft>
                <a:spcPts val="0"/>
              </a:spcAft>
              <a:buSzPts val="2400"/>
              <a:buChar char="●"/>
              <a:defRPr sz="2400" i="1"/>
            </a:lvl4pPr>
            <a:lvl5pPr marL="2286000" lvl="4" indent="-381000" algn="ctr" rtl="0">
              <a:spcBef>
                <a:spcPts val="0"/>
              </a:spcBef>
              <a:spcAft>
                <a:spcPts val="0"/>
              </a:spcAft>
              <a:buSzPts val="2400"/>
              <a:buChar char="○"/>
              <a:defRPr sz="2400" i="1"/>
            </a:lvl5pPr>
            <a:lvl6pPr marL="2743200" lvl="5" indent="-381000" algn="ctr" rtl="0">
              <a:spcBef>
                <a:spcPts val="0"/>
              </a:spcBef>
              <a:spcAft>
                <a:spcPts val="0"/>
              </a:spcAft>
              <a:buSzPts val="2400"/>
              <a:buChar char="■"/>
              <a:defRPr sz="2400" i="1"/>
            </a:lvl6pPr>
            <a:lvl7pPr marL="3200400" lvl="6" indent="-381000" algn="ctr" rtl="0">
              <a:spcBef>
                <a:spcPts val="0"/>
              </a:spcBef>
              <a:spcAft>
                <a:spcPts val="0"/>
              </a:spcAft>
              <a:buSzPts val="2400"/>
              <a:buChar char="●"/>
              <a:defRPr sz="2400" i="1"/>
            </a:lvl7pPr>
            <a:lvl8pPr marL="3657600" lvl="7" indent="-381000" algn="ctr" rtl="0">
              <a:spcBef>
                <a:spcPts val="0"/>
              </a:spcBef>
              <a:spcAft>
                <a:spcPts val="0"/>
              </a:spcAft>
              <a:buSzPts val="2400"/>
              <a:buChar char="○"/>
              <a:defRPr sz="2400" i="1"/>
            </a:lvl8pPr>
            <a:lvl9pPr marL="4114800" lvl="8" indent="-381000" algn="ctr" rtl="0">
              <a:spcBef>
                <a:spcPts val="0"/>
              </a:spcBef>
              <a:spcAft>
                <a:spcPts val="0"/>
              </a:spcAft>
              <a:buSzPts val="2400"/>
              <a:buChar char="■"/>
              <a:defRPr sz="2400" i="1"/>
            </a:lvl9pPr>
          </a:lstStyle>
          <a:p>
            <a:endParaRPr/>
          </a:p>
        </p:txBody>
      </p:sp>
      <p:sp>
        <p:nvSpPr>
          <p:cNvPr id="39" name="Google Shape;39;p10"/>
          <p:cNvSpPr txBox="1"/>
          <p:nvPr/>
        </p:nvSpPr>
        <p:spPr>
          <a:xfrm>
            <a:off x="3593400" y="1283826"/>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9600">
                <a:solidFill>
                  <a:schemeClr val="accent5"/>
                </a:solidFill>
                <a:latin typeface="Permanent Marker"/>
                <a:ea typeface="Permanent Marker"/>
                <a:cs typeface="Permanent Marker"/>
                <a:sym typeface="Permanent Marker"/>
              </a:rPr>
              <a:t>“</a:t>
            </a:r>
            <a:endParaRPr sz="9600">
              <a:solidFill>
                <a:schemeClr val="accent5"/>
              </a:solidFill>
              <a:latin typeface="Permanent Marker"/>
              <a:ea typeface="Permanent Marker"/>
              <a:cs typeface="Permanent Marker"/>
              <a:sym typeface="Permanent Marker"/>
            </a:endParaRPr>
          </a:p>
        </p:txBody>
      </p:sp>
      <p:sp>
        <p:nvSpPr>
          <p:cNvPr id="40" name="Google Shape;40;p1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 1 column" type="tx">
  <p:cSld name="TITLE_AND_BODY">
    <p:bg>
      <p:bgPr>
        <a:blipFill>
          <a:blip r:embed="rId2">
            <a:alphaModFix/>
          </a:blip>
          <a:stretch>
            <a:fillRect/>
          </a:stretch>
        </a:blipFill>
        <a:effectLst/>
      </p:bgPr>
    </p:bg>
    <p:spTree>
      <p:nvGrpSpPr>
        <p:cNvPr id="1" name="Shape 41"/>
        <p:cNvGrpSpPr/>
        <p:nvPr/>
      </p:nvGrpSpPr>
      <p:grpSpPr>
        <a:xfrm>
          <a:off x="0" y="0"/>
          <a:ext cx="0" cy="0"/>
          <a:chOff x="0" y="0"/>
          <a:chExt cx="0" cy="0"/>
        </a:xfrm>
      </p:grpSpPr>
      <p:sp>
        <p:nvSpPr>
          <p:cNvPr id="42" name="Google Shape;42;p11"/>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3" name="Google Shape;43;p11"/>
          <p:cNvSpPr txBox="1">
            <a:spLocks noGrp="1"/>
          </p:cNvSpPr>
          <p:nvPr>
            <p:ph type="body" idx="1"/>
          </p:nvPr>
        </p:nvSpPr>
        <p:spPr>
          <a:xfrm>
            <a:off x="911700" y="1200150"/>
            <a:ext cx="7320600" cy="37257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a:endParaRPr/>
          </a:p>
        </p:txBody>
      </p:sp>
      <p:sp>
        <p:nvSpPr>
          <p:cNvPr id="44" name="Google Shape;44;p11"/>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bg>
      <p:bgPr>
        <a:blipFill>
          <a:blip r:embed="rId2">
            <a:alphaModFix/>
          </a:blip>
          <a:stretch>
            <a:fillRect/>
          </a:stretch>
        </a:blipFill>
        <a:effectLst/>
      </p:bgPr>
    </p:bg>
    <p:spTree>
      <p:nvGrpSpPr>
        <p:cNvPr id="1" name="Shape 45"/>
        <p:cNvGrpSpPr/>
        <p:nvPr/>
      </p:nvGrpSpPr>
      <p:grpSpPr>
        <a:xfrm>
          <a:off x="0" y="0"/>
          <a:ext cx="0" cy="0"/>
          <a:chOff x="0" y="0"/>
          <a:chExt cx="0" cy="0"/>
        </a:xfrm>
      </p:grpSpPr>
      <p:sp>
        <p:nvSpPr>
          <p:cNvPr id="46" name="Google Shape;46;p12"/>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lt1"/>
              </a:buClr>
              <a:buSzPts val="2400"/>
              <a:buNone/>
              <a:defRPr>
                <a:solidFill>
                  <a:schemeClr val="lt1"/>
                </a:solidFill>
              </a:defRPr>
            </a:lvl1pPr>
            <a:lvl2pPr lvl="1">
              <a:spcBef>
                <a:spcPts val="0"/>
              </a:spcBef>
              <a:spcAft>
                <a:spcPts val="0"/>
              </a:spcAft>
              <a:buClr>
                <a:schemeClr val="lt1"/>
              </a:buClr>
              <a:buSzPts val="2400"/>
              <a:buNone/>
              <a:defRPr>
                <a:solidFill>
                  <a:schemeClr val="lt1"/>
                </a:solidFill>
              </a:defRPr>
            </a:lvl2pPr>
            <a:lvl3pPr lvl="2">
              <a:spcBef>
                <a:spcPts val="0"/>
              </a:spcBef>
              <a:spcAft>
                <a:spcPts val="0"/>
              </a:spcAft>
              <a:buClr>
                <a:schemeClr val="lt1"/>
              </a:buClr>
              <a:buSzPts val="2400"/>
              <a:buNone/>
              <a:defRPr>
                <a:solidFill>
                  <a:schemeClr val="lt1"/>
                </a:solidFill>
              </a:defRPr>
            </a:lvl3pPr>
            <a:lvl4pPr lvl="3">
              <a:spcBef>
                <a:spcPts val="0"/>
              </a:spcBef>
              <a:spcAft>
                <a:spcPts val="0"/>
              </a:spcAft>
              <a:buClr>
                <a:schemeClr val="lt1"/>
              </a:buClr>
              <a:buSzPts val="2400"/>
              <a:buNone/>
              <a:defRPr>
                <a:solidFill>
                  <a:schemeClr val="lt1"/>
                </a:solidFill>
              </a:defRPr>
            </a:lvl4pPr>
            <a:lvl5pPr lvl="4">
              <a:spcBef>
                <a:spcPts val="0"/>
              </a:spcBef>
              <a:spcAft>
                <a:spcPts val="0"/>
              </a:spcAft>
              <a:buClr>
                <a:schemeClr val="lt1"/>
              </a:buClr>
              <a:buSzPts val="2400"/>
              <a:buNone/>
              <a:defRPr>
                <a:solidFill>
                  <a:schemeClr val="lt1"/>
                </a:solidFill>
              </a:defRPr>
            </a:lvl5pPr>
            <a:lvl6pPr lvl="5">
              <a:spcBef>
                <a:spcPts val="0"/>
              </a:spcBef>
              <a:spcAft>
                <a:spcPts val="0"/>
              </a:spcAft>
              <a:buClr>
                <a:schemeClr val="lt1"/>
              </a:buClr>
              <a:buSzPts val="2400"/>
              <a:buNone/>
              <a:defRPr>
                <a:solidFill>
                  <a:schemeClr val="lt1"/>
                </a:solidFill>
              </a:defRPr>
            </a:lvl6pPr>
            <a:lvl7pPr lvl="6">
              <a:spcBef>
                <a:spcPts val="0"/>
              </a:spcBef>
              <a:spcAft>
                <a:spcPts val="0"/>
              </a:spcAft>
              <a:buClr>
                <a:schemeClr val="lt1"/>
              </a:buClr>
              <a:buSzPts val="2400"/>
              <a:buNone/>
              <a:defRPr>
                <a:solidFill>
                  <a:schemeClr val="lt1"/>
                </a:solidFill>
              </a:defRPr>
            </a:lvl7pPr>
            <a:lvl8pPr lvl="7">
              <a:spcBef>
                <a:spcPts val="0"/>
              </a:spcBef>
              <a:spcAft>
                <a:spcPts val="0"/>
              </a:spcAft>
              <a:buClr>
                <a:schemeClr val="lt1"/>
              </a:buClr>
              <a:buSzPts val="2400"/>
              <a:buNone/>
              <a:defRPr>
                <a:solidFill>
                  <a:schemeClr val="lt1"/>
                </a:solidFill>
              </a:defRPr>
            </a:lvl8pPr>
            <a:lvl9pPr lvl="8">
              <a:spcBef>
                <a:spcPts val="0"/>
              </a:spcBef>
              <a:spcAft>
                <a:spcPts val="0"/>
              </a:spcAft>
              <a:buClr>
                <a:schemeClr val="lt1"/>
              </a:buClr>
              <a:buSzPts val="2400"/>
              <a:buNone/>
              <a:defRPr>
                <a:solidFill>
                  <a:schemeClr val="lt1"/>
                </a:solidFill>
              </a:defRPr>
            </a:lvl9pPr>
          </a:lstStyle>
          <a:p>
            <a:endParaRPr/>
          </a:p>
        </p:txBody>
      </p:sp>
      <p:sp>
        <p:nvSpPr>
          <p:cNvPr id="47" name="Google Shape;47;p12"/>
          <p:cNvSpPr txBox="1">
            <a:spLocks noGrp="1"/>
          </p:cNvSpPr>
          <p:nvPr>
            <p:ph type="body" idx="1"/>
          </p:nvPr>
        </p:nvSpPr>
        <p:spPr>
          <a:xfrm>
            <a:off x="804800"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8" name="Google Shape;48;p12"/>
          <p:cNvSpPr txBox="1">
            <a:spLocks noGrp="1"/>
          </p:cNvSpPr>
          <p:nvPr>
            <p:ph type="body" idx="2"/>
          </p:nvPr>
        </p:nvSpPr>
        <p:spPr>
          <a:xfrm>
            <a:off x="4682201" y="1200150"/>
            <a:ext cx="3657000" cy="3284100"/>
          </a:xfrm>
          <a:prstGeom prst="rect">
            <a:avLst/>
          </a:prstGeom>
        </p:spPr>
        <p:txBody>
          <a:bodyPr spcFirstLastPara="1" wrap="square" lIns="91425" tIns="91425" rIns="91425" bIns="91425"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49" name="Google Shape;49;p1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2400"/>
              <a:buNone/>
              <a:defRPr>
                <a:solidFill>
                  <a:schemeClr val="lt1"/>
                </a:solidFill>
              </a:defRPr>
            </a:lvl1pPr>
            <a:lvl2pPr lvl="1" rtl="0">
              <a:spcBef>
                <a:spcPts val="0"/>
              </a:spcBef>
              <a:spcAft>
                <a:spcPts val="0"/>
              </a:spcAft>
              <a:buClr>
                <a:schemeClr val="lt1"/>
              </a:buClr>
              <a:buSzPts val="2400"/>
              <a:buNone/>
              <a:defRPr>
                <a:solidFill>
                  <a:schemeClr val="lt1"/>
                </a:solidFill>
              </a:defRPr>
            </a:lvl2pPr>
            <a:lvl3pPr lvl="2" rtl="0">
              <a:spcBef>
                <a:spcPts val="0"/>
              </a:spcBef>
              <a:spcAft>
                <a:spcPts val="0"/>
              </a:spcAft>
              <a:buClr>
                <a:schemeClr val="lt1"/>
              </a:buClr>
              <a:buSzPts val="2400"/>
              <a:buNone/>
              <a:defRPr>
                <a:solidFill>
                  <a:schemeClr val="lt1"/>
                </a:solidFill>
              </a:defRPr>
            </a:lvl3pPr>
            <a:lvl4pPr lvl="3" rtl="0">
              <a:spcBef>
                <a:spcPts val="0"/>
              </a:spcBef>
              <a:spcAft>
                <a:spcPts val="0"/>
              </a:spcAft>
              <a:buClr>
                <a:schemeClr val="lt1"/>
              </a:buClr>
              <a:buSzPts val="2400"/>
              <a:buNone/>
              <a:defRPr>
                <a:solidFill>
                  <a:schemeClr val="lt1"/>
                </a:solidFill>
              </a:defRPr>
            </a:lvl4pPr>
            <a:lvl5pPr lvl="4" rtl="0">
              <a:spcBef>
                <a:spcPts val="0"/>
              </a:spcBef>
              <a:spcAft>
                <a:spcPts val="0"/>
              </a:spcAft>
              <a:buClr>
                <a:schemeClr val="lt1"/>
              </a:buClr>
              <a:buSzPts val="2400"/>
              <a:buNone/>
              <a:defRPr>
                <a:solidFill>
                  <a:schemeClr val="lt1"/>
                </a:solidFill>
              </a:defRPr>
            </a:lvl5pPr>
            <a:lvl6pPr lvl="5" rtl="0">
              <a:spcBef>
                <a:spcPts val="0"/>
              </a:spcBef>
              <a:spcAft>
                <a:spcPts val="0"/>
              </a:spcAft>
              <a:buClr>
                <a:schemeClr val="lt1"/>
              </a:buClr>
              <a:buSzPts val="2400"/>
              <a:buNone/>
              <a:defRPr>
                <a:solidFill>
                  <a:schemeClr val="lt1"/>
                </a:solidFill>
              </a:defRPr>
            </a:lvl6pPr>
            <a:lvl7pPr lvl="6" rtl="0">
              <a:spcBef>
                <a:spcPts val="0"/>
              </a:spcBef>
              <a:spcAft>
                <a:spcPts val="0"/>
              </a:spcAft>
              <a:buClr>
                <a:schemeClr val="lt1"/>
              </a:buClr>
              <a:buSzPts val="2400"/>
              <a:buNone/>
              <a:defRPr>
                <a:solidFill>
                  <a:schemeClr val="lt1"/>
                </a:solidFill>
              </a:defRPr>
            </a:lvl7pPr>
            <a:lvl8pPr lvl="7" rtl="0">
              <a:spcBef>
                <a:spcPts val="0"/>
              </a:spcBef>
              <a:spcAft>
                <a:spcPts val="0"/>
              </a:spcAft>
              <a:buClr>
                <a:schemeClr val="lt1"/>
              </a:buClr>
              <a:buSzPts val="2400"/>
              <a:buNone/>
              <a:defRPr>
                <a:solidFill>
                  <a:schemeClr val="lt1"/>
                </a:solidFill>
              </a:defRPr>
            </a:lvl8pPr>
            <a:lvl9pPr lvl="8" rtl="0">
              <a:spcBef>
                <a:spcPts val="0"/>
              </a:spcBef>
              <a:spcAft>
                <a:spcPts val="0"/>
              </a:spcAft>
              <a:buClr>
                <a:schemeClr val="lt1"/>
              </a:buClr>
              <a:buSzPts val="2400"/>
              <a:buNone/>
              <a:defRPr>
                <a:solidFill>
                  <a:schemeClr val="lt1"/>
                </a:solidFill>
              </a:defRPr>
            </a:lvl9pPr>
          </a:lstStyle>
          <a:p>
            <a:endParaRPr/>
          </a:p>
        </p:txBody>
      </p:sp>
      <p:sp>
        <p:nvSpPr>
          <p:cNvPr id="52" name="Google Shape;52;p13"/>
          <p:cNvSpPr txBox="1">
            <a:spLocks noGrp="1"/>
          </p:cNvSpPr>
          <p:nvPr>
            <p:ph type="body" idx="1"/>
          </p:nvPr>
        </p:nvSpPr>
        <p:spPr>
          <a:xfrm>
            <a:off x="489275"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3" name="Google Shape;53;p13"/>
          <p:cNvSpPr txBox="1">
            <a:spLocks noGrp="1"/>
          </p:cNvSpPr>
          <p:nvPr>
            <p:ph type="body" idx="2"/>
          </p:nvPr>
        </p:nvSpPr>
        <p:spPr>
          <a:xfrm>
            <a:off x="3256047"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4" name="Google Shape;54;p13"/>
          <p:cNvSpPr txBox="1">
            <a:spLocks noGrp="1"/>
          </p:cNvSpPr>
          <p:nvPr>
            <p:ph type="body" idx="3"/>
          </p:nvPr>
        </p:nvSpPr>
        <p:spPr>
          <a:xfrm>
            <a:off x="6022819" y="1200150"/>
            <a:ext cx="2631900" cy="32994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5" name="Google Shape;55;p1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1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endParaRPr/>
          </a:p>
        </p:txBody>
      </p:sp>
      <p:sp>
        <p:nvSpPr>
          <p:cNvPr id="58" name="Google Shape;58;p1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6"/>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blipFill>
          <a:blip r:embed="rId15">
            <a:alphaModFix/>
          </a:blip>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2622"/>
            <a:ext cx="8229600" cy="857400"/>
          </a:xfrm>
          <a:prstGeom prst="rect">
            <a:avLst/>
          </a:prstGeom>
          <a:noFill/>
          <a:ln>
            <a:noFill/>
          </a:ln>
        </p:spPr>
        <p:txBody>
          <a:bodyPr spcFirstLastPara="1" wrap="square" lIns="91425" tIns="91425" rIns="91425" bIns="91425" anchor="ctr" anchorCtr="0">
            <a:noAutofit/>
          </a:bodyPr>
          <a:lstStyle>
            <a:lvl1pPr lvl="0"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1pPr>
            <a:lvl2pPr lvl="1"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2pPr>
            <a:lvl3pPr lvl="2"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3pPr>
            <a:lvl4pPr lvl="3"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4pPr>
            <a:lvl5pPr lvl="4"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5pPr>
            <a:lvl6pPr lvl="5"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6pPr>
            <a:lvl7pPr lvl="6"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7pPr>
            <a:lvl8pPr lvl="7"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8pPr>
            <a:lvl9pPr lvl="8" algn="ctr">
              <a:spcBef>
                <a:spcPts val="0"/>
              </a:spcBef>
              <a:spcAft>
                <a:spcPts val="0"/>
              </a:spcAft>
              <a:buClr>
                <a:schemeClr val="dk1"/>
              </a:buClr>
              <a:buSzPts val="2400"/>
              <a:buFont typeface="Permanent Marker"/>
              <a:buNone/>
              <a:defRPr sz="2400">
                <a:solidFill>
                  <a:schemeClr val="dk1"/>
                </a:solidFill>
                <a:latin typeface="Permanent Marker"/>
                <a:ea typeface="Permanent Marker"/>
                <a:cs typeface="Permanent Marker"/>
                <a:sym typeface="Permanent Marker"/>
              </a:defRPr>
            </a:lvl9pPr>
          </a:lstStyle>
          <a:p>
            <a:endParaRPr/>
          </a:p>
        </p:txBody>
      </p:sp>
      <p:sp>
        <p:nvSpPr>
          <p:cNvPr id="7" name="Google Shape;7;p1"/>
          <p:cNvSpPr txBox="1">
            <a:spLocks noGrp="1"/>
          </p:cNvSpPr>
          <p:nvPr>
            <p:ph type="body" idx="1"/>
          </p:nvPr>
        </p:nvSpPr>
        <p:spPr>
          <a:xfrm>
            <a:off x="911700" y="1200150"/>
            <a:ext cx="7320600" cy="37257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1pPr>
            <a:lvl2pPr marL="914400" lvl="1"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2pPr>
            <a:lvl3pPr marL="1371600" lvl="2" indent="-381000">
              <a:spcBef>
                <a:spcPts val="0"/>
              </a:spcBef>
              <a:spcAft>
                <a:spcPts val="0"/>
              </a:spcAft>
              <a:buClr>
                <a:schemeClr val="dk2"/>
              </a:buClr>
              <a:buSzPts val="2400"/>
              <a:buFont typeface="Source Sans Pro"/>
              <a:buChar char="■"/>
              <a:defRPr sz="2400">
                <a:solidFill>
                  <a:schemeClr val="dk1"/>
                </a:solidFill>
                <a:latin typeface="Source Sans Pro"/>
                <a:ea typeface="Source Sans Pro"/>
                <a:cs typeface="Source Sans Pro"/>
                <a:sym typeface="Source Sans Pro"/>
              </a:defRPr>
            </a:lvl3pPr>
            <a:lvl4pPr marL="1828800" lvl="3"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4pPr>
            <a:lvl5pPr marL="2286000" lvl="4"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5pPr>
            <a:lvl6pPr marL="2743200" lvl="5"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6pPr>
            <a:lvl7pPr marL="3200400" lvl="6"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7pPr>
            <a:lvl8pPr marL="3657600" lvl="7"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8pPr>
            <a:lvl9pPr marL="4114800" lvl="8" indent="-381000">
              <a:spcBef>
                <a:spcPts val="0"/>
              </a:spcBef>
              <a:spcAft>
                <a:spcPts val="0"/>
              </a:spcAft>
              <a:buClr>
                <a:schemeClr val="dk1"/>
              </a:buClr>
              <a:buSzPts val="2400"/>
              <a:buFont typeface="Source Sans Pro"/>
              <a:buChar char="■"/>
              <a:defRPr sz="2400">
                <a:solidFill>
                  <a:schemeClr val="dk1"/>
                </a:solidFill>
                <a:latin typeface="Source Sans Pro"/>
                <a:ea typeface="Source Sans Pro"/>
                <a:cs typeface="Source Sans Pro"/>
                <a:sym typeface="Source Sans Pro"/>
              </a:defRPr>
            </a:lvl9pPr>
          </a:lstStyle>
          <a:p>
            <a:endParaRPr/>
          </a:p>
        </p:txBody>
      </p:sp>
      <p:sp>
        <p:nvSpPr>
          <p:cNvPr id="8" name="Google Shape;8;p1"/>
          <p:cNvSpPr txBox="1">
            <a:spLocks noGrp="1"/>
          </p:cNvSpPr>
          <p:nvPr>
            <p:ph type="sldNum" idx="12"/>
          </p:nvPr>
        </p:nvSpPr>
        <p:spPr>
          <a:xfrm>
            <a:off x="4297650" y="4859852"/>
            <a:ext cx="548700" cy="283800"/>
          </a:xfrm>
          <a:prstGeom prst="rect">
            <a:avLst/>
          </a:prstGeom>
          <a:noFill/>
          <a:ln>
            <a:noFill/>
          </a:ln>
        </p:spPr>
        <p:txBody>
          <a:bodyPr spcFirstLastPara="1" wrap="square" lIns="91425" tIns="91425" rIns="91425" bIns="91425" anchor="t" anchorCtr="0">
            <a:noAutofit/>
          </a:bodyPr>
          <a:lstStyle>
            <a:lvl1pPr lvl="0" algn="ctr">
              <a:buNone/>
              <a:defRPr sz="1200">
                <a:solidFill>
                  <a:schemeClr val="dk2"/>
                </a:solidFill>
                <a:latin typeface="Permanent Marker"/>
                <a:ea typeface="Permanent Marker"/>
                <a:cs typeface="Permanent Marker"/>
                <a:sym typeface="Permanent Marker"/>
              </a:defRPr>
            </a:lvl1pPr>
            <a:lvl2pPr lvl="1" algn="ctr">
              <a:buNone/>
              <a:defRPr sz="1200">
                <a:solidFill>
                  <a:schemeClr val="dk2"/>
                </a:solidFill>
                <a:latin typeface="Permanent Marker"/>
                <a:ea typeface="Permanent Marker"/>
                <a:cs typeface="Permanent Marker"/>
                <a:sym typeface="Permanent Marker"/>
              </a:defRPr>
            </a:lvl2pPr>
            <a:lvl3pPr lvl="2" algn="ctr">
              <a:buNone/>
              <a:defRPr sz="1200">
                <a:solidFill>
                  <a:schemeClr val="dk2"/>
                </a:solidFill>
                <a:latin typeface="Permanent Marker"/>
                <a:ea typeface="Permanent Marker"/>
                <a:cs typeface="Permanent Marker"/>
                <a:sym typeface="Permanent Marker"/>
              </a:defRPr>
            </a:lvl3pPr>
            <a:lvl4pPr lvl="3" algn="ctr">
              <a:buNone/>
              <a:defRPr sz="1200">
                <a:solidFill>
                  <a:schemeClr val="dk2"/>
                </a:solidFill>
                <a:latin typeface="Permanent Marker"/>
                <a:ea typeface="Permanent Marker"/>
                <a:cs typeface="Permanent Marker"/>
                <a:sym typeface="Permanent Marker"/>
              </a:defRPr>
            </a:lvl4pPr>
            <a:lvl5pPr lvl="4" algn="ctr">
              <a:buNone/>
              <a:defRPr sz="1200">
                <a:solidFill>
                  <a:schemeClr val="dk2"/>
                </a:solidFill>
                <a:latin typeface="Permanent Marker"/>
                <a:ea typeface="Permanent Marker"/>
                <a:cs typeface="Permanent Marker"/>
                <a:sym typeface="Permanent Marker"/>
              </a:defRPr>
            </a:lvl5pPr>
            <a:lvl6pPr lvl="5" algn="ctr">
              <a:buNone/>
              <a:defRPr sz="1200">
                <a:solidFill>
                  <a:schemeClr val="dk2"/>
                </a:solidFill>
                <a:latin typeface="Permanent Marker"/>
                <a:ea typeface="Permanent Marker"/>
                <a:cs typeface="Permanent Marker"/>
                <a:sym typeface="Permanent Marker"/>
              </a:defRPr>
            </a:lvl6pPr>
            <a:lvl7pPr lvl="6" algn="ctr">
              <a:buNone/>
              <a:defRPr sz="1200">
                <a:solidFill>
                  <a:schemeClr val="dk2"/>
                </a:solidFill>
                <a:latin typeface="Permanent Marker"/>
                <a:ea typeface="Permanent Marker"/>
                <a:cs typeface="Permanent Marker"/>
                <a:sym typeface="Permanent Marker"/>
              </a:defRPr>
            </a:lvl7pPr>
            <a:lvl8pPr lvl="7" algn="ctr">
              <a:buNone/>
              <a:defRPr sz="1200">
                <a:solidFill>
                  <a:schemeClr val="dk2"/>
                </a:solidFill>
                <a:latin typeface="Permanent Marker"/>
                <a:ea typeface="Permanent Marker"/>
                <a:cs typeface="Permanent Marker"/>
                <a:sym typeface="Permanent Marker"/>
              </a:defRPr>
            </a:lvl8pPr>
            <a:lvl9pPr lvl="8" algn="ctr">
              <a:buNone/>
              <a:defRPr sz="1200">
                <a:solidFill>
                  <a:schemeClr val="dk2"/>
                </a:solidFill>
                <a:latin typeface="Permanent Marker"/>
                <a:ea typeface="Permanent Marker"/>
                <a:cs typeface="Permanent Marker"/>
                <a:sym typeface="Permanent Marker"/>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8" r:id="rId10"/>
    <p:sldLayoutId id="2147483659" r:id="rId11"/>
    <p:sldLayoutId id="2147483660" r:id="rId12"/>
    <p:sldLayoutId id="2147483662" r:id="rId1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12.jpg"/><Relationship Id="rId4" Type="http://schemas.openxmlformats.org/officeDocument/2006/relationships/image" Target="../media/image11.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Tni4AaacXqA" TargetMode="External"/><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R6ok9Oa1Kcg" TargetMode="External"/><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6Y0J0j9Lt0I" TargetMode="External"/><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hyperlink" Target="https://www.youtube.com/watch?v=TWJ73LJOHt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09"/>
        <p:cNvGrpSpPr/>
        <p:nvPr/>
      </p:nvGrpSpPr>
      <p:grpSpPr>
        <a:xfrm>
          <a:off x="0" y="0"/>
          <a:ext cx="0" cy="0"/>
          <a:chOff x="0" y="0"/>
          <a:chExt cx="0" cy="0"/>
        </a:xfrm>
      </p:grpSpPr>
      <p:sp>
        <p:nvSpPr>
          <p:cNvPr id="110" name="Google Shape;110;p23"/>
          <p:cNvSpPr txBox="1">
            <a:spLocks noGrp="1"/>
          </p:cNvSpPr>
          <p:nvPr>
            <p:ph type="ctrTitle" idx="4294967295"/>
          </p:nvPr>
        </p:nvSpPr>
        <p:spPr>
          <a:xfrm>
            <a:off x="685800" y="2371125"/>
            <a:ext cx="7772400" cy="10581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6000" dirty="0">
                <a:solidFill>
                  <a:srgbClr val="FFFFFF"/>
                </a:solidFill>
              </a:rPr>
              <a:t>GIÁO DỤC KỸ NĂNG XÃ HỘI CHO TRẺ MẦM NON</a:t>
            </a:r>
            <a:br>
              <a:rPr lang="en" sz="6000" dirty="0">
                <a:solidFill>
                  <a:srgbClr val="FFFFFF"/>
                </a:solidFill>
              </a:rPr>
            </a:br>
            <a:endParaRPr sz="6000" dirty="0">
              <a:solidFill>
                <a:srgbClr val="FFFFFF"/>
              </a:solidFill>
            </a:endParaRPr>
          </a:p>
        </p:txBody>
      </p:sp>
      <p:sp>
        <p:nvSpPr>
          <p:cNvPr id="111" name="Google Shape;111;p23"/>
          <p:cNvSpPr txBox="1">
            <a:spLocks noGrp="1"/>
          </p:cNvSpPr>
          <p:nvPr>
            <p:ph type="subTitle" idx="4294967295"/>
          </p:nvPr>
        </p:nvSpPr>
        <p:spPr>
          <a:xfrm>
            <a:off x="1" y="3920874"/>
            <a:ext cx="8901598" cy="784800"/>
          </a:xfrm>
          <a:prstGeom prst="rect">
            <a:avLst/>
          </a:prstGeom>
        </p:spPr>
        <p:txBody>
          <a:bodyPr spcFirstLastPara="1" wrap="square" lIns="91425" tIns="91425" rIns="91425" bIns="91425" anchor="t" anchorCtr="0">
            <a:noAutofit/>
          </a:bodyPr>
          <a:lstStyle/>
          <a:p>
            <a:pPr marL="0" marR="0" algn="ctr">
              <a:lnSpc>
                <a:spcPct val="150000"/>
              </a:lnSpc>
              <a:spcBef>
                <a:spcPts val="0"/>
              </a:spcBef>
              <a:spcAft>
                <a:spcPts val="0"/>
              </a:spcAft>
            </a:pPr>
            <a:r>
              <a:rPr lang="pt-BR" sz="1500" b="1" dirty="0">
                <a:solidFill>
                  <a:srgbClr val="C00000"/>
                </a:solidFill>
                <a:effectLst/>
                <a:latin typeface="Arial" panose="020B0604020202020204" pitchFamily="34" charset="0"/>
                <a:ea typeface="Calibri" panose="020F0502020204030204" pitchFamily="34" charset="0"/>
              </a:rPr>
              <a:t>Th.S </a:t>
            </a:r>
            <a:r>
              <a:rPr lang="en-US" sz="1500" b="1" dirty="0" err="1">
                <a:solidFill>
                  <a:srgbClr val="C00000"/>
                </a:solidFill>
                <a:effectLst/>
                <a:latin typeface="Arial" panose="020B0604020202020204" pitchFamily="34" charset="0"/>
                <a:ea typeface="Arial" panose="020B0604020202020204" pitchFamily="34" charset="0"/>
              </a:rPr>
              <a:t>Nguyễn</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Thiều</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Dạ</a:t>
            </a:r>
            <a:r>
              <a:rPr lang="en-US" sz="1500" b="1" dirty="0">
                <a:solidFill>
                  <a:srgbClr val="C00000"/>
                </a:solidFill>
                <a:effectLst/>
                <a:latin typeface="Arial" panose="020B0604020202020204" pitchFamily="34" charset="0"/>
                <a:ea typeface="Arial" panose="020B0604020202020204" pitchFamily="34" charset="0"/>
              </a:rPr>
              <a:t> </a:t>
            </a:r>
            <a:r>
              <a:rPr lang="en-US" sz="1500" b="1" dirty="0" err="1">
                <a:solidFill>
                  <a:srgbClr val="C00000"/>
                </a:solidFill>
                <a:effectLst/>
                <a:latin typeface="Arial" panose="020B0604020202020204" pitchFamily="34" charset="0"/>
                <a:ea typeface="Arial" panose="020B0604020202020204" pitchFamily="34" charset="0"/>
              </a:rPr>
              <a:t>Hương</a:t>
            </a:r>
            <a:r>
              <a:rPr lang="pt-BR" sz="1500" b="1" dirty="0">
                <a:solidFill>
                  <a:srgbClr val="C00000"/>
                </a:solidFill>
                <a:effectLst/>
                <a:latin typeface="Arial" panose="020B0604020202020204" pitchFamily="34" charset="0"/>
                <a:ea typeface="Calibri" panose="020F0502020204030204" pitchFamily="34" charset="0"/>
              </a:rPr>
              <a:t>, </a:t>
            </a:r>
          </a:p>
          <a:p>
            <a:pPr marL="0" marR="0" algn="ctr">
              <a:lnSpc>
                <a:spcPct val="150000"/>
              </a:lnSpc>
              <a:spcBef>
                <a:spcPts val="0"/>
              </a:spcBef>
              <a:spcAft>
                <a:spcPts val="0"/>
              </a:spcAft>
            </a:pPr>
            <a:r>
              <a:rPr lang="pt-BR" sz="1500" b="1" dirty="0">
                <a:solidFill>
                  <a:schemeClr val="accent2">
                    <a:lumMod val="50000"/>
                  </a:schemeClr>
                </a:solidFill>
                <a:effectLst/>
                <a:latin typeface="Arial" panose="020B0604020202020204" pitchFamily="34" charset="0"/>
                <a:ea typeface="Calibri" panose="020F0502020204030204" pitchFamily="34" charset="0"/>
              </a:rPr>
              <a:t>Khoa Các Khoa học giáo dục, Trường Đại học Giáo dục, Đại học quốc gia Hà Nội</a:t>
            </a:r>
            <a:endParaRPr lang="en-US" sz="1500" dirty="0">
              <a:solidFill>
                <a:schemeClr val="accent2">
                  <a:lumMod val="50000"/>
                </a:schemeClr>
              </a:solidFill>
              <a:effectLst/>
              <a:latin typeface="Calibri" panose="020F0502020204030204" pitchFamily="34" charset="0"/>
              <a:ea typeface="Calibri" panose="020F0502020204030204" pitchFamily="34" charset="0"/>
            </a:endParaRPr>
          </a:p>
          <a:p>
            <a:pPr marL="0" lvl="0" indent="0" algn="ctr" rtl="0">
              <a:spcBef>
                <a:spcPts val="600"/>
              </a:spcBef>
              <a:spcAft>
                <a:spcPts val="0"/>
              </a:spcAft>
              <a:buNone/>
            </a:pPr>
            <a:endParaRPr sz="1500" dirty="0">
              <a:solidFill>
                <a:srgbClr val="C00000"/>
              </a:solidFill>
            </a:endParaRPr>
          </a:p>
        </p:txBody>
      </p:sp>
      <p:sp>
        <p:nvSpPr>
          <p:cNvPr id="112" name="Google Shape;112;p23"/>
          <p:cNvSpPr/>
          <p:nvPr/>
        </p:nvSpPr>
        <p:spPr>
          <a:xfrm>
            <a:off x="199815" y="1955958"/>
            <a:ext cx="760363" cy="906865"/>
          </a:xfrm>
          <a:custGeom>
            <a:avLst/>
            <a:gdLst/>
            <a:ahLst/>
            <a:cxnLst/>
            <a:rect l="l" t="t" r="r" b="b"/>
            <a:pathLst>
              <a:path w="15817" h="18981" extrusionOk="0">
                <a:moveTo>
                  <a:pt x="11364" y="1"/>
                </a:moveTo>
                <a:lnTo>
                  <a:pt x="11242" y="25"/>
                </a:lnTo>
                <a:lnTo>
                  <a:pt x="11169" y="74"/>
                </a:lnTo>
                <a:lnTo>
                  <a:pt x="11096" y="171"/>
                </a:lnTo>
                <a:lnTo>
                  <a:pt x="10780" y="731"/>
                </a:lnTo>
                <a:lnTo>
                  <a:pt x="10634" y="999"/>
                </a:lnTo>
                <a:lnTo>
                  <a:pt x="10537" y="1315"/>
                </a:lnTo>
                <a:lnTo>
                  <a:pt x="10512" y="1388"/>
                </a:lnTo>
                <a:lnTo>
                  <a:pt x="10537" y="1461"/>
                </a:lnTo>
                <a:lnTo>
                  <a:pt x="10585" y="1534"/>
                </a:lnTo>
                <a:lnTo>
                  <a:pt x="10634" y="1583"/>
                </a:lnTo>
                <a:lnTo>
                  <a:pt x="10707" y="1607"/>
                </a:lnTo>
                <a:lnTo>
                  <a:pt x="10804" y="1631"/>
                </a:lnTo>
                <a:lnTo>
                  <a:pt x="10877" y="1607"/>
                </a:lnTo>
                <a:lnTo>
                  <a:pt x="10950" y="1558"/>
                </a:lnTo>
                <a:lnTo>
                  <a:pt x="11145" y="1315"/>
                </a:lnTo>
                <a:lnTo>
                  <a:pt x="11291" y="1047"/>
                </a:lnTo>
                <a:lnTo>
                  <a:pt x="11510" y="731"/>
                </a:lnTo>
                <a:lnTo>
                  <a:pt x="11583" y="682"/>
                </a:lnTo>
                <a:lnTo>
                  <a:pt x="11656" y="609"/>
                </a:lnTo>
                <a:lnTo>
                  <a:pt x="11705" y="463"/>
                </a:lnTo>
                <a:lnTo>
                  <a:pt x="11729" y="342"/>
                </a:lnTo>
                <a:lnTo>
                  <a:pt x="11705" y="220"/>
                </a:lnTo>
                <a:lnTo>
                  <a:pt x="11656" y="123"/>
                </a:lnTo>
                <a:lnTo>
                  <a:pt x="11583" y="50"/>
                </a:lnTo>
                <a:lnTo>
                  <a:pt x="11486" y="25"/>
                </a:lnTo>
                <a:lnTo>
                  <a:pt x="11461" y="1"/>
                </a:lnTo>
                <a:close/>
                <a:moveTo>
                  <a:pt x="3821" y="171"/>
                </a:moveTo>
                <a:lnTo>
                  <a:pt x="3748" y="196"/>
                </a:lnTo>
                <a:lnTo>
                  <a:pt x="3699" y="244"/>
                </a:lnTo>
                <a:lnTo>
                  <a:pt x="3651" y="317"/>
                </a:lnTo>
                <a:lnTo>
                  <a:pt x="3651" y="390"/>
                </a:lnTo>
                <a:lnTo>
                  <a:pt x="3651" y="463"/>
                </a:lnTo>
                <a:lnTo>
                  <a:pt x="3699" y="634"/>
                </a:lnTo>
                <a:lnTo>
                  <a:pt x="3772" y="804"/>
                </a:lnTo>
                <a:lnTo>
                  <a:pt x="3943" y="1120"/>
                </a:lnTo>
                <a:lnTo>
                  <a:pt x="4113" y="1461"/>
                </a:lnTo>
                <a:lnTo>
                  <a:pt x="4259" y="1802"/>
                </a:lnTo>
                <a:lnTo>
                  <a:pt x="4332" y="1923"/>
                </a:lnTo>
                <a:lnTo>
                  <a:pt x="4429" y="1996"/>
                </a:lnTo>
                <a:lnTo>
                  <a:pt x="4527" y="2021"/>
                </a:lnTo>
                <a:lnTo>
                  <a:pt x="4624" y="1996"/>
                </a:lnTo>
                <a:lnTo>
                  <a:pt x="4721" y="1972"/>
                </a:lnTo>
                <a:lnTo>
                  <a:pt x="4794" y="1899"/>
                </a:lnTo>
                <a:lnTo>
                  <a:pt x="4843" y="1777"/>
                </a:lnTo>
                <a:lnTo>
                  <a:pt x="4843" y="1656"/>
                </a:lnTo>
                <a:lnTo>
                  <a:pt x="4794" y="1461"/>
                </a:lnTo>
                <a:lnTo>
                  <a:pt x="4697" y="1266"/>
                </a:lnTo>
                <a:lnTo>
                  <a:pt x="4502" y="901"/>
                </a:lnTo>
                <a:lnTo>
                  <a:pt x="4283" y="536"/>
                </a:lnTo>
                <a:lnTo>
                  <a:pt x="4162" y="390"/>
                </a:lnTo>
                <a:lnTo>
                  <a:pt x="4040" y="244"/>
                </a:lnTo>
                <a:lnTo>
                  <a:pt x="3967" y="196"/>
                </a:lnTo>
                <a:lnTo>
                  <a:pt x="3894" y="171"/>
                </a:lnTo>
                <a:close/>
                <a:moveTo>
                  <a:pt x="15452" y="4405"/>
                </a:moveTo>
                <a:lnTo>
                  <a:pt x="15379" y="4429"/>
                </a:lnTo>
                <a:lnTo>
                  <a:pt x="15306" y="4454"/>
                </a:lnTo>
                <a:lnTo>
                  <a:pt x="15135" y="4551"/>
                </a:lnTo>
                <a:lnTo>
                  <a:pt x="14941" y="4600"/>
                </a:lnTo>
                <a:lnTo>
                  <a:pt x="14551" y="4697"/>
                </a:lnTo>
                <a:lnTo>
                  <a:pt x="14357" y="4746"/>
                </a:lnTo>
                <a:lnTo>
                  <a:pt x="14162" y="4819"/>
                </a:lnTo>
                <a:lnTo>
                  <a:pt x="14016" y="4916"/>
                </a:lnTo>
                <a:lnTo>
                  <a:pt x="13870" y="5062"/>
                </a:lnTo>
                <a:lnTo>
                  <a:pt x="13822" y="5135"/>
                </a:lnTo>
                <a:lnTo>
                  <a:pt x="13822" y="5232"/>
                </a:lnTo>
                <a:lnTo>
                  <a:pt x="13846" y="5330"/>
                </a:lnTo>
                <a:lnTo>
                  <a:pt x="13895" y="5354"/>
                </a:lnTo>
                <a:lnTo>
                  <a:pt x="13943" y="5354"/>
                </a:lnTo>
                <a:lnTo>
                  <a:pt x="14138" y="5378"/>
                </a:lnTo>
                <a:lnTo>
                  <a:pt x="14357" y="5378"/>
                </a:lnTo>
                <a:lnTo>
                  <a:pt x="14600" y="5354"/>
                </a:lnTo>
                <a:lnTo>
                  <a:pt x="14819" y="5330"/>
                </a:lnTo>
                <a:lnTo>
                  <a:pt x="15038" y="5257"/>
                </a:lnTo>
                <a:lnTo>
                  <a:pt x="15257" y="5208"/>
                </a:lnTo>
                <a:lnTo>
                  <a:pt x="15452" y="5111"/>
                </a:lnTo>
                <a:lnTo>
                  <a:pt x="15646" y="5038"/>
                </a:lnTo>
                <a:lnTo>
                  <a:pt x="15719" y="4989"/>
                </a:lnTo>
                <a:lnTo>
                  <a:pt x="15768" y="4940"/>
                </a:lnTo>
                <a:lnTo>
                  <a:pt x="15817" y="4819"/>
                </a:lnTo>
                <a:lnTo>
                  <a:pt x="15792" y="4697"/>
                </a:lnTo>
                <a:lnTo>
                  <a:pt x="15768" y="4575"/>
                </a:lnTo>
                <a:lnTo>
                  <a:pt x="15671" y="4478"/>
                </a:lnTo>
                <a:lnTo>
                  <a:pt x="15573" y="4429"/>
                </a:lnTo>
                <a:lnTo>
                  <a:pt x="15452" y="4405"/>
                </a:lnTo>
                <a:close/>
                <a:moveTo>
                  <a:pt x="317" y="4697"/>
                </a:moveTo>
                <a:lnTo>
                  <a:pt x="220" y="4721"/>
                </a:lnTo>
                <a:lnTo>
                  <a:pt x="122" y="4746"/>
                </a:lnTo>
                <a:lnTo>
                  <a:pt x="25" y="4794"/>
                </a:lnTo>
                <a:lnTo>
                  <a:pt x="1" y="4867"/>
                </a:lnTo>
                <a:lnTo>
                  <a:pt x="1" y="4965"/>
                </a:lnTo>
                <a:lnTo>
                  <a:pt x="49" y="5038"/>
                </a:lnTo>
                <a:lnTo>
                  <a:pt x="195" y="5184"/>
                </a:lnTo>
                <a:lnTo>
                  <a:pt x="390" y="5305"/>
                </a:lnTo>
                <a:lnTo>
                  <a:pt x="779" y="5524"/>
                </a:lnTo>
                <a:lnTo>
                  <a:pt x="1169" y="5743"/>
                </a:lnTo>
                <a:lnTo>
                  <a:pt x="1388" y="5841"/>
                </a:lnTo>
                <a:lnTo>
                  <a:pt x="1582" y="5938"/>
                </a:lnTo>
                <a:lnTo>
                  <a:pt x="1655" y="5962"/>
                </a:lnTo>
                <a:lnTo>
                  <a:pt x="1801" y="5962"/>
                </a:lnTo>
                <a:lnTo>
                  <a:pt x="1850" y="5938"/>
                </a:lnTo>
                <a:lnTo>
                  <a:pt x="1923" y="5841"/>
                </a:lnTo>
                <a:lnTo>
                  <a:pt x="1972" y="5743"/>
                </a:lnTo>
                <a:lnTo>
                  <a:pt x="1996" y="5622"/>
                </a:lnTo>
                <a:lnTo>
                  <a:pt x="1972" y="5476"/>
                </a:lnTo>
                <a:lnTo>
                  <a:pt x="1899" y="5378"/>
                </a:lnTo>
                <a:lnTo>
                  <a:pt x="1826" y="5330"/>
                </a:lnTo>
                <a:lnTo>
                  <a:pt x="1777" y="5305"/>
                </a:lnTo>
                <a:lnTo>
                  <a:pt x="1582" y="5208"/>
                </a:lnTo>
                <a:lnTo>
                  <a:pt x="1388" y="5111"/>
                </a:lnTo>
                <a:lnTo>
                  <a:pt x="974" y="4892"/>
                </a:lnTo>
                <a:lnTo>
                  <a:pt x="755" y="4794"/>
                </a:lnTo>
                <a:lnTo>
                  <a:pt x="536" y="4721"/>
                </a:lnTo>
                <a:lnTo>
                  <a:pt x="317" y="4697"/>
                </a:lnTo>
                <a:close/>
                <a:moveTo>
                  <a:pt x="8809" y="6936"/>
                </a:moveTo>
                <a:lnTo>
                  <a:pt x="8736" y="6984"/>
                </a:lnTo>
                <a:lnTo>
                  <a:pt x="8663" y="7057"/>
                </a:lnTo>
                <a:lnTo>
                  <a:pt x="8566" y="7252"/>
                </a:lnTo>
                <a:lnTo>
                  <a:pt x="8468" y="7495"/>
                </a:lnTo>
                <a:lnTo>
                  <a:pt x="8420" y="7739"/>
                </a:lnTo>
                <a:lnTo>
                  <a:pt x="8395" y="7958"/>
                </a:lnTo>
                <a:lnTo>
                  <a:pt x="8395" y="8128"/>
                </a:lnTo>
                <a:lnTo>
                  <a:pt x="8322" y="8177"/>
                </a:lnTo>
                <a:lnTo>
                  <a:pt x="8201" y="8225"/>
                </a:lnTo>
                <a:lnTo>
                  <a:pt x="8079" y="8250"/>
                </a:lnTo>
                <a:lnTo>
                  <a:pt x="7982" y="8225"/>
                </a:lnTo>
                <a:lnTo>
                  <a:pt x="7909" y="8201"/>
                </a:lnTo>
                <a:lnTo>
                  <a:pt x="7982" y="8079"/>
                </a:lnTo>
                <a:lnTo>
                  <a:pt x="8055" y="7933"/>
                </a:lnTo>
                <a:lnTo>
                  <a:pt x="8103" y="7812"/>
                </a:lnTo>
                <a:lnTo>
                  <a:pt x="8103" y="7666"/>
                </a:lnTo>
                <a:lnTo>
                  <a:pt x="8103" y="7520"/>
                </a:lnTo>
                <a:lnTo>
                  <a:pt x="8055" y="7398"/>
                </a:lnTo>
                <a:lnTo>
                  <a:pt x="7957" y="7252"/>
                </a:lnTo>
                <a:lnTo>
                  <a:pt x="7836" y="7130"/>
                </a:lnTo>
                <a:lnTo>
                  <a:pt x="7763" y="7082"/>
                </a:lnTo>
                <a:lnTo>
                  <a:pt x="7617" y="7082"/>
                </a:lnTo>
                <a:lnTo>
                  <a:pt x="7544" y="7130"/>
                </a:lnTo>
                <a:lnTo>
                  <a:pt x="7446" y="7252"/>
                </a:lnTo>
                <a:lnTo>
                  <a:pt x="7373" y="7374"/>
                </a:lnTo>
                <a:lnTo>
                  <a:pt x="7325" y="7495"/>
                </a:lnTo>
                <a:lnTo>
                  <a:pt x="7300" y="7641"/>
                </a:lnTo>
                <a:lnTo>
                  <a:pt x="7300" y="7787"/>
                </a:lnTo>
                <a:lnTo>
                  <a:pt x="7300" y="7909"/>
                </a:lnTo>
                <a:lnTo>
                  <a:pt x="7325" y="8055"/>
                </a:lnTo>
                <a:lnTo>
                  <a:pt x="7373" y="8177"/>
                </a:lnTo>
                <a:lnTo>
                  <a:pt x="7179" y="8298"/>
                </a:lnTo>
                <a:lnTo>
                  <a:pt x="7081" y="8323"/>
                </a:lnTo>
                <a:lnTo>
                  <a:pt x="6984" y="8347"/>
                </a:lnTo>
                <a:lnTo>
                  <a:pt x="6911" y="8371"/>
                </a:lnTo>
                <a:lnTo>
                  <a:pt x="6814" y="8347"/>
                </a:lnTo>
                <a:lnTo>
                  <a:pt x="6692" y="8298"/>
                </a:lnTo>
                <a:lnTo>
                  <a:pt x="6570" y="8201"/>
                </a:lnTo>
                <a:lnTo>
                  <a:pt x="6497" y="8055"/>
                </a:lnTo>
                <a:lnTo>
                  <a:pt x="6449" y="7909"/>
                </a:lnTo>
                <a:lnTo>
                  <a:pt x="6449" y="7739"/>
                </a:lnTo>
                <a:lnTo>
                  <a:pt x="6497" y="7544"/>
                </a:lnTo>
                <a:lnTo>
                  <a:pt x="6497" y="7520"/>
                </a:lnTo>
                <a:lnTo>
                  <a:pt x="6473" y="7520"/>
                </a:lnTo>
                <a:lnTo>
                  <a:pt x="6449" y="7495"/>
                </a:lnTo>
                <a:lnTo>
                  <a:pt x="6424" y="7520"/>
                </a:lnTo>
                <a:lnTo>
                  <a:pt x="6327" y="7617"/>
                </a:lnTo>
                <a:lnTo>
                  <a:pt x="6254" y="7739"/>
                </a:lnTo>
                <a:lnTo>
                  <a:pt x="6230" y="7836"/>
                </a:lnTo>
                <a:lnTo>
                  <a:pt x="6206" y="7958"/>
                </a:lnTo>
                <a:lnTo>
                  <a:pt x="6206" y="8055"/>
                </a:lnTo>
                <a:lnTo>
                  <a:pt x="6206" y="8177"/>
                </a:lnTo>
                <a:lnTo>
                  <a:pt x="6254" y="8274"/>
                </a:lnTo>
                <a:lnTo>
                  <a:pt x="6303" y="8371"/>
                </a:lnTo>
                <a:lnTo>
                  <a:pt x="6376" y="8469"/>
                </a:lnTo>
                <a:lnTo>
                  <a:pt x="6449" y="8542"/>
                </a:lnTo>
                <a:lnTo>
                  <a:pt x="6546" y="8615"/>
                </a:lnTo>
                <a:lnTo>
                  <a:pt x="6643" y="8663"/>
                </a:lnTo>
                <a:lnTo>
                  <a:pt x="6765" y="8712"/>
                </a:lnTo>
                <a:lnTo>
                  <a:pt x="6862" y="8736"/>
                </a:lnTo>
                <a:lnTo>
                  <a:pt x="7008" y="8736"/>
                </a:lnTo>
                <a:lnTo>
                  <a:pt x="7130" y="8712"/>
                </a:lnTo>
                <a:lnTo>
                  <a:pt x="7349" y="8615"/>
                </a:lnTo>
                <a:lnTo>
                  <a:pt x="7592" y="8493"/>
                </a:lnTo>
                <a:lnTo>
                  <a:pt x="7690" y="8566"/>
                </a:lnTo>
                <a:lnTo>
                  <a:pt x="7836" y="8639"/>
                </a:lnTo>
                <a:lnTo>
                  <a:pt x="7982" y="8663"/>
                </a:lnTo>
                <a:lnTo>
                  <a:pt x="8128" y="8688"/>
                </a:lnTo>
                <a:lnTo>
                  <a:pt x="8225" y="8688"/>
                </a:lnTo>
                <a:lnTo>
                  <a:pt x="8347" y="8663"/>
                </a:lnTo>
                <a:lnTo>
                  <a:pt x="8566" y="8566"/>
                </a:lnTo>
                <a:lnTo>
                  <a:pt x="8639" y="8663"/>
                </a:lnTo>
                <a:lnTo>
                  <a:pt x="8736" y="8736"/>
                </a:lnTo>
                <a:lnTo>
                  <a:pt x="8833" y="8809"/>
                </a:lnTo>
                <a:lnTo>
                  <a:pt x="8931" y="8858"/>
                </a:lnTo>
                <a:lnTo>
                  <a:pt x="9174" y="8907"/>
                </a:lnTo>
                <a:lnTo>
                  <a:pt x="9417" y="8931"/>
                </a:lnTo>
                <a:lnTo>
                  <a:pt x="9661" y="8882"/>
                </a:lnTo>
                <a:lnTo>
                  <a:pt x="9880" y="8809"/>
                </a:lnTo>
                <a:lnTo>
                  <a:pt x="9977" y="8736"/>
                </a:lnTo>
                <a:lnTo>
                  <a:pt x="10074" y="8663"/>
                </a:lnTo>
                <a:lnTo>
                  <a:pt x="10172" y="8566"/>
                </a:lnTo>
                <a:lnTo>
                  <a:pt x="10269" y="8469"/>
                </a:lnTo>
                <a:lnTo>
                  <a:pt x="10293" y="8396"/>
                </a:lnTo>
                <a:lnTo>
                  <a:pt x="10293" y="8347"/>
                </a:lnTo>
                <a:lnTo>
                  <a:pt x="10269" y="8298"/>
                </a:lnTo>
                <a:lnTo>
                  <a:pt x="10245" y="8250"/>
                </a:lnTo>
                <a:lnTo>
                  <a:pt x="10172" y="8225"/>
                </a:lnTo>
                <a:lnTo>
                  <a:pt x="10123" y="8201"/>
                </a:lnTo>
                <a:lnTo>
                  <a:pt x="10001" y="8201"/>
                </a:lnTo>
                <a:lnTo>
                  <a:pt x="9782" y="8323"/>
                </a:lnTo>
                <a:lnTo>
                  <a:pt x="9563" y="8420"/>
                </a:lnTo>
                <a:lnTo>
                  <a:pt x="9442" y="8444"/>
                </a:lnTo>
                <a:lnTo>
                  <a:pt x="9344" y="8469"/>
                </a:lnTo>
                <a:lnTo>
                  <a:pt x="9223" y="8469"/>
                </a:lnTo>
                <a:lnTo>
                  <a:pt x="9101" y="8420"/>
                </a:lnTo>
                <a:lnTo>
                  <a:pt x="9004" y="8347"/>
                </a:lnTo>
                <a:lnTo>
                  <a:pt x="8931" y="8274"/>
                </a:lnTo>
                <a:lnTo>
                  <a:pt x="9052" y="8128"/>
                </a:lnTo>
                <a:lnTo>
                  <a:pt x="9150" y="7982"/>
                </a:lnTo>
                <a:lnTo>
                  <a:pt x="9247" y="7836"/>
                </a:lnTo>
                <a:lnTo>
                  <a:pt x="9296" y="7666"/>
                </a:lnTo>
                <a:lnTo>
                  <a:pt x="9320" y="7495"/>
                </a:lnTo>
                <a:lnTo>
                  <a:pt x="9296" y="7349"/>
                </a:lnTo>
                <a:lnTo>
                  <a:pt x="9247" y="7203"/>
                </a:lnTo>
                <a:lnTo>
                  <a:pt x="9150" y="7057"/>
                </a:lnTo>
                <a:lnTo>
                  <a:pt x="9052" y="6984"/>
                </a:lnTo>
                <a:lnTo>
                  <a:pt x="8955" y="6936"/>
                </a:lnTo>
                <a:close/>
                <a:moveTo>
                  <a:pt x="1947" y="9710"/>
                </a:moveTo>
                <a:lnTo>
                  <a:pt x="1801" y="9758"/>
                </a:lnTo>
                <a:lnTo>
                  <a:pt x="1582" y="9856"/>
                </a:lnTo>
                <a:lnTo>
                  <a:pt x="1363" y="10002"/>
                </a:lnTo>
                <a:lnTo>
                  <a:pt x="925" y="10294"/>
                </a:lnTo>
                <a:lnTo>
                  <a:pt x="706" y="10415"/>
                </a:lnTo>
                <a:lnTo>
                  <a:pt x="585" y="10513"/>
                </a:lnTo>
                <a:lnTo>
                  <a:pt x="463" y="10610"/>
                </a:lnTo>
                <a:lnTo>
                  <a:pt x="366" y="10707"/>
                </a:lnTo>
                <a:lnTo>
                  <a:pt x="317" y="10829"/>
                </a:lnTo>
                <a:lnTo>
                  <a:pt x="317" y="10878"/>
                </a:lnTo>
                <a:lnTo>
                  <a:pt x="341" y="10926"/>
                </a:lnTo>
                <a:lnTo>
                  <a:pt x="366" y="10999"/>
                </a:lnTo>
                <a:lnTo>
                  <a:pt x="439" y="11048"/>
                </a:lnTo>
                <a:lnTo>
                  <a:pt x="536" y="11097"/>
                </a:lnTo>
                <a:lnTo>
                  <a:pt x="633" y="11097"/>
                </a:lnTo>
                <a:lnTo>
                  <a:pt x="755" y="11072"/>
                </a:lnTo>
                <a:lnTo>
                  <a:pt x="877" y="11048"/>
                </a:lnTo>
                <a:lnTo>
                  <a:pt x="1120" y="10926"/>
                </a:lnTo>
                <a:lnTo>
                  <a:pt x="1315" y="10829"/>
                </a:lnTo>
                <a:lnTo>
                  <a:pt x="1728" y="10610"/>
                </a:lnTo>
                <a:lnTo>
                  <a:pt x="1947" y="10488"/>
                </a:lnTo>
                <a:lnTo>
                  <a:pt x="2142" y="10342"/>
                </a:lnTo>
                <a:lnTo>
                  <a:pt x="2264" y="10245"/>
                </a:lnTo>
                <a:lnTo>
                  <a:pt x="2312" y="10123"/>
                </a:lnTo>
                <a:lnTo>
                  <a:pt x="2312" y="10002"/>
                </a:lnTo>
                <a:lnTo>
                  <a:pt x="2264" y="9880"/>
                </a:lnTo>
                <a:lnTo>
                  <a:pt x="2191" y="9783"/>
                </a:lnTo>
                <a:lnTo>
                  <a:pt x="2069" y="9734"/>
                </a:lnTo>
                <a:lnTo>
                  <a:pt x="1947" y="9710"/>
                </a:lnTo>
                <a:close/>
                <a:moveTo>
                  <a:pt x="14065" y="10026"/>
                </a:moveTo>
                <a:lnTo>
                  <a:pt x="13895" y="10050"/>
                </a:lnTo>
                <a:lnTo>
                  <a:pt x="13846" y="10075"/>
                </a:lnTo>
                <a:lnTo>
                  <a:pt x="13797" y="10123"/>
                </a:lnTo>
                <a:lnTo>
                  <a:pt x="13773" y="10172"/>
                </a:lnTo>
                <a:lnTo>
                  <a:pt x="13749" y="10221"/>
                </a:lnTo>
                <a:lnTo>
                  <a:pt x="13773" y="10318"/>
                </a:lnTo>
                <a:lnTo>
                  <a:pt x="13797" y="10367"/>
                </a:lnTo>
                <a:lnTo>
                  <a:pt x="13846" y="10415"/>
                </a:lnTo>
                <a:lnTo>
                  <a:pt x="14138" y="10586"/>
                </a:lnTo>
                <a:lnTo>
                  <a:pt x="14454" y="10756"/>
                </a:lnTo>
                <a:lnTo>
                  <a:pt x="14624" y="10878"/>
                </a:lnTo>
                <a:lnTo>
                  <a:pt x="14819" y="10975"/>
                </a:lnTo>
                <a:lnTo>
                  <a:pt x="15014" y="11048"/>
                </a:lnTo>
                <a:lnTo>
                  <a:pt x="15208" y="11097"/>
                </a:lnTo>
                <a:lnTo>
                  <a:pt x="15379" y="11097"/>
                </a:lnTo>
                <a:lnTo>
                  <a:pt x="15427" y="11072"/>
                </a:lnTo>
                <a:lnTo>
                  <a:pt x="15500" y="11024"/>
                </a:lnTo>
                <a:lnTo>
                  <a:pt x="15573" y="10951"/>
                </a:lnTo>
                <a:lnTo>
                  <a:pt x="15598" y="10829"/>
                </a:lnTo>
                <a:lnTo>
                  <a:pt x="15598" y="10707"/>
                </a:lnTo>
                <a:lnTo>
                  <a:pt x="15549" y="10586"/>
                </a:lnTo>
                <a:lnTo>
                  <a:pt x="15500" y="10537"/>
                </a:lnTo>
                <a:lnTo>
                  <a:pt x="15452" y="10513"/>
                </a:lnTo>
                <a:lnTo>
                  <a:pt x="15379" y="10464"/>
                </a:lnTo>
                <a:lnTo>
                  <a:pt x="15306" y="10464"/>
                </a:lnTo>
                <a:lnTo>
                  <a:pt x="15135" y="10415"/>
                </a:lnTo>
                <a:lnTo>
                  <a:pt x="14965" y="10367"/>
                </a:lnTo>
                <a:lnTo>
                  <a:pt x="14600" y="10196"/>
                </a:lnTo>
                <a:lnTo>
                  <a:pt x="14430" y="10099"/>
                </a:lnTo>
                <a:lnTo>
                  <a:pt x="14260" y="10050"/>
                </a:lnTo>
                <a:lnTo>
                  <a:pt x="14065" y="10026"/>
                </a:lnTo>
                <a:close/>
                <a:moveTo>
                  <a:pt x="8468" y="2605"/>
                </a:moveTo>
                <a:lnTo>
                  <a:pt x="8760" y="2629"/>
                </a:lnTo>
                <a:lnTo>
                  <a:pt x="9052" y="2678"/>
                </a:lnTo>
                <a:lnTo>
                  <a:pt x="9344" y="2726"/>
                </a:lnTo>
                <a:lnTo>
                  <a:pt x="9125" y="2799"/>
                </a:lnTo>
                <a:lnTo>
                  <a:pt x="9101" y="2824"/>
                </a:lnTo>
                <a:lnTo>
                  <a:pt x="9101" y="2848"/>
                </a:lnTo>
                <a:lnTo>
                  <a:pt x="9101" y="2872"/>
                </a:lnTo>
                <a:lnTo>
                  <a:pt x="9125" y="2897"/>
                </a:lnTo>
                <a:lnTo>
                  <a:pt x="9223" y="2945"/>
                </a:lnTo>
                <a:lnTo>
                  <a:pt x="9320" y="2970"/>
                </a:lnTo>
                <a:lnTo>
                  <a:pt x="9442" y="2945"/>
                </a:lnTo>
                <a:lnTo>
                  <a:pt x="9563" y="2921"/>
                </a:lnTo>
                <a:lnTo>
                  <a:pt x="9855" y="2872"/>
                </a:lnTo>
                <a:lnTo>
                  <a:pt x="10269" y="3043"/>
                </a:lnTo>
                <a:lnTo>
                  <a:pt x="10074" y="3067"/>
                </a:lnTo>
                <a:lnTo>
                  <a:pt x="9855" y="3116"/>
                </a:lnTo>
                <a:lnTo>
                  <a:pt x="9685" y="3189"/>
                </a:lnTo>
                <a:lnTo>
                  <a:pt x="9515" y="3262"/>
                </a:lnTo>
                <a:lnTo>
                  <a:pt x="9515" y="3286"/>
                </a:lnTo>
                <a:lnTo>
                  <a:pt x="9490" y="3310"/>
                </a:lnTo>
                <a:lnTo>
                  <a:pt x="9515" y="3335"/>
                </a:lnTo>
                <a:lnTo>
                  <a:pt x="9539" y="3359"/>
                </a:lnTo>
                <a:lnTo>
                  <a:pt x="9953" y="3335"/>
                </a:lnTo>
                <a:lnTo>
                  <a:pt x="10342" y="3310"/>
                </a:lnTo>
                <a:lnTo>
                  <a:pt x="10780" y="3310"/>
                </a:lnTo>
                <a:lnTo>
                  <a:pt x="11048" y="3505"/>
                </a:lnTo>
                <a:lnTo>
                  <a:pt x="10756" y="3578"/>
                </a:lnTo>
                <a:lnTo>
                  <a:pt x="10464" y="3675"/>
                </a:lnTo>
                <a:lnTo>
                  <a:pt x="10245" y="3797"/>
                </a:lnTo>
                <a:lnTo>
                  <a:pt x="10099" y="3918"/>
                </a:lnTo>
                <a:lnTo>
                  <a:pt x="10074" y="3943"/>
                </a:lnTo>
                <a:lnTo>
                  <a:pt x="10099" y="3943"/>
                </a:lnTo>
                <a:lnTo>
                  <a:pt x="10391" y="3918"/>
                </a:lnTo>
                <a:lnTo>
                  <a:pt x="10683" y="3870"/>
                </a:lnTo>
                <a:lnTo>
                  <a:pt x="10975" y="3821"/>
                </a:lnTo>
                <a:lnTo>
                  <a:pt x="11291" y="3773"/>
                </a:lnTo>
                <a:lnTo>
                  <a:pt x="11364" y="3773"/>
                </a:lnTo>
                <a:lnTo>
                  <a:pt x="11583" y="3967"/>
                </a:lnTo>
                <a:lnTo>
                  <a:pt x="11778" y="4186"/>
                </a:lnTo>
                <a:lnTo>
                  <a:pt x="11388" y="4210"/>
                </a:lnTo>
                <a:lnTo>
                  <a:pt x="10829" y="4259"/>
                </a:lnTo>
                <a:lnTo>
                  <a:pt x="10561" y="4283"/>
                </a:lnTo>
                <a:lnTo>
                  <a:pt x="10318" y="4381"/>
                </a:lnTo>
                <a:lnTo>
                  <a:pt x="10293" y="4405"/>
                </a:lnTo>
                <a:lnTo>
                  <a:pt x="10293" y="4429"/>
                </a:lnTo>
                <a:lnTo>
                  <a:pt x="10318" y="4454"/>
                </a:lnTo>
                <a:lnTo>
                  <a:pt x="10585" y="4527"/>
                </a:lnTo>
                <a:lnTo>
                  <a:pt x="11705" y="4527"/>
                </a:lnTo>
                <a:lnTo>
                  <a:pt x="11997" y="4502"/>
                </a:lnTo>
                <a:lnTo>
                  <a:pt x="12216" y="4867"/>
                </a:lnTo>
                <a:lnTo>
                  <a:pt x="11851" y="4867"/>
                </a:lnTo>
                <a:lnTo>
                  <a:pt x="11267" y="4892"/>
                </a:lnTo>
                <a:lnTo>
                  <a:pt x="10658" y="4940"/>
                </a:lnTo>
                <a:lnTo>
                  <a:pt x="10634" y="4940"/>
                </a:lnTo>
                <a:lnTo>
                  <a:pt x="10634" y="4965"/>
                </a:lnTo>
                <a:lnTo>
                  <a:pt x="10634" y="4989"/>
                </a:lnTo>
                <a:lnTo>
                  <a:pt x="10658" y="5013"/>
                </a:lnTo>
                <a:lnTo>
                  <a:pt x="10902" y="5086"/>
                </a:lnTo>
                <a:lnTo>
                  <a:pt x="11169" y="5111"/>
                </a:lnTo>
                <a:lnTo>
                  <a:pt x="12021" y="5111"/>
                </a:lnTo>
                <a:lnTo>
                  <a:pt x="12362" y="5135"/>
                </a:lnTo>
                <a:lnTo>
                  <a:pt x="12556" y="5622"/>
                </a:lnTo>
                <a:lnTo>
                  <a:pt x="11461" y="5622"/>
                </a:lnTo>
                <a:lnTo>
                  <a:pt x="11291" y="5646"/>
                </a:lnTo>
                <a:lnTo>
                  <a:pt x="11145" y="5695"/>
                </a:lnTo>
                <a:lnTo>
                  <a:pt x="10999" y="5768"/>
                </a:lnTo>
                <a:lnTo>
                  <a:pt x="10975" y="5792"/>
                </a:lnTo>
                <a:lnTo>
                  <a:pt x="10999" y="5841"/>
                </a:lnTo>
                <a:lnTo>
                  <a:pt x="11267" y="5889"/>
                </a:lnTo>
                <a:lnTo>
                  <a:pt x="11534" y="5889"/>
                </a:lnTo>
                <a:lnTo>
                  <a:pt x="12070" y="5914"/>
                </a:lnTo>
                <a:lnTo>
                  <a:pt x="12654" y="5938"/>
                </a:lnTo>
                <a:lnTo>
                  <a:pt x="12702" y="6060"/>
                </a:lnTo>
                <a:lnTo>
                  <a:pt x="12727" y="6181"/>
                </a:lnTo>
                <a:lnTo>
                  <a:pt x="12386" y="6181"/>
                </a:lnTo>
                <a:lnTo>
                  <a:pt x="11729" y="6254"/>
                </a:lnTo>
                <a:lnTo>
                  <a:pt x="11413" y="6279"/>
                </a:lnTo>
                <a:lnTo>
                  <a:pt x="11121" y="6352"/>
                </a:lnTo>
                <a:lnTo>
                  <a:pt x="11096" y="6352"/>
                </a:lnTo>
                <a:lnTo>
                  <a:pt x="11096" y="6376"/>
                </a:lnTo>
                <a:lnTo>
                  <a:pt x="11096" y="6400"/>
                </a:lnTo>
                <a:lnTo>
                  <a:pt x="11121" y="6425"/>
                </a:lnTo>
                <a:lnTo>
                  <a:pt x="11388" y="6473"/>
                </a:lnTo>
                <a:lnTo>
                  <a:pt x="11656" y="6498"/>
                </a:lnTo>
                <a:lnTo>
                  <a:pt x="12508" y="6498"/>
                </a:lnTo>
                <a:lnTo>
                  <a:pt x="12824" y="6522"/>
                </a:lnTo>
                <a:lnTo>
                  <a:pt x="12873" y="6838"/>
                </a:lnTo>
                <a:lnTo>
                  <a:pt x="12556" y="6838"/>
                </a:lnTo>
                <a:lnTo>
                  <a:pt x="12240" y="6863"/>
                </a:lnTo>
                <a:lnTo>
                  <a:pt x="11753" y="6887"/>
                </a:lnTo>
                <a:lnTo>
                  <a:pt x="11510" y="6911"/>
                </a:lnTo>
                <a:lnTo>
                  <a:pt x="11267" y="6936"/>
                </a:lnTo>
                <a:lnTo>
                  <a:pt x="11242" y="6936"/>
                </a:lnTo>
                <a:lnTo>
                  <a:pt x="11242" y="6960"/>
                </a:lnTo>
                <a:lnTo>
                  <a:pt x="11242" y="7009"/>
                </a:lnTo>
                <a:lnTo>
                  <a:pt x="11267" y="7009"/>
                </a:lnTo>
                <a:lnTo>
                  <a:pt x="11461" y="7082"/>
                </a:lnTo>
                <a:lnTo>
                  <a:pt x="11680" y="7130"/>
                </a:lnTo>
                <a:lnTo>
                  <a:pt x="12727" y="7130"/>
                </a:lnTo>
                <a:lnTo>
                  <a:pt x="12921" y="7106"/>
                </a:lnTo>
                <a:lnTo>
                  <a:pt x="12994" y="7593"/>
                </a:lnTo>
                <a:lnTo>
                  <a:pt x="12994" y="7593"/>
                </a:lnTo>
                <a:lnTo>
                  <a:pt x="12848" y="7568"/>
                </a:lnTo>
                <a:lnTo>
                  <a:pt x="12702" y="7568"/>
                </a:lnTo>
                <a:lnTo>
                  <a:pt x="12435" y="7593"/>
                </a:lnTo>
                <a:lnTo>
                  <a:pt x="11997" y="7593"/>
                </a:lnTo>
                <a:lnTo>
                  <a:pt x="11778" y="7617"/>
                </a:lnTo>
                <a:lnTo>
                  <a:pt x="11559" y="7690"/>
                </a:lnTo>
                <a:lnTo>
                  <a:pt x="11534" y="7690"/>
                </a:lnTo>
                <a:lnTo>
                  <a:pt x="11534" y="7739"/>
                </a:lnTo>
                <a:lnTo>
                  <a:pt x="11534" y="7763"/>
                </a:lnTo>
                <a:lnTo>
                  <a:pt x="11559" y="7787"/>
                </a:lnTo>
                <a:lnTo>
                  <a:pt x="11778" y="7836"/>
                </a:lnTo>
                <a:lnTo>
                  <a:pt x="11997" y="7860"/>
                </a:lnTo>
                <a:lnTo>
                  <a:pt x="12435" y="7860"/>
                </a:lnTo>
                <a:lnTo>
                  <a:pt x="12702" y="7885"/>
                </a:lnTo>
                <a:lnTo>
                  <a:pt x="12848" y="7885"/>
                </a:lnTo>
                <a:lnTo>
                  <a:pt x="12994" y="7860"/>
                </a:lnTo>
                <a:lnTo>
                  <a:pt x="12994" y="7909"/>
                </a:lnTo>
                <a:lnTo>
                  <a:pt x="12994" y="8250"/>
                </a:lnTo>
                <a:lnTo>
                  <a:pt x="12873" y="8201"/>
                </a:lnTo>
                <a:lnTo>
                  <a:pt x="12775" y="8201"/>
                </a:lnTo>
                <a:lnTo>
                  <a:pt x="12532" y="8177"/>
                </a:lnTo>
                <a:lnTo>
                  <a:pt x="12094" y="8177"/>
                </a:lnTo>
                <a:lnTo>
                  <a:pt x="11875" y="8201"/>
                </a:lnTo>
                <a:lnTo>
                  <a:pt x="11656" y="8250"/>
                </a:lnTo>
                <a:lnTo>
                  <a:pt x="11656" y="8274"/>
                </a:lnTo>
                <a:lnTo>
                  <a:pt x="11632" y="8298"/>
                </a:lnTo>
                <a:lnTo>
                  <a:pt x="11656" y="8298"/>
                </a:lnTo>
                <a:lnTo>
                  <a:pt x="11656" y="8323"/>
                </a:lnTo>
                <a:lnTo>
                  <a:pt x="12045" y="8396"/>
                </a:lnTo>
                <a:lnTo>
                  <a:pt x="12410" y="8444"/>
                </a:lnTo>
                <a:lnTo>
                  <a:pt x="12702" y="8469"/>
                </a:lnTo>
                <a:lnTo>
                  <a:pt x="12824" y="8493"/>
                </a:lnTo>
                <a:lnTo>
                  <a:pt x="12970" y="8469"/>
                </a:lnTo>
                <a:lnTo>
                  <a:pt x="12873" y="8858"/>
                </a:lnTo>
                <a:lnTo>
                  <a:pt x="12654" y="8809"/>
                </a:lnTo>
                <a:lnTo>
                  <a:pt x="12483" y="8785"/>
                </a:lnTo>
                <a:lnTo>
                  <a:pt x="12264" y="8736"/>
                </a:lnTo>
                <a:lnTo>
                  <a:pt x="11826" y="8736"/>
                </a:lnTo>
                <a:lnTo>
                  <a:pt x="11607" y="8809"/>
                </a:lnTo>
                <a:lnTo>
                  <a:pt x="11583" y="8834"/>
                </a:lnTo>
                <a:lnTo>
                  <a:pt x="11583" y="8858"/>
                </a:lnTo>
                <a:lnTo>
                  <a:pt x="11583" y="8882"/>
                </a:lnTo>
                <a:lnTo>
                  <a:pt x="11851" y="8882"/>
                </a:lnTo>
                <a:lnTo>
                  <a:pt x="12094" y="8931"/>
                </a:lnTo>
                <a:lnTo>
                  <a:pt x="12556" y="9053"/>
                </a:lnTo>
                <a:lnTo>
                  <a:pt x="12775" y="9126"/>
                </a:lnTo>
                <a:lnTo>
                  <a:pt x="12654" y="9345"/>
                </a:lnTo>
                <a:lnTo>
                  <a:pt x="12508" y="9296"/>
                </a:lnTo>
                <a:lnTo>
                  <a:pt x="12313" y="9272"/>
                </a:lnTo>
                <a:lnTo>
                  <a:pt x="12143" y="9223"/>
                </a:lnTo>
                <a:lnTo>
                  <a:pt x="11972" y="9199"/>
                </a:lnTo>
                <a:lnTo>
                  <a:pt x="11607" y="9199"/>
                </a:lnTo>
                <a:lnTo>
                  <a:pt x="11583" y="9223"/>
                </a:lnTo>
                <a:lnTo>
                  <a:pt x="11583" y="9247"/>
                </a:lnTo>
                <a:lnTo>
                  <a:pt x="11583" y="9272"/>
                </a:lnTo>
                <a:lnTo>
                  <a:pt x="11924" y="9418"/>
                </a:lnTo>
                <a:lnTo>
                  <a:pt x="12240" y="9564"/>
                </a:lnTo>
                <a:lnTo>
                  <a:pt x="12532" y="9637"/>
                </a:lnTo>
                <a:lnTo>
                  <a:pt x="12337" y="9929"/>
                </a:lnTo>
                <a:lnTo>
                  <a:pt x="12337" y="9977"/>
                </a:lnTo>
                <a:lnTo>
                  <a:pt x="12167" y="9904"/>
                </a:lnTo>
                <a:lnTo>
                  <a:pt x="11997" y="9880"/>
                </a:lnTo>
                <a:lnTo>
                  <a:pt x="11802" y="9831"/>
                </a:lnTo>
                <a:lnTo>
                  <a:pt x="11242" y="9831"/>
                </a:lnTo>
                <a:lnTo>
                  <a:pt x="11218" y="9856"/>
                </a:lnTo>
                <a:lnTo>
                  <a:pt x="11218" y="9880"/>
                </a:lnTo>
                <a:lnTo>
                  <a:pt x="11242" y="9880"/>
                </a:lnTo>
                <a:lnTo>
                  <a:pt x="11534" y="10002"/>
                </a:lnTo>
                <a:lnTo>
                  <a:pt x="11851" y="10123"/>
                </a:lnTo>
                <a:lnTo>
                  <a:pt x="12167" y="10245"/>
                </a:lnTo>
                <a:lnTo>
                  <a:pt x="11972" y="10513"/>
                </a:lnTo>
                <a:lnTo>
                  <a:pt x="11826" y="10488"/>
                </a:lnTo>
                <a:lnTo>
                  <a:pt x="11413" y="10391"/>
                </a:lnTo>
                <a:lnTo>
                  <a:pt x="11023" y="10342"/>
                </a:lnTo>
                <a:lnTo>
                  <a:pt x="10975" y="10342"/>
                </a:lnTo>
                <a:lnTo>
                  <a:pt x="10975" y="10367"/>
                </a:lnTo>
                <a:lnTo>
                  <a:pt x="10975" y="10391"/>
                </a:lnTo>
                <a:lnTo>
                  <a:pt x="10999" y="10440"/>
                </a:lnTo>
                <a:lnTo>
                  <a:pt x="11145" y="10537"/>
                </a:lnTo>
                <a:lnTo>
                  <a:pt x="11315" y="10610"/>
                </a:lnTo>
                <a:lnTo>
                  <a:pt x="11632" y="10732"/>
                </a:lnTo>
                <a:lnTo>
                  <a:pt x="11802" y="10780"/>
                </a:lnTo>
                <a:lnTo>
                  <a:pt x="11656" y="10999"/>
                </a:lnTo>
                <a:lnTo>
                  <a:pt x="11510" y="10951"/>
                </a:lnTo>
                <a:lnTo>
                  <a:pt x="11364" y="10926"/>
                </a:lnTo>
                <a:lnTo>
                  <a:pt x="11072" y="10853"/>
                </a:lnTo>
                <a:lnTo>
                  <a:pt x="10950" y="10853"/>
                </a:lnTo>
                <a:lnTo>
                  <a:pt x="10804" y="10902"/>
                </a:lnTo>
                <a:lnTo>
                  <a:pt x="10780" y="10926"/>
                </a:lnTo>
                <a:lnTo>
                  <a:pt x="10756" y="10951"/>
                </a:lnTo>
                <a:lnTo>
                  <a:pt x="10756" y="10999"/>
                </a:lnTo>
                <a:lnTo>
                  <a:pt x="10780" y="11048"/>
                </a:lnTo>
                <a:lnTo>
                  <a:pt x="10902" y="11121"/>
                </a:lnTo>
                <a:lnTo>
                  <a:pt x="11023" y="11170"/>
                </a:lnTo>
                <a:lnTo>
                  <a:pt x="11267" y="11243"/>
                </a:lnTo>
                <a:lnTo>
                  <a:pt x="11461" y="11291"/>
                </a:lnTo>
                <a:lnTo>
                  <a:pt x="11242" y="11583"/>
                </a:lnTo>
                <a:lnTo>
                  <a:pt x="11072" y="11535"/>
                </a:lnTo>
                <a:lnTo>
                  <a:pt x="10877" y="11535"/>
                </a:lnTo>
                <a:lnTo>
                  <a:pt x="10683" y="11583"/>
                </a:lnTo>
                <a:lnTo>
                  <a:pt x="10658" y="11608"/>
                </a:lnTo>
                <a:lnTo>
                  <a:pt x="10683" y="11632"/>
                </a:lnTo>
                <a:lnTo>
                  <a:pt x="10829" y="11681"/>
                </a:lnTo>
                <a:lnTo>
                  <a:pt x="10975" y="11729"/>
                </a:lnTo>
                <a:lnTo>
                  <a:pt x="11096" y="11778"/>
                </a:lnTo>
                <a:lnTo>
                  <a:pt x="10877" y="12143"/>
                </a:lnTo>
                <a:lnTo>
                  <a:pt x="10829" y="12118"/>
                </a:lnTo>
                <a:lnTo>
                  <a:pt x="10658" y="12045"/>
                </a:lnTo>
                <a:lnTo>
                  <a:pt x="10561" y="11997"/>
                </a:lnTo>
                <a:lnTo>
                  <a:pt x="10464" y="11972"/>
                </a:lnTo>
                <a:lnTo>
                  <a:pt x="10439" y="11997"/>
                </a:lnTo>
                <a:lnTo>
                  <a:pt x="10439" y="12045"/>
                </a:lnTo>
                <a:lnTo>
                  <a:pt x="10488" y="12118"/>
                </a:lnTo>
                <a:lnTo>
                  <a:pt x="10585" y="12191"/>
                </a:lnTo>
                <a:lnTo>
                  <a:pt x="10756" y="12313"/>
                </a:lnTo>
                <a:lnTo>
                  <a:pt x="10561" y="12654"/>
                </a:lnTo>
                <a:lnTo>
                  <a:pt x="10415" y="12629"/>
                </a:lnTo>
                <a:lnTo>
                  <a:pt x="10172" y="12629"/>
                </a:lnTo>
                <a:lnTo>
                  <a:pt x="10026" y="12654"/>
                </a:lnTo>
                <a:lnTo>
                  <a:pt x="10026" y="12678"/>
                </a:lnTo>
                <a:lnTo>
                  <a:pt x="10026" y="12702"/>
                </a:lnTo>
                <a:lnTo>
                  <a:pt x="10245" y="12800"/>
                </a:lnTo>
                <a:lnTo>
                  <a:pt x="10439" y="12897"/>
                </a:lnTo>
                <a:lnTo>
                  <a:pt x="10196" y="13384"/>
                </a:lnTo>
                <a:lnTo>
                  <a:pt x="9880" y="13384"/>
                </a:lnTo>
                <a:lnTo>
                  <a:pt x="9904" y="13432"/>
                </a:lnTo>
                <a:lnTo>
                  <a:pt x="10147" y="13505"/>
                </a:lnTo>
                <a:lnTo>
                  <a:pt x="10074" y="13700"/>
                </a:lnTo>
                <a:lnTo>
                  <a:pt x="10026" y="13895"/>
                </a:lnTo>
                <a:lnTo>
                  <a:pt x="9953" y="14284"/>
                </a:lnTo>
                <a:lnTo>
                  <a:pt x="9880" y="14673"/>
                </a:lnTo>
                <a:lnTo>
                  <a:pt x="9807" y="15087"/>
                </a:lnTo>
                <a:lnTo>
                  <a:pt x="9101" y="15111"/>
                </a:lnTo>
                <a:lnTo>
                  <a:pt x="9247" y="14673"/>
                </a:lnTo>
                <a:lnTo>
                  <a:pt x="9344" y="14235"/>
                </a:lnTo>
                <a:lnTo>
                  <a:pt x="9539" y="13359"/>
                </a:lnTo>
                <a:lnTo>
                  <a:pt x="9734" y="12459"/>
                </a:lnTo>
                <a:lnTo>
                  <a:pt x="9855" y="12021"/>
                </a:lnTo>
                <a:lnTo>
                  <a:pt x="9977" y="11583"/>
                </a:lnTo>
                <a:lnTo>
                  <a:pt x="10269" y="10659"/>
                </a:lnTo>
                <a:lnTo>
                  <a:pt x="10537" y="9734"/>
                </a:lnTo>
                <a:lnTo>
                  <a:pt x="10658" y="9320"/>
                </a:lnTo>
                <a:lnTo>
                  <a:pt x="10756" y="8858"/>
                </a:lnTo>
                <a:lnTo>
                  <a:pt x="10780" y="8639"/>
                </a:lnTo>
                <a:lnTo>
                  <a:pt x="10780" y="8396"/>
                </a:lnTo>
                <a:lnTo>
                  <a:pt x="10756" y="8177"/>
                </a:lnTo>
                <a:lnTo>
                  <a:pt x="10707" y="7958"/>
                </a:lnTo>
                <a:lnTo>
                  <a:pt x="10683" y="7933"/>
                </a:lnTo>
                <a:lnTo>
                  <a:pt x="10634" y="7933"/>
                </a:lnTo>
                <a:lnTo>
                  <a:pt x="10610" y="7958"/>
                </a:lnTo>
                <a:lnTo>
                  <a:pt x="10537" y="8177"/>
                </a:lnTo>
                <a:lnTo>
                  <a:pt x="10464" y="8420"/>
                </a:lnTo>
                <a:lnTo>
                  <a:pt x="10366" y="8882"/>
                </a:lnTo>
                <a:lnTo>
                  <a:pt x="10293" y="9369"/>
                </a:lnTo>
                <a:lnTo>
                  <a:pt x="10172" y="9831"/>
                </a:lnTo>
                <a:lnTo>
                  <a:pt x="9904" y="10756"/>
                </a:lnTo>
                <a:lnTo>
                  <a:pt x="9588" y="11656"/>
                </a:lnTo>
                <a:lnTo>
                  <a:pt x="9466" y="12094"/>
                </a:lnTo>
                <a:lnTo>
                  <a:pt x="9369" y="12532"/>
                </a:lnTo>
                <a:lnTo>
                  <a:pt x="9174" y="13384"/>
                </a:lnTo>
                <a:lnTo>
                  <a:pt x="8979" y="14260"/>
                </a:lnTo>
                <a:lnTo>
                  <a:pt x="8858" y="14698"/>
                </a:lnTo>
                <a:lnTo>
                  <a:pt x="8736" y="15111"/>
                </a:lnTo>
                <a:lnTo>
                  <a:pt x="8128" y="15136"/>
                </a:lnTo>
                <a:lnTo>
                  <a:pt x="7519" y="15087"/>
                </a:lnTo>
                <a:lnTo>
                  <a:pt x="7179" y="15063"/>
                </a:lnTo>
                <a:lnTo>
                  <a:pt x="7154" y="15038"/>
                </a:lnTo>
                <a:lnTo>
                  <a:pt x="7081" y="14698"/>
                </a:lnTo>
                <a:lnTo>
                  <a:pt x="7033" y="14357"/>
                </a:lnTo>
                <a:lnTo>
                  <a:pt x="6935" y="13651"/>
                </a:lnTo>
                <a:lnTo>
                  <a:pt x="6765" y="12605"/>
                </a:lnTo>
                <a:lnTo>
                  <a:pt x="6570" y="11583"/>
                </a:lnTo>
                <a:lnTo>
                  <a:pt x="6230" y="9880"/>
                </a:lnTo>
                <a:lnTo>
                  <a:pt x="6060" y="9028"/>
                </a:lnTo>
                <a:lnTo>
                  <a:pt x="5841" y="8177"/>
                </a:lnTo>
                <a:lnTo>
                  <a:pt x="5816" y="8152"/>
                </a:lnTo>
                <a:lnTo>
                  <a:pt x="5768" y="8128"/>
                </a:lnTo>
                <a:lnTo>
                  <a:pt x="5743" y="8128"/>
                </a:lnTo>
                <a:lnTo>
                  <a:pt x="5695" y="8152"/>
                </a:lnTo>
                <a:lnTo>
                  <a:pt x="5646" y="8298"/>
                </a:lnTo>
                <a:lnTo>
                  <a:pt x="5646" y="8420"/>
                </a:lnTo>
                <a:lnTo>
                  <a:pt x="5646" y="8542"/>
                </a:lnTo>
                <a:lnTo>
                  <a:pt x="5646" y="8663"/>
                </a:lnTo>
                <a:lnTo>
                  <a:pt x="5719" y="8931"/>
                </a:lnTo>
                <a:lnTo>
                  <a:pt x="5768" y="9199"/>
                </a:lnTo>
                <a:lnTo>
                  <a:pt x="5865" y="9734"/>
                </a:lnTo>
                <a:lnTo>
                  <a:pt x="5962" y="10245"/>
                </a:lnTo>
                <a:lnTo>
                  <a:pt x="6035" y="10780"/>
                </a:lnTo>
                <a:lnTo>
                  <a:pt x="6133" y="11316"/>
                </a:lnTo>
                <a:lnTo>
                  <a:pt x="6327" y="12337"/>
                </a:lnTo>
                <a:lnTo>
                  <a:pt x="6522" y="13384"/>
                </a:lnTo>
                <a:lnTo>
                  <a:pt x="6570" y="13773"/>
                </a:lnTo>
                <a:lnTo>
                  <a:pt x="6619" y="14211"/>
                </a:lnTo>
                <a:lnTo>
                  <a:pt x="6668" y="14625"/>
                </a:lnTo>
                <a:lnTo>
                  <a:pt x="6716" y="14819"/>
                </a:lnTo>
                <a:lnTo>
                  <a:pt x="6765" y="15014"/>
                </a:lnTo>
                <a:lnTo>
                  <a:pt x="6497" y="15038"/>
                </a:lnTo>
                <a:lnTo>
                  <a:pt x="6473" y="14625"/>
                </a:lnTo>
                <a:lnTo>
                  <a:pt x="6400" y="14235"/>
                </a:lnTo>
                <a:lnTo>
                  <a:pt x="6279" y="13846"/>
                </a:lnTo>
                <a:lnTo>
                  <a:pt x="6133" y="13481"/>
                </a:lnTo>
                <a:lnTo>
                  <a:pt x="5938" y="13116"/>
                </a:lnTo>
                <a:lnTo>
                  <a:pt x="5743" y="12775"/>
                </a:lnTo>
                <a:lnTo>
                  <a:pt x="5281" y="12070"/>
                </a:lnTo>
                <a:lnTo>
                  <a:pt x="4746" y="11267"/>
                </a:lnTo>
                <a:lnTo>
                  <a:pt x="4210" y="10415"/>
                </a:lnTo>
                <a:lnTo>
                  <a:pt x="3967" y="9977"/>
                </a:lnTo>
                <a:lnTo>
                  <a:pt x="3724" y="9539"/>
                </a:lnTo>
                <a:lnTo>
                  <a:pt x="3529" y="9077"/>
                </a:lnTo>
                <a:lnTo>
                  <a:pt x="3359" y="8615"/>
                </a:lnTo>
                <a:lnTo>
                  <a:pt x="3286" y="8396"/>
                </a:lnTo>
                <a:lnTo>
                  <a:pt x="3261" y="8152"/>
                </a:lnTo>
                <a:lnTo>
                  <a:pt x="3237" y="7909"/>
                </a:lnTo>
                <a:lnTo>
                  <a:pt x="3237" y="7666"/>
                </a:lnTo>
                <a:lnTo>
                  <a:pt x="3261" y="7155"/>
                </a:lnTo>
                <a:lnTo>
                  <a:pt x="3310" y="6668"/>
                </a:lnTo>
                <a:lnTo>
                  <a:pt x="3334" y="6376"/>
                </a:lnTo>
                <a:lnTo>
                  <a:pt x="3407" y="6108"/>
                </a:lnTo>
                <a:lnTo>
                  <a:pt x="3480" y="5841"/>
                </a:lnTo>
                <a:lnTo>
                  <a:pt x="3578" y="5597"/>
                </a:lnTo>
                <a:lnTo>
                  <a:pt x="3699" y="5354"/>
                </a:lnTo>
                <a:lnTo>
                  <a:pt x="3845" y="5111"/>
                </a:lnTo>
                <a:lnTo>
                  <a:pt x="4016" y="4892"/>
                </a:lnTo>
                <a:lnTo>
                  <a:pt x="4186" y="4673"/>
                </a:lnTo>
                <a:lnTo>
                  <a:pt x="4648" y="4162"/>
                </a:lnTo>
                <a:lnTo>
                  <a:pt x="5062" y="3748"/>
                </a:lnTo>
                <a:lnTo>
                  <a:pt x="5403" y="3432"/>
                </a:lnTo>
                <a:lnTo>
                  <a:pt x="5743" y="3189"/>
                </a:lnTo>
                <a:lnTo>
                  <a:pt x="6060" y="3018"/>
                </a:lnTo>
                <a:lnTo>
                  <a:pt x="6352" y="2872"/>
                </a:lnTo>
                <a:lnTo>
                  <a:pt x="6668" y="2775"/>
                </a:lnTo>
                <a:lnTo>
                  <a:pt x="6984" y="2702"/>
                </a:lnTo>
                <a:lnTo>
                  <a:pt x="7276" y="2653"/>
                </a:lnTo>
                <a:lnTo>
                  <a:pt x="7568" y="2629"/>
                </a:lnTo>
                <a:lnTo>
                  <a:pt x="7860" y="2605"/>
                </a:lnTo>
                <a:close/>
                <a:moveTo>
                  <a:pt x="6716" y="15525"/>
                </a:moveTo>
                <a:lnTo>
                  <a:pt x="6619" y="15720"/>
                </a:lnTo>
                <a:lnTo>
                  <a:pt x="6352" y="16158"/>
                </a:lnTo>
                <a:lnTo>
                  <a:pt x="6279" y="16109"/>
                </a:lnTo>
                <a:lnTo>
                  <a:pt x="6230" y="16060"/>
                </a:lnTo>
                <a:lnTo>
                  <a:pt x="6206" y="15963"/>
                </a:lnTo>
                <a:lnTo>
                  <a:pt x="6206" y="15866"/>
                </a:lnTo>
                <a:lnTo>
                  <a:pt x="6206" y="15768"/>
                </a:lnTo>
                <a:lnTo>
                  <a:pt x="6230" y="15695"/>
                </a:lnTo>
                <a:lnTo>
                  <a:pt x="6279" y="15598"/>
                </a:lnTo>
                <a:lnTo>
                  <a:pt x="6327" y="15549"/>
                </a:lnTo>
                <a:lnTo>
                  <a:pt x="6595" y="15525"/>
                </a:lnTo>
                <a:close/>
                <a:moveTo>
                  <a:pt x="6887" y="15525"/>
                </a:moveTo>
                <a:lnTo>
                  <a:pt x="7276" y="15549"/>
                </a:lnTo>
                <a:lnTo>
                  <a:pt x="7641" y="15598"/>
                </a:lnTo>
                <a:lnTo>
                  <a:pt x="8225" y="15647"/>
                </a:lnTo>
                <a:lnTo>
                  <a:pt x="8809" y="15671"/>
                </a:lnTo>
                <a:lnTo>
                  <a:pt x="8541" y="15963"/>
                </a:lnTo>
                <a:lnTo>
                  <a:pt x="8298" y="16255"/>
                </a:lnTo>
                <a:lnTo>
                  <a:pt x="7909" y="16231"/>
                </a:lnTo>
                <a:lnTo>
                  <a:pt x="8249" y="15744"/>
                </a:lnTo>
                <a:lnTo>
                  <a:pt x="8249" y="15720"/>
                </a:lnTo>
                <a:lnTo>
                  <a:pt x="8225" y="15695"/>
                </a:lnTo>
                <a:lnTo>
                  <a:pt x="8201" y="15671"/>
                </a:lnTo>
                <a:lnTo>
                  <a:pt x="8176" y="15695"/>
                </a:lnTo>
                <a:lnTo>
                  <a:pt x="7690" y="16231"/>
                </a:lnTo>
                <a:lnTo>
                  <a:pt x="7179" y="16182"/>
                </a:lnTo>
                <a:lnTo>
                  <a:pt x="7325" y="15939"/>
                </a:lnTo>
                <a:lnTo>
                  <a:pt x="7471" y="15671"/>
                </a:lnTo>
                <a:lnTo>
                  <a:pt x="7471" y="15647"/>
                </a:lnTo>
                <a:lnTo>
                  <a:pt x="7446" y="15622"/>
                </a:lnTo>
                <a:lnTo>
                  <a:pt x="7422" y="15647"/>
                </a:lnTo>
                <a:lnTo>
                  <a:pt x="7203" y="15890"/>
                </a:lnTo>
                <a:lnTo>
                  <a:pt x="6935" y="16182"/>
                </a:lnTo>
                <a:lnTo>
                  <a:pt x="6741" y="16206"/>
                </a:lnTo>
                <a:lnTo>
                  <a:pt x="6570" y="16255"/>
                </a:lnTo>
                <a:lnTo>
                  <a:pt x="6668" y="16060"/>
                </a:lnTo>
                <a:lnTo>
                  <a:pt x="6814" y="15817"/>
                </a:lnTo>
                <a:lnTo>
                  <a:pt x="6862" y="15671"/>
                </a:lnTo>
                <a:lnTo>
                  <a:pt x="6887" y="15525"/>
                </a:lnTo>
                <a:close/>
                <a:moveTo>
                  <a:pt x="9661" y="15622"/>
                </a:moveTo>
                <a:lnTo>
                  <a:pt x="9734" y="15671"/>
                </a:lnTo>
                <a:lnTo>
                  <a:pt x="9807" y="15695"/>
                </a:lnTo>
                <a:lnTo>
                  <a:pt x="9953" y="15695"/>
                </a:lnTo>
                <a:lnTo>
                  <a:pt x="9782" y="15793"/>
                </a:lnTo>
                <a:lnTo>
                  <a:pt x="9661" y="15939"/>
                </a:lnTo>
                <a:lnTo>
                  <a:pt x="9539" y="16085"/>
                </a:lnTo>
                <a:lnTo>
                  <a:pt x="9417" y="16279"/>
                </a:lnTo>
                <a:lnTo>
                  <a:pt x="9271" y="16279"/>
                </a:lnTo>
                <a:lnTo>
                  <a:pt x="9612" y="15817"/>
                </a:lnTo>
                <a:lnTo>
                  <a:pt x="9612" y="15793"/>
                </a:lnTo>
                <a:lnTo>
                  <a:pt x="9612" y="15768"/>
                </a:lnTo>
                <a:lnTo>
                  <a:pt x="9563" y="15768"/>
                </a:lnTo>
                <a:lnTo>
                  <a:pt x="9320" y="16012"/>
                </a:lnTo>
                <a:lnTo>
                  <a:pt x="9077" y="16255"/>
                </a:lnTo>
                <a:lnTo>
                  <a:pt x="8517" y="16255"/>
                </a:lnTo>
                <a:lnTo>
                  <a:pt x="8882" y="15720"/>
                </a:lnTo>
                <a:lnTo>
                  <a:pt x="8906" y="15695"/>
                </a:lnTo>
                <a:lnTo>
                  <a:pt x="8882" y="15671"/>
                </a:lnTo>
                <a:lnTo>
                  <a:pt x="9271" y="15671"/>
                </a:lnTo>
                <a:lnTo>
                  <a:pt x="9661" y="15622"/>
                </a:lnTo>
                <a:close/>
                <a:moveTo>
                  <a:pt x="10074" y="15768"/>
                </a:moveTo>
                <a:lnTo>
                  <a:pt x="10074" y="15841"/>
                </a:lnTo>
                <a:lnTo>
                  <a:pt x="10099" y="15939"/>
                </a:lnTo>
                <a:lnTo>
                  <a:pt x="10074" y="16060"/>
                </a:lnTo>
                <a:lnTo>
                  <a:pt x="10050" y="16182"/>
                </a:lnTo>
                <a:lnTo>
                  <a:pt x="9977" y="16304"/>
                </a:lnTo>
                <a:lnTo>
                  <a:pt x="9758" y="16279"/>
                </a:lnTo>
                <a:lnTo>
                  <a:pt x="9880" y="16012"/>
                </a:lnTo>
                <a:lnTo>
                  <a:pt x="9977" y="15890"/>
                </a:lnTo>
                <a:lnTo>
                  <a:pt x="10074" y="15768"/>
                </a:lnTo>
                <a:close/>
                <a:moveTo>
                  <a:pt x="6522" y="16571"/>
                </a:moveTo>
                <a:lnTo>
                  <a:pt x="6595" y="16620"/>
                </a:lnTo>
                <a:lnTo>
                  <a:pt x="6424" y="16888"/>
                </a:lnTo>
                <a:lnTo>
                  <a:pt x="6376" y="17034"/>
                </a:lnTo>
                <a:lnTo>
                  <a:pt x="6327" y="17180"/>
                </a:lnTo>
                <a:lnTo>
                  <a:pt x="6254" y="17082"/>
                </a:lnTo>
                <a:lnTo>
                  <a:pt x="6230" y="16985"/>
                </a:lnTo>
                <a:lnTo>
                  <a:pt x="6206" y="16912"/>
                </a:lnTo>
                <a:lnTo>
                  <a:pt x="6230" y="16815"/>
                </a:lnTo>
                <a:lnTo>
                  <a:pt x="6254" y="16839"/>
                </a:lnTo>
                <a:lnTo>
                  <a:pt x="6303" y="16839"/>
                </a:lnTo>
                <a:lnTo>
                  <a:pt x="6352" y="16815"/>
                </a:lnTo>
                <a:lnTo>
                  <a:pt x="6376" y="16766"/>
                </a:lnTo>
                <a:lnTo>
                  <a:pt x="6424" y="16596"/>
                </a:lnTo>
                <a:lnTo>
                  <a:pt x="6449" y="16596"/>
                </a:lnTo>
                <a:lnTo>
                  <a:pt x="6522" y="16571"/>
                </a:lnTo>
                <a:close/>
                <a:moveTo>
                  <a:pt x="7884" y="16693"/>
                </a:moveTo>
                <a:lnTo>
                  <a:pt x="7957" y="16717"/>
                </a:lnTo>
                <a:lnTo>
                  <a:pt x="7787" y="16985"/>
                </a:lnTo>
                <a:lnTo>
                  <a:pt x="7617" y="17253"/>
                </a:lnTo>
                <a:lnTo>
                  <a:pt x="7592" y="17326"/>
                </a:lnTo>
                <a:lnTo>
                  <a:pt x="7300" y="17326"/>
                </a:lnTo>
                <a:lnTo>
                  <a:pt x="7398" y="17107"/>
                </a:lnTo>
                <a:lnTo>
                  <a:pt x="7519" y="16888"/>
                </a:lnTo>
                <a:lnTo>
                  <a:pt x="7617" y="16717"/>
                </a:lnTo>
                <a:lnTo>
                  <a:pt x="7884" y="16693"/>
                </a:lnTo>
                <a:close/>
                <a:moveTo>
                  <a:pt x="8225" y="16717"/>
                </a:moveTo>
                <a:lnTo>
                  <a:pt x="8736" y="16742"/>
                </a:lnTo>
                <a:lnTo>
                  <a:pt x="8541" y="17034"/>
                </a:lnTo>
                <a:lnTo>
                  <a:pt x="8371" y="17326"/>
                </a:lnTo>
                <a:lnTo>
                  <a:pt x="7909" y="17326"/>
                </a:lnTo>
                <a:lnTo>
                  <a:pt x="7933" y="17277"/>
                </a:lnTo>
                <a:lnTo>
                  <a:pt x="8225" y="16717"/>
                </a:lnTo>
                <a:close/>
                <a:moveTo>
                  <a:pt x="9223" y="16742"/>
                </a:moveTo>
                <a:lnTo>
                  <a:pt x="8979" y="17350"/>
                </a:lnTo>
                <a:lnTo>
                  <a:pt x="8663" y="17350"/>
                </a:lnTo>
                <a:lnTo>
                  <a:pt x="8979" y="16742"/>
                </a:lnTo>
                <a:close/>
                <a:moveTo>
                  <a:pt x="9928" y="16742"/>
                </a:moveTo>
                <a:lnTo>
                  <a:pt x="9661" y="17253"/>
                </a:lnTo>
                <a:lnTo>
                  <a:pt x="9612" y="17350"/>
                </a:lnTo>
                <a:lnTo>
                  <a:pt x="9320" y="17350"/>
                </a:lnTo>
                <a:lnTo>
                  <a:pt x="9563" y="16742"/>
                </a:lnTo>
                <a:close/>
                <a:moveTo>
                  <a:pt x="10147" y="16839"/>
                </a:moveTo>
                <a:lnTo>
                  <a:pt x="10220" y="16961"/>
                </a:lnTo>
                <a:lnTo>
                  <a:pt x="10245" y="17107"/>
                </a:lnTo>
                <a:lnTo>
                  <a:pt x="10220" y="17228"/>
                </a:lnTo>
                <a:lnTo>
                  <a:pt x="10147" y="17350"/>
                </a:lnTo>
                <a:lnTo>
                  <a:pt x="9928" y="17350"/>
                </a:lnTo>
                <a:lnTo>
                  <a:pt x="9953" y="17277"/>
                </a:lnTo>
                <a:lnTo>
                  <a:pt x="10050" y="17082"/>
                </a:lnTo>
                <a:lnTo>
                  <a:pt x="10147" y="16839"/>
                </a:lnTo>
                <a:close/>
                <a:moveTo>
                  <a:pt x="6862" y="16693"/>
                </a:moveTo>
                <a:lnTo>
                  <a:pt x="7081" y="16717"/>
                </a:lnTo>
                <a:lnTo>
                  <a:pt x="7300" y="16717"/>
                </a:lnTo>
                <a:lnTo>
                  <a:pt x="7106" y="17009"/>
                </a:lnTo>
                <a:lnTo>
                  <a:pt x="6935" y="17326"/>
                </a:lnTo>
                <a:lnTo>
                  <a:pt x="6741" y="17350"/>
                </a:lnTo>
                <a:lnTo>
                  <a:pt x="6570" y="17399"/>
                </a:lnTo>
                <a:lnTo>
                  <a:pt x="6619" y="17204"/>
                </a:lnTo>
                <a:lnTo>
                  <a:pt x="6692" y="17034"/>
                </a:lnTo>
                <a:lnTo>
                  <a:pt x="6862" y="16693"/>
                </a:lnTo>
                <a:close/>
                <a:moveTo>
                  <a:pt x="6473" y="17618"/>
                </a:moveTo>
                <a:lnTo>
                  <a:pt x="6643" y="17691"/>
                </a:lnTo>
                <a:lnTo>
                  <a:pt x="6814" y="17715"/>
                </a:lnTo>
                <a:lnTo>
                  <a:pt x="6789" y="17910"/>
                </a:lnTo>
                <a:lnTo>
                  <a:pt x="6765" y="18080"/>
                </a:lnTo>
                <a:lnTo>
                  <a:pt x="6643" y="17983"/>
                </a:lnTo>
                <a:lnTo>
                  <a:pt x="6546" y="17861"/>
                </a:lnTo>
                <a:lnTo>
                  <a:pt x="6352" y="17642"/>
                </a:lnTo>
                <a:lnTo>
                  <a:pt x="6376" y="17618"/>
                </a:lnTo>
                <a:lnTo>
                  <a:pt x="6424" y="17642"/>
                </a:lnTo>
                <a:lnTo>
                  <a:pt x="6473" y="17618"/>
                </a:lnTo>
                <a:close/>
                <a:moveTo>
                  <a:pt x="7398" y="17739"/>
                </a:moveTo>
                <a:lnTo>
                  <a:pt x="7300" y="18031"/>
                </a:lnTo>
                <a:lnTo>
                  <a:pt x="7252" y="18177"/>
                </a:lnTo>
                <a:lnTo>
                  <a:pt x="7252" y="18299"/>
                </a:lnTo>
                <a:lnTo>
                  <a:pt x="7008" y="18202"/>
                </a:lnTo>
                <a:lnTo>
                  <a:pt x="7154" y="17739"/>
                </a:lnTo>
                <a:close/>
                <a:moveTo>
                  <a:pt x="8833" y="17715"/>
                </a:moveTo>
                <a:lnTo>
                  <a:pt x="8785" y="17837"/>
                </a:lnTo>
                <a:lnTo>
                  <a:pt x="8736" y="17983"/>
                </a:lnTo>
                <a:lnTo>
                  <a:pt x="8712" y="18104"/>
                </a:lnTo>
                <a:lnTo>
                  <a:pt x="8736" y="18153"/>
                </a:lnTo>
                <a:lnTo>
                  <a:pt x="8736" y="18202"/>
                </a:lnTo>
                <a:lnTo>
                  <a:pt x="8809" y="18250"/>
                </a:lnTo>
                <a:lnTo>
                  <a:pt x="8882" y="18250"/>
                </a:lnTo>
                <a:lnTo>
                  <a:pt x="8931" y="18226"/>
                </a:lnTo>
                <a:lnTo>
                  <a:pt x="9004" y="18153"/>
                </a:lnTo>
                <a:lnTo>
                  <a:pt x="9125" y="17958"/>
                </a:lnTo>
                <a:lnTo>
                  <a:pt x="9198" y="17739"/>
                </a:lnTo>
                <a:lnTo>
                  <a:pt x="9393" y="17739"/>
                </a:lnTo>
                <a:lnTo>
                  <a:pt x="9369" y="17861"/>
                </a:lnTo>
                <a:lnTo>
                  <a:pt x="9369" y="18007"/>
                </a:lnTo>
                <a:lnTo>
                  <a:pt x="9125" y="18153"/>
                </a:lnTo>
                <a:lnTo>
                  <a:pt x="8833" y="18275"/>
                </a:lnTo>
                <a:lnTo>
                  <a:pt x="8566" y="18372"/>
                </a:lnTo>
                <a:lnTo>
                  <a:pt x="8249" y="18421"/>
                </a:lnTo>
                <a:lnTo>
                  <a:pt x="8274" y="18275"/>
                </a:lnTo>
                <a:lnTo>
                  <a:pt x="8371" y="17983"/>
                </a:lnTo>
                <a:lnTo>
                  <a:pt x="8468" y="17715"/>
                </a:lnTo>
                <a:close/>
                <a:moveTo>
                  <a:pt x="8176" y="17715"/>
                </a:moveTo>
                <a:lnTo>
                  <a:pt x="8030" y="18056"/>
                </a:lnTo>
                <a:lnTo>
                  <a:pt x="7957" y="18250"/>
                </a:lnTo>
                <a:lnTo>
                  <a:pt x="7933" y="18445"/>
                </a:lnTo>
                <a:lnTo>
                  <a:pt x="7738" y="18421"/>
                </a:lnTo>
                <a:lnTo>
                  <a:pt x="7568" y="18396"/>
                </a:lnTo>
                <a:lnTo>
                  <a:pt x="7568" y="18226"/>
                </a:lnTo>
                <a:lnTo>
                  <a:pt x="7641" y="17983"/>
                </a:lnTo>
                <a:lnTo>
                  <a:pt x="7738" y="17715"/>
                </a:lnTo>
                <a:close/>
                <a:moveTo>
                  <a:pt x="8128" y="2094"/>
                </a:moveTo>
                <a:lnTo>
                  <a:pt x="7714" y="2142"/>
                </a:lnTo>
                <a:lnTo>
                  <a:pt x="7325" y="2191"/>
                </a:lnTo>
                <a:lnTo>
                  <a:pt x="6935" y="2264"/>
                </a:lnTo>
                <a:lnTo>
                  <a:pt x="6546" y="2386"/>
                </a:lnTo>
                <a:lnTo>
                  <a:pt x="6181" y="2507"/>
                </a:lnTo>
                <a:lnTo>
                  <a:pt x="5841" y="2653"/>
                </a:lnTo>
                <a:lnTo>
                  <a:pt x="5500" y="2824"/>
                </a:lnTo>
                <a:lnTo>
                  <a:pt x="5184" y="3018"/>
                </a:lnTo>
                <a:lnTo>
                  <a:pt x="4892" y="3237"/>
                </a:lnTo>
                <a:lnTo>
                  <a:pt x="4551" y="3554"/>
                </a:lnTo>
                <a:lnTo>
                  <a:pt x="4210" y="3918"/>
                </a:lnTo>
                <a:lnTo>
                  <a:pt x="3918" y="4332"/>
                </a:lnTo>
                <a:lnTo>
                  <a:pt x="3626" y="4746"/>
                </a:lnTo>
                <a:lnTo>
                  <a:pt x="3383" y="5159"/>
                </a:lnTo>
                <a:lnTo>
                  <a:pt x="3164" y="5549"/>
                </a:lnTo>
                <a:lnTo>
                  <a:pt x="3018" y="5889"/>
                </a:lnTo>
                <a:lnTo>
                  <a:pt x="2921" y="6157"/>
                </a:lnTo>
                <a:lnTo>
                  <a:pt x="2823" y="6595"/>
                </a:lnTo>
                <a:lnTo>
                  <a:pt x="2775" y="7057"/>
                </a:lnTo>
                <a:lnTo>
                  <a:pt x="2750" y="7495"/>
                </a:lnTo>
                <a:lnTo>
                  <a:pt x="2775" y="7958"/>
                </a:lnTo>
                <a:lnTo>
                  <a:pt x="2823" y="8396"/>
                </a:lnTo>
                <a:lnTo>
                  <a:pt x="2921" y="8834"/>
                </a:lnTo>
                <a:lnTo>
                  <a:pt x="3067" y="9272"/>
                </a:lnTo>
                <a:lnTo>
                  <a:pt x="3237" y="9685"/>
                </a:lnTo>
                <a:lnTo>
                  <a:pt x="3602" y="10367"/>
                </a:lnTo>
                <a:lnTo>
                  <a:pt x="3991" y="11024"/>
                </a:lnTo>
                <a:lnTo>
                  <a:pt x="4843" y="12337"/>
                </a:lnTo>
                <a:lnTo>
                  <a:pt x="5281" y="13019"/>
                </a:lnTo>
                <a:lnTo>
                  <a:pt x="5476" y="13384"/>
                </a:lnTo>
                <a:lnTo>
                  <a:pt x="5646" y="13724"/>
                </a:lnTo>
                <a:lnTo>
                  <a:pt x="5792" y="14089"/>
                </a:lnTo>
                <a:lnTo>
                  <a:pt x="5914" y="14454"/>
                </a:lnTo>
                <a:lnTo>
                  <a:pt x="5987" y="14844"/>
                </a:lnTo>
                <a:lnTo>
                  <a:pt x="5987" y="15282"/>
                </a:lnTo>
                <a:lnTo>
                  <a:pt x="5962" y="15379"/>
                </a:lnTo>
                <a:lnTo>
                  <a:pt x="5962" y="15428"/>
                </a:lnTo>
                <a:lnTo>
                  <a:pt x="5889" y="15525"/>
                </a:lnTo>
                <a:lnTo>
                  <a:pt x="5841" y="15647"/>
                </a:lnTo>
                <a:lnTo>
                  <a:pt x="5816" y="15768"/>
                </a:lnTo>
                <a:lnTo>
                  <a:pt x="5792" y="15914"/>
                </a:lnTo>
                <a:lnTo>
                  <a:pt x="5816" y="16036"/>
                </a:lnTo>
                <a:lnTo>
                  <a:pt x="5841" y="16158"/>
                </a:lnTo>
                <a:lnTo>
                  <a:pt x="5889" y="16279"/>
                </a:lnTo>
                <a:lnTo>
                  <a:pt x="5962" y="16377"/>
                </a:lnTo>
                <a:lnTo>
                  <a:pt x="5865" y="16474"/>
                </a:lnTo>
                <a:lnTo>
                  <a:pt x="5792" y="16620"/>
                </a:lnTo>
                <a:lnTo>
                  <a:pt x="5768" y="16766"/>
                </a:lnTo>
                <a:lnTo>
                  <a:pt x="5768" y="16912"/>
                </a:lnTo>
                <a:lnTo>
                  <a:pt x="5768" y="17058"/>
                </a:lnTo>
                <a:lnTo>
                  <a:pt x="5816" y="17204"/>
                </a:lnTo>
                <a:lnTo>
                  <a:pt x="5889" y="17350"/>
                </a:lnTo>
                <a:lnTo>
                  <a:pt x="5987" y="17472"/>
                </a:lnTo>
                <a:lnTo>
                  <a:pt x="5962" y="17496"/>
                </a:lnTo>
                <a:lnTo>
                  <a:pt x="5914" y="17618"/>
                </a:lnTo>
                <a:lnTo>
                  <a:pt x="5914" y="17715"/>
                </a:lnTo>
                <a:lnTo>
                  <a:pt x="5938" y="17837"/>
                </a:lnTo>
                <a:lnTo>
                  <a:pt x="5987" y="17934"/>
                </a:lnTo>
                <a:lnTo>
                  <a:pt x="6133" y="18129"/>
                </a:lnTo>
                <a:lnTo>
                  <a:pt x="6303" y="18299"/>
                </a:lnTo>
                <a:lnTo>
                  <a:pt x="6424" y="18421"/>
                </a:lnTo>
                <a:lnTo>
                  <a:pt x="6570" y="18518"/>
                </a:lnTo>
                <a:lnTo>
                  <a:pt x="6862" y="18688"/>
                </a:lnTo>
                <a:lnTo>
                  <a:pt x="7179" y="18810"/>
                </a:lnTo>
                <a:lnTo>
                  <a:pt x="7495" y="18859"/>
                </a:lnTo>
                <a:lnTo>
                  <a:pt x="7738" y="18883"/>
                </a:lnTo>
                <a:lnTo>
                  <a:pt x="7982" y="18883"/>
                </a:lnTo>
                <a:lnTo>
                  <a:pt x="8030" y="18956"/>
                </a:lnTo>
                <a:lnTo>
                  <a:pt x="8079" y="18980"/>
                </a:lnTo>
                <a:lnTo>
                  <a:pt x="8128" y="18980"/>
                </a:lnTo>
                <a:lnTo>
                  <a:pt x="8176" y="18956"/>
                </a:lnTo>
                <a:lnTo>
                  <a:pt x="8201" y="18907"/>
                </a:lnTo>
                <a:lnTo>
                  <a:pt x="8201" y="18883"/>
                </a:lnTo>
                <a:lnTo>
                  <a:pt x="8493" y="18834"/>
                </a:lnTo>
                <a:lnTo>
                  <a:pt x="8785" y="18761"/>
                </a:lnTo>
                <a:lnTo>
                  <a:pt x="9052" y="18664"/>
                </a:lnTo>
                <a:lnTo>
                  <a:pt x="9320" y="18542"/>
                </a:lnTo>
                <a:lnTo>
                  <a:pt x="9563" y="18396"/>
                </a:lnTo>
                <a:lnTo>
                  <a:pt x="9807" y="18226"/>
                </a:lnTo>
                <a:lnTo>
                  <a:pt x="10050" y="18056"/>
                </a:lnTo>
                <a:lnTo>
                  <a:pt x="10269" y="17837"/>
                </a:lnTo>
                <a:lnTo>
                  <a:pt x="10318" y="17764"/>
                </a:lnTo>
                <a:lnTo>
                  <a:pt x="10342" y="17691"/>
                </a:lnTo>
                <a:lnTo>
                  <a:pt x="10464" y="17593"/>
                </a:lnTo>
                <a:lnTo>
                  <a:pt x="10537" y="17447"/>
                </a:lnTo>
                <a:lnTo>
                  <a:pt x="10585" y="17301"/>
                </a:lnTo>
                <a:lnTo>
                  <a:pt x="10634" y="17107"/>
                </a:lnTo>
                <a:lnTo>
                  <a:pt x="10634" y="16936"/>
                </a:lnTo>
                <a:lnTo>
                  <a:pt x="10585" y="16742"/>
                </a:lnTo>
                <a:lnTo>
                  <a:pt x="10512" y="16596"/>
                </a:lnTo>
                <a:lnTo>
                  <a:pt x="10391" y="16474"/>
                </a:lnTo>
                <a:lnTo>
                  <a:pt x="10488" y="16255"/>
                </a:lnTo>
                <a:lnTo>
                  <a:pt x="10537" y="16036"/>
                </a:lnTo>
                <a:lnTo>
                  <a:pt x="10537" y="15817"/>
                </a:lnTo>
                <a:lnTo>
                  <a:pt x="10488" y="15574"/>
                </a:lnTo>
                <a:lnTo>
                  <a:pt x="10415" y="15476"/>
                </a:lnTo>
                <a:lnTo>
                  <a:pt x="10342" y="15379"/>
                </a:lnTo>
                <a:lnTo>
                  <a:pt x="10342" y="15306"/>
                </a:lnTo>
                <a:lnTo>
                  <a:pt x="10415" y="14965"/>
                </a:lnTo>
                <a:lnTo>
                  <a:pt x="10464" y="14625"/>
                </a:lnTo>
                <a:lnTo>
                  <a:pt x="10512" y="14284"/>
                </a:lnTo>
                <a:lnTo>
                  <a:pt x="10585" y="13943"/>
                </a:lnTo>
                <a:lnTo>
                  <a:pt x="10658" y="13700"/>
                </a:lnTo>
                <a:lnTo>
                  <a:pt x="10756" y="13457"/>
                </a:lnTo>
                <a:lnTo>
                  <a:pt x="10999" y="12994"/>
                </a:lnTo>
                <a:lnTo>
                  <a:pt x="11023" y="12970"/>
                </a:lnTo>
                <a:lnTo>
                  <a:pt x="11023" y="12946"/>
                </a:lnTo>
                <a:lnTo>
                  <a:pt x="11340" y="12459"/>
                </a:lnTo>
                <a:lnTo>
                  <a:pt x="11632" y="11972"/>
                </a:lnTo>
                <a:lnTo>
                  <a:pt x="12191" y="11194"/>
                </a:lnTo>
                <a:lnTo>
                  <a:pt x="12483" y="10780"/>
                </a:lnTo>
                <a:lnTo>
                  <a:pt x="12751" y="10367"/>
                </a:lnTo>
                <a:lnTo>
                  <a:pt x="12994" y="9953"/>
                </a:lnTo>
                <a:lnTo>
                  <a:pt x="13213" y="9515"/>
                </a:lnTo>
                <a:lnTo>
                  <a:pt x="13384" y="9053"/>
                </a:lnTo>
                <a:lnTo>
                  <a:pt x="13457" y="8809"/>
                </a:lnTo>
                <a:lnTo>
                  <a:pt x="13505" y="8590"/>
                </a:lnTo>
                <a:lnTo>
                  <a:pt x="13554" y="8152"/>
                </a:lnTo>
                <a:lnTo>
                  <a:pt x="13554" y="7714"/>
                </a:lnTo>
                <a:lnTo>
                  <a:pt x="13505" y="7276"/>
                </a:lnTo>
                <a:lnTo>
                  <a:pt x="13432" y="6838"/>
                </a:lnTo>
                <a:lnTo>
                  <a:pt x="13335" y="6400"/>
                </a:lnTo>
                <a:lnTo>
                  <a:pt x="13213" y="5962"/>
                </a:lnTo>
                <a:lnTo>
                  <a:pt x="12946" y="5135"/>
                </a:lnTo>
                <a:lnTo>
                  <a:pt x="12800" y="4770"/>
                </a:lnTo>
                <a:lnTo>
                  <a:pt x="12605" y="4429"/>
                </a:lnTo>
                <a:lnTo>
                  <a:pt x="12386" y="4113"/>
                </a:lnTo>
                <a:lnTo>
                  <a:pt x="12143" y="3797"/>
                </a:lnTo>
                <a:lnTo>
                  <a:pt x="12143" y="3773"/>
                </a:lnTo>
                <a:lnTo>
                  <a:pt x="12094" y="3675"/>
                </a:lnTo>
                <a:lnTo>
                  <a:pt x="12021" y="3602"/>
                </a:lnTo>
                <a:lnTo>
                  <a:pt x="11948" y="3554"/>
                </a:lnTo>
                <a:lnTo>
                  <a:pt x="11851" y="3505"/>
                </a:lnTo>
                <a:lnTo>
                  <a:pt x="11607" y="3286"/>
                </a:lnTo>
                <a:lnTo>
                  <a:pt x="11340" y="3091"/>
                </a:lnTo>
                <a:lnTo>
                  <a:pt x="11072" y="2897"/>
                </a:lnTo>
                <a:lnTo>
                  <a:pt x="10804" y="2726"/>
                </a:lnTo>
                <a:lnTo>
                  <a:pt x="10464" y="2556"/>
                </a:lnTo>
                <a:lnTo>
                  <a:pt x="10099" y="2386"/>
                </a:lnTo>
                <a:lnTo>
                  <a:pt x="9709" y="2264"/>
                </a:lnTo>
                <a:lnTo>
                  <a:pt x="9320" y="2191"/>
                </a:lnTo>
                <a:lnTo>
                  <a:pt x="8931" y="2142"/>
                </a:lnTo>
                <a:lnTo>
                  <a:pt x="8517" y="2094"/>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3"/>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a:t>
            </a:fld>
            <a:endParaRPr/>
          </a:p>
        </p:txBody>
      </p:sp>
      <p:sp>
        <p:nvSpPr>
          <p:cNvPr id="7" name="TextBox 6">
            <a:extLst>
              <a:ext uri="{FF2B5EF4-FFF2-40B4-BE49-F238E27FC236}">
                <a16:creationId xmlns:a16="http://schemas.microsoft.com/office/drawing/2014/main" id="{18BA9C1F-15D3-B1A0-BAE4-FB531045CCA1}"/>
              </a:ext>
            </a:extLst>
          </p:cNvPr>
          <p:cNvSpPr txBox="1"/>
          <p:nvPr/>
        </p:nvSpPr>
        <p:spPr>
          <a:xfrm>
            <a:off x="741336" y="266423"/>
            <a:ext cx="7493430" cy="671915"/>
          </a:xfrm>
          <a:prstGeom prst="rect">
            <a:avLst/>
          </a:prstGeom>
          <a:noFill/>
        </p:spPr>
        <p:txBody>
          <a:bodyPr wrap="square">
            <a:spAutoFit/>
          </a:bodyPr>
          <a:lstStyle/>
          <a:p>
            <a:pPr marL="0" marR="0" algn="ctr">
              <a:lnSpc>
                <a:spcPct val="107000"/>
              </a:lnSpc>
              <a:spcBef>
                <a:spcPts val="0"/>
              </a:spcBef>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No.14: Surveying the feasibility of social skills education measures for preschool children through experiential activities and recommendations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81"/>
        <p:cNvGrpSpPr/>
        <p:nvPr/>
      </p:nvGrpSpPr>
      <p:grpSpPr>
        <a:xfrm>
          <a:off x="0" y="0"/>
          <a:ext cx="0" cy="0"/>
          <a:chOff x="0" y="0"/>
          <a:chExt cx="0" cy="0"/>
        </a:xfrm>
      </p:grpSpPr>
      <p:sp>
        <p:nvSpPr>
          <p:cNvPr id="82" name="Google Shape;82;p19"/>
          <p:cNvSpPr txBox="1">
            <a:spLocks noGrp="1"/>
          </p:cNvSpPr>
          <p:nvPr>
            <p:ph type="ctrTitle" idx="4294967295"/>
          </p:nvPr>
        </p:nvSpPr>
        <p:spPr>
          <a:xfrm>
            <a:off x="1275150" y="0"/>
            <a:ext cx="6593700" cy="1252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3600"/>
              <a:t>hello!</a:t>
            </a:r>
            <a:endParaRPr sz="3600"/>
          </a:p>
        </p:txBody>
      </p:sp>
      <p:sp>
        <p:nvSpPr>
          <p:cNvPr id="83" name="Google Shape;83;p19"/>
          <p:cNvSpPr txBox="1">
            <a:spLocks noGrp="1"/>
          </p:cNvSpPr>
          <p:nvPr>
            <p:ph type="subTitle" idx="4294967295"/>
          </p:nvPr>
        </p:nvSpPr>
        <p:spPr>
          <a:xfrm>
            <a:off x="1275150" y="1320277"/>
            <a:ext cx="6593700" cy="272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b="1" dirty="0">
                <a:solidFill>
                  <a:srgbClr val="FFFFFF"/>
                </a:solidFill>
                <a:latin typeface="Permanent Marker"/>
                <a:ea typeface="Permanent Marker"/>
                <a:cs typeface="Permanent Marker"/>
                <a:sym typeface="Permanent Marker"/>
              </a:rPr>
              <a:t>I am</a:t>
            </a:r>
            <a:endParaRPr b="1" dirty="0">
              <a:solidFill>
                <a:srgbClr val="FFFFFF"/>
              </a:solidFill>
              <a:latin typeface="Permanent Marker"/>
              <a:ea typeface="Permanent Marker"/>
              <a:cs typeface="Permanent Marker"/>
              <a:sym typeface="Permanent Marker"/>
            </a:endParaRPr>
          </a:p>
          <a:p>
            <a:pPr marL="0" lvl="0" indent="0" algn="ctr" rtl="0">
              <a:spcBef>
                <a:spcPts val="0"/>
              </a:spcBef>
              <a:spcAft>
                <a:spcPts val="0"/>
              </a:spcAft>
              <a:buNone/>
            </a:pPr>
            <a:r>
              <a:rPr lang="en-US" sz="5000" b="1" dirty="0">
                <a:solidFill>
                  <a:srgbClr val="FFFFFF"/>
                </a:solidFill>
              </a:rPr>
              <a:t>Teacher </a:t>
            </a:r>
          </a:p>
          <a:p>
            <a:pPr marL="0" lvl="0" indent="0" algn="ctr" rtl="0">
              <a:spcBef>
                <a:spcPts val="0"/>
              </a:spcBef>
              <a:spcAft>
                <a:spcPts val="0"/>
              </a:spcAft>
              <a:buNone/>
            </a:pPr>
            <a:r>
              <a:rPr lang="en-US" sz="5000" b="1" dirty="0">
                <a:solidFill>
                  <a:srgbClr val="FFFFFF"/>
                </a:solidFill>
              </a:rPr>
              <a:t>DaHu</a:t>
            </a:r>
            <a:endParaRPr sz="5000" b="1" dirty="0">
              <a:solidFill>
                <a:srgbClr val="FFFFFF"/>
              </a:solidFill>
            </a:endParaRPr>
          </a:p>
        </p:txBody>
      </p:sp>
      <p:sp>
        <p:nvSpPr>
          <p:cNvPr id="84" name="Google Shape;84;p19"/>
          <p:cNvSpPr txBox="1">
            <a:spLocks noGrp="1"/>
          </p:cNvSpPr>
          <p:nvPr>
            <p:ph type="body" idx="4294967295"/>
          </p:nvPr>
        </p:nvSpPr>
        <p:spPr>
          <a:xfrm>
            <a:off x="596025" y="3976175"/>
            <a:ext cx="7952100" cy="1121100"/>
          </a:xfrm>
          <a:prstGeom prst="rect">
            <a:avLst/>
          </a:prstGeom>
        </p:spPr>
        <p:txBody>
          <a:bodyPr spcFirstLastPara="1" wrap="square" lIns="91425" tIns="91425" rIns="91425" bIns="91425" anchor="ctr" anchorCtr="0">
            <a:noAutofit/>
          </a:bodyPr>
          <a:lstStyle/>
          <a:p>
            <a:pPr marL="0" lvl="0" indent="0" algn="ctr" rtl="0">
              <a:spcBef>
                <a:spcPts val="600"/>
              </a:spcBef>
              <a:spcAft>
                <a:spcPts val="0"/>
              </a:spcAft>
              <a:buNone/>
            </a:pPr>
            <a:r>
              <a:rPr lang="en" sz="1800" dirty="0"/>
              <a:t>I am here because I love to give presentations. You can find me at </a:t>
            </a:r>
            <a:r>
              <a:rPr lang="en" sz="1800" b="1" i="1" dirty="0"/>
              <a:t>dahu21for.children@gmail.com</a:t>
            </a:r>
            <a:endParaRPr sz="1800" b="1" i="1" dirty="0"/>
          </a:p>
        </p:txBody>
      </p:sp>
      <p:sp>
        <p:nvSpPr>
          <p:cNvPr id="85" name="Google Shape;85;p19"/>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a:t>
            </a:fld>
            <a:endParaRPr/>
          </a:p>
        </p:txBody>
      </p:sp>
      <p:pic>
        <p:nvPicPr>
          <p:cNvPr id="3" name="Picture 2">
            <a:extLst>
              <a:ext uri="{FF2B5EF4-FFF2-40B4-BE49-F238E27FC236}">
                <a16:creationId xmlns:a16="http://schemas.microsoft.com/office/drawing/2014/main" id="{0F3EE3F2-096A-4A00-A6C0-8C33EA48266A}"/>
              </a:ext>
            </a:extLst>
          </p:cNvPr>
          <p:cNvPicPr>
            <a:picLocks noChangeAspect="1"/>
          </p:cNvPicPr>
          <p:nvPr/>
        </p:nvPicPr>
        <p:blipFill>
          <a:blip r:embed="rId4"/>
          <a:stretch>
            <a:fillRect/>
          </a:stretch>
        </p:blipFill>
        <p:spPr>
          <a:xfrm>
            <a:off x="304106" y="391884"/>
            <a:ext cx="2444320" cy="3692555"/>
          </a:xfrm>
          <a:prstGeom prst="rect">
            <a:avLst/>
          </a:prstGeom>
        </p:spPr>
      </p:pic>
      <p:pic>
        <p:nvPicPr>
          <p:cNvPr id="5" name="Picture 4">
            <a:extLst>
              <a:ext uri="{FF2B5EF4-FFF2-40B4-BE49-F238E27FC236}">
                <a16:creationId xmlns:a16="http://schemas.microsoft.com/office/drawing/2014/main" id="{C14E36E1-31DA-4F6E-BA19-A0A7212E6E04}"/>
              </a:ext>
            </a:extLst>
          </p:cNvPr>
          <p:cNvPicPr>
            <a:picLocks noChangeAspect="1"/>
          </p:cNvPicPr>
          <p:nvPr/>
        </p:nvPicPr>
        <p:blipFill>
          <a:blip r:embed="rId5"/>
          <a:stretch>
            <a:fillRect/>
          </a:stretch>
        </p:blipFill>
        <p:spPr>
          <a:xfrm>
            <a:off x="6442601" y="1193911"/>
            <a:ext cx="2352294" cy="2352294"/>
          </a:xfrm>
          <a:prstGeom prst="rect">
            <a:avLst/>
          </a:prstGeom>
        </p:spPr>
      </p:pic>
      <p:sp>
        <p:nvSpPr>
          <p:cNvPr id="10" name="TextBox 9">
            <a:extLst>
              <a:ext uri="{FF2B5EF4-FFF2-40B4-BE49-F238E27FC236}">
                <a16:creationId xmlns:a16="http://schemas.microsoft.com/office/drawing/2014/main" id="{F197507E-AB59-4581-B030-5358BC122E8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0"/>
          <p:cNvSpPr txBox="1">
            <a:spLocks noGrp="1"/>
          </p:cNvSpPr>
          <p:nvPr>
            <p:ph type="ctrTitle"/>
          </p:nvPr>
        </p:nvSpPr>
        <p:spPr>
          <a:xfrm>
            <a:off x="1557300" y="1640494"/>
            <a:ext cx="6029400" cy="1159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dirty="0">
                <a:solidFill>
                  <a:schemeClr val="accent1"/>
                </a:solidFill>
              </a:rPr>
              <a:t>BÀI HỌC SỐ 14</a:t>
            </a:r>
            <a:endParaRPr dirty="0"/>
          </a:p>
        </p:txBody>
      </p:sp>
      <p:sp>
        <p:nvSpPr>
          <p:cNvPr id="91" name="Google Shape;91;p20"/>
          <p:cNvSpPr txBox="1">
            <a:spLocks noGrp="1"/>
          </p:cNvSpPr>
          <p:nvPr>
            <p:ph type="subTitle" idx="1"/>
          </p:nvPr>
        </p:nvSpPr>
        <p:spPr>
          <a:xfrm>
            <a:off x="1557300" y="2668610"/>
            <a:ext cx="6029400" cy="784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Let’s start!</a:t>
            </a:r>
            <a:endParaRPr dirty="0"/>
          </a:p>
        </p:txBody>
      </p:sp>
      <p:sp>
        <p:nvSpPr>
          <p:cNvPr id="92" name="Google Shape;92;p20"/>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a:t>
            </a:fld>
            <a:endParaRPr/>
          </a:p>
        </p:txBody>
      </p:sp>
      <p:sp>
        <p:nvSpPr>
          <p:cNvPr id="5" name="TextBox 4">
            <a:extLst>
              <a:ext uri="{FF2B5EF4-FFF2-40B4-BE49-F238E27FC236}">
                <a16:creationId xmlns:a16="http://schemas.microsoft.com/office/drawing/2014/main" id="{CBC35A3E-79EB-44D3-A23E-6EF8CF3780F0}"/>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7CBBA259-6007-493D-A501-A54696CE692D}"/>
              </a:ext>
            </a:extLst>
          </p:cNvPr>
          <p:cNvSpPr txBox="1"/>
          <p:nvPr/>
        </p:nvSpPr>
        <p:spPr>
          <a:xfrm>
            <a:off x="1557300" y="374938"/>
            <a:ext cx="6958330" cy="477054"/>
          </a:xfrm>
          <a:prstGeom prst="rect">
            <a:avLst/>
          </a:prstGeom>
          <a:noFill/>
        </p:spPr>
        <p:txBody>
          <a:bodyPr wrap="square">
            <a:spAutoFit/>
          </a:bodyPr>
          <a:lstStyle/>
          <a:p>
            <a:r>
              <a:rPr lang="en-US" sz="2500">
                <a:solidFill>
                  <a:schemeClr val="accent1">
                    <a:lumMod val="75000"/>
                  </a:schemeClr>
                </a:solidFill>
              </a:rPr>
              <a:t>Education Social </a:t>
            </a:r>
            <a:r>
              <a:rPr lang="en-US" sz="2500" dirty="0">
                <a:solidFill>
                  <a:schemeClr val="accent1">
                    <a:lumMod val="75000"/>
                  </a:schemeClr>
                </a:solidFill>
              </a:rPr>
              <a:t>skills for preschool children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18"/>
        <p:cNvGrpSpPr/>
        <p:nvPr/>
      </p:nvGrpSpPr>
      <p:grpSpPr>
        <a:xfrm>
          <a:off x="0" y="0"/>
          <a:ext cx="0" cy="0"/>
          <a:chOff x="0" y="0"/>
          <a:chExt cx="0" cy="0"/>
        </a:xfrm>
      </p:grpSpPr>
      <p:sp>
        <p:nvSpPr>
          <p:cNvPr id="219" name="Google Shape;219;p34"/>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500" dirty="0">
                <a:effectLst/>
                <a:latin typeface="Permanent Marker" panose="020B0604020202020204" charset="0"/>
                <a:ea typeface="Arial" panose="020B0604020202020204" pitchFamily="34" charset="0"/>
              </a:rPr>
              <a:t>TIẾN TRÌNH HỌC TẬP</a:t>
            </a:r>
            <a:endParaRPr sz="2500" dirty="0">
              <a:latin typeface="Permanent Marker" panose="020B0604020202020204" charset="0"/>
            </a:endParaRPr>
          </a:p>
        </p:txBody>
      </p:sp>
      <p:sp>
        <p:nvSpPr>
          <p:cNvPr id="221" name="Google Shape;221;p34"/>
          <p:cNvSpPr/>
          <p:nvPr/>
        </p:nvSpPr>
        <p:spPr>
          <a:xfrm>
            <a:off x="827048" y="1864962"/>
            <a:ext cx="7495541" cy="1611823"/>
          </a:xfrm>
          <a:prstGeom prst="rightArrow">
            <a:avLst>
              <a:gd name="adj1" fmla="val 50000"/>
              <a:gd name="adj2" fmla="val 50000"/>
            </a:avLst>
          </a:prstGeom>
          <a:solidFill>
            <a:srgbClr val="859CB1">
              <a:alpha val="12310"/>
            </a:srgbClr>
          </a:solidFill>
          <a:ln w="28575" cap="flat" cmpd="sng">
            <a:solidFill>
              <a:srgbClr val="FFFFFF"/>
            </a:solidFill>
            <a:prstDash val="solid"/>
            <a:round/>
            <a:headEnd type="none" w="sm" len="sm"/>
            <a:tailEnd type="none" w="sm" len="sm"/>
          </a:ln>
        </p:spPr>
        <p:txBody>
          <a:bodyPr spcFirstLastPara="1" wrap="square" lIns="91425" tIns="91425" rIns="91425" bIns="91425" anchor="ctr" anchorCtr="0">
            <a:noAutofit/>
          </a:bodyPr>
          <a:lstStyle/>
          <a:p>
            <a:pPr marL="0" marR="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Khảo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nghị</a:t>
            </a:r>
            <a:endParaRPr lang="en-US" sz="1800" dirty="0">
              <a:effectLst/>
              <a:latin typeface="Times New Roman" panose="02020603050405020304" pitchFamily="18" charset="0"/>
              <a:ea typeface="Calibri" panose="020F0502020204030204" pitchFamily="34" charset="0"/>
            </a:endParaRPr>
          </a:p>
        </p:txBody>
      </p:sp>
      <p:sp>
        <p:nvSpPr>
          <p:cNvPr id="223" name="Google Shape;223;p3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a:t>
            </a:fld>
            <a:endParaRPr/>
          </a:p>
        </p:txBody>
      </p:sp>
      <p:sp>
        <p:nvSpPr>
          <p:cNvPr id="7" name="TextBox 6">
            <a:extLst>
              <a:ext uri="{FF2B5EF4-FFF2-40B4-BE49-F238E27FC236}">
                <a16:creationId xmlns:a16="http://schemas.microsoft.com/office/drawing/2014/main" id="{D58F8EB7-EA15-4BDD-9459-FA76F8B65BDC}"/>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Google Shape;127;p25">
            <a:extLst>
              <a:ext uri="{FF2B5EF4-FFF2-40B4-BE49-F238E27FC236}">
                <a16:creationId xmlns:a16="http://schemas.microsoft.com/office/drawing/2014/main" id="{6DAAF0D2-7316-DA0D-BFE7-A7E9F4721E24}"/>
              </a:ext>
            </a:extLst>
          </p:cNvPr>
          <p:cNvSpPr txBox="1">
            <a:spLocks/>
          </p:cNvSpPr>
          <p:nvPr/>
        </p:nvSpPr>
        <p:spPr>
          <a:xfrm>
            <a:off x="90406" y="1069021"/>
            <a:ext cx="8963187" cy="2457209"/>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lnSpc>
                <a:spcPct val="150000"/>
              </a:lnSpc>
            </a:pPr>
            <a:endParaRPr lang="en-US" sz="1800" b="1" dirty="0">
              <a:latin typeface="Times New Roman" panose="02020603050405020304" pitchFamily="18" charset="0"/>
              <a:ea typeface="Calibri" panose="020F050202020403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48"/>
        <p:cNvGrpSpPr/>
        <p:nvPr/>
      </p:nvGrpSpPr>
      <p:grpSpPr>
        <a:xfrm>
          <a:off x="0" y="0"/>
          <a:ext cx="0" cy="0"/>
          <a:chOff x="0" y="0"/>
          <a:chExt cx="0" cy="0"/>
        </a:xfrm>
      </p:grpSpPr>
      <p:sp>
        <p:nvSpPr>
          <p:cNvPr id="149" name="Google Shape;149;p28"/>
          <p:cNvSpPr txBox="1">
            <a:spLocks noGrp="1"/>
          </p:cNvSpPr>
          <p:nvPr>
            <p:ph type="title"/>
          </p:nvPr>
        </p:nvSpPr>
        <p:spPr>
          <a:xfrm>
            <a:off x="457200" y="-22622"/>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solidFill>
                  <a:schemeClr val="accent6">
                    <a:lumMod val="50000"/>
                  </a:schemeClr>
                </a:solidFill>
              </a:rPr>
              <a:t>M</a:t>
            </a:r>
            <a:r>
              <a:rPr lang="en" dirty="0">
                <a:solidFill>
                  <a:schemeClr val="accent6">
                    <a:lumMod val="50000"/>
                  </a:schemeClr>
                </a:solidFill>
              </a:rPr>
              <a:t>ục tiêu của bài học</a:t>
            </a:r>
            <a:endParaRPr dirty="0">
              <a:solidFill>
                <a:schemeClr val="accent6">
                  <a:lumMod val="50000"/>
                </a:schemeClr>
              </a:solidFill>
            </a:endParaRPr>
          </a:p>
        </p:txBody>
      </p:sp>
      <p:sp>
        <p:nvSpPr>
          <p:cNvPr id="150" name="Google Shape;150;p28"/>
          <p:cNvSpPr/>
          <p:nvPr/>
        </p:nvSpPr>
        <p:spPr>
          <a:xfrm>
            <a:off x="3902568" y="1162372"/>
            <a:ext cx="4347695" cy="2490550"/>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2.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bày</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và</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phân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tích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được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kết</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quả</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endParaRPr sz="1800" b="1" dirty="0">
              <a:solidFill>
                <a:schemeClr val="accent6">
                  <a:lumMod val="50000"/>
                </a:schemeClr>
              </a:solidFill>
              <a:latin typeface="Source Sans Pro"/>
              <a:ea typeface="Source Sans Pro"/>
              <a:cs typeface="Source Sans Pro"/>
              <a:sym typeface="Source Sans Pro"/>
            </a:endParaRPr>
          </a:p>
        </p:txBody>
      </p:sp>
      <p:sp>
        <p:nvSpPr>
          <p:cNvPr id="151" name="Google Shape;151;p28"/>
          <p:cNvSpPr/>
          <p:nvPr/>
        </p:nvSpPr>
        <p:spPr>
          <a:xfrm>
            <a:off x="340963" y="1442374"/>
            <a:ext cx="3956687" cy="2442533"/>
          </a:xfrm>
          <a:prstGeom prst="ellipse">
            <a:avLst/>
          </a:prstGeom>
          <a:solidFill>
            <a:srgbClr val="0198AD">
              <a:alpha val="26150"/>
            </a:srgbClr>
          </a:solidFill>
          <a:ln w="28575" cap="rnd" cmpd="sng">
            <a:solidFill>
              <a:srgbClr val="FFFFFF"/>
            </a:solidFill>
            <a:prstDash val="dash"/>
            <a:round/>
            <a:headEnd type="none" w="sm" len="sm"/>
            <a:tailEnd type="none" w="sm" len="sm"/>
          </a:ln>
        </p:spPr>
        <p:txBody>
          <a:bodyPr spcFirstLastPara="1" wrap="square" lIns="91425" tIns="91425" rIns="91425" bIns="91425" anchor="ctr" anchorCtr="0">
            <a:noAutofit/>
          </a:bodyPr>
          <a:lstStyle/>
          <a:p>
            <a:pPr algn="ctr"/>
            <a:r>
              <a:rPr lang="en-US" sz="1800" dirty="0">
                <a:solidFill>
                  <a:schemeClr val="accent6">
                    <a:lumMod val="50000"/>
                  </a:schemeClr>
                </a:solidFill>
                <a:effectLst/>
                <a:latin typeface="Arial" panose="020B0604020202020204" pitchFamily="34" charset="0"/>
                <a:ea typeface="Arial" panose="020B0604020202020204" pitchFamily="34" charset="0"/>
              </a:rPr>
              <a:t>1. </a:t>
            </a:r>
            <a:r>
              <a:rPr lang="en-US" sz="1800" dirty="0" err="1">
                <a:effectLst/>
                <a:latin typeface="Arial" panose="020B0604020202020204" pitchFamily="34" charset="0"/>
                <a:ea typeface="Arial" panose="020B0604020202020204" pitchFamily="34" charset="0"/>
              </a:rPr>
              <a:t>Giúp</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học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viên</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hiểu</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về</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quá</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lvl="0" indent="0" algn="ctr" rtl="0">
              <a:spcBef>
                <a:spcPts val="0"/>
              </a:spcBef>
              <a:spcAft>
                <a:spcPts val="0"/>
              </a:spcAft>
              <a:buNone/>
            </a:pPr>
            <a:endParaRPr sz="1800" b="1" dirty="0">
              <a:solidFill>
                <a:schemeClr val="accent6">
                  <a:lumMod val="50000"/>
                </a:schemeClr>
              </a:solidFill>
              <a:latin typeface="Source Sans Pro"/>
              <a:ea typeface="Source Sans Pro"/>
              <a:cs typeface="Source Sans Pro"/>
              <a:sym typeface="Source Sans Pro"/>
            </a:endParaRPr>
          </a:p>
        </p:txBody>
      </p:sp>
      <p:sp>
        <p:nvSpPr>
          <p:cNvPr id="153" name="Google Shape;153;p2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solidFill>
                  <a:schemeClr val="accent6">
                    <a:lumMod val="50000"/>
                  </a:schemeClr>
                </a:solidFill>
              </a:rPr>
              <a:t>5</a:t>
            </a:fld>
            <a:endParaRPr>
              <a:solidFill>
                <a:schemeClr val="accent6">
                  <a:lumMod val="50000"/>
                </a:schemeClr>
              </a:solidFill>
            </a:endParaRPr>
          </a:p>
        </p:txBody>
      </p:sp>
      <p:sp>
        <p:nvSpPr>
          <p:cNvPr id="7" name="TextBox 6">
            <a:extLst>
              <a:ext uri="{FF2B5EF4-FFF2-40B4-BE49-F238E27FC236}">
                <a16:creationId xmlns:a16="http://schemas.microsoft.com/office/drawing/2014/main" id="{C9326C33-B289-4F9D-850C-90DFB19D1ED9}"/>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538480" y="0"/>
            <a:ext cx="82296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Tài</a:t>
            </a:r>
            <a:r>
              <a:rPr lang="en-US" dirty="0"/>
              <a:t> </a:t>
            </a:r>
            <a:r>
              <a:rPr lang="en-US" dirty="0" err="1"/>
              <a:t>liệu</a:t>
            </a:r>
            <a:r>
              <a:rPr lang="en-US" dirty="0"/>
              <a:t> </a:t>
            </a:r>
            <a:r>
              <a:rPr lang="en-US" dirty="0" err="1"/>
              <a:t>tham</a:t>
            </a:r>
            <a:r>
              <a:rPr lang="en-US" dirty="0"/>
              <a:t> </a:t>
            </a:r>
            <a:r>
              <a:rPr lang="en-US" dirty="0" err="1"/>
              <a:t>khảo</a:t>
            </a:r>
            <a:endParaRPr dirty="0"/>
          </a:p>
        </p:txBody>
      </p:sp>
      <p:sp>
        <p:nvSpPr>
          <p:cNvPr id="74" name="Google Shape;74;p18"/>
          <p:cNvSpPr txBox="1"/>
          <p:nvPr/>
        </p:nvSpPr>
        <p:spPr>
          <a:xfrm>
            <a:off x="121920" y="428700"/>
            <a:ext cx="8900160" cy="2652081"/>
          </a:xfrm>
          <a:prstGeom prst="rect">
            <a:avLst/>
          </a:prstGeom>
          <a:noFill/>
          <a:ln>
            <a:noFill/>
          </a:ln>
        </p:spPr>
        <p:txBody>
          <a:bodyPr spcFirstLastPara="1" wrap="square" lIns="91425" tIns="91425" rIns="91425" bIns="91425" anchor="t" anchorCtr="0">
            <a:noAutofit/>
          </a:bodyPr>
          <a:lstStyle/>
          <a:p>
            <a:pPr marL="0" marR="0" algn="just">
              <a:lnSpc>
                <a:spcPct val="150000"/>
              </a:lnSpc>
              <a:spcBef>
                <a:spcPts val="0"/>
              </a:spcBef>
              <a:spcAft>
                <a:spcPts val="0"/>
              </a:spcAft>
            </a:pPr>
            <a:r>
              <a:rPr lang="pt-BR" sz="1800" dirty="0">
                <a:effectLst/>
                <a:latin typeface="Arial" panose="020B0604020202020204" pitchFamily="34" charset="0"/>
                <a:ea typeface="Calibri" panose="020F0502020204030204" pitchFamily="34" charset="0"/>
              </a:rPr>
              <a:t>1.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 </a:t>
            </a:r>
            <a:r>
              <a:rPr lang="es-MX" sz="1800" i="1" spc="-20" dirty="0" err="1">
                <a:effectLst/>
                <a:latin typeface="Arial" panose="020B0604020202020204" pitchFamily="34" charset="0"/>
                <a:ea typeface="Calibri" panose="020F0502020204030204" pitchFamily="34" charset="0"/>
              </a:rPr>
              <a:t>Tổ</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chức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hoạt</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động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giáo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dục</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tình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cảm</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xã</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hội</a:t>
            </a:r>
            <a:r>
              <a:rPr lang="es-MX" sz="1800" i="1" spc="-20" dirty="0">
                <a:effectLst/>
                <a:latin typeface="Arial" panose="020B0604020202020204" pitchFamily="34" charset="0"/>
                <a:ea typeface="Calibri" panose="020F0502020204030204" pitchFamily="34" charset="0"/>
              </a:rPr>
              <a:t> cho </a:t>
            </a:r>
            <a:r>
              <a:rPr lang="es-MX" sz="1800" i="1" spc="-20" dirty="0" err="1">
                <a:effectLst/>
                <a:latin typeface="Arial" panose="020B0604020202020204" pitchFamily="34" charset="0"/>
                <a:ea typeface="Calibri" panose="020F0502020204030204" pitchFamily="34" charset="0"/>
              </a:rPr>
              <a:t>trẻ</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mầm</a:t>
            </a:r>
            <a:r>
              <a:rPr lang="es-MX" sz="1800" i="1" spc="-20" dirty="0">
                <a:effectLst/>
                <a:latin typeface="Arial" panose="020B0604020202020204" pitchFamily="34" charset="0"/>
                <a:ea typeface="Calibri" panose="020F0502020204030204" pitchFamily="34" charset="0"/>
              </a:rPr>
              <a:t> non </a:t>
            </a:r>
            <a:r>
              <a:rPr lang="es-MX" sz="1800" i="1" spc="-20" dirty="0" err="1">
                <a:effectLst/>
                <a:latin typeface="Arial" panose="020B0604020202020204" pitchFamily="34" charset="0"/>
                <a:ea typeface="Calibri" panose="020F0502020204030204" pitchFamily="34" charset="0"/>
              </a:rPr>
              <a:t>theo</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hướng</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tích</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hợp</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chủ</a:t>
            </a:r>
            <a:r>
              <a:rPr lang="es-MX" sz="1800" i="1" spc="-20" dirty="0">
                <a:effectLst/>
                <a:latin typeface="Arial" panose="020B0604020202020204" pitchFamily="34" charset="0"/>
                <a:ea typeface="Calibri" panose="020F0502020204030204" pitchFamily="34" charset="0"/>
              </a:rPr>
              <a:t> </a:t>
            </a:r>
            <a:r>
              <a:rPr lang="es-MX" sz="1800" i="1" spc="-20" dirty="0" err="1">
                <a:effectLst/>
                <a:latin typeface="Arial" panose="020B0604020202020204" pitchFamily="34" charset="0"/>
                <a:ea typeface="Calibri" panose="020F0502020204030204" pitchFamily="34" charset="0"/>
              </a:rPr>
              <a:t>đề</a:t>
            </a:r>
            <a:r>
              <a:rPr lang="es-MX" sz="1800" spc="-20" dirty="0">
                <a:effectLst/>
                <a:latin typeface="Arial" panose="020B0604020202020204" pitchFamily="34" charset="0"/>
                <a:ea typeface="Calibri" panose="020F0502020204030204" pitchFamily="34" charset="0"/>
              </a:rPr>
              <a:t>, NXB </a:t>
            </a:r>
            <a:r>
              <a:rPr lang="es-MX" sz="1800" spc="-20" dirty="0" err="1">
                <a:effectLst/>
                <a:latin typeface="Arial" panose="020B0604020202020204" pitchFamily="34" charset="0"/>
                <a:ea typeface="Calibri" panose="020F0502020204030204" pitchFamily="34" charset="0"/>
              </a:rPr>
              <a:t>Giáo</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dục</a:t>
            </a:r>
            <a:r>
              <a:rPr lang="es-MX" sz="1800" spc="-20" dirty="0">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2. </a:t>
            </a:r>
            <a:r>
              <a:rPr lang="pt-BR" sz="1800" dirty="0">
                <a:effectLst/>
                <a:latin typeface="Arial" panose="020B0604020202020204" pitchFamily="34" charset="0"/>
                <a:ea typeface="Calibri" panose="020F0502020204030204" pitchFamily="34" charset="0"/>
              </a:rPr>
              <a:t>Lê Bích Ngọc (2013), </a:t>
            </a:r>
            <a:r>
              <a:rPr lang="pt-BR" sz="1800" i="1" dirty="0">
                <a:effectLst/>
                <a:latin typeface="Arial" panose="020B0604020202020204" pitchFamily="34" charset="0"/>
                <a:ea typeface="Calibri" panose="020F0502020204030204" pitchFamily="34" charset="0"/>
              </a:rPr>
              <a:t>Giáo dục kỹ năng sống cho trẻ mẫu giáo (bộ kỹ năng toàn tập dành cho sinh viên và giáo viên mầm non), </a:t>
            </a:r>
            <a:r>
              <a:rPr lang="pt-BR" sz="1800" dirty="0">
                <a:effectLst/>
                <a:latin typeface="Arial" panose="020B0604020202020204" pitchFamily="34" charset="0"/>
                <a:ea typeface="Calibri" panose="020F0502020204030204" pitchFamily="34" charset="0"/>
              </a:rPr>
              <a:t>Đại học Quốc gia Hà Nội</a:t>
            </a:r>
            <a:endParaRPr lang="en-US" sz="1800"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3. </a:t>
            </a:r>
            <a:r>
              <a:rPr lang="en-US" sz="1800" dirty="0" err="1">
                <a:effectLst/>
                <a:latin typeface="Arial" panose="020B0604020202020204" pitchFamily="34" charset="0"/>
                <a:ea typeface="Arial" panose="020B0604020202020204" pitchFamily="34" charset="0"/>
              </a:rPr>
              <a:t>Bộ</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 </a:t>
            </a:r>
            <a:r>
              <a:rPr lang="en-US" sz="1800" dirty="0" err="1">
                <a:effectLst/>
                <a:latin typeface="Arial" panose="020B0604020202020204" pitchFamily="34" charset="0"/>
                <a:ea typeface="Arial" panose="020B0604020202020204" pitchFamily="34" charset="0"/>
              </a:rPr>
              <a:t>Đào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Việt</a:t>
            </a:r>
            <a:r>
              <a:rPr lang="en-US" sz="1800" dirty="0">
                <a:effectLst/>
                <a:latin typeface="Arial" panose="020B0604020202020204" pitchFamily="34" charset="0"/>
                <a:ea typeface="Arial" panose="020B0604020202020204" pitchFamily="34" charset="0"/>
              </a:rPr>
              <a:t> Nam (2021). </a:t>
            </a:r>
            <a:r>
              <a:rPr lang="en-US" sz="1800" dirty="0" err="1">
                <a:effectLst/>
                <a:latin typeface="Arial" panose="020B0604020202020204" pitchFamily="34" charset="0"/>
                <a:ea typeface="Arial" panose="020B0604020202020204" pitchFamily="34" charset="0"/>
              </a:rPr>
              <a:t>Thông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tư</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số</a:t>
            </a:r>
            <a:r>
              <a:rPr lang="en-US" sz="1800" dirty="0">
                <a:effectLst/>
                <a:latin typeface="Arial" panose="020B0604020202020204" pitchFamily="34" charset="0"/>
                <a:ea typeface="Arial" panose="020B0604020202020204" pitchFamily="34" charset="0"/>
              </a:rPr>
              <a:t> 01/VBHN – BGDĐT </a:t>
            </a:r>
            <a:r>
              <a:rPr lang="en-US" sz="1800" i="1" dirty="0" err="1">
                <a:effectLst/>
                <a:latin typeface="Arial" panose="020B0604020202020204" pitchFamily="34" charset="0"/>
                <a:ea typeface="Arial" panose="020B0604020202020204" pitchFamily="34" charset="0"/>
              </a:rPr>
              <a:t>N</a:t>
            </a:r>
            <a:r>
              <a:rPr lang="en-US" sz="1800" i="1" dirty="0" err="1">
                <a:effectLst/>
                <a:highlight>
                  <a:srgbClr val="FFFFFF"/>
                </a:highlight>
                <a:latin typeface="Arial" panose="020B0604020202020204" pitchFamily="34" charset="0"/>
                <a:ea typeface="Arial" panose="020B0604020202020204" pitchFamily="34" charset="0"/>
              </a:rPr>
              <a:t>gày</a:t>
            </a:r>
            <a:r>
              <a:rPr lang="en-US" sz="1800" i="1" dirty="0">
                <a:effectLst/>
                <a:highlight>
                  <a:srgbClr val="FFFFFF"/>
                </a:highlight>
                <a:latin typeface="Arial" panose="020B0604020202020204" pitchFamily="34" charset="0"/>
                <a:ea typeface="Arial" panose="020B0604020202020204" pitchFamily="34" charset="0"/>
              </a:rPr>
              <a:t> 13 </a:t>
            </a:r>
            <a:r>
              <a:rPr lang="en-US" sz="1800" i="1" dirty="0" err="1">
                <a:effectLst/>
                <a:highlight>
                  <a:srgbClr val="FFFFFF"/>
                </a:highlight>
                <a:latin typeface="Arial" panose="020B0604020202020204" pitchFamily="34" charset="0"/>
                <a:ea typeface="Arial" panose="020B0604020202020204" pitchFamily="34" charset="0"/>
              </a:rPr>
              <a:t>tháng</a:t>
            </a:r>
            <a:r>
              <a:rPr lang="en-US" sz="1800" i="1" dirty="0">
                <a:effectLst/>
                <a:highlight>
                  <a:srgbClr val="FFFFFF"/>
                </a:highlight>
                <a:latin typeface="Arial" panose="020B0604020202020204" pitchFamily="34" charset="0"/>
                <a:ea typeface="Arial" panose="020B0604020202020204" pitchFamily="34" charset="0"/>
              </a:rPr>
              <a:t> 04 </a:t>
            </a:r>
            <a:r>
              <a:rPr lang="en-US" sz="1800" i="1" dirty="0" err="1">
                <a:effectLst/>
                <a:highlight>
                  <a:srgbClr val="FFFFFF"/>
                </a:highlight>
                <a:latin typeface="Arial" panose="020B0604020202020204" pitchFamily="34" charset="0"/>
                <a:ea typeface="Arial" panose="020B0604020202020204" pitchFamily="34" charset="0"/>
              </a:rPr>
              <a:t>năm</a:t>
            </a:r>
            <a:r>
              <a:rPr lang="en-US" sz="1800" i="1" dirty="0">
                <a:effectLst/>
                <a:highlight>
                  <a:srgbClr val="FFFFFF"/>
                </a:highlight>
                <a:latin typeface="Arial" panose="020B0604020202020204" pitchFamily="34" charset="0"/>
                <a:ea typeface="Arial" panose="020B0604020202020204" pitchFamily="34" charset="0"/>
              </a:rPr>
              <a:t> 2021 </a:t>
            </a:r>
            <a:r>
              <a:rPr lang="en-US" sz="1800" dirty="0" err="1">
                <a:effectLst/>
                <a:latin typeface="Arial" panose="020B0604020202020204" pitchFamily="34" charset="0"/>
                <a:ea typeface="Arial" panose="020B0604020202020204" pitchFamily="34" charset="0"/>
              </a:rPr>
              <a:t>về</a:t>
            </a:r>
            <a:r>
              <a:rPr lang="en-US" sz="1800" dirty="0">
                <a:effectLst/>
                <a:latin typeface="Arial" panose="020B0604020202020204" pitchFamily="34" charset="0"/>
                <a:ea typeface="Arial" panose="020B0604020202020204" pitchFamily="34" charset="0"/>
              </a:rPr>
              <a:t> ban </a:t>
            </a:r>
            <a:r>
              <a:rPr lang="en-US" sz="1800" dirty="0" err="1">
                <a:effectLst/>
                <a:latin typeface="Arial" panose="020B0604020202020204" pitchFamily="34" charset="0"/>
                <a:ea typeface="Arial" panose="020B0604020202020204" pitchFamily="34" charset="0"/>
              </a:rPr>
              <a:t>hành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Chương</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trình</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mầm</a:t>
            </a:r>
            <a:r>
              <a:rPr lang="en-US" sz="1800" dirty="0">
                <a:effectLst/>
                <a:latin typeface="Arial" panose="020B0604020202020204" pitchFamily="34" charset="0"/>
                <a:ea typeface="Arial" panose="020B0604020202020204" pitchFamily="34" charset="0"/>
              </a:rPr>
              <a:t> non.</a:t>
            </a:r>
            <a:endParaRPr lang="en-US" sz="1800"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s-MX" sz="1800" spc="-20" dirty="0">
                <a:effectLst/>
                <a:latin typeface="Arial" panose="020B0604020202020204" pitchFamily="34" charset="0"/>
                <a:ea typeface="Calibri" panose="020F0502020204030204" pitchFamily="34" charset="0"/>
              </a:rPr>
              <a:t>4. </a:t>
            </a:r>
            <a:r>
              <a:rPr lang="en-US" sz="1800" dirty="0" err="1">
                <a:effectLst/>
                <a:latin typeface="Arial" panose="020B0604020202020204" pitchFamily="34" charset="0"/>
                <a:ea typeface="Calibri" panose="020F0502020204030204" pitchFamily="34" charset="0"/>
              </a:rPr>
              <a:t>Nguyễn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Lộc</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Kim </a:t>
            </a:r>
            <a:r>
              <a:rPr lang="en-US" sz="1800" dirty="0" err="1">
                <a:effectLst/>
                <a:latin typeface="Arial" panose="020B0604020202020204" pitchFamily="34" charset="0"/>
                <a:ea typeface="Calibri" panose="020F0502020204030204" pitchFamily="34" charset="0"/>
              </a:rPr>
              <a:t>Thoa</a:t>
            </a:r>
            <a:r>
              <a:rPr lang="en-US" sz="1800" dirty="0">
                <a:effectLst/>
                <a:latin typeface="Arial" panose="020B0604020202020204" pitchFamily="34" charset="0"/>
                <a:ea typeface="Calibri" panose="020F0502020204030204" pitchFamily="34" charset="0"/>
              </a:rPr>
              <a:t> – Phan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Hương</a:t>
            </a:r>
            <a:r>
              <a:rPr lang="en-US" sz="1800" dirty="0">
                <a:effectLst/>
                <a:latin typeface="Arial" panose="020B0604020202020204" pitchFamily="34" charset="0"/>
                <a:ea typeface="Calibri" panose="020F0502020204030204" pitchFamily="34" charset="0"/>
              </a:rPr>
              <a:t> (2009)- </a:t>
            </a:r>
            <a:r>
              <a:rPr lang="en-US" sz="1800" i="1" dirty="0" err="1">
                <a:effectLst/>
                <a:latin typeface="Arial" panose="020B0604020202020204" pitchFamily="34" charset="0"/>
                <a:ea typeface="Calibri" panose="020F0502020204030204" pitchFamily="34" charset="0"/>
              </a:rPr>
              <a:t>Giáo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dục</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giá</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trị</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sống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và</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kỹ</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năng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sống</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cho</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trẻ</a:t>
            </a:r>
            <a:r>
              <a:rPr lang="en-US" sz="1800" i="1" dirty="0">
                <a:effectLst/>
                <a:latin typeface="Arial" panose="020B0604020202020204" pitchFamily="34" charset="0"/>
                <a:ea typeface="Calibri" panose="020F0502020204030204" pitchFamily="34" charset="0"/>
              </a:rPr>
              <a:t> </a:t>
            </a:r>
            <a:r>
              <a:rPr lang="en-US" sz="1800" i="1" dirty="0" err="1">
                <a:effectLst/>
                <a:latin typeface="Arial" panose="020B0604020202020204" pitchFamily="34" charset="0"/>
                <a:ea typeface="Calibri" panose="020F0502020204030204" pitchFamily="34" charset="0"/>
              </a:rPr>
              <a:t>mầm</a:t>
            </a:r>
            <a:r>
              <a:rPr lang="en-US" sz="1800" i="1" dirty="0">
                <a:effectLst/>
                <a:latin typeface="Arial" panose="020B0604020202020204" pitchFamily="34" charset="0"/>
                <a:ea typeface="Calibri" panose="020F0502020204030204" pitchFamily="34" charset="0"/>
              </a:rPr>
              <a:t> non </a:t>
            </a:r>
            <a:r>
              <a:rPr lang="en-US" sz="1800" dirty="0">
                <a:effectLst/>
                <a:latin typeface="Arial" panose="020B0604020202020204" pitchFamily="34" charset="0"/>
                <a:ea typeface="Calibri" panose="020F0502020204030204" pitchFamily="34" charset="0"/>
              </a:rPr>
              <a:t>- NXB </a:t>
            </a:r>
            <a:r>
              <a:rPr lang="en-US" sz="1800" dirty="0" err="1">
                <a:effectLst/>
                <a:latin typeface="Arial" panose="020B0604020202020204" pitchFamily="34" charset="0"/>
                <a:ea typeface="Calibri" panose="020F0502020204030204" pitchFamily="34" charset="0"/>
              </a:rPr>
              <a:t>Đại</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học</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Quốc</a:t>
            </a:r>
            <a:r>
              <a:rPr lang="en-US" sz="1800" dirty="0">
                <a:effectLst/>
                <a:latin typeface="Arial" panose="020B0604020202020204" pitchFamily="34" charset="0"/>
                <a:ea typeface="Calibri" panose="020F0502020204030204" pitchFamily="34" charset="0"/>
              </a:rPr>
              <a:t> Gia </a:t>
            </a:r>
            <a:r>
              <a:rPr lang="en-US" sz="1800" dirty="0" err="1">
                <a:effectLst/>
                <a:latin typeface="Arial" panose="020B0604020202020204" pitchFamily="34" charset="0"/>
                <a:ea typeface="Calibri" panose="020F0502020204030204" pitchFamily="34" charset="0"/>
              </a:rPr>
              <a:t>Hà</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Nội</a:t>
            </a:r>
            <a:r>
              <a:rPr lang="en-US" sz="1800" dirty="0">
                <a:effectLst/>
                <a:latin typeface="Arial" panose="020B0604020202020204" pitchFamily="34" charset="0"/>
                <a:ea typeface="Calibri" panose="020F0502020204030204" pitchFamily="34" charset="0"/>
              </a:rPr>
              <a:t>.</a:t>
            </a:r>
          </a:p>
          <a:p>
            <a:pPr algn="just">
              <a:lnSpc>
                <a:spcPct val="150000"/>
              </a:lnSpc>
            </a:pPr>
            <a:r>
              <a:rPr lang="en-US" sz="1800" dirty="0">
                <a:solidFill>
                  <a:srgbClr val="000000"/>
                </a:solidFill>
                <a:effectLst/>
                <a:latin typeface="Arial" panose="020B0604020202020204" pitchFamily="34" charset="0"/>
                <a:ea typeface="Arial" panose="020B0604020202020204" pitchFamily="34" charset="0"/>
              </a:rPr>
              <a:t>5. </a:t>
            </a:r>
            <a:r>
              <a:rPr lang="en-US" sz="1800" dirty="0" err="1">
                <a:solidFill>
                  <a:srgbClr val="000000"/>
                </a:solidFill>
                <a:effectLst/>
                <a:latin typeface="Arial" panose="020B0604020202020204" pitchFamily="34" charset="0"/>
                <a:ea typeface="Arial" panose="020B0604020202020204" pitchFamily="34" charset="0"/>
              </a:rPr>
              <a:t>Nguyễn</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Thị</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Yến</a:t>
            </a:r>
            <a:r>
              <a:rPr lang="en-US" sz="1800" dirty="0">
                <a:solidFill>
                  <a:srgbClr val="000000"/>
                </a:solidFill>
                <a:effectLst/>
                <a:latin typeface="Arial" panose="020B0604020202020204" pitchFamily="34" charset="0"/>
                <a:ea typeface="Arial" panose="020B0604020202020204" pitchFamily="34" charset="0"/>
              </a:rPr>
              <a:t> (2017).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kỹ</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năng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xã</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hội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cho</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trẻ</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mẫu</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giáo</a:t>
            </a:r>
            <a:r>
              <a:rPr lang="en-US" sz="1800" dirty="0">
                <a:solidFill>
                  <a:srgbClr val="000000"/>
                </a:solidFill>
                <a:effectLst/>
                <a:latin typeface="Arial" panose="020B0604020202020204" pitchFamily="34" charset="0"/>
                <a:ea typeface="Arial" panose="020B0604020202020204" pitchFamily="34" charset="0"/>
              </a:rPr>
              <a:t>  5 - 6 </a:t>
            </a:r>
            <a:r>
              <a:rPr lang="en-US" sz="1800" dirty="0" err="1">
                <a:solidFill>
                  <a:srgbClr val="000000"/>
                </a:solidFill>
                <a:effectLst/>
                <a:latin typeface="Arial" panose="020B0604020202020204" pitchFamily="34" charset="0"/>
                <a:ea typeface="Arial" panose="020B0604020202020204" pitchFamily="34" charset="0"/>
              </a:rPr>
              <a:t>tuổi</a:t>
            </a:r>
            <a:r>
              <a:rPr lang="en-US" sz="1800" dirty="0">
                <a:solidFill>
                  <a:srgbClr val="000000"/>
                </a:solidFill>
                <a:effectLst/>
                <a:latin typeface="Arial" panose="020B0604020202020204" pitchFamily="34" charset="0"/>
                <a:ea typeface="Arial" panose="020B0604020202020204" pitchFamily="34" charset="0"/>
              </a:rPr>
              <a:t> qua </a:t>
            </a:r>
            <a:r>
              <a:rPr lang="en-US" sz="1800" dirty="0" err="1">
                <a:solidFill>
                  <a:srgbClr val="000000"/>
                </a:solidFill>
                <a:effectLst/>
                <a:latin typeface="Arial" panose="020B0604020202020204" pitchFamily="34" charset="0"/>
                <a:ea typeface="Arial" panose="020B0604020202020204" pitchFamily="34" charset="0"/>
              </a:rPr>
              <a:t>hoạt</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động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trải</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nghiệm</a:t>
            </a:r>
            <a:r>
              <a:rPr lang="en-US" sz="1800" dirty="0">
                <a:solidFill>
                  <a:srgbClr val="000000"/>
                </a:solidFill>
                <a:effectLst/>
                <a:latin typeface="Arial" panose="020B0604020202020204" pitchFamily="34" charset="0"/>
                <a:ea typeface="Arial" panose="020B0604020202020204" pitchFamily="34" charset="0"/>
              </a:rPr>
              <a:t> ở </a:t>
            </a:r>
            <a:r>
              <a:rPr lang="en-US" sz="1800" dirty="0" err="1">
                <a:solidFill>
                  <a:srgbClr val="000000"/>
                </a:solidFill>
                <a:effectLst/>
                <a:latin typeface="Arial" panose="020B0604020202020204" pitchFamily="34" charset="0"/>
                <a:ea typeface="Arial" panose="020B0604020202020204" pitchFamily="34" charset="0"/>
              </a:rPr>
              <a:t>trường</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mầm</a:t>
            </a:r>
            <a:r>
              <a:rPr lang="en-US" sz="1800" dirty="0">
                <a:solidFill>
                  <a:srgbClr val="000000"/>
                </a:solidFill>
                <a:effectLst/>
                <a:latin typeface="Arial" panose="020B0604020202020204" pitchFamily="34" charset="0"/>
                <a:ea typeface="Arial" panose="020B0604020202020204" pitchFamily="34" charset="0"/>
              </a:rPr>
              <a:t> non. </a:t>
            </a:r>
            <a:r>
              <a:rPr lang="en-US" sz="1800" i="1" dirty="0" err="1">
                <a:solidFill>
                  <a:srgbClr val="000000"/>
                </a:solidFill>
                <a:effectLst/>
                <a:latin typeface="Arial" panose="020B0604020202020204" pitchFamily="34" charset="0"/>
                <a:ea typeface="Arial" panose="020B0604020202020204" pitchFamily="34" charset="0"/>
              </a:rPr>
              <a:t>Tạp</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chí</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Giáo</a:t>
            </a:r>
            <a:r>
              <a:rPr lang="en-US" sz="1800" i="1" dirty="0">
                <a:solidFill>
                  <a:srgbClr val="000000"/>
                </a:solidFill>
                <a:effectLst/>
                <a:latin typeface="Arial" panose="020B0604020202020204" pitchFamily="34" charset="0"/>
                <a:ea typeface="Arial" panose="020B0604020202020204" pitchFamily="34" charset="0"/>
              </a:rPr>
              <a:t> </a:t>
            </a:r>
            <a:r>
              <a:rPr lang="en-US" sz="1800" i="1" dirty="0" err="1">
                <a:solidFill>
                  <a:srgbClr val="000000"/>
                </a:solidFill>
                <a:effectLst/>
                <a:latin typeface="Arial" panose="020B0604020202020204" pitchFamily="34" charset="0"/>
                <a:ea typeface="Arial" panose="020B0604020202020204" pitchFamily="34" charset="0"/>
              </a:rPr>
              <a:t>dục</a:t>
            </a:r>
            <a:r>
              <a:rPr lang="en-US" sz="1800" dirty="0">
                <a:solidFill>
                  <a:srgbClr val="000000"/>
                </a:solidFill>
                <a:effectLst/>
                <a:latin typeface="Arial" panose="020B0604020202020204" pitchFamily="34" charset="0"/>
                <a:ea typeface="Arial" panose="020B0604020202020204" pitchFamily="34" charset="0"/>
              </a:rPr>
              <a:t>. </a:t>
            </a:r>
            <a:r>
              <a:rPr lang="en-US" sz="1800" dirty="0" err="1">
                <a:solidFill>
                  <a:srgbClr val="000000"/>
                </a:solidFill>
                <a:effectLst/>
                <a:latin typeface="Arial" panose="020B0604020202020204" pitchFamily="34" charset="0"/>
                <a:ea typeface="Arial" panose="020B0604020202020204" pitchFamily="34" charset="0"/>
              </a:rPr>
              <a:t>Số</a:t>
            </a:r>
            <a:r>
              <a:rPr lang="en-US" sz="1800" dirty="0">
                <a:solidFill>
                  <a:srgbClr val="000000"/>
                </a:solidFill>
                <a:effectLst/>
                <a:latin typeface="Arial" panose="020B0604020202020204" pitchFamily="34" charset="0"/>
                <a:ea typeface="Arial" panose="020B0604020202020204" pitchFamily="34" charset="0"/>
              </a:rPr>
              <a:t> 406, </a:t>
            </a:r>
            <a:r>
              <a:rPr lang="en-US" sz="1800" dirty="0" err="1">
                <a:solidFill>
                  <a:srgbClr val="000000"/>
                </a:solidFill>
                <a:effectLst/>
                <a:latin typeface="Arial" panose="020B0604020202020204" pitchFamily="34" charset="0"/>
                <a:ea typeface="Arial" panose="020B0604020202020204" pitchFamily="34" charset="0"/>
              </a:rPr>
              <a:t>kỳ</a:t>
            </a:r>
            <a:r>
              <a:rPr lang="en-US" sz="1800" dirty="0">
                <a:solidFill>
                  <a:srgbClr val="000000"/>
                </a:solidFill>
                <a:effectLst/>
                <a:latin typeface="Arial" panose="020B0604020202020204" pitchFamily="34" charset="0"/>
                <a:ea typeface="Arial" panose="020B0604020202020204" pitchFamily="34" charset="0"/>
              </a:rPr>
              <a:t> 2 </a:t>
            </a:r>
            <a:r>
              <a:rPr lang="en-US" sz="1800" dirty="0" err="1">
                <a:solidFill>
                  <a:srgbClr val="000000"/>
                </a:solidFill>
                <a:effectLst/>
                <a:latin typeface="Arial" panose="020B0604020202020204" pitchFamily="34" charset="0"/>
                <a:ea typeface="Arial" panose="020B0604020202020204" pitchFamily="34" charset="0"/>
              </a:rPr>
              <a:t>tháng</a:t>
            </a:r>
            <a:r>
              <a:rPr lang="en-US" sz="1800" dirty="0">
                <a:solidFill>
                  <a:srgbClr val="000000"/>
                </a:solidFill>
                <a:effectLst/>
                <a:latin typeface="Arial" panose="020B0604020202020204" pitchFamily="34" charset="0"/>
                <a:ea typeface="Arial" panose="020B0604020202020204" pitchFamily="34" charset="0"/>
              </a:rPr>
              <a:t> 2/2017</a:t>
            </a:r>
            <a:endParaRPr lang="en-US" sz="1800"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endParaRPr sz="1500" dirty="0">
              <a:solidFill>
                <a:schemeClr val="dk1"/>
              </a:solidFill>
              <a:latin typeface="+mj-lt"/>
              <a:ea typeface="Source Sans Pro"/>
              <a:cs typeface="Source Sans Pro"/>
              <a:sym typeface="Source Sans Pro"/>
            </a:endParaRPr>
          </a:p>
        </p:txBody>
      </p:sp>
      <p:sp>
        <p:nvSpPr>
          <p:cNvPr id="77" name="Google Shape;77;p18"/>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6</a:t>
            </a:fld>
            <a:endParaRPr/>
          </a:p>
        </p:txBody>
      </p:sp>
      <p:sp>
        <p:nvSpPr>
          <p:cNvPr id="7" name="TextBox 6">
            <a:extLst>
              <a:ext uri="{FF2B5EF4-FFF2-40B4-BE49-F238E27FC236}">
                <a16:creationId xmlns:a16="http://schemas.microsoft.com/office/drawing/2014/main" id="{4F730426-9561-43B3-A483-DED2A44AF022}"/>
              </a:ext>
            </a:extLst>
          </p:cNvPr>
          <p:cNvSpPr txBox="1"/>
          <p:nvPr/>
        </p:nvSpPr>
        <p:spPr>
          <a:xfrm>
            <a:off x="6645910" y="479679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22"/>
          <p:cNvSpPr txBox="1">
            <a:spLocks noGrp="1"/>
          </p:cNvSpPr>
          <p:nvPr>
            <p:ph type="body" idx="1"/>
          </p:nvPr>
        </p:nvSpPr>
        <p:spPr>
          <a:xfrm>
            <a:off x="-60443" y="1851629"/>
            <a:ext cx="6371590" cy="2977596"/>
          </a:xfrm>
          <a:prstGeom prst="rect">
            <a:avLst/>
          </a:prstGeom>
        </p:spPr>
        <p:txBody>
          <a:bodyPr spcFirstLastPara="1" wrap="square" lIns="91425" tIns="91425" rIns="91425" bIns="91425" anchor="t" anchorCtr="0">
            <a:noAutofit/>
          </a:bodyPr>
          <a:lstStyle/>
          <a:p>
            <a:pPr marL="0" marR="0">
              <a:spcBef>
                <a:spcPts val="0"/>
              </a:spcBef>
              <a:spcAft>
                <a:spcPts val="0"/>
              </a:spcAft>
            </a:pPr>
            <a:r>
              <a:rPr lang="en-US" sz="1800" b="1" dirty="0" err="1">
                <a:solidFill>
                  <a:srgbClr val="000000"/>
                </a:solidFill>
                <a:effectLst/>
                <a:latin typeface="Arial" panose="020B0604020202020204" pitchFamily="34" charset="0"/>
                <a:ea typeface="Arial" panose="020B0604020202020204" pitchFamily="34" charset="0"/>
              </a:rPr>
              <a:t>Mời</a:t>
            </a:r>
            <a:r>
              <a:rPr lang="en-US" sz="1800" b="1" dirty="0">
                <a:solidFill>
                  <a:srgbClr val="000000"/>
                </a:solidFill>
                <a:effectLst/>
                <a:latin typeface="Arial" panose="020B0604020202020204" pitchFamily="34" charset="0"/>
                <a:ea typeface="Arial" panose="020B0604020202020204" pitchFamily="34" charset="0"/>
              </a:rPr>
              <a:t> </a:t>
            </a:r>
            <a:r>
              <a:rPr lang="en-US" sz="1800" b="1" dirty="0" err="1">
                <a:solidFill>
                  <a:srgbClr val="000000"/>
                </a:solidFill>
                <a:effectLst/>
                <a:latin typeface="Arial" panose="020B0604020202020204" pitchFamily="34" charset="0"/>
                <a:ea typeface="Arial" panose="020B0604020202020204" pitchFamily="34" charset="0"/>
              </a:rPr>
              <a:t>xem</a:t>
            </a:r>
            <a:r>
              <a:rPr lang="en-US" sz="1800" b="1" dirty="0">
                <a:solidFill>
                  <a:srgbClr val="000000"/>
                </a:solidFill>
                <a:effectLst/>
                <a:latin typeface="Arial" panose="020B0604020202020204" pitchFamily="34" charset="0"/>
                <a:ea typeface="Arial" panose="020B0604020202020204" pitchFamily="34" charset="0"/>
              </a:rPr>
              <a:t> video 1: </a:t>
            </a:r>
            <a:r>
              <a:rPr lang="en-US" sz="1800" b="1" dirty="0" err="1">
                <a:solidFill>
                  <a:srgbClr val="000000"/>
                </a:solidFill>
                <a:effectLst/>
                <a:latin typeface="Roboto" panose="02000000000000000000" pitchFamily="2" charset="0"/>
                <a:ea typeface="Times New Roman" panose="02020603050405020304" pitchFamily="18" charset="0"/>
              </a:rPr>
              <a:t>Hoạt</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động</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bóc</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trứng</a:t>
            </a:r>
            <a:r>
              <a:rPr lang="en-US" sz="1800" b="1" dirty="0">
                <a:solidFill>
                  <a:srgbClr val="000000"/>
                </a:solidFill>
                <a:effectLst/>
                <a:latin typeface="Roboto" panose="02000000000000000000" pitchFamily="2" charset="0"/>
                <a:ea typeface="Times New Roman" panose="02020603050405020304" pitchFamily="18" charset="0"/>
              </a:rPr>
              <a:t> - </a:t>
            </a:r>
            <a:r>
              <a:rPr lang="en-US" sz="1800" b="1" dirty="0" err="1">
                <a:solidFill>
                  <a:srgbClr val="000000"/>
                </a:solidFill>
                <a:effectLst/>
                <a:latin typeface="Roboto" panose="02000000000000000000" pitchFamily="2" charset="0"/>
                <a:ea typeface="Times New Roman" panose="02020603050405020304" pitchFamily="18" charset="0"/>
              </a:rPr>
              <a:t>Lãnh</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vực</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phát</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triển</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tình</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cảm</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kỹ</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năng</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xã</a:t>
            </a:r>
            <a:r>
              <a:rPr lang="en-US" sz="1800" b="1" dirty="0">
                <a:solidFill>
                  <a:srgbClr val="000000"/>
                </a:solidFill>
                <a:effectLst/>
                <a:latin typeface="Roboto" panose="02000000000000000000" pitchFamily="2" charset="0"/>
                <a:ea typeface="Times New Roman" panose="02020603050405020304" pitchFamily="18" charset="0"/>
              </a:rPr>
              <a:t> </a:t>
            </a:r>
            <a:r>
              <a:rPr lang="en-US" sz="1800" b="1" dirty="0" err="1">
                <a:solidFill>
                  <a:srgbClr val="000000"/>
                </a:solidFill>
                <a:effectLst/>
                <a:latin typeface="Roboto" panose="02000000000000000000" pitchFamily="2" charset="0"/>
                <a:ea typeface="Times New Roman" panose="02020603050405020304" pitchFamily="18" charset="0"/>
              </a:rPr>
              <a:t>hội</a:t>
            </a:r>
            <a:endParaRPr lang="en-US" sz="1800" b="1" dirty="0">
              <a:effectLst/>
              <a:latin typeface="Times New Roman" panose="02020603050405020304" pitchFamily="18" charset="0"/>
              <a:ea typeface="Times New Roman" panose="02020603050405020304" pitchFamily="18" charset="0"/>
            </a:endParaRPr>
          </a:p>
          <a:p>
            <a:pPr marL="0" marR="0">
              <a:lnSpc>
                <a:spcPct val="150000"/>
              </a:lnSpc>
              <a:spcBef>
                <a:spcPts val="0"/>
              </a:spcBef>
              <a:spcAft>
                <a:spcPts val="0"/>
              </a:spcAft>
            </a:pPr>
            <a:r>
              <a:rPr lang="en-US" sz="1800" b="1" u="sng" dirty="0">
                <a:solidFill>
                  <a:srgbClr val="0563C1"/>
                </a:solidFill>
                <a:effectLst/>
                <a:latin typeface="Arial" panose="020B0604020202020204" pitchFamily="34" charset="0"/>
                <a:ea typeface="Arial" panose="020B0604020202020204" pitchFamily="34" charset="0"/>
                <a:hlinkClick r:id="rId3"/>
              </a:rPr>
              <a:t>https://www.youtube.com/watch?v=Tni4AaacXqA</a:t>
            </a:r>
            <a:endParaRPr lang="en-US" sz="1800" dirty="0">
              <a:effectLst/>
              <a:latin typeface="Times New Roman" panose="02020603050405020304" pitchFamily="18" charset="0"/>
              <a:ea typeface="Calibri" panose="020F0502020204030204" pitchFamily="34" charset="0"/>
            </a:endParaRPr>
          </a:p>
        </p:txBody>
      </p:sp>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7</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6" name="Picture 5">
            <a:extLst>
              <a:ext uri="{FF2B5EF4-FFF2-40B4-BE49-F238E27FC236}">
                <a16:creationId xmlns:a16="http://schemas.microsoft.com/office/drawing/2014/main" id="{BC470558-41FC-4EAE-8158-B2F0510E7C03}"/>
              </a:ext>
            </a:extLst>
          </p:cNvPr>
          <p:cNvPicPr>
            <a:picLocks noChangeAspect="1"/>
          </p:cNvPicPr>
          <p:nvPr/>
        </p:nvPicPr>
        <p:blipFill>
          <a:blip r:embed="rId4"/>
          <a:stretch>
            <a:fillRect/>
          </a:stretch>
        </p:blipFill>
        <p:spPr>
          <a:xfrm>
            <a:off x="6311147" y="1257626"/>
            <a:ext cx="2520931" cy="1687343"/>
          </a:xfrm>
          <a:prstGeom prst="rect">
            <a:avLst/>
          </a:prstGeom>
        </p:spPr>
      </p:pic>
      <p:sp>
        <p:nvSpPr>
          <p:cNvPr id="11" name="TextBox 10">
            <a:extLst>
              <a:ext uri="{FF2B5EF4-FFF2-40B4-BE49-F238E27FC236}">
                <a16:creationId xmlns:a16="http://schemas.microsoft.com/office/drawing/2014/main" id="{56D04E3B-047F-4FD5-854A-185BB446268E}"/>
              </a:ext>
            </a:extLst>
          </p:cNvPr>
          <p:cNvSpPr txBox="1"/>
          <p:nvPr/>
        </p:nvSpPr>
        <p:spPr>
          <a:xfrm>
            <a:off x="1644665" y="4690574"/>
            <a:ext cx="4409626" cy="215444"/>
          </a:xfrm>
          <a:prstGeom prst="rect">
            <a:avLst/>
          </a:prstGeom>
          <a:noFill/>
        </p:spPr>
        <p:txBody>
          <a:bodyPr wrap="square">
            <a:spAutoFit/>
          </a:bodyPr>
          <a:lstStyle/>
          <a:p>
            <a:r>
              <a:rPr lang="en-US" sz="800" dirty="0"/>
              <a:t>https://www.learnwithhomer.com/homer-blog/4190/social-skills-for-kids/</a:t>
            </a:r>
          </a:p>
        </p:txBody>
      </p:sp>
      <p:sp>
        <p:nvSpPr>
          <p:cNvPr id="3" name="Title 2">
            <a:extLst>
              <a:ext uri="{FF2B5EF4-FFF2-40B4-BE49-F238E27FC236}">
                <a16:creationId xmlns:a16="http://schemas.microsoft.com/office/drawing/2014/main" id="{425EA982-AE31-3623-E74C-3700CC5F62C5}"/>
              </a:ext>
            </a:extLst>
          </p:cNvPr>
          <p:cNvSpPr>
            <a:spLocks noGrp="1"/>
          </p:cNvSpPr>
          <p:nvPr>
            <p:ph type="title"/>
          </p:nvPr>
        </p:nvSpPr>
        <p:spPr/>
        <p:txBody>
          <a:bodyPr/>
          <a:lstStyle/>
          <a:p>
            <a:endParaRPr lang="en-US"/>
          </a:p>
        </p:txBody>
      </p:sp>
      <p:sp>
        <p:nvSpPr>
          <p:cNvPr id="13" name="Google Shape;126;p25">
            <a:extLst>
              <a:ext uri="{FF2B5EF4-FFF2-40B4-BE49-F238E27FC236}">
                <a16:creationId xmlns:a16="http://schemas.microsoft.com/office/drawing/2014/main" id="{A28E33A1-1FC4-FF4F-D80E-23277DBAF558}"/>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5197799" y="2139914"/>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12" name="TextBox 11">
            <a:extLst>
              <a:ext uri="{FF2B5EF4-FFF2-40B4-BE49-F238E27FC236}">
                <a16:creationId xmlns:a16="http://schemas.microsoft.com/office/drawing/2014/main" id="{C32FD8DB-8B3E-B7E0-E264-3543CF828487}"/>
              </a:ext>
            </a:extLst>
          </p:cNvPr>
          <p:cNvSpPr txBox="1"/>
          <p:nvPr/>
        </p:nvSpPr>
        <p:spPr>
          <a:xfrm>
            <a:off x="216404" y="2003004"/>
            <a:ext cx="4819972" cy="2535246"/>
          </a:xfrm>
          <a:prstGeom prst="rect">
            <a:avLst/>
          </a:prstGeom>
          <a:noFill/>
        </p:spPr>
        <p:txBody>
          <a:bodyPr wrap="square">
            <a:spAutoFit/>
          </a:bodyPr>
          <a:lstStyle/>
          <a:p>
            <a:pPr marL="0" marR="0" indent="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1. </a:t>
            </a:r>
            <a:r>
              <a:rPr lang="en-US" sz="1800" b="1" dirty="0" err="1">
                <a:solidFill>
                  <a:srgbClr val="000000"/>
                </a:solidFill>
                <a:effectLst/>
                <a:latin typeface="Arial" panose="020B0604020202020204" pitchFamily="34" charset="0"/>
                <a:ea typeface="Calibri" panose="020F0502020204030204" pitchFamily="34" charset="0"/>
              </a:rPr>
              <a:t>Đánh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các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dục</a:t>
            </a:r>
            <a:r>
              <a:rPr lang="en-US" sz="1800" b="1" dirty="0">
                <a:solidFill>
                  <a:srgbClr val="000000"/>
                </a:solidFill>
                <a:effectLst/>
                <a:latin typeface="Arial" panose="020B0604020202020204" pitchFamily="34" charset="0"/>
                <a:ea typeface="Calibri" panose="020F0502020204030204" pitchFamily="34" charset="0"/>
              </a:rPr>
              <a:t> KNXH </a:t>
            </a:r>
            <a:r>
              <a:rPr lang="en-US" sz="1800" b="1" dirty="0" err="1">
                <a:solidFill>
                  <a:srgbClr val="000000"/>
                </a:solidFill>
                <a:effectLst/>
                <a:latin typeface="Arial" panose="020B0604020202020204" pitchFamily="34" charset="0"/>
                <a:ea typeface="Calibri" panose="020F0502020204030204" pitchFamily="34" charset="0"/>
              </a:rPr>
              <a:t>thông</a:t>
            </a:r>
            <a:r>
              <a:rPr lang="en-US" sz="1800" b="1" dirty="0">
                <a:solidFill>
                  <a:srgbClr val="000000"/>
                </a:solidFill>
                <a:effectLst/>
                <a:latin typeface="Arial" panose="020B0604020202020204" pitchFamily="34" charset="0"/>
                <a:ea typeface="Calibri" panose="020F0502020204030204" pitchFamily="34" charset="0"/>
              </a:rPr>
              <a:t> qua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trải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nghiệm</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5- 6 </a:t>
            </a:r>
            <a:r>
              <a:rPr lang="en-US" sz="1800" b="1" dirty="0" err="1">
                <a:solidFill>
                  <a:srgbClr val="000000"/>
                </a:solidFill>
                <a:effectLst/>
                <a:latin typeface="Arial" panose="020B0604020202020204" pitchFamily="34" charset="0"/>
                <a:ea typeface="Calibri" panose="020F0502020204030204" pitchFamily="34" charset="0"/>
              </a:rPr>
              <a:t>tuổi</a:t>
            </a:r>
            <a:endParaRPr lang="en-US" sz="1800" b="1"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9: </a:t>
            </a:r>
            <a:r>
              <a:rPr lang="en-US" sz="1800" i="1" dirty="0" err="1">
                <a:solidFill>
                  <a:srgbClr val="000000"/>
                </a:solidFill>
                <a:effectLst/>
                <a:latin typeface="Arial" panose="020B0604020202020204" pitchFamily="34" charset="0"/>
                <a:ea typeface="Calibri" panose="020F0502020204030204" pitchFamily="34" charset="0"/>
              </a:rPr>
              <a:t>Đánh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thông</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Times New Roman" panose="02020603050405020304" pitchFamily="18" charset="0"/>
              <a:ea typeface="Calibri" panose="020F0502020204030204" pitchFamily="34" charset="0"/>
            </a:endParaRPr>
          </a:p>
        </p:txBody>
      </p:sp>
      <p:sp>
        <p:nvSpPr>
          <p:cNvPr id="14" name="TextBox 13">
            <a:extLst>
              <a:ext uri="{FF2B5EF4-FFF2-40B4-BE49-F238E27FC236}">
                <a16:creationId xmlns:a16="http://schemas.microsoft.com/office/drawing/2014/main" id="{569ED1CA-9EA0-9F6B-DB8C-87E95AFF1782}"/>
              </a:ext>
            </a:extLst>
          </p:cNvPr>
          <p:cNvSpPr txBox="1"/>
          <p:nvPr/>
        </p:nvSpPr>
        <p:spPr>
          <a:xfrm>
            <a:off x="13660" y="847054"/>
            <a:ext cx="9085890" cy="923330"/>
          </a:xfrm>
          <a:prstGeom prst="rect">
            <a:avLst/>
          </a:prstGeom>
          <a:noFill/>
        </p:spPr>
        <p:txBody>
          <a:bodyPr wrap="square">
            <a:spAutoFit/>
          </a:bodyPr>
          <a:lstStyle/>
          <a:p>
            <a:r>
              <a:rPr lang="es-MX" sz="1800" spc="-20" dirty="0">
                <a:effectLst/>
                <a:latin typeface="Arial" panose="020B0604020202020204" pitchFamily="34" charset="0"/>
                <a:ea typeface="Calibri" panose="020F0502020204030204" pitchFamily="34" charset="0"/>
              </a:rPr>
              <a:t>Theo </a:t>
            </a:r>
            <a:r>
              <a:rPr lang="es-MX" sz="1800" spc="-20" dirty="0" err="1">
                <a:effectLst/>
                <a:latin typeface="Arial" panose="020B0604020202020204" pitchFamily="34" charset="0"/>
                <a:ea typeface="Calibri" panose="020F0502020204030204" pitchFamily="34" charset="0"/>
              </a:rPr>
              <a:t>tổng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hợp</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từ</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Lương</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Thị</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Bình</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Phan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Lan</a:t>
            </a:r>
            <a:r>
              <a:rPr lang="es-MX" sz="1800" spc="-20" dirty="0">
                <a:effectLst/>
                <a:latin typeface="Arial" panose="020B0604020202020204" pitchFamily="34" charset="0"/>
                <a:ea typeface="Calibri" panose="020F0502020204030204" pitchFamily="34" charset="0"/>
              </a:rPr>
              <a:t> </a:t>
            </a:r>
            <a:r>
              <a:rPr lang="es-MX" sz="1800" spc="-20" dirty="0" err="1">
                <a:effectLst/>
                <a:latin typeface="Arial" panose="020B0604020202020204" pitchFamily="34" charset="0"/>
                <a:ea typeface="Calibri" panose="020F0502020204030204" pitchFamily="34" charset="0"/>
              </a:rPr>
              <a:t>Anh</a:t>
            </a:r>
            <a:r>
              <a:rPr lang="es-MX" sz="1800" spc="-20" dirty="0">
                <a:effectLst/>
                <a:latin typeface="Arial" panose="020B0604020202020204" pitchFamily="34" charset="0"/>
                <a:ea typeface="Calibri" panose="020F0502020204030204" pitchFamily="34" charset="0"/>
              </a:rPr>
              <a:t> (2007), </a:t>
            </a:r>
            <a:r>
              <a:rPr lang="pt-BR" sz="1800" dirty="0">
                <a:effectLst/>
                <a:latin typeface="Arial" panose="020B0604020202020204" pitchFamily="34" charset="0"/>
                <a:ea typeface="Calibri" panose="020F0502020204030204" pitchFamily="34" charset="0"/>
              </a:rPr>
              <a:t>Lê Bích Ngọc (2013),</a:t>
            </a:r>
            <a:r>
              <a:rPr lang="es-MX" sz="1800" spc="-2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Nguyễn</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Mỹ</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Lộc</a:t>
            </a:r>
            <a:r>
              <a:rPr lang="en-US" sz="1800" dirty="0">
                <a:effectLst/>
                <a:latin typeface="Arial" panose="020B0604020202020204" pitchFamily="34" charset="0"/>
                <a:ea typeface="Calibri" panose="020F0502020204030204" pitchFamily="34" charset="0"/>
              </a:rPr>
              <a:t> – </a:t>
            </a:r>
            <a:r>
              <a:rPr lang="en-US" sz="1800" dirty="0" err="1">
                <a:effectLst/>
                <a:latin typeface="Arial" panose="020B0604020202020204" pitchFamily="34" charset="0"/>
                <a:ea typeface="Calibri" panose="020F0502020204030204" pitchFamily="34" charset="0"/>
              </a:rPr>
              <a:t>Đinh</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Kim </a:t>
            </a:r>
            <a:r>
              <a:rPr lang="en-US" sz="1800" dirty="0" err="1">
                <a:effectLst/>
                <a:latin typeface="Arial" panose="020B0604020202020204" pitchFamily="34" charset="0"/>
                <a:ea typeface="Calibri" panose="020F0502020204030204" pitchFamily="34" charset="0"/>
              </a:rPr>
              <a:t>Thoa</a:t>
            </a:r>
            <a:r>
              <a:rPr lang="en-US" sz="1800" dirty="0">
                <a:effectLst/>
                <a:latin typeface="Arial" panose="020B0604020202020204" pitchFamily="34" charset="0"/>
                <a:ea typeface="Calibri" panose="020F0502020204030204" pitchFamily="34" charset="0"/>
              </a:rPr>
              <a:t> – Phan </a:t>
            </a:r>
            <a:r>
              <a:rPr lang="en-US" sz="1800" dirty="0" err="1">
                <a:effectLst/>
                <a:latin typeface="Arial" panose="020B0604020202020204" pitchFamily="34" charset="0"/>
                <a:ea typeface="Calibri" panose="020F0502020204030204" pitchFamily="34" charset="0"/>
              </a:rPr>
              <a:t>Thị</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Thảo</a:t>
            </a:r>
            <a:r>
              <a:rPr lang="en-US" sz="180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Calibri" panose="020F0502020204030204" pitchFamily="34" charset="0"/>
              </a:rPr>
              <a:t>Hương</a:t>
            </a:r>
            <a:r>
              <a:rPr lang="en-US" sz="1800" dirty="0">
                <a:effectLst/>
                <a:latin typeface="Arial" panose="020B0604020202020204" pitchFamily="34" charset="0"/>
                <a:ea typeface="Calibri" panose="020F0502020204030204" pitchFamily="34" charset="0"/>
              </a:rPr>
              <a:t> (2009)- </a:t>
            </a:r>
            <a:r>
              <a:rPr lang="es-MX" sz="1800" spc="-20" dirty="0" err="1">
                <a:effectLst/>
                <a:latin typeface="Arial" panose="020B0604020202020204" pitchFamily="34" charset="0"/>
                <a:ea typeface="Calibri" panose="020F0502020204030204" pitchFamily="34" charset="0"/>
              </a:rPr>
              <a:t>và</a:t>
            </a:r>
            <a:r>
              <a:rPr lang="es-MX" sz="1800" spc="-20" dirty="0">
                <a:effectLst/>
                <a:latin typeface="Arial" panose="020B0604020202020204" pitchFamily="34" charset="0"/>
                <a:ea typeface="Calibri" panose="020F0502020204030204" pitchFamily="34" charset="0"/>
              </a:rPr>
              <a:t> </a:t>
            </a:r>
            <a:r>
              <a:rPr lang="en-US" sz="1800" dirty="0" err="1">
                <a:effectLst/>
                <a:latin typeface="Arial" panose="020B0604020202020204" pitchFamily="34" charset="0"/>
                <a:ea typeface="Arial" panose="020B0604020202020204" pitchFamily="34" charset="0"/>
              </a:rPr>
              <a:t>Bộ</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giáo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dục</a:t>
            </a:r>
            <a:r>
              <a:rPr lang="en-US" sz="1800" dirty="0">
                <a:effectLst/>
                <a:latin typeface="Arial" panose="020B0604020202020204" pitchFamily="34" charset="0"/>
                <a:ea typeface="Arial" panose="020B0604020202020204" pitchFamily="34" charset="0"/>
              </a:rPr>
              <a:t> – </a:t>
            </a:r>
            <a:r>
              <a:rPr lang="en-US" sz="1800" dirty="0" err="1">
                <a:effectLst/>
                <a:latin typeface="Arial" panose="020B0604020202020204" pitchFamily="34" charset="0"/>
                <a:ea typeface="Arial" panose="020B0604020202020204" pitchFamily="34" charset="0"/>
              </a:rPr>
              <a:t>Đào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tạo</a:t>
            </a:r>
            <a:r>
              <a:rPr lang="en-US" sz="1800" dirty="0">
                <a:effectLst/>
                <a:latin typeface="Arial" panose="020B0604020202020204" pitchFamily="34" charset="0"/>
                <a:ea typeface="Arial" panose="020B0604020202020204" pitchFamily="34" charset="0"/>
              </a:rPr>
              <a:t> </a:t>
            </a:r>
            <a:r>
              <a:rPr lang="en-US" sz="1800" dirty="0" err="1">
                <a:effectLst/>
                <a:latin typeface="Arial" panose="020B0604020202020204" pitchFamily="34" charset="0"/>
                <a:ea typeface="Arial" panose="020B0604020202020204" pitchFamily="34" charset="0"/>
              </a:rPr>
              <a:t>Việt</a:t>
            </a:r>
            <a:r>
              <a:rPr lang="en-US" sz="1800" dirty="0">
                <a:effectLst/>
                <a:latin typeface="Arial" panose="020B0604020202020204" pitchFamily="34" charset="0"/>
                <a:ea typeface="Arial" panose="020B0604020202020204" pitchFamily="34" charset="0"/>
              </a:rPr>
              <a:t> Nam (2021)</a:t>
            </a:r>
            <a:r>
              <a:rPr lang="es-MX" sz="1800" spc="-20" dirty="0">
                <a:effectLst/>
                <a:latin typeface="Arial" panose="020B0604020202020204" pitchFamily="34" charset="0"/>
                <a:ea typeface="Calibri" panose="020F0502020204030204" pitchFamily="34" charset="0"/>
              </a:rPr>
              <a:t> </a:t>
            </a:r>
            <a:endParaRPr lang="en-US" sz="1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9</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CF1B9A4A-355B-29D7-BDD8-A71A4C20090E}"/>
              </a:ext>
            </a:extLst>
          </p:cNvPr>
          <p:cNvSpPr txBox="1"/>
          <p:nvPr/>
        </p:nvSpPr>
        <p:spPr>
          <a:xfrm>
            <a:off x="284136" y="1107267"/>
            <a:ext cx="8686800" cy="3366243"/>
          </a:xfrm>
          <a:prstGeom prst="rect">
            <a:avLst/>
          </a:prstGeom>
          <a:noFill/>
        </p:spPr>
        <p:txBody>
          <a:bodyPr wrap="square">
            <a:spAutoFit/>
          </a:bodyPr>
          <a:lstStyle/>
          <a:p>
            <a:pPr marL="0" marR="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9: </a:t>
            </a:r>
            <a:r>
              <a:rPr lang="en-US" sz="1800" i="1" dirty="0" err="1">
                <a:solidFill>
                  <a:srgbClr val="000000"/>
                </a:solidFill>
                <a:effectLst/>
                <a:latin typeface="Arial" panose="020B0604020202020204" pitchFamily="34" charset="0"/>
                <a:ea typeface="Calibri" panose="020F0502020204030204" pitchFamily="34" charset="0"/>
              </a:rPr>
              <a:t>Đánh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thông</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qua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5-6 </a:t>
            </a:r>
            <a:r>
              <a:rPr lang="en-US" sz="1800" dirty="0" err="1">
                <a:solidFill>
                  <a:srgbClr val="000000"/>
                </a:solidFill>
                <a:effectLst/>
                <a:latin typeface="Arial" panose="020B0604020202020204" pitchFamily="34" charset="0"/>
                <a:ea typeface="Calibri" panose="020F0502020204030204" pitchFamily="34" charset="0"/>
              </a:rPr>
              <a:t>tuổi</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Sau </a:t>
            </a:r>
            <a:r>
              <a:rPr lang="en-US" sz="1800" dirty="0" err="1">
                <a:solidFill>
                  <a:srgbClr val="000000"/>
                </a:solidFill>
                <a:effectLst/>
                <a:latin typeface="Arial" panose="020B0604020202020204" pitchFamily="34" charset="0"/>
                <a:ea typeface="Calibri" panose="020F0502020204030204" pitchFamily="34" charset="0"/>
              </a:rPr>
              <a:t>mỗi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127926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10</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0B15D434-36BA-C73A-3B68-33C2E9A5A491}"/>
              </a:ext>
            </a:extLst>
          </p:cNvPr>
          <p:cNvSpPr txBox="1"/>
          <p:nvPr/>
        </p:nvSpPr>
        <p:spPr>
          <a:xfrm>
            <a:off x="163630" y="1130261"/>
            <a:ext cx="5698155" cy="3366243"/>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tiêu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chí</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Sau </a:t>
            </a:r>
            <a:r>
              <a:rPr lang="en-US" sz="1800" dirty="0" err="1">
                <a:solidFill>
                  <a:srgbClr val="000000"/>
                </a:solidFill>
                <a:effectLst/>
                <a:latin typeface="Arial" panose="020B0604020202020204" pitchFamily="34" charset="0"/>
                <a:ea typeface="Calibri" panose="020F0502020204030204" pitchFamily="34" charset="0"/>
              </a:rPr>
              <a:t>khi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rèn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luyện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pic>
        <p:nvPicPr>
          <p:cNvPr id="8" name="Picture 7">
            <a:extLst>
              <a:ext uri="{FF2B5EF4-FFF2-40B4-BE49-F238E27FC236}">
                <a16:creationId xmlns:a16="http://schemas.microsoft.com/office/drawing/2014/main" id="{F1F0194B-EEF3-ACA0-DFB6-6860A6B2D1C2}"/>
              </a:ext>
            </a:extLst>
          </p:cNvPr>
          <p:cNvPicPr>
            <a:picLocks noChangeAspect="1"/>
          </p:cNvPicPr>
          <p:nvPr/>
        </p:nvPicPr>
        <p:blipFill>
          <a:blip r:embed="rId3"/>
          <a:stretch>
            <a:fillRect/>
          </a:stretch>
        </p:blipFill>
        <p:spPr>
          <a:xfrm>
            <a:off x="6311147" y="1257626"/>
            <a:ext cx="2520931" cy="1687343"/>
          </a:xfrm>
          <a:prstGeom prst="rect">
            <a:avLst/>
          </a:prstGeom>
        </p:spPr>
      </p:pic>
      <p:sp>
        <p:nvSpPr>
          <p:cNvPr id="9" name="TextBox 8">
            <a:extLst>
              <a:ext uri="{FF2B5EF4-FFF2-40B4-BE49-F238E27FC236}">
                <a16:creationId xmlns:a16="http://schemas.microsoft.com/office/drawing/2014/main" id="{47548A81-B76B-E885-D8B5-061C49113E80}"/>
              </a:ext>
            </a:extLst>
          </p:cNvPr>
          <p:cNvSpPr txBox="1"/>
          <p:nvPr/>
        </p:nvSpPr>
        <p:spPr>
          <a:xfrm>
            <a:off x="1644665" y="4690574"/>
            <a:ext cx="4409626" cy="215444"/>
          </a:xfrm>
          <a:prstGeom prst="rect">
            <a:avLst/>
          </a:prstGeom>
          <a:noFill/>
        </p:spPr>
        <p:txBody>
          <a:bodyPr wrap="square">
            <a:spAutoFit/>
          </a:bodyPr>
          <a:lstStyle/>
          <a:p>
            <a:r>
              <a:rPr lang="en-US" sz="800" dirty="0"/>
              <a:t>https://www.learnwithhomer.com/homer-blog/4190/social-skills-for-kids/</a:t>
            </a:r>
          </a:p>
        </p:txBody>
      </p:sp>
    </p:spTree>
    <p:extLst>
      <p:ext uri="{BB962C8B-B14F-4D97-AF65-F5344CB8AC3E}">
        <p14:creationId xmlns:p14="http://schemas.microsoft.com/office/powerpoint/2010/main" val="1448097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11</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97E71D4E-FB60-7D5D-D856-5D808F4D4041}"/>
              </a:ext>
            </a:extLst>
          </p:cNvPr>
          <p:cNvSpPr txBox="1"/>
          <p:nvPr/>
        </p:nvSpPr>
        <p:spPr>
          <a:xfrm>
            <a:off x="295843" y="921985"/>
            <a:ext cx="8686800" cy="3970318"/>
          </a:xfrm>
          <a:prstGeom prst="rect">
            <a:avLst/>
          </a:prstGeom>
          <a:noFill/>
        </p:spPr>
        <p:txBody>
          <a:bodyPr wrap="square">
            <a:spAutoFit/>
          </a:bodyPr>
          <a:lstStyle/>
          <a:p>
            <a:pPr marL="285750" indent="-285750" algn="just">
              <a:buFontTx/>
              <a:buChar char="-"/>
            </a:pP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rút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lượng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dõi</a:t>
            </a:r>
            <a:r>
              <a:rPr lang="en-US" sz="1800" dirty="0">
                <a:solidFill>
                  <a:srgbClr val="000000"/>
                </a:solidFill>
                <a:effectLst/>
                <a:latin typeface="Arial" panose="020B0604020202020204" pitchFamily="34" charset="0"/>
                <a:ea typeface="Calibri" panose="020F0502020204030204" pitchFamily="34" charset="0"/>
              </a:rPr>
              <a:t>, bao </a:t>
            </a:r>
            <a:r>
              <a:rPr lang="en-US" sz="1800" dirty="0" err="1">
                <a:solidFill>
                  <a:srgbClr val="000000"/>
                </a:solidFill>
                <a:effectLst/>
                <a:latin typeface="Arial" panose="020B0604020202020204" pitchFamily="34" charset="0"/>
                <a:ea typeface="Calibri" panose="020F0502020204030204" pitchFamily="34" charset="0"/>
              </a:rPr>
              <a:t>quát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kịp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thời</a:t>
            </a:r>
            <a:r>
              <a:rPr lang="en-US" sz="1800" dirty="0">
                <a:solidFill>
                  <a:srgbClr val="000000"/>
                </a:solidFill>
                <a:effectLst/>
                <a:latin typeface="Arial" panose="020B0604020202020204" pitchFamily="34" charset="0"/>
                <a:ea typeface="Calibri" panose="020F0502020204030204" pitchFamily="34" charset="0"/>
              </a:rPr>
              <a:t> </a:t>
            </a:r>
          </a:p>
          <a:p>
            <a:pPr marL="285750" indent="-285750" algn="just">
              <a:buFontTx/>
              <a:buChar char="-"/>
            </a:pP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nay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đoạn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Đây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Xét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khía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tiễn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ta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chủ</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p>
        </p:txBody>
      </p:sp>
    </p:spTree>
    <p:extLst>
      <p:ext uri="{BB962C8B-B14F-4D97-AF65-F5344CB8AC3E}">
        <p14:creationId xmlns:p14="http://schemas.microsoft.com/office/powerpoint/2010/main" val="274523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12</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B1BDE9E8-8C5F-85C4-A9AE-31E3E3A2E3C5}"/>
              </a:ext>
            </a:extLst>
          </p:cNvPr>
          <p:cNvSpPr txBox="1"/>
          <p:nvPr/>
        </p:nvSpPr>
        <p:spPr>
          <a:xfrm>
            <a:off x="173254" y="903349"/>
            <a:ext cx="8797491" cy="2950744"/>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chậm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bịu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gắn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nhãn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chậm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thêm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can </a:t>
            </a:r>
            <a:r>
              <a:rPr lang="en-US" sz="1800" dirty="0" err="1">
                <a:solidFill>
                  <a:srgbClr val="000000"/>
                </a:solidFill>
                <a:effectLst/>
                <a:latin typeface="Arial" panose="020B0604020202020204" pitchFamily="34" charset="0"/>
                <a:ea typeface="Calibri" panose="020F0502020204030204" pitchFamily="34" charset="0"/>
              </a:rPr>
              <a:t>thiệp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(POMS) </a:t>
            </a:r>
            <a:r>
              <a:rPr lang="en-US" sz="1800" dirty="0" err="1">
                <a:solidFill>
                  <a:srgbClr val="000000"/>
                </a:solidFill>
                <a:effectLst/>
                <a:latin typeface="Arial" panose="020B0604020202020204" pitchFamily="34" charset="0"/>
                <a:ea typeface="Calibri" panose="020F0502020204030204" pitchFamily="34" charset="0"/>
              </a:rPr>
              <a:t>nhìn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trọng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vào</a:t>
            </a:r>
            <a:r>
              <a:rPr lang="en-US" sz="1800">
                <a:solidFill>
                  <a:srgbClr val="000000"/>
                </a:solidFill>
                <a:effectLst/>
                <a:latin typeface="Arial" panose="020B0604020202020204" pitchFamily="34" charset="0"/>
                <a:ea typeface="Calibri" panose="020F0502020204030204" pitchFamily="34" charset="0"/>
              </a:rPr>
              <a:t> 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thế</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nào</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triển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sao</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
        <p:nvSpPr>
          <p:cNvPr id="8" name="TextBox 7">
            <a:extLst>
              <a:ext uri="{FF2B5EF4-FFF2-40B4-BE49-F238E27FC236}">
                <a16:creationId xmlns:a16="http://schemas.microsoft.com/office/drawing/2014/main" id="{AC5FE50D-2393-D6E9-F74D-637FFE142F7A}"/>
              </a:ext>
            </a:extLst>
          </p:cNvPr>
          <p:cNvSpPr txBox="1"/>
          <p:nvPr/>
        </p:nvSpPr>
        <p:spPr>
          <a:xfrm>
            <a:off x="85429" y="4255830"/>
            <a:ext cx="6584007" cy="699743"/>
          </a:xfrm>
          <a:prstGeom prst="rect">
            <a:avLst/>
          </a:prstGeom>
          <a:noFill/>
        </p:spPr>
        <p:txBody>
          <a:bodyPr wrap="square">
            <a:spAutoFit/>
          </a:bodyPr>
          <a:lstStyle/>
          <a:p>
            <a:pPr marL="0" marR="0" algn="just">
              <a:lnSpc>
                <a:spcPct val="150000"/>
              </a:lnSpc>
              <a:spcBef>
                <a:spcPts val="0"/>
              </a:spcBef>
              <a:spcAft>
                <a:spcPts val="0"/>
              </a:spcAft>
            </a:pPr>
            <a:r>
              <a:rPr lang="es-MX" sz="1400" dirty="0">
                <a:effectLst/>
                <a:latin typeface="Arial" panose="020B0604020202020204" pitchFamily="34" charset="0"/>
                <a:ea typeface="Arial" panose="020B0604020202020204" pitchFamily="34" charset="0"/>
              </a:rPr>
              <a:t>Theo </a:t>
            </a:r>
            <a:r>
              <a:rPr lang="es-MX" sz="1400" dirty="0" err="1">
                <a:effectLst/>
                <a:latin typeface="Arial" panose="020B0604020202020204" pitchFamily="34" charset="0"/>
                <a:ea typeface="Arial" panose="020B0604020202020204" pitchFamily="34" charset="0"/>
              </a:rPr>
              <a:t>tổng</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hợp</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từ</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Lương</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Thị</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Bình</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Phan</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Lan</a:t>
            </a:r>
            <a:r>
              <a:rPr lang="es-MX" sz="1400" dirty="0">
                <a:effectLst/>
                <a:latin typeface="Arial" panose="020B0604020202020204" pitchFamily="34" charset="0"/>
                <a:ea typeface="Arial" panose="020B0604020202020204" pitchFamily="34" charset="0"/>
              </a:rPr>
              <a:t> </a:t>
            </a:r>
            <a:r>
              <a:rPr lang="es-MX" sz="1400" dirty="0" err="1">
                <a:effectLst/>
                <a:latin typeface="Arial" panose="020B0604020202020204" pitchFamily="34" charset="0"/>
                <a:ea typeface="Arial" panose="020B0604020202020204" pitchFamily="34" charset="0"/>
              </a:rPr>
              <a:t>Anh</a:t>
            </a:r>
            <a:r>
              <a:rPr lang="es-MX" sz="1400" dirty="0">
                <a:effectLst/>
                <a:latin typeface="Arial" panose="020B0604020202020204" pitchFamily="34" charset="0"/>
                <a:ea typeface="Arial" panose="020B0604020202020204" pitchFamily="34" charset="0"/>
              </a:rPr>
              <a:t> (2007), </a:t>
            </a:r>
            <a:r>
              <a:rPr lang="pt-BR" sz="1400" dirty="0">
                <a:effectLst/>
                <a:latin typeface="Arial" panose="020B0604020202020204" pitchFamily="34" charset="0"/>
                <a:ea typeface="Arial" panose="020B0604020202020204" pitchFamily="34" charset="0"/>
              </a:rPr>
              <a:t>Lê Bích Ngọc (2013), </a:t>
            </a:r>
            <a:r>
              <a:rPr lang="en-US" sz="1400" dirty="0" err="1">
                <a:effectLst/>
                <a:latin typeface="Arial" panose="020B0604020202020204" pitchFamily="34" charset="0"/>
                <a:ea typeface="Arial" panose="020B0604020202020204" pitchFamily="34" charset="0"/>
              </a:rPr>
              <a:t>Nguyễn</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Thị</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Mỹ</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Lộc</a:t>
            </a:r>
            <a:r>
              <a:rPr lang="en-US" sz="1400" dirty="0">
                <a:effectLst/>
                <a:latin typeface="Arial" panose="020B0604020202020204" pitchFamily="34" charset="0"/>
                <a:ea typeface="Arial" panose="020B0604020202020204" pitchFamily="34" charset="0"/>
              </a:rPr>
              <a:t> – </a:t>
            </a:r>
            <a:r>
              <a:rPr lang="en-US" sz="1400" dirty="0" err="1">
                <a:effectLst/>
                <a:latin typeface="Arial" panose="020B0604020202020204" pitchFamily="34" charset="0"/>
                <a:ea typeface="Arial" panose="020B0604020202020204" pitchFamily="34" charset="0"/>
              </a:rPr>
              <a:t>Đinh</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Thị</a:t>
            </a:r>
            <a:r>
              <a:rPr lang="en-US" sz="1400" dirty="0">
                <a:effectLst/>
                <a:latin typeface="Arial" panose="020B0604020202020204" pitchFamily="34" charset="0"/>
                <a:ea typeface="Arial" panose="020B0604020202020204" pitchFamily="34" charset="0"/>
              </a:rPr>
              <a:t> Kim </a:t>
            </a:r>
            <a:r>
              <a:rPr lang="en-US" sz="1400" dirty="0" err="1">
                <a:effectLst/>
                <a:latin typeface="Arial" panose="020B0604020202020204" pitchFamily="34" charset="0"/>
                <a:ea typeface="Arial" panose="020B0604020202020204" pitchFamily="34" charset="0"/>
              </a:rPr>
              <a:t>Thoa</a:t>
            </a:r>
            <a:r>
              <a:rPr lang="en-US" sz="1400" dirty="0">
                <a:effectLst/>
                <a:latin typeface="Arial" panose="020B0604020202020204" pitchFamily="34" charset="0"/>
                <a:ea typeface="Arial" panose="020B0604020202020204" pitchFamily="34" charset="0"/>
              </a:rPr>
              <a:t> – Phan </a:t>
            </a:r>
            <a:r>
              <a:rPr lang="en-US" sz="1400" dirty="0" err="1">
                <a:effectLst/>
                <a:latin typeface="Arial" panose="020B0604020202020204" pitchFamily="34" charset="0"/>
                <a:ea typeface="Arial" panose="020B0604020202020204" pitchFamily="34" charset="0"/>
              </a:rPr>
              <a:t>Thị</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Thảo</a:t>
            </a:r>
            <a:r>
              <a:rPr lang="en-US" sz="1400" dirty="0">
                <a:effectLst/>
                <a:latin typeface="Arial" panose="020B0604020202020204" pitchFamily="34" charset="0"/>
                <a:ea typeface="Arial" panose="020B0604020202020204" pitchFamily="34" charset="0"/>
              </a:rPr>
              <a:t> </a:t>
            </a:r>
            <a:r>
              <a:rPr lang="en-US" sz="1400" dirty="0" err="1">
                <a:effectLst/>
                <a:latin typeface="Arial" panose="020B0604020202020204" pitchFamily="34" charset="0"/>
                <a:ea typeface="Arial" panose="020B0604020202020204" pitchFamily="34" charset="0"/>
              </a:rPr>
              <a:t>Hương</a:t>
            </a:r>
            <a:r>
              <a:rPr lang="en-US" sz="1400" dirty="0">
                <a:effectLst/>
                <a:latin typeface="Arial" panose="020B0604020202020204" pitchFamily="34" charset="0"/>
                <a:ea typeface="Arial" panose="020B0604020202020204" pitchFamily="34" charset="0"/>
              </a:rPr>
              <a:t> (2009) </a:t>
            </a:r>
            <a:endParaRPr lang="en-US" sz="1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66296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13</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48D8BAD3-FD41-F79E-0FD2-BDA033329A68}"/>
              </a:ext>
            </a:extLst>
          </p:cNvPr>
          <p:cNvSpPr txBox="1"/>
          <p:nvPr/>
        </p:nvSpPr>
        <p:spPr>
          <a:xfrm>
            <a:off x="305602" y="530762"/>
            <a:ext cx="8532795" cy="4612738"/>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Chính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vậy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xúc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suốt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gặp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Mặt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theo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nêu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Cho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bàn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thảo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tuần</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Sau </a:t>
            </a:r>
            <a:r>
              <a:rPr lang="en-US" sz="1800" dirty="0" err="1">
                <a:solidFill>
                  <a:srgbClr val="000000"/>
                </a:solidFill>
                <a:effectLst/>
                <a:latin typeface="Arial" panose="020B0604020202020204" pitchFamily="34" charset="0"/>
                <a:ea typeface="Calibri" panose="020F0502020204030204" pitchFamily="34" charset="0"/>
              </a:rPr>
              <a:t>mỗi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tháng</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nhìn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định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hữu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kĩ</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026082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14</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AA6E4FCA-8C7D-91F1-6867-61B381A25AB9}"/>
              </a:ext>
            </a:extLst>
          </p:cNvPr>
          <p:cNvSpPr txBox="1"/>
          <p:nvPr/>
        </p:nvSpPr>
        <p:spPr>
          <a:xfrm>
            <a:off x="120315" y="1137840"/>
            <a:ext cx="8903369" cy="2119747"/>
          </a:xfrm>
          <a:prstGeom prst="rect">
            <a:avLst/>
          </a:prstGeom>
          <a:noFill/>
        </p:spPr>
        <p:txBody>
          <a:bodyPr wrap="square">
            <a:spAutoFit/>
          </a:bodyPr>
          <a:lstStyle/>
          <a:p>
            <a:pPr marL="0" marR="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10: </a:t>
            </a:r>
            <a:r>
              <a:rPr lang="en-US" sz="1800" i="1" dirty="0" err="1">
                <a:solidFill>
                  <a:srgbClr val="000000"/>
                </a:solidFill>
                <a:effectLst/>
                <a:latin typeface="Arial" panose="020B0604020202020204" pitchFamily="34" charset="0"/>
                <a:ea typeface="Calibri" panose="020F0502020204030204" pitchFamily="34" charset="0"/>
              </a:rPr>
              <a:t>Điều</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chỉnh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thông</a:t>
            </a:r>
            <a:r>
              <a:rPr lang="en-US" sz="1800" i="1" dirty="0">
                <a:solidFill>
                  <a:srgbClr val="000000"/>
                </a:solidFill>
                <a:effectLst/>
                <a:latin typeface="Arial" panose="020B0604020202020204" pitchFamily="34" charset="0"/>
                <a:ea typeface="Calibri" panose="020F0502020204030204" pitchFamily="34" charset="0"/>
              </a:rPr>
              <a:t> qua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MG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qua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MG </a:t>
            </a:r>
            <a:r>
              <a:rPr lang="en-US" sz="1800" dirty="0" err="1">
                <a:solidFill>
                  <a:srgbClr val="000000"/>
                </a:solidFill>
                <a:effectLst/>
                <a:latin typeface="Arial" panose="020B0604020202020204" pitchFamily="34" charset="0"/>
                <a:ea typeface="Calibri" panose="020F0502020204030204" pitchFamily="34" charset="0"/>
              </a:rPr>
              <a:t>đã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kiện</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69520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15</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83430250-36FA-0255-D308-422F159BDF3B}"/>
              </a:ext>
            </a:extLst>
          </p:cNvPr>
          <p:cNvSpPr txBox="1"/>
          <p:nvPr/>
        </p:nvSpPr>
        <p:spPr>
          <a:xfrm>
            <a:off x="0" y="681359"/>
            <a:ext cx="8989996" cy="1704249"/>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Cách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b="0" dirty="0">
                <a:solidFill>
                  <a:srgbClr val="000000"/>
                </a:solidFill>
                <a:effectLst/>
                <a:latin typeface="Arial" panose="020B0604020202020204" pitchFamily="34" charset="0"/>
                <a:ea typeface="Calibri" panose="020F0502020204030204" pitchFamily="34" charset="0"/>
              </a:rPr>
              <a:t>Sau </a:t>
            </a:r>
            <a:r>
              <a:rPr lang="en-US" sz="1800" b="0" dirty="0" err="1">
                <a:solidFill>
                  <a:srgbClr val="000000"/>
                </a:solidFill>
                <a:effectLst/>
                <a:latin typeface="Arial" panose="020B0604020202020204" pitchFamily="34" charset="0"/>
                <a:ea typeface="Calibri" panose="020F0502020204030204" pitchFamily="34" charset="0"/>
              </a:rPr>
              <a:t>khi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quan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sát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đánh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kết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quả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về</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dục</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viên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dựa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những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kết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quả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được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tìm</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ra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nguyên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nhân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chỉnh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kế</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hoạch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dục</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dục</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cho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phù</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hợp</a:t>
            </a:r>
            <a:endParaRPr lang="en-US" sz="1800" b="1" dirty="0">
              <a:effectLst/>
              <a:latin typeface="Times New Roman" panose="02020603050405020304" pitchFamily="18" charset="0"/>
              <a:ea typeface="Calibri" panose="020F0502020204030204" pitchFamily="34" charset="0"/>
            </a:endParaRPr>
          </a:p>
        </p:txBody>
      </p:sp>
      <p:sp>
        <p:nvSpPr>
          <p:cNvPr id="8" name="TextBox 7">
            <a:extLst>
              <a:ext uri="{FF2B5EF4-FFF2-40B4-BE49-F238E27FC236}">
                <a16:creationId xmlns:a16="http://schemas.microsoft.com/office/drawing/2014/main" id="{7E89CEDF-8906-91F9-59EE-93B3A2FA7D52}"/>
              </a:ext>
            </a:extLst>
          </p:cNvPr>
          <p:cNvSpPr txBox="1"/>
          <p:nvPr/>
        </p:nvSpPr>
        <p:spPr>
          <a:xfrm>
            <a:off x="192506" y="2571750"/>
            <a:ext cx="8797490" cy="1200329"/>
          </a:xfrm>
          <a:prstGeom prst="rect">
            <a:avLst/>
          </a:prstGeom>
          <a:noFill/>
        </p:spPr>
        <p:txBody>
          <a:bodyPr wrap="square">
            <a:spAutoFit/>
          </a:bodyPr>
          <a:lstStyle/>
          <a:p>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KN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rèn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luyện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nâng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yếu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hòa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hay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chia </a:t>
            </a:r>
            <a:r>
              <a:rPr lang="en-US" sz="1800" dirty="0" err="1">
                <a:solidFill>
                  <a:srgbClr val="000000"/>
                </a:solidFill>
                <a:effectLst/>
                <a:latin typeface="Arial" panose="020B0604020202020204" pitchFamily="34" charset="0"/>
                <a:ea typeface="Calibri" panose="020F0502020204030204" pitchFamily="34" charset="0"/>
              </a:rPr>
              <a:t>sẻ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xây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dựng</a:t>
            </a:r>
            <a:r>
              <a:rPr lang="en-US" sz="1800" dirty="0">
                <a:solidFill>
                  <a:srgbClr val="000000"/>
                </a:solidFill>
                <a:effectLst/>
                <a:latin typeface="Arial" panose="020B0604020202020204" pitchFamily="34" charset="0"/>
                <a:ea typeface="Calibri" panose="020F0502020204030204" pitchFamily="34" charset="0"/>
              </a:rPr>
              <a:t> KH </a:t>
            </a:r>
            <a:r>
              <a:rPr lang="en-US" sz="1800" dirty="0" err="1">
                <a:solidFill>
                  <a:srgbClr val="000000"/>
                </a:solidFill>
                <a:effectLst/>
                <a:latin typeface="Arial" panose="020B0604020202020204" pitchFamily="34" charset="0"/>
                <a:ea typeface="Calibri" panose="020F0502020204030204" pitchFamily="34" charset="0"/>
              </a:rPr>
              <a:t>bổ</a:t>
            </a:r>
            <a:r>
              <a:rPr lang="en-US" sz="1800" dirty="0">
                <a:solidFill>
                  <a:srgbClr val="000000"/>
                </a:solidFill>
                <a:effectLst/>
                <a:latin typeface="Arial" panose="020B0604020202020204" pitchFamily="34" charset="0"/>
                <a:ea typeface="Calibri" panose="020F0502020204030204" pitchFamily="34" charset="0"/>
              </a:rPr>
              <a:t> sung </a:t>
            </a:r>
            <a:endParaRPr lang="en-US" sz="1800" dirty="0"/>
          </a:p>
        </p:txBody>
      </p:sp>
    </p:spTree>
    <p:extLst>
      <p:ext uri="{BB962C8B-B14F-4D97-AF65-F5344CB8AC3E}">
        <p14:creationId xmlns:p14="http://schemas.microsoft.com/office/powerpoint/2010/main" val="27090183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16</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65C45C82-661A-CEB6-F63C-47B74B20AA4A}"/>
              </a:ext>
            </a:extLst>
          </p:cNvPr>
          <p:cNvSpPr txBox="1"/>
          <p:nvPr/>
        </p:nvSpPr>
        <p:spPr>
          <a:xfrm>
            <a:off x="221380" y="442658"/>
            <a:ext cx="8556859" cy="4737387"/>
          </a:xfrm>
          <a:prstGeom prst="rect">
            <a:avLst/>
          </a:prstGeom>
          <a:noFill/>
        </p:spPr>
        <p:txBody>
          <a:bodyPr wrap="square">
            <a:spAutoFit/>
          </a:bodyPr>
          <a:lstStyle/>
          <a:p>
            <a:pPr marL="0" marR="0" indent="457200" algn="just">
              <a:lnSpc>
                <a:spcPct val="170000"/>
              </a:lnSpc>
              <a:spcBef>
                <a:spcPts val="0"/>
              </a:spcBef>
              <a:spcAft>
                <a:spcPts val="0"/>
              </a:spcAft>
            </a:pP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Đối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với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những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có</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tốt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giáo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viên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chỉnh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nâng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cao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yêu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cầu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để</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giúp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thể</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hiện</a:t>
            </a:r>
            <a:r>
              <a:rPr lang="en-US" sz="1800" b="0" dirty="0">
                <a:solidFill>
                  <a:srgbClr val="000000"/>
                </a:solidFill>
                <a:effectLst/>
                <a:latin typeface="Arial" panose="020B0604020202020204" pitchFamily="34" charset="0"/>
                <a:ea typeface="Calibri" panose="020F0502020204030204" pitchFamily="34" charset="0"/>
              </a:rPr>
              <a:t> KNXH </a:t>
            </a:r>
            <a:r>
              <a:rPr lang="en-US" sz="1800" b="0" dirty="0" err="1">
                <a:solidFill>
                  <a:srgbClr val="000000"/>
                </a:solidFill>
                <a:effectLst/>
                <a:latin typeface="Arial" panose="020B0604020202020204" pitchFamily="34" charset="0"/>
                <a:ea typeface="Calibri" panose="020F0502020204030204" pitchFamily="34" charset="0"/>
              </a:rPr>
              <a:t>tốt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hơn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trong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cuộc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sống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sinh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hàng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ngày</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giúp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đỡ</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bạn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chưa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có</a:t>
            </a:r>
            <a:r>
              <a:rPr lang="en-US" sz="1800" b="0" dirty="0">
                <a:solidFill>
                  <a:srgbClr val="000000"/>
                </a:solidFill>
                <a:effectLst/>
                <a:latin typeface="Arial" panose="020B0604020202020204" pitchFamily="34" charset="0"/>
                <a:ea typeface="Calibri" panose="020F0502020204030204" pitchFamily="34" charset="0"/>
              </a:rPr>
              <a:t> KNXH</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70000"/>
              </a:lnSpc>
              <a:spcBef>
                <a:spcPts val="0"/>
              </a:spcBef>
              <a:spcAft>
                <a:spcPts val="0"/>
              </a:spcAft>
            </a:pP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Việc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chỉnh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trải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nghiệm</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cần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tiến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hành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xuất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phát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từ</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mục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tiêu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nội</a:t>
            </a:r>
            <a:r>
              <a:rPr lang="en-US" sz="1800" b="0" dirty="0">
                <a:solidFill>
                  <a:srgbClr val="000000"/>
                </a:solidFill>
                <a:effectLst/>
                <a:latin typeface="Arial" panose="020B0604020202020204" pitchFamily="34" charset="0"/>
                <a:ea typeface="Calibri" panose="020F0502020204030204" pitchFamily="34" charset="0"/>
              </a:rPr>
              <a:t> dung </a:t>
            </a:r>
            <a:r>
              <a:rPr lang="en-US" sz="1800" b="0" dirty="0" err="1">
                <a:solidFill>
                  <a:srgbClr val="000000"/>
                </a:solidFill>
                <a:effectLst/>
                <a:latin typeface="Arial" panose="020B0604020202020204" pitchFamily="34" charset="0"/>
                <a:ea typeface="Calibri" panose="020F0502020204030204" pitchFamily="34" charset="0"/>
              </a:rPr>
              <a:t>đến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thức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tiến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hành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70000"/>
              </a:lnSpc>
              <a:spcBef>
                <a:spcPts val="0"/>
              </a:spcBef>
              <a:spcAft>
                <a:spcPts val="0"/>
              </a:spcAft>
            </a:pP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Căn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cứ</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vào</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kiện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thực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tế</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của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trường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lớp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khả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năng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của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GV </a:t>
            </a:r>
            <a:r>
              <a:rPr lang="en-US" sz="1800" b="0" dirty="0" err="1">
                <a:solidFill>
                  <a:srgbClr val="000000"/>
                </a:solidFill>
                <a:effectLst/>
                <a:latin typeface="Arial" panose="020B0604020202020204" pitchFamily="34" charset="0"/>
                <a:ea typeface="Calibri" panose="020F0502020204030204" pitchFamily="34" charset="0"/>
              </a:rPr>
              <a:t>đưa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ra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những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chỉnh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phù</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hợp</a:t>
            </a:r>
            <a:r>
              <a:rPr lang="en-US" sz="1800" b="0" dirty="0">
                <a:solidFill>
                  <a:srgbClr val="000000"/>
                </a:solidFill>
                <a:effectLst/>
                <a:latin typeface="Arial" panose="020B0604020202020204" pitchFamily="34" charset="0"/>
                <a:ea typeface="Calibri" panose="020F0502020204030204" pitchFamily="34" charset="0"/>
              </a:rPr>
              <a:t>.</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70000"/>
              </a:lnSpc>
              <a:spcBef>
                <a:spcPts val="0"/>
              </a:spcBef>
              <a:spcAft>
                <a:spcPts val="0"/>
              </a:spcAft>
            </a:pP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Đối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với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những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khó</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tính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hiệu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quả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không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cao</a:t>
            </a:r>
            <a:r>
              <a:rPr lang="en-US" sz="1800" b="0" dirty="0">
                <a:solidFill>
                  <a:srgbClr val="000000"/>
                </a:solidFill>
                <a:effectLst/>
                <a:latin typeface="Arial" panose="020B0604020202020204" pitchFamily="34" charset="0"/>
                <a:ea typeface="Calibri" panose="020F0502020204030204" pitchFamily="34" charset="0"/>
              </a:rPr>
              <a:t>, GV </a:t>
            </a:r>
            <a:r>
              <a:rPr lang="en-US" sz="1800" b="0" dirty="0" err="1">
                <a:solidFill>
                  <a:srgbClr val="000000"/>
                </a:solidFill>
                <a:effectLst/>
                <a:latin typeface="Arial" panose="020B0604020202020204" pitchFamily="34" charset="0"/>
                <a:ea typeface="Calibri" panose="020F0502020204030204" pitchFamily="34" charset="0"/>
              </a:rPr>
              <a:t>cần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chỉnh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mục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tiêu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nội</a:t>
            </a:r>
            <a:r>
              <a:rPr lang="en-US" sz="1800" b="0" dirty="0">
                <a:solidFill>
                  <a:srgbClr val="000000"/>
                </a:solidFill>
                <a:effectLst/>
                <a:latin typeface="Arial" panose="020B0604020202020204" pitchFamily="34" charset="0"/>
                <a:ea typeface="Calibri" panose="020F0502020204030204" pitchFamily="34" charset="0"/>
              </a:rPr>
              <a:t> dung, </a:t>
            </a:r>
            <a:r>
              <a:rPr lang="en-US" sz="1800" b="0" dirty="0" err="1">
                <a:solidFill>
                  <a:srgbClr val="000000"/>
                </a:solidFill>
                <a:effectLst/>
                <a:latin typeface="Arial" panose="020B0604020202020204" pitchFamily="34" charset="0"/>
                <a:ea typeface="Calibri" panose="020F0502020204030204" pitchFamily="34" charset="0"/>
              </a:rPr>
              <a:t>hình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thức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tổ</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chức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hoạt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động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để</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tăng</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tính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hấp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dẫn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hút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được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nhiều</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trẻ</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tham</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gia</a:t>
            </a:r>
            <a:r>
              <a:rPr lang="en-US" sz="1800" b="0" dirty="0">
                <a:solidFill>
                  <a:srgbClr val="000000"/>
                </a:solidFill>
                <a:effectLst/>
                <a:latin typeface="Arial" panose="020B0604020202020204" pitchFamily="34" charset="0"/>
                <a:ea typeface="Calibri" panose="020F0502020204030204" pitchFamily="34" charset="0"/>
              </a:rPr>
              <a:t>. </a:t>
            </a:r>
            <a:endParaRPr lang="en-US" sz="18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0228283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A7CDA937-F86B-896E-EAF1-6EDF7854FB85}"/>
              </a:ext>
            </a:extLst>
          </p:cNvPr>
          <p:cNvSpPr txBox="1"/>
          <p:nvPr/>
        </p:nvSpPr>
        <p:spPr>
          <a:xfrm>
            <a:off x="231006" y="804151"/>
            <a:ext cx="8912994" cy="3795591"/>
          </a:xfrm>
          <a:prstGeom prst="rect">
            <a:avLst/>
          </a:prstGeom>
          <a:noFill/>
        </p:spPr>
        <p:txBody>
          <a:bodyPr wrap="square">
            <a:spAutoFit/>
          </a:bodyPr>
          <a:lstStyle/>
          <a:p>
            <a:pPr marL="0" marR="0" indent="0" algn="just">
              <a:lnSpc>
                <a:spcPct val="17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2. </a:t>
            </a:r>
            <a:r>
              <a:rPr lang="en-US" sz="1800" b="1" dirty="0" err="1">
                <a:solidFill>
                  <a:srgbClr val="000000"/>
                </a:solidFill>
                <a:effectLst/>
                <a:latin typeface="Arial" panose="020B0604020202020204" pitchFamily="34" charset="0"/>
                <a:ea typeface="Calibri" panose="020F0502020204030204" pitchFamily="34" charset="0"/>
              </a:rPr>
              <a:t>Thăm</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dò</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tính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cần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thiết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khả</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của</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các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biện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pháp</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được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đề</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xuất</a:t>
            </a:r>
            <a:endParaRPr lang="en-US" sz="1800" b="1" dirty="0">
              <a:effectLst/>
              <a:latin typeface="Times New Roman" panose="02020603050405020304" pitchFamily="18" charset="0"/>
              <a:ea typeface="Calibri" panose="020F0502020204030204" pitchFamily="34" charset="0"/>
            </a:endParaRPr>
          </a:p>
          <a:p>
            <a:pPr marL="0" marR="0" indent="0" algn="just">
              <a:lnSpc>
                <a:spcPct val="17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Mục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đích</a:t>
            </a:r>
            <a:endParaRPr lang="en-US" sz="1800" b="1" dirty="0">
              <a:effectLst/>
              <a:latin typeface="Times New Roman" panose="02020603050405020304" pitchFamily="18" charset="0"/>
              <a:ea typeface="Calibri" panose="020F0502020204030204" pitchFamily="34" charset="0"/>
            </a:endParaRPr>
          </a:p>
          <a:p>
            <a:pPr marL="143510" marR="0" indent="216535" algn="just">
              <a:lnSpc>
                <a:spcPct val="170000"/>
              </a:lnSpc>
              <a:spcBef>
                <a:spcPts val="0"/>
              </a:spcBef>
              <a:spcAft>
                <a:spcPts val="0"/>
              </a:spcAft>
            </a:pPr>
            <a:r>
              <a:rPr lang="en-US" sz="1800" b="0" dirty="0" err="1">
                <a:solidFill>
                  <a:srgbClr val="000000"/>
                </a:solidFill>
                <a:effectLst/>
                <a:latin typeface="Arial" panose="020B0604020202020204" pitchFamily="34" charset="0"/>
                <a:ea typeface="Calibri" panose="020F0502020204030204" pitchFamily="34" charset="0"/>
              </a:rPr>
              <a:t>Kiểm</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định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tính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cần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thiết</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và</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tính</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khả</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thi</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của</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các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biện</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pháp</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được</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đề</a:t>
            </a:r>
            <a:r>
              <a:rPr lang="en-US" sz="1800" b="0" dirty="0">
                <a:solidFill>
                  <a:srgbClr val="000000"/>
                </a:solidFill>
                <a:effectLst/>
                <a:latin typeface="Arial" panose="020B0604020202020204" pitchFamily="34" charset="0"/>
                <a:ea typeface="Calibri" panose="020F0502020204030204" pitchFamily="34" charset="0"/>
              </a:rPr>
              <a:t> </a:t>
            </a:r>
            <a:r>
              <a:rPr lang="en-US" sz="1800" b="0" dirty="0" err="1">
                <a:solidFill>
                  <a:srgbClr val="000000"/>
                </a:solidFill>
                <a:effectLst/>
                <a:latin typeface="Arial" panose="020B0604020202020204" pitchFamily="34" charset="0"/>
                <a:ea typeface="Calibri" panose="020F0502020204030204" pitchFamily="34" charset="0"/>
              </a:rPr>
              <a:t>xuất</a:t>
            </a:r>
            <a:endParaRPr lang="en-US" sz="1800" b="1" dirty="0">
              <a:effectLst/>
              <a:latin typeface="Times New Roman" panose="02020603050405020304" pitchFamily="18" charset="0"/>
              <a:ea typeface="Calibri" panose="020F0502020204030204" pitchFamily="34" charset="0"/>
            </a:endParaRPr>
          </a:p>
          <a:p>
            <a:pPr marL="0" marR="0" indent="0" algn="just">
              <a:lnSpc>
                <a:spcPct val="17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2.2. </a:t>
            </a:r>
            <a:r>
              <a:rPr lang="en-US" sz="1800" b="1" i="1" dirty="0" err="1">
                <a:solidFill>
                  <a:srgbClr val="000000"/>
                </a:solidFill>
                <a:effectLst/>
                <a:latin typeface="Arial" panose="020B0604020202020204" pitchFamily="34" charset="0"/>
                <a:ea typeface="Calibri" panose="020F0502020204030204" pitchFamily="34" charset="0"/>
              </a:rPr>
              <a:t>Nội</a:t>
            </a:r>
            <a:r>
              <a:rPr lang="en-US" sz="1800" b="1" i="1" dirty="0">
                <a:solidFill>
                  <a:srgbClr val="000000"/>
                </a:solidFill>
                <a:effectLst/>
                <a:latin typeface="Arial" panose="020B0604020202020204" pitchFamily="34" charset="0"/>
                <a:ea typeface="Calibri" panose="020F0502020204030204" pitchFamily="34" charset="0"/>
              </a:rPr>
              <a:t> dung </a:t>
            </a:r>
            <a:endParaRPr lang="en-US" sz="1800" b="1" dirty="0">
              <a:effectLst/>
              <a:latin typeface="Times New Roman" panose="02020603050405020304" pitchFamily="18" charset="0"/>
              <a:ea typeface="Calibri" panose="020F0502020204030204" pitchFamily="34" charset="0"/>
            </a:endParaRPr>
          </a:p>
          <a:p>
            <a:pPr marR="0" lvl="0" algn="just">
              <a:lnSpc>
                <a:spcPct val="170000"/>
              </a:lnSpc>
              <a:spcBef>
                <a:spcPts val="0"/>
              </a:spcBef>
              <a:spcAft>
                <a:spcPts val="0"/>
              </a:spcAft>
            </a:pPr>
            <a:r>
              <a:rPr lang="en-US" sz="1800" dirty="0" err="1">
                <a:solidFill>
                  <a:srgbClr val="000000"/>
                </a:solidFill>
                <a:effectLst/>
                <a:latin typeface="Arial" panose="020B0604020202020204" pitchFamily="34" charset="0"/>
                <a:ea typeface="Times New Roman" panose="02020603050405020304" pitchFamily="18" charset="0"/>
              </a:rPr>
              <a:t>Ví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tọa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đàm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GV </a:t>
            </a:r>
            <a:r>
              <a:rPr lang="en-US" sz="1800" dirty="0" err="1">
                <a:solidFill>
                  <a:srgbClr val="000000"/>
                </a:solidFill>
                <a:effectLst/>
                <a:latin typeface="Arial" panose="020B0604020202020204" pitchFamily="34" charset="0"/>
                <a:ea typeface="Times New Roman" panose="02020603050405020304" pitchFamily="18" charset="0"/>
              </a:rPr>
              <a:t>dạy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lớp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(5-6 </a:t>
            </a:r>
            <a:r>
              <a:rPr lang="en-US" sz="1800" dirty="0" err="1">
                <a:solidFill>
                  <a:srgbClr val="000000"/>
                </a:solidFill>
                <a:effectLst/>
                <a:latin typeface="Arial" panose="020B0604020202020204" pitchFamily="34" charset="0"/>
                <a:ea typeface="Times New Roman" panose="02020603050405020304" pitchFamily="18" charset="0"/>
              </a:rPr>
              <a:t>tuổi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xuất</a:t>
            </a:r>
            <a:r>
              <a:rPr lang="en-US" sz="1800" dirty="0">
                <a:solidFill>
                  <a:srgbClr val="000000"/>
                </a:solidFill>
                <a:effectLst/>
                <a:latin typeface="Arial" panose="020B0604020202020204" pitchFamily="34" charset="0"/>
                <a:ea typeface="Times New Roman" panose="02020603050405020304" pitchFamily="18" charset="0"/>
              </a:rPr>
              <a:t> (2017).</a:t>
            </a:r>
            <a:r>
              <a:rPr lang="en-US" sz="1800" dirty="0">
                <a:latin typeface="Times New Roman" panose="02020603050405020304" pitchFamily="18"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cầu</a:t>
            </a:r>
            <a:r>
              <a:rPr lang="en-US" sz="1800" dirty="0">
                <a:solidFill>
                  <a:srgbClr val="000000"/>
                </a:solidFill>
                <a:effectLst/>
                <a:latin typeface="Arial" panose="020B0604020202020204" pitchFamily="34" charset="0"/>
                <a:ea typeface="Times New Roman" panose="02020603050405020304" pitchFamily="18" charset="0"/>
              </a:rPr>
              <a:t> ý </a:t>
            </a:r>
            <a:r>
              <a:rPr lang="en-US" sz="1800" dirty="0" err="1">
                <a:solidFill>
                  <a:srgbClr val="000000"/>
                </a:solidFill>
                <a:effectLst/>
                <a:latin typeface="Arial" panose="020B0604020202020204" pitchFamily="34" charset="0"/>
                <a:ea typeface="Times New Roman" panose="02020603050405020304" pitchFamily="18" charset="0"/>
              </a:rPr>
              <a:t>kiến</a:t>
            </a:r>
            <a:r>
              <a:rPr lang="en-US" sz="1800" dirty="0">
                <a:solidFill>
                  <a:srgbClr val="000000"/>
                </a:solidFill>
                <a:effectLst/>
                <a:latin typeface="Arial" panose="020B0604020202020204" pitchFamily="34" charset="0"/>
                <a:ea typeface="Times New Roman" panose="02020603050405020304" pitchFamily="18" charset="0"/>
              </a:rPr>
              <a:t> (qua </a:t>
            </a:r>
            <a:r>
              <a:rPr lang="en-US" sz="1800" dirty="0" err="1">
                <a:solidFill>
                  <a:srgbClr val="000000"/>
                </a:solidFill>
                <a:effectLst/>
                <a:latin typeface="Arial" panose="020B0604020202020204" pitchFamily="34" charset="0"/>
                <a:ea typeface="Times New Roman" panose="02020603050405020304" pitchFamily="18" charset="0"/>
              </a:rPr>
              <a:t>phiếu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hỏi</a:t>
            </a:r>
            <a:r>
              <a:rPr lang="en-US" sz="1800" dirty="0">
                <a:solidFill>
                  <a:srgbClr val="000000"/>
                </a:solidFill>
                <a:effectLst/>
                <a:latin typeface="Arial" panose="020B0604020202020204" pitchFamily="34" charset="0"/>
                <a:ea typeface="Times New Roman" panose="02020603050405020304" pitchFamily="18" charset="0"/>
              </a:rPr>
              <a:t>) 10 CBQL, 30 GV ở </a:t>
            </a:r>
            <a:r>
              <a:rPr lang="en-US" sz="1800" dirty="0" err="1">
                <a:solidFill>
                  <a:srgbClr val="000000"/>
                </a:solidFill>
                <a:effectLst/>
                <a:latin typeface="Arial" panose="020B0604020202020204" pitchFamily="34" charset="0"/>
                <a:ea typeface="Times New Roman" panose="02020603050405020304" pitchFamily="18" charset="0"/>
              </a:rPr>
              <a:t>hai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mầm</a:t>
            </a:r>
            <a:r>
              <a:rPr lang="en-US" sz="1800" dirty="0">
                <a:solidFill>
                  <a:srgbClr val="000000"/>
                </a:solidFill>
                <a:effectLst/>
                <a:latin typeface="Arial" panose="020B0604020202020204" pitchFamily="34" charset="0"/>
                <a:ea typeface="Times New Roman" panose="02020603050405020304" pitchFamily="18" charset="0"/>
              </a:rPr>
              <a:t> non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MN </a:t>
            </a:r>
            <a:r>
              <a:rPr lang="en-US" sz="1800" dirty="0" err="1">
                <a:solidFill>
                  <a:srgbClr val="000000"/>
                </a:solidFill>
                <a:effectLst/>
                <a:latin typeface="Arial" panose="020B0604020202020204" pitchFamily="34" charset="0"/>
                <a:ea typeface="Times New Roman" panose="02020603050405020304" pitchFamily="18" charset="0"/>
              </a:rPr>
              <a:t>Hoa</a:t>
            </a:r>
            <a:r>
              <a:rPr lang="en-US" sz="1800" dirty="0">
                <a:solidFill>
                  <a:srgbClr val="000000"/>
                </a:solidFill>
                <a:effectLst/>
                <a:latin typeface="Arial" panose="020B0604020202020204" pitchFamily="34" charset="0"/>
                <a:ea typeface="Times New Roman" panose="02020603050405020304" pitchFamily="18" charset="0"/>
              </a:rPr>
              <a:t> Sen,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MN Quang </a:t>
            </a:r>
            <a:r>
              <a:rPr lang="en-US" sz="1800" dirty="0" err="1">
                <a:solidFill>
                  <a:srgbClr val="000000"/>
                </a:solidFill>
                <a:effectLst/>
                <a:latin typeface="Arial" panose="020B0604020202020204" pitchFamily="34" charset="0"/>
                <a:ea typeface="Times New Roman" panose="02020603050405020304" pitchFamily="18" charset="0"/>
              </a:rPr>
              <a:t>Trung</a:t>
            </a:r>
            <a:r>
              <a:rPr lang="en-US" sz="1800" dirty="0">
                <a:solidFill>
                  <a:srgbClr val="000000"/>
                </a:solidFill>
                <a:effectLst/>
                <a:latin typeface="Arial" panose="020B0604020202020204" pitchFamily="34" charset="0"/>
                <a:ea typeface="Times New Roman" panose="02020603050405020304" pitchFamily="18" charset="0"/>
              </a:rPr>
              <a:t> 2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sự</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cần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tính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khả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xuất</a:t>
            </a:r>
            <a:r>
              <a:rPr lang="en-US" sz="180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39734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18</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2276C832-FE9A-B34A-81F7-652661A265B3}"/>
              </a:ext>
            </a:extLst>
          </p:cNvPr>
          <p:cNvSpPr txBox="1"/>
          <p:nvPr/>
        </p:nvSpPr>
        <p:spPr>
          <a:xfrm>
            <a:off x="0" y="553190"/>
            <a:ext cx="8542420" cy="873252"/>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2.3. </a:t>
            </a:r>
            <a:r>
              <a:rPr lang="en-US" sz="1800" b="1" i="1" dirty="0" err="1">
                <a:solidFill>
                  <a:srgbClr val="000000"/>
                </a:solidFill>
                <a:effectLst/>
                <a:latin typeface="Arial" panose="020B0604020202020204" pitchFamily="34" charset="0"/>
                <a:ea typeface="Calibri" panose="020F0502020204030204" pitchFamily="34" charset="0"/>
              </a:rPr>
              <a:t>Kết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quả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thăm</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dò</a:t>
            </a:r>
            <a:endParaRPr lang="en-US" sz="1800" b="1" dirty="0">
              <a:effectLst/>
              <a:latin typeface="Times New Roman" panose="02020603050405020304" pitchFamily="18" charset="0"/>
              <a:ea typeface="Calibri" panose="020F0502020204030204" pitchFamily="34" charset="0"/>
            </a:endParaRPr>
          </a:p>
          <a:p>
            <a:pPr marL="742950" marR="0" lvl="1" indent="-285750" algn="just">
              <a:lnSpc>
                <a:spcPct val="150000"/>
              </a:lnSpc>
              <a:spcBef>
                <a:spcPts val="0"/>
              </a:spcBef>
              <a:spcAft>
                <a:spcPts val="0"/>
              </a:spcAft>
              <a:buFont typeface="Arial" panose="020B0604020202020204" pitchFamily="34" charset="0"/>
              <a:buChar char=""/>
            </a:pP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Kết</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quả</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trưng</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cầu</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ý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kiến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GV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về</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các</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biện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pháp</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đã</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đề</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xuất</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DF4276D0-E2B4-F87A-EDC2-3819FDFBAFAC}"/>
              </a:ext>
            </a:extLst>
          </p:cNvPr>
          <p:cNvGraphicFramePr>
            <a:graphicFrameLocks noGrp="1"/>
          </p:cNvGraphicFramePr>
          <p:nvPr>
            <p:extLst>
              <p:ext uri="{D42A27DB-BD31-4B8C-83A1-F6EECF244321}">
                <p14:modId xmlns:p14="http://schemas.microsoft.com/office/powerpoint/2010/main" val="2818963681"/>
              </p:ext>
            </p:extLst>
          </p:nvPr>
        </p:nvGraphicFramePr>
        <p:xfrm>
          <a:off x="2791957" y="1472690"/>
          <a:ext cx="3939141" cy="3614870"/>
        </p:xfrm>
        <a:graphic>
          <a:graphicData uri="http://schemas.openxmlformats.org/drawingml/2006/table">
            <a:tbl>
              <a:tblPr firstRow="1" firstCol="1" bandRow="1">
                <a:tableStyleId>{03E3C8FF-8B87-4EE5-BC46-B188729109F7}</a:tableStyleId>
              </a:tblPr>
              <a:tblGrid>
                <a:gridCol w="294597">
                  <a:extLst>
                    <a:ext uri="{9D8B030D-6E8A-4147-A177-3AD203B41FA5}">
                      <a16:colId xmlns:a16="http://schemas.microsoft.com/office/drawing/2014/main" val="3157468942"/>
                    </a:ext>
                  </a:extLst>
                </a:gridCol>
                <a:gridCol w="1817082">
                  <a:extLst>
                    <a:ext uri="{9D8B030D-6E8A-4147-A177-3AD203B41FA5}">
                      <a16:colId xmlns:a16="http://schemas.microsoft.com/office/drawing/2014/main" val="3889409370"/>
                    </a:ext>
                  </a:extLst>
                </a:gridCol>
                <a:gridCol w="294597">
                  <a:extLst>
                    <a:ext uri="{9D8B030D-6E8A-4147-A177-3AD203B41FA5}">
                      <a16:colId xmlns:a16="http://schemas.microsoft.com/office/drawing/2014/main" val="532906826"/>
                    </a:ext>
                  </a:extLst>
                </a:gridCol>
                <a:gridCol w="306573">
                  <a:extLst>
                    <a:ext uri="{9D8B030D-6E8A-4147-A177-3AD203B41FA5}">
                      <a16:colId xmlns:a16="http://schemas.microsoft.com/office/drawing/2014/main" val="3062346920"/>
                    </a:ext>
                  </a:extLst>
                </a:gridCol>
                <a:gridCol w="309367">
                  <a:extLst>
                    <a:ext uri="{9D8B030D-6E8A-4147-A177-3AD203B41FA5}">
                      <a16:colId xmlns:a16="http://schemas.microsoft.com/office/drawing/2014/main" val="3945319468"/>
                    </a:ext>
                  </a:extLst>
                </a:gridCol>
                <a:gridCol w="309367">
                  <a:extLst>
                    <a:ext uri="{9D8B030D-6E8A-4147-A177-3AD203B41FA5}">
                      <a16:colId xmlns:a16="http://schemas.microsoft.com/office/drawing/2014/main" val="2923731549"/>
                    </a:ext>
                  </a:extLst>
                </a:gridCol>
                <a:gridCol w="303779">
                  <a:extLst>
                    <a:ext uri="{9D8B030D-6E8A-4147-A177-3AD203B41FA5}">
                      <a16:colId xmlns:a16="http://schemas.microsoft.com/office/drawing/2014/main" val="1543825172"/>
                    </a:ext>
                  </a:extLst>
                </a:gridCol>
                <a:gridCol w="303779">
                  <a:extLst>
                    <a:ext uri="{9D8B030D-6E8A-4147-A177-3AD203B41FA5}">
                      <a16:colId xmlns:a16="http://schemas.microsoft.com/office/drawing/2014/main" val="2195447061"/>
                    </a:ext>
                  </a:extLst>
                </a:gridCol>
              </a:tblGrid>
              <a:tr h="184028">
                <a:tc rowSpan="2">
                  <a:txBody>
                    <a:bodyPr/>
                    <a:lstStyle/>
                    <a:p>
                      <a:pPr marL="0" marR="0" algn="just">
                        <a:lnSpc>
                          <a:spcPct val="150000"/>
                        </a:lnSpc>
                        <a:spcBef>
                          <a:spcPts val="0"/>
                        </a:spcBef>
                        <a:spcAft>
                          <a:spcPts val="0"/>
                        </a:spcAft>
                      </a:pPr>
                      <a:r>
                        <a:rPr lang="en-US" sz="900">
                          <a:effectLst/>
                        </a:rPr>
                        <a:t>TT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rowSpan="2">
                  <a:txBody>
                    <a:bodyPr/>
                    <a:lstStyle/>
                    <a:p>
                      <a:pPr marL="0" marR="0" algn="just">
                        <a:lnSpc>
                          <a:spcPct val="150000"/>
                        </a:lnSpc>
                        <a:spcBef>
                          <a:spcPts val="0"/>
                        </a:spcBef>
                        <a:spcAft>
                          <a:spcPts val="0"/>
                        </a:spcAft>
                      </a:pPr>
                      <a:r>
                        <a:rPr lang="en-US" sz="900">
                          <a:effectLst/>
                        </a:rPr>
                        <a:t>Các biện pháp</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gridSpan="3">
                  <a:txBody>
                    <a:bodyPr/>
                    <a:lstStyle/>
                    <a:p>
                      <a:pPr marL="0" marR="0" algn="just">
                        <a:lnSpc>
                          <a:spcPct val="150000"/>
                        </a:lnSpc>
                        <a:spcBef>
                          <a:spcPts val="0"/>
                        </a:spcBef>
                        <a:spcAft>
                          <a:spcPts val="0"/>
                        </a:spcAft>
                      </a:pPr>
                      <a:r>
                        <a:rPr lang="en-US" sz="900">
                          <a:effectLst/>
                        </a:rPr>
                        <a:t>Tính cần thiết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hMerge="1">
                  <a:txBody>
                    <a:bodyPr/>
                    <a:lstStyle/>
                    <a:p>
                      <a:endParaRPr lang="en-US"/>
                    </a:p>
                  </a:txBody>
                  <a:tcPr/>
                </a:tc>
                <a:tc hMerge="1">
                  <a:txBody>
                    <a:bodyPr/>
                    <a:lstStyle/>
                    <a:p>
                      <a:endParaRPr lang="en-US"/>
                    </a:p>
                  </a:txBody>
                  <a:tcPr/>
                </a:tc>
                <a:tc gridSpan="3">
                  <a:txBody>
                    <a:bodyPr/>
                    <a:lstStyle/>
                    <a:p>
                      <a:pPr marL="0" marR="0" algn="just">
                        <a:lnSpc>
                          <a:spcPct val="150000"/>
                        </a:lnSpc>
                        <a:spcBef>
                          <a:spcPts val="0"/>
                        </a:spcBef>
                        <a:spcAft>
                          <a:spcPts val="0"/>
                        </a:spcAft>
                      </a:pPr>
                      <a:r>
                        <a:rPr lang="en-US" sz="900">
                          <a:effectLst/>
                        </a:rPr>
                        <a:t>Tính khả thi</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06629402"/>
                  </a:ext>
                </a:extLst>
              </a:tr>
              <a:tr h="393252">
                <a:tc vMerge="1">
                  <a:txBody>
                    <a:bodyPr/>
                    <a:lstStyle/>
                    <a:p>
                      <a:endParaRPr lang="en-US"/>
                    </a:p>
                  </a:txBody>
                  <a:tcPr/>
                </a:tc>
                <a:tc vMerge="1">
                  <a:txBody>
                    <a:bodyPr/>
                    <a:lstStyle/>
                    <a:p>
                      <a:endParaRPr lang="en-US"/>
                    </a:p>
                  </a:txBody>
                  <a:tcPr/>
                </a:tc>
                <a:tc>
                  <a:txBody>
                    <a:bodyPr/>
                    <a:lstStyle/>
                    <a:p>
                      <a:pPr marL="0" marR="0" algn="just">
                        <a:lnSpc>
                          <a:spcPct val="150000"/>
                        </a:lnSpc>
                        <a:spcBef>
                          <a:spcPts val="0"/>
                        </a:spcBef>
                        <a:spcAft>
                          <a:spcPts val="0"/>
                        </a:spcAft>
                      </a:pPr>
                      <a:r>
                        <a:rPr lang="en-US" sz="900">
                          <a:effectLst/>
                        </a:rPr>
                        <a:t>CB</a:t>
                      </a:r>
                    </a:p>
                    <a:p>
                      <a:pPr marL="0" marR="0" algn="just">
                        <a:lnSpc>
                          <a:spcPct val="150000"/>
                        </a:lnSpc>
                        <a:spcBef>
                          <a:spcPts val="0"/>
                        </a:spcBef>
                        <a:spcAft>
                          <a:spcPts val="0"/>
                        </a:spcAft>
                      </a:pPr>
                      <a:r>
                        <a:rPr lang="en-US" sz="900">
                          <a:effectLst/>
                        </a:rPr>
                        <a:t>QL</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a:effectLst/>
                        </a:rPr>
                        <a:t>GV</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a:effectLst/>
                        </a:rPr>
                        <a:t>TBC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a:effectLst/>
                        </a:rPr>
                        <a:t>CB</a:t>
                      </a:r>
                    </a:p>
                    <a:p>
                      <a:pPr marL="0" marR="0" algn="just">
                        <a:lnSpc>
                          <a:spcPct val="150000"/>
                        </a:lnSpc>
                        <a:spcBef>
                          <a:spcPts val="0"/>
                        </a:spcBef>
                        <a:spcAft>
                          <a:spcPts val="0"/>
                        </a:spcAft>
                      </a:pPr>
                      <a:r>
                        <a:rPr lang="en-US" sz="900">
                          <a:effectLst/>
                        </a:rPr>
                        <a:t>QL</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a:effectLst/>
                        </a:rPr>
                        <a:t>GV</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a:effectLst/>
                        </a:rPr>
                        <a:t>TBC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extLst>
                  <a:ext uri="{0D108BD9-81ED-4DB2-BD59-A6C34878D82A}">
                    <a16:rowId xmlns:a16="http://schemas.microsoft.com/office/drawing/2014/main" val="1538244360"/>
                  </a:ext>
                </a:extLst>
              </a:tr>
              <a:tr h="602478">
                <a:tc>
                  <a:txBody>
                    <a:bodyPr/>
                    <a:lstStyle/>
                    <a:p>
                      <a:pPr marL="0" marR="0" algn="just">
                        <a:lnSpc>
                          <a:spcPct val="150000"/>
                        </a:lnSpc>
                        <a:spcBef>
                          <a:spcPts val="0"/>
                        </a:spcBef>
                        <a:spcAft>
                          <a:spcPts val="0"/>
                        </a:spcAft>
                      </a:pPr>
                      <a:r>
                        <a:rPr lang="en-US" sz="900">
                          <a:effectLst/>
                        </a:rPr>
                        <a:t>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indent="0" algn="just">
                        <a:lnSpc>
                          <a:spcPct val="150000"/>
                        </a:lnSpc>
                        <a:spcBef>
                          <a:spcPts val="0"/>
                        </a:spcBef>
                        <a:spcAft>
                          <a:spcPts val="0"/>
                        </a:spcAft>
                      </a:pPr>
                      <a:r>
                        <a:rPr lang="en-US" sz="900">
                          <a:effectLst/>
                        </a:rPr>
                        <a:t>Biện pháp 1: Xác định mục đích, lựa chọn nội dung, các hoạt động giáo dục KNXH cho trẻ MG</a:t>
                      </a:r>
                      <a:endParaRPr lang="en-US" sz="900" b="1">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0"/>
                        </a:spcAft>
                      </a:pPr>
                      <a:r>
                        <a:rPr lang="en-US" sz="900">
                          <a:effectLst/>
                        </a:rPr>
                        <a:t>27</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2.9</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dirty="0">
                          <a:effectLst/>
                        </a:rPr>
                        <a:t>3.0</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extLst>
                  <a:ext uri="{0D108BD9-81ED-4DB2-BD59-A6C34878D82A}">
                    <a16:rowId xmlns:a16="http://schemas.microsoft.com/office/drawing/2014/main" val="905770347"/>
                  </a:ext>
                </a:extLst>
              </a:tr>
              <a:tr h="811704">
                <a:tc>
                  <a:txBody>
                    <a:bodyPr/>
                    <a:lstStyle/>
                    <a:p>
                      <a:pPr marL="0" marR="0" algn="just">
                        <a:lnSpc>
                          <a:spcPct val="150000"/>
                        </a:lnSpc>
                        <a:spcBef>
                          <a:spcPts val="0"/>
                        </a:spcBef>
                        <a:spcAft>
                          <a:spcPts val="0"/>
                        </a:spcAft>
                      </a:pPr>
                      <a:r>
                        <a:rPr lang="en-US" sz="900">
                          <a:effectLst/>
                        </a:rPr>
                        <a:t>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spc="-30">
                          <a:effectLst/>
                        </a:rPr>
                        <a:t>Biện pháp 2: Lựa chọn thiết kế những hoạt động giáo dục KNXH cho trẻ MG qua hoạt động trải nghiệm</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84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2.9</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87</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dirty="0">
                          <a:effectLst/>
                        </a:rPr>
                        <a:t>2.9</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extLst>
                  <a:ext uri="{0D108BD9-81ED-4DB2-BD59-A6C34878D82A}">
                    <a16:rowId xmlns:a16="http://schemas.microsoft.com/office/drawing/2014/main" val="1321553869"/>
                  </a:ext>
                </a:extLst>
              </a:tr>
              <a:tr h="811704">
                <a:tc>
                  <a:txBody>
                    <a:bodyPr/>
                    <a:lstStyle/>
                    <a:p>
                      <a:pPr marL="0" marR="0" algn="just">
                        <a:lnSpc>
                          <a:spcPct val="150000"/>
                        </a:lnSpc>
                        <a:spcBef>
                          <a:spcPts val="0"/>
                        </a:spcBef>
                        <a:spcAft>
                          <a:spcPts val="0"/>
                        </a:spcAft>
                      </a:pPr>
                      <a:r>
                        <a:rPr lang="en-US" sz="900">
                          <a:effectLst/>
                        </a:rPr>
                        <a:t>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0"/>
                        </a:spcBef>
                        <a:spcAft>
                          <a:spcPts val="0"/>
                        </a:spcAft>
                      </a:pPr>
                      <a:r>
                        <a:rPr lang="en-US" sz="900" dirty="0" err="1">
                          <a:effectLst/>
                        </a:rPr>
                        <a:t>Biện</a:t>
                      </a:r>
                      <a:r>
                        <a:rPr lang="en-US" sz="900" dirty="0">
                          <a:effectLst/>
                        </a:rPr>
                        <a:t> </a:t>
                      </a:r>
                      <a:r>
                        <a:rPr lang="en-US" sz="900" dirty="0" err="1">
                          <a:effectLst/>
                        </a:rPr>
                        <a:t>pháp</a:t>
                      </a:r>
                      <a:r>
                        <a:rPr lang="en-US" sz="900" dirty="0">
                          <a:effectLst/>
                        </a:rPr>
                        <a:t> 3: </a:t>
                      </a:r>
                      <a:r>
                        <a:rPr lang="en-US" sz="900" dirty="0" err="1">
                          <a:effectLst/>
                        </a:rPr>
                        <a:t>Xây</a:t>
                      </a:r>
                      <a:r>
                        <a:rPr lang="en-US" sz="900" dirty="0">
                          <a:effectLst/>
                        </a:rPr>
                        <a:t> </a:t>
                      </a:r>
                      <a:r>
                        <a:rPr lang="en-US" sz="900" dirty="0" err="1">
                          <a:effectLst/>
                        </a:rPr>
                        <a:t>dựng</a:t>
                      </a:r>
                      <a:r>
                        <a:rPr lang="en-US" sz="900" dirty="0">
                          <a:effectLst/>
                        </a:rPr>
                        <a:t> </a:t>
                      </a:r>
                      <a:r>
                        <a:rPr lang="en-US" sz="900" dirty="0" err="1">
                          <a:effectLst/>
                        </a:rPr>
                        <a:t>môi</a:t>
                      </a:r>
                      <a:r>
                        <a:rPr lang="en-US" sz="900" dirty="0">
                          <a:effectLst/>
                        </a:rPr>
                        <a:t> </a:t>
                      </a:r>
                      <a:r>
                        <a:rPr lang="en-US" sz="900" dirty="0" err="1">
                          <a:effectLst/>
                        </a:rPr>
                        <a:t>trường</a:t>
                      </a:r>
                      <a:r>
                        <a:rPr lang="en-US" sz="900" dirty="0">
                          <a:effectLst/>
                        </a:rPr>
                        <a:t> </a:t>
                      </a:r>
                      <a:r>
                        <a:rPr lang="en-US" sz="900" dirty="0" err="1">
                          <a:effectLst/>
                        </a:rPr>
                        <a:t>và</a:t>
                      </a:r>
                      <a:r>
                        <a:rPr lang="en-US" sz="900" dirty="0">
                          <a:effectLst/>
                        </a:rPr>
                        <a:t> </a:t>
                      </a:r>
                      <a:r>
                        <a:rPr lang="en-US" sz="900" dirty="0" err="1">
                          <a:effectLst/>
                        </a:rPr>
                        <a:t>các</a:t>
                      </a:r>
                      <a:r>
                        <a:rPr lang="en-US" sz="900" dirty="0">
                          <a:effectLst/>
                        </a:rPr>
                        <a:t> </a:t>
                      </a:r>
                      <a:r>
                        <a:rPr lang="en-US" sz="900" dirty="0" err="1">
                          <a:effectLst/>
                        </a:rPr>
                        <a:t>điều</a:t>
                      </a:r>
                      <a:r>
                        <a:rPr lang="en-US" sz="900" dirty="0">
                          <a:effectLst/>
                        </a:rPr>
                        <a:t> </a:t>
                      </a:r>
                      <a:r>
                        <a:rPr lang="en-US" sz="900" dirty="0" err="1">
                          <a:effectLst/>
                        </a:rPr>
                        <a:t>kiện</a:t>
                      </a:r>
                      <a:r>
                        <a:rPr lang="en-US" sz="900" dirty="0">
                          <a:effectLst/>
                        </a:rPr>
                        <a:t> </a:t>
                      </a:r>
                      <a:r>
                        <a:rPr lang="en-US" sz="900" dirty="0" err="1">
                          <a:effectLst/>
                        </a:rPr>
                        <a:t>tổ</a:t>
                      </a:r>
                      <a:r>
                        <a:rPr lang="en-US" sz="900" dirty="0">
                          <a:effectLst/>
                        </a:rPr>
                        <a:t> </a:t>
                      </a:r>
                      <a:r>
                        <a:rPr lang="en-US" sz="900" dirty="0" err="1">
                          <a:effectLst/>
                        </a:rPr>
                        <a:t>chức</a:t>
                      </a:r>
                      <a:r>
                        <a:rPr lang="en-US" sz="900" dirty="0">
                          <a:effectLst/>
                        </a:rPr>
                        <a:t> </a:t>
                      </a:r>
                      <a:r>
                        <a:rPr lang="en-US" sz="900" dirty="0" err="1">
                          <a:effectLst/>
                        </a:rPr>
                        <a:t>hoạt</a:t>
                      </a:r>
                      <a:r>
                        <a:rPr lang="en-US" sz="900" dirty="0">
                          <a:effectLst/>
                        </a:rPr>
                        <a:t> </a:t>
                      </a:r>
                      <a:r>
                        <a:rPr lang="en-US" sz="900" dirty="0" err="1">
                          <a:effectLst/>
                        </a:rPr>
                        <a:t>động</a:t>
                      </a:r>
                      <a:r>
                        <a:rPr lang="en-US" sz="900" dirty="0">
                          <a:effectLst/>
                        </a:rPr>
                        <a:t> </a:t>
                      </a:r>
                      <a:r>
                        <a:rPr lang="en-US" sz="900" dirty="0" err="1">
                          <a:effectLst/>
                        </a:rPr>
                        <a:t>trải</a:t>
                      </a:r>
                      <a:r>
                        <a:rPr lang="en-US" sz="900" dirty="0">
                          <a:effectLst/>
                        </a:rPr>
                        <a:t> </a:t>
                      </a:r>
                      <a:r>
                        <a:rPr lang="en-US" sz="900" dirty="0" err="1">
                          <a:effectLst/>
                        </a:rPr>
                        <a:t>nghiệm</a:t>
                      </a:r>
                      <a:r>
                        <a:rPr lang="en-US" sz="900" dirty="0">
                          <a:effectLst/>
                        </a:rPr>
                        <a:t> </a:t>
                      </a:r>
                      <a:r>
                        <a:rPr lang="en-US" sz="900" dirty="0" err="1">
                          <a:effectLst/>
                        </a:rPr>
                        <a:t>nhằm</a:t>
                      </a:r>
                      <a:r>
                        <a:rPr lang="en-US" sz="900" dirty="0">
                          <a:effectLst/>
                        </a:rPr>
                        <a:t> </a:t>
                      </a:r>
                      <a:r>
                        <a:rPr lang="en-US" sz="900" dirty="0" err="1">
                          <a:effectLst/>
                        </a:rPr>
                        <a:t>giáo</a:t>
                      </a:r>
                      <a:r>
                        <a:rPr lang="en-US" sz="900" dirty="0">
                          <a:effectLst/>
                        </a:rPr>
                        <a:t> </a:t>
                      </a:r>
                      <a:r>
                        <a:rPr lang="en-US" sz="900" dirty="0" err="1">
                          <a:effectLst/>
                        </a:rPr>
                        <a:t>dục</a:t>
                      </a:r>
                      <a:r>
                        <a:rPr lang="en-US" sz="900" dirty="0">
                          <a:effectLst/>
                        </a:rPr>
                        <a:t> KNXH </a:t>
                      </a:r>
                      <a:r>
                        <a:rPr lang="en-US" sz="900" dirty="0" err="1">
                          <a:effectLst/>
                        </a:rPr>
                        <a:t>của</a:t>
                      </a:r>
                      <a:r>
                        <a:rPr lang="en-US" sz="900" dirty="0">
                          <a:effectLst/>
                        </a:rPr>
                        <a:t> </a:t>
                      </a:r>
                      <a:r>
                        <a:rPr lang="en-US" sz="900" dirty="0" err="1">
                          <a:effectLst/>
                        </a:rPr>
                        <a:t>trẻ</a:t>
                      </a:r>
                      <a:r>
                        <a:rPr lang="en-US" sz="900" dirty="0">
                          <a:effectLst/>
                        </a:rPr>
                        <a:t> MG</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27</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2.9</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extLst>
                  <a:ext uri="{0D108BD9-81ED-4DB2-BD59-A6C34878D82A}">
                    <a16:rowId xmlns:a16="http://schemas.microsoft.com/office/drawing/2014/main" val="2101858237"/>
                  </a:ext>
                </a:extLst>
              </a:tr>
              <a:tr h="811704">
                <a:tc>
                  <a:txBody>
                    <a:bodyPr/>
                    <a:lstStyle/>
                    <a:p>
                      <a:pPr marL="0" marR="0" algn="just">
                        <a:lnSpc>
                          <a:spcPct val="150000"/>
                        </a:lnSpc>
                        <a:spcBef>
                          <a:spcPts val="0"/>
                        </a:spcBef>
                        <a:spcAft>
                          <a:spcPts val="0"/>
                        </a:spcAft>
                      </a:pPr>
                      <a:r>
                        <a:rPr lang="en-US" sz="900">
                          <a:effectLst/>
                        </a:rPr>
                        <a:t>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50000"/>
                        </a:lnSpc>
                        <a:spcBef>
                          <a:spcPts val="200"/>
                        </a:spcBef>
                        <a:spcAft>
                          <a:spcPts val="200"/>
                        </a:spcAft>
                        <a:tabLst>
                          <a:tab pos="156210" algn="l"/>
                        </a:tabLst>
                      </a:pPr>
                      <a:r>
                        <a:rPr lang="af-ZA" sz="900">
                          <a:effectLst/>
                        </a:rPr>
                        <a:t>Biện pháp 4: Xác định quy trình chung trong tổ chức các hoạt động trải nghiệm nhằm giáo dục KNXH cho trẻ MG</a:t>
                      </a:r>
                      <a:endParaRPr lang="en-US" sz="9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27</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a:effectLst/>
                        </a:rPr>
                        <a:t>90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tc>
                  <a:txBody>
                    <a:bodyPr/>
                    <a:lstStyle/>
                    <a:p>
                      <a:pPr marL="0" marR="0" algn="just">
                        <a:lnSpc>
                          <a:spcPct val="107000"/>
                        </a:lnSpc>
                        <a:spcBef>
                          <a:spcPts val="0"/>
                        </a:spcBef>
                        <a:spcAft>
                          <a:spcPts val="800"/>
                        </a:spcAft>
                      </a:pPr>
                      <a:r>
                        <a:rPr lang="en-US" sz="900" dirty="0">
                          <a:effectLst/>
                        </a:rPr>
                        <a:t>2.9</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46211" marR="46211" marT="0" marB="0"/>
                </a:tc>
                <a:extLst>
                  <a:ext uri="{0D108BD9-81ED-4DB2-BD59-A6C34878D82A}">
                    <a16:rowId xmlns:a16="http://schemas.microsoft.com/office/drawing/2014/main" val="2333490425"/>
                  </a:ext>
                </a:extLst>
              </a:tr>
            </a:tbl>
          </a:graphicData>
        </a:graphic>
      </p:graphicFrame>
      <p:sp>
        <p:nvSpPr>
          <p:cNvPr id="8" name="TextBox 7">
            <a:extLst>
              <a:ext uri="{FF2B5EF4-FFF2-40B4-BE49-F238E27FC236}">
                <a16:creationId xmlns:a16="http://schemas.microsoft.com/office/drawing/2014/main" id="{2707329F-FA68-A6FC-912D-CDBDD1634BC6}"/>
              </a:ext>
            </a:extLst>
          </p:cNvPr>
          <p:cNvSpPr txBox="1"/>
          <p:nvPr/>
        </p:nvSpPr>
        <p:spPr>
          <a:xfrm>
            <a:off x="3130" y="4881890"/>
            <a:ext cx="4843220" cy="261610"/>
          </a:xfrm>
          <a:prstGeom prst="rect">
            <a:avLst/>
          </a:prstGeom>
          <a:noFill/>
        </p:spPr>
        <p:txBody>
          <a:bodyPr wrap="square">
            <a:spAutoFit/>
          </a:bodyPr>
          <a:lstStyle/>
          <a:p>
            <a:r>
              <a:rPr lang="en-US" sz="1100" dirty="0">
                <a:solidFill>
                  <a:srgbClr val="000000"/>
                </a:solidFill>
                <a:effectLst/>
                <a:latin typeface="Arial" panose="020B0604020202020204" pitchFamily="34" charset="0"/>
                <a:ea typeface="Arial" panose="020B0604020202020204" pitchFamily="34" charset="0"/>
              </a:rPr>
              <a:t>Theo </a:t>
            </a:r>
            <a:r>
              <a:rPr lang="en-US" sz="1100" dirty="0" err="1">
                <a:solidFill>
                  <a:srgbClr val="000000"/>
                </a:solidFill>
                <a:effectLst/>
                <a:latin typeface="Arial" panose="020B0604020202020204" pitchFamily="34" charset="0"/>
                <a:ea typeface="Arial" panose="020B0604020202020204" pitchFamily="34" charset="0"/>
              </a:rPr>
              <a:t>Nguyễn</a:t>
            </a:r>
            <a:r>
              <a:rPr lang="en-US" sz="1100" dirty="0">
                <a:solidFill>
                  <a:srgbClr val="000000"/>
                </a:solidFill>
                <a:effectLst/>
                <a:latin typeface="Arial" panose="020B0604020202020204" pitchFamily="34" charset="0"/>
                <a:ea typeface="Arial" panose="020B0604020202020204" pitchFamily="34" charset="0"/>
              </a:rPr>
              <a:t> </a:t>
            </a:r>
            <a:r>
              <a:rPr lang="en-US" sz="1100" dirty="0" err="1">
                <a:solidFill>
                  <a:srgbClr val="000000"/>
                </a:solidFill>
                <a:effectLst/>
                <a:latin typeface="Arial" panose="020B0604020202020204" pitchFamily="34" charset="0"/>
                <a:ea typeface="Arial" panose="020B0604020202020204" pitchFamily="34" charset="0"/>
              </a:rPr>
              <a:t>Thị</a:t>
            </a:r>
            <a:r>
              <a:rPr lang="en-US" sz="1100" dirty="0">
                <a:solidFill>
                  <a:srgbClr val="000000"/>
                </a:solidFill>
                <a:effectLst/>
                <a:latin typeface="Arial" panose="020B0604020202020204" pitchFamily="34" charset="0"/>
                <a:ea typeface="Arial" panose="020B0604020202020204" pitchFamily="34" charset="0"/>
              </a:rPr>
              <a:t> </a:t>
            </a:r>
            <a:r>
              <a:rPr lang="en-US" sz="1100" dirty="0" err="1">
                <a:solidFill>
                  <a:srgbClr val="000000"/>
                </a:solidFill>
                <a:effectLst/>
                <a:latin typeface="Arial" panose="020B0604020202020204" pitchFamily="34" charset="0"/>
                <a:ea typeface="Arial" panose="020B0604020202020204" pitchFamily="34" charset="0"/>
              </a:rPr>
              <a:t>Hải</a:t>
            </a:r>
            <a:r>
              <a:rPr lang="en-US" sz="1100" dirty="0">
                <a:solidFill>
                  <a:srgbClr val="000000"/>
                </a:solidFill>
                <a:effectLst/>
                <a:latin typeface="Arial" panose="020B0604020202020204" pitchFamily="34" charset="0"/>
                <a:ea typeface="Arial" panose="020B0604020202020204" pitchFamily="34" charset="0"/>
              </a:rPr>
              <a:t> </a:t>
            </a:r>
            <a:r>
              <a:rPr lang="en-US" sz="1100" dirty="0" err="1">
                <a:solidFill>
                  <a:srgbClr val="000000"/>
                </a:solidFill>
                <a:effectLst/>
                <a:latin typeface="Arial" panose="020B0604020202020204" pitchFamily="34" charset="0"/>
                <a:ea typeface="Arial" panose="020B0604020202020204" pitchFamily="34" charset="0"/>
              </a:rPr>
              <a:t>Yến</a:t>
            </a:r>
            <a:r>
              <a:rPr lang="en-US" sz="1100" dirty="0">
                <a:solidFill>
                  <a:srgbClr val="000000"/>
                </a:solidFill>
                <a:effectLst/>
                <a:latin typeface="Arial" panose="020B0604020202020204" pitchFamily="34" charset="0"/>
                <a:ea typeface="Arial" panose="020B0604020202020204" pitchFamily="34" charset="0"/>
              </a:rPr>
              <a:t> (2017). </a:t>
            </a:r>
            <a:endParaRPr lang="en-US" sz="1100" dirty="0"/>
          </a:p>
        </p:txBody>
      </p:sp>
    </p:spTree>
    <p:extLst>
      <p:ext uri="{BB962C8B-B14F-4D97-AF65-F5344CB8AC3E}">
        <p14:creationId xmlns:p14="http://schemas.microsoft.com/office/powerpoint/2010/main" val="336469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19</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762D1E41-E500-069C-389F-AE0C598A813E}"/>
              </a:ext>
            </a:extLst>
          </p:cNvPr>
          <p:cNvSpPr txBox="1"/>
          <p:nvPr/>
        </p:nvSpPr>
        <p:spPr>
          <a:xfrm>
            <a:off x="0" y="484332"/>
            <a:ext cx="9042935" cy="4612738"/>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hết</a:t>
            </a:r>
            <a:r>
              <a:rPr lang="en-US" sz="1800" dirty="0">
                <a:solidFill>
                  <a:srgbClr val="000000"/>
                </a:solidFill>
                <a:effectLst/>
                <a:latin typeface="Arial" panose="020B0604020202020204" pitchFamily="34" charset="0"/>
                <a:ea typeface="Calibri" panose="020F0502020204030204" pitchFamily="34" charset="0"/>
              </a:rPr>
              <a:t> GV, CBQL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nào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bình</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5-6 </a:t>
            </a:r>
            <a:r>
              <a:rPr lang="en-US" sz="1800" dirty="0" err="1">
                <a:solidFill>
                  <a:srgbClr val="000000"/>
                </a:solidFill>
                <a:effectLst/>
                <a:latin typeface="Arial" panose="020B0604020202020204" pitchFamily="34" charset="0"/>
                <a:ea typeface="Calibri" panose="020F0502020204030204" pitchFamily="34" charset="0"/>
              </a:rPr>
              <a:t>tuổi</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CBQL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mức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hơn</a:t>
            </a:r>
            <a:r>
              <a:rPr lang="en-US" sz="1800" dirty="0">
                <a:solidFill>
                  <a:srgbClr val="000000"/>
                </a:solidFill>
                <a:effectLst/>
                <a:latin typeface="Arial" panose="020B0604020202020204" pitchFamily="34" charset="0"/>
                <a:ea typeface="Calibri" panose="020F0502020204030204" pitchFamily="34" charset="0"/>
              </a:rPr>
              <a:t> (2.7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Qua </a:t>
            </a:r>
            <a:r>
              <a:rPr lang="en-US" sz="1800" dirty="0" err="1">
                <a:solidFill>
                  <a:srgbClr val="000000"/>
                </a:solidFill>
                <a:effectLst/>
                <a:latin typeface="Arial" panose="020B0604020202020204" pitchFamily="34" charset="0"/>
                <a:ea typeface="Calibri" panose="020F0502020204030204" pitchFamily="34" charset="0"/>
              </a:rPr>
              <a:t>phỏng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sâu</a:t>
            </a:r>
            <a:r>
              <a:rPr lang="en-US" sz="1800" dirty="0">
                <a:solidFill>
                  <a:srgbClr val="000000"/>
                </a:solidFill>
                <a:effectLst/>
                <a:latin typeface="Arial" panose="020B0604020202020204" pitchFamily="34" charset="0"/>
                <a:ea typeface="Calibri" panose="020F0502020204030204" pitchFamily="34" charset="0"/>
              </a:rPr>
              <a:t> CBQL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CBQL </a:t>
            </a:r>
            <a:r>
              <a:rPr lang="en-US" sz="1800" dirty="0" err="1">
                <a:solidFill>
                  <a:srgbClr val="000000"/>
                </a:solidFill>
                <a:effectLst/>
                <a:latin typeface="Arial" panose="020B0604020202020204" pitchFamily="34" charset="0"/>
                <a:ea typeface="Calibri" panose="020F0502020204030204" pitchFamily="34" charset="0"/>
              </a:rPr>
              <a:t>đánh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cần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Đây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pháp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băn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khoăn</a:t>
            </a:r>
            <a:r>
              <a:rPr lang="en-US" sz="1800" dirty="0">
                <a:solidFill>
                  <a:srgbClr val="000000"/>
                </a:solidFill>
                <a:effectLst/>
                <a:latin typeface="Arial" panose="020B0604020202020204" pitchFamily="34" charset="0"/>
                <a:ea typeface="Calibri" panose="020F0502020204030204" pitchFamily="34" charset="0"/>
              </a:rPr>
              <a:t> (2 ý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tốn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kém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huynh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góp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thêm</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còn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nhỏ</a:t>
            </a:r>
            <a:r>
              <a:rPr lang="en-US" sz="1800" dirty="0">
                <a:solidFill>
                  <a:srgbClr val="000000"/>
                </a:solidFill>
                <a:effectLst/>
                <a:latin typeface="Arial" panose="020B0604020202020204" pitchFamily="34" charset="0"/>
                <a:ea typeface="Calibri" panose="020F0502020204030204" pitchFamily="34" charset="0"/>
              </a:rPr>
              <a:t>, GV </a:t>
            </a:r>
            <a:r>
              <a:rPr lang="en-US" sz="1800" dirty="0" err="1">
                <a:solidFill>
                  <a:srgbClr val="000000"/>
                </a:solidFill>
                <a:effectLst/>
                <a:latin typeface="Arial" panose="020B0604020202020204" pitchFamily="34" charset="0"/>
                <a:ea typeface="Calibri" panose="020F0502020204030204" pitchFamily="34" charset="0"/>
              </a:rPr>
              <a:t>khó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soát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bảo</a:t>
            </a:r>
            <a:r>
              <a:rPr lang="en-US" sz="1800" dirty="0">
                <a:solidFill>
                  <a:srgbClr val="000000"/>
                </a:solidFill>
                <a:effectLst/>
                <a:latin typeface="Arial" panose="020B0604020202020204" pitchFamily="34" charset="0"/>
                <a:ea typeface="Calibri" panose="020F0502020204030204" pitchFamily="34" charset="0"/>
              </a:rPr>
              <a:t> an </a:t>
            </a:r>
            <a:r>
              <a:rPr lang="en-US" sz="1800" dirty="0" err="1">
                <a:solidFill>
                  <a:srgbClr val="000000"/>
                </a:solidFill>
                <a:effectLst/>
                <a:latin typeface="Arial" panose="020B0604020202020204" pitchFamily="34" charset="0"/>
                <a:ea typeface="Calibri" panose="020F0502020204030204" pitchFamily="34" charset="0"/>
              </a:rPr>
              <a:t>toàn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tuyệt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16698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20</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D6A1AF1C-924A-4F1E-94B0-61D681849EF7}"/>
              </a:ext>
            </a:extLst>
          </p:cNvPr>
          <p:cNvSpPr txBox="1"/>
          <p:nvPr/>
        </p:nvSpPr>
        <p:spPr>
          <a:xfrm>
            <a:off x="216568" y="863707"/>
            <a:ext cx="8773427" cy="2950744"/>
          </a:xfrm>
          <a:prstGeom prst="rect">
            <a:avLst/>
          </a:prstGeom>
          <a:noFill/>
        </p:spPr>
        <p:txBody>
          <a:bodyPr wrap="square">
            <a:spAutoFit/>
          </a:bodyPr>
          <a:lstStyle/>
          <a:p>
            <a:pPr marL="0" marR="0" indent="457200"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thăm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thấy</a:t>
            </a:r>
            <a:r>
              <a:rPr lang="en-US" sz="1800" dirty="0">
                <a:solidFill>
                  <a:srgbClr val="000000"/>
                </a:solidFill>
                <a:effectLst/>
                <a:latin typeface="Arial" panose="020B0604020202020204" pitchFamily="34" charset="0"/>
                <a:ea typeface="Calibri" panose="020F0502020204030204" pitchFamily="34" charset="0"/>
              </a:rPr>
              <a:t>: </a:t>
            </a:r>
            <a:r>
              <a:rPr lang="af-ZA" sz="1800" spc="-30" dirty="0">
                <a:solidFill>
                  <a:srgbClr val="000000"/>
                </a:solidFill>
                <a:effectLst/>
                <a:latin typeface="Arial" panose="020B0604020202020204" pitchFamily="34" charset="0"/>
                <a:ea typeface="Calibri" panose="020F0502020204030204" pitchFamily="34" charset="0"/>
              </a:rPr>
              <a:t>Các biện pháp này được CBQL, GV đánh giá có tính cần thiết và tính khả thi cao, có thể áp dụng hiệu quả trong thực tiễn qua đó nâng cao chất lượng giáo dục KNXH cho trẻ mẫu giáo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800" spc="-3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800" b="1" spc="-30" dirty="0">
                <a:solidFill>
                  <a:srgbClr val="000000"/>
                </a:solidFill>
                <a:effectLst/>
                <a:latin typeface="Arial" panose="020B0604020202020204" pitchFamily="34" charset="0"/>
                <a:ea typeface="Calibri" panose="020F0502020204030204" pitchFamily="34" charset="0"/>
              </a:rPr>
              <a:t>Mời xem video: Tổ chức hoạt động GD kỹ năng xã hội cho trẻ mẫu giáo theo chủ đề</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800" u="sng" spc="-30" dirty="0">
                <a:solidFill>
                  <a:srgbClr val="0563C1"/>
                </a:solidFill>
                <a:effectLst/>
                <a:latin typeface="Arial" panose="020B0604020202020204" pitchFamily="34" charset="0"/>
                <a:ea typeface="Calibri" panose="020F0502020204030204" pitchFamily="34" charset="0"/>
                <a:hlinkClick r:id="rId3"/>
              </a:rPr>
              <a:t>https://www.youtube.com/watch?v=R6ok9Oa1Kcg</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997591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21</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749A9844-443B-1F04-86FD-A1C570D2F40C}"/>
              </a:ext>
            </a:extLst>
          </p:cNvPr>
          <p:cNvSpPr txBox="1"/>
          <p:nvPr/>
        </p:nvSpPr>
        <p:spPr>
          <a:xfrm>
            <a:off x="158817" y="804151"/>
            <a:ext cx="8869680" cy="3781741"/>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rabicPeriod" startAt="3"/>
            </a:pPr>
            <a:r>
              <a:rPr lang="en-US" sz="1800" b="1" dirty="0" err="1">
                <a:solidFill>
                  <a:srgbClr val="000000"/>
                </a:solidFill>
                <a:effectLst/>
                <a:latin typeface="Arial" panose="020B0604020202020204" pitchFamily="34" charset="0"/>
                <a:ea typeface="Calibri" panose="020F0502020204030204" pitchFamily="34" charset="0"/>
              </a:rPr>
              <a:t>Kết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luận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và</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kiến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giải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nhằm</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phát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triển</a:t>
            </a:r>
            <a:r>
              <a:rPr lang="en-US" sz="1800" b="1" dirty="0">
                <a:solidFill>
                  <a:srgbClr val="000000"/>
                </a:solidFill>
                <a:effectLst/>
                <a:latin typeface="Arial" panose="020B0604020202020204" pitchFamily="34" charset="0"/>
                <a:ea typeface="Calibri" panose="020F0502020204030204" pitchFamily="34" charset="0"/>
              </a:rPr>
              <a:t> KNXH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mẫu</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giáo</a:t>
            </a:r>
            <a:r>
              <a:rPr lang="en-US" sz="1800" b="1" dirty="0">
                <a:solidFill>
                  <a:srgbClr val="000000"/>
                </a:solidFill>
                <a:effectLst/>
                <a:latin typeface="Arial" panose="020B0604020202020204" pitchFamily="34" charset="0"/>
                <a:ea typeface="Calibri" panose="020F0502020204030204" pitchFamily="34" charset="0"/>
              </a:rPr>
              <a:t> </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3.1. </a:t>
            </a:r>
            <a:r>
              <a:rPr lang="en-US" sz="1800" b="1" dirty="0" err="1">
                <a:solidFill>
                  <a:srgbClr val="000000"/>
                </a:solidFill>
                <a:effectLst/>
                <a:latin typeface="Arial" panose="020B0604020202020204" pitchFamily="34" charset="0"/>
                <a:ea typeface="Calibri" panose="020F0502020204030204" pitchFamily="34" charset="0"/>
              </a:rPr>
              <a:t>Kết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luận</a:t>
            </a:r>
            <a:endParaRPr lang="en-US" sz="1800" b="1" dirty="0">
              <a:effectLst/>
              <a:latin typeface="Times New Roman" panose="02020603050405020304" pitchFamily="18" charset="0"/>
              <a:ea typeface="Calibri" panose="020F0502020204030204" pitchFamily="34" charset="0"/>
            </a:endParaRPr>
          </a:p>
          <a:p>
            <a:pPr marL="342900" marR="0" indent="-342900" algn="just">
              <a:lnSpc>
                <a:spcPct val="150000"/>
              </a:lnSpc>
              <a:spcBef>
                <a:spcPts val="0"/>
              </a:spcBef>
              <a:spcAft>
                <a:spcPts val="0"/>
              </a:spcAft>
              <a:buAutoNum type="arabicPeriod"/>
            </a:pPr>
            <a:r>
              <a:rPr lang="en-US" sz="1800" dirty="0">
                <a:solidFill>
                  <a:srgbClr val="000000"/>
                </a:solidFill>
                <a:effectLst/>
                <a:latin typeface="Arial" panose="020B0604020202020204" pitchFamily="34" charset="0"/>
                <a:ea typeface="Calibri" panose="020F0502020204030204" pitchFamily="34" charset="0"/>
              </a:rPr>
              <a:t>KNXH </a:t>
            </a:r>
            <a:r>
              <a:rPr lang="en-US" sz="1800" dirty="0" err="1">
                <a:solidFill>
                  <a:srgbClr val="000000"/>
                </a:solidFill>
                <a:effectLst/>
                <a:latin typeface="Arial" panose="020B0604020202020204" pitchFamily="34" charset="0"/>
                <a:ea typeface="Calibri" panose="020F0502020204030204" pitchFamily="34" charset="0"/>
              </a:rPr>
              <a:t>là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kỹ</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ngôn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ngữ</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hòa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biểu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giữa</a:t>
            </a:r>
            <a:r>
              <a:rPr lang="en-US" sz="1800" dirty="0">
                <a:solidFill>
                  <a:srgbClr val="000000"/>
                </a:solidFill>
                <a:effectLst/>
                <a:latin typeface="Arial" panose="020B0604020202020204" pitchFamily="34" charset="0"/>
                <a:ea typeface="Calibri" panose="020F0502020204030204" pitchFamily="34" charset="0"/>
              </a:rPr>
              <a:t> con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con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a:t>
            </a:r>
          </a:p>
          <a:p>
            <a:pPr marL="342900" marR="0" indent="-342900" algn="just">
              <a:lnSpc>
                <a:spcPct val="150000"/>
              </a:lnSpc>
              <a:spcBef>
                <a:spcPts val="0"/>
              </a:spcBef>
              <a:spcAft>
                <a:spcPts val="0"/>
              </a:spcAft>
              <a:buAutoNum type="arabicPeriod"/>
            </a:pPr>
            <a:r>
              <a:rPr lang="af-ZA" sz="1800" dirty="0">
                <a:solidFill>
                  <a:srgbClr val="000000"/>
                </a:solidFill>
                <a:effectLst/>
                <a:latin typeface="Arial" panose="020B0604020202020204" pitchFamily="34" charset="0"/>
                <a:ea typeface="Calibri" panose="020F0502020204030204" pitchFamily="34" charset="0"/>
              </a:rPr>
              <a:t>Hiện nay việc giáo dục KNXH qua trải nghiệm đã được triển khai thông qua hoạt đông có chủ đích, hoạt động chơi tự do, hoạt động góc, và hoạt động theo chế độ sinh hoạt một ngày ở trường mầm non. Tuy nhiên, việc tổ chức hoạt động này chưa thực sự phong phú va còn một số hạn chế nhất định,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4343427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22</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2ED1B983-9974-E30A-990A-E40ED944C439}"/>
              </a:ext>
            </a:extLst>
          </p:cNvPr>
          <p:cNvSpPr txBox="1"/>
          <p:nvPr/>
        </p:nvSpPr>
        <p:spPr>
          <a:xfrm>
            <a:off x="-45853" y="680259"/>
            <a:ext cx="9930062" cy="338554"/>
          </a:xfrm>
          <a:prstGeom prst="rect">
            <a:avLst/>
          </a:prstGeom>
          <a:noFill/>
        </p:spPr>
        <p:txBody>
          <a:bodyPr wrap="square">
            <a:spAutoFit/>
          </a:bodyPr>
          <a:lstStyle/>
          <a:p>
            <a:r>
              <a:rPr lang="af-ZA" sz="1600" dirty="0">
                <a:solidFill>
                  <a:srgbClr val="000000"/>
                </a:solidFill>
                <a:effectLst/>
                <a:latin typeface="Arial" panose="020B0604020202020204" pitchFamily="34" charset="0"/>
                <a:ea typeface="Calibri" panose="020F0502020204030204" pitchFamily="34" charset="0"/>
              </a:rPr>
              <a:t>3. Trên cơ sở nghiên cứu lý luận và thực tiễn đề xuất 10 biện pháp để giáo dục KNXH cho trẻ. </a:t>
            </a:r>
            <a:endParaRPr lang="en-US" sz="1600" dirty="0"/>
          </a:p>
        </p:txBody>
      </p:sp>
      <p:sp>
        <p:nvSpPr>
          <p:cNvPr id="8" name="TextBox 7">
            <a:extLst>
              <a:ext uri="{FF2B5EF4-FFF2-40B4-BE49-F238E27FC236}">
                <a16:creationId xmlns:a16="http://schemas.microsoft.com/office/drawing/2014/main" id="{A6442F2D-0A2E-E784-8A56-02A14C68B193}"/>
              </a:ext>
            </a:extLst>
          </p:cNvPr>
          <p:cNvSpPr txBox="1"/>
          <p:nvPr/>
        </p:nvSpPr>
        <p:spPr>
          <a:xfrm>
            <a:off x="-134753" y="1111928"/>
            <a:ext cx="9143999" cy="3657155"/>
          </a:xfrm>
          <a:prstGeom prst="rect">
            <a:avLst/>
          </a:prstGeom>
          <a:noFill/>
        </p:spPr>
        <p:txBody>
          <a:bodyPr wrap="square">
            <a:spAutoFit/>
          </a:bodyPr>
          <a:lstStyle/>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1: </a:t>
            </a:r>
            <a:r>
              <a:rPr lang="en-US" sz="1300" dirty="0" err="1">
                <a:solidFill>
                  <a:srgbClr val="000000"/>
                </a:solidFill>
                <a:effectLst/>
                <a:latin typeface="Arial" panose="020B0604020202020204" pitchFamily="34" charset="0"/>
                <a:ea typeface="Calibri" panose="020F0502020204030204" pitchFamily="34" charset="0"/>
              </a:rPr>
              <a:t>Xác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định</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mục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đích</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lựa</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chọn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nội</a:t>
            </a:r>
            <a:r>
              <a:rPr lang="en-US" sz="1300" dirty="0">
                <a:solidFill>
                  <a:srgbClr val="000000"/>
                </a:solidFill>
                <a:effectLst/>
                <a:latin typeface="Arial" panose="020B0604020202020204" pitchFamily="34" charset="0"/>
                <a:ea typeface="Calibri" panose="020F0502020204030204" pitchFamily="34" charset="0"/>
              </a:rPr>
              <a:t> dung,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MG;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spc="-30" dirty="0" err="1">
                <a:solidFill>
                  <a:srgbClr val="000000"/>
                </a:solidFill>
                <a:effectLst/>
                <a:latin typeface="Arial" panose="020B0604020202020204" pitchFamily="34" charset="0"/>
                <a:ea typeface="Calibri" panose="020F0502020204030204" pitchFamily="34" charset="0"/>
              </a:rPr>
              <a:t>Biện</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pháp</a:t>
            </a:r>
            <a:r>
              <a:rPr lang="en-US" sz="1300" spc="-30" dirty="0">
                <a:solidFill>
                  <a:srgbClr val="000000"/>
                </a:solidFill>
                <a:effectLst/>
                <a:latin typeface="Arial" panose="020B0604020202020204" pitchFamily="34" charset="0"/>
                <a:ea typeface="Calibri" panose="020F0502020204030204" pitchFamily="34" charset="0"/>
              </a:rPr>
              <a:t> 2: </a:t>
            </a:r>
            <a:r>
              <a:rPr lang="en-US" sz="1300" spc="-30" dirty="0" err="1">
                <a:solidFill>
                  <a:srgbClr val="000000"/>
                </a:solidFill>
                <a:effectLst/>
                <a:latin typeface="Arial" panose="020B0604020202020204" pitchFamily="34" charset="0"/>
                <a:ea typeface="Calibri" panose="020F0502020204030204" pitchFamily="34" charset="0"/>
              </a:rPr>
              <a:t>Lựa</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chọn</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thiết</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kế</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những</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hoạt</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động</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giáo</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dục</a:t>
            </a:r>
            <a:r>
              <a:rPr lang="en-US" sz="1300" spc="-30" dirty="0">
                <a:solidFill>
                  <a:srgbClr val="000000"/>
                </a:solidFill>
                <a:effectLst/>
                <a:latin typeface="Arial" panose="020B0604020202020204" pitchFamily="34" charset="0"/>
                <a:ea typeface="Calibri" panose="020F0502020204030204" pitchFamily="34" charset="0"/>
              </a:rPr>
              <a:t> KNXH </a:t>
            </a:r>
            <a:r>
              <a:rPr lang="en-US" sz="1300" spc="-30" dirty="0" err="1">
                <a:solidFill>
                  <a:srgbClr val="000000"/>
                </a:solidFill>
                <a:effectLst/>
                <a:latin typeface="Arial" panose="020B0604020202020204" pitchFamily="34" charset="0"/>
                <a:ea typeface="Calibri" panose="020F0502020204030204" pitchFamily="34" charset="0"/>
              </a:rPr>
              <a:t>cho</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trẻ</a:t>
            </a:r>
            <a:r>
              <a:rPr lang="en-US" sz="1300" spc="-30" dirty="0">
                <a:solidFill>
                  <a:srgbClr val="000000"/>
                </a:solidFill>
                <a:effectLst/>
                <a:latin typeface="Arial" panose="020B0604020202020204" pitchFamily="34" charset="0"/>
                <a:ea typeface="Calibri" panose="020F0502020204030204" pitchFamily="34" charset="0"/>
              </a:rPr>
              <a:t> MG </a:t>
            </a:r>
            <a:r>
              <a:rPr lang="en-US" sz="1300" spc="-30" dirty="0" err="1">
                <a:solidFill>
                  <a:srgbClr val="000000"/>
                </a:solidFill>
                <a:effectLst/>
                <a:latin typeface="Arial" panose="020B0604020202020204" pitchFamily="34" charset="0"/>
                <a:ea typeface="Calibri" panose="020F0502020204030204" pitchFamily="34" charset="0"/>
              </a:rPr>
              <a:t>thông</a:t>
            </a:r>
            <a:r>
              <a:rPr lang="en-US" sz="1300" spc="-30" dirty="0">
                <a:solidFill>
                  <a:srgbClr val="000000"/>
                </a:solidFill>
                <a:effectLst/>
                <a:latin typeface="Arial" panose="020B0604020202020204" pitchFamily="34" charset="0"/>
                <a:ea typeface="Calibri" panose="020F0502020204030204" pitchFamily="34" charset="0"/>
              </a:rPr>
              <a:t> qua </a:t>
            </a:r>
            <a:r>
              <a:rPr lang="en-US" sz="1300" spc="-30" dirty="0" err="1">
                <a:solidFill>
                  <a:srgbClr val="000000"/>
                </a:solidFill>
                <a:effectLst/>
                <a:latin typeface="Arial" panose="020B0604020202020204" pitchFamily="34" charset="0"/>
                <a:ea typeface="Calibri" panose="020F0502020204030204" pitchFamily="34" charset="0"/>
              </a:rPr>
              <a:t>hoạt</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động</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trải</a:t>
            </a:r>
            <a:r>
              <a:rPr lang="en-US" sz="1300" spc="-30" dirty="0">
                <a:solidFill>
                  <a:srgbClr val="000000"/>
                </a:solidFill>
                <a:effectLst/>
                <a:latin typeface="Arial" panose="020B0604020202020204" pitchFamily="34" charset="0"/>
                <a:ea typeface="Calibri" panose="020F0502020204030204" pitchFamily="34" charset="0"/>
              </a:rPr>
              <a:t> </a:t>
            </a:r>
            <a:r>
              <a:rPr lang="en-US" sz="1300" spc="-30" dirty="0" err="1">
                <a:solidFill>
                  <a:srgbClr val="000000"/>
                </a:solidFill>
                <a:effectLst/>
                <a:latin typeface="Arial" panose="020B0604020202020204" pitchFamily="34" charset="0"/>
                <a:ea typeface="Calibri" panose="020F0502020204030204" pitchFamily="34" charset="0"/>
              </a:rPr>
              <a:t>nghiệm</a:t>
            </a:r>
            <a:r>
              <a:rPr lang="en-US" sz="1300" spc="-30" dirty="0">
                <a:solidFill>
                  <a:srgbClr val="000000"/>
                </a:solidFill>
                <a:effectLst/>
                <a:latin typeface="Arial" panose="020B0604020202020204" pitchFamily="34" charset="0"/>
                <a:ea typeface="Calibri" panose="020F0502020204030204" pitchFamily="34" charset="0"/>
              </a:rPr>
              <a:t>;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3: </a:t>
            </a:r>
            <a:r>
              <a:rPr lang="en-US" sz="1300" dirty="0" err="1">
                <a:solidFill>
                  <a:srgbClr val="000000"/>
                </a:solidFill>
                <a:effectLst/>
                <a:latin typeface="Arial" panose="020B0604020202020204" pitchFamily="34" charset="0"/>
                <a:ea typeface="Calibri" panose="020F0502020204030204" pitchFamily="34" charset="0"/>
              </a:rPr>
              <a:t>Xây</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dựng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môi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và</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điều</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kiện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tổ</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chức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trải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nghiệm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nhằm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của</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mẫu</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5- 6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300" dirty="0">
                <a:solidFill>
                  <a:srgbClr val="000000"/>
                </a:solidFill>
                <a:effectLst/>
                <a:latin typeface="Arial" panose="020B0604020202020204" pitchFamily="34" charset="0"/>
                <a:ea typeface="Calibri" panose="020F0502020204030204" pitchFamily="34" charset="0"/>
              </a:rPr>
              <a:t>Biện pháp 4: Xác định quy trình chung trong tổ chức các hoạt động trải nghiệm nhằm giáo dục KNXH cho trẻ MG;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5: </a:t>
            </a:r>
            <a:r>
              <a:rPr lang="en-US" sz="1300" dirty="0" err="1">
                <a:solidFill>
                  <a:srgbClr val="000000"/>
                </a:solidFill>
                <a:effectLst/>
                <a:latin typeface="Arial" panose="020B0604020202020204" pitchFamily="34" charset="0"/>
                <a:ea typeface="Calibri" panose="020F0502020204030204" pitchFamily="34" charset="0"/>
              </a:rPr>
              <a:t>Tổ</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chức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chơi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nhằm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5-6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ở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mầm</a:t>
            </a:r>
            <a:r>
              <a:rPr lang="en-US" sz="1300" dirty="0">
                <a:solidFill>
                  <a:srgbClr val="000000"/>
                </a:solidFill>
                <a:effectLst/>
                <a:latin typeface="Arial" panose="020B0604020202020204" pitchFamily="34" charset="0"/>
                <a:ea typeface="Calibri" panose="020F0502020204030204" pitchFamily="34" charset="0"/>
              </a:rPr>
              <a:t> non;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6: </a:t>
            </a:r>
            <a:r>
              <a:rPr lang="en-US" sz="1300" dirty="0" err="1">
                <a:solidFill>
                  <a:srgbClr val="000000"/>
                </a:solidFill>
                <a:effectLst/>
                <a:latin typeface="Arial" panose="020B0604020202020204" pitchFamily="34" charset="0"/>
                <a:ea typeface="Calibri" panose="020F0502020204030204" pitchFamily="34" charset="0"/>
              </a:rPr>
              <a:t>Tổ</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chức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lễ</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hội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nhằm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5-6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ở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mầm</a:t>
            </a:r>
            <a:r>
              <a:rPr lang="en-US" sz="1300" dirty="0">
                <a:solidFill>
                  <a:srgbClr val="000000"/>
                </a:solidFill>
                <a:effectLst/>
                <a:latin typeface="Arial" panose="020B0604020202020204" pitchFamily="34" charset="0"/>
                <a:ea typeface="Calibri" panose="020F0502020204030204" pitchFamily="34" charset="0"/>
              </a:rPr>
              <a:t> non;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7: </a:t>
            </a:r>
            <a:r>
              <a:rPr lang="en-US" sz="1300" dirty="0" err="1">
                <a:solidFill>
                  <a:srgbClr val="000000"/>
                </a:solidFill>
                <a:effectLst/>
                <a:latin typeface="Arial" panose="020B0604020202020204" pitchFamily="34" charset="0"/>
                <a:ea typeface="Calibri" panose="020F0502020204030204" pitchFamily="34" charset="0"/>
              </a:rPr>
              <a:t>Tổ</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chức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sinh</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hàng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ngày</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và</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lao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nhằm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5-6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ở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mầm</a:t>
            </a:r>
            <a:r>
              <a:rPr lang="en-US" sz="1300" dirty="0">
                <a:solidFill>
                  <a:srgbClr val="000000"/>
                </a:solidFill>
                <a:effectLst/>
                <a:latin typeface="Arial" panose="020B0604020202020204" pitchFamily="34" charset="0"/>
                <a:ea typeface="Calibri" panose="020F0502020204030204" pitchFamily="34" charset="0"/>
              </a:rPr>
              <a:t> non;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8: </a:t>
            </a:r>
            <a:r>
              <a:rPr lang="en-US" sz="1300" dirty="0" err="1">
                <a:solidFill>
                  <a:srgbClr val="000000"/>
                </a:solidFill>
                <a:effectLst/>
                <a:latin typeface="Arial" panose="020B0604020202020204" pitchFamily="34" charset="0"/>
                <a:ea typeface="Calibri" panose="020F0502020204030204" pitchFamily="34" charset="0"/>
              </a:rPr>
              <a:t>Tổ</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chức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tham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quan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dã</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ngoại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nhằm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5-6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ở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mầm</a:t>
            </a:r>
            <a:r>
              <a:rPr lang="en-US" sz="1300" dirty="0">
                <a:solidFill>
                  <a:srgbClr val="000000"/>
                </a:solidFill>
                <a:effectLst/>
                <a:latin typeface="Arial" panose="020B0604020202020204" pitchFamily="34" charset="0"/>
                <a:ea typeface="Calibri" panose="020F0502020204030204" pitchFamily="34" charset="0"/>
              </a:rPr>
              <a:t> non;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9: </a:t>
            </a:r>
            <a:r>
              <a:rPr lang="en-US" sz="1300" dirty="0" err="1">
                <a:solidFill>
                  <a:srgbClr val="000000"/>
                </a:solidFill>
                <a:effectLst/>
                <a:latin typeface="Arial" panose="020B0604020202020204" pitchFamily="34" charset="0"/>
                <a:ea typeface="Calibri" panose="020F0502020204030204" pitchFamily="34" charset="0"/>
              </a:rPr>
              <a:t>Đánh</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thông</a:t>
            </a:r>
            <a:r>
              <a:rPr lang="en-US" sz="1300" dirty="0">
                <a:solidFill>
                  <a:srgbClr val="000000"/>
                </a:solidFill>
                <a:effectLst/>
                <a:latin typeface="Arial" panose="020B0604020202020204" pitchFamily="34" charset="0"/>
                <a:ea typeface="Calibri" panose="020F0502020204030204" pitchFamily="34" charset="0"/>
              </a:rPr>
              <a:t> qua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i="1"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trải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nghiệm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5-6 </a:t>
            </a:r>
            <a:r>
              <a:rPr lang="en-US" sz="1300" dirty="0" err="1">
                <a:solidFill>
                  <a:srgbClr val="000000"/>
                </a:solidFill>
                <a:effectLst/>
                <a:latin typeface="Arial" panose="020B0604020202020204" pitchFamily="34" charset="0"/>
                <a:ea typeface="Calibri" panose="020F0502020204030204" pitchFamily="34" charset="0"/>
              </a:rPr>
              <a:t>tuổi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Biện</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pháp</a:t>
            </a:r>
            <a:r>
              <a:rPr lang="en-US" sz="1300" dirty="0">
                <a:solidFill>
                  <a:srgbClr val="000000"/>
                </a:solidFill>
                <a:effectLst/>
                <a:latin typeface="Arial" panose="020B0604020202020204" pitchFamily="34" charset="0"/>
                <a:ea typeface="Calibri" panose="020F0502020204030204" pitchFamily="34" charset="0"/>
              </a:rPr>
              <a:t> </a:t>
            </a:r>
            <a:endParaRPr lang="en-US" sz="13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300" dirty="0">
                <a:solidFill>
                  <a:srgbClr val="000000"/>
                </a:solidFill>
                <a:effectLst/>
                <a:latin typeface="Arial" panose="020B0604020202020204" pitchFamily="34" charset="0"/>
                <a:ea typeface="Calibri" panose="020F0502020204030204" pitchFamily="34" charset="0"/>
              </a:rPr>
              <a:t>10: </a:t>
            </a:r>
            <a:r>
              <a:rPr lang="en-US" sz="1300" dirty="0" err="1">
                <a:solidFill>
                  <a:srgbClr val="000000"/>
                </a:solidFill>
                <a:effectLst/>
                <a:latin typeface="Arial" panose="020B0604020202020204" pitchFamily="34" charset="0"/>
                <a:ea typeface="Calibri" panose="020F0502020204030204" pitchFamily="34" charset="0"/>
              </a:rPr>
              <a:t>Điều</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chỉnh</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các</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giáo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dục</a:t>
            </a:r>
            <a:r>
              <a:rPr lang="en-US" sz="1300" dirty="0">
                <a:solidFill>
                  <a:srgbClr val="000000"/>
                </a:solidFill>
                <a:effectLst/>
                <a:latin typeface="Arial" panose="020B0604020202020204" pitchFamily="34" charset="0"/>
                <a:ea typeface="Calibri" panose="020F0502020204030204" pitchFamily="34" charset="0"/>
              </a:rPr>
              <a:t> KNXH </a:t>
            </a:r>
            <a:r>
              <a:rPr lang="en-US" sz="1300" dirty="0" err="1">
                <a:solidFill>
                  <a:srgbClr val="000000"/>
                </a:solidFill>
                <a:effectLst/>
                <a:latin typeface="Arial" panose="020B0604020202020204" pitchFamily="34" charset="0"/>
                <a:ea typeface="Calibri" panose="020F0502020204030204" pitchFamily="34" charset="0"/>
              </a:rPr>
              <a:t>thông</a:t>
            </a:r>
            <a:r>
              <a:rPr lang="en-US" sz="1300" dirty="0">
                <a:solidFill>
                  <a:srgbClr val="000000"/>
                </a:solidFill>
                <a:effectLst/>
                <a:latin typeface="Arial" panose="020B0604020202020204" pitchFamily="34" charset="0"/>
                <a:ea typeface="Calibri" panose="020F0502020204030204" pitchFamily="34" charset="0"/>
              </a:rPr>
              <a:t> qua </a:t>
            </a:r>
            <a:r>
              <a:rPr lang="en-US" sz="1300" dirty="0" err="1">
                <a:solidFill>
                  <a:srgbClr val="000000"/>
                </a:solidFill>
                <a:effectLst/>
                <a:latin typeface="Arial" panose="020B0604020202020204" pitchFamily="34" charset="0"/>
                <a:ea typeface="Calibri" panose="020F0502020204030204" pitchFamily="34" charset="0"/>
              </a:rPr>
              <a:t>hoạt</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động</a:t>
            </a:r>
            <a:r>
              <a:rPr lang="en-US" sz="1300" i="1"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trải</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nghiệm</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cho</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trẻ</a:t>
            </a:r>
            <a:r>
              <a:rPr lang="en-US" sz="1300" dirty="0">
                <a:solidFill>
                  <a:srgbClr val="000000"/>
                </a:solidFill>
                <a:effectLst/>
                <a:latin typeface="Arial" panose="020B0604020202020204" pitchFamily="34" charset="0"/>
                <a:ea typeface="Calibri" panose="020F0502020204030204" pitchFamily="34" charset="0"/>
              </a:rPr>
              <a:t> MG ở </a:t>
            </a:r>
            <a:r>
              <a:rPr lang="en-US" sz="1300" dirty="0" err="1">
                <a:solidFill>
                  <a:srgbClr val="000000"/>
                </a:solidFill>
                <a:effectLst/>
                <a:latin typeface="Arial" panose="020B0604020202020204" pitchFamily="34" charset="0"/>
                <a:ea typeface="Calibri" panose="020F0502020204030204" pitchFamily="34" charset="0"/>
              </a:rPr>
              <a:t>trường</a:t>
            </a:r>
            <a:r>
              <a:rPr lang="en-US" sz="1300" dirty="0">
                <a:solidFill>
                  <a:srgbClr val="000000"/>
                </a:solidFill>
                <a:effectLst/>
                <a:latin typeface="Arial" panose="020B0604020202020204" pitchFamily="34" charset="0"/>
                <a:ea typeface="Calibri" panose="020F0502020204030204" pitchFamily="34" charset="0"/>
              </a:rPr>
              <a:t> </a:t>
            </a:r>
            <a:r>
              <a:rPr lang="en-US" sz="1300" dirty="0" err="1">
                <a:solidFill>
                  <a:srgbClr val="000000"/>
                </a:solidFill>
                <a:effectLst/>
                <a:latin typeface="Arial" panose="020B0604020202020204" pitchFamily="34" charset="0"/>
                <a:ea typeface="Calibri" panose="020F0502020204030204" pitchFamily="34" charset="0"/>
              </a:rPr>
              <a:t>mầm</a:t>
            </a:r>
            <a:r>
              <a:rPr lang="en-US" sz="1300" dirty="0">
                <a:solidFill>
                  <a:srgbClr val="000000"/>
                </a:solidFill>
                <a:effectLst/>
                <a:latin typeface="Arial" panose="020B0604020202020204" pitchFamily="34" charset="0"/>
                <a:ea typeface="Calibri" panose="020F0502020204030204" pitchFamily="34" charset="0"/>
              </a:rPr>
              <a:t> non</a:t>
            </a:r>
            <a:endParaRPr lang="en-US" sz="13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697553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23</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9" name="TextBox 8">
            <a:extLst>
              <a:ext uri="{FF2B5EF4-FFF2-40B4-BE49-F238E27FC236}">
                <a16:creationId xmlns:a16="http://schemas.microsoft.com/office/drawing/2014/main" id="{A96FDA6B-AE4B-E816-88A0-B3D4F0075B6D}"/>
              </a:ext>
            </a:extLst>
          </p:cNvPr>
          <p:cNvSpPr txBox="1"/>
          <p:nvPr/>
        </p:nvSpPr>
        <p:spPr>
          <a:xfrm>
            <a:off x="-19050" y="804151"/>
            <a:ext cx="9074150" cy="3970318"/>
          </a:xfrm>
          <a:prstGeom prst="rect">
            <a:avLst/>
          </a:prstGeom>
          <a:noFill/>
        </p:spPr>
        <p:txBody>
          <a:bodyPr wrap="square">
            <a:spAutoFit/>
          </a:bodyPr>
          <a:lstStyle/>
          <a:p>
            <a:pPr marL="0" marR="0" indent="457200" algn="just">
              <a:lnSpc>
                <a:spcPct val="150000"/>
              </a:lnSpc>
              <a:spcBef>
                <a:spcPts val="0"/>
              </a:spcBef>
              <a:spcAft>
                <a:spcPts val="0"/>
              </a:spcAft>
            </a:pPr>
            <a:r>
              <a:rPr lang="en-US" sz="1800" b="1" dirty="0">
                <a:solidFill>
                  <a:srgbClr val="000000"/>
                </a:solidFill>
                <a:effectLst/>
                <a:latin typeface="Arial" panose="020B0604020202020204" pitchFamily="34" charset="0"/>
                <a:ea typeface="Calibri" panose="020F0502020204030204" pitchFamily="34" charset="0"/>
              </a:rPr>
              <a:t>3.2. </a:t>
            </a:r>
            <a:r>
              <a:rPr lang="en-US" sz="1800" b="1" dirty="0" err="1">
                <a:solidFill>
                  <a:srgbClr val="000000"/>
                </a:solidFill>
                <a:effectLst/>
                <a:latin typeface="Arial" panose="020B0604020202020204" pitchFamily="34" charset="0"/>
                <a:ea typeface="Calibri" panose="020F0502020204030204" pitchFamily="34" charset="0"/>
              </a:rPr>
              <a:t>Kiến</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nghị</a:t>
            </a:r>
            <a:endParaRPr lang="en-US" sz="1800" b="1"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Từ</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cứu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luận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tiễn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nghị</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sau</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0" marR="0" indent="45720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a. </a:t>
            </a:r>
            <a:r>
              <a:rPr lang="en-US" sz="1800" b="1" i="1" dirty="0" err="1">
                <a:solidFill>
                  <a:srgbClr val="000000"/>
                </a:solidFill>
                <a:effectLst/>
                <a:latin typeface="Arial" panose="020B0604020202020204" pitchFamily="34" charset="0"/>
                <a:ea typeface="Calibri" panose="020F0502020204030204" pitchFamily="34" charset="0"/>
              </a:rPr>
              <a:t>Đối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với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Bộ</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và</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Đào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tạo</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cứu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thông</a:t>
            </a:r>
            <a:r>
              <a:rPr lang="en-US" sz="1800" dirty="0">
                <a:solidFill>
                  <a:srgbClr val="000000"/>
                </a:solidFill>
                <a:effectLst/>
                <a:latin typeface="Arial" panose="020B0604020202020204" pitchFamily="34" charset="0"/>
                <a:ea typeface="Times New Roman" panose="02020603050405020304" pitchFamily="18" charset="0"/>
              </a:rPr>
              <a:t> qua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mẫu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mầm</a:t>
            </a:r>
            <a:r>
              <a:rPr lang="en-US" sz="1800" dirty="0">
                <a:solidFill>
                  <a:srgbClr val="000000"/>
                </a:solidFill>
                <a:effectLst/>
                <a:latin typeface="Arial" panose="020B0604020202020204" pitchFamily="34" charset="0"/>
                <a:ea typeface="Times New Roman" panose="02020603050405020304" pitchFamily="18" charset="0"/>
              </a:rPr>
              <a:t> non </a:t>
            </a:r>
            <a:r>
              <a:rPr lang="en-US" sz="1800" dirty="0" err="1">
                <a:solidFill>
                  <a:srgbClr val="000000"/>
                </a:solidFill>
                <a:effectLst/>
                <a:latin typeface="Arial" panose="020B0604020202020204" pitchFamily="34" charset="0"/>
                <a:ea typeface="Times New Roman" panose="02020603050405020304" pitchFamily="18" charset="0"/>
              </a:rPr>
              <a:t>nhằm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định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nền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tảng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đầy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rõ</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ràng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nữa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a:t>
            </a:r>
            <a:r>
              <a:rPr lang="en-US" sz="180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thành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bền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vững</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hu</a:t>
            </a:r>
            <a:r>
              <a:rPr lang="vi-VN" sz="1800" dirty="0">
                <a:solidFill>
                  <a:srgbClr val="000000"/>
                </a:solidFill>
                <a:effectLst/>
                <a:latin typeface="Arial" panose="020B0604020202020204" pitchFamily="34" charset="0"/>
                <a:ea typeface="Calibri" panose="020F0502020204030204" pitchFamily="34" charset="0"/>
              </a:rPr>
              <a:t>ấ</a:t>
            </a:r>
            <a:r>
              <a:rPr lang="en-US" sz="1800" dirty="0">
                <a:solidFill>
                  <a:srgbClr val="000000"/>
                </a:solidFill>
                <a:effectLst/>
                <a:latin typeface="Arial" panose="020B0604020202020204" pitchFamily="34" charset="0"/>
                <a:ea typeface="Calibri" panose="020F0502020204030204" pitchFamily="34" charset="0"/>
              </a:rPr>
              <a:t>n, </a:t>
            </a:r>
            <a:r>
              <a:rPr lang="en-US" sz="1800" dirty="0" err="1">
                <a:solidFill>
                  <a:srgbClr val="000000"/>
                </a:solidFill>
                <a:effectLst/>
                <a:latin typeface="Arial" panose="020B0604020202020204" pitchFamily="34" charset="0"/>
                <a:ea typeface="Calibri" panose="020F0502020204030204" pitchFamily="34" charset="0"/>
              </a:rPr>
              <a:t>bồi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dưỡng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endParaRPr lang="en-US" sz="1800" dirty="0"/>
          </a:p>
        </p:txBody>
      </p:sp>
    </p:spTree>
    <p:extLst>
      <p:ext uri="{BB962C8B-B14F-4D97-AF65-F5344CB8AC3E}">
        <p14:creationId xmlns:p14="http://schemas.microsoft.com/office/powerpoint/2010/main" val="42194629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24</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369A4E49-6E06-8774-A820-F0CAD7178703}"/>
              </a:ext>
            </a:extLst>
          </p:cNvPr>
          <p:cNvSpPr txBox="1"/>
          <p:nvPr/>
        </p:nvSpPr>
        <p:spPr>
          <a:xfrm>
            <a:off x="0" y="666377"/>
            <a:ext cx="9093200" cy="3366243"/>
          </a:xfrm>
          <a:prstGeom prst="rect">
            <a:avLst/>
          </a:prstGeom>
          <a:noFill/>
        </p:spPr>
        <p:txBody>
          <a:bodyPr wrap="square">
            <a:spAutoFit/>
          </a:bodyPr>
          <a:lstStyle/>
          <a:p>
            <a:pPr marL="457200" marR="0" algn="just">
              <a:lnSpc>
                <a:spcPct val="150000"/>
              </a:lnSpc>
              <a:spcBef>
                <a:spcPts val="0"/>
              </a:spcBef>
              <a:spcAft>
                <a:spcPts val="0"/>
              </a:spcAft>
            </a:pPr>
            <a:r>
              <a:rPr lang="en-US" sz="1800" b="1" i="1" spc="-30" dirty="0">
                <a:solidFill>
                  <a:srgbClr val="000000"/>
                </a:solidFill>
                <a:effectLst/>
                <a:latin typeface="Arial" panose="020B0604020202020204" pitchFamily="34" charset="0"/>
                <a:ea typeface="Calibri" panose="020F0502020204030204" pitchFamily="34" charset="0"/>
              </a:rPr>
              <a:t>b. </a:t>
            </a:r>
            <a:r>
              <a:rPr lang="en-US" sz="1800" b="1" i="1" dirty="0" err="1">
                <a:solidFill>
                  <a:srgbClr val="000000"/>
                </a:solidFill>
                <a:effectLst/>
                <a:latin typeface="Arial" panose="020B0604020202020204" pitchFamily="34" charset="0"/>
                <a:ea typeface="Calibri" panose="020F0502020204030204" pitchFamily="34" charset="0"/>
              </a:rPr>
              <a:t>Đối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với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Phòng</a:t>
            </a:r>
            <a:r>
              <a:rPr lang="en-US" sz="1800" b="1" i="1" dirty="0">
                <a:solidFill>
                  <a:srgbClr val="000000"/>
                </a:solidFill>
                <a:effectLst/>
                <a:latin typeface="Arial" panose="020B0604020202020204" pitchFamily="34" charset="0"/>
                <a:ea typeface="Calibri" panose="020F0502020204030204" pitchFamily="34" charset="0"/>
              </a:rPr>
              <a:t> GDMN, </a:t>
            </a:r>
            <a:r>
              <a:rPr lang="en-US" sz="1800" b="1" i="1" dirty="0" err="1">
                <a:solidFill>
                  <a:srgbClr val="000000"/>
                </a:solidFill>
                <a:effectLst/>
                <a:latin typeface="Arial" panose="020B0604020202020204" pitchFamily="34" charset="0"/>
                <a:ea typeface="Calibri" panose="020F0502020204030204" pitchFamily="34" charset="0"/>
              </a:rPr>
              <a:t>Sở</a:t>
            </a:r>
            <a:r>
              <a:rPr lang="en-US" sz="1800" b="1" i="1" dirty="0">
                <a:solidFill>
                  <a:srgbClr val="000000"/>
                </a:solidFill>
                <a:effectLst/>
                <a:latin typeface="Arial" panose="020B0604020202020204" pitchFamily="34" charset="0"/>
                <a:ea typeface="Calibri" panose="020F0502020204030204" pitchFamily="34" charset="0"/>
              </a:rPr>
              <a:t> GD&amp;ĐT</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Tăng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bồi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dưỡng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hướng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dẫn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tiếp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nguồn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tài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phú</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cuộc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kiến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nghiệm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nghiệm</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spc="40" dirty="0" err="1">
                <a:solidFill>
                  <a:srgbClr val="000000"/>
                </a:solidFill>
                <a:effectLst/>
                <a:latin typeface="Arial" panose="020B0604020202020204" pitchFamily="34" charset="0"/>
                <a:ea typeface="Times New Roman" panose="02020603050405020304" pitchFamily="18" charset="0"/>
              </a:rPr>
              <a:t>Tổ</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chức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cho</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giáo</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viên</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được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kiến</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tập</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giao</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lưu</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học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hỏi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với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các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trường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bạn</a:t>
            </a:r>
            <a:r>
              <a:rPr lang="en-US" sz="1800" spc="4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Tạo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điều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về</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phí</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đồ</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dùng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đại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hỗ</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hiểu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mở</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mang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nhận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kiếm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học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tốt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quá</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dậy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học</a:t>
            </a:r>
            <a:r>
              <a:rPr lang="en-US" sz="180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89041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25</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C7E8C4B0-2082-CE01-219A-7454052BBB6F}"/>
              </a:ext>
            </a:extLst>
          </p:cNvPr>
          <p:cNvSpPr txBox="1"/>
          <p:nvPr/>
        </p:nvSpPr>
        <p:spPr>
          <a:xfrm>
            <a:off x="1" y="692691"/>
            <a:ext cx="9023349" cy="4196020"/>
          </a:xfrm>
          <a:prstGeom prst="rect">
            <a:avLst/>
          </a:prstGeom>
          <a:noFill/>
        </p:spPr>
        <p:txBody>
          <a:bodyPr wrap="square">
            <a:spAutoFit/>
          </a:bodyPr>
          <a:lstStyle/>
          <a:p>
            <a:pPr marL="0" marR="0" indent="450215"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c. </a:t>
            </a:r>
            <a:r>
              <a:rPr lang="en-US" sz="1800" b="1" i="1" dirty="0" err="1">
                <a:solidFill>
                  <a:srgbClr val="000000"/>
                </a:solidFill>
                <a:effectLst/>
                <a:latin typeface="Arial" panose="020B0604020202020204" pitchFamily="34" charset="0"/>
                <a:ea typeface="Calibri" panose="020F0502020204030204" pitchFamily="34" charset="0"/>
              </a:rPr>
              <a:t>Đối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với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Hiệu</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trưởng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các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trường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mầm</a:t>
            </a:r>
            <a:r>
              <a:rPr lang="en-US" sz="1800" b="1"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0"/>
              </a:spcAft>
              <a:buFontTx/>
              <a:buChar char="-"/>
            </a:pPr>
            <a:r>
              <a:rPr lang="en-US" sz="1800" dirty="0" err="1">
                <a:solidFill>
                  <a:srgbClr val="000000"/>
                </a:solidFill>
                <a:effectLst/>
                <a:latin typeface="Arial" panose="020B0604020202020204" pitchFamily="34" charset="0"/>
                <a:ea typeface="Calibri" panose="020F0502020204030204" pitchFamily="34" charset="0"/>
              </a:rPr>
              <a:t>Bồi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dưỡng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hướng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dẫn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qua </a:t>
            </a:r>
            <a:r>
              <a:rPr lang="en-US" sz="1800" dirty="0" err="1">
                <a:solidFill>
                  <a:srgbClr val="000000"/>
                </a:solidFill>
                <a:effectLst/>
                <a:latin typeface="Arial" panose="020B0604020202020204" pitchFamily="34" charset="0"/>
                <a:ea typeface="Calibri" panose="020F0502020204030204" pitchFamily="34" charset="0"/>
              </a:rPr>
              <a:t>tập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đổi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môn</a:t>
            </a:r>
            <a:r>
              <a:rPr lang="en-US" sz="1800" dirty="0">
                <a:solidFill>
                  <a:srgbClr val="000000"/>
                </a:solidFill>
                <a:effectLst/>
                <a:latin typeface="Arial" panose="020B0604020202020204" pitchFamily="34" charset="0"/>
                <a:ea typeface="Calibri" panose="020F0502020204030204" pitchFamily="34" charset="0"/>
              </a:rPr>
              <a:t>.</a:t>
            </a:r>
            <a:endParaRPr lang="en-US" sz="18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0"/>
              </a:spcAft>
              <a:buFontTx/>
              <a:buChar char="-"/>
            </a:pP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kiện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nguồn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hơn</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0"/>
              </a:spcAft>
              <a:buFontTx/>
              <a:buChar char="-"/>
            </a:pPr>
            <a:r>
              <a:rPr lang="en-US" sz="1800" dirty="0" err="1">
                <a:solidFill>
                  <a:srgbClr val="000000"/>
                </a:solidFill>
                <a:effectLst/>
                <a:latin typeface="Arial" panose="020B0604020202020204" pitchFamily="34" charset="0"/>
                <a:ea typeface="Calibri" panose="020F0502020204030204" pitchFamily="34" charset="0"/>
              </a:rPr>
              <a:t>Phát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cuộc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việc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0"/>
              </a:spcAft>
              <a:buFontTx/>
              <a:buChar char="-"/>
            </a:pPr>
            <a:r>
              <a:rPr lang="en-US" sz="1800" dirty="0">
                <a:solidFill>
                  <a:srgbClr val="000000"/>
                </a:solidFill>
                <a:effectLst/>
                <a:latin typeface="Arial" panose="020B0604020202020204" pitchFamily="34" charset="0"/>
                <a:ea typeface="Calibri" panose="020F0502020204030204" pitchFamily="34" charset="0"/>
              </a:rPr>
              <a:t>Quan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đầu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a:t>
            </a:r>
            <a:r>
              <a:rPr lang="en-US" sz="1800" dirty="0">
                <a:solidFill>
                  <a:srgbClr val="000000"/>
                </a:solidFill>
                <a:effectLst/>
                <a:latin typeface="Arial" panose="020B0604020202020204" pitchFamily="34" charset="0"/>
                <a:ea typeface="Calibri" panose="020F0502020204030204" pitchFamily="34" charset="0"/>
              </a:rPr>
              <a:t> CSVC </a:t>
            </a:r>
            <a:r>
              <a:rPr lang="en-US" sz="1800" dirty="0" err="1">
                <a:solidFill>
                  <a:srgbClr val="000000"/>
                </a:solidFill>
                <a:effectLst/>
                <a:latin typeface="Arial" panose="020B0604020202020204" pitchFamily="34" charset="0"/>
                <a:ea typeface="Calibri" panose="020F0502020204030204" pitchFamily="34" charset="0"/>
              </a:rPr>
              <a:t>môi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nhóm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lớp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a:t>
            </a:r>
            <a:endParaRPr lang="en-US" sz="1800"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0"/>
              </a:spcAft>
              <a:buFontTx/>
              <a:buChar char="-"/>
            </a:pPr>
            <a:r>
              <a:rPr lang="en-US" sz="1800" dirty="0" err="1">
                <a:solidFill>
                  <a:srgbClr val="000000"/>
                </a:solidFill>
                <a:effectLst/>
                <a:latin typeface="Arial" panose="020B0604020202020204" pitchFamily="34" charset="0"/>
                <a:ea typeface="Calibri" panose="020F0502020204030204" pitchFamily="34" charset="0"/>
              </a:rPr>
              <a:t>Tăng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tham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p>
        </p:txBody>
      </p:sp>
    </p:spTree>
    <p:extLst>
      <p:ext uri="{BB962C8B-B14F-4D97-AF65-F5344CB8AC3E}">
        <p14:creationId xmlns:p14="http://schemas.microsoft.com/office/powerpoint/2010/main" val="1061942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26</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6" name="TextBox 5">
            <a:extLst>
              <a:ext uri="{FF2B5EF4-FFF2-40B4-BE49-F238E27FC236}">
                <a16:creationId xmlns:a16="http://schemas.microsoft.com/office/drawing/2014/main" id="{7F9CAF98-8766-201A-DC41-118C410E565B}"/>
              </a:ext>
            </a:extLst>
          </p:cNvPr>
          <p:cNvSpPr txBox="1"/>
          <p:nvPr/>
        </p:nvSpPr>
        <p:spPr>
          <a:xfrm>
            <a:off x="-158750" y="484332"/>
            <a:ext cx="9067800" cy="4612738"/>
          </a:xfrm>
          <a:prstGeom prst="rect">
            <a:avLst/>
          </a:prstGeom>
          <a:noFill/>
        </p:spPr>
        <p:txBody>
          <a:bodyPr wrap="square">
            <a:spAutoFit/>
          </a:bodyPr>
          <a:lstStyle/>
          <a:p>
            <a:pPr marL="0" marR="0" indent="450215"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d. </a:t>
            </a:r>
            <a:r>
              <a:rPr lang="en-US" sz="1800" b="1" i="1" dirty="0" err="1">
                <a:solidFill>
                  <a:srgbClr val="000000"/>
                </a:solidFill>
                <a:effectLst/>
                <a:latin typeface="Arial" panose="020B0604020202020204" pitchFamily="34" charset="0"/>
                <a:ea typeface="Calibri" panose="020F0502020204030204" pitchFamily="34" charset="0"/>
              </a:rPr>
              <a:t>Đối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với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viên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mầm</a:t>
            </a:r>
            <a:r>
              <a:rPr lang="en-US" sz="1800" b="1"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Tích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chủ</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nắm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mầm</a:t>
            </a:r>
            <a:r>
              <a:rPr lang="en-US" sz="1800" dirty="0">
                <a:solidFill>
                  <a:srgbClr val="000000"/>
                </a:solidFill>
                <a:effectLst/>
                <a:latin typeface="Arial" panose="020B0604020202020204" pitchFamily="34" charset="0"/>
                <a:ea typeface="Times New Roman" panose="02020603050405020304" pitchFamily="18" charset="0"/>
              </a:rPr>
              <a:t> non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nắm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nguyên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tắc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pháp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Đưa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nội</a:t>
            </a:r>
            <a:r>
              <a:rPr lang="en-US" sz="1800" dirty="0">
                <a:solidFill>
                  <a:srgbClr val="000000"/>
                </a:solidFill>
                <a:effectLst/>
                <a:latin typeface="Arial" panose="020B0604020202020204" pitchFamily="34" charset="0"/>
                <a:ea typeface="Times New Roman" panose="02020603050405020304" pitchFamily="18" charset="0"/>
              </a:rPr>
              <a:t> dung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vào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hoạch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chăm</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sóc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thực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phù</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hợp</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với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khả</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năng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của</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trẻ</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và</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điều</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kiện</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thực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tế</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của</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trường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lớp</a:t>
            </a:r>
            <a:r>
              <a:rPr lang="en-US" sz="1800" spc="-40" dirty="0">
                <a:solidFill>
                  <a:srgbClr val="000000"/>
                </a:solidFill>
                <a:effectLst/>
                <a:latin typeface="Arial" panose="020B0604020202020204" pitchFamily="34" charset="0"/>
                <a:ea typeface="Times New Roman" panose="02020603050405020304" pitchFamily="18" charset="0"/>
              </a:rPr>
              <a:t>, ở </a:t>
            </a:r>
            <a:r>
              <a:rPr lang="en-US" sz="1800" spc="-40" dirty="0" err="1">
                <a:solidFill>
                  <a:srgbClr val="000000"/>
                </a:solidFill>
                <a:effectLst/>
                <a:latin typeface="Arial" panose="020B0604020202020204" pitchFamily="34" charset="0"/>
                <a:ea typeface="Times New Roman" panose="02020603050405020304" pitchFamily="18" charset="0"/>
              </a:rPr>
              <a:t>địa</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phương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trải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nghiệm</a:t>
            </a:r>
            <a:r>
              <a:rPr lang="en-US" sz="1800" dirty="0">
                <a:solidFill>
                  <a:srgbClr val="000000"/>
                </a:solidFill>
                <a:effectLst/>
                <a:latin typeface="Arial" panose="020B0604020202020204" pitchFamily="34" charset="0"/>
                <a:ea typeface="Times New Roman" panose="02020603050405020304" pitchFamily="18" charset="0"/>
              </a:rPr>
              <a:t> ở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nơi</a:t>
            </a:r>
            <a:r>
              <a:rPr lang="en-US" sz="180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Phối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hợp</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chặt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chẽ</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phụ</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huynh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trong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việc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tổ</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chức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hoạt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động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giáo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dục</a:t>
            </a:r>
            <a:r>
              <a:rPr lang="en-US" sz="1800" dirty="0">
                <a:solidFill>
                  <a:srgbClr val="000000"/>
                </a:solidFill>
                <a:effectLst/>
                <a:latin typeface="Arial" panose="020B0604020202020204" pitchFamily="34" charset="0"/>
                <a:ea typeface="Times New Roman" panose="02020603050405020304" pitchFamily="18" charset="0"/>
              </a:rPr>
              <a:t> KNXH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trẻ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nâng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cao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của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này</a:t>
            </a:r>
            <a:r>
              <a:rPr lang="en-US" sz="1800" dirty="0">
                <a:solidFill>
                  <a:srgbClr val="000000"/>
                </a:solidFill>
                <a:effectLst/>
                <a:latin typeface="Arial" panose="020B0604020202020204" pitchFamily="34" charset="0"/>
                <a:ea typeface="Times New Roman" panose="02020603050405020304" pitchFamily="18" charset="0"/>
              </a:rPr>
              <a:t>.</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spc="-40" dirty="0" err="1">
                <a:solidFill>
                  <a:srgbClr val="000000"/>
                </a:solidFill>
                <a:effectLst/>
                <a:latin typeface="Arial" panose="020B0604020202020204" pitchFamily="34" charset="0"/>
                <a:ea typeface="Times New Roman" panose="02020603050405020304" pitchFamily="18" charset="0"/>
              </a:rPr>
              <a:t>Coi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trong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vận</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dụng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giáo</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dục</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trải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nghiệm</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cho</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trẻ</a:t>
            </a:r>
            <a:r>
              <a:rPr lang="en-US" sz="1800" spc="-40" dirty="0">
                <a:solidFill>
                  <a:srgbClr val="000000"/>
                </a:solidFill>
                <a:effectLst/>
                <a:latin typeface="Arial" panose="020B0604020202020204" pitchFamily="34" charset="0"/>
                <a:ea typeface="Times New Roman" panose="02020603050405020304" pitchFamily="18" charset="0"/>
              </a:rPr>
              <a:t> ở </a:t>
            </a:r>
            <a:r>
              <a:rPr lang="en-US" sz="1800" spc="-40" dirty="0" err="1">
                <a:solidFill>
                  <a:srgbClr val="000000"/>
                </a:solidFill>
                <a:effectLst/>
                <a:latin typeface="Arial" panose="020B0604020202020204" pitchFamily="34" charset="0"/>
                <a:ea typeface="Times New Roman" panose="02020603050405020304" pitchFamily="18" charset="0"/>
              </a:rPr>
              <a:t>mọi</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tình</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huống</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phù</a:t>
            </a:r>
            <a:r>
              <a:rPr lang="en-US" sz="1800" spc="-40" dirty="0">
                <a:solidFill>
                  <a:srgbClr val="000000"/>
                </a:solidFill>
                <a:effectLst/>
                <a:latin typeface="Arial" panose="020B0604020202020204" pitchFamily="34" charset="0"/>
                <a:ea typeface="Times New Roman" panose="02020603050405020304" pitchFamily="18" charset="0"/>
              </a:rPr>
              <a:t> </a:t>
            </a:r>
            <a:r>
              <a:rPr lang="en-US" sz="1800" spc="-40" dirty="0" err="1">
                <a:solidFill>
                  <a:srgbClr val="000000"/>
                </a:solidFill>
                <a:effectLst/>
                <a:latin typeface="Arial" panose="020B0604020202020204" pitchFamily="34" charset="0"/>
                <a:ea typeface="Times New Roman" panose="02020603050405020304" pitchFamily="18" charset="0"/>
              </a:rPr>
              <a:t>hợp</a:t>
            </a:r>
            <a:endParaRPr lang="en-US" sz="1800" dirty="0">
              <a:effectLst/>
              <a:latin typeface="Times New Roman" panose="02020603050405020304" pitchFamily="18" charset="0"/>
              <a:ea typeface="Times New Roman" panose="02020603050405020304" pitchFamily="18"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spc="-50" dirty="0" err="1">
                <a:solidFill>
                  <a:srgbClr val="000000"/>
                </a:solidFill>
                <a:effectLst/>
                <a:latin typeface="Arial" panose="020B0604020202020204" pitchFamily="34" charset="0"/>
                <a:ea typeface="Times New Roman" panose="02020603050405020304" pitchFamily="18" charset="0"/>
              </a:rPr>
              <a:t>Khuyến</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khích</a:t>
            </a:r>
            <a:r>
              <a:rPr lang="en-US" sz="1800" spc="-50" dirty="0">
                <a:solidFill>
                  <a:srgbClr val="000000"/>
                </a:solidFill>
                <a:effectLst/>
                <a:latin typeface="Arial" panose="020B0604020202020204" pitchFamily="34" charset="0"/>
                <a:ea typeface="Times New Roman" panose="02020603050405020304" pitchFamily="18" charset="0"/>
              </a:rPr>
              <a:t> GV </a:t>
            </a:r>
            <a:r>
              <a:rPr lang="en-US" sz="1800" spc="-50" dirty="0" err="1">
                <a:solidFill>
                  <a:srgbClr val="000000"/>
                </a:solidFill>
                <a:effectLst/>
                <a:latin typeface="Arial" panose="020B0604020202020204" pitchFamily="34" charset="0"/>
                <a:ea typeface="Times New Roman" panose="02020603050405020304" pitchFamily="18" charset="0"/>
              </a:rPr>
              <a:t>viết</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kinh</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nghiệm</a:t>
            </a:r>
            <a:r>
              <a:rPr lang="en-US" sz="1800" spc="-50" dirty="0">
                <a:solidFill>
                  <a:srgbClr val="000000"/>
                </a:solidFill>
                <a:effectLst/>
                <a:latin typeface="Arial" panose="020B0604020202020204" pitchFamily="34" charset="0"/>
                <a:ea typeface="Times New Roman" panose="02020603050405020304" pitchFamily="18" charset="0"/>
              </a:rPr>
              <a:t> GD KNXH </a:t>
            </a:r>
            <a:r>
              <a:rPr lang="en-US" sz="1800" spc="-50" dirty="0" err="1">
                <a:solidFill>
                  <a:srgbClr val="000000"/>
                </a:solidFill>
                <a:effectLst/>
                <a:latin typeface="Arial" panose="020B0604020202020204" pitchFamily="34" charset="0"/>
                <a:ea typeface="Times New Roman" panose="02020603050405020304" pitchFamily="18" charset="0"/>
              </a:rPr>
              <a:t>để</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trao</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đổi</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học</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tập</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lẫn</a:t>
            </a:r>
            <a:r>
              <a:rPr lang="en-US" sz="1800" spc="-50" dirty="0">
                <a:solidFill>
                  <a:srgbClr val="000000"/>
                </a:solidFill>
                <a:effectLst/>
                <a:latin typeface="Arial" panose="020B0604020202020204" pitchFamily="34" charset="0"/>
                <a:ea typeface="Times New Roman" panose="02020603050405020304" pitchFamily="18" charset="0"/>
              </a:rPr>
              <a:t> </a:t>
            </a:r>
            <a:r>
              <a:rPr lang="en-US" sz="1800" spc="-50" dirty="0" err="1">
                <a:solidFill>
                  <a:srgbClr val="000000"/>
                </a:solidFill>
                <a:effectLst/>
                <a:latin typeface="Arial" panose="020B0604020202020204" pitchFamily="34" charset="0"/>
                <a:ea typeface="Times New Roman" panose="02020603050405020304" pitchFamily="18" charset="0"/>
              </a:rPr>
              <a:t>nhau</a:t>
            </a:r>
            <a:r>
              <a:rPr lang="en-US" sz="1800" spc="-50" dirty="0">
                <a:solidFill>
                  <a:srgbClr val="000000"/>
                </a:solidFill>
                <a:effectLst/>
                <a:latin typeface="Arial" panose="020B0604020202020204" pitchFamily="34" charset="0"/>
                <a:ea typeface="Times New Roman" panose="02020603050405020304" pitchFamily="18" charset="0"/>
              </a:rPr>
              <a:t>. </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332338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27</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Tree>
    <p:extLst>
      <p:ext uri="{BB962C8B-B14F-4D97-AF65-F5344CB8AC3E}">
        <p14:creationId xmlns:p14="http://schemas.microsoft.com/office/powerpoint/2010/main" val="666126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5" name="Google Shape;105;p22"/>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28</a:t>
            </a:fld>
            <a:endParaRPr/>
          </a:p>
        </p:txBody>
      </p:sp>
      <p:sp>
        <p:nvSpPr>
          <p:cNvPr id="5" name="TextBox 4">
            <a:extLst>
              <a:ext uri="{FF2B5EF4-FFF2-40B4-BE49-F238E27FC236}">
                <a16:creationId xmlns:a16="http://schemas.microsoft.com/office/drawing/2014/main" id="{E52514ED-44F3-4E32-92FB-57E90E4CB3B1}"/>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7" name="TextBox 6">
            <a:extLst>
              <a:ext uri="{FF2B5EF4-FFF2-40B4-BE49-F238E27FC236}">
                <a16:creationId xmlns:a16="http://schemas.microsoft.com/office/drawing/2014/main" id="{DF862A3C-3E05-1851-D92C-412DEABF8517}"/>
              </a:ext>
            </a:extLst>
          </p:cNvPr>
          <p:cNvSpPr txBox="1"/>
          <p:nvPr/>
        </p:nvSpPr>
        <p:spPr>
          <a:xfrm>
            <a:off x="93663" y="469321"/>
            <a:ext cx="8914870" cy="5002395"/>
          </a:xfrm>
          <a:prstGeom prst="rect">
            <a:avLst/>
          </a:prstGeom>
          <a:noFill/>
        </p:spPr>
        <p:txBody>
          <a:bodyPr wrap="square">
            <a:spAutoFit/>
          </a:bodyPr>
          <a:lstStyle/>
          <a:p>
            <a:pPr marL="285750" marR="0" indent="-285750" algn="just">
              <a:lnSpc>
                <a:spcPct val="140000"/>
              </a:lnSpc>
              <a:spcBef>
                <a:spcPts val="0"/>
              </a:spcBef>
              <a:spcAft>
                <a:spcPts val="1000"/>
              </a:spcAft>
              <a:buFontTx/>
              <a:buChar char="-"/>
            </a:pPr>
            <a:r>
              <a:rPr lang="vi-VN" sz="1800" dirty="0">
                <a:solidFill>
                  <a:srgbClr val="000000"/>
                </a:solidFill>
                <a:effectLst/>
                <a:latin typeface="Arial" panose="020B0604020202020204" pitchFamily="34" charset="0"/>
                <a:ea typeface="Calibri" panose="020F0502020204030204" pitchFamily="34" charset="0"/>
              </a:rPr>
              <a:t>GV sử dụng các hoạt động phong phú, hấp dẫn và phù hợp với khả năng, hứng thú, kinh nghiệm của trẻ ở trường MN như vui chơi, lao động, lễ hội, giao lưu, thăm quan, thăm hỏi..., các hoạt động giao tiếp ứng xử trong quan hệ giữa trẻ với trẻ, trẻ với mọi người xung quanh.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40000"/>
              </a:lnSpc>
              <a:spcBef>
                <a:spcPts val="0"/>
              </a:spcBef>
              <a:spcAft>
                <a:spcPts val="1000"/>
              </a:spcAft>
              <a:buFontTx/>
              <a:buChar char="-"/>
            </a:pPr>
            <a:r>
              <a:rPr lang="vi-VN" sz="1800" dirty="0">
                <a:solidFill>
                  <a:srgbClr val="000000"/>
                </a:solidFill>
                <a:effectLst/>
                <a:latin typeface="Arial" panose="020B0604020202020204" pitchFamily="34" charset="0"/>
                <a:ea typeface="Calibri" panose="020F0502020204030204" pitchFamily="34" charset="0"/>
              </a:rPr>
              <a:t> Các hoạt động trải nghiệm có thể tiến hành tại các địa điểm khác nhau tùy vào từng nội dung hoạt động của trẻ như trong lớp, ở hành lang, ở sân, vườn trường, ngoài trường</a:t>
            </a:r>
            <a:endParaRPr lang="en-US" sz="1800" dirty="0">
              <a:latin typeface="Calibri" panose="020F0502020204030204" pitchFamily="34" charset="0"/>
              <a:ea typeface="Calibri" panose="020F0502020204030204" pitchFamily="34" charset="0"/>
            </a:endParaRPr>
          </a:p>
          <a:p>
            <a:pPr marL="285750" marR="0" indent="-285750" algn="just">
              <a:lnSpc>
                <a:spcPct val="140000"/>
              </a:lnSpc>
              <a:spcBef>
                <a:spcPts val="0"/>
              </a:spcBef>
              <a:spcAft>
                <a:spcPts val="1000"/>
              </a:spcAft>
              <a:buFontTx/>
              <a:buChar char="-"/>
            </a:pPr>
            <a:r>
              <a:rPr lang="vi-VN" sz="1800" spc="-40" dirty="0">
                <a:solidFill>
                  <a:srgbClr val="000000"/>
                </a:solidFill>
                <a:effectLst/>
                <a:latin typeface="Arial" panose="020B0604020202020204" pitchFamily="34" charset="0"/>
                <a:ea typeface="Calibri" panose="020F0502020204030204" pitchFamily="34" charset="0"/>
              </a:rPr>
              <a:t>Trong quá trình đó trẻ được trải nghiệm, được bộc lộ suy nghĩ, hành động của mình trong một tình huống, hoàn cảnh cụ thể. Do mỗi hình thức hoạt động của trẻ ở trường MN có đặc trưng riêng, nên giáo viên cần tận dụng ưu thế của từng loại hoạt động để hướng dẫn trẻ trải nghiệm cho phù hợp với đặc điểm các hoạt động đó</a:t>
            </a:r>
            <a:endParaRPr lang="en-US" sz="1800" dirty="0">
              <a:effectLst/>
              <a:latin typeface="Calibri" panose="020F0502020204030204" pitchFamily="34" charset="0"/>
              <a:ea typeface="Calibri" panose="020F0502020204030204" pitchFamily="34" charset="0"/>
            </a:endParaRPr>
          </a:p>
          <a:p>
            <a:pPr algn="just"/>
            <a:endParaRPr lang="en-US" sz="1800" dirty="0"/>
          </a:p>
        </p:txBody>
      </p:sp>
      <p:sp>
        <p:nvSpPr>
          <p:cNvPr id="11" name="Google Shape;126;p25">
            <a:extLst>
              <a:ext uri="{FF2B5EF4-FFF2-40B4-BE49-F238E27FC236}">
                <a16:creationId xmlns:a16="http://schemas.microsoft.com/office/drawing/2014/main" id="{2C5E4F36-00A7-E945-B23B-B29AD64FCB52}"/>
              </a:ext>
            </a:extLst>
          </p:cNvPr>
          <p:cNvSpPr txBox="1">
            <a:spLocks noGrp="1"/>
          </p:cNvSpPr>
          <p:nvPr>
            <p:ph type="title"/>
          </p:nvPr>
        </p:nvSpPr>
        <p:spPr>
          <a:xfrm>
            <a:off x="457200" y="-22225"/>
            <a:ext cx="8229600" cy="85725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Tree>
    <p:extLst>
      <p:ext uri="{BB962C8B-B14F-4D97-AF65-F5344CB8AC3E}">
        <p14:creationId xmlns:p14="http://schemas.microsoft.com/office/powerpoint/2010/main" val="37316851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25"/>
          <p:cNvSpPr txBox="1">
            <a:spLocks noGrp="1"/>
          </p:cNvSpPr>
          <p:nvPr>
            <p:ph type="title"/>
          </p:nvPr>
        </p:nvSpPr>
        <p:spPr>
          <a:xfrm>
            <a:off x="457200" y="-53249"/>
            <a:ext cx="8686800" cy="8574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dirty="0"/>
          </a:p>
        </p:txBody>
      </p:sp>
      <p:sp>
        <p:nvSpPr>
          <p:cNvPr id="127" name="Google Shape;127;p25"/>
          <p:cNvSpPr txBox="1">
            <a:spLocks noGrp="1"/>
          </p:cNvSpPr>
          <p:nvPr>
            <p:ph type="body" idx="1"/>
          </p:nvPr>
        </p:nvSpPr>
        <p:spPr>
          <a:xfrm>
            <a:off x="90406" y="605031"/>
            <a:ext cx="8963187" cy="2457209"/>
          </a:xfrm>
          <a:prstGeom prst="rect">
            <a:avLst/>
          </a:prstGeom>
        </p:spPr>
        <p:txBody>
          <a:bodyPr spcFirstLastPara="1" wrap="square" lIns="91425" tIns="91425" rIns="91425" bIns="91425" anchor="t" anchorCtr="0">
            <a:noAutofit/>
          </a:bodyPr>
          <a:lstStyle/>
          <a:p>
            <a:pPr marL="0" marR="0" indent="0" algn="just">
              <a:lnSpc>
                <a:spcPct val="150000"/>
              </a:lnSpc>
              <a:spcBef>
                <a:spcPts val="0"/>
              </a:spcBef>
              <a:spcAft>
                <a:spcPts val="0"/>
              </a:spcAft>
            </a:pPr>
            <a:endParaRPr lang="en-US" sz="1800" b="1" dirty="0">
              <a:effectLst/>
              <a:latin typeface="Times New Roman" panose="02020603050405020304" pitchFamily="18" charset="0"/>
              <a:ea typeface="Calibri" panose="020F0502020204030204" pitchFamily="34" charset="0"/>
            </a:endParaRPr>
          </a:p>
        </p:txBody>
      </p:sp>
      <p:sp>
        <p:nvSpPr>
          <p:cNvPr id="130" name="Google Shape;130;p25"/>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29</a:t>
            </a:fld>
            <a:endParaRPr/>
          </a:p>
        </p:txBody>
      </p:sp>
      <p:sp>
        <p:nvSpPr>
          <p:cNvPr id="7" name="TextBox 6">
            <a:extLst>
              <a:ext uri="{FF2B5EF4-FFF2-40B4-BE49-F238E27FC236}">
                <a16:creationId xmlns:a16="http://schemas.microsoft.com/office/drawing/2014/main" id="{03C16145-6F84-4788-BFAB-84714F0BE830}"/>
              </a:ext>
            </a:extLst>
          </p:cNvPr>
          <p:cNvSpPr txBox="1"/>
          <p:nvPr/>
        </p:nvSpPr>
        <p:spPr>
          <a:xfrm>
            <a:off x="6630670" y="4818551"/>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8" name="Picture 7">
            <a:extLst>
              <a:ext uri="{FF2B5EF4-FFF2-40B4-BE49-F238E27FC236}">
                <a16:creationId xmlns:a16="http://schemas.microsoft.com/office/drawing/2014/main" id="{F873DE1A-BEE1-446A-90C7-2A28DDFB4262}"/>
              </a:ext>
            </a:extLst>
          </p:cNvPr>
          <p:cNvPicPr>
            <a:picLocks noChangeAspect="1"/>
          </p:cNvPicPr>
          <p:nvPr/>
        </p:nvPicPr>
        <p:blipFill>
          <a:blip r:embed="rId3"/>
          <a:stretch>
            <a:fillRect/>
          </a:stretch>
        </p:blipFill>
        <p:spPr>
          <a:xfrm>
            <a:off x="2454599" y="2909678"/>
            <a:ext cx="3758242" cy="1984352"/>
          </a:xfrm>
          <a:prstGeom prst="rect">
            <a:avLst/>
          </a:prstGeom>
        </p:spPr>
      </p:pic>
      <p:sp>
        <p:nvSpPr>
          <p:cNvPr id="15" name="TextBox 14">
            <a:extLst>
              <a:ext uri="{FF2B5EF4-FFF2-40B4-BE49-F238E27FC236}">
                <a16:creationId xmlns:a16="http://schemas.microsoft.com/office/drawing/2014/main" id="{A16FAFE8-B147-4A02-A5D5-1FF194F0596D}"/>
              </a:ext>
            </a:extLst>
          </p:cNvPr>
          <p:cNvSpPr txBox="1"/>
          <p:nvPr/>
        </p:nvSpPr>
        <p:spPr>
          <a:xfrm>
            <a:off x="2626390" y="4894030"/>
            <a:ext cx="5293360" cy="215444"/>
          </a:xfrm>
          <a:prstGeom prst="rect">
            <a:avLst/>
          </a:prstGeom>
          <a:noFill/>
        </p:spPr>
        <p:txBody>
          <a:bodyPr wrap="square">
            <a:spAutoFit/>
          </a:bodyPr>
          <a:lstStyle/>
          <a:p>
            <a:r>
              <a:rPr lang="en-US" sz="800" dirty="0"/>
              <a:t>https://www.learnwithhomer.com/homer-blog/4190/social-skills-for-kids/</a:t>
            </a:r>
          </a:p>
        </p:txBody>
      </p:sp>
      <p:sp>
        <p:nvSpPr>
          <p:cNvPr id="9" name="TextBox 8">
            <a:extLst>
              <a:ext uri="{FF2B5EF4-FFF2-40B4-BE49-F238E27FC236}">
                <a16:creationId xmlns:a16="http://schemas.microsoft.com/office/drawing/2014/main" id="{F60A405F-999D-7C65-F341-C7C4CD464827}"/>
              </a:ext>
            </a:extLst>
          </p:cNvPr>
          <p:cNvSpPr txBox="1"/>
          <p:nvPr/>
        </p:nvSpPr>
        <p:spPr>
          <a:xfrm>
            <a:off x="135609" y="743834"/>
            <a:ext cx="8963187" cy="1754326"/>
          </a:xfrm>
          <a:prstGeom prst="rect">
            <a:avLst/>
          </a:prstGeom>
          <a:noFill/>
        </p:spPr>
        <p:txBody>
          <a:bodyPr wrap="square">
            <a:spAutoFit/>
          </a:bodyPr>
          <a:lstStyle/>
          <a:p>
            <a:r>
              <a:rPr lang="x-none" sz="1800" b="1" i="1" dirty="0"/>
              <a:t>Giai đoạn 2: </a:t>
            </a:r>
            <a:r>
              <a:rPr lang="en-US" sz="1800" b="1" i="1" dirty="0" err="1"/>
              <a:t>Tạo</a:t>
            </a:r>
            <a:r>
              <a:rPr lang="en-US" sz="1800" b="1" i="1" dirty="0"/>
              <a:t> </a:t>
            </a:r>
            <a:r>
              <a:rPr lang="en-US" sz="1800" b="1" i="1" dirty="0" err="1"/>
              <a:t>cơ</a:t>
            </a:r>
            <a:r>
              <a:rPr lang="en-US" sz="1800" b="1" i="1" dirty="0"/>
              <a:t> </a:t>
            </a:r>
            <a:r>
              <a:rPr lang="en-US" sz="1800" b="1" i="1" dirty="0" err="1"/>
              <a:t>hội</a:t>
            </a:r>
            <a:r>
              <a:rPr lang="en-US" sz="1800" b="1" i="1" dirty="0"/>
              <a:t> </a:t>
            </a:r>
            <a:r>
              <a:rPr lang="en-US" sz="1800" b="1" i="1" dirty="0" err="1"/>
              <a:t>cho</a:t>
            </a:r>
            <a:r>
              <a:rPr lang="en-US" sz="1800" b="1" i="1" dirty="0"/>
              <a:t> </a:t>
            </a:r>
            <a:r>
              <a:rPr lang="en-US" sz="1800" b="1" i="1" dirty="0" err="1"/>
              <a:t>trẻ</a:t>
            </a:r>
            <a:r>
              <a:rPr lang="en-US" sz="1800" b="1" i="1" dirty="0"/>
              <a:t> </a:t>
            </a:r>
            <a:r>
              <a:rPr lang="x-none" sz="1800" b="1" i="1" dirty="0"/>
              <a:t>được chia sẻ, phản hồi kinh nghiệm </a:t>
            </a:r>
            <a:r>
              <a:rPr lang="x-none" sz="1800" dirty="0"/>
              <a:t> </a:t>
            </a:r>
            <a:endParaRPr lang="en-US" sz="1800" dirty="0"/>
          </a:p>
          <a:p>
            <a:pPr algn="just"/>
            <a:r>
              <a:rPr lang="x-none" sz="1800" dirty="0"/>
              <a:t>Trẻ quan sát, đối chiếu, phân tích những điều quan sát, cảm nhận được ở bước 1, thảo luận, chia sẻ, nhìn lại cả quá trình trải nghiệm, phân tích và phản ánh lại, mô tả lại rõ ràng nhất các kết quả của trải nghiệm và mối tương quan của chúng, liên hệ trải nghiệm với các kiến thức, kỹ năng đã có. GV tạo điều kiện để trẻ chia sẻ, trao đổi về những điều trẻ quan sát được. </a:t>
            </a:r>
            <a:endParaRPr lang="en-US" sz="1800" dirty="0"/>
          </a:p>
        </p:txBody>
      </p:sp>
    </p:spTree>
    <p:extLst>
      <p:ext uri="{BB962C8B-B14F-4D97-AF65-F5344CB8AC3E}">
        <p14:creationId xmlns:p14="http://schemas.microsoft.com/office/powerpoint/2010/main" val="1728233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8686800" cy="3084306"/>
          </a:xfrm>
          <a:prstGeom prst="rect">
            <a:avLst/>
          </a:prstGeom>
          <a:noFill/>
        </p:spPr>
        <p:txBody>
          <a:bodyPr wrap="square">
            <a:spAutoFit/>
          </a:bodyPr>
          <a:lstStyle/>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 Cho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hoặc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vấn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vừa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nhớ</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cảm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xúc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Để giúp trẻ xác định và làm sáng tỏ các biểu hiện về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cần tổ chức đàm thoại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nhằm khơi gợi cảm xúc, suy nghĩ về sự quan tâm, giúp đỡ, chia sẻ...đã quan sát được cũng như </a:t>
            </a:r>
            <a:r>
              <a:rPr lang="en-US" sz="1800" dirty="0" err="1">
                <a:solidFill>
                  <a:srgbClr val="000000"/>
                </a:solidFill>
                <a:effectLst/>
                <a:latin typeface="Arial" panose="020B0604020202020204" pitchFamily="34" charset="0"/>
                <a:ea typeface="Calibri" panose="020F0502020204030204" pitchFamily="34" charset="0"/>
              </a:rPr>
              <a:t>tự</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thực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hoặc đã được </a:t>
            </a:r>
            <a:r>
              <a:rPr lang="en-US" sz="1800" dirty="0" err="1">
                <a:solidFill>
                  <a:srgbClr val="000000"/>
                </a:solidFill>
                <a:effectLst/>
                <a:latin typeface="Arial" panose="020B0604020202020204" pitchFamily="34" charset="0"/>
                <a:ea typeface="Calibri" panose="020F0502020204030204" pitchFamily="34" charset="0"/>
              </a:rPr>
              <a:t>nhận</a:t>
            </a:r>
            <a:r>
              <a:rPr lang="vi-VN" sz="1800" dirty="0">
                <a:solidFill>
                  <a:srgbClr val="000000"/>
                </a:solidFill>
                <a:effectLst/>
                <a:latin typeface="Arial" panose="020B0604020202020204" pitchFamily="34" charset="0"/>
                <a:ea typeface="Calibri" panose="020F0502020204030204" pitchFamily="34" charset="0"/>
              </a:rPr>
              <a:t>. Trong quá trình đàm thoại cần để trẻ được nói lên cảm xúc, suy nghĩ của mình khi quan sát người khác hoặc khi sống trong bối cảnh đó.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12" name="TextBox 11">
            <a:extLst>
              <a:ext uri="{FF2B5EF4-FFF2-40B4-BE49-F238E27FC236}">
                <a16:creationId xmlns:a16="http://schemas.microsoft.com/office/drawing/2014/main" id="{FD761CD1-B113-0799-6900-F008C54DF05F}"/>
              </a:ext>
            </a:extLst>
          </p:cNvPr>
          <p:cNvSpPr txBox="1"/>
          <p:nvPr/>
        </p:nvSpPr>
        <p:spPr>
          <a:xfrm>
            <a:off x="0" y="642839"/>
            <a:ext cx="7382933" cy="4300023"/>
          </a:xfrm>
          <a:prstGeom prst="rect">
            <a:avLst/>
          </a:prstGeom>
          <a:noFill/>
        </p:spPr>
        <p:txBody>
          <a:bodyPr wrap="square">
            <a:spAutoFit/>
          </a:bodyPr>
          <a:lstStyle/>
          <a:p>
            <a:pPr marL="0" marR="0" indent="450215"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Ví dụ: </a:t>
            </a:r>
            <a:endParaRPr lang="en-US" sz="1800" dirty="0">
              <a:effectLst/>
              <a:latin typeface="Calibri" panose="020F0502020204030204" pitchFamily="34" charset="0"/>
              <a:ea typeface="Calibri" panose="020F0502020204030204" pitchFamily="34"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xác định những việc trẻ đã làm</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 đã làm gì để giúp bạn?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Thấy bạn bị ngã, con đã làm gì?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nói lên suy nghĩ cảm xúc</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đã giúp bạn, con cảm thấy thế nào?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Tại sao con lại giúp bạn?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457200" marR="0" algn="just">
              <a:lnSpc>
                <a:spcPct val="150000"/>
              </a:lnSpc>
              <a:spcBef>
                <a:spcPts val="0"/>
              </a:spcBef>
              <a:spcAft>
                <a:spcPts val="1000"/>
              </a:spcAft>
            </a:pPr>
            <a:r>
              <a:rPr lang="vi-VN" sz="1800" dirty="0">
                <a:solidFill>
                  <a:srgbClr val="000000"/>
                </a:solidFill>
                <a:effectLst/>
                <a:latin typeface="Arial" panose="020B0604020202020204" pitchFamily="34" charset="0"/>
                <a:ea typeface="Calibri" panose="020F0502020204030204" pitchFamily="34" charset="0"/>
              </a:rPr>
              <a:t>+ Câu hỏi định hướng hành vi của trẻ</a:t>
            </a:r>
            <a:endParaRPr lang="en-US" sz="1800" dirty="0">
              <a:effectLst/>
              <a:latin typeface="Calibri" panose="020F0502020204030204" pitchFamily="34"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vi-VN"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Con đã hành động đúng hay sai?</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13237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8111" y="582401"/>
            <a:ext cx="8912513" cy="873252"/>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2.1.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giáo</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dục</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kĩ</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năng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xã</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hội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trải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nghiệm</a:t>
            </a:r>
            <a:endParaRPr lang="en-US" sz="1800" b="1"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C72660BE-F42B-BFA0-C617-F24D53742F0F}"/>
              </a:ext>
            </a:extLst>
          </p:cNvPr>
          <p:cNvSpPr txBox="1"/>
          <p:nvPr/>
        </p:nvSpPr>
        <p:spPr>
          <a:xfrm>
            <a:off x="44450" y="1342611"/>
            <a:ext cx="8686799" cy="872034"/>
          </a:xfrm>
          <a:prstGeom prst="rect">
            <a:avLst/>
          </a:prstGeom>
          <a:noFill/>
        </p:spPr>
        <p:txBody>
          <a:bodyPr wrap="square">
            <a:spAutoFit/>
          </a:bodyPr>
          <a:lstStyle/>
          <a:p>
            <a:pPr marL="0" marR="0" indent="0" algn="just">
              <a:lnSpc>
                <a:spcPct val="150000"/>
              </a:lnSpc>
              <a:spcBef>
                <a:spcPts val="0"/>
              </a:spcBef>
              <a:spcAft>
                <a:spcPts val="0"/>
              </a:spcAft>
            </a:pPr>
            <a:r>
              <a:rPr lang="en-US" sz="1800" b="0" i="1" dirty="0">
                <a:solidFill>
                  <a:srgbClr val="000000"/>
                </a:solidFill>
                <a:effectLst/>
                <a:latin typeface="+mj-lt"/>
                <a:ea typeface="Calibri" panose="020F0502020204030204" pitchFamily="34" charset="0"/>
              </a:rPr>
              <a:t>2.1.1. </a:t>
            </a:r>
            <a:r>
              <a:rPr lang="en-US" sz="1800" b="0" i="1" dirty="0" err="1">
                <a:solidFill>
                  <a:srgbClr val="000000"/>
                </a:solidFill>
                <a:effectLst/>
                <a:latin typeface="+mj-lt"/>
                <a:ea typeface="Calibri" panose="020F0502020204030204" pitchFamily="34" charset="0"/>
              </a:rPr>
              <a:t>Biện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pháp</a:t>
            </a:r>
            <a:r>
              <a:rPr lang="en-US" sz="1800" b="0" i="1" dirty="0">
                <a:solidFill>
                  <a:srgbClr val="000000"/>
                </a:solidFill>
                <a:effectLst/>
                <a:latin typeface="+mj-lt"/>
                <a:ea typeface="Calibri" panose="020F0502020204030204" pitchFamily="34" charset="0"/>
              </a:rPr>
              <a:t> 1: </a:t>
            </a:r>
            <a:r>
              <a:rPr lang="en-US" sz="1800" b="0" i="1" dirty="0" err="1">
                <a:solidFill>
                  <a:srgbClr val="000000"/>
                </a:solidFill>
                <a:effectLst/>
                <a:latin typeface="+mj-lt"/>
                <a:ea typeface="Calibri" panose="020F0502020204030204" pitchFamily="34" charset="0"/>
              </a:rPr>
              <a:t>Xác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định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mục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đích</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lựa</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chọn</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nội</a:t>
            </a:r>
            <a:r>
              <a:rPr lang="en-US" sz="1800" b="0" i="1" dirty="0">
                <a:solidFill>
                  <a:srgbClr val="000000"/>
                </a:solidFill>
                <a:effectLst/>
                <a:latin typeface="+mj-lt"/>
                <a:ea typeface="Calibri" panose="020F0502020204030204" pitchFamily="34" charset="0"/>
              </a:rPr>
              <a:t> dung, </a:t>
            </a:r>
            <a:r>
              <a:rPr lang="en-US" sz="1800" b="0" i="1" dirty="0" err="1">
                <a:solidFill>
                  <a:srgbClr val="000000"/>
                </a:solidFill>
                <a:effectLst/>
                <a:latin typeface="+mj-lt"/>
                <a:ea typeface="Calibri" panose="020F0502020204030204" pitchFamily="34" charset="0"/>
              </a:rPr>
              <a:t>các</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hoạt</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động</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dục</a:t>
            </a:r>
            <a:r>
              <a:rPr lang="en-US" sz="1800" b="0" i="1" dirty="0">
                <a:solidFill>
                  <a:srgbClr val="000000"/>
                </a:solidFill>
                <a:effectLst/>
                <a:latin typeface="+mj-lt"/>
                <a:ea typeface="Calibri" panose="020F0502020204030204" pitchFamily="34" charset="0"/>
              </a:rPr>
              <a:t> KNXH </a:t>
            </a:r>
            <a:r>
              <a:rPr lang="en-US" sz="1800" b="0" i="1" dirty="0" err="1">
                <a:solidFill>
                  <a:srgbClr val="000000"/>
                </a:solidFill>
                <a:effectLst/>
                <a:latin typeface="+mj-lt"/>
                <a:ea typeface="Calibri" panose="020F0502020204030204" pitchFamily="34" charset="0"/>
              </a:rPr>
              <a:t>cho</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trẻ</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mẫu</a:t>
            </a:r>
            <a:r>
              <a:rPr lang="en-US" sz="1800" b="0" i="1" dirty="0">
                <a:solidFill>
                  <a:srgbClr val="000000"/>
                </a:solidFill>
                <a:effectLst/>
                <a:latin typeface="+mj-lt"/>
                <a:ea typeface="Calibri" panose="020F0502020204030204" pitchFamily="34" charset="0"/>
              </a:rPr>
              <a:t> </a:t>
            </a:r>
            <a:r>
              <a:rPr lang="en-US" sz="1800" b="0" i="1" dirty="0" err="1">
                <a:solidFill>
                  <a:srgbClr val="000000"/>
                </a:solidFill>
                <a:effectLst/>
                <a:latin typeface="+mj-lt"/>
                <a:ea typeface="Calibri" panose="020F0502020204030204" pitchFamily="34" charset="0"/>
              </a:rPr>
              <a:t>giáo</a:t>
            </a:r>
            <a:r>
              <a:rPr lang="en-US" sz="1800" b="0" i="1" dirty="0">
                <a:solidFill>
                  <a:srgbClr val="000000"/>
                </a:solidFill>
                <a:effectLst/>
                <a:latin typeface="+mj-lt"/>
                <a:ea typeface="Calibri" panose="020F0502020204030204" pitchFamily="34" charset="0"/>
              </a:rPr>
              <a:t> 5-6 </a:t>
            </a:r>
            <a:r>
              <a:rPr lang="en-US" sz="1800" b="0" i="1" dirty="0" err="1">
                <a:solidFill>
                  <a:srgbClr val="000000"/>
                </a:solidFill>
                <a:effectLst/>
                <a:latin typeface="+mj-lt"/>
                <a:ea typeface="Calibri" panose="020F0502020204030204" pitchFamily="34" charset="0"/>
              </a:rPr>
              <a:t>tuổi</a:t>
            </a:r>
            <a:endParaRPr lang="en-US" sz="1800" b="1" dirty="0">
              <a:effectLst/>
              <a:latin typeface="+mj-lt"/>
              <a:ea typeface="Calibri" panose="020F0502020204030204" pitchFamily="34" charset="0"/>
            </a:endParaRPr>
          </a:p>
        </p:txBody>
      </p:sp>
      <p:sp>
        <p:nvSpPr>
          <p:cNvPr id="11" name="TextBox 10">
            <a:extLst>
              <a:ext uri="{FF2B5EF4-FFF2-40B4-BE49-F238E27FC236}">
                <a16:creationId xmlns:a16="http://schemas.microsoft.com/office/drawing/2014/main" id="{53576DDC-BA94-5851-DC27-DD0E7CD51856}"/>
              </a:ext>
            </a:extLst>
          </p:cNvPr>
          <p:cNvSpPr txBox="1"/>
          <p:nvPr/>
        </p:nvSpPr>
        <p:spPr>
          <a:xfrm>
            <a:off x="44450" y="2005336"/>
            <a:ext cx="8912513" cy="2949525"/>
          </a:xfrm>
          <a:prstGeom prst="rect">
            <a:avLst/>
          </a:prstGeom>
          <a:noFill/>
        </p:spPr>
        <p:txBody>
          <a:bodyPr wrap="square">
            <a:spAutoFit/>
          </a:bodyPr>
          <a:lstStyle/>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Mục</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đích</a:t>
            </a:r>
            <a:r>
              <a:rPr lang="en-US" sz="1800" i="1"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Giúp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trong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công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việc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và</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kĩ</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năng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xã</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hội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i="1" spc="-30" dirty="0" err="1">
                <a:solidFill>
                  <a:srgbClr val="000000"/>
                </a:solidFill>
                <a:effectLst/>
                <a:latin typeface="+mj-lt"/>
                <a:ea typeface="Calibri" panose="020F0502020204030204" pitchFamily="34" charset="0"/>
              </a:rPr>
              <a:t>Tiến</a:t>
            </a:r>
            <a:r>
              <a:rPr lang="en-US" sz="1800" i="1" spc="-30" dirty="0">
                <a:solidFill>
                  <a:srgbClr val="000000"/>
                </a:solidFill>
                <a:effectLst/>
                <a:latin typeface="+mj-lt"/>
                <a:ea typeface="Calibri" panose="020F0502020204030204" pitchFamily="34" charset="0"/>
              </a:rPr>
              <a:t> </a:t>
            </a:r>
            <a:r>
              <a:rPr lang="en-US" sz="1800" i="1" spc="-30" dirty="0" err="1">
                <a:solidFill>
                  <a:srgbClr val="000000"/>
                </a:solidFill>
                <a:effectLst/>
                <a:latin typeface="+mj-lt"/>
                <a:ea typeface="Calibri" panose="020F0502020204030204" pitchFamily="34" charset="0"/>
              </a:rPr>
              <a:t>hành</a:t>
            </a:r>
            <a:r>
              <a:rPr lang="en-US" sz="1800" i="1"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0" marR="0" indent="457200" algn="just">
              <a:lnSpc>
                <a:spcPct val="150000"/>
              </a:lnSpc>
              <a:spcBef>
                <a:spcPts val="0"/>
              </a:spcBef>
              <a:spcAft>
                <a:spcPts val="0"/>
              </a:spcAft>
            </a:pP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viên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cần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tiến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hành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theo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bước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sau</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Xác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định</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tiêu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5-6 </a:t>
            </a:r>
            <a:r>
              <a:rPr lang="en-US" sz="1800" spc="-30" dirty="0" err="1">
                <a:solidFill>
                  <a:srgbClr val="000000"/>
                </a:solidFill>
                <a:effectLst/>
                <a:latin typeface="+mj-lt"/>
                <a:ea typeface="Calibri" panose="020F0502020204030204" pitchFamily="34" charset="0"/>
              </a:rPr>
              <a:t>tuổi</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nội</a:t>
            </a:r>
            <a:r>
              <a:rPr lang="en-US" sz="1800" spc="-30" dirty="0">
                <a:solidFill>
                  <a:srgbClr val="000000"/>
                </a:solidFill>
                <a:effectLst/>
                <a:latin typeface="+mj-lt"/>
                <a:ea typeface="Calibri" panose="020F0502020204030204" pitchFamily="34" charset="0"/>
              </a:rPr>
              <a:t> dung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mẫu</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phù</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hợp</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với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từng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thời</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điểm</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chủ</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đề</a:t>
            </a:r>
            <a:endParaRPr lang="en-US" sz="1800" dirty="0">
              <a:effectLst/>
              <a:latin typeface="+mj-lt"/>
              <a:ea typeface="Calibri" panose="020F0502020204030204" pitchFamily="34" charset="0"/>
            </a:endParaRPr>
          </a:p>
          <a:p>
            <a:pPr marL="342900" marR="0" lvl="0" indent="-342900" algn="just">
              <a:lnSpc>
                <a:spcPct val="150000"/>
              </a:lnSpc>
              <a:spcBef>
                <a:spcPts val="0"/>
              </a:spcBef>
              <a:spcAft>
                <a:spcPts val="0"/>
              </a:spcAft>
              <a:buFont typeface="Symbol" panose="05050102010706020507" pitchFamily="18" charset="2"/>
              <a:buChar char=""/>
            </a:pPr>
            <a:r>
              <a:rPr lang="en-US" sz="1800" spc="-30" dirty="0" err="1">
                <a:solidFill>
                  <a:srgbClr val="000000"/>
                </a:solidFill>
                <a:effectLst/>
                <a:latin typeface="+mj-lt"/>
                <a:ea typeface="Calibri" panose="020F0502020204030204" pitchFamily="34" charset="0"/>
              </a:rPr>
              <a:t>Lựa</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chọn</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các</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hoạt</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động</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cụ</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thể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để</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giáo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dục</a:t>
            </a:r>
            <a:r>
              <a:rPr lang="en-US" sz="1800" spc="-30" dirty="0">
                <a:solidFill>
                  <a:srgbClr val="000000"/>
                </a:solidFill>
                <a:effectLst/>
                <a:latin typeface="+mj-lt"/>
                <a:ea typeface="Calibri" panose="020F0502020204030204" pitchFamily="34" charset="0"/>
              </a:rPr>
              <a:t> KNXH </a:t>
            </a:r>
            <a:r>
              <a:rPr lang="en-US" sz="1800" spc="-30" dirty="0" err="1">
                <a:solidFill>
                  <a:srgbClr val="000000"/>
                </a:solidFill>
                <a:effectLst/>
                <a:latin typeface="+mj-lt"/>
                <a:ea typeface="Calibri" panose="020F0502020204030204" pitchFamily="34" charset="0"/>
              </a:rPr>
              <a:t>cho</a:t>
            </a:r>
            <a:r>
              <a:rPr lang="en-US" sz="1800" spc="-30" dirty="0">
                <a:solidFill>
                  <a:srgbClr val="000000"/>
                </a:solidFill>
                <a:effectLst/>
                <a:latin typeface="+mj-lt"/>
                <a:ea typeface="Calibri" panose="020F0502020204030204" pitchFamily="34" charset="0"/>
              </a:rPr>
              <a:t> </a:t>
            </a:r>
            <a:r>
              <a:rPr lang="en-US" sz="1800" spc="-30" dirty="0" err="1">
                <a:solidFill>
                  <a:srgbClr val="000000"/>
                </a:solidFill>
                <a:effectLst/>
                <a:latin typeface="+mj-lt"/>
                <a:ea typeface="Calibri" panose="020F0502020204030204" pitchFamily="34" charset="0"/>
              </a:rPr>
              <a:t>trẻ</a:t>
            </a:r>
            <a:r>
              <a:rPr lang="en-US" sz="1800" spc="-30" dirty="0">
                <a:solidFill>
                  <a:srgbClr val="000000"/>
                </a:solidFill>
                <a:effectLst/>
                <a:latin typeface="+mj-lt"/>
                <a:ea typeface="Calibri" panose="020F0502020204030204" pitchFamily="34" charset="0"/>
              </a:rPr>
              <a:t>: </a:t>
            </a:r>
            <a:endParaRPr lang="en-US" sz="1800" dirty="0">
              <a:effectLst/>
              <a:latin typeface="+mj-lt"/>
              <a:ea typeface="Calibri" panose="020F0502020204030204" pitchFamily="34" charset="0"/>
            </a:endParaRPr>
          </a:p>
        </p:txBody>
      </p:sp>
    </p:spTree>
    <p:extLst>
      <p:ext uri="{BB962C8B-B14F-4D97-AF65-F5344CB8AC3E}">
        <p14:creationId xmlns:p14="http://schemas.microsoft.com/office/powerpoint/2010/main" val="39040625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0" y="804151"/>
            <a:ext cx="8878888" cy="3787062"/>
          </a:xfrm>
          <a:prstGeom prst="rect">
            <a:avLst/>
          </a:prstGeom>
          <a:noFill/>
        </p:spPr>
        <p:txBody>
          <a:bodyPr wrap="square">
            <a:spAutoFit/>
          </a:bodyPr>
          <a:lstStyle/>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GV cần khuyến khích nhiều trẻ đưa ra ý kiến và những cảm xúc, suy nghĩ của mình. Trẻ cũng được khuyến khích để tập phân tích các tình huống cụ thể,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 Để kích thích thích hứng thú tham gia đàm thoại của trẻ, cần tăng cường kết hợp sử dụng các tài liệu trực quan như tranh ảnh, phim ảnh, đồ vật thật liên quan đến những trải nghiệm của trẻ... như chụp ảnh, quay phim về quá trình tham gia hoạt động </a:t>
            </a:r>
            <a:endParaRPr lang="en-US" sz="1800" dirty="0">
              <a:solidFill>
                <a:srgbClr val="000000"/>
              </a:solidFill>
              <a:effectLst/>
              <a:latin typeface="Arial" panose="020B0604020202020204" pitchFamily="34" charset="0"/>
              <a:ea typeface="Calibri" panose="020F0502020204030204" pitchFamily="34" charset="0"/>
            </a:endParaRPr>
          </a:p>
          <a:p>
            <a:pPr marL="285750" marR="0" indent="-285750" algn="just">
              <a:lnSpc>
                <a:spcPct val="150000"/>
              </a:lnSpc>
              <a:spcBef>
                <a:spcPts val="0"/>
              </a:spcBef>
              <a:spcAft>
                <a:spcPts val="0"/>
              </a:spcAft>
              <a:buFontTx/>
              <a:buChar char="-"/>
            </a:pPr>
            <a:r>
              <a:rPr lang="vi-VN" sz="1800" dirty="0">
                <a:solidFill>
                  <a:srgbClr val="000000"/>
                </a:solidFill>
                <a:effectLst/>
                <a:latin typeface="Arial" panose="020B0604020202020204" pitchFamily="34" charset="0"/>
                <a:ea typeface="Calibri" panose="020F0502020204030204" pitchFamily="34" charset="0"/>
              </a:rPr>
              <a:t> GV cũng chia sẻ cảm xúc suy nghĩ của mình để tạo ra sự lan truyền xúc cảm từ cô đến trẻ. Trong tình huống đấy cô cảm thấy như thế nào? Cô nghĩ đến điều gì? Điều đó sẽ làm cho người khác cảm thấy ra sao? …</a:t>
            </a:r>
            <a:endParaRPr lang="en-US" sz="1800" dirty="0">
              <a:effectLst/>
              <a:latin typeface="Calibri" panose="020F0502020204030204" pitchFamily="34"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25280037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13" name="TextBox 12">
            <a:extLst>
              <a:ext uri="{FF2B5EF4-FFF2-40B4-BE49-F238E27FC236}">
                <a16:creationId xmlns:a16="http://schemas.microsoft.com/office/drawing/2014/main" id="{F07134CD-1D1A-4E9C-A7FF-AC904EBDDF5F}"/>
              </a:ext>
            </a:extLst>
          </p:cNvPr>
          <p:cNvSpPr txBox="1"/>
          <p:nvPr/>
        </p:nvSpPr>
        <p:spPr>
          <a:xfrm>
            <a:off x="131762" y="819714"/>
            <a:ext cx="9012238" cy="3494483"/>
          </a:xfrm>
          <a:prstGeom prst="rect">
            <a:avLst/>
          </a:prstGeom>
          <a:noFill/>
        </p:spPr>
        <p:txBody>
          <a:bodyPr wrap="square">
            <a:spAutoFit/>
          </a:bodyPr>
          <a:lstStyle/>
          <a:p>
            <a:pPr marL="0" marR="0" indent="450215" algn="just">
              <a:lnSpc>
                <a:spcPct val="150000"/>
              </a:lnSpc>
              <a:spcBef>
                <a:spcPts val="0"/>
              </a:spcBef>
              <a:spcAft>
                <a:spcPts val="1000"/>
              </a:spcAft>
            </a:pPr>
            <a:r>
              <a:rPr lang="en-US" sz="1800" dirty="0">
                <a:solidFill>
                  <a:srgbClr val="000000"/>
                </a:solidFill>
                <a:effectLst/>
                <a:latin typeface="Arial" panose="020B0604020202020204" pitchFamily="34" charset="0"/>
                <a:ea typeface="Calibri" panose="020F0502020204030204" pitchFamily="34" charset="0"/>
                <a:sym typeface="Wingdings" panose="05000000000000000000" pitchFamily="2" charset="2"/>
              </a:rPr>
              <a:t> </a:t>
            </a:r>
            <a:r>
              <a:rPr lang="vi-VN" sz="1800" dirty="0">
                <a:solidFill>
                  <a:srgbClr val="000000"/>
                </a:solidFill>
                <a:effectLst/>
                <a:latin typeface="Arial" panose="020B0604020202020204" pitchFamily="34" charset="0"/>
                <a:ea typeface="Calibri" panose="020F0502020204030204" pitchFamily="34" charset="0"/>
              </a:rPr>
              <a:t>Như vậy, có thể thấy trẻ càng tham gia tích cực vào quá trình chia sẻ cảm xúc, suy nghĩ thì nhận thức của trẻ về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càng trở nên rõ ràng hơn, tình cảm của trẻ được lắng đọng sâu sắc hơn. Đây là cơ sở để thực hiện các </a:t>
            </a:r>
            <a:r>
              <a:rPr lang="vi-VN" sz="1800" spc="-40" dirty="0">
                <a:solidFill>
                  <a:srgbClr val="000000"/>
                </a:solidFill>
                <a:effectLst/>
                <a:latin typeface="Arial" panose="020B0604020202020204" pitchFamily="34" charset="0"/>
                <a:ea typeface="Calibri" panose="020F0502020204030204" pitchFamily="34" charset="0"/>
              </a:rPr>
              <a:t>hoạt động giúp trẻ lĩnh hội các qui tắc, chuẩn mực hành vi đúng về </a:t>
            </a:r>
            <a:r>
              <a:rPr lang="en-US" sz="1800" spc="-40" dirty="0">
                <a:solidFill>
                  <a:srgbClr val="000000"/>
                </a:solidFill>
                <a:effectLst/>
                <a:latin typeface="Arial" panose="020B0604020202020204" pitchFamily="34" charset="0"/>
                <a:ea typeface="Calibri" panose="020F0502020204030204" pitchFamily="34" charset="0"/>
              </a:rPr>
              <a:t>KNXH </a:t>
            </a:r>
            <a:r>
              <a:rPr lang="vi-VN" sz="1800" spc="-40" dirty="0">
                <a:solidFill>
                  <a:srgbClr val="000000"/>
                </a:solidFill>
                <a:effectLst/>
                <a:latin typeface="Arial" panose="020B0604020202020204" pitchFamily="34" charset="0"/>
                <a:ea typeface="Calibri" panose="020F0502020204030204" pitchFamily="34" charset="0"/>
              </a:rPr>
              <a:t>cho trẻ.</a:t>
            </a:r>
            <a:endParaRPr lang="en-US" sz="1800" dirty="0">
              <a:effectLst/>
              <a:latin typeface="Calibri" panose="020F0502020204030204" pitchFamily="34" charset="0"/>
              <a:ea typeface="Calibri" panose="020F0502020204030204" pitchFamily="34" charset="0"/>
            </a:endParaRPr>
          </a:p>
          <a:p>
            <a:pPr marL="0" marR="0" indent="360045" algn="just">
              <a:lnSpc>
                <a:spcPct val="15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Những tình huống thực tế thường rất phong phú, gần gũi và hấp dẫn đối với trẻ. Tuy nhiên trẻ thường bị chi phối bởi nhiều yếu tố nên thường rất nhút nhát, nhiều trẻ chưa quen còn bỡ ngỡ. Do vậy giáo viên phải là người bao quát lớp, kịp thời điều chỉnh, định hướng để trẻ dễ dàng hơn trong quá trình quan sát và trả lời. </a:t>
            </a:r>
            <a:endParaRPr lang="en-US" sz="1800" dirty="0">
              <a:effectLst/>
              <a:latin typeface="Times New Roman" panose="02020603050405020304" pitchFamily="18" charset="0"/>
              <a:ea typeface="Calibri" panose="020F0502020204030204" pitchFamily="34" charset="0"/>
            </a:endParaRPr>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Tree>
    <p:extLst>
      <p:ext uri="{BB962C8B-B14F-4D97-AF65-F5344CB8AC3E}">
        <p14:creationId xmlns:p14="http://schemas.microsoft.com/office/powerpoint/2010/main" val="17134615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034E231-AB2C-CB38-48C5-8BFDE54A8054}"/>
              </a:ext>
            </a:extLst>
          </p:cNvPr>
          <p:cNvSpPr txBox="1"/>
          <p:nvPr/>
        </p:nvSpPr>
        <p:spPr>
          <a:xfrm>
            <a:off x="685800" y="804151"/>
            <a:ext cx="8229600" cy="3781741"/>
          </a:xfrm>
          <a:prstGeom prst="rect">
            <a:avLst/>
          </a:prstGeom>
          <a:noFill/>
        </p:spPr>
        <p:txBody>
          <a:bodyPr wrap="square">
            <a:spAutoFit/>
          </a:bodyPr>
          <a:lstStyle/>
          <a:p>
            <a:pPr marL="0" marR="0" algn="just">
              <a:lnSpc>
                <a:spcPct val="150000"/>
              </a:lnSpc>
              <a:spcBef>
                <a:spcPts val="0"/>
              </a:spcBef>
              <a:spcAft>
                <a:spcPts val="0"/>
              </a:spcAft>
            </a:pPr>
            <a:r>
              <a:rPr lang="x-none" sz="1800" b="1" i="1" dirty="0">
                <a:solidFill>
                  <a:srgbClr val="000000"/>
                </a:solidFill>
                <a:effectLst/>
                <a:latin typeface="Arial" panose="020B0604020202020204" pitchFamily="34" charset="0"/>
                <a:ea typeface="Times New Roman" panose="02020603050405020304" pitchFamily="18" charset="0"/>
              </a:rPr>
              <a:t>Giai đoạn 3: Hình thành khái niệm/rút ra bài học về KNXH</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x-none" sz="1800" dirty="0">
                <a:solidFill>
                  <a:srgbClr val="000000"/>
                </a:solidFill>
                <a:effectLst/>
                <a:latin typeface="Arial" panose="020B0604020202020204" pitchFamily="34" charset="0"/>
                <a:ea typeface="Times New Roman" panose="02020603050405020304" pitchFamily="18" charset="0"/>
              </a:rPr>
              <a:t>Trẻ </a:t>
            </a:r>
            <a:r>
              <a:rPr lang="fr-FR" sz="1800" dirty="0" err="1">
                <a:solidFill>
                  <a:srgbClr val="000000"/>
                </a:solidFill>
                <a:effectLst/>
                <a:latin typeface="Arial" panose="020B0604020202020204" pitchFamily="34" charset="0"/>
                <a:ea typeface="Times New Roman" panose="02020603050405020304" pitchFamily="18" charset="0"/>
              </a:rPr>
              <a:t>nắm</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bắt</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hình</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thành</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các</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kiến</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thức</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kĩ</a:t>
            </a:r>
            <a:r>
              <a:rPr lang="fr-FR" sz="1800" dirty="0">
                <a:solidFill>
                  <a:srgbClr val="000000"/>
                </a:solidFill>
                <a:effectLst/>
                <a:latin typeface="Arial" panose="020B0604020202020204" pitchFamily="34" charset="0"/>
                <a:ea typeface="Times New Roman" panose="02020603050405020304" pitchFamily="18" charset="0"/>
              </a:rPr>
              <a:t> </a:t>
            </a:r>
            <a:r>
              <a:rPr lang="fr-FR" sz="1800" dirty="0" err="1">
                <a:solidFill>
                  <a:srgbClr val="000000"/>
                </a:solidFill>
                <a:effectLst/>
                <a:latin typeface="Arial" panose="020B0604020202020204" pitchFamily="34" charset="0"/>
                <a:ea typeface="Times New Roman" panose="02020603050405020304" pitchFamily="18" charset="0"/>
              </a:rPr>
              <a:t>năng</a:t>
            </a:r>
            <a:r>
              <a:rPr lang="fr-FR" sz="1800" dirty="0">
                <a:solidFill>
                  <a:srgbClr val="000000"/>
                </a:solidFill>
                <a:effectLst/>
                <a:latin typeface="Arial" panose="020B0604020202020204" pitchFamily="34" charset="0"/>
                <a:ea typeface="Times New Roman" panose="02020603050405020304" pitchFamily="18" charset="0"/>
              </a:rPr>
              <a:t> KNXH</a:t>
            </a:r>
            <a:r>
              <a:rPr lang="x-none" sz="1800" dirty="0">
                <a:solidFill>
                  <a:srgbClr val="000000"/>
                </a:solidFill>
                <a:effectLst/>
                <a:latin typeface="Arial" panose="020B0604020202020204" pitchFamily="34" charset="0"/>
                <a:ea typeface="Times New Roman" panose="02020603050405020304" pitchFamily="18" charset="0"/>
              </a:rPr>
              <a:t>. GV chính xác hóa kiến thức, KN cho trẻ, khuyến khích, thúc đẩy trẻ suy nghĩ về việc có thể áp dụng những điều học được vào các tình huống khác trong cuộc sống thực tế. </a:t>
            </a:r>
            <a:endParaRPr lang="en-US" sz="1800" dirty="0">
              <a:effectLst/>
              <a:latin typeface="Times New Roman" panose="02020603050405020304" pitchFamily="18" charset="0"/>
              <a:ea typeface="Times New Roman" panose="02020603050405020304" pitchFamily="18" charset="0"/>
            </a:endParaRPr>
          </a:p>
          <a:p>
            <a:pPr marL="0" marR="0" indent="360045" algn="just">
              <a:lnSpc>
                <a:spcPct val="150000"/>
              </a:lnSpc>
              <a:spcBef>
                <a:spcPts val="0"/>
              </a:spcBef>
              <a:spcAft>
                <a:spcPts val="0"/>
              </a:spcAft>
            </a:pPr>
            <a:r>
              <a:rPr lang="vi-VN" sz="1800" spc="-30" dirty="0">
                <a:solidFill>
                  <a:srgbClr val="000000"/>
                </a:solidFill>
                <a:effectLst/>
                <a:latin typeface="Arial" panose="020B0604020202020204" pitchFamily="34" charset="0"/>
                <a:ea typeface="Calibri" panose="020F0502020204030204" pitchFamily="34" charset="0"/>
              </a:rPr>
              <a:t>- Tổ chức cho trẻ thảo luận, phân tích, phản ánh, xem xét các kinh nghiệm, thảo luận về cách đã thực hiện, về các chủ đề, các vấn đề trải nghiệm, về cách giải quyết vấn đề, kinh nghiệm của cá nhân và của các thành viên hoặc của các nhóm. </a:t>
            </a:r>
            <a:r>
              <a:rPr lang="vi-VN" sz="1800" dirty="0">
                <a:solidFill>
                  <a:srgbClr val="000000"/>
                </a:solidFill>
                <a:effectLst/>
                <a:latin typeface="Arial" panose="020B0604020202020204" pitchFamily="34" charset="0"/>
                <a:ea typeface="Calibri" panose="020F0502020204030204" pitchFamily="34" charset="0"/>
              </a:rPr>
              <a:t>Giáo viên sử dụng những câu hỏi hệ thống hóa, khái quát hóa giúp trẻ phân tích, xử lý các kinh nghiệm thu được như con cần phải làm gì? nói gì?...</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950780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5B078A52-543C-8ADA-0BD2-B8DFAD2CC71B}"/>
              </a:ext>
            </a:extLst>
          </p:cNvPr>
          <p:cNvSpPr txBox="1"/>
          <p:nvPr/>
        </p:nvSpPr>
        <p:spPr>
          <a:xfrm>
            <a:off x="186267" y="948267"/>
            <a:ext cx="8847666" cy="3366243"/>
          </a:xfrm>
          <a:prstGeom prst="rect">
            <a:avLst/>
          </a:prstGeom>
          <a:noFill/>
        </p:spPr>
        <p:txBody>
          <a:bodyPr wrap="square">
            <a:spAutoFit/>
          </a:bodyPr>
          <a:lstStyle/>
          <a:p>
            <a:pPr marL="0" marR="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Để</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quan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tâm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giúp</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đỡ</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buồn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phải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a:lnSpc>
                <a:spcPct val="150000"/>
              </a:lnSpc>
              <a:spcBef>
                <a:spcPts val="0"/>
              </a:spcBef>
              <a:spcAft>
                <a:spcPts val="0"/>
              </a:spcAft>
              <a:buFont typeface="Courier New" panose="02070309020205020404" pitchFamily="49" charset="0"/>
              <a:buChar char="o"/>
            </a:pP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Khi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chúc</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mừng</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sinh</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nhật</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bạn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con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cần</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nói</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và</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làm</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gì</a:t>
            </a:r>
            <a:r>
              <a:rPr lang="en-US"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360045" algn="just">
              <a:lnSpc>
                <a:spcPct val="150000"/>
              </a:lnSpc>
              <a:spcBef>
                <a:spcPts val="0"/>
              </a:spcBef>
              <a:spcAft>
                <a:spcPts val="0"/>
              </a:spcAft>
            </a:pPr>
            <a:r>
              <a:rPr lang="en-US" sz="1800" dirty="0">
                <a:solidFill>
                  <a:srgbClr val="000000"/>
                </a:solidFill>
                <a:effectLst/>
                <a:latin typeface="Arial" panose="020B0604020202020204" pitchFamily="34" charset="0"/>
                <a:ea typeface="Calibri" panose="020F0502020204030204" pitchFamily="34" charset="0"/>
              </a:rPr>
              <a:t>	- </a:t>
            </a:r>
            <a:r>
              <a:rPr lang="vi-VN" sz="1800" spc="-30" dirty="0">
                <a:solidFill>
                  <a:srgbClr val="000000"/>
                </a:solidFill>
                <a:effectLst/>
                <a:latin typeface="Arial" panose="020B0604020202020204" pitchFamily="34" charset="0"/>
                <a:ea typeface="Calibri" panose="020F0502020204030204" pitchFamily="34" charset="0"/>
              </a:rPr>
              <a:t>GV</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các cách thể hiện bằng trực quan với các tình huống, hành vi phong ph</a:t>
            </a:r>
            <a:r>
              <a:rPr lang="en-US" sz="1800" dirty="0">
                <a:solidFill>
                  <a:srgbClr val="000000"/>
                </a:solidFill>
                <a:effectLst/>
                <a:latin typeface="Arial" panose="020B0604020202020204" pitchFamily="34" charset="0"/>
                <a:ea typeface="Calibri" panose="020F0502020204030204" pitchFamily="34" charset="0"/>
              </a:rPr>
              <a:t>ú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lựa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chọn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tranh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tranh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những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vi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không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đúng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loại</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0902758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3F96A69-0B0B-05FB-63D4-676D2CACCF2C}"/>
              </a:ext>
            </a:extLst>
          </p:cNvPr>
          <p:cNvSpPr txBox="1"/>
          <p:nvPr/>
        </p:nvSpPr>
        <p:spPr>
          <a:xfrm>
            <a:off x="262466" y="1030436"/>
            <a:ext cx="8686799" cy="3781741"/>
          </a:xfrm>
          <a:prstGeom prst="rect">
            <a:avLst/>
          </a:prstGeom>
          <a:noFill/>
        </p:spPr>
        <p:txBody>
          <a:bodyPr wrap="square">
            <a:spAutoFit/>
          </a:bodyPr>
          <a:lstStyle/>
          <a:p>
            <a:pPr marL="0" marR="0" indent="360045" algn="just">
              <a:lnSpc>
                <a:spcPct val="150000"/>
              </a:lnSpc>
              <a:spcBef>
                <a:spcPts val="0"/>
              </a:spcBef>
              <a:spcAft>
                <a:spcPts val="0"/>
              </a:spcAft>
            </a:pPr>
            <a:r>
              <a:rPr lang="en-US" sz="1800" spc="-30" dirty="0">
                <a:latin typeface="Arial" panose="020B0604020202020204" pitchFamily="34" charset="0"/>
                <a:ea typeface="Calibri" panose="020F0502020204030204" pitchFamily="34" charset="0"/>
              </a:rPr>
              <a:t>- </a:t>
            </a:r>
            <a:r>
              <a:rPr lang="vi-VN" sz="1800" spc="-30" dirty="0">
                <a:solidFill>
                  <a:srgbClr val="000000"/>
                </a:solidFill>
                <a:effectLst/>
                <a:latin typeface="Arial" panose="020B0604020202020204" pitchFamily="34" charset="0"/>
                <a:ea typeface="Calibri" panose="020F0502020204030204" pitchFamily="34" charset="0"/>
              </a:rPr>
              <a:t>GV</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lòng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nhân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như</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đóng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vai</a:t>
            </a:r>
            <a:r>
              <a:rPr lang="vi-VN" sz="1800" dirty="0">
                <a:solidFill>
                  <a:srgbClr val="000000"/>
                </a:solidFill>
                <a:effectLst/>
                <a:latin typeface="Arial" panose="020B0604020202020204" pitchFamily="34" charset="0"/>
                <a:ea typeface="Calibri" panose="020F0502020204030204" pitchFamily="34" charset="0"/>
              </a:rPr>
              <a:t> trong nhằm giúp trẻ thể hiện lại các cảm xúc đã trải nghiệm thực tế để củng cố tình cảm đã được tích lũy</a:t>
            </a:r>
            <a:r>
              <a:rPr lang="en-US" sz="1800" dirty="0">
                <a:solidFill>
                  <a:srgbClr val="000000"/>
                </a:solidFill>
                <a:effectLst/>
                <a:latin typeface="Arial" panose="020B0604020202020204" pitchFamily="34" charset="0"/>
                <a:ea typeface="Calibri" panose="020F0502020204030204" pitchFamily="34" charset="0"/>
              </a:rPr>
              <a:t>.</a:t>
            </a:r>
            <a:endParaRPr lang="en-US" sz="1800" dirty="0">
              <a:latin typeface="Times New Roman" panose="02020603050405020304" pitchFamily="18" charset="0"/>
              <a:ea typeface="Calibri" panose="020F0502020204030204" pitchFamily="34" charset="0"/>
            </a:endParaRPr>
          </a:p>
          <a:p>
            <a:pPr marL="0" marR="0" indent="360045" algn="just">
              <a:lnSpc>
                <a:spcPct val="150000"/>
              </a:lnSpc>
              <a:spcBef>
                <a:spcPts val="0"/>
              </a:spcBef>
              <a:spcAft>
                <a:spcPts val="0"/>
              </a:spcAft>
            </a:pPr>
            <a:r>
              <a:rPr lang="en-US" sz="1800" dirty="0">
                <a:solidFill>
                  <a:srgbClr val="000000"/>
                </a:solidFill>
                <a:effectLst/>
                <a:latin typeface="Times New Roman" panose="02020603050405020304" pitchFamily="18" charset="0"/>
                <a:ea typeface="Calibri" panose="020F0502020204030204" pitchFamily="34" charset="0"/>
              </a:rPr>
              <a:t>- </a:t>
            </a:r>
            <a:r>
              <a:rPr lang="en-US" sz="1800" dirty="0">
                <a:solidFill>
                  <a:srgbClr val="000000"/>
                </a:solidFill>
                <a:effectLst/>
                <a:latin typeface="Arial" panose="020B0604020202020204" pitchFamily="34" charset="0"/>
                <a:ea typeface="Calibri" panose="020F0502020204030204" pitchFamily="34" charset="0"/>
              </a:rPr>
              <a:t> </a:t>
            </a:r>
            <a:r>
              <a:rPr lang="vi-VN" sz="1800" spc="-30" dirty="0">
                <a:solidFill>
                  <a:srgbClr val="000000"/>
                </a:solidFill>
                <a:effectLst/>
                <a:latin typeface="Arial" panose="020B0604020202020204" pitchFamily="34" charset="0"/>
                <a:ea typeface="Calibri" panose="020F0502020204030204" pitchFamily="34" charset="0"/>
              </a:rPr>
              <a:t>Để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kết nối kinh nghiệm cá nhân với những gì xẩy ra trong thực tiễn và tìm ra cần phải làm gì và làm như thế nào</a:t>
            </a:r>
            <a:r>
              <a:rPr lang="en-US" sz="1800" dirty="0">
                <a:solidFill>
                  <a:srgbClr val="000000"/>
                </a:solidFill>
                <a:effectLst/>
                <a:latin typeface="Arial" panose="020B0604020202020204" pitchFamily="34" charset="0"/>
                <a:ea typeface="Calibri" panose="020F0502020204030204" pitchFamily="34" charset="0"/>
              </a:rPr>
              <a:t>,</a:t>
            </a:r>
            <a:r>
              <a:rPr lang="vi-VN" sz="1800" dirty="0">
                <a:solidFill>
                  <a:srgbClr val="000000"/>
                </a:solidFill>
                <a:effectLst/>
                <a:latin typeface="Arial" panose="020B0604020202020204" pitchFamily="34" charset="0"/>
                <a:ea typeface="Calibri" panose="020F0502020204030204" pitchFamily="34" charset="0"/>
              </a:rPr>
              <a:t> GV cần </a:t>
            </a:r>
            <a:r>
              <a:rPr lang="en-US" sz="1800" dirty="0" err="1">
                <a:solidFill>
                  <a:srgbClr val="000000"/>
                </a:solidFill>
                <a:effectLst/>
                <a:latin typeface="Arial" panose="020B0604020202020204" pitchFamily="34" charset="0"/>
                <a:ea typeface="Calibri" panose="020F0502020204030204" pitchFamily="34" charset="0"/>
              </a:rPr>
              <a:t>sử</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câu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định hướng để trẻ xác định đúng quy </a:t>
            </a:r>
            <a:r>
              <a:rPr lang="en-US" sz="1800" dirty="0" err="1">
                <a:solidFill>
                  <a:srgbClr val="000000"/>
                </a:solidFill>
                <a:effectLst/>
                <a:latin typeface="Arial" panose="020B0604020202020204" pitchFamily="34" charset="0"/>
                <a:ea typeface="Calibri" panose="020F0502020204030204" pitchFamily="34" charset="0"/>
              </a:rPr>
              <a:t>tắc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ứng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xử</a:t>
            </a:r>
            <a:r>
              <a:rPr lang="vi-VN" sz="1800" dirty="0">
                <a:solidFill>
                  <a:srgbClr val="000000"/>
                </a:solidFill>
                <a:effectLst/>
                <a:latin typeface="Arial" panose="020B0604020202020204" pitchFamily="34" charset="0"/>
                <a:ea typeface="Calibri" panose="020F0502020204030204" pitchFamily="34" charset="0"/>
              </a:rPr>
              <a:t> một cách chính xác, nếu trẻ chưa xác định được giáo viên phải là người gợi ý, dẫn dắt. GV cần kết nối những gì trẻ đã học được với thực tiễn cuộc sống để chuyển sang giai đoạn học tập tiếp theo thông qua một số câu hỏi</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8377700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B7D5397-9088-2823-A179-03ECC5EC173A}"/>
              </a:ext>
            </a:extLst>
          </p:cNvPr>
          <p:cNvSpPr txBox="1"/>
          <p:nvPr/>
        </p:nvSpPr>
        <p:spPr>
          <a:xfrm>
            <a:off x="230716" y="679139"/>
            <a:ext cx="8686800" cy="3787062"/>
          </a:xfrm>
          <a:prstGeom prst="rect">
            <a:avLst/>
          </a:prstGeom>
          <a:noFill/>
        </p:spPr>
        <p:txBody>
          <a:bodyPr wrap="square">
            <a:spAutoFit/>
          </a:bodyPr>
          <a:lstStyle/>
          <a:p>
            <a:pPr marL="0" marR="0" algn="just">
              <a:lnSpc>
                <a:spcPct val="150000"/>
              </a:lnSpc>
              <a:spcBef>
                <a:spcPts val="0"/>
              </a:spcBef>
              <a:spcAft>
                <a:spcPts val="0"/>
              </a:spcAft>
            </a:pPr>
            <a:r>
              <a:rPr lang="x-none" sz="1800" b="1" i="1" dirty="0">
                <a:solidFill>
                  <a:srgbClr val="000000"/>
                </a:solidFill>
                <a:effectLst/>
                <a:latin typeface="Arial" panose="020B0604020202020204" pitchFamily="34" charset="0"/>
                <a:ea typeface="Times New Roman" panose="02020603050405020304" pitchFamily="18" charset="0"/>
              </a:rPr>
              <a:t>Giai đoạn 4: Khuyến khích trẻ tích cực thể hiện </a:t>
            </a:r>
            <a:r>
              <a:rPr lang="en-US" sz="1800" b="1" i="1" dirty="0">
                <a:solidFill>
                  <a:srgbClr val="000000"/>
                </a:solidFill>
                <a:effectLst/>
                <a:latin typeface="Arial" panose="020B0604020202020204" pitchFamily="34" charset="0"/>
                <a:ea typeface="Times New Roman" panose="02020603050405020304" pitchFamily="18" charset="0"/>
              </a:rPr>
              <a:t>KNXH</a:t>
            </a:r>
            <a:r>
              <a:rPr lang="x-none" sz="1800" b="1" i="1" dirty="0">
                <a:solidFill>
                  <a:srgbClr val="000000"/>
                </a:solidFill>
                <a:effectLst/>
                <a:latin typeface="Arial" panose="020B0604020202020204" pitchFamily="34" charset="0"/>
                <a:ea typeface="Times New Roman" panose="02020603050405020304" pitchFamily="18" charset="0"/>
              </a:rPr>
              <a:t> trong cuộc sống</a:t>
            </a:r>
            <a:endParaRPr lang="en-US" sz="18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0"/>
              </a:spcAft>
            </a:pPr>
            <a:r>
              <a:rPr lang="x-none" sz="1800" dirty="0">
                <a:solidFill>
                  <a:srgbClr val="000000"/>
                </a:solidFill>
                <a:effectLst/>
                <a:latin typeface="Arial" panose="020B0604020202020204" pitchFamily="34" charset="0"/>
                <a:ea typeface="Times New Roman" panose="02020603050405020304" pitchFamily="18" charset="0"/>
              </a:rPr>
              <a:t>Trẻ thực hành, sử dụng những kỹ năng, hiểu biết mới vào việc tham gia các hoạt động trải nghiệm, áp dụng những điều học được vào tình huống tương tự hoặc các tình huống khác trong cuộc sống thực. GV cho trẻ thực hành, khuyến khích trẻ thể hiện, ý tưởng, KNXH bằng nhiều cách khác nhau </a:t>
            </a:r>
            <a:endParaRPr lang="en-US" sz="1800" dirty="0">
              <a:effectLst/>
              <a:latin typeface="Times New Roman" panose="02020603050405020304" pitchFamily="18" charset="0"/>
              <a:ea typeface="Times New Roman" panose="02020603050405020304" pitchFamily="18"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đoạn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của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trải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nghiệm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hệ</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thiết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Kết quả của giai đoạn trước là điểm khởi đầu, điểm tựa của giai đoạn sau. Kiến thức kinh nghiệm mới được hình thành, được đưa vào kiểm nghiệm trong tình huống mới và nó lại trở thành kinh nghiệm có sẵn, kinh nghiệm cụ thể.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826796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39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9CD6FC80-EAC4-54C4-4238-BD8186B10AED}"/>
              </a:ext>
            </a:extLst>
          </p:cNvPr>
          <p:cNvSpPr txBox="1"/>
          <p:nvPr/>
        </p:nvSpPr>
        <p:spPr>
          <a:xfrm>
            <a:off x="0" y="-23281"/>
            <a:ext cx="9017000" cy="5449056"/>
          </a:xfrm>
          <a:prstGeom prst="rect">
            <a:avLst/>
          </a:prstGeom>
          <a:noFill/>
        </p:spPr>
        <p:txBody>
          <a:bodyPr wrap="square">
            <a:spAutoFit/>
          </a:bodyPr>
          <a:lstStyle/>
          <a:p>
            <a:pPr marL="0" marR="0" indent="457200" algn="just">
              <a:lnSpc>
                <a:spcPct val="150000"/>
              </a:lnSpc>
              <a:spcBef>
                <a:spcPts val="0"/>
              </a:spcBef>
              <a:spcAft>
                <a:spcPts val="0"/>
              </a:spcAft>
            </a:pPr>
            <a:r>
              <a:rPr lang="en-US" sz="1800" b="1" dirty="0" err="1">
                <a:solidFill>
                  <a:srgbClr val="000000"/>
                </a:solidFill>
                <a:effectLst/>
                <a:latin typeface="Arial" panose="020B0604020202020204" pitchFamily="34" charset="0"/>
                <a:ea typeface="Calibri" panose="020F0502020204030204" pitchFamily="34" charset="0"/>
              </a:rPr>
              <a:t>Ví</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dụ</a:t>
            </a:r>
            <a:r>
              <a:rPr lang="en-US" sz="1800" b="1" dirty="0">
                <a:solidFill>
                  <a:srgbClr val="000000"/>
                </a:solidFill>
                <a:effectLst/>
                <a:latin typeface="Arial" panose="020B0604020202020204" pitchFamily="34" charset="0"/>
                <a:ea typeface="Calibri" panose="020F0502020204030204" pitchFamily="34" charset="0"/>
              </a:rPr>
              <a:t>:</a:t>
            </a:r>
            <a:r>
              <a:rPr lang="en-US" sz="1800"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Vòng</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tay</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tình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bạn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b="1" i="1" dirty="0">
                <a:solidFill>
                  <a:srgbClr val="000000"/>
                </a:solidFill>
                <a:effectLst/>
                <a:latin typeface="Arial" panose="020B0604020202020204" pitchFamily="34" charset="0"/>
                <a:ea typeface="Calibri" panose="020F0502020204030204" pitchFamily="34" charset="0"/>
              </a:rPr>
              <a:t>Mục đích: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Hiểu được ý nghĩa của tình bạn. Giáo dục trẻ vui vẻ hoà đồng mọi người xung quanh, biết thể hiện sự chia sẻ kinh nghiệm của mình với bạn và tôn trọng bạn</a:t>
            </a:r>
            <a:endParaRPr lang="en-US" sz="1800" dirty="0">
              <a:effectLst/>
              <a:latin typeface="Calibri" panose="020F0502020204030204" pitchFamily="34" charset="0"/>
              <a:ea typeface="Calibri" panose="020F0502020204030204" pitchFamily="34" charset="0"/>
            </a:endParaRPr>
          </a:p>
          <a:p>
            <a:pPr marL="287020" marR="0" indent="71755"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Chuẩn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bị</a:t>
            </a:r>
            <a:r>
              <a:rPr lang="en-US" sz="1800" b="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Máy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tính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về</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vi deo 2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chia </a:t>
            </a:r>
            <a:r>
              <a:rPr lang="en-US" sz="1800" dirty="0" err="1">
                <a:solidFill>
                  <a:srgbClr val="000000"/>
                </a:solidFill>
                <a:effectLst/>
                <a:latin typeface="Arial" panose="020B0604020202020204" pitchFamily="34" charset="0"/>
                <a:ea typeface="Calibri" panose="020F0502020204030204" pitchFamily="34" charset="0"/>
              </a:rPr>
              <a:t>sẻ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nghiêm</a:t>
            </a:r>
            <a:r>
              <a:rPr lang="en-US" sz="1800" dirty="0">
                <a:solidFill>
                  <a:srgbClr val="000000"/>
                </a:solidFill>
                <a:effectLst/>
                <a:latin typeface="Arial" panose="020B0604020202020204" pitchFamily="34" charset="0"/>
                <a:ea typeface="Calibri" panose="020F0502020204030204" pitchFamily="34" charset="0"/>
              </a:rPr>
              <a:t> </a:t>
            </a:r>
            <a:r>
              <a:rPr lang="en-US" sz="1800" dirty="0">
                <a:latin typeface="Calibri" panose="020F050202020403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nguyên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vật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Tiến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hành</a:t>
            </a:r>
            <a:r>
              <a:rPr lang="en-US" sz="1800" b="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Giai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đoạn</a:t>
            </a:r>
            <a:r>
              <a:rPr lang="en-US" sz="1800" i="1" dirty="0">
                <a:solidFill>
                  <a:srgbClr val="000000"/>
                </a:solidFill>
                <a:effectLst/>
                <a:latin typeface="Arial" panose="020B0604020202020204" pitchFamily="34" charset="0"/>
                <a:ea typeface="Calibri" panose="020F0502020204030204" pitchFamily="34" charset="0"/>
              </a:rPr>
              <a:t> 1: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được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trải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nghiệm</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Giới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thiệu</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Để tao bầu không khí thân thiện Cô cùng trẻ hát bài "tìm bạn thân"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Hỏi trẻ : Con hát bài hát gì?</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800" dirty="0">
                <a:solidFill>
                  <a:srgbClr val="000000"/>
                </a:solidFill>
                <a:effectLst/>
                <a:latin typeface="Arial" panose="020B0604020202020204" pitchFamily="34" charset="0"/>
                <a:ea typeface="Calibri" panose="020F0502020204030204" pitchFamily="34" charset="0"/>
              </a:rPr>
              <a:t>             </a:t>
            </a:r>
            <a:r>
              <a:rPr lang="it-IT" sz="1800" dirty="0">
                <a:solidFill>
                  <a:srgbClr val="000000"/>
                </a:solidFill>
                <a:effectLst/>
                <a:latin typeface="Arial" panose="020B0604020202020204" pitchFamily="34" charset="0"/>
                <a:ea typeface="Calibri" panose="020F0502020204030204" pitchFamily="34" charset="0"/>
              </a:rPr>
              <a:t>Vây bạn thân con là ai?</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4189649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44795FF-5757-AE1C-497D-8EC5AB35742E}"/>
              </a:ext>
            </a:extLst>
          </p:cNvPr>
          <p:cNvSpPr txBox="1"/>
          <p:nvPr/>
        </p:nvSpPr>
        <p:spPr>
          <a:xfrm>
            <a:off x="296333" y="691570"/>
            <a:ext cx="8686800" cy="4202561"/>
          </a:xfrm>
          <a:prstGeom prst="rect">
            <a:avLst/>
          </a:prstGeom>
          <a:noFill/>
        </p:spPr>
        <p:txBody>
          <a:bodyPr wrap="square">
            <a:spAutoFit/>
          </a:bodyPr>
          <a:lstStyle/>
          <a:p>
            <a:pPr marL="0" marR="0" indent="457200" algn="just">
              <a:lnSpc>
                <a:spcPct val="150000"/>
              </a:lnSpc>
              <a:spcBef>
                <a:spcPts val="0"/>
              </a:spcBef>
              <a:spcAft>
                <a:spcPts val="0"/>
              </a:spcAft>
            </a:pPr>
            <a:r>
              <a:rPr lang="it-IT" sz="1800" i="1" spc="-3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về tình bạn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cõng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học</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Hỏi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đây</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tươi</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tổng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hợp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vì</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tâm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yêu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thương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nhau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hai</a:t>
            </a:r>
            <a:r>
              <a:rPr lang="en-US" sz="1800" dirty="0">
                <a:solidFill>
                  <a:srgbClr val="000000"/>
                </a:solidFill>
                <a:effectLst/>
                <a:latin typeface="Arial" panose="020B0604020202020204" pitchFamily="34" charset="0"/>
                <a:ea typeface="Calibri" panose="020F0502020204030204" pitchFamily="34" charset="0"/>
              </a:rPr>
              <a:t> ban </a:t>
            </a:r>
            <a:r>
              <a:rPr lang="en-US" sz="1800" dirty="0" err="1">
                <a:solidFill>
                  <a:srgbClr val="000000"/>
                </a:solidFill>
                <a:effectLst/>
                <a:latin typeface="Arial" panose="020B0604020202020204" pitchFamily="34" charset="0"/>
                <a:ea typeface="Calibri" panose="020F0502020204030204" pitchFamily="34" charset="0"/>
              </a:rPr>
              <a:t>đều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rất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vui</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xem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số</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nắm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cùng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tươi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nắm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Cô</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ảnh</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góc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lắp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ghép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một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tức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lấy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tay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chỉ</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cạnh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chỗ</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khác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nhận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xét</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767332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85C71608-AC10-9598-2001-9E4EAC78C0C9}"/>
              </a:ext>
            </a:extLst>
          </p:cNvPr>
          <p:cNvSpPr txBox="1"/>
          <p:nvPr/>
        </p:nvSpPr>
        <p:spPr>
          <a:xfrm>
            <a:off x="67733" y="763665"/>
            <a:ext cx="8915400" cy="3802901"/>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Giai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đoạn</a:t>
            </a:r>
            <a:r>
              <a:rPr lang="en-US" sz="1800" i="1" dirty="0">
                <a:solidFill>
                  <a:srgbClr val="000000"/>
                </a:solidFill>
                <a:effectLst/>
                <a:latin typeface="Arial" panose="020B0604020202020204" pitchFamily="34" charset="0"/>
                <a:ea typeface="Calibri" panose="020F0502020204030204" pitchFamily="34" charset="0"/>
              </a:rPr>
              <a:t> 4: </a:t>
            </a:r>
            <a:r>
              <a:rPr lang="en-US" sz="1800" i="1" dirty="0" err="1">
                <a:solidFill>
                  <a:srgbClr val="000000"/>
                </a:solidFill>
                <a:effectLst/>
                <a:latin typeface="Arial" panose="020B0604020202020204" pitchFamily="34" charset="0"/>
                <a:ea typeface="Calibri" panose="020F0502020204030204" pitchFamily="34" charset="0"/>
              </a:rPr>
              <a:t>Khuyến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khích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tích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cực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thể</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vi </a:t>
            </a:r>
            <a:r>
              <a:rPr lang="en-US" sz="1800" i="1" dirty="0" err="1">
                <a:solidFill>
                  <a:srgbClr val="000000"/>
                </a:solidFill>
                <a:effectLst/>
                <a:latin typeface="Arial" panose="020B0604020202020204" pitchFamily="34" charset="0"/>
                <a:ea typeface="Calibri" panose="020F0502020204030204" pitchFamily="34" charset="0"/>
              </a:rPr>
              <a:t>nhân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ái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trong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sinh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Times New Roman" panose="02020603050405020304" pitchFamily="18" charset="0"/>
              <a:buChar char="-"/>
            </a:pP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đã</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biết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nói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bè</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như</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thế</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nào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Vậy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hãy</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thường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xuyên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thể</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hiện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những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tình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đó</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với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bạn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mọi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xung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quanh</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Cô</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chúc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cho</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các</a:t>
            </a:r>
            <a:r>
              <a:rPr lang="en-US" sz="1800" dirty="0">
                <a:solidFill>
                  <a:srgbClr val="000000"/>
                </a:solidFill>
                <a:effectLst/>
                <a:latin typeface="Arial" panose="020B0604020202020204" pitchFamily="34" charset="0"/>
                <a:ea typeface="Times New Roman" panose="02020603050405020304" pitchFamily="18" charset="0"/>
              </a:rPr>
              <a:t> con </a:t>
            </a:r>
            <a:r>
              <a:rPr lang="en-US" sz="1800" dirty="0" err="1">
                <a:solidFill>
                  <a:srgbClr val="000000"/>
                </a:solidFill>
                <a:effectLst/>
                <a:latin typeface="Arial" panose="020B0604020202020204" pitchFamily="34" charset="0"/>
                <a:ea typeface="Times New Roman" panose="02020603050405020304" pitchFamily="18" charset="0"/>
              </a:rPr>
              <a:t>vui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đoàn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kết</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và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là</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hoa</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bé</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ngoan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được</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moi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người</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yêu</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thương</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quan</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tâm</a:t>
            </a:r>
            <a:r>
              <a:rPr lang="en-US" sz="1800" dirty="0">
                <a:solidFill>
                  <a:srgbClr val="000000"/>
                </a:solidFill>
                <a:effectLst/>
                <a:latin typeface="Arial" panose="020B0604020202020204" pitchFamily="34" charset="0"/>
                <a:ea typeface="Times New Roman" panose="02020603050405020304" pitchFamily="18" charset="0"/>
              </a:rPr>
              <a:t> chia </a:t>
            </a:r>
            <a:r>
              <a:rPr lang="en-US" sz="1800" dirty="0" err="1">
                <a:solidFill>
                  <a:srgbClr val="000000"/>
                </a:solidFill>
                <a:effectLst/>
                <a:latin typeface="Arial" panose="020B0604020202020204" pitchFamily="34" charset="0"/>
                <a:ea typeface="Times New Roman" panose="02020603050405020304" pitchFamily="18" charset="0"/>
              </a:rPr>
              <a:t>sẻ</a:t>
            </a:r>
            <a:r>
              <a:rPr lang="en-US" sz="1800" dirty="0">
                <a:solidFill>
                  <a:srgbClr val="000000"/>
                </a:solidFill>
                <a:effectLst/>
                <a:latin typeface="Arial" panose="020B0604020202020204" pitchFamily="34" charset="0"/>
                <a:ea typeface="Times New Roman" panose="02020603050405020304" pitchFamily="18" charset="0"/>
              </a:rPr>
              <a:t> </a:t>
            </a:r>
            <a:r>
              <a:rPr lang="en-US" sz="1800" dirty="0" err="1">
                <a:solidFill>
                  <a:srgbClr val="000000"/>
                </a:solidFill>
                <a:effectLst/>
                <a:latin typeface="Arial" panose="020B0604020202020204" pitchFamily="34" charset="0"/>
                <a:ea typeface="Times New Roman" panose="02020603050405020304" pitchFamily="18" charset="0"/>
              </a:rPr>
              <a:t>nhé</a:t>
            </a:r>
            <a:endParaRPr lang="en-US" sz="1800" dirty="0">
              <a:effectLst/>
              <a:latin typeface="Calibri" panose="020F0502020204030204" pitchFamily="34" charset="0"/>
              <a:ea typeface="Times New Roman" panose="02020603050405020304" pitchFamily="18" charset="0"/>
            </a:endParaRPr>
          </a:p>
          <a:p>
            <a:pPr marL="457200" marR="0">
              <a:lnSpc>
                <a:spcPct val="115000"/>
              </a:lnSpc>
              <a:spcBef>
                <a:spcPts val="0"/>
              </a:spcBef>
              <a:spcAft>
                <a:spcPts val="1050"/>
              </a:spcAft>
            </a:pPr>
            <a:r>
              <a:rPr lang="en-US" sz="1800" b="1" dirty="0" err="1">
                <a:effectLst/>
                <a:latin typeface="Arial" panose="020B0604020202020204" pitchFamily="34" charset="0"/>
                <a:ea typeface="Times New Roman" panose="02020603050405020304" pitchFamily="18" charset="0"/>
              </a:rPr>
              <a:t>Mời</a:t>
            </a:r>
            <a:r>
              <a:rPr lang="en-US" sz="1800" b="1" dirty="0">
                <a:effectLst/>
                <a:latin typeface="Arial" panose="020B0604020202020204" pitchFamily="34" charset="0"/>
                <a:ea typeface="Times New Roman" panose="02020603050405020304" pitchFamily="18" charset="0"/>
              </a:rPr>
              <a:t> </a:t>
            </a:r>
            <a:r>
              <a:rPr lang="en-US" sz="1800" b="1" dirty="0" err="1">
                <a:effectLst/>
                <a:latin typeface="Arial" panose="020B0604020202020204" pitchFamily="34" charset="0"/>
                <a:ea typeface="Times New Roman" panose="02020603050405020304" pitchFamily="18" charset="0"/>
              </a:rPr>
              <a:t>xem</a:t>
            </a:r>
            <a:r>
              <a:rPr lang="en-US" sz="1800" b="1" dirty="0">
                <a:effectLst/>
                <a:latin typeface="Arial" panose="020B0604020202020204" pitchFamily="34" charset="0"/>
                <a:ea typeface="Times New Roman" panose="02020603050405020304" pitchFamily="18" charset="0"/>
              </a:rPr>
              <a:t> video 1: </a:t>
            </a:r>
            <a:endParaRPr lang="en-US" sz="1800" dirty="0">
              <a:effectLst/>
              <a:latin typeface="Calibri" panose="020F0502020204030204" pitchFamily="34" charset="0"/>
              <a:ea typeface="Calibri" panose="020F0502020204030204" pitchFamily="34" charset="0"/>
            </a:endParaRPr>
          </a:p>
          <a:p>
            <a:pPr marL="342900" marR="0" lvl="0" indent="-342900">
              <a:lnSpc>
                <a:spcPct val="115000"/>
              </a:lnSpc>
              <a:spcBef>
                <a:spcPts val="0"/>
              </a:spcBef>
              <a:spcAft>
                <a:spcPts val="1050"/>
              </a:spcAft>
              <a:buFont typeface="Times New Roman" panose="02020603050405020304" pitchFamily="18" charset="0"/>
              <a:buChar char="-"/>
            </a:pPr>
            <a:r>
              <a:rPr lang="en-US" sz="1800" b="1" u="sng" dirty="0">
                <a:solidFill>
                  <a:srgbClr val="0563C1"/>
                </a:solidFill>
                <a:effectLst/>
                <a:latin typeface="Arial" panose="020B0604020202020204" pitchFamily="34" charset="0"/>
                <a:ea typeface="Times New Roman" panose="02020603050405020304" pitchFamily="18" charset="0"/>
                <a:hlinkClick r:id="rId3"/>
              </a:rPr>
              <a:t>https://www.youtube.com/watch?v=6Y0J0j9Lt0I</a:t>
            </a:r>
            <a:endParaRPr lang="en-US" sz="1800" dirty="0">
              <a:effectLst/>
              <a:latin typeface="Calibri" panose="020F0502020204030204" pitchFamily="34" charset="0"/>
              <a:ea typeface="Times New Roman" panose="02020603050405020304" pitchFamily="18" charset="0"/>
            </a:endParaRPr>
          </a:p>
          <a:p>
            <a:pPr marL="342900" marR="0" lvl="0" indent="-342900">
              <a:lnSpc>
                <a:spcPct val="115000"/>
              </a:lnSpc>
              <a:spcBef>
                <a:spcPts val="0"/>
              </a:spcBef>
              <a:spcAft>
                <a:spcPts val="1050"/>
              </a:spcAft>
              <a:buFont typeface="Times New Roman" panose="02020603050405020304" pitchFamily="18" charset="0"/>
              <a:buChar char="-"/>
            </a:pPr>
            <a:r>
              <a:rPr lang="en-US" sz="1800" dirty="0">
                <a:effectLst/>
                <a:latin typeface="Times New Roman" panose="02020603050405020304" pitchFamily="18" charset="0"/>
                <a:ea typeface="Times New Roman" panose="02020603050405020304" pitchFamily="18" charset="0"/>
              </a:rPr>
              <a:t> </a:t>
            </a:r>
            <a:endParaRPr lang="en-US" sz="1800" dirty="0">
              <a:effectLst/>
              <a:latin typeface="Calibri" panose="020F0502020204030204" pitchFamily="34" charset="0"/>
              <a:ea typeface="Times New Roman" panose="02020603050405020304" pitchFamily="18" charset="0"/>
            </a:endParaRPr>
          </a:p>
        </p:txBody>
      </p:sp>
    </p:spTree>
    <p:extLst>
      <p:ext uri="{BB962C8B-B14F-4D97-AF65-F5344CB8AC3E}">
        <p14:creationId xmlns:p14="http://schemas.microsoft.com/office/powerpoint/2010/main" val="13304247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42</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A5163419-2D41-5EE2-E489-CC07D08B5CFF}"/>
              </a:ext>
            </a:extLst>
          </p:cNvPr>
          <p:cNvSpPr txBox="1"/>
          <p:nvPr/>
        </p:nvSpPr>
        <p:spPr>
          <a:xfrm>
            <a:off x="304800" y="1107798"/>
            <a:ext cx="8534400" cy="3371564"/>
          </a:xfrm>
          <a:prstGeom prst="rect">
            <a:avLst/>
          </a:prstGeom>
          <a:noFill/>
        </p:spPr>
        <p:txBody>
          <a:bodyPr wrap="square">
            <a:spAutoFit/>
          </a:bodyPr>
          <a:lstStyle/>
          <a:p>
            <a:pPr marL="0" marR="0" indent="0" algn="just">
              <a:lnSpc>
                <a:spcPct val="150000"/>
              </a:lnSpc>
              <a:spcBef>
                <a:spcPts val="0"/>
              </a:spcBef>
              <a:spcAft>
                <a:spcPts val="0"/>
              </a:spcAft>
            </a:pPr>
            <a:r>
              <a:rPr lang="en-US" sz="1800" b="1" i="1" dirty="0">
                <a:solidFill>
                  <a:srgbClr val="000000"/>
                </a:solidFill>
                <a:effectLst/>
                <a:latin typeface="Arial" panose="020B0604020202020204" pitchFamily="34" charset="0"/>
                <a:ea typeface="Calibri" panose="020F0502020204030204" pitchFamily="34" charset="0"/>
              </a:rPr>
              <a:t>2.2. </a:t>
            </a:r>
            <a:r>
              <a:rPr lang="en-US" sz="1800" b="1" i="1" dirty="0" err="1">
                <a:solidFill>
                  <a:srgbClr val="000000"/>
                </a:solidFill>
                <a:effectLst/>
                <a:latin typeface="Arial" panose="020B0604020202020204" pitchFamily="34" charset="0"/>
                <a:ea typeface="Calibri" panose="020F0502020204030204" pitchFamily="34" charset="0"/>
              </a:rPr>
              <a:t>Giai</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đoạn</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tổ</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chức</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các</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hoạt</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động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đa</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dạng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để</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giáo</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dục</a:t>
            </a:r>
            <a:r>
              <a:rPr lang="en-US" sz="1800" b="1" i="1" spc="-30" dirty="0">
                <a:solidFill>
                  <a:srgbClr val="000000"/>
                </a:solidFill>
                <a:effectLst/>
                <a:latin typeface="Arial" panose="020B0604020202020204" pitchFamily="34" charset="0"/>
                <a:ea typeface="Calibri" panose="020F0502020204030204" pitchFamily="34" charset="0"/>
              </a:rPr>
              <a:t> KNXH </a:t>
            </a:r>
            <a:r>
              <a:rPr lang="en-US" sz="1800" b="1" i="1" dirty="0" err="1">
                <a:solidFill>
                  <a:srgbClr val="000000"/>
                </a:solidFill>
                <a:effectLst/>
                <a:latin typeface="Arial" panose="020B0604020202020204" pitchFamily="34" charset="0"/>
                <a:ea typeface="Calibri" panose="020F0502020204030204" pitchFamily="34" charset="0"/>
              </a:rPr>
              <a:t>thông</a:t>
            </a:r>
            <a:r>
              <a:rPr lang="en-US" sz="1800" b="1" i="1" dirty="0">
                <a:solidFill>
                  <a:srgbClr val="000000"/>
                </a:solidFill>
                <a:effectLst/>
                <a:latin typeface="Arial" panose="020B0604020202020204" pitchFamily="34" charset="0"/>
                <a:ea typeface="Calibri" panose="020F0502020204030204" pitchFamily="34" charset="0"/>
              </a:rPr>
              <a:t> qua </a:t>
            </a:r>
            <a:r>
              <a:rPr lang="en-US" sz="1800" b="1" i="1" dirty="0" err="1">
                <a:solidFill>
                  <a:srgbClr val="000000"/>
                </a:solidFill>
                <a:effectLst/>
                <a:latin typeface="Arial" panose="020B0604020202020204" pitchFamily="34" charset="0"/>
                <a:ea typeface="Calibri" panose="020F0502020204030204" pitchFamily="34" charset="0"/>
              </a:rPr>
              <a:t>hoạt</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động</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trải</a:t>
            </a:r>
            <a:r>
              <a:rPr lang="en-US" sz="1800" b="1" i="1" spc="-30" dirty="0">
                <a:solidFill>
                  <a:srgbClr val="000000"/>
                </a:solidFill>
                <a:effectLst/>
                <a:latin typeface="Arial" panose="020B0604020202020204" pitchFamily="34" charset="0"/>
                <a:ea typeface="Calibri" panose="020F0502020204030204" pitchFamily="34" charset="0"/>
              </a:rPr>
              <a:t> </a:t>
            </a:r>
            <a:r>
              <a:rPr lang="en-US" sz="1800" b="1" i="1" spc="-30" dirty="0" err="1">
                <a:solidFill>
                  <a:srgbClr val="000000"/>
                </a:solidFill>
                <a:effectLst/>
                <a:latin typeface="Arial" panose="020B0604020202020204" pitchFamily="34" charset="0"/>
                <a:ea typeface="Calibri" panose="020F0502020204030204" pitchFamily="34" charset="0"/>
              </a:rPr>
              <a:t>nghiệm</a:t>
            </a:r>
            <a:r>
              <a:rPr lang="en-US" sz="1800" b="1" i="1" spc="-30" dirty="0">
                <a:solidFill>
                  <a:srgbClr val="000000"/>
                </a:solidFill>
                <a:effectLst/>
                <a:latin typeface="Arial" panose="020B0604020202020204" pitchFamily="34" charset="0"/>
                <a:ea typeface="Calibri" panose="020F0502020204030204" pitchFamily="34" charset="0"/>
              </a:rPr>
              <a:t> </a:t>
            </a:r>
            <a:endParaRPr lang="en-US" sz="1800" b="1" dirty="0">
              <a:effectLst/>
              <a:latin typeface="Times New Roman" panose="02020603050405020304" pitchFamily="18" charset="0"/>
              <a:ea typeface="Calibri" panose="020F0502020204030204" pitchFamily="34" charset="0"/>
            </a:endParaRPr>
          </a:p>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2.2.1.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5: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chơi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các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trò</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chơi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dạng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159324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43</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33219297-4290-E370-2C3D-B44492AA8A9F}"/>
              </a:ext>
            </a:extLst>
          </p:cNvPr>
          <p:cNvSpPr txBox="1"/>
          <p:nvPr/>
        </p:nvSpPr>
        <p:spPr>
          <a:xfrm>
            <a:off x="84666" y="804151"/>
            <a:ext cx="8974667" cy="3831818"/>
          </a:xfrm>
          <a:prstGeom prst="rect">
            <a:avLst/>
          </a:prstGeom>
          <a:noFill/>
        </p:spPr>
        <p:txBody>
          <a:bodyPr wrap="square">
            <a:spAutoFit/>
          </a:bodyPr>
          <a:lstStyle/>
          <a:p>
            <a:pPr marL="0" marR="0" indent="457200" algn="just">
              <a:lnSpc>
                <a:spcPct val="150000"/>
              </a:lnSpc>
              <a:spcBef>
                <a:spcPts val="0"/>
              </a:spcBef>
              <a:spcAft>
                <a:spcPts val="0"/>
              </a:spcAft>
            </a:pP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r>
              <a:rPr lang="vi-VN" sz="1800" dirty="0">
                <a:solidFill>
                  <a:srgbClr val="000000"/>
                </a:solidFill>
                <a:effectLst/>
                <a:latin typeface="Arial" panose="020B0604020202020204" pitchFamily="34" charset="0"/>
                <a:ea typeface="Calibri" panose="020F0502020204030204" pitchFamily="34" charset="0"/>
              </a:rPr>
              <a:t>Với những hạn chế của lứa tuổi về nhận thức và kinh nghiệm thực tiễn của trẻ 5-6 tuổi, cần quan tâm, chú trọng nhiều hơn đến việc lựa chọn và tổ chức các hoạt động đa dạng với các chủ đề hấp dẫn trẻ ở trường MN để tạo cơ hội cho trẻ được trải nghiệm. Trong thực tiễn giáo dục trẻ MN, trẻ được tham gia nhiều hoạt động khác nhau và mỗi hoạt động có ưu thể riêng đối với việc giáo dục trẻ, đặc biệt là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cho trẻ. </a:t>
            </a:r>
            <a:endParaRPr lang="en-US" sz="1800" dirty="0">
              <a:solidFill>
                <a:srgbClr val="000000"/>
              </a:solidFill>
              <a:effectLst/>
              <a:latin typeface="Arial" panose="020B0604020202020204" pitchFamily="34" charset="0"/>
              <a:ea typeface="Calibri" panose="020F0502020204030204" pitchFamily="34" charset="0"/>
            </a:endParaRPr>
          </a:p>
          <a:p>
            <a:r>
              <a:rPr lang="vi-VN" sz="1800" dirty="0">
                <a:solidFill>
                  <a:srgbClr val="000000"/>
                </a:solidFill>
                <a:effectLst/>
                <a:latin typeface="Arial" panose="020B0604020202020204" pitchFamily="34" charset="0"/>
                <a:ea typeface="Calibri" panose="020F0502020204030204" pitchFamily="34" charset="0"/>
              </a:rPr>
              <a:t>Với trò chơi đóng vai, trẻ có cơ hội để mô phỏng cuộc sống xã hội, là cơ hội để thể hiện một cách đa dạng các tình huống mà con người thể hiện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với nhau trong cuộc sống; Trò chơi đóng kịch, trẻ được nhập vai các nhân vật để mô phỏng mối quan hệ giữa con người với nhau và với môi trường xung quanh dựa trên các cốt truyện trong tác phẩm văn học. Qua đó, trẻ có cơ hội được thể hiện cảm xúc và sự sáng tạo của mình khi nhập vai. </a:t>
            </a:r>
            <a:endParaRPr lang="en-US" sz="1800" dirty="0"/>
          </a:p>
        </p:txBody>
      </p:sp>
    </p:spTree>
    <p:extLst>
      <p:ext uri="{BB962C8B-B14F-4D97-AF65-F5344CB8AC3E}">
        <p14:creationId xmlns:p14="http://schemas.microsoft.com/office/powerpoint/2010/main" val="21353674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44</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0E499C6B-C527-8D50-36E2-F8A56955C9A1}"/>
              </a:ext>
            </a:extLst>
          </p:cNvPr>
          <p:cNvSpPr txBox="1"/>
          <p:nvPr/>
        </p:nvSpPr>
        <p:spPr>
          <a:xfrm>
            <a:off x="122766" y="865405"/>
            <a:ext cx="8898467" cy="3567387"/>
          </a:xfrm>
          <a:prstGeom prst="rect">
            <a:avLst/>
          </a:prstGeom>
          <a:noFill/>
        </p:spPr>
        <p:txBody>
          <a:bodyPr wrap="square">
            <a:spAutoFit/>
          </a:bodyPr>
          <a:lstStyle/>
          <a:p>
            <a:pPr marL="0" marR="0" indent="457200" algn="just">
              <a:lnSpc>
                <a:spcPct val="14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Tổ chức cho trẻ trải nghiệm trong hoạt động chơi có thể theo từng nhóm chơi, góc chơi. Mỗi nhóm, GV có thể giao một nhiệm vụ hướng đến việc thực hiện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phù hợp với chủ đề và nội dung chơi của nhóm. Ví dụ nhóm chơi xây dựng khuyến khích trẻ hỗ trợ, quan tâm đến các bạn trong khi chơi. Nhóm gia đình khuyến khích trẻ thể hiện tình cảm yêu thương, chia sẻ, quan tâm, giúp đỡ các thành viên trong gia đình… Trong quá trình trẻ chơi, GV cần quan sát, tạo ra nhiều tình huống chơi phong phú để lôi cuốn trẻ vào các tình huống đó, các vai chơi đó.</a:t>
            </a:r>
            <a:endParaRPr lang="en-US" sz="1800" dirty="0">
              <a:solidFill>
                <a:srgbClr val="000000"/>
              </a:solidFill>
              <a:effectLst/>
              <a:latin typeface="Arial" panose="020B0604020202020204" pitchFamily="34" charset="0"/>
              <a:ea typeface="Calibri" panose="020F0502020204030204" pitchFamily="34" charset="0"/>
            </a:endParaRPr>
          </a:p>
          <a:p>
            <a:pPr marL="0" marR="0" indent="457200" algn="just">
              <a:lnSpc>
                <a:spcPct val="150000"/>
              </a:lnSpc>
              <a:spcBef>
                <a:spcPts val="0"/>
              </a:spcBef>
              <a:spcAft>
                <a:spcPts val="0"/>
              </a:spcAft>
            </a:pPr>
            <a:r>
              <a:rPr lang="en-US" sz="1800" b="1" i="1" dirty="0" err="1">
                <a:solidFill>
                  <a:srgbClr val="000000"/>
                </a:solidFill>
                <a:effectLst/>
                <a:latin typeface="Arial" panose="020B0604020202020204" pitchFamily="34" charset="0"/>
                <a:ea typeface="Calibri" panose="020F0502020204030204" pitchFamily="34" charset="0"/>
              </a:rPr>
              <a:t>Ví</a:t>
            </a:r>
            <a:r>
              <a:rPr lang="en-US" sz="1800" b="1" i="1" dirty="0">
                <a:solidFill>
                  <a:srgbClr val="000000"/>
                </a:solidFill>
                <a:effectLst/>
                <a:latin typeface="Arial" panose="020B0604020202020204" pitchFamily="34" charset="0"/>
                <a:ea typeface="Calibri" panose="020F0502020204030204" pitchFamily="34" charset="0"/>
              </a:rPr>
              <a:t> </a:t>
            </a:r>
            <a:r>
              <a:rPr lang="en-US" sz="1800" b="1" i="1" dirty="0" err="1">
                <a:solidFill>
                  <a:srgbClr val="000000"/>
                </a:solidFill>
                <a:effectLst/>
                <a:latin typeface="Arial" panose="020B0604020202020204" pitchFamily="34" charset="0"/>
                <a:ea typeface="Calibri" panose="020F0502020204030204" pitchFamily="34" charset="0"/>
              </a:rPr>
              <a:t>dụ</a:t>
            </a:r>
            <a:r>
              <a:rPr lang="en-US" sz="1800" b="1" i="1" dirty="0">
                <a:solidFill>
                  <a:srgbClr val="000000"/>
                </a:solidFill>
                <a:effectLst/>
                <a:latin typeface="Arial" panose="020B0604020202020204" pitchFamily="34" charset="0"/>
                <a:ea typeface="Calibri" panose="020F0502020204030204" pitchFamily="34" charset="0"/>
              </a:rPr>
              <a:t>:</a:t>
            </a:r>
            <a:r>
              <a:rPr lang="en-US" sz="1800" dirty="0">
                <a:solidFill>
                  <a:srgbClr val="000000"/>
                </a:solidFill>
                <a:effectLst/>
                <a:latin typeface="Arial" panose="020B0604020202020204" pitchFamily="34" charset="0"/>
                <a:ea typeface="Calibri" panose="020F0502020204030204" pitchFamily="34" charset="0"/>
              </a:rPr>
              <a:t> </a:t>
            </a:r>
            <a:r>
              <a:rPr lang="af-ZA" sz="1800" b="1" dirty="0">
                <a:solidFill>
                  <a:srgbClr val="000000"/>
                </a:solidFill>
                <a:effectLst/>
                <a:latin typeface="Arial" panose="020B0604020202020204" pitchFamily="34" charset="0"/>
                <a:ea typeface="Calibri" panose="020F0502020204030204" pitchFamily="34" charset="0"/>
              </a:rPr>
              <a:t>Hoạt động: “Thăm bạn bị ốm”</a:t>
            </a:r>
            <a:endParaRPr lang="en-US" sz="1800" dirty="0">
              <a:effectLst/>
              <a:latin typeface="Calibri" panose="020F0502020204030204" pitchFamily="34" charset="0"/>
              <a:ea typeface="Calibri" panose="020F0502020204030204" pitchFamily="34" charset="0"/>
            </a:endParaRPr>
          </a:p>
          <a:p>
            <a:pPr marL="0" marR="0" indent="457200" algn="just">
              <a:lnSpc>
                <a:spcPct val="140000"/>
              </a:lnSpc>
              <a:spcBef>
                <a:spcPts val="0"/>
              </a:spcBef>
              <a:spcAft>
                <a:spcPts val="0"/>
              </a:spcAft>
            </a:pP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80930579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45</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61C9A353-F360-7821-0570-2E906FB90A90}"/>
              </a:ext>
            </a:extLst>
          </p:cNvPr>
          <p:cNvSpPr txBox="1"/>
          <p:nvPr/>
        </p:nvSpPr>
        <p:spPr>
          <a:xfrm>
            <a:off x="84666" y="496640"/>
            <a:ext cx="9059334" cy="4258666"/>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lphaLcPeriod" startAt="2"/>
            </a:pPr>
            <a:r>
              <a:rPr lang="af-ZA" sz="1400" dirty="0">
                <a:solidFill>
                  <a:srgbClr val="000000"/>
                </a:solidFill>
                <a:effectLst/>
                <a:latin typeface="Arial" panose="020B0604020202020204" pitchFamily="34" charset="0"/>
                <a:ea typeface="Calibri" panose="020F0502020204030204" pitchFamily="34" charset="0"/>
              </a:rPr>
              <a:t>Tiến hành:</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1: HĐ 1 trò chuyện: - Cô trò chuyện với trẻ về bạn bị ốm. Các con suy nghĩ xem mình cần phải làm những việc gì để động viên giúp đỡ bạn nhanh khỏi ốm để bạn đến trường học cho trẻ nói lên suy nghĩ của mình.</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Đến thăm bạn ốm các con sẽ nói với bạn những gì? ( hỏi bạn có mệt k? Bạn ăn được gì rồi? Bạn đã uống thuốc chưa? Mẹ bạn đã đưa bác sỹ đi khám chưa? Bạn cố gắng lên nhé</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Các con sẽ làm gì để giúp bạn? </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 đoạn 3: Hướng dẫn trẻ đúc kết kinh nghiệm, hình thành khái niệm</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Cho trẻ chia  2 nhóm đóng vai chơi</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 Nhóm 1 đóng vai gia đình  có trẻ mệt</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Nhóm 2 Đóng vai các bạn đến thăm hỏi, chăm sóc bạn</a:t>
            </a:r>
            <a:endParaRPr lang="en-US" sz="11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400" dirty="0">
                <a:solidFill>
                  <a:srgbClr val="000000"/>
                </a:solidFill>
                <a:effectLst/>
                <a:latin typeface="Arial" panose="020B0604020202020204" pitchFamily="34" charset="0"/>
                <a:ea typeface="Calibri" panose="020F0502020204030204" pitchFamily="34" charset="0"/>
              </a:rPr>
              <a:t>Giai đoạn 4: Khuyến khích trẻ tích cực thể hiện hành vi nhân ái trong hoạt động vui chơi.</a:t>
            </a:r>
            <a:endParaRPr lang="en-US" sz="1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6264243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46</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68D6F942-A0C9-5D95-38DA-DDC2BFA199E1}"/>
              </a:ext>
            </a:extLst>
          </p:cNvPr>
          <p:cNvSpPr txBox="1"/>
          <p:nvPr/>
        </p:nvSpPr>
        <p:spPr>
          <a:xfrm>
            <a:off x="127000" y="1041496"/>
            <a:ext cx="9017000" cy="2540567"/>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2.2.2.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6: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lễ</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hội</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71755" marR="0" indent="37846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a. </a:t>
            </a: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Thông</a:t>
            </a:r>
            <a:r>
              <a:rPr lang="en-US" sz="1800" dirty="0">
                <a:solidFill>
                  <a:srgbClr val="000000"/>
                </a:solidFill>
                <a:effectLst/>
                <a:latin typeface="Arial" panose="020B0604020202020204" pitchFamily="34" charset="0"/>
                <a:ea typeface="Calibri" panose="020F0502020204030204" pitchFamily="34" charset="0"/>
              </a:rPr>
              <a:t> qua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lễ</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ở </a:t>
            </a:r>
            <a:r>
              <a:rPr lang="en-US" sz="1800" dirty="0" err="1">
                <a:solidFill>
                  <a:srgbClr val="000000"/>
                </a:solidFill>
                <a:effectLst/>
                <a:latin typeface="Arial" panose="020B0604020202020204" pitchFamily="34" charset="0"/>
                <a:ea typeface="Calibri" panose="020F0502020204030204" pitchFamily="34" charset="0"/>
              </a:rPr>
              <a:t>trường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mầm</a:t>
            </a:r>
            <a:r>
              <a:rPr lang="en-US" sz="1800" dirty="0">
                <a:solidFill>
                  <a:srgbClr val="000000"/>
                </a:solidFill>
                <a:effectLst/>
                <a:latin typeface="Arial" panose="020B0604020202020204" pitchFamily="34" charset="0"/>
                <a:ea typeface="Calibri" panose="020F0502020204030204" pitchFamily="34" charset="0"/>
              </a:rPr>
              <a:t> non </a:t>
            </a:r>
            <a:r>
              <a:rPr lang="en-US" sz="1800" dirty="0" err="1">
                <a:solidFill>
                  <a:srgbClr val="000000"/>
                </a:solidFill>
                <a:effectLst/>
                <a:latin typeface="Arial" panose="020B0604020202020204" pitchFamily="34" charset="0"/>
                <a:ea typeface="Calibri" panose="020F0502020204030204" pitchFamily="34" charset="0"/>
              </a:rPr>
              <a:t>nhằm</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dục</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mẫu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giáo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quả</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9315885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47</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A2138DD8-BE77-7273-AEF3-B9C6F1FDE181}"/>
              </a:ext>
            </a:extLst>
          </p:cNvPr>
          <p:cNvSpPr txBox="1"/>
          <p:nvPr/>
        </p:nvSpPr>
        <p:spPr>
          <a:xfrm>
            <a:off x="59266" y="686895"/>
            <a:ext cx="9025467" cy="4732706"/>
          </a:xfrm>
          <a:prstGeom prst="rect">
            <a:avLst/>
          </a:prstGeom>
          <a:noFill/>
        </p:spPr>
        <p:txBody>
          <a:bodyPr wrap="square">
            <a:spAutoFit/>
          </a:bodyPr>
          <a:lstStyle/>
          <a:p>
            <a:pPr marL="342900" marR="0" lvl="0" indent="-342900" algn="just">
              <a:lnSpc>
                <a:spcPct val="150000"/>
              </a:lnSpc>
              <a:spcBef>
                <a:spcPts val="0"/>
              </a:spcBef>
              <a:spcAft>
                <a:spcPts val="0"/>
              </a:spcAft>
              <a:buFont typeface="+mj-lt"/>
              <a:buAutoNum type="alphaLcPeriod"/>
            </a:pPr>
            <a:r>
              <a:rPr lang="en-US" sz="1800" i="1" dirty="0" err="1">
                <a:solidFill>
                  <a:srgbClr val="000000"/>
                </a:solidFill>
                <a:effectLst/>
                <a:latin typeface="Arial" panose="020B0604020202020204" pitchFamily="34" charset="0"/>
                <a:ea typeface="Calibri" panose="020F0502020204030204" pitchFamily="34" charset="0"/>
              </a:rPr>
              <a:t>Tiến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hành</a:t>
            </a:r>
            <a:r>
              <a:rPr lang="en-US" sz="1800" i="1"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Hoạt động lễ hội cho trẻ được tham gia vào các hoạt động chung, có nhiều cơ hội thể hiện và cảm nhận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với bạn và mọi người xung quanh. Có nhiều ngày hội, ngày lễ để giáo dục </a:t>
            </a:r>
            <a:r>
              <a:rPr lang="en-US" sz="1800" dirty="0">
                <a:solidFill>
                  <a:srgbClr val="000000"/>
                </a:solidFill>
                <a:effectLst/>
                <a:latin typeface="Arial" panose="020B0604020202020204" pitchFamily="34" charset="0"/>
                <a:ea typeface="Calibri" panose="020F0502020204030204" pitchFamily="34" charset="0"/>
              </a:rPr>
              <a:t>KNXH</a:t>
            </a:r>
            <a:r>
              <a:rPr lang="vi-VN" sz="1800" dirty="0">
                <a:solidFill>
                  <a:srgbClr val="000000"/>
                </a:solidFill>
                <a:effectLst/>
                <a:latin typeface="Arial" panose="020B0604020202020204" pitchFamily="34" charset="0"/>
                <a:ea typeface="Calibri" panose="020F0502020204030204" pitchFamily="34" charset="0"/>
              </a:rPr>
              <a:t> theo các cách khác nhau. </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i="1" dirty="0">
                <a:solidFill>
                  <a:srgbClr val="000000"/>
                </a:solidFill>
                <a:effectLst/>
                <a:latin typeface="Arial" panose="020B0604020202020204" pitchFamily="34" charset="0"/>
                <a:ea typeface="Calibri" panose="020F0502020204030204" pitchFamily="34" charset="0"/>
              </a:rPr>
              <a:t>	</a:t>
            </a:r>
            <a:r>
              <a:rPr lang="vi-VN" sz="1800" dirty="0">
                <a:solidFill>
                  <a:srgbClr val="000000"/>
                </a:solidFill>
                <a:effectLst/>
                <a:latin typeface="Arial" panose="020B0604020202020204" pitchFamily="34" charset="0"/>
                <a:ea typeface="Calibri" panose="020F0502020204030204" pitchFamily="34" charset="0"/>
              </a:rPr>
              <a:t>Tết trung thu: Là ngày tết dành riêng cho các cháu thiếu niên, nhi đồng. Trẻ sẽ được rước đèn, phá cỗ tham gia vào các chương trình văn nghệ của trường. Qua đây giáo dục trẻ quan tâm, chia sẻ với bạn.</a:t>
            </a:r>
            <a:endParaRPr lang="en-US" sz="1800" dirty="0">
              <a:solidFill>
                <a:srgbClr val="000000"/>
              </a:solidFill>
              <a:effectLst/>
              <a:latin typeface="Arial" panose="020B0604020202020204" pitchFamily="34" charset="0"/>
              <a:ea typeface="Calibri" panose="020F0502020204030204" pitchFamily="34" charset="0"/>
            </a:endParaRPr>
          </a:p>
          <a:p>
            <a:pPr indent="450215" algn="just">
              <a:lnSpc>
                <a:spcPct val="140000"/>
              </a:lnSpc>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Ngày sinh nhật của trẻ trong lớp: Tạo cho trẻ cảm nhận được niềm vui, sự trưởng thành, lớn lên của mình trong ngày sinh nhật và hình thành tinh thần trách nhiệm của trẻ. Trẻ biết quan tâm, chia sẻ với bạn bằng việc chúc mừng bạn, tặng quà cho bạn...</a:t>
            </a:r>
            <a:endParaRPr lang="en-US" sz="1800" dirty="0">
              <a:effectLst/>
              <a:latin typeface="Calibri" panose="020F0502020204030204" pitchFamily="34" charset="0"/>
              <a:ea typeface="Calibri" panose="020F0502020204030204" pitchFamily="34" charset="0"/>
            </a:endParaRPr>
          </a:p>
          <a:p>
            <a:pPr marL="0" marR="0" indent="450215" algn="just">
              <a:lnSpc>
                <a:spcPct val="140000"/>
              </a:lnSpc>
              <a:spcBef>
                <a:spcPts val="0"/>
              </a:spcBef>
              <a:spcAft>
                <a:spcPts val="1000"/>
              </a:spcAft>
              <a:tabLst>
                <a:tab pos="457200" algn="l"/>
                <a:tab pos="628650" algn="l"/>
              </a:tabLst>
            </a:pPr>
            <a:r>
              <a:rPr lang="vi-VN"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1437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48</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1291A471-59A6-C1C9-A79A-291A5AF954A8}"/>
              </a:ext>
            </a:extLst>
          </p:cNvPr>
          <p:cNvSpPr txBox="1"/>
          <p:nvPr/>
        </p:nvSpPr>
        <p:spPr>
          <a:xfrm>
            <a:off x="228600" y="301808"/>
            <a:ext cx="8915400" cy="4611455"/>
          </a:xfrm>
          <a:prstGeom prst="rect">
            <a:avLst/>
          </a:prstGeom>
          <a:noFill/>
        </p:spPr>
        <p:txBody>
          <a:bodyPr wrap="square">
            <a:spAutoFit/>
          </a:bodyPr>
          <a:lstStyle/>
          <a:p>
            <a:pPr marL="0" marR="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2.2.3. </a:t>
            </a:r>
            <a:r>
              <a:rPr lang="en-US" sz="1800" i="1" dirty="0" err="1">
                <a:solidFill>
                  <a:srgbClr val="000000"/>
                </a:solidFill>
                <a:effectLst/>
                <a:latin typeface="Arial" panose="020B0604020202020204" pitchFamily="34" charset="0"/>
                <a:ea typeface="Calibri" panose="020F0502020204030204" pitchFamily="34" charset="0"/>
              </a:rPr>
              <a:t>Biện</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pháp</a:t>
            </a:r>
            <a:r>
              <a:rPr lang="en-US" sz="1800" i="1" dirty="0">
                <a:solidFill>
                  <a:srgbClr val="000000"/>
                </a:solidFill>
                <a:effectLst/>
                <a:latin typeface="Arial" panose="020B0604020202020204" pitchFamily="34" charset="0"/>
                <a:ea typeface="Calibri" panose="020F0502020204030204" pitchFamily="34" charset="0"/>
              </a:rPr>
              <a:t> 7: </a:t>
            </a:r>
            <a:r>
              <a:rPr lang="en-US" sz="1800" i="1" dirty="0" err="1">
                <a:solidFill>
                  <a:srgbClr val="000000"/>
                </a:solidFill>
                <a:effectLst/>
                <a:latin typeface="Arial" panose="020B0604020202020204" pitchFamily="34" charset="0"/>
                <a:ea typeface="Calibri" panose="020F0502020204030204" pitchFamily="34" charset="0"/>
              </a:rPr>
              <a:t>Tổ</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chức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các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sinh</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hoạt</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hàng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ngày</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và</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lao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động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nhằm</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giáo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dục</a:t>
            </a:r>
            <a:r>
              <a:rPr lang="en-US" sz="1800" i="1" dirty="0">
                <a:solidFill>
                  <a:srgbClr val="000000"/>
                </a:solidFill>
                <a:effectLst/>
                <a:latin typeface="Arial" panose="020B0604020202020204" pitchFamily="34" charset="0"/>
                <a:ea typeface="Calibri" panose="020F0502020204030204" pitchFamily="34" charset="0"/>
              </a:rPr>
              <a:t> KNXH </a:t>
            </a:r>
            <a:r>
              <a:rPr lang="en-US" sz="1800" i="1" dirty="0" err="1">
                <a:solidFill>
                  <a:srgbClr val="000000"/>
                </a:solidFill>
                <a:effectLst/>
                <a:latin typeface="Arial" panose="020B0604020202020204" pitchFamily="34" charset="0"/>
                <a:ea typeface="Calibri" panose="020F0502020204030204" pitchFamily="34" charset="0"/>
              </a:rPr>
              <a:t>cho</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trẻ</a:t>
            </a:r>
            <a:r>
              <a:rPr lang="en-US" sz="1800" i="1" dirty="0">
                <a:solidFill>
                  <a:srgbClr val="000000"/>
                </a:solidFill>
                <a:effectLst/>
                <a:latin typeface="Arial" panose="020B0604020202020204" pitchFamily="34" charset="0"/>
                <a:ea typeface="Calibri" panose="020F0502020204030204" pitchFamily="34" charset="0"/>
              </a:rPr>
              <a:t> 5-6 </a:t>
            </a:r>
            <a:r>
              <a:rPr lang="en-US" sz="1800" i="1" dirty="0" err="1">
                <a:solidFill>
                  <a:srgbClr val="000000"/>
                </a:solidFill>
                <a:effectLst/>
                <a:latin typeface="Arial" panose="020B0604020202020204" pitchFamily="34" charset="0"/>
                <a:ea typeface="Calibri" panose="020F0502020204030204" pitchFamily="34" charset="0"/>
              </a:rPr>
              <a:t>tuổi</a:t>
            </a:r>
            <a:r>
              <a:rPr lang="en-US" sz="1800" i="1" dirty="0">
                <a:solidFill>
                  <a:srgbClr val="000000"/>
                </a:solidFill>
                <a:effectLst/>
                <a:latin typeface="Arial" panose="020B0604020202020204" pitchFamily="34" charset="0"/>
                <a:ea typeface="Calibri" panose="020F0502020204030204" pitchFamily="34" charset="0"/>
              </a:rPr>
              <a:t> ở </a:t>
            </a:r>
            <a:r>
              <a:rPr lang="en-US" sz="1800" i="1" dirty="0" err="1">
                <a:solidFill>
                  <a:srgbClr val="000000"/>
                </a:solidFill>
                <a:effectLst/>
                <a:latin typeface="Arial" panose="020B0604020202020204" pitchFamily="34" charset="0"/>
                <a:ea typeface="Calibri" panose="020F0502020204030204" pitchFamily="34" charset="0"/>
              </a:rPr>
              <a:t>trường</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mầm</a:t>
            </a:r>
            <a:r>
              <a:rPr lang="en-US" sz="1800" i="1" dirty="0">
                <a:solidFill>
                  <a:srgbClr val="000000"/>
                </a:solidFill>
                <a:effectLst/>
                <a:latin typeface="Arial" panose="020B0604020202020204" pitchFamily="34" charset="0"/>
                <a:ea typeface="Calibri" panose="020F0502020204030204" pitchFamily="34" charset="0"/>
              </a:rPr>
              <a:t> non</a:t>
            </a:r>
            <a:endParaRPr lang="en-US" sz="1800" dirty="0">
              <a:effectLst/>
              <a:latin typeface="Calibri" panose="020F0502020204030204" pitchFamily="34" charset="0"/>
              <a:ea typeface="Calibri" panose="020F0502020204030204" pitchFamily="34" charset="0"/>
            </a:endParaRPr>
          </a:p>
          <a:p>
            <a:pPr marL="71755" marR="0" indent="378460" algn="just">
              <a:lnSpc>
                <a:spcPct val="150000"/>
              </a:lnSpc>
              <a:spcBef>
                <a:spcPts val="0"/>
              </a:spcBef>
              <a:spcAft>
                <a:spcPts val="0"/>
              </a:spcAft>
            </a:pPr>
            <a:r>
              <a:rPr lang="en-US" sz="1800" i="1" dirty="0">
                <a:solidFill>
                  <a:srgbClr val="000000"/>
                </a:solidFill>
                <a:effectLst/>
                <a:latin typeface="Arial" panose="020B0604020202020204" pitchFamily="34" charset="0"/>
                <a:ea typeface="Calibri" panose="020F0502020204030204" pitchFamily="34" charset="0"/>
              </a:rPr>
              <a:t>a. </a:t>
            </a:r>
            <a:r>
              <a:rPr lang="en-US" sz="1800" i="1" dirty="0" err="1">
                <a:solidFill>
                  <a:srgbClr val="000000"/>
                </a:solidFill>
                <a:effectLst/>
                <a:latin typeface="Arial" panose="020B0604020202020204" pitchFamily="34" charset="0"/>
                <a:ea typeface="Calibri" panose="020F0502020204030204" pitchFamily="34" charset="0"/>
              </a:rPr>
              <a:t>Mục</a:t>
            </a:r>
            <a:r>
              <a:rPr lang="en-US" sz="1800" i="1" dirty="0">
                <a:solidFill>
                  <a:srgbClr val="000000"/>
                </a:solidFill>
                <a:effectLst/>
                <a:latin typeface="Arial" panose="020B0604020202020204" pitchFamily="34" charset="0"/>
                <a:ea typeface="Calibri" panose="020F0502020204030204" pitchFamily="34" charset="0"/>
              </a:rPr>
              <a:t> </a:t>
            </a:r>
            <a:r>
              <a:rPr lang="en-US" sz="1800" i="1" dirty="0" err="1">
                <a:solidFill>
                  <a:srgbClr val="000000"/>
                </a:solidFill>
                <a:effectLst/>
                <a:latin typeface="Arial" panose="020B0604020202020204" pitchFamily="34" charset="0"/>
                <a:ea typeface="Calibri" panose="020F0502020204030204" pitchFamily="34" charset="0"/>
              </a:rPr>
              <a:t>đích</a:t>
            </a:r>
            <a:endParaRPr lang="en-US" sz="18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sinh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ngày</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hoạt</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lao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động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tình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huống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phong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phú</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sẽ</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giúp</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có</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nhiều</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cơ</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hội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cho</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được</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kích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thích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trẻ</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thể</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hiện</a:t>
            </a:r>
            <a:r>
              <a:rPr lang="en-US" sz="1800" dirty="0">
                <a:solidFill>
                  <a:srgbClr val="000000"/>
                </a:solidFill>
                <a:effectLst/>
                <a:latin typeface="Arial" panose="020B0604020202020204" pitchFamily="34" charset="0"/>
                <a:ea typeface="Calibri" panose="020F0502020204030204" pitchFamily="34" charset="0"/>
              </a:rPr>
              <a:t> KNXH </a:t>
            </a:r>
            <a:r>
              <a:rPr lang="en-US" sz="1800" dirty="0" err="1">
                <a:solidFill>
                  <a:srgbClr val="000000"/>
                </a:solidFill>
                <a:effectLst/>
                <a:latin typeface="Arial" panose="020B0604020202020204" pitchFamily="34" charset="0"/>
                <a:ea typeface="Calibri" panose="020F0502020204030204" pitchFamily="34" charset="0"/>
              </a:rPr>
              <a:t>ra</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bên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ngoài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với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bạn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và</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mọi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người</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xung</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quanh</a:t>
            </a:r>
            <a:endParaRPr lang="en-US" sz="18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800"/>
              </a:spcAft>
              <a:buFont typeface="+mj-lt"/>
              <a:buAutoNum type="alphaLcPeriod"/>
            </a:pPr>
            <a:r>
              <a:rPr lang="en-US" sz="1800" dirty="0" err="1">
                <a:solidFill>
                  <a:srgbClr val="000000"/>
                </a:solidFill>
                <a:effectLst/>
                <a:latin typeface="Arial" panose="020B0604020202020204" pitchFamily="34" charset="0"/>
                <a:ea typeface="Calibri" panose="020F0502020204030204" pitchFamily="34" charset="0"/>
              </a:rPr>
              <a:t>Cách</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tiến</a:t>
            </a:r>
            <a:r>
              <a:rPr lang="en-US" sz="1800" dirty="0">
                <a:solidFill>
                  <a:srgbClr val="000000"/>
                </a:solidFill>
                <a:effectLst/>
                <a:latin typeface="Arial" panose="020B0604020202020204" pitchFamily="34" charset="0"/>
                <a:ea typeface="Calibri" panose="020F0502020204030204" pitchFamily="34" charset="0"/>
              </a:rPr>
              <a:t> </a:t>
            </a:r>
            <a:r>
              <a:rPr lang="en-US" sz="1800" dirty="0" err="1">
                <a:solidFill>
                  <a:srgbClr val="000000"/>
                </a:solidFill>
                <a:effectLst/>
                <a:latin typeface="Arial" panose="020B0604020202020204" pitchFamily="34" charset="0"/>
                <a:ea typeface="Calibri" panose="020F0502020204030204" pitchFamily="34" charset="0"/>
              </a:rPr>
              <a:t>hành</a:t>
            </a:r>
            <a:r>
              <a:rPr lang="en-US" sz="1800" dirty="0">
                <a:solidFill>
                  <a:srgbClr val="000000"/>
                </a:solidFill>
                <a:effectLst/>
                <a:latin typeface="Arial" panose="020B0604020202020204" pitchFamily="34" charset="0"/>
                <a:ea typeface="Calibri" panose="020F0502020204030204" pitchFamily="34" charset="0"/>
              </a:rPr>
              <a:t> </a:t>
            </a:r>
            <a:endParaRPr lang="en-US" sz="1800" dirty="0">
              <a:effectLst/>
              <a:latin typeface="Calibri" panose="020F0502020204030204" pitchFamily="34" charset="0"/>
              <a:ea typeface="Calibri" panose="020F0502020204030204" pitchFamily="34" charset="0"/>
            </a:endParaRPr>
          </a:p>
          <a:p>
            <a:pPr marL="0" marR="0" indent="457200" algn="just">
              <a:lnSpc>
                <a:spcPct val="140000"/>
              </a:lnSpc>
              <a:spcBef>
                <a:spcPts val="0"/>
              </a:spcBef>
              <a:spcAft>
                <a:spcPts val="0"/>
              </a:spcAft>
            </a:pPr>
            <a:r>
              <a:rPr lang="vi-VN" sz="1800" i="1" dirty="0">
                <a:solidFill>
                  <a:srgbClr val="000000"/>
                </a:solidFill>
                <a:effectLst/>
                <a:latin typeface="Arial" panose="020B0604020202020204" pitchFamily="34" charset="0"/>
                <a:ea typeface="Calibri" panose="020F0502020204030204" pitchFamily="34" charset="0"/>
              </a:rPr>
              <a:t>+ Hoạt động lao động:</a:t>
            </a:r>
            <a:endParaRPr lang="en-US" sz="1800" dirty="0">
              <a:effectLst/>
              <a:latin typeface="Times New Roman" panose="02020603050405020304" pitchFamily="18" charset="0"/>
              <a:ea typeface="Calibri" panose="020F0502020204030204" pitchFamily="34" charset="0"/>
            </a:endParaRPr>
          </a:p>
          <a:p>
            <a:pPr marL="0" marR="0" indent="457200" algn="just">
              <a:lnSpc>
                <a:spcPct val="140000"/>
              </a:lnSpc>
              <a:spcBef>
                <a:spcPts val="0"/>
              </a:spcBef>
              <a:spcAft>
                <a:spcPts val="0"/>
              </a:spcAft>
            </a:pPr>
            <a:r>
              <a:rPr lang="vi-VN" sz="1800" dirty="0">
                <a:solidFill>
                  <a:srgbClr val="000000"/>
                </a:solidFill>
                <a:effectLst/>
                <a:latin typeface="Arial" panose="020B0604020202020204" pitchFamily="34" charset="0"/>
                <a:ea typeface="Calibri" panose="020F0502020204030204" pitchFamily="34" charset="0"/>
              </a:rPr>
              <a:t>Giáo viên giao nhiệm vụ cho trẻ. Khi giao nhiệm vụ GV cần giải thích và có chỉ dẫn cụ thể về những việc trẻ sẽ làm, các thao tác trẻ cần tiến hành, trẻ lựa chọn những dụng cụ cần thiết và tự thực hiện quá trình lao động. </a:t>
            </a:r>
            <a:endParaRPr lang="en-US"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73322708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49</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86242"/>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dirty="0" err="1"/>
              <a:t>Các</a:t>
            </a:r>
            <a:r>
              <a:rPr lang="en-US" dirty="0"/>
              <a:t> </a:t>
            </a:r>
            <a:r>
              <a:rPr lang="en-US" dirty="0" err="1"/>
              <a:t>biện</a:t>
            </a:r>
            <a:r>
              <a:rPr lang="en-US" dirty="0"/>
              <a:t> </a:t>
            </a:r>
            <a:r>
              <a:rPr lang="en-US" dirty="0" err="1"/>
              <a:t>pháp</a:t>
            </a:r>
            <a:r>
              <a:rPr lang="en-US" dirty="0"/>
              <a:t> </a:t>
            </a:r>
            <a:r>
              <a:rPr lang="en-US" dirty="0" err="1"/>
              <a:t>phát</a:t>
            </a:r>
            <a:r>
              <a:rPr lang="en-US" dirty="0"/>
              <a:t> </a:t>
            </a:r>
            <a:r>
              <a:rPr lang="en-US" dirty="0" err="1"/>
              <a:t>triển</a:t>
            </a:r>
            <a:r>
              <a:rPr lang="en-US" dirty="0"/>
              <a:t> </a:t>
            </a:r>
            <a:r>
              <a:rPr lang="en-US" dirty="0" err="1"/>
              <a:t>knxh</a:t>
            </a:r>
            <a:r>
              <a:rPr lang="en-US" dirty="0"/>
              <a:t> </a:t>
            </a:r>
            <a:r>
              <a:rPr lang="en-US" dirty="0" err="1"/>
              <a:t>thông</a:t>
            </a:r>
            <a:r>
              <a:rPr lang="en-US" dirty="0"/>
              <a:t> qua </a:t>
            </a:r>
            <a:r>
              <a:rPr lang="en-US" dirty="0" err="1"/>
              <a:t>hđ</a:t>
            </a:r>
            <a:r>
              <a:rPr lang="en-US" dirty="0"/>
              <a:t> </a:t>
            </a:r>
            <a:r>
              <a:rPr lang="en-US" dirty="0" err="1"/>
              <a:t>trải</a:t>
            </a:r>
            <a:r>
              <a:rPr lang="en-US" dirty="0"/>
              <a:t> </a:t>
            </a:r>
            <a:r>
              <a:rPr lang="en-US" dirty="0" err="1"/>
              <a:t>nghiệm</a:t>
            </a:r>
            <a:endParaRPr lang="en-US" dirty="0"/>
          </a:p>
        </p:txBody>
      </p:sp>
      <p:sp>
        <p:nvSpPr>
          <p:cNvPr id="8" name="TextBox 7">
            <a:extLst>
              <a:ext uri="{FF2B5EF4-FFF2-40B4-BE49-F238E27FC236}">
                <a16:creationId xmlns:a16="http://schemas.microsoft.com/office/drawing/2014/main" id="{0255CBA7-CD54-131E-2A0C-289DE755CF16}"/>
              </a:ext>
            </a:extLst>
          </p:cNvPr>
          <p:cNvSpPr txBox="1"/>
          <p:nvPr/>
        </p:nvSpPr>
        <p:spPr>
          <a:xfrm>
            <a:off x="-118533" y="431296"/>
            <a:ext cx="9262533" cy="4847994"/>
          </a:xfrm>
          <a:prstGeom prst="rect">
            <a:avLst/>
          </a:prstGeom>
          <a:noFill/>
        </p:spPr>
        <p:txBody>
          <a:bodyPr wrap="square">
            <a:spAutoFit/>
          </a:bodyPr>
          <a:lstStyle/>
          <a:p>
            <a:pPr marL="0" marR="0" indent="457200" algn="just">
              <a:lnSpc>
                <a:spcPct val="150000"/>
              </a:lnSpc>
              <a:spcBef>
                <a:spcPts val="0"/>
              </a:spcBef>
              <a:spcAft>
                <a:spcPts val="0"/>
              </a:spcAft>
            </a:pP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Ví</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dụ</a:t>
            </a:r>
            <a:r>
              <a:rPr lang="en-US" sz="1600"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Hoạt</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động</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vệ</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sinh</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cuối</a:t>
            </a:r>
            <a:r>
              <a:rPr lang="en-US" sz="1600" b="1" i="1" spc="-30" dirty="0">
                <a:solidFill>
                  <a:srgbClr val="000000"/>
                </a:solidFill>
                <a:effectLst/>
                <a:latin typeface="Arial" panose="020B0604020202020204" pitchFamily="34" charset="0"/>
                <a:ea typeface="Calibri" panose="020F0502020204030204" pitchFamily="34" charset="0"/>
              </a:rPr>
              <a:t> </a:t>
            </a:r>
            <a:r>
              <a:rPr lang="en-US" sz="1600" b="1" i="1" spc="-30" dirty="0" err="1">
                <a:solidFill>
                  <a:srgbClr val="000000"/>
                </a:solidFill>
                <a:effectLst/>
                <a:latin typeface="Arial" panose="020B0604020202020204" pitchFamily="34" charset="0"/>
                <a:ea typeface="Calibri" panose="020F0502020204030204" pitchFamily="34" charset="0"/>
              </a:rPr>
              <a:t>tuần</a:t>
            </a:r>
            <a:r>
              <a:rPr lang="en-US" sz="1600" b="1" i="1" spc="-3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af-ZA" sz="1600" i="1" dirty="0">
                <a:solidFill>
                  <a:srgbClr val="000000"/>
                </a:solidFill>
                <a:effectLst/>
                <a:latin typeface="Arial" panose="020B0604020202020204" pitchFamily="34" charset="0"/>
                <a:ea typeface="Calibri" panose="020F0502020204030204" pitchFamily="34" charset="0"/>
              </a:rPr>
              <a:t>Mục đích</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vi-VN" sz="1600" dirty="0">
                <a:solidFill>
                  <a:srgbClr val="000000"/>
                </a:solidFill>
                <a:effectLst/>
                <a:latin typeface="Arial" panose="020B0604020202020204" pitchFamily="34" charset="0"/>
                <a:ea typeface="Calibri" panose="020F0502020204030204" pitchFamily="34" charset="0"/>
              </a:rPr>
              <a:t>Dạy trẻ biết  quan tâm đến cô và tập làm một số việc đơn giản</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vừa</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sức</a:t>
            </a:r>
            <a:r>
              <a:rPr lang="vi-VN" sz="1600" dirty="0">
                <a:solidFill>
                  <a:srgbClr val="000000"/>
                </a:solidFill>
                <a:effectLst/>
                <a:latin typeface="Arial" panose="020B0604020202020204" pitchFamily="34" charset="0"/>
                <a:ea typeface="Calibri" panose="020F0502020204030204" pitchFamily="34" charset="0"/>
              </a:rPr>
              <a:t> giúp cô</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Hình</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thành</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kỹ</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năng</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lao</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động</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tự</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phục</a:t>
            </a:r>
            <a:r>
              <a:rPr lang="en-US" sz="1600" dirty="0">
                <a:solidFill>
                  <a:srgbClr val="000000"/>
                </a:solidFill>
                <a:effectLst/>
                <a:latin typeface="Arial" panose="020B0604020202020204" pitchFamily="34" charset="0"/>
                <a:ea typeface="Calibri" panose="020F0502020204030204" pitchFamily="34" charset="0"/>
              </a:rPr>
              <a:t> </a:t>
            </a:r>
            <a:r>
              <a:rPr lang="en-US" sz="1600" dirty="0" err="1">
                <a:solidFill>
                  <a:srgbClr val="000000"/>
                </a:solidFill>
                <a:effectLst/>
                <a:latin typeface="Arial" panose="020B0604020202020204" pitchFamily="34" charset="0"/>
                <a:ea typeface="Calibri" panose="020F0502020204030204" pitchFamily="34" charset="0"/>
              </a:rPr>
              <a:t>vụ</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i="1" dirty="0">
                <a:solidFill>
                  <a:srgbClr val="000000"/>
                </a:solidFill>
                <a:effectLst/>
                <a:latin typeface="Arial" panose="020B0604020202020204" pitchFamily="34" charset="0"/>
                <a:ea typeface="Calibri" panose="020F0502020204030204" pitchFamily="34" charset="0"/>
              </a:rPr>
              <a:t>b. Chuẩn bị:</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 Một số khăn lau, chổi quét rác và hót rác, thùng đựng rác.</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 Ký hiệu về công việc va nhiệm vụ từng tổ</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c. </a:t>
            </a:r>
            <a:r>
              <a:rPr lang="af-ZA" sz="1600" i="1" dirty="0">
                <a:solidFill>
                  <a:srgbClr val="000000"/>
                </a:solidFill>
                <a:effectLst/>
                <a:latin typeface="Arial" panose="020B0604020202020204" pitchFamily="34" charset="0"/>
                <a:ea typeface="Calibri" panose="020F0502020204030204" pitchFamily="34" charset="0"/>
              </a:rPr>
              <a:t>Tiến hành:</a:t>
            </a:r>
            <a:r>
              <a:rPr lang="af-ZA" sz="1600" dirty="0">
                <a:solidFill>
                  <a:srgbClr val="000000"/>
                </a:solidFill>
                <a:effectLst/>
                <a:latin typeface="Arial" panose="020B06040202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dirty="0">
                <a:solidFill>
                  <a:srgbClr val="000000"/>
                </a:solidFill>
                <a:effectLst/>
                <a:latin typeface="Arial" panose="020B0604020202020204" pitchFamily="34" charset="0"/>
                <a:ea typeface="Calibri" panose="020F0502020204030204" pitchFamily="34" charset="0"/>
              </a:rPr>
              <a:t>	</a:t>
            </a:r>
            <a:r>
              <a:rPr lang="af-ZA" sz="1600" i="1" dirty="0">
                <a:solidFill>
                  <a:srgbClr val="000000"/>
                </a:solidFill>
                <a:effectLst/>
                <a:latin typeface="Arial" panose="020B0604020202020204" pitchFamily="34" charset="0"/>
                <a:ea typeface="Calibri" panose="020F0502020204030204" pitchFamily="34" charset="0"/>
              </a:rPr>
              <a:t>Giai đoạn 1: Trẻ được trải nghiệm</a:t>
            </a:r>
            <a:endParaRPr lang="en-US" sz="1600" dirty="0">
              <a:effectLst/>
              <a:latin typeface="Calibri" panose="020F0502020204030204" pitchFamily="34" charset="0"/>
              <a:ea typeface="Calibri" panose="020F0502020204030204" pitchFamily="34" charset="0"/>
            </a:endParaRPr>
          </a:p>
          <a:p>
            <a:pPr indent="457200" algn="just">
              <a:lnSpc>
                <a:spcPct val="150000"/>
              </a:lnSpc>
            </a:pPr>
            <a:r>
              <a:rPr lang="af-ZA" sz="1600" i="1"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a:t>
            </a:r>
            <a:endParaRPr lang="en-US" sz="1600" dirty="0">
              <a:effectLst/>
              <a:latin typeface="Calibri" panose="020F0502020204030204" pitchFamily="34" charset="0"/>
              <a:ea typeface="Calibri" panose="020F0502020204030204" pitchFamily="34" charset="0"/>
            </a:endParaRPr>
          </a:p>
          <a:p>
            <a:pPr indent="457200" algn="just">
              <a:lnSpc>
                <a:spcPct val="150000"/>
              </a:lnSpc>
            </a:pPr>
            <a:r>
              <a:rPr lang="af-ZA" sz="1600" i="1" spc="-40" dirty="0">
                <a:solidFill>
                  <a:srgbClr val="000000"/>
                </a:solidFill>
                <a:effectLst/>
                <a:latin typeface="Arial" panose="020B0604020202020204" pitchFamily="34" charset="0"/>
                <a:ea typeface="Calibri" panose="020F0502020204030204" pitchFamily="34" charset="0"/>
              </a:rPr>
              <a:t>Giai đoạn 3: Hướng dẫn trẻ đúc kết kinh nghiệm để hình thành khái niệm</a:t>
            </a:r>
            <a:endParaRPr lang="en-US" sz="1600"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sz="1600" i="1" dirty="0">
                <a:solidFill>
                  <a:srgbClr val="000000"/>
                </a:solidFill>
                <a:effectLst/>
                <a:latin typeface="Arial" panose="020B0604020202020204" pitchFamily="34" charset="0"/>
                <a:ea typeface="Calibri" panose="020F0502020204030204" pitchFamily="34" charset="0"/>
              </a:rPr>
              <a:t>Giai đoạn 4: Khuyến khích trẻ tích cực thể hiện hành v quan tâm cô giáo trong hoạt động và sinh hoạt </a:t>
            </a:r>
            <a:endParaRPr lang="en-US" sz="1600" dirty="0"/>
          </a:p>
        </p:txBody>
      </p:sp>
    </p:spTree>
    <p:extLst>
      <p:ext uri="{BB962C8B-B14F-4D97-AF65-F5344CB8AC3E}">
        <p14:creationId xmlns:p14="http://schemas.microsoft.com/office/powerpoint/2010/main" val="23361231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50</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54F21B5D-E58F-138F-746B-911C4D6DBF14}"/>
              </a:ext>
            </a:extLst>
          </p:cNvPr>
          <p:cNvSpPr txBox="1"/>
          <p:nvPr/>
        </p:nvSpPr>
        <p:spPr>
          <a:xfrm>
            <a:off x="182033" y="739568"/>
            <a:ext cx="8779933" cy="4011355"/>
          </a:xfrm>
          <a:prstGeom prst="rect">
            <a:avLst/>
          </a:prstGeom>
          <a:noFill/>
        </p:spPr>
        <p:txBody>
          <a:bodyPr wrap="square">
            <a:spAutoFit/>
          </a:bodyPr>
          <a:lstStyle/>
          <a:p>
            <a:pPr marL="0" marR="0" algn="just">
              <a:lnSpc>
                <a:spcPct val="150000"/>
              </a:lnSpc>
              <a:spcBef>
                <a:spcPts val="0"/>
              </a:spcBef>
              <a:spcAft>
                <a:spcPts val="0"/>
              </a:spcAft>
            </a:pPr>
            <a:r>
              <a:rPr lang="en-US" sz="1700" i="1" dirty="0">
                <a:solidFill>
                  <a:srgbClr val="000000"/>
                </a:solidFill>
                <a:effectLst/>
                <a:latin typeface="Arial" panose="020B0604020202020204" pitchFamily="34" charset="0"/>
                <a:ea typeface="Calibri" panose="020F0502020204030204" pitchFamily="34" charset="0"/>
              </a:rPr>
              <a:t>2.2.4. </a:t>
            </a:r>
            <a:r>
              <a:rPr lang="en-US" sz="1700" i="1" dirty="0" err="1">
                <a:solidFill>
                  <a:srgbClr val="000000"/>
                </a:solidFill>
                <a:effectLst/>
                <a:latin typeface="Arial" panose="020B0604020202020204" pitchFamily="34" charset="0"/>
                <a:ea typeface="Calibri" panose="020F0502020204030204" pitchFamily="34" charset="0"/>
              </a:rPr>
              <a:t>Biện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pháp</a:t>
            </a:r>
            <a:r>
              <a:rPr lang="en-US" sz="1700" i="1" dirty="0">
                <a:solidFill>
                  <a:srgbClr val="000000"/>
                </a:solidFill>
                <a:effectLst/>
                <a:latin typeface="Arial" panose="020B0604020202020204" pitchFamily="34" charset="0"/>
                <a:ea typeface="Calibri" panose="020F0502020204030204" pitchFamily="34" charset="0"/>
              </a:rPr>
              <a:t> 8: </a:t>
            </a:r>
            <a:r>
              <a:rPr lang="en-US" sz="1700" i="1" dirty="0" err="1">
                <a:solidFill>
                  <a:srgbClr val="000000"/>
                </a:solidFill>
                <a:effectLst/>
                <a:latin typeface="Arial" panose="020B0604020202020204" pitchFamily="34" charset="0"/>
                <a:ea typeface="Calibri" panose="020F0502020204030204" pitchFamily="34" charset="0"/>
              </a:rPr>
              <a:t>Tổ</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chức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các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hoạt</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động</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tham</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quan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dã</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ngoại</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nhằm</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giáo</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dục</a:t>
            </a:r>
            <a:r>
              <a:rPr lang="en-US" sz="1700" i="1" dirty="0">
                <a:solidFill>
                  <a:srgbClr val="000000"/>
                </a:solidFill>
                <a:effectLst/>
                <a:latin typeface="Arial" panose="020B0604020202020204" pitchFamily="34" charset="0"/>
                <a:ea typeface="Calibri" panose="020F0502020204030204" pitchFamily="34" charset="0"/>
              </a:rPr>
              <a:t> KNXH </a:t>
            </a:r>
            <a:r>
              <a:rPr lang="en-US" sz="1700" i="1" dirty="0" err="1">
                <a:solidFill>
                  <a:srgbClr val="000000"/>
                </a:solidFill>
                <a:effectLst/>
                <a:latin typeface="Arial" panose="020B0604020202020204" pitchFamily="34" charset="0"/>
                <a:ea typeface="Calibri" panose="020F0502020204030204" pitchFamily="34" charset="0"/>
              </a:rPr>
              <a:t>cho</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trẻ</a:t>
            </a:r>
            <a:r>
              <a:rPr lang="en-US" sz="1700" i="1" dirty="0">
                <a:solidFill>
                  <a:srgbClr val="000000"/>
                </a:solidFill>
                <a:effectLst/>
                <a:latin typeface="Arial" panose="020B0604020202020204" pitchFamily="34" charset="0"/>
                <a:ea typeface="Calibri" panose="020F0502020204030204" pitchFamily="34" charset="0"/>
              </a:rPr>
              <a:t> 5-6 </a:t>
            </a:r>
            <a:r>
              <a:rPr lang="en-US" sz="1700" i="1" dirty="0" err="1">
                <a:solidFill>
                  <a:srgbClr val="000000"/>
                </a:solidFill>
                <a:effectLst/>
                <a:latin typeface="Arial" panose="020B0604020202020204" pitchFamily="34" charset="0"/>
                <a:ea typeface="Calibri" panose="020F0502020204030204" pitchFamily="34" charset="0"/>
              </a:rPr>
              <a:t>tuổi</a:t>
            </a:r>
            <a:r>
              <a:rPr lang="en-US" sz="1700" i="1" dirty="0">
                <a:solidFill>
                  <a:srgbClr val="000000"/>
                </a:solidFill>
                <a:effectLst/>
                <a:latin typeface="Arial" panose="020B0604020202020204" pitchFamily="34" charset="0"/>
                <a:ea typeface="Calibri" panose="020F0502020204030204" pitchFamily="34" charset="0"/>
              </a:rPr>
              <a:t> ở </a:t>
            </a:r>
            <a:r>
              <a:rPr lang="en-US" sz="1700" i="1" dirty="0" err="1">
                <a:solidFill>
                  <a:srgbClr val="000000"/>
                </a:solidFill>
                <a:effectLst/>
                <a:latin typeface="Arial" panose="020B0604020202020204" pitchFamily="34" charset="0"/>
                <a:ea typeface="Calibri" panose="020F0502020204030204" pitchFamily="34" charset="0"/>
              </a:rPr>
              <a:t>trường</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mầm</a:t>
            </a:r>
            <a:r>
              <a:rPr lang="en-US" sz="1700" i="1" dirty="0">
                <a:solidFill>
                  <a:srgbClr val="000000"/>
                </a:solidFill>
                <a:effectLst/>
                <a:latin typeface="Arial" panose="020B0604020202020204" pitchFamily="34" charset="0"/>
                <a:ea typeface="Calibri" panose="020F0502020204030204" pitchFamily="34" charset="0"/>
              </a:rPr>
              <a:t> non</a:t>
            </a:r>
            <a:endParaRPr lang="en-US" sz="17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700" i="1" dirty="0">
                <a:solidFill>
                  <a:srgbClr val="000000"/>
                </a:solidFill>
                <a:effectLst/>
                <a:latin typeface="Arial" panose="020B0604020202020204" pitchFamily="34" charset="0"/>
                <a:ea typeface="Calibri" panose="020F0502020204030204" pitchFamily="34" charset="0"/>
              </a:rPr>
              <a:t>a. </a:t>
            </a:r>
            <a:r>
              <a:rPr lang="en-US" sz="1700" i="1" dirty="0" err="1">
                <a:solidFill>
                  <a:srgbClr val="000000"/>
                </a:solidFill>
                <a:effectLst/>
                <a:latin typeface="Arial" panose="020B0604020202020204" pitchFamily="34" charset="0"/>
                <a:ea typeface="Calibri" panose="020F0502020204030204" pitchFamily="34" charset="0"/>
              </a:rPr>
              <a:t>Mục</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đích</a:t>
            </a:r>
            <a:r>
              <a:rPr lang="en-US" sz="1700" i="1"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0" marR="0" indent="450215" algn="just">
              <a:lnSpc>
                <a:spcPct val="150000"/>
              </a:lnSpc>
              <a:spcBef>
                <a:spcPts val="0"/>
              </a:spcBef>
              <a:spcAft>
                <a:spcPts val="1000"/>
              </a:spcAft>
            </a:pPr>
            <a:r>
              <a:rPr lang="en-US" sz="1700" dirty="0" err="1">
                <a:solidFill>
                  <a:srgbClr val="000000"/>
                </a:solidFill>
                <a:effectLst/>
                <a:latin typeface="Arial" panose="020B0604020202020204" pitchFamily="34" charset="0"/>
                <a:ea typeface="Calibri" panose="020F0502020204030204" pitchFamily="34" charset="0"/>
              </a:rPr>
              <a:t>Thông</a:t>
            </a:r>
            <a:r>
              <a:rPr lang="en-US" sz="1700" dirty="0">
                <a:solidFill>
                  <a:srgbClr val="000000"/>
                </a:solidFill>
                <a:effectLst/>
                <a:latin typeface="Arial" panose="020B0604020202020204" pitchFamily="34" charset="0"/>
                <a:ea typeface="Calibri" panose="020F0502020204030204" pitchFamily="34" charset="0"/>
              </a:rPr>
              <a:t> qua </a:t>
            </a:r>
            <a:r>
              <a:rPr lang="en-US" sz="1700" dirty="0" err="1">
                <a:solidFill>
                  <a:srgbClr val="000000"/>
                </a:solidFill>
                <a:effectLst/>
                <a:latin typeface="Arial" panose="020B0604020202020204" pitchFamily="34" charset="0"/>
                <a:ea typeface="Calibri" panose="020F0502020204030204" pitchFamily="34" charset="0"/>
              </a:rPr>
              <a:t>quá</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trình</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thăm</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quan</a:t>
            </a:r>
            <a:r>
              <a:rPr lang="en-US" sz="1700" dirty="0">
                <a:solidFill>
                  <a:srgbClr val="000000"/>
                </a:solidFill>
                <a:effectLst/>
                <a:latin typeface="Arial" panose="020B0604020202020204" pitchFamily="34" charset="0"/>
                <a:ea typeface="Calibri" panose="020F0502020204030204" pitchFamily="34" charset="0"/>
              </a:rPr>
              <a:t>, GV </a:t>
            </a:r>
            <a:r>
              <a:rPr lang="en-US" sz="1700" dirty="0" err="1">
                <a:solidFill>
                  <a:srgbClr val="000000"/>
                </a:solidFill>
                <a:effectLst/>
                <a:latin typeface="Arial" panose="020B0604020202020204" pitchFamily="34" charset="0"/>
                <a:ea typeface="Calibri" panose="020F0502020204030204" pitchFamily="34" charset="0"/>
              </a:rPr>
              <a:t>định</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hướng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và</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tổ</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chức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các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hoạt</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động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giúp</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trẻ</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có</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nhiều</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cơ</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hội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được</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thể</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hiện</a:t>
            </a:r>
            <a:r>
              <a:rPr lang="en-US" sz="1700" dirty="0">
                <a:solidFill>
                  <a:srgbClr val="000000"/>
                </a:solidFill>
                <a:effectLst/>
                <a:latin typeface="Arial" panose="020B0604020202020204" pitchFamily="34" charset="0"/>
                <a:ea typeface="Calibri" panose="020F0502020204030204" pitchFamily="34" charset="0"/>
              </a:rPr>
              <a:t> KNXH </a:t>
            </a:r>
            <a:r>
              <a:rPr lang="en-US" sz="1700" dirty="0" err="1">
                <a:solidFill>
                  <a:srgbClr val="000000"/>
                </a:solidFill>
                <a:effectLst/>
                <a:latin typeface="Arial" panose="020B0604020202020204" pitchFamily="34" charset="0"/>
                <a:ea typeface="Calibri" panose="020F0502020204030204" pitchFamily="34" charset="0"/>
              </a:rPr>
              <a:t>với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bạn</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và</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mọi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người</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xung</a:t>
            </a:r>
            <a:r>
              <a:rPr lang="en-US" sz="1700" dirty="0">
                <a:solidFill>
                  <a:srgbClr val="000000"/>
                </a:solidFill>
                <a:effectLst/>
                <a:latin typeface="Arial" panose="020B0604020202020204" pitchFamily="34" charset="0"/>
                <a:ea typeface="Calibri" panose="020F0502020204030204" pitchFamily="34" charset="0"/>
              </a:rPr>
              <a:t> </a:t>
            </a:r>
            <a:r>
              <a:rPr lang="en-US" sz="1700" dirty="0" err="1">
                <a:solidFill>
                  <a:srgbClr val="000000"/>
                </a:solidFill>
                <a:effectLst/>
                <a:latin typeface="Arial" panose="020B0604020202020204" pitchFamily="34" charset="0"/>
                <a:ea typeface="Calibri" panose="020F0502020204030204" pitchFamily="34" charset="0"/>
              </a:rPr>
              <a:t>quanh</a:t>
            </a:r>
            <a:r>
              <a:rPr lang="en-US" sz="1700"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en-US" sz="1700" i="1" dirty="0" err="1">
                <a:solidFill>
                  <a:srgbClr val="000000"/>
                </a:solidFill>
                <a:effectLst/>
                <a:latin typeface="Arial" panose="020B0604020202020204" pitchFamily="34" charset="0"/>
                <a:ea typeface="Calibri" panose="020F0502020204030204" pitchFamily="34" charset="0"/>
              </a:rPr>
              <a:t>Cách</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tiến</a:t>
            </a:r>
            <a:r>
              <a:rPr lang="en-US" sz="1700" i="1" dirty="0">
                <a:solidFill>
                  <a:srgbClr val="000000"/>
                </a:solidFill>
                <a:effectLst/>
                <a:latin typeface="Arial" panose="020B0604020202020204" pitchFamily="34" charset="0"/>
                <a:ea typeface="Calibri" panose="020F0502020204030204" pitchFamily="34" charset="0"/>
              </a:rPr>
              <a:t> </a:t>
            </a:r>
            <a:r>
              <a:rPr lang="en-US" sz="1700" i="1" dirty="0" err="1">
                <a:solidFill>
                  <a:srgbClr val="000000"/>
                </a:solidFill>
                <a:effectLst/>
                <a:latin typeface="Arial" panose="020B0604020202020204" pitchFamily="34" charset="0"/>
                <a:ea typeface="Calibri" panose="020F0502020204030204" pitchFamily="34" charset="0"/>
              </a:rPr>
              <a:t>hành</a:t>
            </a:r>
            <a:r>
              <a:rPr lang="en-US" sz="1700" i="1" dirty="0">
                <a:solidFill>
                  <a:srgbClr val="000000"/>
                </a:solidFill>
                <a:effectLst/>
                <a:latin typeface="Arial" panose="020B0604020202020204" pitchFamily="34" charset="0"/>
                <a:ea typeface="Calibri" panose="020F0502020204030204" pitchFamily="34" charset="0"/>
              </a:rPr>
              <a:t> </a:t>
            </a:r>
            <a:endParaRPr lang="en-US" sz="1700" dirty="0">
              <a:effectLst/>
              <a:latin typeface="Calibri" panose="020F0502020204030204" pitchFamily="34" charset="0"/>
              <a:ea typeface="Calibri" panose="020F0502020204030204" pitchFamily="34" charset="0"/>
            </a:endParaRPr>
          </a:p>
          <a:p>
            <a:r>
              <a:rPr lang="af-ZA" sz="1700" dirty="0">
                <a:solidFill>
                  <a:srgbClr val="000000"/>
                </a:solidFill>
                <a:effectLst/>
                <a:latin typeface="Arial" panose="020B0604020202020204" pitchFamily="34" charset="0"/>
                <a:ea typeface="Calibri" panose="020F0502020204030204" pitchFamily="34" charset="0"/>
              </a:rPr>
              <a:t>Đây là hoạt động </a:t>
            </a:r>
            <a:r>
              <a:rPr lang="vi-VN" sz="1700" dirty="0">
                <a:solidFill>
                  <a:srgbClr val="000000"/>
                </a:solidFill>
                <a:effectLst/>
                <a:latin typeface="Arial" panose="020B0604020202020204" pitchFamily="34" charset="0"/>
                <a:ea typeface="Calibri" panose="020F0502020204030204" pitchFamily="34" charset="0"/>
              </a:rPr>
              <a:t>rất hấp dẫn, </a:t>
            </a:r>
            <a:r>
              <a:rPr lang="af-ZA" sz="1700" dirty="0">
                <a:solidFill>
                  <a:srgbClr val="000000"/>
                </a:solidFill>
                <a:effectLst/>
                <a:latin typeface="Arial" panose="020B0604020202020204" pitchFamily="34" charset="0"/>
                <a:ea typeface="Calibri" panose="020F0502020204030204" pitchFamily="34" charset="0"/>
              </a:rPr>
              <a:t>thu hút sự tham gia của nhiều trẻ. </a:t>
            </a:r>
            <a:r>
              <a:rPr lang="vi-VN" sz="1700" dirty="0">
                <a:solidFill>
                  <a:srgbClr val="000000"/>
                </a:solidFill>
                <a:effectLst/>
                <a:latin typeface="Arial" panose="020B0604020202020204" pitchFamily="34" charset="0"/>
                <a:ea typeface="Calibri" panose="020F0502020204030204" pitchFamily="34" charset="0"/>
              </a:rPr>
              <a:t>Qua tham quan trẻ có nhiều cơ hội để trải nghiệm thực tế cuộc sống, đúc kết được nhiều kinh nghiệm sống, tích lũy được nhiều cảm xúc tích cực. </a:t>
            </a:r>
            <a:r>
              <a:rPr lang="af-ZA" sz="1700" dirty="0">
                <a:solidFill>
                  <a:srgbClr val="000000"/>
                </a:solidFill>
                <a:effectLst/>
                <a:latin typeface="Arial" panose="020B0604020202020204" pitchFamily="34" charset="0"/>
                <a:ea typeface="Calibri" panose="020F0502020204030204" pitchFamily="34" charset="0"/>
              </a:rPr>
              <a:t>Có thể tổ chức </a:t>
            </a:r>
            <a:r>
              <a:rPr lang="vi-VN" sz="1700" dirty="0">
                <a:solidFill>
                  <a:srgbClr val="000000"/>
                </a:solidFill>
                <a:effectLst/>
                <a:latin typeface="Arial" panose="020B0604020202020204" pitchFamily="34" charset="0"/>
                <a:ea typeface="Calibri" panose="020F0502020204030204" pitchFamily="34" charset="0"/>
              </a:rPr>
              <a:t>cho trẻ thăm quan</a:t>
            </a:r>
            <a:r>
              <a:rPr lang="af-ZA" sz="1700" dirty="0">
                <a:solidFill>
                  <a:srgbClr val="000000"/>
                </a:solidFill>
                <a:effectLst/>
                <a:latin typeface="Arial" panose="020B0604020202020204" pitchFamily="34" charset="0"/>
                <a:ea typeface="Calibri" panose="020F0502020204030204" pitchFamily="34" charset="0"/>
              </a:rPr>
              <a:t> nhiều </a:t>
            </a:r>
            <a:r>
              <a:rPr lang="vi-VN" sz="1700" dirty="0">
                <a:solidFill>
                  <a:srgbClr val="000000"/>
                </a:solidFill>
                <a:effectLst/>
                <a:latin typeface="Arial" panose="020B0604020202020204" pitchFamily="34" charset="0"/>
                <a:ea typeface="Calibri" panose="020F0502020204030204" pitchFamily="34" charset="0"/>
              </a:rPr>
              <a:t>địa điểm </a:t>
            </a:r>
            <a:r>
              <a:rPr lang="af-ZA" sz="1700" dirty="0">
                <a:solidFill>
                  <a:srgbClr val="000000"/>
                </a:solidFill>
                <a:effectLst/>
                <a:latin typeface="Arial" panose="020B0604020202020204" pitchFamily="34" charset="0"/>
                <a:ea typeface="Calibri" panose="020F0502020204030204" pitchFamily="34" charset="0"/>
              </a:rPr>
              <a:t>khác nhau</a:t>
            </a:r>
            <a:r>
              <a:rPr lang="vi-VN" sz="1700" dirty="0">
                <a:solidFill>
                  <a:srgbClr val="000000"/>
                </a:solidFill>
                <a:effectLst/>
                <a:latin typeface="Arial" panose="020B0604020202020204" pitchFamily="34" charset="0"/>
                <a:ea typeface="Calibri" panose="020F0502020204030204" pitchFamily="34" charset="0"/>
              </a:rPr>
              <a:t> như: tham quan các danh lam thắng cảnh, các di tích lích sử, các công trình văn hóa; nơi lao động sản xuất như làng nghề, trang trại chăn nuôi, trồng trọt...; </a:t>
            </a:r>
            <a:endParaRPr lang="en-US" sz="1700" dirty="0"/>
          </a:p>
        </p:txBody>
      </p:sp>
    </p:spTree>
    <p:extLst>
      <p:ext uri="{BB962C8B-B14F-4D97-AF65-F5344CB8AC3E}">
        <p14:creationId xmlns:p14="http://schemas.microsoft.com/office/powerpoint/2010/main" val="204539150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21" name="Google Shape;121;p24"/>
          <p:cNvSpPr txBox="1">
            <a:spLocks noGrp="1"/>
          </p:cNvSpPr>
          <p:nvPr>
            <p:ph type="sldNum" idx="12"/>
          </p:nvPr>
        </p:nvSpPr>
        <p:spPr>
          <a:xfrm>
            <a:off x="4297650" y="4859852"/>
            <a:ext cx="548700" cy="283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fld id="{00000000-1234-1234-1234-123412341234}" type="slidenum">
              <a:rPr lang="en"/>
              <a:t>51</a:t>
            </a:fld>
            <a:endParaRPr/>
          </a:p>
        </p:txBody>
      </p:sp>
      <p:sp>
        <p:nvSpPr>
          <p:cNvPr id="10" name="TextBox 9">
            <a:extLst>
              <a:ext uri="{FF2B5EF4-FFF2-40B4-BE49-F238E27FC236}">
                <a16:creationId xmlns:a16="http://schemas.microsoft.com/office/drawing/2014/main" id="{CF34B989-3E67-4678-B338-8611154E7C9A}"/>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sp>
        <p:nvSpPr>
          <p:cNvPr id="3" name="Title 2">
            <a:extLst>
              <a:ext uri="{FF2B5EF4-FFF2-40B4-BE49-F238E27FC236}">
                <a16:creationId xmlns:a16="http://schemas.microsoft.com/office/drawing/2014/main" id="{5DE7E2DA-3AB3-4B90-955C-AB14E0F1C875}"/>
              </a:ext>
            </a:extLst>
          </p:cNvPr>
          <p:cNvSpPr>
            <a:spLocks noGrp="1"/>
          </p:cNvSpPr>
          <p:nvPr>
            <p:ph type="title"/>
          </p:nvPr>
        </p:nvSpPr>
        <p:spPr/>
        <p:txBody>
          <a:bodyPr/>
          <a:lstStyle/>
          <a:p>
            <a:endParaRPr lang="en-US"/>
          </a:p>
        </p:txBody>
      </p:sp>
      <p:sp>
        <p:nvSpPr>
          <p:cNvPr id="7" name="Google Shape;126;p25">
            <a:extLst>
              <a:ext uri="{FF2B5EF4-FFF2-40B4-BE49-F238E27FC236}">
                <a16:creationId xmlns:a16="http://schemas.microsoft.com/office/drawing/2014/main" id="{638EFB0B-8E01-7C2F-63D4-514555A4F286}"/>
              </a:ext>
            </a:extLst>
          </p:cNvPr>
          <p:cNvSpPr txBox="1">
            <a:spLocks/>
          </p:cNvSpPr>
          <p:nvPr/>
        </p:nvSpPr>
        <p:spPr>
          <a:xfrm>
            <a:off x="457200" y="-53249"/>
            <a:ext cx="8686800" cy="8574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1pPr>
            <a:lvl2pPr marR="0" lvl="1"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2pPr>
            <a:lvl3pPr marR="0" lvl="2"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3pPr>
            <a:lvl4pPr marR="0" lvl="3"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4pPr>
            <a:lvl5pPr marR="0" lvl="4"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5pPr>
            <a:lvl6pPr marR="0" lvl="5"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6pPr>
            <a:lvl7pPr marR="0" lvl="6"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7pPr>
            <a:lvl8pPr marR="0" lvl="7"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8pPr>
            <a:lvl9pPr marR="0" lvl="8" algn="ctr" rtl="0">
              <a:lnSpc>
                <a:spcPct val="100000"/>
              </a:lnSpc>
              <a:spcBef>
                <a:spcPts val="0"/>
              </a:spcBef>
              <a:spcAft>
                <a:spcPts val="0"/>
              </a:spcAft>
              <a:buClr>
                <a:schemeClr val="lt1"/>
              </a:buClr>
              <a:buSzPts val="2400"/>
              <a:buFont typeface="Permanent Marker"/>
              <a:buNone/>
              <a:defRPr sz="2400" b="0" i="0" u="none" strike="noStrike" cap="none">
                <a:solidFill>
                  <a:schemeClr val="lt1"/>
                </a:solidFill>
                <a:latin typeface="Permanent Marker"/>
                <a:ea typeface="Permanent Marker"/>
                <a:cs typeface="Permanent Marker"/>
                <a:sym typeface="Permanent Marker"/>
              </a:defRPr>
            </a:lvl9pPr>
          </a:lstStyle>
          <a:p>
            <a:r>
              <a:rPr lang="en-US"/>
              <a:t>Các biện pháp phát triển knxh thông qua hđ trải nghiệm</a:t>
            </a:r>
            <a:endParaRPr lang="en-US" dirty="0"/>
          </a:p>
        </p:txBody>
      </p:sp>
      <p:sp>
        <p:nvSpPr>
          <p:cNvPr id="8" name="TextBox 7">
            <a:extLst>
              <a:ext uri="{FF2B5EF4-FFF2-40B4-BE49-F238E27FC236}">
                <a16:creationId xmlns:a16="http://schemas.microsoft.com/office/drawing/2014/main" id="{BB43CF47-A02B-ECC8-B912-820156FB403F}"/>
              </a:ext>
            </a:extLst>
          </p:cNvPr>
          <p:cNvSpPr txBox="1"/>
          <p:nvPr/>
        </p:nvSpPr>
        <p:spPr>
          <a:xfrm>
            <a:off x="103716" y="553511"/>
            <a:ext cx="8936567" cy="4258666"/>
          </a:xfrm>
          <a:prstGeom prst="rect">
            <a:avLst/>
          </a:prstGeom>
          <a:noFill/>
        </p:spPr>
        <p:txBody>
          <a:bodyPr wrap="square">
            <a:spAutoFit/>
          </a:bodyPr>
          <a:lstStyle/>
          <a:p>
            <a:pPr marL="0" marR="0" indent="457200" algn="just">
              <a:lnSpc>
                <a:spcPct val="150000"/>
              </a:lnSpc>
              <a:spcBef>
                <a:spcPts val="0"/>
              </a:spcBef>
              <a:spcAft>
                <a:spcPts val="0"/>
              </a:spcAft>
            </a:pPr>
            <a:r>
              <a:rPr lang="af-ZA" b="1" i="1" dirty="0">
                <a:solidFill>
                  <a:srgbClr val="000000"/>
                </a:solidFill>
                <a:effectLst/>
                <a:latin typeface="Arial" panose="020B0604020202020204" pitchFamily="34" charset="0"/>
                <a:ea typeface="Calibri" panose="020F0502020204030204" pitchFamily="34" charset="0"/>
              </a:rPr>
              <a:t>Ví dụ: hoạt động </a:t>
            </a:r>
            <a:r>
              <a:rPr lang="en-US" b="1" i="1" dirty="0" err="1">
                <a:solidFill>
                  <a:srgbClr val="000000"/>
                </a:solidFill>
                <a:effectLst/>
                <a:latin typeface="Arial" panose="020B0604020202020204" pitchFamily="34" charset="0"/>
                <a:ea typeface="Calibri" panose="020F0502020204030204" pitchFamily="34" charset="0"/>
              </a:rPr>
              <a:t>bảo</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vệ</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môi</a:t>
            </a:r>
            <a:r>
              <a:rPr lang="en-US" b="1" i="1" dirty="0">
                <a:solidFill>
                  <a:srgbClr val="000000"/>
                </a:solidFill>
                <a:effectLst/>
                <a:latin typeface="Arial" panose="020B0604020202020204" pitchFamily="34" charset="0"/>
                <a:ea typeface="Calibri" panose="020F0502020204030204" pitchFamily="34" charset="0"/>
              </a:rPr>
              <a:t> </a:t>
            </a:r>
            <a:r>
              <a:rPr lang="en-US" b="1" i="1" dirty="0" err="1">
                <a:solidFill>
                  <a:srgbClr val="000000"/>
                </a:solidFill>
                <a:effectLst/>
                <a:latin typeface="Arial" panose="020B0604020202020204" pitchFamily="34" charset="0"/>
                <a:ea typeface="Calibri" panose="020F0502020204030204" pitchFamily="34" charset="0"/>
              </a:rPr>
              <a:t>trường</a:t>
            </a:r>
            <a:r>
              <a:rPr lang="en-US" b="1" i="1" dirty="0">
                <a:solidFill>
                  <a:srgbClr val="000000"/>
                </a:solidFill>
                <a:effectLst/>
                <a:latin typeface="Arial" panose="020B0604020202020204" pitchFamily="34" charset="0"/>
                <a:ea typeface="Calibri" panose="020F0502020204030204" pitchFamily="34" charset="0"/>
              </a:rPr>
              <a:t> “</a:t>
            </a:r>
            <a:r>
              <a:rPr lang="af-ZA" b="1" i="1" dirty="0">
                <a:solidFill>
                  <a:srgbClr val="000000"/>
                </a:solidFill>
                <a:effectLst/>
                <a:latin typeface="Arial" panose="020B0604020202020204" pitchFamily="34" charset="0"/>
                <a:ea typeface="Calibri" panose="020F0502020204030204" pitchFamily="34" charset="0"/>
              </a:rPr>
              <a:t>Tham quan doanh trại bộ đội”</a:t>
            </a:r>
            <a:endParaRPr lang="en-US" b="1" dirty="0">
              <a:effectLst/>
              <a:latin typeface="Times New Roman" panose="02020603050405020304" pitchFamily="18" charset="0"/>
              <a:ea typeface="Calibri" panose="020F0502020204030204" pitchFamily="34" charset="0"/>
            </a:endParaRPr>
          </a:p>
          <a:p>
            <a:pPr marL="342900" marR="0" lvl="0" indent="-342900" algn="just">
              <a:lnSpc>
                <a:spcPct val="150000"/>
              </a:lnSpc>
              <a:spcBef>
                <a:spcPts val="0"/>
              </a:spcBef>
              <a:spcAft>
                <a:spcPts val="0"/>
              </a:spcAft>
              <a:buFont typeface="+mj-lt"/>
              <a:buAutoNum type="alphaLcPeriod"/>
            </a:pPr>
            <a:r>
              <a:rPr lang="af-ZA" i="1" dirty="0">
                <a:solidFill>
                  <a:srgbClr val="000000"/>
                </a:solidFill>
                <a:effectLst/>
                <a:latin typeface="Arial" panose="020B0604020202020204" pitchFamily="34" charset="0"/>
                <a:ea typeface="Calibri" panose="020F0502020204030204" pitchFamily="34" charset="0"/>
              </a:rPr>
              <a:t>Mục đích</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Dạy trẻ biết chia sẻ, nhường nhịn bạn, quan tâm đến bạn và người lớn xung quanh. Giáo dục trẻ biết vệ sinh môi trường khi đi tham quan, không vứt rác bừa bãi, yêu quý, bảo vệ cây cối và các con vật.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b. Chuẩn bị:</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Xin ý kiến chỉ đạo của Ban giám hiệu nhà trường.</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Thông báo kế hoạch tới cha mẹ trẻ.</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dirty="0">
                <a:solidFill>
                  <a:srgbClr val="000000"/>
                </a:solidFill>
                <a:effectLst/>
                <a:latin typeface="Arial" panose="020B0604020202020204" pitchFamily="34" charset="0"/>
                <a:ea typeface="Calibri" panose="020F0502020204030204" pitchFamily="34" charset="0"/>
              </a:rPr>
              <a:t>	- Phối kết hợp với giáo viên ở các lớp đi cùng ngày xây dựng chương trình cho trẻ hoạt động.</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c. Tiến hành:</a:t>
            </a:r>
            <a:r>
              <a:rPr lang="af-ZA" dirty="0">
                <a:solidFill>
                  <a:srgbClr val="000000"/>
                </a:solidFill>
                <a:effectLst/>
                <a:latin typeface="Arial" panose="020B0604020202020204" pitchFamily="34" charset="0"/>
                <a:ea typeface="Calibri" panose="020F0502020204030204" pitchFamily="34" charset="0"/>
              </a:rPr>
              <a:t>  </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Giai đoạn 1: Trẻ được trải nghiệm</a:t>
            </a:r>
          </a:p>
          <a:p>
            <a:pPr indent="457200" algn="just">
              <a:lnSpc>
                <a:spcPct val="150000"/>
              </a:lnSpc>
            </a:pPr>
            <a:r>
              <a:rPr lang="af-ZA" i="1" spc="-40" dirty="0">
                <a:solidFill>
                  <a:srgbClr val="000000"/>
                </a:solidFill>
                <a:effectLst/>
                <a:latin typeface="Arial" panose="020B0604020202020204" pitchFamily="34" charset="0"/>
                <a:ea typeface="Calibri" panose="020F0502020204030204" pitchFamily="34" charset="0"/>
              </a:rPr>
              <a:t>Giai đoạn 2: Tạo cơ hội cho trẻ chia sẻ, phản hồi kinh nghiệm của mình</a:t>
            </a:r>
            <a:endParaRPr lang="en-US" dirty="0">
              <a:effectLst/>
              <a:latin typeface="Calibri" panose="020F0502020204030204" pitchFamily="34" charset="0"/>
              <a:ea typeface="Calibri" panose="020F0502020204030204" pitchFamily="34" charset="0"/>
            </a:endParaRPr>
          </a:p>
          <a:p>
            <a:pPr indent="457200" algn="just">
              <a:lnSpc>
                <a:spcPct val="150000"/>
              </a:lnSpc>
            </a:pPr>
            <a:r>
              <a:rPr lang="af-ZA" i="1" spc="-40" dirty="0">
                <a:solidFill>
                  <a:srgbClr val="000000"/>
                </a:solidFill>
                <a:effectLst/>
                <a:latin typeface="Arial" panose="020B0604020202020204" pitchFamily="34" charset="0"/>
                <a:ea typeface="Calibri" panose="020F0502020204030204" pitchFamily="34" charset="0"/>
              </a:rPr>
              <a:t>Giai đoạn 3: Hướng dẫn trẻ đúc kết kinh nghiệm để hình thành khái niệm</a:t>
            </a:r>
            <a:endParaRPr lang="en-US" dirty="0">
              <a:effectLst/>
              <a:latin typeface="Calibri" panose="020F0502020204030204" pitchFamily="34" charset="0"/>
              <a:ea typeface="Calibri" panose="020F0502020204030204" pitchFamily="34" charset="0"/>
            </a:endParaRPr>
          </a:p>
          <a:p>
            <a:pPr marL="0" marR="0" indent="457200" algn="just">
              <a:lnSpc>
                <a:spcPct val="150000"/>
              </a:lnSpc>
              <a:spcBef>
                <a:spcPts val="0"/>
              </a:spcBef>
              <a:spcAft>
                <a:spcPts val="0"/>
              </a:spcAft>
            </a:pPr>
            <a:r>
              <a:rPr lang="af-ZA" i="1" dirty="0">
                <a:solidFill>
                  <a:srgbClr val="000000"/>
                </a:solidFill>
                <a:effectLst/>
                <a:latin typeface="Arial" panose="020B0604020202020204" pitchFamily="34" charset="0"/>
                <a:ea typeface="Calibri" panose="020F0502020204030204" pitchFamily="34" charset="0"/>
              </a:rPr>
              <a:t>Giai đoạn 4: Khuyến khích trẻ tích cực thể hiện hành vi của mình sau chuyến đi tham quan về </a:t>
            </a:r>
            <a:endParaRPr lang="en-US"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6275227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2" name="TextBox 1">
            <a:extLst>
              <a:ext uri="{FF2B5EF4-FFF2-40B4-BE49-F238E27FC236}">
                <a16:creationId xmlns:a16="http://schemas.microsoft.com/office/drawing/2014/main" id="{B88528A2-E478-4CC2-84BE-A2166501E23F}"/>
              </a:ext>
            </a:extLst>
          </p:cNvPr>
          <p:cNvSpPr txBox="1"/>
          <p:nvPr/>
        </p:nvSpPr>
        <p:spPr>
          <a:xfrm>
            <a:off x="6584950" y="4781550"/>
            <a:ext cx="3009900" cy="307777"/>
          </a:xfrm>
          <a:prstGeom prst="rect">
            <a:avLst/>
          </a:prstGeom>
          <a:noFill/>
        </p:spPr>
        <p:txBody>
          <a:bodyPr wrap="square" rtlCol="0">
            <a:spAutoFit/>
          </a:bodyPr>
          <a:lstStyle/>
          <a:p>
            <a:r>
              <a:rPr lang="en-US" i="1" dirty="0"/>
              <a:t>GV: </a:t>
            </a:r>
            <a:r>
              <a:rPr lang="en-US" i="1" dirty="0" err="1"/>
              <a:t>Nguyễn</a:t>
            </a:r>
            <a:r>
              <a:rPr lang="en-US" i="1" dirty="0"/>
              <a:t> </a:t>
            </a:r>
            <a:r>
              <a:rPr lang="en-US" i="1" dirty="0" err="1"/>
              <a:t>Thiều</a:t>
            </a:r>
            <a:r>
              <a:rPr lang="en-US" i="1" dirty="0"/>
              <a:t> </a:t>
            </a:r>
            <a:r>
              <a:rPr lang="en-US" i="1" dirty="0" err="1"/>
              <a:t>Dạ</a:t>
            </a:r>
            <a:r>
              <a:rPr lang="en-US" i="1" dirty="0"/>
              <a:t> </a:t>
            </a:r>
            <a:r>
              <a:rPr lang="en-US" i="1" dirty="0" err="1"/>
              <a:t>Hương</a:t>
            </a:r>
            <a:endParaRPr lang="en-US" i="1" dirty="0"/>
          </a:p>
        </p:txBody>
      </p:sp>
      <p:pic>
        <p:nvPicPr>
          <p:cNvPr id="4" name="Picture 3">
            <a:extLst>
              <a:ext uri="{FF2B5EF4-FFF2-40B4-BE49-F238E27FC236}">
                <a16:creationId xmlns:a16="http://schemas.microsoft.com/office/drawing/2014/main" id="{123AD789-2566-4C57-9CB4-641FBCAF54D6}"/>
              </a:ext>
            </a:extLst>
          </p:cNvPr>
          <p:cNvPicPr>
            <a:picLocks noChangeAspect="1"/>
          </p:cNvPicPr>
          <p:nvPr/>
        </p:nvPicPr>
        <p:blipFill>
          <a:blip r:embed="rId3"/>
          <a:stretch>
            <a:fillRect/>
          </a:stretch>
        </p:blipFill>
        <p:spPr>
          <a:xfrm>
            <a:off x="2549997" y="2036852"/>
            <a:ext cx="3346226" cy="2239740"/>
          </a:xfrm>
          <a:prstGeom prst="rect">
            <a:avLst/>
          </a:prstGeom>
        </p:spPr>
      </p:pic>
      <p:sp>
        <p:nvSpPr>
          <p:cNvPr id="6" name="TextBox 5">
            <a:extLst>
              <a:ext uri="{FF2B5EF4-FFF2-40B4-BE49-F238E27FC236}">
                <a16:creationId xmlns:a16="http://schemas.microsoft.com/office/drawing/2014/main" id="{A88DD079-D801-474D-9935-3CC78E22A759}"/>
              </a:ext>
            </a:extLst>
          </p:cNvPr>
          <p:cNvSpPr txBox="1"/>
          <p:nvPr/>
        </p:nvSpPr>
        <p:spPr>
          <a:xfrm>
            <a:off x="3308725" y="4341944"/>
            <a:ext cx="1828770" cy="338554"/>
          </a:xfrm>
          <a:prstGeom prst="rect">
            <a:avLst/>
          </a:prstGeom>
          <a:noFill/>
        </p:spPr>
        <p:txBody>
          <a:bodyPr wrap="square">
            <a:spAutoFit/>
          </a:bodyPr>
          <a:lstStyle/>
          <a:p>
            <a:r>
              <a:rPr lang="en-US" sz="800" dirty="0"/>
              <a:t>https://www.learnwithhomer.com/homer-blog/4190/social-skills-for-kids/</a:t>
            </a:r>
          </a:p>
        </p:txBody>
      </p:sp>
      <p:sp>
        <p:nvSpPr>
          <p:cNvPr id="8" name="TextBox 7">
            <a:extLst>
              <a:ext uri="{FF2B5EF4-FFF2-40B4-BE49-F238E27FC236}">
                <a16:creationId xmlns:a16="http://schemas.microsoft.com/office/drawing/2014/main" id="{30A53653-49ED-CE2F-CE8F-C30823C86241}"/>
              </a:ext>
            </a:extLst>
          </p:cNvPr>
          <p:cNvSpPr txBox="1"/>
          <p:nvPr/>
        </p:nvSpPr>
        <p:spPr>
          <a:xfrm>
            <a:off x="344897" y="391077"/>
            <a:ext cx="8610600" cy="1134670"/>
          </a:xfrm>
          <a:prstGeom prst="rect">
            <a:avLst/>
          </a:prstGeom>
          <a:noFill/>
        </p:spPr>
        <p:txBody>
          <a:bodyPr wrap="square">
            <a:spAutoFit/>
          </a:bodyPr>
          <a:lstStyle/>
          <a:p>
            <a:pPr marL="0" marR="0" algn="just">
              <a:lnSpc>
                <a:spcPct val="115000"/>
              </a:lnSpc>
              <a:spcBef>
                <a:spcPts val="0"/>
              </a:spcBef>
              <a:spcAft>
                <a:spcPts val="1000"/>
              </a:spcAft>
            </a:pPr>
            <a:r>
              <a:rPr lang="en-US" sz="1800" b="1" dirty="0" err="1">
                <a:solidFill>
                  <a:srgbClr val="000000"/>
                </a:solidFill>
                <a:effectLst/>
                <a:latin typeface="Arial" panose="020B0604020202020204" pitchFamily="34" charset="0"/>
                <a:ea typeface="Calibri" panose="020F0502020204030204" pitchFamily="34" charset="0"/>
              </a:rPr>
              <a:t>Mời</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xem</a:t>
            </a:r>
            <a:r>
              <a:rPr lang="en-US" sz="1800" b="1" dirty="0">
                <a:solidFill>
                  <a:srgbClr val="000000"/>
                </a:solidFill>
                <a:effectLst/>
                <a:latin typeface="Arial" panose="020B0604020202020204" pitchFamily="34" charset="0"/>
                <a:ea typeface="Calibri" panose="020F0502020204030204" pitchFamily="34" charset="0"/>
              </a:rPr>
              <a:t> video 2:  </a:t>
            </a:r>
            <a:r>
              <a:rPr lang="en-US" sz="1800" b="1" dirty="0" err="1">
                <a:solidFill>
                  <a:srgbClr val="000000"/>
                </a:solidFill>
                <a:effectLst/>
                <a:latin typeface="Arial" panose="020B0604020202020204" pitchFamily="34" charset="0"/>
                <a:ea typeface="Calibri" panose="020F0502020204030204" pitchFamily="34" charset="0"/>
              </a:rPr>
              <a:t>Cách</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tổ</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chức</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hoạt</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động</a:t>
            </a:r>
            <a:r>
              <a:rPr lang="en-US" sz="1800" b="1" dirty="0">
                <a:solidFill>
                  <a:srgbClr val="000000"/>
                </a:solidFill>
                <a:effectLst/>
                <a:latin typeface="Arial" panose="020B0604020202020204" pitchFamily="34" charset="0"/>
                <a:ea typeface="Calibri" panose="020F0502020204030204" pitchFamily="34" charset="0"/>
              </a:rPr>
              <a:t> GD KNXH </a:t>
            </a:r>
            <a:r>
              <a:rPr lang="en-US" sz="1800" b="1" dirty="0" err="1">
                <a:solidFill>
                  <a:srgbClr val="000000"/>
                </a:solidFill>
                <a:effectLst/>
                <a:latin typeface="Arial" panose="020B0604020202020204" pitchFamily="34" charset="0"/>
                <a:ea typeface="Calibri" panose="020F0502020204030204" pitchFamily="34" charset="0"/>
              </a:rPr>
              <a:t>cho</a:t>
            </a:r>
            <a:r>
              <a:rPr lang="en-US" sz="1800" b="1" dirty="0">
                <a:solidFill>
                  <a:srgbClr val="000000"/>
                </a:solidFill>
                <a:effectLst/>
                <a:latin typeface="Arial" panose="020B0604020202020204" pitchFamily="34" charset="0"/>
                <a:ea typeface="Calibri" panose="020F0502020204030204" pitchFamily="34" charset="0"/>
              </a:rPr>
              <a:t> </a:t>
            </a:r>
            <a:r>
              <a:rPr lang="en-US" sz="1800" b="1" dirty="0" err="1">
                <a:solidFill>
                  <a:srgbClr val="000000"/>
                </a:solidFill>
                <a:effectLst/>
                <a:latin typeface="Arial" panose="020B0604020202020204" pitchFamily="34" charset="0"/>
                <a:ea typeface="Calibri" panose="020F0502020204030204" pitchFamily="34" charset="0"/>
              </a:rPr>
              <a:t>trẻ</a:t>
            </a:r>
            <a:r>
              <a:rPr lang="en-US" sz="1800" b="1" dirty="0">
                <a:solidFill>
                  <a:srgbClr val="000000"/>
                </a:solidFill>
                <a:effectLst/>
                <a:latin typeface="Arial" panose="020B0604020202020204" pitchFamily="34" charset="0"/>
                <a:ea typeface="Calibri" panose="020F0502020204030204" pitchFamily="34" charset="0"/>
              </a:rPr>
              <a:t> MG 5-6 </a:t>
            </a:r>
            <a:r>
              <a:rPr lang="en-US" sz="1800" b="1" dirty="0" err="1">
                <a:solidFill>
                  <a:srgbClr val="000000"/>
                </a:solidFill>
                <a:effectLst/>
                <a:latin typeface="Arial" panose="020B0604020202020204" pitchFamily="34" charset="0"/>
                <a:ea typeface="Calibri" panose="020F0502020204030204" pitchFamily="34" charset="0"/>
              </a:rPr>
              <a:t>tuổi</a:t>
            </a:r>
            <a:r>
              <a:rPr lang="en-US" sz="1800" b="1" dirty="0">
                <a:solidFill>
                  <a:srgbClr val="000000"/>
                </a:solidFill>
                <a:effectLst/>
                <a:latin typeface="Arial" panose="020B0604020202020204" pitchFamily="34" charset="0"/>
                <a:ea typeface="Calibri" panose="020F0502020204030204" pitchFamily="34" charset="0"/>
              </a:rPr>
              <a:t> ở </a:t>
            </a:r>
            <a:r>
              <a:rPr lang="en-US" sz="1800" b="1" dirty="0" err="1">
                <a:solidFill>
                  <a:srgbClr val="000000"/>
                </a:solidFill>
                <a:effectLst/>
                <a:latin typeface="Arial" panose="020B0604020202020204" pitchFamily="34" charset="0"/>
                <a:ea typeface="Calibri" panose="020F0502020204030204" pitchFamily="34" charset="0"/>
              </a:rPr>
              <a:t>trường</a:t>
            </a:r>
            <a:r>
              <a:rPr lang="en-US" sz="1800" b="1" dirty="0">
                <a:solidFill>
                  <a:srgbClr val="000000"/>
                </a:solidFill>
                <a:effectLst/>
                <a:latin typeface="Arial" panose="020B0604020202020204" pitchFamily="34" charset="0"/>
                <a:ea typeface="Calibri" panose="020F0502020204030204" pitchFamily="34" charset="0"/>
              </a:rPr>
              <a:t> MN</a:t>
            </a:r>
            <a:endParaRPr lang="en-US" sz="1800" dirty="0">
              <a:effectLst/>
              <a:latin typeface="Calibri" panose="020F0502020204030204" pitchFamily="34" charset="0"/>
              <a:ea typeface="Calibri" panose="020F0502020204030204" pitchFamily="34" charset="0"/>
            </a:endParaRPr>
          </a:p>
          <a:p>
            <a:r>
              <a:rPr lang="en-US" sz="1800" u="sng" dirty="0">
                <a:solidFill>
                  <a:srgbClr val="0563C1"/>
                </a:solidFill>
                <a:effectLst/>
                <a:latin typeface="Arial" panose="020B0604020202020204" pitchFamily="34" charset="0"/>
                <a:ea typeface="Calibri" panose="020F0502020204030204" pitchFamily="34" charset="0"/>
                <a:hlinkClick r:id="rId4"/>
              </a:rPr>
              <a:t>https://www.youtube.com/watch?v=TWJ73LJOHtQ</a:t>
            </a:r>
            <a:endParaRPr lang="en-US" sz="1800" dirty="0"/>
          </a:p>
        </p:txBody>
      </p:sp>
    </p:spTree>
  </p:cSld>
  <p:clrMapOvr>
    <a:masterClrMapping/>
  </p:clrMapOvr>
</p:sld>
</file>

<file path=ppt/theme/theme1.xml><?xml version="1.0" encoding="utf-8"?>
<a:theme xmlns:a="http://schemas.openxmlformats.org/drawingml/2006/main" name="Timon template">
  <a:themeElements>
    <a:clrScheme name="Custom 347">
      <a:dk1>
        <a:srgbClr val="2C343B"/>
      </a:dk1>
      <a:lt1>
        <a:srgbClr val="FFFFFF"/>
      </a:lt1>
      <a:dk2>
        <a:srgbClr val="859CB1"/>
      </a:dk2>
      <a:lt2>
        <a:srgbClr val="F0F3F5"/>
      </a:lt2>
      <a:accent1>
        <a:srgbClr val="0198AD"/>
      </a:accent1>
      <a:accent2>
        <a:srgbClr val="BDE4EA"/>
      </a:accent2>
      <a:accent3>
        <a:srgbClr val="FE344D"/>
      </a:accent3>
      <a:accent4>
        <a:srgbClr val="FE7F8F"/>
      </a:accent4>
      <a:accent5>
        <a:srgbClr val="F5A500"/>
      </a:accent5>
      <a:accent6>
        <a:srgbClr val="2C343B"/>
      </a:accent6>
      <a:hlink>
        <a:srgbClr val="2C343B"/>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802</TotalTime>
  <Words>7444</Words>
  <Application>Microsoft Office PowerPoint</Application>
  <PresentationFormat>On-screen Show (16:9)</PresentationFormat>
  <Paragraphs>432</Paragraphs>
  <Slides>52</Slides>
  <Notes>52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Source Sans Pro</vt:lpstr>
      <vt:lpstr>Times New Roman</vt:lpstr>
      <vt:lpstr>Arial</vt:lpstr>
      <vt:lpstr>Permanent Marker</vt:lpstr>
      <vt:lpstr>Courier New</vt:lpstr>
      <vt:lpstr>Calibri</vt:lpstr>
      <vt:lpstr>Symbol</vt:lpstr>
      <vt:lpstr>Roboto</vt:lpstr>
      <vt:lpstr>Timon template</vt:lpstr>
      <vt:lpstr>GIÁO DỤC KỸ NĂNG XÃ HỘI CHO TRẺ MẦM NON </vt:lpstr>
      <vt:lpstr>hello!</vt:lpstr>
      <vt:lpstr>BÀI HỌC SỐ 14</vt:lpstr>
      <vt:lpstr>TIẾN TRÌNH HỌC TẬP</vt:lpstr>
      <vt:lpstr>Mục tiêu của bài học</vt:lpstr>
      <vt:lpstr>Tài liệu tham khảo</vt:lpstr>
      <vt:lpstr>PowerPoint Presentation</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Các biện pháp phát triển knxh thông qua hđ trải nghiệm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GIÁO DỤC KỸ NĂNG XÃ HỘI CHO TRẺ MẦM NON </dc:title>
  <cp:lastModifiedBy>DaHu 21</cp:lastModifiedBy>
  <cp:revision>149</cp:revision>
  <dcterms:modified xsi:type="dcterms:W3CDTF">2022-06-10T03:20:55Z</dcterms:modified>
</cp:coreProperties>
</file>