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32"/>
  </p:notesMasterIdLst>
  <p:sldIdLst>
    <p:sldId id="262" r:id="rId2"/>
    <p:sldId id="258" r:id="rId3"/>
    <p:sldId id="259" r:id="rId4"/>
    <p:sldId id="273" r:id="rId5"/>
    <p:sldId id="267" r:id="rId6"/>
    <p:sldId id="257" r:id="rId7"/>
    <p:sldId id="264" r:id="rId8"/>
    <p:sldId id="261" r:id="rId9"/>
    <p:sldId id="363" r:id="rId10"/>
    <p:sldId id="265" r:id="rId11"/>
    <p:sldId id="263" r:id="rId12"/>
    <p:sldId id="335" r:id="rId13"/>
    <p:sldId id="336" r:id="rId14"/>
    <p:sldId id="298" r:id="rId15"/>
    <p:sldId id="296" r:id="rId16"/>
    <p:sldId id="337" r:id="rId17"/>
    <p:sldId id="302" r:id="rId18"/>
    <p:sldId id="301" r:id="rId19"/>
    <p:sldId id="303" r:id="rId20"/>
    <p:sldId id="352" r:id="rId21"/>
    <p:sldId id="346" r:id="rId22"/>
    <p:sldId id="351" r:id="rId23"/>
    <p:sldId id="364" r:id="rId24"/>
    <p:sldId id="365" r:id="rId25"/>
    <p:sldId id="366" r:id="rId26"/>
    <p:sldId id="339" r:id="rId27"/>
    <p:sldId id="353" r:id="rId28"/>
    <p:sldId id="354" r:id="rId29"/>
    <p:sldId id="355" r:id="rId30"/>
    <p:sldId id="356" r:id="rId31"/>
  </p:sldIdLst>
  <p:sldSz cx="9144000" cy="5143500" type="screen16x9"/>
  <p:notesSz cx="6858000" cy="9144000"/>
  <p:embeddedFontLst>
    <p:embeddedFont>
      <p:font typeface="Calibri" panose="020F0502020204030204" pitchFamily="34" charset="0"/>
      <p:regular r:id="rId33"/>
      <p:bold r:id="rId34"/>
      <p:italic r:id="rId35"/>
      <p:boldItalic r:id="rId36"/>
    </p:embeddedFont>
    <p:embeddedFont>
      <p:font typeface="Permanent Marker" panose="020B0604020202020204" charset="0"/>
      <p:regular r:id="rId37"/>
    </p:embeddedFont>
    <p:embeddedFont>
      <p:font typeface="Source Sans Pro" panose="020B0503030403020204"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31" autoAdjust="0"/>
    <p:restoredTop sz="94660"/>
  </p:normalViewPr>
  <p:slideViewPr>
    <p:cSldViewPr snapToGrid="0">
      <p:cViewPr varScale="1">
        <p:scale>
          <a:sx n="129" d="100"/>
          <a:sy n="129" d="100"/>
        </p:scale>
        <p:origin x="100" y="2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s>
</file>

<file path=ppt/charts/_rels/chart1.xml.rels><?xml version="1.0" encoding="UTF-8" standalone="yes"?>
<Relationships xmlns="http://schemas.openxmlformats.org/package/2006/relationships"><Relationship Id="rId1" Type="http://schemas.openxmlformats.org/officeDocument/2006/relationships/oleObject" Target="file:///D:\B2016\B&#7843;ng%20t&#237;nh%20l&#7841;i%20B2016.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Sheet2!$D$32</c:f>
              <c:strCache>
                <c:ptCount val="1"/>
                <c:pt idx="0">
                  <c:v>MG bé</c:v>
                </c:pt>
              </c:strCache>
            </c:strRef>
          </c:tx>
          <c:invertIfNegative val="0"/>
          <c:cat>
            <c:multiLvlStrRef>
              <c:f>Sheet2!$B$33:$C$44</c:f>
              <c:multiLvlStrCache>
                <c:ptCount val="12"/>
                <c:lvl>
                  <c:pt idx="0">
                    <c:v>Mức 1</c:v>
                  </c:pt>
                  <c:pt idx="1">
                    <c:v>Mức 2</c:v>
                  </c:pt>
                  <c:pt idx="2">
                    <c:v>Mức 3</c:v>
                  </c:pt>
                  <c:pt idx="3">
                    <c:v>Mức 4</c:v>
                  </c:pt>
                  <c:pt idx="4">
                    <c:v>Mức 1</c:v>
                  </c:pt>
                  <c:pt idx="5">
                    <c:v>Mức 2</c:v>
                  </c:pt>
                  <c:pt idx="6">
                    <c:v>Mức 3</c:v>
                  </c:pt>
                  <c:pt idx="7">
                    <c:v>Mức 4</c:v>
                  </c:pt>
                  <c:pt idx="8">
                    <c:v>Mức 1</c:v>
                  </c:pt>
                  <c:pt idx="9">
                    <c:v>Mức 2</c:v>
                  </c:pt>
                  <c:pt idx="10">
                    <c:v>Mức 3</c:v>
                  </c:pt>
                  <c:pt idx="11">
                    <c:v>Mức 4</c:v>
                  </c:pt>
                </c:lvl>
                <c:lvl>
                  <c:pt idx="0">
                    <c:v>Bày tỏ ý kiến phù hợp</c:v>
                  </c:pt>
                  <c:pt idx="4">
                    <c:v>Bày tỏ cảm xúc phù hợp</c:v>
                  </c:pt>
                  <c:pt idx="8">
                    <c:v>Định hướng giao tiếp phù hợp</c:v>
                  </c:pt>
                </c:lvl>
              </c:multiLvlStrCache>
            </c:multiLvlStrRef>
          </c:cat>
          <c:val>
            <c:numRef>
              <c:f>Sheet2!$D$33:$D$44</c:f>
              <c:numCache>
                <c:formatCode>General</c:formatCode>
                <c:ptCount val="12"/>
                <c:pt idx="0">
                  <c:v>0</c:v>
                </c:pt>
                <c:pt idx="1">
                  <c:v>46.2</c:v>
                </c:pt>
                <c:pt idx="2">
                  <c:v>46.2</c:v>
                </c:pt>
                <c:pt idx="3">
                  <c:v>7.6</c:v>
                </c:pt>
                <c:pt idx="4">
                  <c:v>0</c:v>
                </c:pt>
                <c:pt idx="5">
                  <c:v>38.5</c:v>
                </c:pt>
                <c:pt idx="6">
                  <c:v>57.7</c:v>
                </c:pt>
                <c:pt idx="7">
                  <c:v>3.8</c:v>
                </c:pt>
                <c:pt idx="8">
                  <c:v>0</c:v>
                </c:pt>
                <c:pt idx="9">
                  <c:v>50</c:v>
                </c:pt>
                <c:pt idx="10">
                  <c:v>50</c:v>
                </c:pt>
                <c:pt idx="11">
                  <c:v>0</c:v>
                </c:pt>
              </c:numCache>
            </c:numRef>
          </c:val>
          <c:extLst>
            <c:ext xmlns:c16="http://schemas.microsoft.com/office/drawing/2014/chart" uri="{C3380CC4-5D6E-409C-BE32-E72D297353CC}">
              <c16:uniqueId val="{00000000-1E42-47B0-91F6-2D6E6BA4EB8F}"/>
            </c:ext>
          </c:extLst>
        </c:ser>
        <c:ser>
          <c:idx val="1"/>
          <c:order val="1"/>
          <c:tx>
            <c:strRef>
              <c:f>Sheet2!$E$32</c:f>
              <c:strCache>
                <c:ptCount val="1"/>
                <c:pt idx="0">
                  <c:v>MG nhỡ</c:v>
                </c:pt>
              </c:strCache>
            </c:strRef>
          </c:tx>
          <c:invertIfNegative val="0"/>
          <c:cat>
            <c:multiLvlStrRef>
              <c:f>Sheet2!$B$33:$C$44</c:f>
              <c:multiLvlStrCache>
                <c:ptCount val="12"/>
                <c:lvl>
                  <c:pt idx="0">
                    <c:v>Mức 1</c:v>
                  </c:pt>
                  <c:pt idx="1">
                    <c:v>Mức 2</c:v>
                  </c:pt>
                  <c:pt idx="2">
                    <c:v>Mức 3</c:v>
                  </c:pt>
                  <c:pt idx="3">
                    <c:v>Mức 4</c:v>
                  </c:pt>
                  <c:pt idx="4">
                    <c:v>Mức 1</c:v>
                  </c:pt>
                  <c:pt idx="5">
                    <c:v>Mức 2</c:v>
                  </c:pt>
                  <c:pt idx="6">
                    <c:v>Mức 3</c:v>
                  </c:pt>
                  <c:pt idx="7">
                    <c:v>Mức 4</c:v>
                  </c:pt>
                  <c:pt idx="8">
                    <c:v>Mức 1</c:v>
                  </c:pt>
                  <c:pt idx="9">
                    <c:v>Mức 2</c:v>
                  </c:pt>
                  <c:pt idx="10">
                    <c:v>Mức 3</c:v>
                  </c:pt>
                  <c:pt idx="11">
                    <c:v>Mức 4</c:v>
                  </c:pt>
                </c:lvl>
                <c:lvl>
                  <c:pt idx="0">
                    <c:v>Bày tỏ ý kiến phù hợp</c:v>
                  </c:pt>
                  <c:pt idx="4">
                    <c:v>Bày tỏ cảm xúc phù hợp</c:v>
                  </c:pt>
                  <c:pt idx="8">
                    <c:v>Định hướng giao tiếp phù hợp</c:v>
                  </c:pt>
                </c:lvl>
              </c:multiLvlStrCache>
            </c:multiLvlStrRef>
          </c:cat>
          <c:val>
            <c:numRef>
              <c:f>Sheet2!$E$33:$E$44</c:f>
              <c:numCache>
                <c:formatCode>General</c:formatCode>
                <c:ptCount val="12"/>
                <c:pt idx="0">
                  <c:v>0</c:v>
                </c:pt>
                <c:pt idx="1">
                  <c:v>36</c:v>
                </c:pt>
                <c:pt idx="2">
                  <c:v>56</c:v>
                </c:pt>
                <c:pt idx="3">
                  <c:v>8</c:v>
                </c:pt>
                <c:pt idx="4">
                  <c:v>0</c:v>
                </c:pt>
                <c:pt idx="5">
                  <c:v>44</c:v>
                </c:pt>
                <c:pt idx="6">
                  <c:v>44</c:v>
                </c:pt>
                <c:pt idx="7">
                  <c:v>12</c:v>
                </c:pt>
                <c:pt idx="8">
                  <c:v>0</c:v>
                </c:pt>
                <c:pt idx="9">
                  <c:v>44</c:v>
                </c:pt>
                <c:pt idx="10">
                  <c:v>52</c:v>
                </c:pt>
                <c:pt idx="11">
                  <c:v>4</c:v>
                </c:pt>
              </c:numCache>
            </c:numRef>
          </c:val>
          <c:extLst>
            <c:ext xmlns:c16="http://schemas.microsoft.com/office/drawing/2014/chart" uri="{C3380CC4-5D6E-409C-BE32-E72D297353CC}">
              <c16:uniqueId val="{00000001-1E42-47B0-91F6-2D6E6BA4EB8F}"/>
            </c:ext>
          </c:extLst>
        </c:ser>
        <c:ser>
          <c:idx val="2"/>
          <c:order val="2"/>
          <c:tx>
            <c:strRef>
              <c:f>Sheet2!$F$32</c:f>
              <c:strCache>
                <c:ptCount val="1"/>
                <c:pt idx="0">
                  <c:v>MG lớn</c:v>
                </c:pt>
              </c:strCache>
            </c:strRef>
          </c:tx>
          <c:invertIfNegative val="0"/>
          <c:cat>
            <c:multiLvlStrRef>
              <c:f>Sheet2!$B$33:$C$44</c:f>
              <c:multiLvlStrCache>
                <c:ptCount val="12"/>
                <c:lvl>
                  <c:pt idx="0">
                    <c:v>Mức 1</c:v>
                  </c:pt>
                  <c:pt idx="1">
                    <c:v>Mức 2</c:v>
                  </c:pt>
                  <c:pt idx="2">
                    <c:v>Mức 3</c:v>
                  </c:pt>
                  <c:pt idx="3">
                    <c:v>Mức 4</c:v>
                  </c:pt>
                  <c:pt idx="4">
                    <c:v>Mức 1</c:v>
                  </c:pt>
                  <c:pt idx="5">
                    <c:v>Mức 2</c:v>
                  </c:pt>
                  <c:pt idx="6">
                    <c:v>Mức 3</c:v>
                  </c:pt>
                  <c:pt idx="7">
                    <c:v>Mức 4</c:v>
                  </c:pt>
                  <c:pt idx="8">
                    <c:v>Mức 1</c:v>
                  </c:pt>
                  <c:pt idx="9">
                    <c:v>Mức 2</c:v>
                  </c:pt>
                  <c:pt idx="10">
                    <c:v>Mức 3</c:v>
                  </c:pt>
                  <c:pt idx="11">
                    <c:v>Mức 4</c:v>
                  </c:pt>
                </c:lvl>
                <c:lvl>
                  <c:pt idx="0">
                    <c:v>Bày tỏ ý kiến phù hợp</c:v>
                  </c:pt>
                  <c:pt idx="4">
                    <c:v>Bày tỏ cảm xúc phù hợp</c:v>
                  </c:pt>
                  <c:pt idx="8">
                    <c:v>Định hướng giao tiếp phù hợp</c:v>
                  </c:pt>
                </c:lvl>
              </c:multiLvlStrCache>
            </c:multiLvlStrRef>
          </c:cat>
          <c:val>
            <c:numRef>
              <c:f>Sheet2!$F$33:$F$44</c:f>
              <c:numCache>
                <c:formatCode>General</c:formatCode>
                <c:ptCount val="12"/>
                <c:pt idx="0">
                  <c:v>0</c:v>
                </c:pt>
                <c:pt idx="1">
                  <c:v>0</c:v>
                </c:pt>
                <c:pt idx="2">
                  <c:v>80.8</c:v>
                </c:pt>
                <c:pt idx="3">
                  <c:v>19.2</c:v>
                </c:pt>
                <c:pt idx="4">
                  <c:v>0</c:v>
                </c:pt>
                <c:pt idx="5">
                  <c:v>26.9</c:v>
                </c:pt>
                <c:pt idx="6">
                  <c:v>50</c:v>
                </c:pt>
                <c:pt idx="7">
                  <c:v>23.1</c:v>
                </c:pt>
                <c:pt idx="8">
                  <c:v>0</c:v>
                </c:pt>
                <c:pt idx="9">
                  <c:v>38.5</c:v>
                </c:pt>
                <c:pt idx="10">
                  <c:v>42.3</c:v>
                </c:pt>
                <c:pt idx="11">
                  <c:v>19.2</c:v>
                </c:pt>
              </c:numCache>
            </c:numRef>
          </c:val>
          <c:extLst>
            <c:ext xmlns:c16="http://schemas.microsoft.com/office/drawing/2014/chart" uri="{C3380CC4-5D6E-409C-BE32-E72D297353CC}">
              <c16:uniqueId val="{00000002-1E42-47B0-91F6-2D6E6BA4EB8F}"/>
            </c:ext>
          </c:extLst>
        </c:ser>
        <c:ser>
          <c:idx val="3"/>
          <c:order val="3"/>
          <c:tx>
            <c:strRef>
              <c:f>Sheet2!$G$32</c:f>
              <c:strCache>
                <c:ptCount val="1"/>
                <c:pt idx="0">
                  <c:v>Chung</c:v>
                </c:pt>
              </c:strCache>
            </c:strRef>
          </c:tx>
          <c:invertIfNegative val="0"/>
          <c:cat>
            <c:multiLvlStrRef>
              <c:f>Sheet2!$B$33:$C$44</c:f>
              <c:multiLvlStrCache>
                <c:ptCount val="12"/>
                <c:lvl>
                  <c:pt idx="0">
                    <c:v>Mức 1</c:v>
                  </c:pt>
                  <c:pt idx="1">
                    <c:v>Mức 2</c:v>
                  </c:pt>
                  <c:pt idx="2">
                    <c:v>Mức 3</c:v>
                  </c:pt>
                  <c:pt idx="3">
                    <c:v>Mức 4</c:v>
                  </c:pt>
                  <c:pt idx="4">
                    <c:v>Mức 1</c:v>
                  </c:pt>
                  <c:pt idx="5">
                    <c:v>Mức 2</c:v>
                  </c:pt>
                  <c:pt idx="6">
                    <c:v>Mức 3</c:v>
                  </c:pt>
                  <c:pt idx="7">
                    <c:v>Mức 4</c:v>
                  </c:pt>
                  <c:pt idx="8">
                    <c:v>Mức 1</c:v>
                  </c:pt>
                  <c:pt idx="9">
                    <c:v>Mức 2</c:v>
                  </c:pt>
                  <c:pt idx="10">
                    <c:v>Mức 3</c:v>
                  </c:pt>
                  <c:pt idx="11">
                    <c:v>Mức 4</c:v>
                  </c:pt>
                </c:lvl>
                <c:lvl>
                  <c:pt idx="0">
                    <c:v>Bày tỏ ý kiến phù hợp</c:v>
                  </c:pt>
                  <c:pt idx="4">
                    <c:v>Bày tỏ cảm xúc phù hợp</c:v>
                  </c:pt>
                  <c:pt idx="8">
                    <c:v>Định hướng giao tiếp phù hợp</c:v>
                  </c:pt>
                </c:lvl>
              </c:multiLvlStrCache>
            </c:multiLvlStrRef>
          </c:cat>
          <c:val>
            <c:numRef>
              <c:f>Sheet2!$G$33:$G$44</c:f>
              <c:numCache>
                <c:formatCode>General</c:formatCode>
                <c:ptCount val="12"/>
                <c:pt idx="0">
                  <c:v>0</c:v>
                </c:pt>
                <c:pt idx="1">
                  <c:v>27.3</c:v>
                </c:pt>
                <c:pt idx="2">
                  <c:v>61</c:v>
                </c:pt>
                <c:pt idx="3">
                  <c:v>11.7</c:v>
                </c:pt>
                <c:pt idx="4">
                  <c:v>0</c:v>
                </c:pt>
                <c:pt idx="5">
                  <c:v>36.4</c:v>
                </c:pt>
                <c:pt idx="6">
                  <c:v>50.6</c:v>
                </c:pt>
                <c:pt idx="7">
                  <c:v>13</c:v>
                </c:pt>
                <c:pt idx="8">
                  <c:v>0</c:v>
                </c:pt>
                <c:pt idx="9">
                  <c:v>44.2</c:v>
                </c:pt>
                <c:pt idx="10">
                  <c:v>48.1</c:v>
                </c:pt>
                <c:pt idx="11">
                  <c:v>7.7</c:v>
                </c:pt>
              </c:numCache>
            </c:numRef>
          </c:val>
          <c:extLst>
            <c:ext xmlns:c16="http://schemas.microsoft.com/office/drawing/2014/chart" uri="{C3380CC4-5D6E-409C-BE32-E72D297353CC}">
              <c16:uniqueId val="{00000003-1E42-47B0-91F6-2D6E6BA4EB8F}"/>
            </c:ext>
          </c:extLst>
        </c:ser>
        <c:dLbls>
          <c:showLegendKey val="0"/>
          <c:showVal val="0"/>
          <c:showCatName val="0"/>
          <c:showSerName val="0"/>
          <c:showPercent val="0"/>
          <c:showBubbleSize val="0"/>
        </c:dLbls>
        <c:gapWidth val="150"/>
        <c:shape val="box"/>
        <c:axId val="217901312"/>
        <c:axId val="218886144"/>
        <c:axId val="0"/>
      </c:bar3DChart>
      <c:catAx>
        <c:axId val="217901312"/>
        <c:scaling>
          <c:orientation val="minMax"/>
        </c:scaling>
        <c:delete val="0"/>
        <c:axPos val="b"/>
        <c:numFmt formatCode="General" sourceLinked="0"/>
        <c:majorTickMark val="out"/>
        <c:minorTickMark val="none"/>
        <c:tickLblPos val="nextTo"/>
        <c:crossAx val="218886144"/>
        <c:crosses val="autoZero"/>
        <c:auto val="1"/>
        <c:lblAlgn val="ctr"/>
        <c:lblOffset val="100"/>
        <c:noMultiLvlLbl val="0"/>
      </c:catAx>
      <c:valAx>
        <c:axId val="218886144"/>
        <c:scaling>
          <c:orientation val="minMax"/>
        </c:scaling>
        <c:delete val="0"/>
        <c:axPos val="l"/>
        <c:majorGridlines/>
        <c:numFmt formatCode="General" sourceLinked="1"/>
        <c:majorTickMark val="out"/>
        <c:minorTickMark val="none"/>
        <c:tickLblPos val="nextTo"/>
        <c:crossAx val="217901312"/>
        <c:crosses val="autoZero"/>
        <c:crossBetween val="between"/>
      </c:valAx>
    </c:plotArea>
    <c:legend>
      <c:legendPos val="r"/>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23899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5109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4736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527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2493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4660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423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2299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8897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09447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844591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6074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10838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3514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4">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6" r:id="rId7"/>
    <p:sldLayoutId id="2147483657" r:id="rId8"/>
    <p:sldLayoutId id="2147483658" r:id="rId9"/>
    <p:sldLayoutId id="2147483659" r:id="rId10"/>
    <p:sldLayoutId id="2147483660" r:id="rId11"/>
    <p:sldLayoutId id="2147483662" r:id="rId1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6000" dirty="0">
                <a:solidFill>
                  <a:srgbClr val="FFFFFF"/>
                </a:solidFill>
              </a:rPr>
              <a:t>Education Social skills for preschool children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
        <p:nvSpPr>
          <p:cNvPr id="7" name="TextBox 6">
            <a:extLst>
              <a:ext uri="{FF2B5EF4-FFF2-40B4-BE49-F238E27FC236}">
                <a16:creationId xmlns:a16="http://schemas.microsoft.com/office/drawing/2014/main" id="{FA285CF5-9E81-BBE1-F6D5-672632ADE5B9}"/>
              </a:ext>
            </a:extLst>
          </p:cNvPr>
          <p:cNvSpPr txBox="1"/>
          <p:nvPr/>
        </p:nvSpPr>
        <p:spPr>
          <a:xfrm>
            <a:off x="479442" y="56137"/>
            <a:ext cx="7893496" cy="1173463"/>
          </a:xfrm>
          <a:prstGeom prst="rect">
            <a:avLst/>
          </a:prstGeom>
          <a:noFill/>
        </p:spPr>
        <p:txBody>
          <a:bodyPr wrap="square">
            <a:spAutoFit/>
          </a:bodyPr>
          <a:lstStyle/>
          <a:p>
            <a:pPr marL="0" marR="0">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No.15</a:t>
            </a:r>
            <a:r>
              <a:rPr lang="en-US" sz="18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1</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Current status of social skills education for preschool children in Vietnam</a:t>
            </a:r>
          </a:p>
          <a:p>
            <a:pPr marL="0" marR="0">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 Instructions for taking the final exam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15</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2" name="TextBox 1">
            <a:extLst>
              <a:ext uri="{FF2B5EF4-FFF2-40B4-BE49-F238E27FC236}">
                <a16:creationId xmlns:a16="http://schemas.microsoft.com/office/drawing/2014/main" id="{15675893-6E0F-4F14-82CA-DF5DDDF13400}"/>
              </a:ext>
            </a:extLst>
          </p:cNvPr>
          <p:cNvSpPr txBox="1"/>
          <p:nvPr/>
        </p:nvSpPr>
        <p:spPr>
          <a:xfrm>
            <a:off x="472440" y="320040"/>
            <a:ext cx="8128000" cy="307777"/>
          </a:xfrm>
          <a:prstGeom prst="rect">
            <a:avLst/>
          </a:prstGeom>
          <a:noFill/>
        </p:spPr>
        <p:txBody>
          <a:bodyPr wrap="square" rtlCol="0">
            <a:spAutoFit/>
          </a:bodyPr>
          <a:lstStyle/>
          <a:p>
            <a:endParaRPr lang="en-US" dirty="0"/>
          </a:p>
        </p:txBody>
      </p:sp>
      <p:sp>
        <p:nvSpPr>
          <p:cNvPr id="6" name="Rectangle 5">
            <a:extLst>
              <a:ext uri="{FF2B5EF4-FFF2-40B4-BE49-F238E27FC236}">
                <a16:creationId xmlns:a16="http://schemas.microsoft.com/office/drawing/2014/main" id="{2946FFDE-DDA4-457C-9027-81D4A45B7ED1}"/>
              </a:ext>
            </a:extLst>
          </p:cNvPr>
          <p:cNvSpPr/>
          <p:nvPr/>
        </p:nvSpPr>
        <p:spPr>
          <a:xfrm>
            <a:off x="747876" y="258549"/>
            <a:ext cx="7648248" cy="477054"/>
          </a:xfrm>
          <a:prstGeom prst="rect">
            <a:avLst/>
          </a:prstGeom>
          <a:noFill/>
        </p:spPr>
        <p:txBody>
          <a:bodyPr wrap="none" lIns="91440" tIns="45720" rIns="91440" bIns="45720">
            <a:spAutoFit/>
          </a:bodyPr>
          <a:lstStyle/>
          <a:p>
            <a:pPr algn="ctr"/>
            <a:r>
              <a:rPr lang="en-US" sz="2500" b="0" cap="none" spc="0" dirty="0">
                <a:ln w="0"/>
                <a:solidFill>
                  <a:schemeClr val="accent1"/>
                </a:solidFill>
                <a:effectLst>
                  <a:outerShdw blurRad="38100" dist="25400" dir="5400000" algn="ctr" rotWithShape="0">
                    <a:srgbClr val="6E747A">
                      <a:alpha val="43000"/>
                    </a:srgbClr>
                  </a:outerShdw>
                </a:effectLst>
              </a:rPr>
              <a:t>GIÁO DỤC KỸ NĂNG XÃ HỘI CHO TRẺ MẦM NON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0" name="Google Shape;220;p34"/>
          <p:cNvSpPr/>
          <p:nvPr/>
        </p:nvSpPr>
        <p:spPr>
          <a:xfrm>
            <a:off x="706120" y="1624282"/>
            <a:ext cx="3322320" cy="1783176"/>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a:solidFill>
                  <a:srgbClr val="FFFFFF"/>
                </a:solidFill>
                <a:latin typeface="Source Sans Pro"/>
                <a:ea typeface="Source Sans Pro"/>
                <a:cs typeface="Source Sans Pro"/>
                <a:sym typeface="Source Sans Pro"/>
              </a:rPr>
              <a:t>THỰC TRẠNG KNXH CỦA TRẺ MẪU GIÁO Ở VN</a:t>
            </a: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Google Shape;220;p34">
            <a:extLst>
              <a:ext uri="{FF2B5EF4-FFF2-40B4-BE49-F238E27FC236}">
                <a16:creationId xmlns:a16="http://schemas.microsoft.com/office/drawing/2014/main" id="{C8F52870-076F-4799-8C77-D2DC1B45E145}"/>
              </a:ext>
            </a:extLst>
          </p:cNvPr>
          <p:cNvSpPr/>
          <p:nvPr/>
        </p:nvSpPr>
        <p:spPr>
          <a:xfrm>
            <a:off x="4886960" y="1725882"/>
            <a:ext cx="3322320" cy="1783176"/>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a:solidFill>
                  <a:srgbClr val="FFFFFF"/>
                </a:solidFill>
                <a:latin typeface="Source Sans Pro"/>
                <a:ea typeface="Source Sans Pro"/>
                <a:cs typeface="Source Sans Pro"/>
                <a:sym typeface="Source Sans Pro"/>
              </a:rPr>
              <a:t>ÔN TẬP VÀ THI KẾT THÚC MÔN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TextBox 7">
            <a:extLst>
              <a:ext uri="{FF2B5EF4-FFF2-40B4-BE49-F238E27FC236}">
                <a16:creationId xmlns:a16="http://schemas.microsoft.com/office/drawing/2014/main" id="{68FB77F5-9DF5-CB54-B16E-6AE5EA16EA73}"/>
              </a:ext>
            </a:extLst>
          </p:cNvPr>
          <p:cNvSpPr txBox="1"/>
          <p:nvPr/>
        </p:nvSpPr>
        <p:spPr>
          <a:xfrm>
            <a:off x="1290985" y="1430669"/>
            <a:ext cx="7110730" cy="1003416"/>
          </a:xfrm>
          <a:prstGeom prst="rect">
            <a:avLst/>
          </a:prstGeom>
          <a:noFill/>
        </p:spPr>
        <p:txBody>
          <a:bodyPr wrap="square">
            <a:spAutoFit/>
          </a:bodyPr>
          <a:lstStyle/>
          <a:p>
            <a:pPr marL="0" marR="0" algn="just">
              <a:lnSpc>
                <a:spcPct val="150000"/>
              </a:lnSpc>
              <a:spcBef>
                <a:spcPts val="0"/>
              </a:spcBef>
              <a:spcAft>
                <a:spcPts val="0"/>
              </a:spcAft>
            </a:pPr>
            <a:r>
              <a:rPr lang="en-US" sz="2100" dirty="0" err="1">
                <a:effectLst/>
                <a:latin typeface="Arial" panose="020B0604020202020204" pitchFamily="34" charset="0"/>
                <a:ea typeface="Arial" panose="020B0604020202020204" pitchFamily="34" charset="0"/>
              </a:rPr>
              <a:t>Giúp</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học</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viên</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có</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được</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những</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hiểu</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biết</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Arial" panose="020B0604020202020204" pitchFamily="34" charset="0"/>
              </a:rPr>
              <a:t>về</a:t>
            </a:r>
            <a:r>
              <a:rPr lang="en-US" sz="2100" dirty="0">
                <a:effectLst/>
                <a:latin typeface="Arial" panose="020B0604020202020204" pitchFamily="34" charset="0"/>
                <a:ea typeface="Arial" panose="020B0604020202020204" pitchFamily="34" charset="0"/>
              </a:rPr>
              <a:t> </a:t>
            </a:r>
            <a:r>
              <a:rPr lang="en-US" sz="2100" dirty="0" err="1">
                <a:effectLst/>
                <a:latin typeface="Arial" panose="020B0604020202020204" pitchFamily="34" charset="0"/>
                <a:ea typeface="Times New Roman" panose="02020603050405020304" pitchFamily="18" charset="0"/>
              </a:rPr>
              <a:t>thực</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trạng</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giáo</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dục</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kĩ</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năng</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xã</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hội</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cho</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trẻ</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mầm</a:t>
            </a:r>
            <a:r>
              <a:rPr lang="en-US" sz="2100" dirty="0">
                <a:effectLst/>
                <a:latin typeface="Arial" panose="020B0604020202020204" pitchFamily="34" charset="0"/>
                <a:ea typeface="Times New Roman" panose="02020603050405020304" pitchFamily="18" charset="0"/>
              </a:rPr>
              <a:t> non </a:t>
            </a:r>
            <a:r>
              <a:rPr lang="en-US" sz="2100" dirty="0" err="1">
                <a:effectLst/>
                <a:latin typeface="Arial" panose="020B0604020202020204" pitchFamily="34" charset="0"/>
                <a:ea typeface="Times New Roman" panose="02020603050405020304" pitchFamily="18" charset="0"/>
              </a:rPr>
              <a:t>hiện</a:t>
            </a:r>
            <a:r>
              <a:rPr lang="en-US" sz="2100" dirty="0">
                <a:effectLst/>
                <a:latin typeface="Arial" panose="020B0604020202020204" pitchFamily="34" charset="0"/>
                <a:ea typeface="Times New Roman" panose="02020603050405020304" pitchFamily="18" charset="0"/>
              </a:rPr>
              <a:t> nay </a:t>
            </a:r>
            <a:r>
              <a:rPr lang="en-US" sz="2100" dirty="0" err="1">
                <a:effectLst/>
                <a:latin typeface="Arial" panose="020B0604020202020204" pitchFamily="34" charset="0"/>
                <a:ea typeface="Times New Roman" panose="02020603050405020304" pitchFamily="18" charset="0"/>
              </a:rPr>
              <a:t>tại</a:t>
            </a:r>
            <a:r>
              <a:rPr lang="en-US" sz="2100" dirty="0">
                <a:effectLst/>
                <a:latin typeface="Arial" panose="020B0604020202020204" pitchFamily="34" charset="0"/>
                <a:ea typeface="Times New Roman" panose="02020603050405020304" pitchFamily="18" charset="0"/>
              </a:rPr>
              <a:t> </a:t>
            </a:r>
            <a:r>
              <a:rPr lang="en-US" sz="2100" dirty="0" err="1">
                <a:effectLst/>
                <a:latin typeface="Arial" panose="020B0604020202020204" pitchFamily="34" charset="0"/>
                <a:ea typeface="Times New Roman" panose="02020603050405020304" pitchFamily="18" charset="0"/>
              </a:rPr>
              <a:t>Việt</a:t>
            </a:r>
            <a:r>
              <a:rPr lang="en-US" sz="2100" dirty="0">
                <a:effectLst/>
                <a:latin typeface="Arial" panose="020B0604020202020204" pitchFamily="34" charset="0"/>
                <a:ea typeface="Times New Roman" panose="02020603050405020304" pitchFamily="18" charset="0"/>
              </a:rPr>
              <a:t> Nam</a:t>
            </a:r>
            <a:endParaRPr lang="en-US" sz="2100"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243840" y="761679"/>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es-MX" sz="1800" spc="-20" dirty="0" err="1">
                <a:effectLst/>
                <a:latin typeface="Arial" panose="020B0604020202020204" pitchFamily="34" charset="0"/>
                <a:ea typeface="Times New Roman" panose="02020603050405020304" pitchFamily="18" charset="0"/>
              </a:rPr>
              <a:t>Lương</a:t>
            </a:r>
            <a:r>
              <a:rPr lang="es-MX" sz="1800" spc="-20" dirty="0">
                <a:effectLst/>
                <a:latin typeface="Arial" panose="020B0604020202020204" pitchFamily="34" charset="0"/>
                <a:ea typeface="Times New Roman" panose="02020603050405020304" pitchFamily="18" charset="0"/>
              </a:rPr>
              <a:t> </a:t>
            </a:r>
            <a:r>
              <a:rPr lang="es-MX" sz="1800" spc="-20" dirty="0" err="1">
                <a:effectLst/>
                <a:latin typeface="Arial" panose="020B0604020202020204" pitchFamily="34" charset="0"/>
                <a:ea typeface="Times New Roman" panose="02020603050405020304" pitchFamily="18" charset="0"/>
              </a:rPr>
              <a:t>Thị</a:t>
            </a:r>
            <a:r>
              <a:rPr lang="es-MX" sz="1800" spc="-20" dirty="0">
                <a:effectLst/>
                <a:latin typeface="Arial" panose="020B0604020202020204" pitchFamily="34" charset="0"/>
                <a:ea typeface="Times New Roman" panose="02020603050405020304" pitchFamily="18" charset="0"/>
              </a:rPr>
              <a:t> </a:t>
            </a:r>
            <a:r>
              <a:rPr lang="es-MX" sz="1800" spc="-20" dirty="0" err="1">
                <a:effectLst/>
                <a:latin typeface="Arial" panose="020B0604020202020204" pitchFamily="34" charset="0"/>
                <a:ea typeface="Times New Roman" panose="02020603050405020304" pitchFamily="18" charset="0"/>
              </a:rPr>
              <a:t>Bình</a:t>
            </a:r>
            <a:r>
              <a:rPr lang="es-MX" sz="1800" spc="-20" dirty="0">
                <a:effectLst/>
                <a:latin typeface="Arial" panose="020B0604020202020204" pitchFamily="34" charset="0"/>
                <a:ea typeface="Times New Roman" panose="02020603050405020304" pitchFamily="18" charset="0"/>
              </a:rPr>
              <a:t>, </a:t>
            </a:r>
            <a:r>
              <a:rPr lang="es-MX" sz="1800" spc="-20" dirty="0" err="1">
                <a:effectLst/>
                <a:latin typeface="Arial" panose="020B0604020202020204" pitchFamily="34" charset="0"/>
                <a:ea typeface="Times New Roman" panose="02020603050405020304" pitchFamily="18" charset="0"/>
              </a:rPr>
              <a:t>Phan</a:t>
            </a:r>
            <a:r>
              <a:rPr lang="es-MX" sz="1800" spc="-20" dirty="0">
                <a:effectLst/>
                <a:latin typeface="Arial" panose="020B0604020202020204" pitchFamily="34" charset="0"/>
                <a:ea typeface="Times New Roman" panose="02020603050405020304" pitchFamily="18" charset="0"/>
              </a:rPr>
              <a:t> </a:t>
            </a:r>
            <a:r>
              <a:rPr lang="es-MX" sz="1800" spc="-20" dirty="0" err="1">
                <a:effectLst/>
                <a:latin typeface="Arial" panose="020B0604020202020204" pitchFamily="34" charset="0"/>
                <a:ea typeface="Times New Roman" panose="02020603050405020304" pitchFamily="18" charset="0"/>
              </a:rPr>
              <a:t>Lan</a:t>
            </a:r>
            <a:r>
              <a:rPr lang="es-MX" sz="1800" spc="-20" dirty="0">
                <a:effectLst/>
                <a:latin typeface="Arial" panose="020B0604020202020204" pitchFamily="34" charset="0"/>
                <a:ea typeface="Times New Roman" panose="02020603050405020304" pitchFamily="18" charset="0"/>
              </a:rPr>
              <a:t> </a:t>
            </a:r>
            <a:r>
              <a:rPr lang="es-MX" sz="1800" spc="-20" dirty="0" err="1">
                <a:effectLst/>
                <a:latin typeface="Arial" panose="020B0604020202020204" pitchFamily="34" charset="0"/>
                <a:ea typeface="Times New Roman" panose="02020603050405020304" pitchFamily="18" charset="0"/>
              </a:rPr>
              <a:t>Anh</a:t>
            </a:r>
            <a:r>
              <a:rPr lang="es-MX" sz="1800" spc="-20" dirty="0">
                <a:effectLst/>
                <a:latin typeface="Arial" panose="020B0604020202020204" pitchFamily="34" charset="0"/>
                <a:ea typeface="Times New Roman" panose="02020603050405020304" pitchFamily="18" charset="0"/>
              </a:rPr>
              <a:t> (2007), </a:t>
            </a:r>
            <a:r>
              <a:rPr lang="es-MX" sz="1800" i="1" spc="-20" dirty="0" err="1">
                <a:effectLst/>
                <a:latin typeface="Arial" panose="020B0604020202020204" pitchFamily="34" charset="0"/>
                <a:ea typeface="Times New Roman" panose="02020603050405020304" pitchFamily="18" charset="0"/>
              </a:rPr>
              <a:t>Tổ</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chức</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hoạt</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động</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giáo</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dục</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tình</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cảm</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xã</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hội</a:t>
            </a:r>
            <a:r>
              <a:rPr lang="es-MX" sz="1800" i="1" spc="-20" dirty="0">
                <a:effectLst/>
                <a:latin typeface="Arial" panose="020B0604020202020204" pitchFamily="34" charset="0"/>
                <a:ea typeface="Times New Roman" panose="02020603050405020304" pitchFamily="18" charset="0"/>
              </a:rPr>
              <a:t> cho </a:t>
            </a:r>
            <a:r>
              <a:rPr lang="es-MX" sz="1800" i="1" spc="-20" dirty="0" err="1">
                <a:effectLst/>
                <a:latin typeface="Arial" panose="020B0604020202020204" pitchFamily="34" charset="0"/>
                <a:ea typeface="Times New Roman" panose="02020603050405020304" pitchFamily="18" charset="0"/>
              </a:rPr>
              <a:t>trẻ</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mầm</a:t>
            </a:r>
            <a:r>
              <a:rPr lang="es-MX" sz="1800" i="1" spc="-20" dirty="0">
                <a:effectLst/>
                <a:latin typeface="Arial" panose="020B0604020202020204" pitchFamily="34" charset="0"/>
                <a:ea typeface="Times New Roman" panose="02020603050405020304" pitchFamily="18" charset="0"/>
              </a:rPr>
              <a:t> non </a:t>
            </a:r>
            <a:r>
              <a:rPr lang="es-MX" sz="1800" i="1" spc="-20" dirty="0" err="1">
                <a:effectLst/>
                <a:latin typeface="Arial" panose="020B0604020202020204" pitchFamily="34" charset="0"/>
                <a:ea typeface="Times New Roman" panose="02020603050405020304" pitchFamily="18" charset="0"/>
              </a:rPr>
              <a:t>theo</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hướng</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tích</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hợp</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chủ</a:t>
            </a:r>
            <a:r>
              <a:rPr lang="es-MX" sz="1800" i="1" spc="-20" dirty="0">
                <a:effectLst/>
                <a:latin typeface="Arial" panose="020B0604020202020204" pitchFamily="34" charset="0"/>
                <a:ea typeface="Times New Roman" panose="02020603050405020304" pitchFamily="18" charset="0"/>
              </a:rPr>
              <a:t> </a:t>
            </a:r>
            <a:r>
              <a:rPr lang="es-MX" sz="1800" i="1" spc="-20" dirty="0" err="1">
                <a:effectLst/>
                <a:latin typeface="Arial" panose="020B0604020202020204" pitchFamily="34" charset="0"/>
                <a:ea typeface="Times New Roman" panose="02020603050405020304" pitchFamily="18" charset="0"/>
              </a:rPr>
              <a:t>đề</a:t>
            </a:r>
            <a:r>
              <a:rPr lang="es-MX" sz="1800" spc="-20" dirty="0">
                <a:effectLst/>
                <a:latin typeface="Arial" panose="020B0604020202020204" pitchFamily="34" charset="0"/>
                <a:ea typeface="Times New Roman" panose="02020603050405020304" pitchFamily="18" charset="0"/>
              </a:rPr>
              <a:t>, NXB </a:t>
            </a:r>
            <a:r>
              <a:rPr lang="es-MX" sz="1800" spc="-20" dirty="0" err="1">
                <a:effectLst/>
                <a:latin typeface="Arial" panose="020B0604020202020204" pitchFamily="34" charset="0"/>
                <a:ea typeface="Times New Roman" panose="02020603050405020304" pitchFamily="18" charset="0"/>
              </a:rPr>
              <a:t>Giáo</a:t>
            </a:r>
            <a:r>
              <a:rPr lang="es-MX" sz="1800" spc="-20" dirty="0">
                <a:effectLst/>
                <a:latin typeface="Arial" panose="020B0604020202020204" pitchFamily="34" charset="0"/>
                <a:ea typeface="Times New Roman" panose="02020603050405020304" pitchFamily="18" charset="0"/>
              </a:rPr>
              <a:t> </a:t>
            </a:r>
            <a:r>
              <a:rPr lang="es-MX" sz="1800" spc="-20" dirty="0" err="1">
                <a:effectLst/>
                <a:latin typeface="Arial" panose="020B0604020202020204" pitchFamily="34" charset="0"/>
                <a:ea typeface="Times New Roman" panose="02020603050405020304" pitchFamily="18" charset="0"/>
              </a:rPr>
              <a:t>dục</a:t>
            </a:r>
            <a:r>
              <a:rPr lang="es-MX" sz="1800" spc="-20" dirty="0">
                <a:effectLst/>
                <a:latin typeface="Arial" panose="020B0604020202020204" pitchFamily="34" charset="0"/>
                <a:ea typeface="Times New Roman" panose="02020603050405020304" pitchFamily="18" charset="0"/>
              </a:rPr>
              <a:t>; </a:t>
            </a:r>
          </a:p>
          <a:p>
            <a:pPr algn="just">
              <a:lnSpc>
                <a:spcPct val="150000"/>
              </a:lnSpc>
            </a:pPr>
            <a:r>
              <a:rPr lang="en-US" sz="1800" dirty="0">
                <a:effectLst/>
                <a:latin typeface="Arial" panose="020B0604020202020204" pitchFamily="34" charset="0"/>
                <a:ea typeface="Times New Roman" panose="02020603050405020304" pitchFamily="18" charset="0"/>
              </a:rPr>
              <a:t>Chu </a:t>
            </a:r>
            <a:r>
              <a:rPr lang="en-US" sz="1800" dirty="0" err="1">
                <a:effectLst/>
                <a:latin typeface="Arial" panose="020B0604020202020204" pitchFamily="34" charset="0"/>
                <a:ea typeface="Times New Roman" panose="02020603050405020304" pitchFamily="18" charset="0"/>
              </a:rPr>
              <a:t>Thị</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Hồng</a:t>
            </a:r>
            <a:r>
              <a:rPr lang="en-US" sz="1800" dirty="0">
                <a:effectLst/>
                <a:latin typeface="Arial" panose="020B0604020202020204" pitchFamily="34" charset="0"/>
                <a:ea typeface="Times New Roman" panose="02020603050405020304" pitchFamily="18" charset="0"/>
              </a:rPr>
              <a:t> Nhung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sự</a:t>
            </a:r>
            <a:r>
              <a:rPr lang="en-US" sz="1800" dirty="0">
                <a:effectLst/>
                <a:latin typeface="Arial" panose="020B0604020202020204" pitchFamily="34" charset="0"/>
                <a:ea typeface="Times New Roman" panose="02020603050405020304" pitchFamily="18" charset="0"/>
              </a:rPr>
              <a:t> (2018). </a:t>
            </a:r>
            <a:r>
              <a:rPr lang="en-US" sz="1800" i="1" dirty="0" err="1">
                <a:effectLst/>
                <a:latin typeface="Arial" panose="020B0604020202020204" pitchFamily="34" charset="0"/>
                <a:ea typeface="Times New Roman" panose="02020603050405020304" pitchFamily="18" charset="0"/>
              </a:rPr>
              <a:t>Nghiên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cứu</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kĩ</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năng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xã</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hội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mẫu</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số</a:t>
            </a:r>
            <a:r>
              <a:rPr lang="en-US" sz="1800" dirty="0">
                <a:effectLst/>
                <a:latin typeface="Arial" panose="020B0604020202020204" pitchFamily="34" charset="0"/>
                <a:ea typeface="Times New Roman" panose="02020603050405020304" pitchFamily="18" charset="0"/>
              </a:rPr>
              <a:t>: B2016-VKG-05. </a:t>
            </a:r>
            <a:r>
              <a:rPr lang="en-US" sz="1800" dirty="0" err="1">
                <a:effectLst/>
                <a:latin typeface="Arial" panose="020B0604020202020204" pitchFamily="34" charset="0"/>
                <a:ea typeface="Times New Roman" panose="02020603050405020304" pitchFamily="18" charset="0"/>
              </a:rPr>
              <a:t>Viện</a:t>
            </a:r>
            <a:r>
              <a:rPr lang="en-US" sz="1800" dirty="0">
                <a:effectLst/>
                <a:latin typeface="Arial" panose="020B0604020202020204" pitchFamily="34" charset="0"/>
                <a:ea typeface="Times New Roman" panose="02020603050405020304" pitchFamily="18" charset="0"/>
              </a:rPr>
              <a:t> Khoa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Việt</a:t>
            </a:r>
            <a:r>
              <a:rPr lang="en-US" sz="1800" dirty="0">
                <a:effectLst/>
                <a:latin typeface="Arial" panose="020B0604020202020204" pitchFamily="34" charset="0"/>
                <a:ea typeface="Times New Roman" panose="02020603050405020304" pitchFamily="18" charset="0"/>
              </a:rPr>
              <a:t> Nam</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0" y="538480"/>
            <a:ext cx="8976959" cy="2680593"/>
          </a:xfrm>
          <a:prstGeom prst="rect">
            <a:avLst/>
          </a:prstGeom>
        </p:spPr>
        <p:txBody>
          <a:bodyPr spcFirstLastPara="1" wrap="square" lIns="91425" tIns="91425" rIns="91425" bIns="91425" anchor="t" anchorCtr="0">
            <a:noAutofit/>
          </a:bodyPr>
          <a:lstStyle/>
          <a:p>
            <a:pPr marL="0" marR="0" indent="0" algn="just">
              <a:spcBef>
                <a:spcPts val="0"/>
              </a:spcBef>
              <a:spcAft>
                <a:spcPts val="0"/>
              </a:spcAft>
            </a:pPr>
            <a:r>
              <a:rPr lang="en-US" sz="1600" dirty="0">
                <a:solidFill>
                  <a:srgbClr val="000000"/>
                </a:solidFill>
                <a:effectLst/>
                <a:latin typeface="Arial" panose="020B0604020202020204" pitchFamily="34" charset="0"/>
                <a:ea typeface="Times New Roman" panose="02020603050405020304" pitchFamily="18" charset="0"/>
              </a:rPr>
              <a:t>. </a:t>
            </a:r>
            <a:r>
              <a:rPr lang="en-US" sz="1600" dirty="0" err="1">
                <a:solidFill>
                  <a:srgbClr val="000000"/>
                </a:solidFill>
                <a:effectLst/>
                <a:latin typeface="Arial" panose="020B0604020202020204" pitchFamily="34" charset="0"/>
                <a:ea typeface="Times New Roman" panose="02020603050405020304" pitchFamily="18" charset="0"/>
              </a:rPr>
              <a:t>Tổ</a:t>
            </a:r>
            <a:r>
              <a:rPr lang="en-US" sz="1600" dirty="0">
                <a:solidFill>
                  <a:srgbClr val="000000"/>
                </a:solidFill>
                <a:effectLst/>
                <a:latin typeface="Arial" panose="020B0604020202020204" pitchFamily="34" charset="0"/>
                <a:ea typeface="Times New Roman" panose="02020603050405020304" pitchFamily="18" charset="0"/>
              </a:rPr>
              <a:t> </a:t>
            </a:r>
            <a:r>
              <a:rPr lang="en-US" sz="1600" dirty="0" err="1">
                <a:solidFill>
                  <a:srgbClr val="000000"/>
                </a:solidFill>
                <a:effectLst/>
                <a:latin typeface="Arial" panose="020B0604020202020204" pitchFamily="34" charset="0"/>
                <a:ea typeface="Times New Roman" panose="02020603050405020304" pitchFamily="18" charset="0"/>
              </a:rPr>
              <a:t>chức</a:t>
            </a:r>
            <a:r>
              <a:rPr lang="en-US" sz="1600" dirty="0">
                <a:solidFill>
                  <a:srgbClr val="000000"/>
                </a:solidFill>
                <a:effectLst/>
                <a:latin typeface="Arial" panose="020B0604020202020204" pitchFamily="34" charset="0"/>
                <a:ea typeface="Times New Roman" panose="02020603050405020304" pitchFamily="18" charset="0"/>
              </a:rPr>
              <a:t> </a:t>
            </a:r>
            <a:r>
              <a:rPr lang="en-US" sz="1600" dirty="0" err="1">
                <a:solidFill>
                  <a:srgbClr val="000000"/>
                </a:solidFill>
                <a:effectLst/>
                <a:latin typeface="Arial" panose="020B0604020202020204" pitchFamily="34" charset="0"/>
                <a:ea typeface="Times New Roman" panose="02020603050405020304" pitchFamily="18" charset="0"/>
              </a:rPr>
              <a:t>khảo</a:t>
            </a:r>
            <a:r>
              <a:rPr lang="en-US" sz="1600" dirty="0">
                <a:solidFill>
                  <a:srgbClr val="000000"/>
                </a:solidFill>
                <a:effectLst/>
                <a:latin typeface="Arial" panose="020B0604020202020204" pitchFamily="34" charset="0"/>
                <a:ea typeface="Times New Roman" panose="02020603050405020304" pitchFamily="18" charset="0"/>
              </a:rPr>
              <a:t> </a:t>
            </a:r>
            <a:r>
              <a:rPr lang="en-US" sz="1600" dirty="0" err="1">
                <a:solidFill>
                  <a:srgbClr val="000000"/>
                </a:solidFill>
                <a:effectLst/>
                <a:latin typeface="Arial" panose="020B0604020202020204" pitchFamily="34" charset="0"/>
                <a:ea typeface="Times New Roman" panose="02020603050405020304" pitchFamily="18" charset="0"/>
              </a:rPr>
              <a:t>sát</a:t>
            </a:r>
            <a:r>
              <a:rPr lang="en-US" sz="1600" dirty="0">
                <a:solidFill>
                  <a:srgbClr val="000000"/>
                </a:solidFill>
                <a:effectLst/>
                <a:latin typeface="Arial" panose="020B0604020202020204" pitchFamily="34" charset="0"/>
                <a:ea typeface="Times New Roman" panose="02020603050405020304" pitchFamily="18" charset="0"/>
              </a:rPr>
              <a:t> </a:t>
            </a:r>
            <a:r>
              <a:rPr lang="en-US" sz="1600" dirty="0" err="1">
                <a:solidFill>
                  <a:srgbClr val="000000"/>
                </a:solidFill>
                <a:effectLst/>
                <a:latin typeface="Arial" panose="020B0604020202020204" pitchFamily="34" charset="0"/>
                <a:ea typeface="Times New Roman" panose="02020603050405020304" pitchFamily="18" charset="0"/>
              </a:rPr>
              <a:t>thực</a:t>
            </a:r>
            <a:r>
              <a:rPr lang="en-US" sz="1600" dirty="0">
                <a:solidFill>
                  <a:srgbClr val="000000"/>
                </a:solidFill>
                <a:effectLst/>
                <a:latin typeface="Arial" panose="020B0604020202020204" pitchFamily="34" charset="0"/>
                <a:ea typeface="Times New Roman" panose="02020603050405020304" pitchFamily="18" charset="0"/>
              </a:rPr>
              <a:t> </a:t>
            </a:r>
            <a:r>
              <a:rPr lang="en-US" sz="1600" dirty="0" err="1">
                <a:solidFill>
                  <a:srgbClr val="000000"/>
                </a:solidFill>
                <a:effectLst/>
                <a:latin typeface="Arial" panose="020B0604020202020204" pitchFamily="34" charset="0"/>
                <a:ea typeface="Times New Roman" panose="02020603050405020304" pitchFamily="18" charset="0"/>
              </a:rPr>
              <a:t>trạng</a:t>
            </a:r>
            <a:endParaRPr lang="en-US" sz="1600" dirty="0">
              <a:solidFill>
                <a:srgbClr val="000000"/>
              </a:solidFill>
              <a:effectLst/>
              <a:latin typeface="Arial" panose="020B0604020202020204" pitchFamily="34" charset="0"/>
              <a:ea typeface="Times New Roman" panose="02020603050405020304" pitchFamily="18" charset="0"/>
            </a:endParaRPr>
          </a:p>
          <a:p>
            <a:pPr marL="0" marR="0" indent="457200" algn="just">
              <a:lnSpc>
                <a:spcPct val="117000"/>
              </a:lnSpc>
              <a:spcBef>
                <a:spcPts val="0"/>
              </a:spcBef>
              <a:spcAft>
                <a:spcPts val="0"/>
              </a:spcAft>
            </a:pPr>
            <a:r>
              <a:rPr lang="pt-BR" sz="1600" b="1" i="1" dirty="0">
                <a:solidFill>
                  <a:srgbClr val="000000"/>
                </a:solidFill>
                <a:effectLst/>
                <a:latin typeface="Arial" panose="020B0604020202020204" pitchFamily="34" charset="0"/>
                <a:ea typeface="Calibri" panose="020F0502020204030204" pitchFamily="34" charset="0"/>
              </a:rPr>
              <a:t>Mục tiêu khảo sát</a:t>
            </a:r>
            <a:endParaRPr lang="en-US" sz="1600" b="1" i="1" dirty="0">
              <a:effectLst/>
              <a:latin typeface="Times New Roman" panose="02020603050405020304" pitchFamily="18" charset="0"/>
              <a:ea typeface="Calibri" panose="020F0502020204030204" pitchFamily="34" charset="0"/>
            </a:endParaRPr>
          </a:p>
          <a:p>
            <a:pPr marL="0" marR="0" algn="just">
              <a:lnSpc>
                <a:spcPct val="117000"/>
              </a:lnSpc>
              <a:spcBef>
                <a:spcPts val="0"/>
              </a:spcBef>
              <a:spcAft>
                <a:spcPts val="0"/>
              </a:spcAft>
            </a:pPr>
            <a:r>
              <a:rPr lang="en-US" sz="1600" b="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Tìm</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hiểu</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thực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trạng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đặc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điểm</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KNXH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thực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trạng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môi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trường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xã</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hội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ảnh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hưởng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đến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sự</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phát</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triển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KNXH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của</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a:t>
            </a:r>
            <a:endParaRPr lang="en-US" sz="16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600" b="1" i="1" dirty="0" err="1">
                <a:solidFill>
                  <a:srgbClr val="000000"/>
                </a:solidFill>
                <a:effectLst/>
                <a:latin typeface="Arial" panose="020B0604020202020204" pitchFamily="34" charset="0"/>
                <a:ea typeface="Calibri" panose="020F0502020204030204" pitchFamily="34" charset="0"/>
              </a:rPr>
              <a:t>Đối</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tượng</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quy</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mô</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và</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thời</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gian</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khảo</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sát</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thực</a:t>
            </a:r>
            <a:r>
              <a:rPr lang="en-US" sz="1600" b="1" i="1" dirty="0">
                <a:solidFill>
                  <a:srgbClr val="000000"/>
                </a:solidFill>
                <a:effectLst/>
                <a:latin typeface="Arial" panose="020B0604020202020204" pitchFamily="34" charset="0"/>
                <a:ea typeface="Calibri" panose="020F0502020204030204" pitchFamily="34" charset="0"/>
              </a:rPr>
              <a:t> </a:t>
            </a:r>
            <a:r>
              <a:rPr lang="en-US" sz="1600" b="1" i="1" dirty="0" err="1">
                <a:solidFill>
                  <a:srgbClr val="000000"/>
                </a:solidFill>
                <a:effectLst/>
                <a:latin typeface="Arial" panose="020B0604020202020204" pitchFamily="34" charset="0"/>
                <a:ea typeface="Calibri" panose="020F0502020204030204" pitchFamily="34" charset="0"/>
              </a:rPr>
              <a:t>trạng</a:t>
            </a:r>
            <a:endParaRPr lang="en-US" sz="16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0"/>
              </a:spcAft>
            </a:pPr>
            <a:r>
              <a:rPr lang="en-US" sz="16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Đối</a:t>
            </a:r>
            <a:r>
              <a:rPr lang="en-US" sz="16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tượng</a:t>
            </a:r>
            <a:r>
              <a:rPr lang="en-US" sz="16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khảo</a:t>
            </a:r>
            <a:r>
              <a:rPr lang="en-US" sz="16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sát</a:t>
            </a:r>
            <a:r>
              <a:rPr lang="en-US" sz="16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endParaRPr lang="en-US" sz="16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CBQL: 10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người</a:t>
            </a:r>
            <a:endParaRPr lang="en-US" sz="16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GVMN: 175 GV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mầm</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non ở 2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quận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huyện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huyện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Hoài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Đức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quận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Ba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Đình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thành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phố</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Hà</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Nội</a:t>
            </a:r>
            <a:endParaRPr lang="en-US" sz="16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PH: 130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phụ</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huynh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của</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quận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Ba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Đình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huyện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Hoài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Đức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có</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con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học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tại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các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trường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số</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10;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trường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MN 1.6;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trường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MN Di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Trạch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trường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MN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Yên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Sở</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PVS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đối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với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cộng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đồng</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chính</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quyền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xã</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đại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diện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cho</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các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tổ</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chức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tại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huyện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Hoài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Đức</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quận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Ba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Đình</a:t>
            </a:r>
            <a:endParaRPr lang="en-US" sz="16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Khảo</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sát</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gián</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tiếp</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qua GV: 517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ở 3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độ</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tuổi</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bé</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nhỡ</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lớn</a:t>
            </a:r>
            <a:endParaRPr lang="en-US" sz="16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Khảo</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sát</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trực</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tiếp</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77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ở 3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độ</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tuổi</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bé</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nhỡ</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600" b="0" spc="-3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lớn</a:t>
            </a:r>
            <a:r>
              <a:rPr lang="en-US" sz="1600" b="0" spc="-3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endParaRPr lang="en-US" sz="1600" b="1" dirty="0">
              <a:effectLst/>
              <a:latin typeface=".VnTime"/>
              <a:ea typeface="SimSun" panose="02010600030101010101" pitchFamily="2" charset="-122"/>
              <a:cs typeface="Times New Roman" panose="02020603050405020304" pitchFamily="18" charset="0"/>
            </a:endParaRPr>
          </a:p>
          <a:p>
            <a:pPr marL="0" marR="0" indent="0" algn="just">
              <a:spcBef>
                <a:spcPts val="0"/>
              </a:spcBef>
              <a:spcAft>
                <a:spcPts val="0"/>
              </a:spcAft>
            </a:pPr>
            <a:endParaRPr lang="en-US" sz="16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6407768" y="22708"/>
            <a:ext cx="2357772" cy="1244904"/>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511810" y="4928056"/>
            <a:ext cx="5293360" cy="215444"/>
          </a:xfrm>
          <a:prstGeom prst="rect">
            <a:avLst/>
          </a:prstGeom>
          <a:noFill/>
        </p:spPr>
        <p:txBody>
          <a:bodyPr wrap="square">
            <a:spAutoFit/>
          </a:bodyPr>
          <a:lstStyle/>
          <a:p>
            <a:r>
              <a:rPr lang="en-US" sz="800" dirty="0"/>
              <a:t>https://www.learnwithhomer.com/homer-blog/4190/social-skills-for-kids/</a:t>
            </a:r>
          </a:p>
        </p:txBody>
      </p:sp>
      <p:sp>
        <p:nvSpPr>
          <p:cNvPr id="3" name="Title 2">
            <a:extLst>
              <a:ext uri="{FF2B5EF4-FFF2-40B4-BE49-F238E27FC236}">
                <a16:creationId xmlns:a16="http://schemas.microsoft.com/office/drawing/2014/main" id="{B2417B7A-93AE-44EC-9BB7-EF7426E67FB4}"/>
              </a:ext>
            </a:extLst>
          </p:cNvPr>
          <p:cNvSpPr>
            <a:spLocks noGrp="1"/>
          </p:cNvSpPr>
          <p:nvPr>
            <p:ph type="title"/>
          </p:nvPr>
        </p:nvSpPr>
        <p:spPr/>
        <p:txBody>
          <a:bodyPr/>
          <a:lstStyle/>
          <a:p>
            <a:r>
              <a:rPr lang="en-US" dirty="0"/>
              <a:t>KHẢO SÁT THỰC TRẠNG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44274" y="920563"/>
            <a:ext cx="8913211" cy="4168764"/>
          </a:xfrm>
          <a:prstGeom prst="rect">
            <a:avLst/>
          </a:prstGeom>
        </p:spPr>
        <p:txBody>
          <a:bodyPr spcFirstLastPara="1" wrap="square" lIns="91425" tIns="91425" rIns="91425" bIns="91425" anchor="t" anchorCtr="0">
            <a:noAutofit/>
          </a:bodyPr>
          <a:lstStyle/>
          <a:p>
            <a:pPr marL="0" marR="0" algn="just">
              <a:lnSpc>
                <a:spcPct val="117000"/>
              </a:lnSpc>
              <a:spcBef>
                <a:spcPts val="0"/>
              </a:spcBef>
              <a:spcAft>
                <a:spcPts val="0"/>
              </a:spcAft>
            </a:pPr>
            <a:r>
              <a:rPr lang="it-IT"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Tổng số trẻ được khảo sát trực tiếp là 77 trẻ trong đó có 26 trẻ</a:t>
            </a:r>
            <a:r>
              <a:rPr lang="it-IT" sz="18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bé</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25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nhỡ</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26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lớn</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có</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43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trai</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34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gái</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Như</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vậy</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cho</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thấy</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khảo</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sát</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đảm</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bảo</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sự</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phân</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bố</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đều</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giữa</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các</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độ</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tuổi</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giới</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tính</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khu</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vực</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endParaRPr lang="en-US" sz="18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8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Thời</a:t>
            </a:r>
            <a:r>
              <a:rPr lang="en-US" sz="18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gian</a:t>
            </a:r>
            <a:r>
              <a:rPr lang="en-US" sz="18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điều</a:t>
            </a:r>
            <a:r>
              <a:rPr lang="en-US" sz="1800" b="0"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i="1"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tra</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8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Tháng</a:t>
            </a:r>
            <a:r>
              <a:rPr lang="en-US"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4/2017 – 6/2017.</a:t>
            </a:r>
            <a:endParaRPr lang="en-US" sz="18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Phạm</a:t>
            </a:r>
            <a:r>
              <a:rPr lang="en-US" sz="1800" b="1" i="1" dirty="0">
                <a:solidFill>
                  <a:srgbClr val="000000"/>
                </a:solidFill>
                <a:effectLst/>
                <a:latin typeface="Arial" panose="020B0604020202020204" pitchFamily="34" charset="0"/>
                <a:ea typeface="Calibri" panose="020F0502020204030204" pitchFamily="34" charset="0"/>
              </a:rPr>
              <a:t> vi </a:t>
            </a:r>
            <a:r>
              <a:rPr lang="en-US" sz="1800" b="1" i="1" dirty="0" err="1">
                <a:solidFill>
                  <a:srgbClr val="000000"/>
                </a:solidFill>
                <a:effectLst/>
                <a:latin typeface="Arial" panose="020B0604020202020204" pitchFamily="34" charset="0"/>
                <a:ea typeface="Calibri" panose="020F0502020204030204" pitchFamily="34" charset="0"/>
              </a:rPr>
              <a:t>khảo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sát</a:t>
            </a:r>
            <a:endParaRPr lang="en-US" sz="18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0"/>
              </a:spcAft>
            </a:pPr>
            <a:r>
              <a:rPr lang="it-IT" sz="18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Chúng tôi tổ chức khảo sát tại: 4 trường mầm non của huyện Hoài Đức và quận Ba Đình thành phố Hà Nội. Trong đó Huyện Hoài Đức bao gồm trường mầm non Di Trạch và mầm non Yên Sở; Quận Ba Đình bao gồm trường mầm non 1/6 và trường mẫu giáo số 10. </a:t>
            </a:r>
            <a:endParaRPr lang="en-US" sz="1800" b="1" dirty="0">
              <a:effectLst/>
              <a:latin typeface=".VnTime"/>
              <a:ea typeface="SimSun" panose="02010600030101010101" pitchFamily="2" charset="-122"/>
              <a:cs typeface="Times New Roman" panose="02020603050405020304" pitchFamily="18" charset="0"/>
            </a:endParaRPr>
          </a:p>
          <a:p>
            <a:pPr marL="0" marR="0" algn="just">
              <a:spcBef>
                <a:spcPts val="0"/>
              </a:spcBef>
              <a:spcAft>
                <a:spcPts val="0"/>
              </a:spcAft>
            </a:pPr>
            <a:endParaRPr lang="en-US" sz="2100" dirty="0">
              <a:effectLst/>
              <a:latin typeface="+mj-lt"/>
              <a:ea typeface="Times New Roman" panose="02020603050405020304" pitchFamily="18" charset="0"/>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08750" y="4835723"/>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itle 2">
            <a:extLst>
              <a:ext uri="{FF2B5EF4-FFF2-40B4-BE49-F238E27FC236}">
                <a16:creationId xmlns:a16="http://schemas.microsoft.com/office/drawing/2014/main" id="{DC3F66BE-4E89-2F7E-DF13-92CEA2CA11BB}"/>
              </a:ext>
            </a:extLst>
          </p:cNvPr>
          <p:cNvSpPr>
            <a:spLocks noGrp="1"/>
          </p:cNvSpPr>
          <p:nvPr>
            <p:ph type="title"/>
          </p:nvPr>
        </p:nvSpPr>
        <p:spPr>
          <a:xfrm>
            <a:off x="457200" y="-22622"/>
            <a:ext cx="8229600" cy="857400"/>
          </a:xfrm>
        </p:spPr>
        <p:txBody>
          <a:bodyPr/>
          <a:lstStyle/>
          <a:p>
            <a:r>
              <a:rPr lang="en-US" dirty="0"/>
              <a:t>KHẢO SÁT THỰC TRẠNG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60960" y="204679"/>
            <a:ext cx="8913211" cy="4168764"/>
          </a:xfrm>
          <a:prstGeom prst="rect">
            <a:avLst/>
          </a:prstGeom>
        </p:spPr>
        <p:txBody>
          <a:bodyPr spcFirstLastPara="1" wrap="square" lIns="91425" tIns="91425" rIns="91425" bIns="91425" anchor="t" anchorCtr="0">
            <a:noAutofit/>
          </a:bodyPr>
          <a:lstStyle/>
          <a:p>
            <a:pPr marL="0" marR="0" indent="457200" algn="just">
              <a:lnSpc>
                <a:spcPct val="117000"/>
              </a:lnSpc>
              <a:spcBef>
                <a:spcPts val="0"/>
              </a:spcBef>
              <a:spcAft>
                <a:spcPts val="0"/>
              </a:spcAft>
            </a:pPr>
            <a:r>
              <a:rPr lang="en-US" sz="1700" b="1" i="1" dirty="0" err="1">
                <a:solidFill>
                  <a:srgbClr val="000000"/>
                </a:solidFill>
                <a:effectLst/>
                <a:latin typeface="Arial" panose="020B0604020202020204" pitchFamily="34" charset="0"/>
                <a:ea typeface="Calibri" panose="020F0502020204030204" pitchFamily="34" charset="0"/>
              </a:rPr>
              <a:t>Nội</a:t>
            </a:r>
            <a:r>
              <a:rPr lang="en-US" sz="1700" b="1" i="1" dirty="0">
                <a:solidFill>
                  <a:srgbClr val="000000"/>
                </a:solidFill>
                <a:effectLst/>
                <a:latin typeface="Arial" panose="020B0604020202020204" pitchFamily="34" charset="0"/>
                <a:ea typeface="Calibri" panose="020F0502020204030204" pitchFamily="34" charset="0"/>
              </a:rPr>
              <a:t> dung </a:t>
            </a:r>
            <a:r>
              <a:rPr lang="en-US" sz="1700" b="1" i="1" dirty="0" err="1">
                <a:solidFill>
                  <a:srgbClr val="000000"/>
                </a:solidFill>
                <a:effectLst/>
                <a:latin typeface="Arial" panose="020B0604020202020204" pitchFamily="34" charset="0"/>
                <a:ea typeface="Calibri" panose="020F0502020204030204" pitchFamily="34" charset="0"/>
              </a:rPr>
              <a:t>khảo</a:t>
            </a:r>
            <a:r>
              <a:rPr lang="en-US" sz="1700" b="1" i="1" dirty="0">
                <a:solidFill>
                  <a:srgbClr val="000000"/>
                </a:solidFill>
                <a:effectLst/>
                <a:latin typeface="Arial" panose="020B0604020202020204" pitchFamily="34" charset="0"/>
                <a:ea typeface="Calibri" panose="020F0502020204030204" pitchFamily="34" charset="0"/>
              </a:rPr>
              <a:t> </a:t>
            </a:r>
            <a:r>
              <a:rPr lang="en-US" sz="1700" b="1" i="1" dirty="0" err="1">
                <a:solidFill>
                  <a:srgbClr val="000000"/>
                </a:solidFill>
                <a:effectLst/>
                <a:latin typeface="Arial" panose="020B0604020202020204" pitchFamily="34" charset="0"/>
                <a:ea typeface="Calibri" panose="020F0502020204030204" pitchFamily="34" charset="0"/>
              </a:rPr>
              <a:t>sát</a:t>
            </a:r>
            <a:r>
              <a:rPr lang="en-US" sz="1700" b="1" i="1" dirty="0">
                <a:solidFill>
                  <a:srgbClr val="000000"/>
                </a:solidFill>
                <a:effectLst/>
                <a:latin typeface="Arial" panose="020B0604020202020204" pitchFamily="34" charset="0"/>
                <a:ea typeface="Calibri" panose="020F0502020204030204" pitchFamily="34" charset="0"/>
              </a:rPr>
              <a:t> </a:t>
            </a:r>
            <a:endParaRPr lang="en-US" sz="17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0"/>
              </a:spcAft>
            </a:pP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Thực trạng KNXH của trẻ mẫu giáo.</a:t>
            </a:r>
            <a:endParaRPr lang="en-US" sz="17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Thực trạng môi trường xã hội ảnh hưởng đến sự phát triển KNXH của trẻ.</a:t>
            </a:r>
            <a:endParaRPr lang="en-US" sz="17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Mối quan hệ KNXH của trẻ mẫu giáo và môi trường xã hội.</a:t>
            </a:r>
            <a:endParaRPr lang="en-US" sz="17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Nghiên cứu trường hợp.</a:t>
            </a:r>
            <a:endParaRPr lang="en-US" sz="1700" b="1" dirty="0">
              <a:effectLst/>
              <a:latin typeface=".VnTime"/>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it-IT" sz="1700" b="1" i="1" dirty="0">
                <a:solidFill>
                  <a:srgbClr val="000000"/>
                </a:solidFill>
                <a:effectLst/>
                <a:latin typeface="Arial" panose="020B0604020202020204" pitchFamily="34" charset="0"/>
                <a:ea typeface="Calibri" panose="020F0502020204030204" pitchFamily="34" charset="0"/>
              </a:rPr>
              <a:t>Phương pháp khảo sát</a:t>
            </a:r>
            <a:endParaRPr lang="en-US" sz="17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0"/>
              </a:spcAft>
            </a:pP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a:t>
            </a:r>
            <a:r>
              <a:rPr lang="it-IT" sz="1700" b="1" i="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Điều tra bằng phiếu đối với GVMN trường mầm non và cha mẹ trẻ </a:t>
            </a:r>
            <a:r>
              <a:rPr lang="en-US" sz="1700" b="1"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Sử</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dụng</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phương</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pháp</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phỏng</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vấn</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tọa</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đàm</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với</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GV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ban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giám</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hiệu</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trường</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MN, cha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mẹ</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và</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cộng</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đồng</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về</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việc</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dục</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KNXH</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a:t>
            </a:r>
          </a:p>
          <a:p>
            <a:pPr marL="0" marR="0" indent="457200" algn="just">
              <a:lnSpc>
                <a:spcPct val="117000"/>
              </a:lnSpc>
              <a:spcBef>
                <a:spcPts val="0"/>
              </a:spcBef>
              <a:spcAft>
                <a:spcPts val="0"/>
              </a:spcAft>
            </a:pP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Quan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sát</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việc</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dục</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KNXH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cho</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trẻ</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mẫu</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giáo</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ở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gia</a:t>
            </a:r>
            <a:r>
              <a:rPr lang="en-US"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a:t>
            </a:r>
            <a:r>
              <a:rPr lang="en-US" sz="1700" b="0" dirty="0" err="1">
                <a:solidFill>
                  <a:srgbClr val="000000"/>
                </a:solidFill>
                <a:effectLst/>
                <a:latin typeface="Arial" panose="020B0604020202020204" pitchFamily="34" charset="0"/>
                <a:ea typeface="SimSun" panose="02010600030101010101" pitchFamily="2" charset="-122"/>
                <a:cs typeface="Times New Roman" panose="02020603050405020304" pitchFamily="18" charset="0"/>
              </a:rPr>
              <a:t>đình</a:t>
            </a:r>
            <a:endParaRPr lang="en-US" sz="1700" dirty="0">
              <a:solidFill>
                <a:srgbClr val="000000"/>
              </a:solidFill>
              <a:latin typeface="Arial" panose="020B0604020202020204" pitchFamily="34" charset="0"/>
              <a:ea typeface="SimSun" panose="02010600030101010101" pitchFamily="2" charset="-122"/>
              <a:cs typeface="Times New Roman" panose="02020603050405020304" pitchFamily="18" charset="0"/>
            </a:endParaRPr>
          </a:p>
          <a:p>
            <a:pPr marL="0" marR="0" indent="457200" algn="just">
              <a:lnSpc>
                <a:spcPct val="117000"/>
              </a:lnSpc>
              <a:spcBef>
                <a:spcPts val="0"/>
              </a:spcBef>
              <a:spcAft>
                <a:spcPts val="0"/>
              </a:spcAft>
            </a:pPr>
            <a:r>
              <a:rPr lang="it-IT" sz="1700" b="0" dirty="0">
                <a:solidFill>
                  <a:srgbClr val="000000"/>
                </a:solidFill>
                <a:effectLst/>
                <a:latin typeface="Arial" panose="020B0604020202020204" pitchFamily="34" charset="0"/>
                <a:ea typeface="SimSun" panose="02010600030101010101" pitchFamily="2" charset="-122"/>
                <a:cs typeface="Times New Roman" panose="02020603050405020304" pitchFamily="18" charset="0"/>
              </a:rPr>
              <a:t>- Khảo sát trẻ trực tiếp tại trường MN thông qua bài tập khảo sát, khảo sát trẻ gián tiếp thông qua bảng kiểm dành cho GV và phụ huynh. Đánh giá KNXH của trẻ 4 mức (mức 1 là mức thấp nhất và mức 4 là mức cao nhất).</a:t>
            </a:r>
            <a:endParaRPr lang="en-US" sz="1700" b="1" dirty="0">
              <a:effectLst/>
              <a:latin typeface=".VnTime"/>
              <a:ea typeface="SimSun" panose="02010600030101010101" pitchFamily="2" charset="-122"/>
              <a:cs typeface="Times New Roman" panose="02020603050405020304" pitchFamily="18" charset="0"/>
            </a:endParaRPr>
          </a:p>
          <a:p>
            <a:pPr marL="0" marR="0" algn="just">
              <a:lnSpc>
                <a:spcPct val="117000"/>
              </a:lnSpc>
              <a:spcBef>
                <a:spcPts val="0"/>
              </a:spcBef>
              <a:spcAft>
                <a:spcPts val="0"/>
              </a:spcAft>
              <a:tabLst>
                <a:tab pos="450215" algn="l"/>
              </a:tabLst>
            </a:pPr>
            <a:r>
              <a:rPr lang="en-US" sz="1700" dirty="0">
                <a:solidFill>
                  <a:srgbClr val="000000"/>
                </a:solidFill>
                <a:effectLst/>
                <a:latin typeface="Arial" panose="020B0604020202020204" pitchFamily="34" charset="0"/>
                <a:ea typeface="Times New Roman" panose="02020603050405020304" pitchFamily="18" charset="0"/>
              </a:rPr>
              <a:t>	- </a:t>
            </a:r>
            <a:r>
              <a:rPr lang="en-US" sz="1700" dirty="0" err="1">
                <a:solidFill>
                  <a:srgbClr val="000000"/>
                </a:solidFill>
                <a:effectLst/>
                <a:latin typeface="Arial" panose="020B0604020202020204" pitchFamily="34" charset="0"/>
                <a:ea typeface="Times New Roman" panose="02020603050405020304" pitchFamily="18" charset="0"/>
              </a:rPr>
              <a:t>Sử</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dụng</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phương</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pháp</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quan</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sát</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dự</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giờ</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xem</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xét</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bài</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soạn</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và</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kế</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hoạch</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thực</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hiện</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nội</a:t>
            </a:r>
            <a:r>
              <a:rPr lang="en-US" sz="1700" dirty="0">
                <a:solidFill>
                  <a:srgbClr val="000000"/>
                </a:solidFill>
                <a:effectLst/>
                <a:latin typeface="Arial" panose="020B0604020202020204" pitchFamily="34" charset="0"/>
                <a:ea typeface="Times New Roman" panose="02020603050405020304" pitchFamily="18" charset="0"/>
              </a:rPr>
              <a:t> dung </a:t>
            </a:r>
            <a:r>
              <a:rPr lang="en-US" sz="1700" dirty="0" err="1">
                <a:solidFill>
                  <a:srgbClr val="000000"/>
                </a:solidFill>
                <a:effectLst/>
                <a:latin typeface="Arial" panose="020B0604020202020204" pitchFamily="34" charset="0"/>
                <a:ea typeface="Times New Roman" panose="02020603050405020304" pitchFamily="18" charset="0"/>
              </a:rPr>
              <a:t>giáo</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dục</a:t>
            </a:r>
            <a:r>
              <a:rPr lang="en-US" sz="1700" dirty="0">
                <a:solidFill>
                  <a:srgbClr val="000000"/>
                </a:solidFill>
                <a:effectLst/>
                <a:latin typeface="Arial" panose="020B0604020202020204" pitchFamily="34" charset="0"/>
                <a:ea typeface="Times New Roman" panose="02020603050405020304" pitchFamily="18" charset="0"/>
              </a:rPr>
              <a:t> </a:t>
            </a:r>
            <a:r>
              <a:rPr lang="it-IT" sz="1700" dirty="0">
                <a:solidFill>
                  <a:srgbClr val="000000"/>
                </a:solidFill>
                <a:effectLst/>
                <a:latin typeface="Arial" panose="020B0604020202020204" pitchFamily="34" charset="0"/>
                <a:ea typeface="Times New Roman" panose="02020603050405020304" pitchFamily="18" charset="0"/>
              </a:rPr>
              <a:t>KNXH</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tại</a:t>
            </a:r>
            <a:r>
              <a:rPr lang="en-US" sz="1700" dirty="0">
                <a:solidFill>
                  <a:srgbClr val="000000"/>
                </a:solidFill>
                <a:effectLst/>
                <a:latin typeface="Arial" panose="020B0604020202020204" pitchFamily="34" charset="0"/>
                <a:ea typeface="Times New Roman" panose="02020603050405020304" pitchFamily="18" charset="0"/>
              </a:rPr>
              <a:t> </a:t>
            </a:r>
            <a:r>
              <a:rPr lang="en-US" sz="1700" dirty="0" err="1">
                <a:solidFill>
                  <a:srgbClr val="000000"/>
                </a:solidFill>
                <a:effectLst/>
                <a:latin typeface="Arial" panose="020B0604020202020204" pitchFamily="34" charset="0"/>
                <a:ea typeface="Times New Roman" panose="02020603050405020304" pitchFamily="18" charset="0"/>
              </a:rPr>
              <a:t>trường</a:t>
            </a:r>
            <a:r>
              <a:rPr lang="en-US" sz="1700" dirty="0">
                <a:solidFill>
                  <a:srgbClr val="000000"/>
                </a:solidFill>
                <a:effectLst/>
                <a:latin typeface="Arial" panose="020B0604020202020204" pitchFamily="34" charset="0"/>
                <a:ea typeface="Times New Roman" panose="02020603050405020304" pitchFamily="18" charset="0"/>
              </a:rPr>
              <a:t> MN.</a:t>
            </a:r>
            <a:endParaRPr lang="en-US" sz="1700" dirty="0">
              <a:effectLst/>
              <a:latin typeface="Times New Roman" panose="02020603050405020304" pitchFamily="18" charset="0"/>
              <a:ea typeface="Times New Roman" panose="02020603050405020304" pitchFamily="18" charset="0"/>
            </a:endParaRPr>
          </a:p>
          <a:p>
            <a:pPr marL="0" marR="0" algn="just">
              <a:spcBef>
                <a:spcPts val="0"/>
              </a:spcBef>
              <a:spcAft>
                <a:spcPts val="0"/>
              </a:spcAft>
            </a:pPr>
            <a:endParaRPr lang="en-US" sz="1700" dirty="0">
              <a:effectLst/>
              <a:latin typeface="+mj-lt"/>
              <a:ea typeface="Times New Roman" panose="02020603050405020304" pitchFamily="18" charset="0"/>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08750" y="4835723"/>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itle 2">
            <a:extLst>
              <a:ext uri="{FF2B5EF4-FFF2-40B4-BE49-F238E27FC236}">
                <a16:creationId xmlns:a16="http://schemas.microsoft.com/office/drawing/2014/main" id="{DC3F66BE-4E89-2F7E-DF13-92CEA2CA11BB}"/>
              </a:ext>
            </a:extLst>
          </p:cNvPr>
          <p:cNvSpPr>
            <a:spLocks noGrp="1"/>
          </p:cNvSpPr>
          <p:nvPr>
            <p:ph type="title"/>
          </p:nvPr>
        </p:nvSpPr>
        <p:spPr>
          <a:xfrm>
            <a:off x="457200" y="-120923"/>
            <a:ext cx="8229600" cy="857400"/>
          </a:xfrm>
        </p:spPr>
        <p:txBody>
          <a:bodyPr/>
          <a:lstStyle/>
          <a:p>
            <a:r>
              <a:rPr lang="en-US" dirty="0"/>
              <a:t>KHẢO SÁT THỰC TRẠNG</a:t>
            </a:r>
          </a:p>
        </p:txBody>
      </p:sp>
    </p:spTree>
    <p:extLst>
      <p:ext uri="{BB962C8B-B14F-4D97-AF65-F5344CB8AC3E}">
        <p14:creationId xmlns:p14="http://schemas.microsoft.com/office/powerpoint/2010/main" val="3624640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4AEBB80F-EDD4-4F3E-9C34-A25F68521FC5}"/>
              </a:ext>
            </a:extLst>
          </p:cNvPr>
          <p:cNvSpPr txBox="1"/>
          <p:nvPr/>
        </p:nvSpPr>
        <p:spPr>
          <a:xfrm>
            <a:off x="180711" y="527062"/>
            <a:ext cx="8963289" cy="4906215"/>
          </a:xfrm>
          <a:prstGeom prst="rect">
            <a:avLst/>
          </a:prstGeom>
          <a:noFill/>
        </p:spPr>
        <p:txBody>
          <a:bodyPr wrap="square">
            <a:spAutoFit/>
          </a:bodyPr>
          <a:lstStyle/>
          <a:p>
            <a:pPr marL="0" marR="0" algn="just">
              <a:lnSpc>
                <a:spcPct val="117000"/>
              </a:lnSpc>
              <a:spcBef>
                <a:spcPts val="0"/>
              </a:spcBef>
              <a:spcAft>
                <a:spcPts val="0"/>
              </a:spcAft>
            </a:pPr>
            <a:r>
              <a:rPr lang="it-IT" sz="1800" b="1" dirty="0">
                <a:solidFill>
                  <a:srgbClr val="000000"/>
                </a:solidFill>
                <a:effectLst/>
                <a:latin typeface="Arial" panose="020B0604020202020204" pitchFamily="34" charset="0"/>
                <a:ea typeface="Calibri" panose="020F0502020204030204" pitchFamily="34" charset="0"/>
              </a:rPr>
              <a:t>2. Kết quả khảo sát thực trạng</a:t>
            </a:r>
            <a:endParaRPr lang="en-US" sz="1800" b="1" dirty="0">
              <a:effectLst/>
              <a:latin typeface="Times New Roman" panose="02020603050405020304" pitchFamily="18" charset="0"/>
              <a:ea typeface="Calibri" panose="020F0502020204030204" pitchFamily="34" charset="0"/>
            </a:endParaRPr>
          </a:p>
          <a:p>
            <a:pPr marL="0" marR="0" algn="just">
              <a:lnSpc>
                <a:spcPct val="117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Thực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trạng</a:t>
            </a:r>
            <a:r>
              <a:rPr lang="en-US" sz="1800" b="1" i="1" dirty="0">
                <a:solidFill>
                  <a:srgbClr val="000000"/>
                </a:solidFill>
                <a:effectLst/>
                <a:latin typeface="Arial" panose="020B0604020202020204" pitchFamily="34" charset="0"/>
                <a:ea typeface="Calibri" panose="020F0502020204030204" pitchFamily="34" charset="0"/>
              </a:rPr>
              <a:t> KNXH </a:t>
            </a:r>
            <a:r>
              <a:rPr lang="en-US" sz="1800" b="1" i="1" dirty="0" err="1">
                <a:solidFill>
                  <a:srgbClr val="000000"/>
                </a:solidFill>
                <a:effectLst/>
                <a:latin typeface="Arial" panose="020B0604020202020204" pitchFamily="34" charset="0"/>
                <a:ea typeface="Calibri" panose="020F0502020204030204" pitchFamily="34" charset="0"/>
              </a:rPr>
              <a:t>của</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mẫu</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endParaRPr lang="en-US" sz="1800" b="1" i="1" dirty="0">
              <a:effectLst/>
              <a:latin typeface="Times New Roman" panose="02020603050405020304" pitchFamily="18" charset="0"/>
              <a:ea typeface="Calibri" panose="020F0502020204030204" pitchFamily="34" charset="0"/>
            </a:endParaRPr>
          </a:p>
          <a:p>
            <a:pPr marL="0" marR="0" algn="just">
              <a:lnSpc>
                <a:spcPct val="117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2.1. </a:t>
            </a:r>
            <a:r>
              <a:rPr lang="en-US" sz="1800" b="1" i="1" dirty="0" err="1">
                <a:solidFill>
                  <a:srgbClr val="000000"/>
                </a:solidFill>
                <a:effectLst/>
                <a:latin typeface="Arial" panose="020B0604020202020204" pitchFamily="34" charset="0"/>
                <a:ea typeface="Calibri" panose="020F0502020204030204" pitchFamily="34" charset="0"/>
              </a:rPr>
              <a:t>Đặc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điểm</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nhận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thức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của</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trẻ</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mẫu</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endParaRPr lang="en-US" sz="1800" b="1" i="1" dirty="0">
              <a:effectLst/>
              <a:latin typeface="Times New Roman" panose="02020603050405020304" pitchFamily="18" charset="0"/>
              <a:ea typeface="Calibri" panose="020F0502020204030204" pitchFamily="34" charset="0"/>
            </a:endParaRPr>
          </a:p>
          <a:p>
            <a:pPr marL="0" marR="0" indent="450215" algn="just">
              <a:lnSpc>
                <a:spcPct val="117000"/>
              </a:lnSpc>
              <a:spcBef>
                <a:spcPts val="0"/>
              </a:spcBef>
              <a:spcAft>
                <a:spcPts val="0"/>
              </a:spcAft>
            </a:pP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cả</a:t>
            </a:r>
            <a:r>
              <a:rPr lang="en-US" sz="1800" dirty="0">
                <a:solidFill>
                  <a:srgbClr val="000000"/>
                </a:solidFill>
                <a:effectLst/>
                <a:latin typeface="Arial" panose="020B0604020202020204" pitchFamily="34" charset="0"/>
                <a:ea typeface="Times New Roman" panose="02020603050405020304" pitchFamily="18" charset="0"/>
              </a:rPr>
              <a:t> 3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xảy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câu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hỏi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dấu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đánh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theo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dấu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tắc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cần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tuân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vi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cần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đoán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diễn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theo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vi </a:t>
            </a:r>
            <a:r>
              <a:rPr lang="en-US" sz="1800" dirty="0" err="1">
                <a:solidFill>
                  <a:srgbClr val="000000"/>
                </a:solidFill>
                <a:effectLst/>
                <a:latin typeface="Arial" panose="020B0604020202020204" pitchFamily="34" charset="0"/>
                <a:ea typeface="Times New Roman" panose="02020603050405020304" pitchFamily="18" charset="0"/>
              </a:rPr>
              <a:t>dựa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phân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xảy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nl-NL" sz="1800" dirty="0">
                <a:solidFill>
                  <a:srgbClr val="000000"/>
                </a:solidFill>
                <a:effectLst/>
                <a:latin typeface="Arial" panose="020B0604020202020204" pitchFamily="34" charset="0"/>
                <a:ea typeface="Times New Roman" panose="02020603050405020304" pitchFamily="18" charset="0"/>
              </a:rPr>
              <a:t>Ví dụ quan sát một cửa hàng bán bánh kẹo, Nam kể ra các bộ phận của cửa hàng và biết bộ phận nào làm công việc gì, các mặt hàng và người mua hàng cần phải thanh toán trước khi ra về. Nếu không thanh toán theo quy định thì sẽ bị xử lý....</a:t>
            </a:r>
            <a:endParaRPr lang="en-US" sz="1800" dirty="0">
              <a:effectLst/>
              <a:latin typeface="Times New Roman" panose="02020603050405020304" pitchFamily="18" charset="0"/>
              <a:ea typeface="Times New Roman" panose="02020603050405020304" pitchFamily="18" charset="0"/>
            </a:endParaRPr>
          </a:p>
          <a:p>
            <a:pPr marL="0" marR="0" indent="457200" algn="just">
              <a:spcBef>
                <a:spcPts val="0"/>
              </a:spcBef>
              <a:spcAft>
                <a:spcPts val="1000"/>
              </a:spcAft>
            </a:pP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6AF3BC75-E3A7-4648-B0EA-E0EE2DF242E9}"/>
              </a:ext>
            </a:extLst>
          </p:cNvPr>
          <p:cNvPicPr>
            <a:picLocks noChangeAspect="1"/>
          </p:cNvPicPr>
          <p:nvPr/>
        </p:nvPicPr>
        <p:blipFill>
          <a:blip r:embed="rId3"/>
          <a:stretch>
            <a:fillRect/>
          </a:stretch>
        </p:blipFill>
        <p:spPr>
          <a:xfrm>
            <a:off x="7378467" y="0"/>
            <a:ext cx="1765533" cy="1178789"/>
          </a:xfrm>
          <a:prstGeom prst="rect">
            <a:avLst/>
          </a:prstGeom>
        </p:spPr>
      </p:pic>
      <p:sp>
        <p:nvSpPr>
          <p:cNvPr id="7" name="Title 2">
            <a:extLst>
              <a:ext uri="{FF2B5EF4-FFF2-40B4-BE49-F238E27FC236}">
                <a16:creationId xmlns:a16="http://schemas.microsoft.com/office/drawing/2014/main" id="{F1DFDC12-A937-9917-8E60-D7DF21CE0CE8}"/>
              </a:ext>
            </a:extLst>
          </p:cNvPr>
          <p:cNvSpPr>
            <a:spLocks noGrp="1"/>
          </p:cNvSpPr>
          <p:nvPr>
            <p:ph type="title"/>
          </p:nvPr>
        </p:nvSpPr>
        <p:spPr>
          <a:xfrm>
            <a:off x="457200" y="-120923"/>
            <a:ext cx="8229600" cy="857400"/>
          </a:xfrm>
        </p:spPr>
        <p:txBody>
          <a:bodyPr/>
          <a:lstStyle/>
          <a:p>
            <a:r>
              <a:rPr lang="en-US" dirty="0"/>
              <a:t>KHẢO SÁT THỰC TRẠNG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85666" y="920900"/>
            <a:ext cx="5543550" cy="3463384"/>
          </a:xfrm>
          <a:prstGeom prst="rect">
            <a:avLst/>
          </a:prstGeom>
          <a:noFill/>
        </p:spPr>
        <p:txBody>
          <a:bodyPr wrap="square">
            <a:spAutoFit/>
          </a:bodyPr>
          <a:lstStyle/>
          <a:p>
            <a:pPr marL="0" marR="0" indent="457200" algn="just">
              <a:lnSpc>
                <a:spcPct val="117000"/>
              </a:lnSpc>
              <a:spcBef>
                <a:spcPts val="0"/>
              </a:spcBef>
              <a:spcAft>
                <a:spcPts val="0"/>
              </a:spcAft>
            </a:pP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Kĩ</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năng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áp</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dụng</a:t>
            </a:r>
            <a:r>
              <a:rPr lang="en-US" sz="1800" dirty="0">
                <a:solidFill>
                  <a:srgbClr val="000000"/>
                </a:solidFill>
                <a:effectLst/>
                <a:latin typeface="Arial (Headings)"/>
                <a:ea typeface="Times New Roman" panose="02020603050405020304" pitchFamily="18" charset="0"/>
              </a:rPr>
              <a:t> tri </a:t>
            </a:r>
            <a:r>
              <a:rPr lang="en-US" sz="1800" dirty="0" err="1">
                <a:solidFill>
                  <a:srgbClr val="000000"/>
                </a:solidFill>
                <a:effectLst/>
                <a:latin typeface="Arial (Headings)"/>
                <a:ea typeface="Times New Roman" panose="02020603050405020304" pitchFamily="18" charset="0"/>
              </a:rPr>
              <a:t>thức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nhờ</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quan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sát</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xã</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hội</a:t>
            </a:r>
            <a:r>
              <a:rPr lang="en-US" sz="1800" dirty="0">
                <a:solidFill>
                  <a:srgbClr val="000000"/>
                </a:solidFill>
                <a:effectLst/>
                <a:latin typeface="Arial (Headings)"/>
                <a:ea typeface="Times New Roman" panose="02020603050405020304" pitchFamily="18" charset="0"/>
              </a:rPr>
              <a:t>: </a:t>
            </a:r>
            <a:endParaRPr lang="en-US" sz="1800" dirty="0">
              <a:effectLst/>
              <a:latin typeface="Arial (Headings)"/>
              <a:ea typeface="Times New Roman" panose="02020603050405020304" pitchFamily="18" charset="0"/>
            </a:endParaRPr>
          </a:p>
          <a:p>
            <a:pPr algn="just"/>
            <a:r>
              <a:rPr lang="en-US" sz="1800" dirty="0" err="1">
                <a:solidFill>
                  <a:srgbClr val="000000"/>
                </a:solidFill>
                <a:effectLst/>
                <a:latin typeface="Arial (Headings)"/>
                <a:ea typeface="Times New Roman" panose="02020603050405020304" pitchFamily="18" charset="0"/>
              </a:rPr>
              <a:t>Trẻ</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có</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khả</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năng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vận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dụng</a:t>
            </a:r>
            <a:r>
              <a:rPr lang="en-US" sz="1800" dirty="0">
                <a:solidFill>
                  <a:srgbClr val="000000"/>
                </a:solidFill>
                <a:effectLst/>
                <a:latin typeface="Arial (Headings)"/>
                <a:ea typeface="Times New Roman" panose="02020603050405020304" pitchFamily="18" charset="0"/>
              </a:rPr>
              <a:t> tri </a:t>
            </a:r>
            <a:r>
              <a:rPr lang="en-US" sz="1800" dirty="0" err="1">
                <a:solidFill>
                  <a:srgbClr val="000000"/>
                </a:solidFill>
                <a:effectLst/>
                <a:latin typeface="Arial (Headings)"/>
                <a:ea typeface="Times New Roman" panose="02020603050405020304" pitchFamily="18" charset="0"/>
              </a:rPr>
              <a:t>thức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về</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đối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tượng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hoặc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sự</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kiện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sau</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khi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quan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sát</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trong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bối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cảnh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quen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thuộc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Tuy</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nhiên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khả</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năng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này</a:t>
            </a:r>
            <a:r>
              <a:rPr lang="en-US" sz="1800" dirty="0">
                <a:solidFill>
                  <a:srgbClr val="000000"/>
                </a:solidFill>
                <a:effectLst/>
                <a:latin typeface="Arial (Headings)"/>
                <a:ea typeface="Times New Roman" panose="02020603050405020304" pitchFamily="18" charset="0"/>
              </a:rPr>
              <a:t> ở </a:t>
            </a:r>
            <a:r>
              <a:rPr lang="en-US" sz="1800" dirty="0" err="1">
                <a:solidFill>
                  <a:srgbClr val="000000"/>
                </a:solidFill>
                <a:effectLst/>
                <a:latin typeface="Arial (Headings)"/>
                <a:ea typeface="Times New Roman" panose="02020603050405020304" pitchFamily="18" charset="0"/>
              </a:rPr>
              <a:t>trẻ</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mẫu</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giáo</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còn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chưa</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linh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hoạt</a:t>
            </a:r>
            <a:r>
              <a:rPr lang="en-US" sz="1800" dirty="0">
                <a:solidFill>
                  <a:srgbClr val="000000"/>
                </a:solidFill>
                <a:effectLst/>
                <a:latin typeface="Arial (Headings)"/>
                <a:ea typeface="Times New Roman" panose="02020603050405020304" pitchFamily="18" charset="0"/>
              </a:rPr>
              <a:t>. Ở </a:t>
            </a:r>
            <a:r>
              <a:rPr lang="en-US" sz="1800" dirty="0" err="1">
                <a:solidFill>
                  <a:srgbClr val="000000"/>
                </a:solidFill>
                <a:effectLst/>
                <a:latin typeface="Arial (Headings)"/>
                <a:ea typeface="Times New Roman" panose="02020603050405020304" pitchFamily="18" charset="0"/>
              </a:rPr>
              <a:t>trẻ</a:t>
            </a:r>
            <a:r>
              <a:rPr lang="en-US" sz="1800" dirty="0">
                <a:solidFill>
                  <a:srgbClr val="000000"/>
                </a:solidFill>
                <a:effectLst/>
                <a:latin typeface="Arial (Headings)"/>
                <a:ea typeface="Times New Roman" panose="02020603050405020304" pitchFamily="18" charset="0"/>
              </a:rPr>
              <a:t> MG </a:t>
            </a:r>
            <a:r>
              <a:rPr lang="en-US" sz="1800" dirty="0" err="1">
                <a:solidFill>
                  <a:srgbClr val="000000"/>
                </a:solidFill>
                <a:effectLst/>
                <a:latin typeface="Arial (Headings)"/>
                <a:ea typeface="Times New Roman" panose="02020603050405020304" pitchFamily="18" charset="0"/>
              </a:rPr>
              <a:t>bé</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trong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quá</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trình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thu</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thập</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các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thông</a:t>
            </a:r>
            <a:r>
              <a:rPr lang="en-US" sz="1800" dirty="0">
                <a:solidFill>
                  <a:srgbClr val="000000"/>
                </a:solidFill>
                <a:effectLst/>
                <a:latin typeface="Arial (Headings)"/>
                <a:ea typeface="Times New Roman" panose="02020603050405020304" pitchFamily="18" charset="0"/>
              </a:rPr>
              <a:t> tin </a:t>
            </a:r>
            <a:r>
              <a:rPr lang="en-US" sz="1800" dirty="0" err="1">
                <a:solidFill>
                  <a:srgbClr val="000000"/>
                </a:solidFill>
                <a:effectLst/>
                <a:latin typeface="Arial (Headings)"/>
                <a:ea typeface="Times New Roman" panose="02020603050405020304" pitchFamily="18" charset="0"/>
              </a:rPr>
              <a:t>về</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đối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tượng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phải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nhờ</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đến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sự</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hướng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dẫn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của</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cô</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và</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người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lớn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Trẻ</a:t>
            </a:r>
            <a:r>
              <a:rPr lang="en-US" sz="1800" dirty="0">
                <a:solidFill>
                  <a:srgbClr val="000000"/>
                </a:solidFill>
                <a:effectLst/>
                <a:latin typeface="Arial (Headings)"/>
                <a:ea typeface="Times New Roman" panose="02020603050405020304" pitchFamily="18" charset="0"/>
              </a:rPr>
              <a:t> MG </a:t>
            </a:r>
            <a:r>
              <a:rPr lang="en-US" sz="1800" dirty="0" err="1">
                <a:solidFill>
                  <a:srgbClr val="000000"/>
                </a:solidFill>
                <a:effectLst/>
                <a:latin typeface="Arial (Headings)"/>
                <a:ea typeface="Times New Roman" panose="02020603050405020304" pitchFamily="18" charset="0"/>
              </a:rPr>
              <a:t>nhỡ</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còn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lúng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túng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trong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việc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vận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dụng</a:t>
            </a:r>
            <a:r>
              <a:rPr lang="en-US" sz="1800" dirty="0">
                <a:solidFill>
                  <a:srgbClr val="000000"/>
                </a:solidFill>
                <a:effectLst/>
                <a:latin typeface="Arial (Headings)"/>
                <a:ea typeface="Times New Roman" panose="02020603050405020304" pitchFamily="18" charset="0"/>
              </a:rPr>
              <a:t> tri </a:t>
            </a:r>
            <a:r>
              <a:rPr lang="en-US" sz="1800" dirty="0" err="1">
                <a:solidFill>
                  <a:srgbClr val="000000"/>
                </a:solidFill>
                <a:effectLst/>
                <a:latin typeface="Arial (Headings)"/>
                <a:ea typeface="Times New Roman" panose="02020603050405020304" pitchFamily="18" charset="0"/>
              </a:rPr>
              <a:t>thức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về</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đối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tượng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trong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các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tình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huống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cụ</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thể</a:t>
            </a:r>
            <a:r>
              <a:rPr lang="en-US" sz="1800" dirty="0">
                <a:solidFill>
                  <a:srgbClr val="000000"/>
                </a:solidFill>
                <a:effectLst/>
                <a:latin typeface="Arial (Headings)"/>
                <a:ea typeface="Times New Roman" panose="02020603050405020304" pitchFamily="18" charset="0"/>
              </a:rPr>
              <a:t>. Ở </a:t>
            </a:r>
            <a:r>
              <a:rPr lang="en-US" sz="1800" dirty="0" err="1">
                <a:solidFill>
                  <a:srgbClr val="000000"/>
                </a:solidFill>
                <a:effectLst/>
                <a:latin typeface="Arial (Headings)"/>
                <a:ea typeface="Times New Roman" panose="02020603050405020304" pitchFamily="18" charset="0"/>
              </a:rPr>
              <a:t>trẻ</a:t>
            </a:r>
            <a:r>
              <a:rPr lang="en-US" sz="1800" dirty="0">
                <a:solidFill>
                  <a:srgbClr val="000000"/>
                </a:solidFill>
                <a:effectLst/>
                <a:latin typeface="Arial (Headings)"/>
                <a:ea typeface="Times New Roman" panose="02020603050405020304" pitchFamily="18" charset="0"/>
              </a:rPr>
              <a:t> MG </a:t>
            </a:r>
            <a:r>
              <a:rPr lang="en-US" sz="1800" dirty="0" err="1">
                <a:solidFill>
                  <a:srgbClr val="000000"/>
                </a:solidFill>
                <a:effectLst/>
                <a:latin typeface="Arial (Headings)"/>
                <a:ea typeface="Times New Roman" panose="02020603050405020304" pitchFamily="18" charset="0"/>
              </a:rPr>
              <a:t>lớn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có</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tính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chủ</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động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linh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hoạt</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trong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việc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vận</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dụng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các</a:t>
            </a:r>
            <a:r>
              <a:rPr lang="en-US" sz="1800" dirty="0">
                <a:solidFill>
                  <a:srgbClr val="000000"/>
                </a:solidFill>
                <a:effectLst/>
                <a:latin typeface="Arial (Headings)"/>
                <a:ea typeface="Times New Roman" panose="02020603050405020304" pitchFamily="18" charset="0"/>
              </a:rPr>
              <a:t> tri </a:t>
            </a:r>
            <a:r>
              <a:rPr lang="en-US" sz="1800" dirty="0" err="1">
                <a:solidFill>
                  <a:srgbClr val="000000"/>
                </a:solidFill>
                <a:effectLst/>
                <a:latin typeface="Arial (Headings)"/>
                <a:ea typeface="Times New Roman" panose="02020603050405020304" pitchFamily="18" charset="0"/>
              </a:rPr>
              <a:t>thức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về</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đối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tượng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và</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đưa</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ra</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được</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những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cách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giải</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quyết</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xử</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lý</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tình</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huống</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phù</a:t>
            </a:r>
            <a:r>
              <a:rPr lang="en-US" sz="1800" dirty="0">
                <a:solidFill>
                  <a:srgbClr val="000000"/>
                </a:solidFill>
                <a:effectLst/>
                <a:latin typeface="Arial (Headings)"/>
                <a:ea typeface="Times New Roman" panose="02020603050405020304" pitchFamily="18" charset="0"/>
              </a:rPr>
              <a:t> </a:t>
            </a:r>
            <a:r>
              <a:rPr lang="en-US" sz="1800" dirty="0" err="1">
                <a:solidFill>
                  <a:srgbClr val="000000"/>
                </a:solidFill>
                <a:effectLst/>
                <a:latin typeface="Arial (Headings)"/>
                <a:ea typeface="Times New Roman" panose="02020603050405020304" pitchFamily="18" charset="0"/>
              </a:rPr>
              <a:t>hợp</a:t>
            </a:r>
            <a:r>
              <a:rPr lang="en-US" sz="1800" dirty="0">
                <a:solidFill>
                  <a:srgbClr val="000000"/>
                </a:solidFill>
                <a:effectLst/>
                <a:latin typeface="Arial (Headings)"/>
                <a:ea typeface="Times New Roman" panose="02020603050405020304" pitchFamily="18" charset="0"/>
              </a:rPr>
              <a:t>. </a:t>
            </a:r>
            <a:endParaRPr lang="en-US" sz="1100" dirty="0">
              <a:effectLst/>
              <a:latin typeface="Arial (Headings)"/>
              <a:ea typeface="Calibri" panose="020F0502020204030204" pitchFamily="34" charset="0"/>
            </a:endParaRPr>
          </a:p>
        </p:txBody>
      </p:sp>
      <p:pic>
        <p:nvPicPr>
          <p:cNvPr id="12" name="Picture 11">
            <a:extLst>
              <a:ext uri="{FF2B5EF4-FFF2-40B4-BE49-F238E27FC236}">
                <a16:creationId xmlns:a16="http://schemas.microsoft.com/office/drawing/2014/main" id="{8E03A524-16F0-45B8-83C1-B4C183FD034C}"/>
              </a:ext>
            </a:extLst>
          </p:cNvPr>
          <p:cNvPicPr>
            <a:picLocks noChangeAspect="1"/>
          </p:cNvPicPr>
          <p:nvPr/>
        </p:nvPicPr>
        <p:blipFill>
          <a:blip r:embed="rId3"/>
          <a:stretch>
            <a:fillRect/>
          </a:stretch>
        </p:blipFill>
        <p:spPr>
          <a:xfrm>
            <a:off x="6146800" y="1290320"/>
            <a:ext cx="2911534" cy="2103120"/>
          </a:xfrm>
          <a:prstGeom prst="rect">
            <a:avLst/>
          </a:prstGeom>
        </p:spPr>
      </p:pic>
      <p:sp>
        <p:nvSpPr>
          <p:cNvPr id="16" name="TextBox 15">
            <a:extLst>
              <a:ext uri="{FF2B5EF4-FFF2-40B4-BE49-F238E27FC236}">
                <a16:creationId xmlns:a16="http://schemas.microsoft.com/office/drawing/2014/main" id="{C34B2EE6-EE3B-4969-9039-827EE008136B}"/>
              </a:ext>
            </a:extLst>
          </p:cNvPr>
          <p:cNvSpPr txBox="1"/>
          <p:nvPr/>
        </p:nvSpPr>
        <p:spPr>
          <a:xfrm>
            <a:off x="5704870" y="3393440"/>
            <a:ext cx="5293360" cy="215444"/>
          </a:xfrm>
          <a:prstGeom prst="rect">
            <a:avLst/>
          </a:prstGeom>
          <a:noFill/>
        </p:spPr>
        <p:txBody>
          <a:bodyPr wrap="square">
            <a:spAutoFit/>
          </a:bodyPr>
          <a:lstStyle/>
          <a:p>
            <a:r>
              <a:rPr lang="en-US" sz="800" dirty="0"/>
              <a:t>https://www.learnwithhomer.com/homer-blog/4190/social-skills-for-kids/</a:t>
            </a:r>
          </a:p>
        </p:txBody>
      </p:sp>
      <p:sp>
        <p:nvSpPr>
          <p:cNvPr id="8" name="Title 2">
            <a:extLst>
              <a:ext uri="{FF2B5EF4-FFF2-40B4-BE49-F238E27FC236}">
                <a16:creationId xmlns:a16="http://schemas.microsoft.com/office/drawing/2014/main" id="{48E1DFF7-96CD-836E-7F04-E7BDA9C657BE}"/>
              </a:ext>
            </a:extLst>
          </p:cNvPr>
          <p:cNvSpPr>
            <a:spLocks noGrp="1"/>
          </p:cNvSpPr>
          <p:nvPr>
            <p:ph type="title"/>
          </p:nvPr>
        </p:nvSpPr>
        <p:spPr>
          <a:xfrm>
            <a:off x="457200" y="-120923"/>
            <a:ext cx="8229600" cy="857400"/>
          </a:xfrm>
        </p:spPr>
        <p:txBody>
          <a:bodyPr/>
          <a:lstStyle/>
          <a:p>
            <a:r>
              <a:rPr lang="en-US" dirty="0"/>
              <a:t>KHẢO SÁT THỰC TRẠNG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241300" y="2571750"/>
            <a:ext cx="9385300" cy="2365027"/>
          </a:xfrm>
          <a:prstGeom prst="rect">
            <a:avLst/>
          </a:prstGeom>
        </p:spPr>
        <p:txBody>
          <a:bodyPr spcFirstLastPara="1" wrap="square" lIns="91425" tIns="91425" rIns="91425" bIns="91425" anchor="t" anchorCtr="0">
            <a:noAutofit/>
          </a:bodyPr>
          <a:lstStyle/>
          <a:p>
            <a:pPr marL="0" marR="0" indent="457200" algn="just">
              <a:lnSpc>
                <a:spcPct val="117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đánh</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giá</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800" dirty="0" err="1">
                <a:solidFill>
                  <a:srgbClr val="000000"/>
                </a:solidFill>
                <a:effectLst/>
                <a:latin typeface="Arial" panose="020B0604020202020204" pitchFamily="34" charset="0"/>
                <a:ea typeface="Times New Roman" panose="02020603050405020304" pitchFamily="18" charset="0"/>
              </a:rPr>
              <a:t>Đa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xét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nghe</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nhìn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thấy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dần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theo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lứa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Mặt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đúng</a:t>
            </a:r>
            <a:r>
              <a:rPr lang="en-US" sz="1800" dirty="0">
                <a:solidFill>
                  <a:srgbClr val="000000"/>
                </a:solidFill>
                <a:effectLst/>
                <a:latin typeface="Arial" panose="020B0604020202020204" pitchFamily="34" charset="0"/>
                <a:ea typeface="Times New Roman" panose="02020603050405020304" pitchFamily="18" charset="0"/>
              </a:rPr>
              <a:t> hay </a:t>
            </a:r>
            <a:r>
              <a:rPr lang="en-US" sz="1800" dirty="0" err="1">
                <a:solidFill>
                  <a:srgbClr val="000000"/>
                </a:solidFill>
                <a:effectLst/>
                <a:latin typeface="Arial" panose="020B0604020202020204" pitchFamily="34" charset="0"/>
                <a:ea typeface="Times New Roman" panose="02020603050405020304" pitchFamily="18" charset="0"/>
              </a:rPr>
              <a:t>là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làm</a:t>
            </a:r>
            <a:r>
              <a:rPr lang="en-US" sz="1800" dirty="0">
                <a:solidFill>
                  <a:srgbClr val="000000"/>
                </a:solidFill>
                <a:effectLst/>
                <a:latin typeface="Arial" panose="020B0604020202020204" pitchFamily="34" charset="0"/>
                <a:ea typeface="Times New Roman" panose="02020603050405020304" pitchFamily="18" charset="0"/>
              </a:rPr>
              <a:t> hay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đánh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riêng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ngoài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ẩn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dưới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3229640" y="763266"/>
            <a:ext cx="2874704" cy="1517844"/>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3185190" y="2257305"/>
            <a:ext cx="5293360" cy="215444"/>
          </a:xfrm>
          <a:prstGeom prst="rect">
            <a:avLst/>
          </a:prstGeom>
          <a:noFill/>
        </p:spPr>
        <p:txBody>
          <a:bodyPr wrap="square">
            <a:spAutoFit/>
          </a:bodyPr>
          <a:lstStyle/>
          <a:p>
            <a:r>
              <a:rPr lang="en-US" sz="800" dirty="0"/>
              <a:t>https://www.learnwithhomer.com/homer-blog/4190/social-skills-for-kids/</a:t>
            </a:r>
          </a:p>
        </p:txBody>
      </p:sp>
      <p:sp>
        <p:nvSpPr>
          <p:cNvPr id="10" name="Title 2">
            <a:extLst>
              <a:ext uri="{FF2B5EF4-FFF2-40B4-BE49-F238E27FC236}">
                <a16:creationId xmlns:a16="http://schemas.microsoft.com/office/drawing/2014/main" id="{243E935C-3EA6-1618-7119-1AEF34BB34B7}"/>
              </a:ext>
            </a:extLst>
          </p:cNvPr>
          <p:cNvSpPr>
            <a:spLocks noGrp="1"/>
          </p:cNvSpPr>
          <p:nvPr>
            <p:ph type="title"/>
          </p:nvPr>
        </p:nvSpPr>
        <p:spPr>
          <a:xfrm>
            <a:off x="457200" y="-120923"/>
            <a:ext cx="8229600" cy="857400"/>
          </a:xfrm>
        </p:spPr>
        <p:txBody>
          <a:bodyPr/>
          <a:lstStyle/>
          <a:p>
            <a:r>
              <a:rPr lang="en-US" dirty="0"/>
              <a:t>KHẢO SÁT THỰC TRẠNG</a:t>
            </a:r>
          </a:p>
        </p:txBody>
      </p:sp>
    </p:spTree>
    <p:extLst>
      <p:ext uri="{BB962C8B-B14F-4D97-AF65-F5344CB8AC3E}">
        <p14:creationId xmlns:p14="http://schemas.microsoft.com/office/powerpoint/2010/main" val="1560260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481BEAA3-1D00-4192-8B1E-ED1577CD78A3}"/>
              </a:ext>
            </a:extLst>
          </p:cNvPr>
          <p:cNvSpPr txBox="1"/>
          <p:nvPr/>
        </p:nvSpPr>
        <p:spPr>
          <a:xfrm>
            <a:off x="49814" y="793750"/>
            <a:ext cx="8875746" cy="1983107"/>
          </a:xfrm>
          <a:prstGeom prst="rect">
            <a:avLst/>
          </a:prstGeom>
          <a:noFill/>
        </p:spPr>
        <p:txBody>
          <a:bodyPr wrap="square">
            <a:spAutoFit/>
          </a:bodyPr>
          <a:lstStyle/>
          <a:p>
            <a:pPr marL="0" marR="0" indent="457200" algn="just">
              <a:lnSpc>
                <a:spcPct val="115000"/>
              </a:lnSpc>
              <a:spcBef>
                <a:spcPts val="0"/>
              </a:spcBef>
              <a:spcAft>
                <a:spcPts val="1000"/>
              </a:spcAft>
            </a:pPr>
            <a:r>
              <a:rPr lang="en-US" sz="1800" dirty="0" err="1">
                <a:solidFill>
                  <a:srgbClr val="000000"/>
                </a:solidFill>
                <a:effectLst/>
                <a:latin typeface="Arial" panose="020B0604020202020204" pitchFamily="34" charset="0"/>
                <a:ea typeface="Calibri" panose="020F0502020204030204" pitchFamily="34" charset="0"/>
              </a:rPr>
              <a:t>Giống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lớn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bằng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ngôn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ngữ</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bằng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ôm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ấp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vuốt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ve</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đấm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bằng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im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lặng</a:t>
            </a:r>
            <a:r>
              <a:rPr lang="en-US" sz="1800" dirty="0">
                <a:solidFill>
                  <a:srgbClr val="000000"/>
                </a:solidFill>
                <a:effectLst/>
                <a:latin typeface="Arial" panose="020B0604020202020204" pitchFamily="34" charset="0"/>
                <a:ea typeface="Calibri" panose="020F0502020204030204" pitchFamily="34" charset="0"/>
              </a:rPr>
              <a:t> (gay </a:t>
            </a:r>
            <a:r>
              <a:rPr lang="en-US" sz="1800" dirty="0" err="1">
                <a:solidFill>
                  <a:srgbClr val="000000"/>
                </a:solidFill>
                <a:effectLst/>
                <a:latin typeface="Arial" panose="020B0604020202020204" pitchFamily="34" charset="0"/>
                <a:ea typeface="Calibri" panose="020F0502020204030204" pitchFamily="34" charset="0"/>
              </a:rPr>
              <a:t>gắt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ngôn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nghe</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nghe</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rõ</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chúng</a:t>
            </a:r>
            <a:r>
              <a:rPr lang="en-US" sz="1800" dirty="0">
                <a:solidFill>
                  <a:srgbClr val="000000"/>
                </a:solidFill>
                <a:effectLst/>
                <a:latin typeface="Arial" panose="020B0604020202020204" pitchFamily="34" charset="0"/>
                <a:ea typeface="Calibri" panose="020F0502020204030204" pitchFamily="34" charset="0"/>
              </a:rPr>
              <a:t> ta  </a:t>
            </a:r>
            <a:r>
              <a:rPr lang="en-US" sz="1800" dirty="0" err="1">
                <a:solidFill>
                  <a:srgbClr val="000000"/>
                </a:solidFill>
                <a:effectLst/>
                <a:latin typeface="Arial" panose="020B0604020202020204" pitchFamily="34" charset="0"/>
                <a:ea typeface="Calibri" panose="020F0502020204030204" pitchFamily="34" charset="0"/>
              </a:rPr>
              <a:t>muốn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gây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lầm</a:t>
            </a:r>
            <a:r>
              <a:rPr lang="en-US" sz="1800" dirty="0">
                <a:solidFill>
                  <a:srgbClr val="000000"/>
                </a:solidFill>
                <a:effectLst/>
                <a:latin typeface="Arial" panose="020B0604020202020204" pitchFamily="34" charset="0"/>
                <a:ea typeface="Calibri" panose="020F0502020204030204" pitchFamily="34" charset="0"/>
              </a:rPr>
              <a:t>. Giao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chúng</a:t>
            </a:r>
            <a:r>
              <a:rPr lang="en-US" sz="1800" dirty="0">
                <a:solidFill>
                  <a:srgbClr val="000000"/>
                </a:solidFill>
                <a:effectLst/>
                <a:latin typeface="Arial" panose="020B0604020202020204" pitchFamily="34" charset="0"/>
                <a:ea typeface="Calibri" panose="020F0502020204030204" pitchFamily="34" charset="0"/>
              </a:rPr>
              <a:t> ta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thêm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BF9F22FD-CE67-4BC9-BD59-370727B28A70}"/>
              </a:ext>
            </a:extLst>
          </p:cNvPr>
          <p:cNvPicPr>
            <a:picLocks noChangeAspect="1"/>
          </p:cNvPicPr>
          <p:nvPr/>
        </p:nvPicPr>
        <p:blipFill>
          <a:blip r:embed="rId3"/>
          <a:stretch>
            <a:fillRect/>
          </a:stretch>
        </p:blipFill>
        <p:spPr>
          <a:xfrm>
            <a:off x="2855593" y="2874983"/>
            <a:ext cx="3888107" cy="2052921"/>
          </a:xfrm>
          <a:prstGeom prst="rect">
            <a:avLst/>
          </a:prstGeom>
        </p:spPr>
      </p:pic>
      <p:sp>
        <p:nvSpPr>
          <p:cNvPr id="12" name="TextBox 11">
            <a:extLst>
              <a:ext uri="{FF2B5EF4-FFF2-40B4-BE49-F238E27FC236}">
                <a16:creationId xmlns:a16="http://schemas.microsoft.com/office/drawing/2014/main" id="{17913437-B23C-44DF-B147-8AE2AAE49A7A}"/>
              </a:ext>
            </a:extLst>
          </p:cNvPr>
          <p:cNvSpPr txBox="1"/>
          <p:nvPr/>
        </p:nvSpPr>
        <p:spPr>
          <a:xfrm>
            <a:off x="511810" y="4928056"/>
            <a:ext cx="5293360" cy="215444"/>
          </a:xfrm>
          <a:prstGeom prst="rect">
            <a:avLst/>
          </a:prstGeom>
          <a:noFill/>
        </p:spPr>
        <p:txBody>
          <a:bodyPr wrap="square">
            <a:spAutoFit/>
          </a:bodyPr>
          <a:lstStyle/>
          <a:p>
            <a:r>
              <a:rPr lang="en-US" sz="800" dirty="0"/>
              <a:t>https://www.learnwithhomer.com/homer-blog/4190/social-skills-for-kids/</a:t>
            </a:r>
          </a:p>
        </p:txBody>
      </p:sp>
      <p:sp>
        <p:nvSpPr>
          <p:cNvPr id="11" name="Title 2">
            <a:extLst>
              <a:ext uri="{FF2B5EF4-FFF2-40B4-BE49-F238E27FC236}">
                <a16:creationId xmlns:a16="http://schemas.microsoft.com/office/drawing/2014/main" id="{8A5EFF74-5EC5-FE32-C956-D718A0B1F1DE}"/>
              </a:ext>
            </a:extLst>
          </p:cNvPr>
          <p:cNvSpPr>
            <a:spLocks noGrp="1"/>
          </p:cNvSpPr>
          <p:nvPr>
            <p:ph type="title"/>
          </p:nvPr>
        </p:nvSpPr>
        <p:spPr>
          <a:xfrm>
            <a:off x="457200" y="-120923"/>
            <a:ext cx="8229600" cy="857400"/>
          </a:xfrm>
        </p:spPr>
        <p:txBody>
          <a:bodyPr/>
          <a:lstStyle/>
          <a:p>
            <a:r>
              <a:rPr lang="en-US" dirty="0"/>
              <a:t>KHẢO SÁT THỰC TRẠNG</a:t>
            </a:r>
          </a:p>
        </p:txBody>
      </p:sp>
    </p:spTree>
    <p:extLst>
      <p:ext uri="{BB962C8B-B14F-4D97-AF65-F5344CB8AC3E}">
        <p14:creationId xmlns:p14="http://schemas.microsoft.com/office/powerpoint/2010/main" val="1062635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14</a:t>
            </a:fld>
            <a:endParaRPr lang="en"/>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4FCD5D6C-2092-D63E-532F-1E7D5B71CAA4}"/>
              </a:ext>
            </a:extLst>
          </p:cNvPr>
          <p:cNvPicPr>
            <a:picLocks noChangeAspect="1"/>
          </p:cNvPicPr>
          <p:nvPr/>
        </p:nvPicPr>
        <p:blipFill>
          <a:blip r:embed="rId2"/>
          <a:stretch>
            <a:fillRect/>
          </a:stretch>
        </p:blipFill>
        <p:spPr>
          <a:xfrm>
            <a:off x="1212850" y="130734"/>
            <a:ext cx="6559550" cy="4467981"/>
          </a:xfrm>
          <a:prstGeom prst="rect">
            <a:avLst/>
          </a:prstGeom>
        </p:spPr>
      </p:pic>
      <p:sp>
        <p:nvSpPr>
          <p:cNvPr id="7" name="TextBox 6">
            <a:extLst>
              <a:ext uri="{FF2B5EF4-FFF2-40B4-BE49-F238E27FC236}">
                <a16:creationId xmlns:a16="http://schemas.microsoft.com/office/drawing/2014/main" id="{1B80C02B-234A-B415-0F8D-660017E08457}"/>
              </a:ext>
            </a:extLst>
          </p:cNvPr>
          <p:cNvSpPr txBox="1"/>
          <p:nvPr/>
        </p:nvSpPr>
        <p:spPr>
          <a:xfrm>
            <a:off x="160021" y="4781550"/>
            <a:ext cx="4798060" cy="261610"/>
          </a:xfrm>
          <a:prstGeom prst="rect">
            <a:avLst/>
          </a:prstGeom>
          <a:noFill/>
        </p:spPr>
        <p:txBody>
          <a:bodyPr wrap="square">
            <a:spAutoFit/>
          </a:bodyPr>
          <a:lstStyle/>
          <a:p>
            <a:r>
              <a:rPr lang="en-US" sz="1100" dirty="0">
                <a:effectLst/>
                <a:latin typeface="Arial" panose="020B0604020202020204" pitchFamily="34" charset="0"/>
                <a:ea typeface="Times New Roman" panose="02020603050405020304" pitchFamily="18" charset="0"/>
              </a:rPr>
              <a:t>Theo Chu </a:t>
            </a:r>
            <a:r>
              <a:rPr lang="en-US" sz="1100" dirty="0" err="1">
                <a:effectLst/>
                <a:latin typeface="Arial" panose="020B0604020202020204" pitchFamily="34" charset="0"/>
                <a:ea typeface="Times New Roman" panose="02020603050405020304" pitchFamily="18" charset="0"/>
              </a:rPr>
              <a:t>Thị</a:t>
            </a:r>
            <a:r>
              <a:rPr lang="en-US" sz="1100" dirty="0">
                <a:effectLst/>
                <a:latin typeface="Arial" panose="020B0604020202020204" pitchFamily="34" charset="0"/>
                <a:ea typeface="Times New Roman" panose="02020603050405020304" pitchFamily="18" charset="0"/>
              </a:rPr>
              <a:t> </a:t>
            </a:r>
            <a:r>
              <a:rPr lang="en-US" sz="1100" dirty="0" err="1">
                <a:effectLst/>
                <a:latin typeface="Arial" panose="020B0604020202020204" pitchFamily="34" charset="0"/>
                <a:ea typeface="Times New Roman" panose="02020603050405020304" pitchFamily="18" charset="0"/>
              </a:rPr>
              <a:t>Hồng</a:t>
            </a:r>
            <a:r>
              <a:rPr lang="en-US" sz="1100" dirty="0">
                <a:effectLst/>
                <a:latin typeface="Arial" panose="020B0604020202020204" pitchFamily="34" charset="0"/>
                <a:ea typeface="Times New Roman" panose="02020603050405020304" pitchFamily="18" charset="0"/>
              </a:rPr>
              <a:t> Nhung </a:t>
            </a:r>
            <a:r>
              <a:rPr lang="en-US" sz="1100" dirty="0" err="1">
                <a:effectLst/>
                <a:latin typeface="Arial" panose="020B0604020202020204" pitchFamily="34" charset="0"/>
                <a:ea typeface="Times New Roman" panose="02020603050405020304" pitchFamily="18" charset="0"/>
              </a:rPr>
              <a:t>và</a:t>
            </a:r>
            <a:r>
              <a:rPr lang="en-US" sz="1100" dirty="0">
                <a:effectLst/>
                <a:latin typeface="Arial" panose="020B0604020202020204" pitchFamily="34" charset="0"/>
                <a:ea typeface="Times New Roman" panose="02020603050405020304" pitchFamily="18" charset="0"/>
              </a:rPr>
              <a:t> </a:t>
            </a:r>
            <a:r>
              <a:rPr lang="en-US" sz="1100" dirty="0" err="1">
                <a:effectLst/>
                <a:latin typeface="Arial" panose="020B0604020202020204" pitchFamily="34" charset="0"/>
                <a:ea typeface="Times New Roman" panose="02020603050405020304" pitchFamily="18" charset="0"/>
              </a:rPr>
              <a:t>cộng</a:t>
            </a:r>
            <a:r>
              <a:rPr lang="en-US" sz="1100" dirty="0">
                <a:effectLst/>
                <a:latin typeface="Arial" panose="020B0604020202020204" pitchFamily="34" charset="0"/>
                <a:ea typeface="Times New Roman" panose="02020603050405020304" pitchFamily="18" charset="0"/>
              </a:rPr>
              <a:t> </a:t>
            </a:r>
            <a:r>
              <a:rPr lang="en-US" sz="1100" dirty="0" err="1">
                <a:effectLst/>
                <a:latin typeface="Arial" panose="020B0604020202020204" pitchFamily="34" charset="0"/>
                <a:ea typeface="Times New Roman" panose="02020603050405020304" pitchFamily="18" charset="0"/>
              </a:rPr>
              <a:t>sự</a:t>
            </a:r>
            <a:r>
              <a:rPr lang="en-US" sz="1100" dirty="0">
                <a:effectLst/>
                <a:latin typeface="Arial" panose="020B0604020202020204" pitchFamily="34" charset="0"/>
                <a:ea typeface="Times New Roman" panose="02020603050405020304" pitchFamily="18" charset="0"/>
              </a:rPr>
              <a:t> (2018). </a:t>
            </a:r>
            <a:endParaRPr lang="en-US" sz="1100" dirty="0"/>
          </a:p>
        </p:txBody>
      </p:sp>
    </p:spTree>
    <p:extLst>
      <p:ext uri="{BB962C8B-B14F-4D97-AF65-F5344CB8AC3E}">
        <p14:creationId xmlns:p14="http://schemas.microsoft.com/office/powerpoint/2010/main" val="864015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dirty="0"/>
          </a:p>
        </p:txBody>
      </p:sp>
      <p:sp>
        <p:nvSpPr>
          <p:cNvPr id="15" name="TextBox 14">
            <a:extLst>
              <a:ext uri="{FF2B5EF4-FFF2-40B4-BE49-F238E27FC236}">
                <a16:creationId xmlns:a16="http://schemas.microsoft.com/office/drawing/2014/main" id="{D36CC4B4-7165-4135-B6F0-0C97EA85ED49}"/>
              </a:ext>
            </a:extLst>
          </p:cNvPr>
          <p:cNvSpPr txBox="1"/>
          <p:nvPr/>
        </p:nvSpPr>
        <p:spPr>
          <a:xfrm>
            <a:off x="6676390" y="4733523"/>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6D65DCA4-D44F-49A0-8F57-3BEE8A97715F}"/>
              </a:ext>
            </a:extLst>
          </p:cNvPr>
          <p:cNvPicPr>
            <a:picLocks noChangeAspect="1"/>
          </p:cNvPicPr>
          <p:nvPr/>
        </p:nvPicPr>
        <p:blipFill>
          <a:blip r:embed="rId3"/>
          <a:stretch>
            <a:fillRect/>
          </a:stretch>
        </p:blipFill>
        <p:spPr>
          <a:xfrm>
            <a:off x="357717" y="1351475"/>
            <a:ext cx="2334684" cy="2033588"/>
          </a:xfrm>
          <a:prstGeom prst="rect">
            <a:avLst/>
          </a:prstGeom>
        </p:spPr>
      </p:pic>
      <p:sp>
        <p:nvSpPr>
          <p:cNvPr id="19" name="TextBox 18">
            <a:extLst>
              <a:ext uri="{FF2B5EF4-FFF2-40B4-BE49-F238E27FC236}">
                <a16:creationId xmlns:a16="http://schemas.microsoft.com/office/drawing/2014/main" id="{D45C6507-7E5A-4711-91C9-572DD298AE3D}"/>
              </a:ext>
            </a:extLst>
          </p:cNvPr>
          <p:cNvSpPr txBox="1"/>
          <p:nvPr/>
        </p:nvSpPr>
        <p:spPr>
          <a:xfrm>
            <a:off x="347375" y="3469874"/>
            <a:ext cx="2668875" cy="338554"/>
          </a:xfrm>
          <a:prstGeom prst="rect">
            <a:avLst/>
          </a:prstGeom>
          <a:noFill/>
        </p:spPr>
        <p:txBody>
          <a:bodyPr wrap="square">
            <a:spAutoFit/>
          </a:bodyPr>
          <a:lstStyle/>
          <a:p>
            <a:r>
              <a:rPr lang="en-US" sz="800" dirty="0"/>
              <a:t>https://nhanlucnganhluat.vn/tin-tuc/ky-nang-la-gi-co-that-su-quan-trong-khong.html</a:t>
            </a:r>
          </a:p>
        </p:txBody>
      </p:sp>
      <p:graphicFrame>
        <p:nvGraphicFramePr>
          <p:cNvPr id="8" name="Chart 7">
            <a:extLst>
              <a:ext uri="{FF2B5EF4-FFF2-40B4-BE49-F238E27FC236}">
                <a16:creationId xmlns:a16="http://schemas.microsoft.com/office/drawing/2014/main" id="{B32E81FD-343A-333A-2565-4749BE2CB7CE}"/>
              </a:ext>
            </a:extLst>
          </p:cNvPr>
          <p:cNvGraphicFramePr/>
          <p:nvPr>
            <p:extLst>
              <p:ext uri="{D42A27DB-BD31-4B8C-83A1-F6EECF244321}">
                <p14:modId xmlns:p14="http://schemas.microsoft.com/office/powerpoint/2010/main" val="3560477407"/>
              </p:ext>
            </p:extLst>
          </p:nvPr>
        </p:nvGraphicFramePr>
        <p:xfrm>
          <a:off x="3016250" y="1088866"/>
          <a:ext cx="5324157" cy="3419634"/>
        </p:xfrm>
        <a:graphic>
          <a:graphicData uri="http://schemas.openxmlformats.org/drawingml/2006/chart">
            <c:chart xmlns:c="http://schemas.openxmlformats.org/drawingml/2006/chart" xmlns:r="http://schemas.openxmlformats.org/officeDocument/2006/relationships" r:id="rId4"/>
          </a:graphicData>
        </a:graphic>
      </p:graphicFrame>
      <p:sp>
        <p:nvSpPr>
          <p:cNvPr id="3" name="Title 2">
            <a:extLst>
              <a:ext uri="{FF2B5EF4-FFF2-40B4-BE49-F238E27FC236}">
                <a16:creationId xmlns:a16="http://schemas.microsoft.com/office/drawing/2014/main" id="{A66AADDE-0C99-4E01-1F1A-FA35BDF9F893}"/>
              </a:ext>
            </a:extLst>
          </p:cNvPr>
          <p:cNvSpPr>
            <a:spLocks noGrp="1"/>
          </p:cNvSpPr>
          <p:nvPr>
            <p:ph type="title"/>
          </p:nvPr>
        </p:nvSpPr>
        <p:spPr/>
        <p:txBody>
          <a:bodyPr/>
          <a:lstStyle/>
          <a:p>
            <a:endParaRPr lang="en-US"/>
          </a:p>
        </p:txBody>
      </p:sp>
      <p:sp>
        <p:nvSpPr>
          <p:cNvPr id="12" name="Title 2">
            <a:extLst>
              <a:ext uri="{FF2B5EF4-FFF2-40B4-BE49-F238E27FC236}">
                <a16:creationId xmlns:a16="http://schemas.microsoft.com/office/drawing/2014/main" id="{F412D98E-D761-6CE1-16DE-B6745E4F2360}"/>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
        <p:nvSpPr>
          <p:cNvPr id="10" name="TextBox 9">
            <a:extLst>
              <a:ext uri="{FF2B5EF4-FFF2-40B4-BE49-F238E27FC236}">
                <a16:creationId xmlns:a16="http://schemas.microsoft.com/office/drawing/2014/main" id="{7A688BC6-A8FB-36F3-0541-29D3854D0353}"/>
              </a:ext>
            </a:extLst>
          </p:cNvPr>
          <p:cNvSpPr txBox="1"/>
          <p:nvPr/>
        </p:nvSpPr>
        <p:spPr>
          <a:xfrm>
            <a:off x="144781" y="4910495"/>
            <a:ext cx="4798060" cy="261610"/>
          </a:xfrm>
          <a:prstGeom prst="rect">
            <a:avLst/>
          </a:prstGeom>
          <a:noFill/>
        </p:spPr>
        <p:txBody>
          <a:bodyPr wrap="square">
            <a:spAutoFit/>
          </a:bodyPr>
          <a:lstStyle/>
          <a:p>
            <a:r>
              <a:rPr lang="en-US" sz="1100" dirty="0">
                <a:effectLst/>
                <a:latin typeface="Arial" panose="020B0604020202020204" pitchFamily="34" charset="0"/>
                <a:ea typeface="Times New Roman" panose="02020603050405020304" pitchFamily="18" charset="0"/>
              </a:rPr>
              <a:t>Theo Chu </a:t>
            </a:r>
            <a:r>
              <a:rPr lang="en-US" sz="1100" dirty="0" err="1">
                <a:effectLst/>
                <a:latin typeface="Arial" panose="020B0604020202020204" pitchFamily="34" charset="0"/>
                <a:ea typeface="Times New Roman" panose="02020603050405020304" pitchFamily="18" charset="0"/>
              </a:rPr>
              <a:t>Thị</a:t>
            </a:r>
            <a:r>
              <a:rPr lang="en-US" sz="1100" dirty="0">
                <a:effectLst/>
                <a:latin typeface="Arial" panose="020B0604020202020204" pitchFamily="34" charset="0"/>
                <a:ea typeface="Times New Roman" panose="02020603050405020304" pitchFamily="18" charset="0"/>
              </a:rPr>
              <a:t> </a:t>
            </a:r>
            <a:r>
              <a:rPr lang="en-US" sz="1100" dirty="0" err="1">
                <a:effectLst/>
                <a:latin typeface="Arial" panose="020B0604020202020204" pitchFamily="34" charset="0"/>
                <a:ea typeface="Times New Roman" panose="02020603050405020304" pitchFamily="18" charset="0"/>
              </a:rPr>
              <a:t>Hồng</a:t>
            </a:r>
            <a:r>
              <a:rPr lang="en-US" sz="1100" dirty="0">
                <a:effectLst/>
                <a:latin typeface="Arial" panose="020B0604020202020204" pitchFamily="34" charset="0"/>
                <a:ea typeface="Times New Roman" panose="02020603050405020304" pitchFamily="18" charset="0"/>
              </a:rPr>
              <a:t> Nhung </a:t>
            </a:r>
            <a:r>
              <a:rPr lang="en-US" sz="1100" dirty="0" err="1">
                <a:effectLst/>
                <a:latin typeface="Arial" panose="020B0604020202020204" pitchFamily="34" charset="0"/>
                <a:ea typeface="Times New Roman" panose="02020603050405020304" pitchFamily="18" charset="0"/>
              </a:rPr>
              <a:t>và</a:t>
            </a:r>
            <a:r>
              <a:rPr lang="en-US" sz="1100" dirty="0">
                <a:effectLst/>
                <a:latin typeface="Arial" panose="020B0604020202020204" pitchFamily="34" charset="0"/>
                <a:ea typeface="Times New Roman" panose="02020603050405020304" pitchFamily="18" charset="0"/>
              </a:rPr>
              <a:t> </a:t>
            </a:r>
            <a:r>
              <a:rPr lang="en-US" sz="1100" dirty="0" err="1">
                <a:effectLst/>
                <a:latin typeface="Arial" panose="020B0604020202020204" pitchFamily="34" charset="0"/>
                <a:ea typeface="Times New Roman" panose="02020603050405020304" pitchFamily="18" charset="0"/>
              </a:rPr>
              <a:t>cộng</a:t>
            </a:r>
            <a:r>
              <a:rPr lang="en-US" sz="1100" dirty="0">
                <a:effectLst/>
                <a:latin typeface="Arial" panose="020B0604020202020204" pitchFamily="34" charset="0"/>
                <a:ea typeface="Times New Roman" panose="02020603050405020304" pitchFamily="18" charset="0"/>
              </a:rPr>
              <a:t> </a:t>
            </a:r>
            <a:r>
              <a:rPr lang="en-US" sz="1100" dirty="0" err="1">
                <a:effectLst/>
                <a:latin typeface="Arial" panose="020B0604020202020204" pitchFamily="34" charset="0"/>
                <a:ea typeface="Times New Roman" panose="02020603050405020304" pitchFamily="18" charset="0"/>
              </a:rPr>
              <a:t>sự</a:t>
            </a:r>
            <a:r>
              <a:rPr lang="en-US" sz="1100" dirty="0">
                <a:effectLst/>
                <a:latin typeface="Arial" panose="020B0604020202020204" pitchFamily="34" charset="0"/>
                <a:ea typeface="Times New Roman" panose="02020603050405020304" pitchFamily="18" charset="0"/>
              </a:rPr>
              <a:t> (2018). </a:t>
            </a:r>
            <a:endParaRPr lang="en-US" sz="1100" dirty="0"/>
          </a:p>
        </p:txBody>
      </p:sp>
    </p:spTree>
    <p:extLst>
      <p:ext uri="{BB962C8B-B14F-4D97-AF65-F5344CB8AC3E}">
        <p14:creationId xmlns:p14="http://schemas.microsoft.com/office/powerpoint/2010/main" val="6881223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16</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228600" y="1779331"/>
            <a:ext cx="8686800" cy="3222421"/>
          </a:xfrm>
          <a:prstGeom prst="rect">
            <a:avLst/>
          </a:prstGeom>
          <a:noFill/>
        </p:spPr>
        <p:txBody>
          <a:bodyPr wrap="square">
            <a:spAutoFit/>
          </a:bodyPr>
          <a:lstStyle/>
          <a:p>
            <a:pPr marL="0" marR="0" indent="450215" algn="just">
              <a:lnSpc>
                <a:spcPct val="130000"/>
              </a:lnSpc>
              <a:spcBef>
                <a:spcPts val="0"/>
              </a:spcBef>
              <a:spcAft>
                <a:spcPts val="0"/>
              </a:spcAft>
              <a:tabLst>
                <a:tab pos="857250" algn="l"/>
              </a:tabLs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tỏ</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algn="just"/>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bước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đầu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ngoài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vui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buồn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yếu</a:t>
            </a:r>
            <a:r>
              <a:rPr lang="en-US" sz="1800" dirty="0">
                <a:solidFill>
                  <a:srgbClr val="000000"/>
                </a:solidFill>
                <a:effectLst/>
                <a:latin typeface="Arial" panose="020B0604020202020204" pitchFamily="34" charset="0"/>
                <a:ea typeface="Times New Roman" panose="02020603050405020304" pitchFamily="18" charset="0"/>
              </a:rPr>
              <a:t> qua </a:t>
            </a:r>
            <a:r>
              <a:rPr lang="en-US" sz="1800" dirty="0" err="1">
                <a:solidFill>
                  <a:srgbClr val="000000"/>
                </a:solidFill>
                <a:effectLst/>
                <a:latin typeface="Arial" panose="020B0604020202020204" pitchFamily="34" charset="0"/>
                <a:ea typeface="Times New Roman" panose="02020603050405020304" pitchFamily="18" charset="0"/>
              </a:rPr>
              <a:t>nét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mắt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tỏ</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đồng</a:t>
            </a:r>
            <a:r>
              <a:rPr lang="en-US" sz="1800" dirty="0">
                <a:solidFill>
                  <a:srgbClr val="000000"/>
                </a:solidFill>
                <a:effectLst/>
                <a:latin typeface="Arial" panose="020B0604020202020204" pitchFamily="34" charset="0"/>
                <a:ea typeface="Times New Roman" panose="02020603050405020304" pitchFamily="18" charset="0"/>
              </a:rPr>
              <a:t> ý hay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đồng</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diễn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bằng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nói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bằng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ngúng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nguẩy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hoặc</a:t>
            </a:r>
            <a:r>
              <a:rPr lang="en-US" sz="1800" dirty="0">
                <a:solidFill>
                  <a:srgbClr val="000000"/>
                </a:solidFill>
                <a:effectLst/>
                <a:latin typeface="Arial" panose="020B0604020202020204" pitchFamily="34" charset="0"/>
                <a:ea typeface="Times New Roman" panose="02020603050405020304" pitchFamily="18" charset="0"/>
              </a:rPr>
              <a:t> quay </a:t>
            </a:r>
            <a:r>
              <a:rPr lang="en-US" sz="1800" dirty="0" err="1">
                <a:solidFill>
                  <a:srgbClr val="000000"/>
                </a:solidFill>
                <a:effectLst/>
                <a:latin typeface="Arial" panose="020B0604020202020204" pitchFamily="34" charset="0"/>
                <a:ea typeface="Times New Roman" panose="02020603050405020304" pitchFamily="18" charset="0"/>
              </a:rPr>
              <a:t>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ngoài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tỏ</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bằng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nét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mặt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trừ</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vui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mừng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buồn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rõ</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huống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rè</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tỏ</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vì</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hồn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bị</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chi </a:t>
            </a:r>
            <a:r>
              <a:rPr lang="en-US" sz="1800" dirty="0" err="1">
                <a:solidFill>
                  <a:srgbClr val="000000"/>
                </a:solidFill>
                <a:effectLst/>
                <a:latin typeface="Arial" panose="020B0604020202020204" pitchFamily="34" charset="0"/>
                <a:ea typeface="Times New Roman" panose="02020603050405020304" pitchFamily="18" charset="0"/>
              </a:rPr>
              <a:t>phối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2"/>
          <a:stretch>
            <a:fillRect/>
          </a:stretch>
        </p:blipFill>
        <p:spPr>
          <a:xfrm>
            <a:off x="3063315" y="101912"/>
            <a:ext cx="3566069" cy="1528122"/>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3367406" y="1630034"/>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1817004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1964690" y="3393060"/>
            <a:ext cx="6064249" cy="1466792"/>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sp>
        <p:nvSpPr>
          <p:cNvPr id="9" name="TextBox 8">
            <a:extLst>
              <a:ext uri="{FF2B5EF4-FFF2-40B4-BE49-F238E27FC236}">
                <a16:creationId xmlns:a16="http://schemas.microsoft.com/office/drawing/2014/main" id="{52D255A3-446C-214A-CA97-2F62645325DD}"/>
              </a:ext>
            </a:extLst>
          </p:cNvPr>
          <p:cNvSpPr txBox="1"/>
          <p:nvPr/>
        </p:nvSpPr>
        <p:spPr>
          <a:xfrm>
            <a:off x="334962" y="935955"/>
            <a:ext cx="8491537" cy="1283428"/>
          </a:xfrm>
          <a:prstGeom prst="rect">
            <a:avLst/>
          </a:prstGeom>
          <a:noFill/>
        </p:spPr>
        <p:txBody>
          <a:bodyPr wrap="square">
            <a:spAutoFit/>
          </a:bodyPr>
          <a:lstStyle/>
          <a:p>
            <a:pPr marL="0" marR="0" algn="just">
              <a:lnSpc>
                <a:spcPct val="13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vi </a:t>
            </a:r>
            <a:r>
              <a:rPr lang="en-US" sz="1800" dirty="0" err="1">
                <a:solidFill>
                  <a:srgbClr val="000000"/>
                </a:solidFill>
                <a:effectLst/>
                <a:latin typeface="Arial" panose="020B0604020202020204" pitchFamily="34" charset="0"/>
                <a:ea typeface="Times New Roman" panose="02020603050405020304" pitchFamily="18" charset="0"/>
              </a:rPr>
              <a:t>giao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cụ</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nhau</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mẫu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yếu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huống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quen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thuộc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hầu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thỉnh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thoảng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khởi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đầu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cuộc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thoại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cụ</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p>
        </p:txBody>
      </p:sp>
      <p:sp>
        <p:nvSpPr>
          <p:cNvPr id="10" name="Title 2">
            <a:extLst>
              <a:ext uri="{FF2B5EF4-FFF2-40B4-BE49-F238E27FC236}">
                <a16:creationId xmlns:a16="http://schemas.microsoft.com/office/drawing/2014/main" id="{E4C2C39D-6307-44BE-40E9-35A2D029D54B}"/>
              </a:ext>
            </a:extLst>
          </p:cNvPr>
          <p:cNvSpPr>
            <a:spLocks noGrp="1"/>
          </p:cNvSpPr>
          <p:nvPr>
            <p:ph type="title"/>
          </p:nvPr>
        </p:nvSpPr>
        <p:spPr>
          <a:xfrm>
            <a:off x="457200" y="-22225"/>
            <a:ext cx="8229600" cy="857250"/>
          </a:xfrm>
        </p:spPr>
        <p:txBody>
          <a:bodyPr/>
          <a:lstStyle/>
          <a:p>
            <a:r>
              <a:rPr lang="en-US" dirty="0"/>
              <a:t>KHẢO SÁT THỰC TRẠNG</a:t>
            </a:r>
          </a:p>
        </p:txBody>
      </p:sp>
    </p:spTree>
    <p:extLst>
      <p:ext uri="{BB962C8B-B14F-4D97-AF65-F5344CB8AC3E}">
        <p14:creationId xmlns:p14="http://schemas.microsoft.com/office/powerpoint/2010/main" val="3013596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dirty="0"/>
          </a:p>
        </p:txBody>
      </p:sp>
      <p:sp>
        <p:nvSpPr>
          <p:cNvPr id="13" name="TextBox 12">
            <a:extLst>
              <a:ext uri="{FF2B5EF4-FFF2-40B4-BE49-F238E27FC236}">
                <a16:creationId xmlns:a16="http://schemas.microsoft.com/office/drawing/2014/main" id="{4155E861-E219-440C-C3A4-6E21E8517BB4}"/>
              </a:ext>
            </a:extLst>
          </p:cNvPr>
          <p:cNvSpPr txBox="1"/>
          <p:nvPr/>
        </p:nvSpPr>
        <p:spPr>
          <a:xfrm>
            <a:off x="77217" y="812278"/>
            <a:ext cx="8989566" cy="1795876"/>
          </a:xfrm>
          <a:prstGeom prst="rect">
            <a:avLst/>
          </a:prstGeom>
          <a:noFill/>
        </p:spPr>
        <p:txBody>
          <a:bodyPr wrap="square">
            <a:spAutoFit/>
          </a:bodyPr>
          <a:lstStyle/>
          <a:p>
            <a:pPr marL="0" marR="0" indent="457200" algn="just">
              <a:lnSpc>
                <a:spcPct val="115000"/>
              </a:lnSpc>
              <a:spcBef>
                <a:spcPts val="0"/>
              </a:spcBef>
              <a:spcAft>
                <a:spcPts val="0"/>
              </a:spcAft>
            </a:pP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Kĩ</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năng</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thu</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xếp</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ổn</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định</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di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chuyển</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nơi</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sinh</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hoạt</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nghe</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chung</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địa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điểm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vi </a:t>
            </a:r>
            <a:r>
              <a:rPr lang="en-US" sz="1800" dirty="0" err="1">
                <a:solidFill>
                  <a:srgbClr val="000000"/>
                </a:solidFill>
                <a:effectLst/>
                <a:latin typeface="Arial" panose="020B0604020202020204" pitchFamily="34" charset="0"/>
                <a:ea typeface="Times New Roman" panose="02020603050405020304" pitchFamily="18" charset="0"/>
              </a:rPr>
              <a:t>sinh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nhân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e </a:t>
            </a:r>
            <a:r>
              <a:rPr lang="en-US" sz="1800" dirty="0" err="1">
                <a:solidFill>
                  <a:srgbClr val="000000"/>
                </a:solidFill>
                <a:effectLst/>
                <a:latin typeface="Arial" panose="020B0604020202020204" pitchFamily="34" charset="0"/>
                <a:ea typeface="Times New Roman" panose="02020603050405020304" pitchFamily="18" charset="0"/>
              </a:rPr>
              <a:t>ngại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rè</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cần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giúp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nơi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cạnh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rè</a:t>
            </a:r>
            <a:r>
              <a:rPr lang="en-US" sz="1800" dirty="0">
                <a:solidFill>
                  <a:srgbClr val="000000"/>
                </a:solidFill>
                <a:effectLst/>
                <a:latin typeface="Arial" panose="020B0604020202020204" pitchFamily="34" charset="0"/>
                <a:ea typeface="Times New Roman" panose="02020603050405020304" pitchFamily="18" charset="0"/>
              </a:rPr>
              <a:t>, e </a:t>
            </a:r>
            <a:r>
              <a:rPr lang="en-US" sz="1800" dirty="0" err="1">
                <a:solidFill>
                  <a:srgbClr val="000000"/>
                </a:solidFill>
                <a:effectLst/>
                <a:latin typeface="Arial" panose="020B0604020202020204" pitchFamily="34" charset="0"/>
                <a:ea typeface="Times New Roman" panose="02020603050405020304" pitchFamily="18" charset="0"/>
              </a:rPr>
              <a:t>ngại</a:t>
            </a:r>
            <a:r>
              <a:rPr lang="en-US" sz="1800" dirty="0">
                <a:solidFill>
                  <a:srgbClr val="000000"/>
                </a:solidFill>
                <a:effectLst/>
                <a:latin typeface="Arial" panose="020B0604020202020204" pitchFamily="34" charset="0"/>
                <a:ea typeface="Times New Roman" panose="02020603050405020304" pitchFamily="18" charset="0"/>
              </a:rPr>
              <a:t>. </a:t>
            </a:r>
            <a:r>
              <a:rPr lang="en-US" sz="1400" b="0" dirty="0">
                <a:solidFill>
                  <a:srgbClr val="000000"/>
                </a:solidFill>
                <a:effectLst/>
                <a:latin typeface="Arial" panose="020B0604020202020204" pitchFamily="34" charset="0"/>
                <a:ea typeface="Times New Roman" panose="02020603050405020304" pitchFamily="18" charset="0"/>
              </a:rPr>
              <a:t>:</a:t>
            </a:r>
            <a:endParaRPr lang="en-US" sz="1200" b="1"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082A6E9F-7A98-C576-E570-3AA88BEA975E}"/>
              </a:ext>
            </a:extLst>
          </p:cNvPr>
          <p:cNvPicPr>
            <a:picLocks noChangeAspect="1"/>
          </p:cNvPicPr>
          <p:nvPr/>
        </p:nvPicPr>
        <p:blipFill>
          <a:blip r:embed="rId3"/>
          <a:stretch>
            <a:fillRect/>
          </a:stretch>
        </p:blipFill>
        <p:spPr>
          <a:xfrm>
            <a:off x="3026986" y="2702712"/>
            <a:ext cx="2911534" cy="2103120"/>
          </a:xfrm>
          <a:prstGeom prst="rect">
            <a:avLst/>
          </a:prstGeom>
        </p:spPr>
      </p:pic>
      <p:sp>
        <p:nvSpPr>
          <p:cNvPr id="10" name="TextBox 9">
            <a:extLst>
              <a:ext uri="{FF2B5EF4-FFF2-40B4-BE49-F238E27FC236}">
                <a16:creationId xmlns:a16="http://schemas.microsoft.com/office/drawing/2014/main" id="{D4F4FCDE-7C67-1344-5DC1-F3285C5B896C}"/>
              </a:ext>
            </a:extLst>
          </p:cNvPr>
          <p:cNvSpPr txBox="1"/>
          <p:nvPr/>
        </p:nvSpPr>
        <p:spPr>
          <a:xfrm>
            <a:off x="2585056" y="4805832"/>
            <a:ext cx="5293360" cy="215444"/>
          </a:xfrm>
          <a:prstGeom prst="rect">
            <a:avLst/>
          </a:prstGeom>
          <a:noFill/>
        </p:spPr>
        <p:txBody>
          <a:bodyPr wrap="square">
            <a:spAutoFit/>
          </a:bodyPr>
          <a:lstStyle/>
          <a:p>
            <a:r>
              <a:rPr lang="en-US" sz="800" dirty="0"/>
              <a:t>https://www.learnwithhomer.com/homer-blog/4190/social-skills-for-kids/</a:t>
            </a:r>
          </a:p>
        </p:txBody>
      </p:sp>
      <p:sp>
        <p:nvSpPr>
          <p:cNvPr id="4" name="Title 3">
            <a:extLst>
              <a:ext uri="{FF2B5EF4-FFF2-40B4-BE49-F238E27FC236}">
                <a16:creationId xmlns:a16="http://schemas.microsoft.com/office/drawing/2014/main" id="{8B8EDA4C-DC9F-C057-8FB8-913D46C48323}"/>
              </a:ext>
            </a:extLst>
          </p:cNvPr>
          <p:cNvSpPr>
            <a:spLocks noGrp="1"/>
          </p:cNvSpPr>
          <p:nvPr>
            <p:ph type="title"/>
          </p:nvPr>
        </p:nvSpPr>
        <p:spPr/>
        <p:txBody>
          <a:bodyPr/>
          <a:lstStyle/>
          <a:p>
            <a:endParaRPr lang="en-US"/>
          </a:p>
        </p:txBody>
      </p:sp>
      <p:sp>
        <p:nvSpPr>
          <p:cNvPr id="12" name="Title 2">
            <a:extLst>
              <a:ext uri="{FF2B5EF4-FFF2-40B4-BE49-F238E27FC236}">
                <a16:creationId xmlns:a16="http://schemas.microsoft.com/office/drawing/2014/main" id="{7E648774-9F60-0741-6FB9-99D3D73346C1}"/>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3883645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19</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TextBox 7">
            <a:extLst>
              <a:ext uri="{FF2B5EF4-FFF2-40B4-BE49-F238E27FC236}">
                <a16:creationId xmlns:a16="http://schemas.microsoft.com/office/drawing/2014/main" id="{0D3185CE-7415-41BA-837C-6137B7DE4E51}"/>
              </a:ext>
            </a:extLst>
          </p:cNvPr>
          <p:cNvSpPr txBox="1"/>
          <p:nvPr/>
        </p:nvSpPr>
        <p:spPr>
          <a:xfrm>
            <a:off x="154781" y="667043"/>
            <a:ext cx="8834437" cy="4017190"/>
          </a:xfrm>
          <a:prstGeom prst="rect">
            <a:avLst/>
          </a:prstGeom>
          <a:noFill/>
        </p:spPr>
        <p:txBody>
          <a:bodyPr wrap="square">
            <a:spAutoFit/>
          </a:bodyPr>
          <a:lstStyle/>
          <a:p>
            <a:pPr marL="0" marR="0" indent="450215" algn="just">
              <a:lnSpc>
                <a:spcPct val="130000"/>
              </a:lnSpc>
              <a:spcBef>
                <a:spcPts val="0"/>
              </a:spcBef>
              <a:spcAft>
                <a:spcPts val="0"/>
              </a:spcAft>
              <a:tabLst>
                <a:tab pos="857250" algn="l"/>
              </a:tabLst>
            </a:pP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Kĩ</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năng</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điều</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chỉnh</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cuộc</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sống</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cá</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nhân</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phù</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hợp</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với</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hoàn</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cảnh</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xã</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hội</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thay</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đổi</a:t>
            </a:r>
            <a:r>
              <a:rPr lang="en-US" sz="1800" i="1"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0215" algn="just">
              <a:lnSpc>
                <a:spcPct val="130000"/>
              </a:lnSpc>
              <a:spcBef>
                <a:spcPts val="0"/>
              </a:spcBef>
              <a:spcAft>
                <a:spcPts val="0"/>
              </a:spcAft>
            </a:pP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bước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đầu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vi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gặp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tỏ</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rè</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Khi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trò</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truyện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thảo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luận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cùng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cùng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chấp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với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sự</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thay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đổi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trong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hoàn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cảnh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mới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thường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vẫn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giữ</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thói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quen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hoạt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động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mình</a:t>
            </a:r>
            <a:r>
              <a:rPr lang="en-US" sz="1800" spc="-3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F7628114-28E8-1A70-0F8C-D63BF3184F61}"/>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pic>
        <p:nvPicPr>
          <p:cNvPr id="13" name="Picture 12">
            <a:extLst>
              <a:ext uri="{FF2B5EF4-FFF2-40B4-BE49-F238E27FC236}">
                <a16:creationId xmlns:a16="http://schemas.microsoft.com/office/drawing/2014/main" id="{068AAA85-54AA-241F-008A-ECB318D49C5D}"/>
              </a:ext>
            </a:extLst>
          </p:cNvPr>
          <p:cNvPicPr>
            <a:picLocks noChangeAspect="1"/>
          </p:cNvPicPr>
          <p:nvPr/>
        </p:nvPicPr>
        <p:blipFill>
          <a:blip r:embed="rId3"/>
          <a:stretch>
            <a:fillRect/>
          </a:stretch>
        </p:blipFill>
        <p:spPr>
          <a:xfrm>
            <a:off x="2240250" y="3957345"/>
            <a:ext cx="3731289" cy="902507"/>
          </a:xfrm>
          <a:prstGeom prst="rect">
            <a:avLst/>
          </a:prstGeom>
        </p:spPr>
      </p:pic>
      <p:sp>
        <p:nvSpPr>
          <p:cNvPr id="3" name="Title 2">
            <a:extLst>
              <a:ext uri="{FF2B5EF4-FFF2-40B4-BE49-F238E27FC236}">
                <a16:creationId xmlns:a16="http://schemas.microsoft.com/office/drawing/2014/main" id="{C84FA3B2-E075-43F6-D6DB-91C14B4B033A}"/>
              </a:ext>
            </a:extLst>
          </p:cNvPr>
          <p:cNvSpPr>
            <a:spLocks noGrp="1"/>
          </p:cNvSpPr>
          <p:nvPr>
            <p:ph type="title"/>
          </p:nvPr>
        </p:nvSpPr>
        <p:spPr/>
        <p:txBody>
          <a:bodyPr/>
          <a:lstStyle/>
          <a:p>
            <a:endParaRPr lang="en-US"/>
          </a:p>
        </p:txBody>
      </p:sp>
      <p:sp>
        <p:nvSpPr>
          <p:cNvPr id="10" name="Title 2">
            <a:extLst>
              <a:ext uri="{FF2B5EF4-FFF2-40B4-BE49-F238E27FC236}">
                <a16:creationId xmlns:a16="http://schemas.microsoft.com/office/drawing/2014/main" id="{8140E3DA-1A21-2C07-BC43-AC3E82CF3D92}"/>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265814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CE15ACA-E9A8-17E9-2BBD-A3BA62121622}"/>
              </a:ext>
            </a:extLst>
          </p:cNvPr>
          <p:cNvSpPr txBox="1"/>
          <p:nvPr/>
        </p:nvSpPr>
        <p:spPr>
          <a:xfrm>
            <a:off x="120650" y="1020311"/>
            <a:ext cx="8705850" cy="3028521"/>
          </a:xfrm>
          <a:prstGeom prst="rect">
            <a:avLst/>
          </a:prstGeom>
          <a:noFill/>
        </p:spPr>
        <p:txBody>
          <a:bodyPr wrap="square">
            <a:spAutoFit/>
          </a:bodyPr>
          <a:lstStyle/>
          <a:p>
            <a:pPr marL="0" marR="0" indent="450215" algn="just">
              <a:lnSpc>
                <a:spcPct val="130000"/>
              </a:lnSpc>
              <a:spcBef>
                <a:spcPts val="0"/>
              </a:spcBef>
              <a:spcAft>
                <a:spcPts val="0"/>
              </a:spcAft>
            </a:pP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Kĩ</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năng</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tổ</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chức</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và</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tham</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gia</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hoạt</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động</a:t>
            </a:r>
            <a:r>
              <a:rPr lang="en-US" sz="1800" i="1" dirty="0">
                <a:solidFill>
                  <a:srgbClr val="000000"/>
                </a:solidFill>
                <a:effectLst/>
                <a:latin typeface="Arial" panose="020B0604020202020204" pitchFamily="34" charset="0"/>
                <a:ea typeface="Times New Roman" panose="02020603050405020304" pitchFamily="18" charset="0"/>
              </a:rPr>
              <a: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Đây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theo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algn="just"/>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dừng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lại</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chấp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phân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chế</a:t>
            </a:r>
            <a:r>
              <a:rPr lang="en-US" sz="1800" dirty="0">
                <a:solidFill>
                  <a:srgbClr val="000000"/>
                </a:solidFill>
                <a:effectLst/>
                <a:latin typeface="Arial" panose="020B0604020202020204" pitchFamily="34" charset="0"/>
                <a:ea typeface="Times New Roman" panose="02020603050405020304" pitchFamily="18" charset="0"/>
              </a:rPr>
              <a:t>, Khi </a:t>
            </a:r>
            <a:r>
              <a:rPr lang="en-US" sz="1800" dirty="0" err="1">
                <a:solidFill>
                  <a:srgbClr val="000000"/>
                </a:solidFill>
                <a:effectLst/>
                <a:latin typeface="Arial" panose="020B0604020202020204" pitchFamily="34" charset="0"/>
                <a:ea typeface="Times New Roman" panose="02020603050405020304" pitchFamily="18" charset="0"/>
              </a:rPr>
              <a:t>gặp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nếu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cầu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nghị</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thì</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sẽ</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cùng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thảo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luận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luật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nhiệm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vụ</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dung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pic>
        <p:nvPicPr>
          <p:cNvPr id="8" name="Picture 7">
            <a:extLst>
              <a:ext uri="{FF2B5EF4-FFF2-40B4-BE49-F238E27FC236}">
                <a16:creationId xmlns:a16="http://schemas.microsoft.com/office/drawing/2014/main" id="{FF363471-5104-0779-0D50-EB035D9CE10D}"/>
              </a:ext>
            </a:extLst>
          </p:cNvPr>
          <p:cNvPicPr>
            <a:picLocks noChangeAspect="1"/>
          </p:cNvPicPr>
          <p:nvPr/>
        </p:nvPicPr>
        <p:blipFill>
          <a:blip r:embed="rId3"/>
          <a:stretch>
            <a:fillRect/>
          </a:stretch>
        </p:blipFill>
        <p:spPr>
          <a:xfrm>
            <a:off x="2240250" y="3957345"/>
            <a:ext cx="3731289" cy="902507"/>
          </a:xfrm>
          <a:prstGeom prst="rect">
            <a:avLst/>
          </a:prstGeom>
        </p:spPr>
      </p:pic>
      <p:sp>
        <p:nvSpPr>
          <p:cNvPr id="3" name="Title 2">
            <a:extLst>
              <a:ext uri="{FF2B5EF4-FFF2-40B4-BE49-F238E27FC236}">
                <a16:creationId xmlns:a16="http://schemas.microsoft.com/office/drawing/2014/main" id="{1F1B9E15-F57A-8997-562C-E66B48339BBF}"/>
              </a:ext>
            </a:extLst>
          </p:cNvPr>
          <p:cNvSpPr>
            <a:spLocks noGrp="1"/>
          </p:cNvSpPr>
          <p:nvPr>
            <p:ph type="title"/>
          </p:nvPr>
        </p:nvSpPr>
        <p:spPr/>
        <p:txBody>
          <a:bodyPr/>
          <a:lstStyle/>
          <a:p>
            <a:endParaRPr lang="en-US"/>
          </a:p>
        </p:txBody>
      </p:sp>
      <p:sp>
        <p:nvSpPr>
          <p:cNvPr id="10" name="Title 2">
            <a:extLst>
              <a:ext uri="{FF2B5EF4-FFF2-40B4-BE49-F238E27FC236}">
                <a16:creationId xmlns:a16="http://schemas.microsoft.com/office/drawing/2014/main" id="{8B43D8D6-0666-03C2-6359-8DF47E580381}"/>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4072430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dirty="0"/>
          </a:p>
        </p:txBody>
      </p:sp>
      <p:sp>
        <p:nvSpPr>
          <p:cNvPr id="6" name="TextBox 5">
            <a:extLst>
              <a:ext uri="{FF2B5EF4-FFF2-40B4-BE49-F238E27FC236}">
                <a16:creationId xmlns:a16="http://schemas.microsoft.com/office/drawing/2014/main" id="{3B447A03-E008-48A5-B89E-25312A448444}"/>
              </a:ext>
            </a:extLst>
          </p:cNvPr>
          <p:cNvSpPr txBox="1"/>
          <p:nvPr/>
        </p:nvSpPr>
        <p:spPr>
          <a:xfrm>
            <a:off x="0" y="1547603"/>
            <a:ext cx="8966200" cy="2936894"/>
          </a:xfrm>
          <a:prstGeom prst="rect">
            <a:avLst/>
          </a:prstGeom>
          <a:noFill/>
        </p:spPr>
        <p:txBody>
          <a:bodyPr wrap="square">
            <a:spAutoFit/>
          </a:bodyPr>
          <a:lstStyle/>
          <a:p>
            <a:pPr marL="0" marR="0" algn="just">
              <a:lnSpc>
                <a:spcPct val="130000"/>
              </a:lnSpc>
              <a:spcBef>
                <a:spcPts val="0"/>
              </a:spcBef>
              <a:spcAft>
                <a:spcPts val="0"/>
              </a:spcAft>
              <a:tabLst>
                <a:tab pos="450215" algn="l"/>
              </a:tabLst>
            </a:pP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Kĩ</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năng</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giải</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quyết</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vấn</a:t>
            </a:r>
            <a:r>
              <a:rPr lang="en-US" sz="1800" i="1" dirty="0">
                <a:solidFill>
                  <a:srgbClr val="000000"/>
                </a:solidFill>
                <a:effectLst/>
                <a:latin typeface="Arial" panose="020B0604020202020204" pitchFamily="34" charset="0"/>
                <a:ea typeface="Times New Roman" panose="02020603050405020304" pitchFamily="18" charset="0"/>
              </a:rPr>
              <a:t> </a:t>
            </a:r>
            <a:r>
              <a:rPr lang="en-US" sz="1800" i="1" dirty="0" err="1">
                <a:solidFill>
                  <a:srgbClr val="000000"/>
                </a:solidFill>
                <a:effectLst/>
                <a:latin typeface="Arial" panose="020B0604020202020204" pitchFamily="34" charset="0"/>
                <a:ea typeface="Times New Roman" panose="02020603050405020304" pitchFamily="18" charset="0"/>
              </a:rPr>
              <a:t>đề</a:t>
            </a:r>
            <a:r>
              <a:rPr lang="en-US" sz="1800" i="1"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30000"/>
              </a:lnSpc>
              <a:spcBef>
                <a:spcPts val="0"/>
              </a:spcBef>
              <a:spcAft>
                <a:spcPts val="0"/>
              </a:spcAft>
            </a:pP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di </a:t>
            </a:r>
            <a:r>
              <a:rPr lang="en-US" sz="1800" dirty="0" err="1">
                <a:solidFill>
                  <a:srgbClr val="000000"/>
                </a:solidFill>
                <a:effectLst/>
                <a:latin typeface="Arial" panose="020B0604020202020204" pitchFamily="34" charset="0"/>
                <a:ea typeface="Times New Roman" panose="02020603050405020304" pitchFamily="18" charset="0"/>
              </a:rPr>
              <a:t>chuyển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bước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đầu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huống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thì</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mang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bị</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lý</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huống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xảy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
        <p:nvSpPr>
          <p:cNvPr id="3" name="Title 2">
            <a:extLst>
              <a:ext uri="{FF2B5EF4-FFF2-40B4-BE49-F238E27FC236}">
                <a16:creationId xmlns:a16="http://schemas.microsoft.com/office/drawing/2014/main" id="{95E17C55-8D01-4EED-A7CE-2C4AFAF8FA1A}"/>
              </a:ext>
            </a:extLst>
          </p:cNvPr>
          <p:cNvSpPr>
            <a:spLocks noGrp="1"/>
          </p:cNvSpPr>
          <p:nvPr>
            <p:ph type="title"/>
          </p:nvPr>
        </p:nvSpPr>
        <p:spPr/>
        <p:txBody>
          <a:bodyPr/>
          <a:lstStyle/>
          <a:p>
            <a:endParaRPr lang="en-US"/>
          </a:p>
        </p:txBody>
      </p:sp>
      <p:pic>
        <p:nvPicPr>
          <p:cNvPr id="7" name="Picture 6">
            <a:extLst>
              <a:ext uri="{FF2B5EF4-FFF2-40B4-BE49-F238E27FC236}">
                <a16:creationId xmlns:a16="http://schemas.microsoft.com/office/drawing/2014/main" id="{98F9696B-4B54-ABA5-1D16-17036306C6F7}"/>
              </a:ext>
            </a:extLst>
          </p:cNvPr>
          <p:cNvPicPr>
            <a:picLocks noChangeAspect="1"/>
          </p:cNvPicPr>
          <p:nvPr/>
        </p:nvPicPr>
        <p:blipFill>
          <a:blip r:embed="rId3"/>
          <a:stretch>
            <a:fillRect/>
          </a:stretch>
        </p:blipFill>
        <p:spPr>
          <a:xfrm>
            <a:off x="6080760" y="12469"/>
            <a:ext cx="2840990" cy="1500043"/>
          </a:xfrm>
          <a:prstGeom prst="rect">
            <a:avLst/>
          </a:prstGeom>
        </p:spPr>
      </p:pic>
      <p:sp>
        <p:nvSpPr>
          <p:cNvPr id="8" name="TextBox 7">
            <a:extLst>
              <a:ext uri="{FF2B5EF4-FFF2-40B4-BE49-F238E27FC236}">
                <a16:creationId xmlns:a16="http://schemas.microsoft.com/office/drawing/2014/main" id="{552B7976-7BA5-EF8C-FDA9-81B6FB183366}"/>
              </a:ext>
            </a:extLst>
          </p:cNvPr>
          <p:cNvSpPr txBox="1"/>
          <p:nvPr/>
        </p:nvSpPr>
        <p:spPr>
          <a:xfrm>
            <a:off x="322580" y="4859852"/>
            <a:ext cx="5293360" cy="215444"/>
          </a:xfrm>
          <a:prstGeom prst="rect">
            <a:avLst/>
          </a:prstGeom>
          <a:noFill/>
        </p:spPr>
        <p:txBody>
          <a:bodyPr wrap="square">
            <a:spAutoFit/>
          </a:bodyPr>
          <a:lstStyle/>
          <a:p>
            <a:r>
              <a:rPr lang="en-US" sz="800" dirty="0"/>
              <a:t>https://www.learnwithhomer.com/homer-blog/4190/social-skills-for-kids/</a:t>
            </a:r>
          </a:p>
        </p:txBody>
      </p:sp>
      <p:sp>
        <p:nvSpPr>
          <p:cNvPr id="10" name="Title 2">
            <a:extLst>
              <a:ext uri="{FF2B5EF4-FFF2-40B4-BE49-F238E27FC236}">
                <a16:creationId xmlns:a16="http://schemas.microsoft.com/office/drawing/2014/main" id="{9047E471-D8F7-7342-1EB4-6CFB2952C436}"/>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10496412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
        <p:nvSpPr>
          <p:cNvPr id="7" name="TextBox 6">
            <a:extLst>
              <a:ext uri="{FF2B5EF4-FFF2-40B4-BE49-F238E27FC236}">
                <a16:creationId xmlns:a16="http://schemas.microsoft.com/office/drawing/2014/main" id="{51F03A26-4E9C-4424-9953-C1E0CFA225BC}"/>
              </a:ext>
            </a:extLst>
          </p:cNvPr>
          <p:cNvSpPr txBox="1"/>
          <p:nvPr/>
        </p:nvSpPr>
        <p:spPr>
          <a:xfrm>
            <a:off x="180975" y="1432462"/>
            <a:ext cx="8909050" cy="2557623"/>
          </a:xfrm>
          <a:prstGeom prst="rect">
            <a:avLst/>
          </a:prstGeom>
          <a:noFill/>
        </p:spPr>
        <p:txBody>
          <a:bodyPr wrap="square">
            <a:spAutoFit/>
          </a:bodyPr>
          <a:lstStyle/>
          <a:p>
            <a:pPr marL="285750" marR="0" indent="-285750" algn="just">
              <a:lnSpc>
                <a:spcPct val="130000"/>
              </a:lnSpc>
              <a:spcBef>
                <a:spcPts val="0"/>
              </a:spcBef>
              <a:spcAft>
                <a:spcPts val="0"/>
              </a:spcAft>
              <a:buFont typeface="Arial" panose="020B0604020202020204" pitchFamily="34" charset="0"/>
              <a:buChar char="•"/>
            </a:pPr>
            <a:r>
              <a:rPr lang="en-US" sz="1800" b="1" dirty="0" err="1">
                <a:solidFill>
                  <a:srgbClr val="000000"/>
                </a:solidFill>
                <a:effectLst/>
                <a:latin typeface="Arial" panose="020B0604020202020204" pitchFamily="34" charset="0"/>
                <a:ea typeface="Times New Roman" panose="02020603050405020304" pitchFamily="18" charset="0"/>
              </a:rPr>
              <a:t>Kết</a:t>
            </a:r>
            <a:r>
              <a:rPr lang="en-US" sz="1800" b="1" dirty="0">
                <a:solidFill>
                  <a:srgbClr val="000000"/>
                </a:solidFill>
                <a:effectLst/>
                <a:latin typeface="Arial" panose="020B0604020202020204" pitchFamily="34" charset="0"/>
                <a:ea typeface="Times New Roman" panose="02020603050405020304" pitchFamily="18" charset="0"/>
              </a:rPr>
              <a:t> </a:t>
            </a:r>
            <a:r>
              <a:rPr lang="en-US" sz="1800" b="1" dirty="0" err="1">
                <a:solidFill>
                  <a:srgbClr val="000000"/>
                </a:solidFill>
                <a:effectLst/>
                <a:latin typeface="Arial" panose="020B0604020202020204" pitchFamily="34" charset="0"/>
                <a:ea typeface="Times New Roman" panose="02020603050405020304" pitchFamily="18" charset="0"/>
              </a:rPr>
              <a:t>quả</a:t>
            </a:r>
            <a:r>
              <a:rPr lang="en-US" sz="1800" b="1" dirty="0">
                <a:solidFill>
                  <a:srgbClr val="000000"/>
                </a:solidFill>
                <a:effectLst/>
                <a:latin typeface="Arial" panose="020B0604020202020204" pitchFamily="34" charset="0"/>
                <a:ea typeface="Times New Roman" panose="02020603050405020304" pitchFamily="18" charset="0"/>
              </a:rPr>
              <a:t> </a:t>
            </a:r>
            <a:r>
              <a:rPr lang="en-US" sz="1800" b="1" dirty="0" err="1">
                <a:solidFill>
                  <a:srgbClr val="000000"/>
                </a:solidFill>
                <a:effectLst/>
                <a:latin typeface="Arial" panose="020B0604020202020204" pitchFamily="34" charset="0"/>
                <a:ea typeface="Times New Roman" panose="02020603050405020304" pitchFamily="18" charset="0"/>
              </a:rPr>
              <a:t>khảo</a:t>
            </a:r>
            <a:r>
              <a:rPr lang="en-US" sz="1800" b="1" dirty="0">
                <a:solidFill>
                  <a:srgbClr val="000000"/>
                </a:solidFill>
                <a:effectLst/>
                <a:latin typeface="Arial" panose="020B0604020202020204" pitchFamily="34" charset="0"/>
                <a:ea typeface="Times New Roman" panose="02020603050405020304" pitchFamily="18" charset="0"/>
              </a:rPr>
              <a:t> </a:t>
            </a:r>
            <a:r>
              <a:rPr lang="en-US" sz="1800" b="1" dirty="0" err="1">
                <a:solidFill>
                  <a:srgbClr val="000000"/>
                </a:solidFill>
                <a:effectLst/>
                <a:latin typeface="Arial" panose="020B0604020202020204" pitchFamily="34" charset="0"/>
                <a:ea typeface="Times New Roman" panose="02020603050405020304" pitchFamily="18" charset="0"/>
              </a:rPr>
              <a:t>sát</a:t>
            </a:r>
            <a:r>
              <a:rPr lang="en-US" sz="1800" b="1" dirty="0">
                <a:solidFill>
                  <a:srgbClr val="000000"/>
                </a:solidFill>
                <a:effectLst/>
                <a:latin typeface="Arial" panose="020B0604020202020204" pitchFamily="34" charset="0"/>
                <a:ea typeface="Times New Roman" panose="02020603050405020304" pitchFamily="18" charset="0"/>
              </a:rPr>
              <a:t> </a:t>
            </a:r>
            <a:r>
              <a:rPr lang="en-US" sz="1800" b="1" dirty="0" err="1">
                <a:solidFill>
                  <a:srgbClr val="000000"/>
                </a:solidFill>
                <a:effectLst/>
                <a:latin typeface="Arial" panose="020B0604020202020204" pitchFamily="34" charset="0"/>
                <a:ea typeface="Times New Roman" panose="02020603050405020304" pitchFamily="18" charset="0"/>
              </a:rPr>
              <a:t>khẳng</a:t>
            </a:r>
            <a:r>
              <a:rPr lang="en-US" sz="1800" b="1" dirty="0">
                <a:solidFill>
                  <a:srgbClr val="000000"/>
                </a:solidFill>
                <a:effectLst/>
                <a:latin typeface="Arial" panose="020B0604020202020204" pitchFamily="34" charset="0"/>
                <a:ea typeface="Times New Roman" panose="02020603050405020304" pitchFamily="18" charset="0"/>
              </a:rPr>
              <a:t> </a:t>
            </a:r>
            <a:r>
              <a:rPr lang="en-US" sz="1800" b="1" dirty="0" err="1">
                <a:solidFill>
                  <a:srgbClr val="000000"/>
                </a:solidFill>
                <a:effectLst/>
                <a:latin typeface="Arial" panose="020B0604020202020204" pitchFamily="34" charset="0"/>
                <a:ea typeface="Times New Roman" panose="02020603050405020304" pitchFamily="18" charset="0"/>
              </a:rPr>
              <a:t>định</a:t>
            </a:r>
            <a:r>
              <a:rPr lang="en-US" sz="1800" b="1" dirty="0">
                <a:solidFill>
                  <a:srgbClr val="000000"/>
                </a:solidFill>
                <a:effectLst/>
                <a:latin typeface="Arial" panose="020B0604020202020204" pitchFamily="34" charset="0"/>
                <a:ea typeface="Times New Roman" panose="02020603050405020304" pitchFamily="18" charset="0"/>
              </a:rPr>
              <a:t>: </a:t>
            </a:r>
            <a:endParaRPr lang="en-US" sz="1800" b="1" dirty="0">
              <a:latin typeface="Times New Roman" panose="02020603050405020304" pitchFamily="18" charset="0"/>
              <a:ea typeface="Times New Roman" panose="02020603050405020304" pitchFamily="18" charset="0"/>
            </a:endParaRPr>
          </a:p>
          <a:p>
            <a:pPr marR="0" algn="just">
              <a:lnSpc>
                <a:spcPct val="13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3, </a:t>
            </a:r>
            <a:r>
              <a:rPr lang="en-US" sz="1800" dirty="0" err="1">
                <a:solidFill>
                  <a:srgbClr val="000000"/>
                </a:solidFill>
                <a:effectLst/>
                <a:latin typeface="Arial" panose="020B0604020202020204" pitchFamily="34" charset="0"/>
                <a:ea typeface="Times New Roman" panose="02020603050405020304" pitchFamily="18" charset="0"/>
              </a:rPr>
              <a:t>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4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vẫn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2. </a:t>
            </a:r>
            <a:endParaRPr lang="en-US" sz="1800" dirty="0">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3 </a:t>
            </a:r>
            <a:r>
              <a:rPr lang="en-US" sz="1800" dirty="0" err="1">
                <a:solidFill>
                  <a:srgbClr val="000000"/>
                </a:solidFill>
                <a:effectLst/>
                <a:latin typeface="Arial" panose="020B0604020202020204" pitchFamily="34" charset="0"/>
                <a:ea typeface="Times New Roman" panose="02020603050405020304" pitchFamily="18" charset="0"/>
              </a:rPr>
              <a:t>là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4 </a:t>
            </a:r>
            <a:r>
              <a:rPr lang="en-US" sz="1800" dirty="0" err="1">
                <a:solidFill>
                  <a:srgbClr val="000000"/>
                </a:solidFill>
                <a:effectLst/>
                <a:latin typeface="Arial" panose="020B0604020202020204" pitchFamily="34" charset="0"/>
                <a:ea typeface="Times New Roman" panose="02020603050405020304" pitchFamily="18" charset="0"/>
              </a:rPr>
              <a:t>thấp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đạt</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thấp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nhất</a:t>
            </a:r>
            <a:r>
              <a:rPr lang="en-US" sz="1800" dirty="0">
                <a:solidFill>
                  <a:srgbClr val="000000"/>
                </a:solidFill>
                <a:effectLst/>
                <a:latin typeface="Arial" panose="020B0604020202020204" pitchFamily="34" charset="0"/>
                <a:ea typeface="Times New Roman" panose="02020603050405020304" pitchFamily="18" charset="0"/>
              </a:rPr>
              <a:t> so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thích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2 </a:t>
            </a:r>
            <a:r>
              <a:rPr lang="en-US" sz="1800" dirty="0" err="1">
                <a:solidFill>
                  <a:srgbClr val="000000"/>
                </a:solidFill>
                <a:effectLst/>
                <a:latin typeface="Arial" panose="020B0604020202020204" pitchFamily="34" charset="0"/>
                <a:ea typeface="Times New Roman" panose="02020603050405020304" pitchFamily="18" charset="0"/>
              </a:rPr>
              <a:t>nhưng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4 so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E2320F37-6BBE-31FF-F3FE-C3BD8C131D7B}"/>
              </a:ext>
            </a:extLst>
          </p:cNvPr>
          <p:cNvPicPr>
            <a:picLocks noChangeAspect="1"/>
          </p:cNvPicPr>
          <p:nvPr/>
        </p:nvPicPr>
        <p:blipFill>
          <a:blip r:embed="rId2"/>
          <a:stretch>
            <a:fillRect/>
          </a:stretch>
        </p:blipFill>
        <p:spPr>
          <a:xfrm>
            <a:off x="4432300" y="8082"/>
            <a:ext cx="1940935" cy="1024814"/>
          </a:xfrm>
          <a:prstGeom prst="rect">
            <a:avLst/>
          </a:prstGeom>
        </p:spPr>
      </p:pic>
      <p:sp>
        <p:nvSpPr>
          <p:cNvPr id="5" name="TextBox 4">
            <a:extLst>
              <a:ext uri="{FF2B5EF4-FFF2-40B4-BE49-F238E27FC236}">
                <a16:creationId xmlns:a16="http://schemas.microsoft.com/office/drawing/2014/main" id="{678DC3D5-6536-3C10-9173-45EB00EC5DAB}"/>
              </a:ext>
            </a:extLst>
          </p:cNvPr>
          <p:cNvSpPr txBox="1"/>
          <p:nvPr/>
        </p:nvSpPr>
        <p:spPr>
          <a:xfrm>
            <a:off x="6385880" y="310012"/>
            <a:ext cx="2758120" cy="33855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39504637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
        <p:nvSpPr>
          <p:cNvPr id="7" name="TextBox 6">
            <a:extLst>
              <a:ext uri="{FF2B5EF4-FFF2-40B4-BE49-F238E27FC236}">
                <a16:creationId xmlns:a16="http://schemas.microsoft.com/office/drawing/2014/main" id="{51F03A26-4E9C-4424-9953-C1E0CFA225BC}"/>
              </a:ext>
            </a:extLst>
          </p:cNvPr>
          <p:cNvSpPr txBox="1"/>
          <p:nvPr/>
        </p:nvSpPr>
        <p:spPr>
          <a:xfrm>
            <a:off x="174624" y="757684"/>
            <a:ext cx="8918575" cy="4385816"/>
          </a:xfrm>
          <a:prstGeom prst="rect">
            <a:avLst/>
          </a:prstGeom>
          <a:noFill/>
        </p:spPr>
        <p:txBody>
          <a:bodyPr wrap="square">
            <a:spAutoFit/>
          </a:bodyPr>
          <a:lstStyle/>
          <a:p>
            <a:pPr marL="0" marR="0" indent="457200" algn="just">
              <a:lnSpc>
                <a:spcPct val="13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bước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đầu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điểm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đánh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huống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nhắc</a:t>
            </a:r>
            <a:r>
              <a:rPr lang="en-US" sz="1800" dirty="0">
                <a:solidFill>
                  <a:srgbClr val="000000"/>
                </a:solidFill>
                <a:effectLst/>
                <a:latin typeface="Arial" panose="020B0604020202020204" pitchFamily="34" charset="0"/>
                <a:ea typeface="Times New Roman" panose="02020603050405020304" pitchFamily="18" charset="0"/>
              </a:rPr>
              <a:t>. Khi </a:t>
            </a:r>
            <a:r>
              <a:rPr lang="en-US" sz="1800" dirty="0" err="1">
                <a:solidFill>
                  <a:srgbClr val="000000"/>
                </a:solidFill>
                <a:effectLst/>
                <a:latin typeface="Arial" panose="020B0604020202020204" pitchFamily="34" charset="0"/>
                <a:ea typeface="Times New Roman" panose="02020603050405020304" pitchFamily="18" charset="0"/>
              </a:rPr>
              <a:t>đánh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tượng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nguyên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nhân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hậu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đó</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algn="just"/>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tỏ</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kiến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bằng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nói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bằng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ngôn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ngữ</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phi </a:t>
            </a:r>
            <a:r>
              <a:rPr lang="en-US" sz="1800" dirty="0" err="1">
                <a:solidFill>
                  <a:srgbClr val="000000"/>
                </a:solidFill>
                <a:effectLst/>
                <a:latin typeface="Arial" panose="020B0604020202020204" pitchFamily="34" charset="0"/>
                <a:ea typeface="Times New Roman" panose="02020603050405020304" pitchFamily="18" charset="0"/>
              </a:rPr>
              <a:t>ngôn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ngữ</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tôn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trọng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nghe</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tôn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trọng</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kiến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chờ</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lượt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tỏ</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thân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nghĩa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khuôn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mặt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nghĩa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vi, </a:t>
            </a:r>
            <a:r>
              <a:rPr lang="en-US" sz="1800" dirty="0" err="1">
                <a:solidFill>
                  <a:srgbClr val="000000"/>
                </a:solidFill>
                <a:effectLst/>
                <a:latin typeface="Arial" panose="020B0604020202020204" pitchFamily="34" charset="0"/>
                <a:ea typeface="Times New Roman" panose="02020603050405020304" pitchFamily="18" charset="0"/>
              </a:rPr>
              <a:t>cử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lý</a:t>
            </a:r>
            <a:r>
              <a:rPr lang="en-US" sz="1800" dirty="0">
                <a:solidFill>
                  <a:srgbClr val="000000"/>
                </a:solidFill>
                <a:effectLst/>
                <a:latin typeface="Arial" panose="020B0604020202020204" pitchFamily="34" charset="0"/>
                <a:ea typeface="Times New Roman" panose="02020603050405020304" pitchFamily="18" charset="0"/>
              </a:rPr>
              <a:t> do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bộc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
        <p:nvSpPr>
          <p:cNvPr id="8" name="Title 2">
            <a:extLst>
              <a:ext uri="{FF2B5EF4-FFF2-40B4-BE49-F238E27FC236}">
                <a16:creationId xmlns:a16="http://schemas.microsoft.com/office/drawing/2014/main" id="{D3773DAF-44B2-1110-8129-9B202EF5ED1C}"/>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2407158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
        <p:nvSpPr>
          <p:cNvPr id="7" name="TextBox 6">
            <a:extLst>
              <a:ext uri="{FF2B5EF4-FFF2-40B4-BE49-F238E27FC236}">
                <a16:creationId xmlns:a16="http://schemas.microsoft.com/office/drawing/2014/main" id="{51F03A26-4E9C-4424-9953-C1E0CFA225BC}"/>
              </a:ext>
            </a:extLst>
          </p:cNvPr>
          <p:cNvSpPr txBox="1"/>
          <p:nvPr/>
        </p:nvSpPr>
        <p:spPr>
          <a:xfrm>
            <a:off x="180975" y="1432462"/>
            <a:ext cx="8909050" cy="3657091"/>
          </a:xfrm>
          <a:prstGeom prst="rect">
            <a:avLst/>
          </a:prstGeom>
          <a:noFill/>
        </p:spPr>
        <p:txBody>
          <a:bodyPr wrap="square">
            <a:spAutoFit/>
          </a:bodyPr>
          <a:lstStyle/>
          <a:p>
            <a:pPr marL="0" marR="0" indent="457200" algn="just">
              <a:lnSpc>
                <a:spcPct val="13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thích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quen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kiếm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hỗ</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giúp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từ</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bè</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từ</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từ</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thân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phú</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1,2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đánh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bè</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vui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luôn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E2320F37-6BBE-31FF-F3FE-C3BD8C131D7B}"/>
              </a:ext>
            </a:extLst>
          </p:cNvPr>
          <p:cNvPicPr>
            <a:picLocks noChangeAspect="1"/>
          </p:cNvPicPr>
          <p:nvPr/>
        </p:nvPicPr>
        <p:blipFill>
          <a:blip r:embed="rId2"/>
          <a:stretch>
            <a:fillRect/>
          </a:stretch>
        </p:blipFill>
        <p:spPr>
          <a:xfrm>
            <a:off x="4432300" y="8082"/>
            <a:ext cx="1940935" cy="1024814"/>
          </a:xfrm>
          <a:prstGeom prst="rect">
            <a:avLst/>
          </a:prstGeom>
        </p:spPr>
      </p:pic>
      <p:sp>
        <p:nvSpPr>
          <p:cNvPr id="5" name="TextBox 4">
            <a:extLst>
              <a:ext uri="{FF2B5EF4-FFF2-40B4-BE49-F238E27FC236}">
                <a16:creationId xmlns:a16="http://schemas.microsoft.com/office/drawing/2014/main" id="{678DC3D5-6536-3C10-9173-45EB00EC5DAB}"/>
              </a:ext>
            </a:extLst>
          </p:cNvPr>
          <p:cNvSpPr txBox="1"/>
          <p:nvPr/>
        </p:nvSpPr>
        <p:spPr>
          <a:xfrm>
            <a:off x="6385880" y="310012"/>
            <a:ext cx="2758120" cy="33855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531506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D7259F7-F0BB-4B85-8148-91A5A1792F4F}"/>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7" name="TextBox 6">
            <a:extLst>
              <a:ext uri="{FF2B5EF4-FFF2-40B4-BE49-F238E27FC236}">
                <a16:creationId xmlns:a16="http://schemas.microsoft.com/office/drawing/2014/main" id="{51F03A26-4E9C-4424-9953-C1E0CFA225BC}"/>
              </a:ext>
            </a:extLst>
          </p:cNvPr>
          <p:cNvSpPr txBox="1"/>
          <p:nvPr/>
        </p:nvSpPr>
        <p:spPr>
          <a:xfrm>
            <a:off x="135466" y="505060"/>
            <a:ext cx="8873067" cy="4710392"/>
          </a:xfrm>
          <a:prstGeom prst="rect">
            <a:avLst/>
          </a:prstGeom>
          <a:noFill/>
        </p:spPr>
        <p:txBody>
          <a:bodyPr wrap="square">
            <a:spAutoFit/>
          </a:bodyPr>
          <a:lstStyle/>
          <a:p>
            <a:pPr marL="0" marR="0" indent="457200" algn="just">
              <a:lnSpc>
                <a:spcPct val="13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chênh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lệch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thấy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mẫu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so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mẫu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chênh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lệch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giữa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lớn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MG </a:t>
            </a:r>
            <a:r>
              <a:rPr lang="en-US" sz="1800" dirty="0" err="1">
                <a:solidFill>
                  <a:srgbClr val="000000"/>
                </a:solidFill>
                <a:effectLst/>
                <a:latin typeface="Arial" panose="020B0604020202020204" pitchFamily="34" charset="0"/>
                <a:ea typeface="Times New Roman" panose="02020603050405020304" pitchFamily="18" charset="0"/>
              </a:rPr>
              <a:t>nhỡ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3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Giữa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nghĩa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kê</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dù</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song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nhóm</a:t>
            </a:r>
            <a:r>
              <a:rPr lang="en-US" sz="1800" dirty="0">
                <a:solidFill>
                  <a:srgbClr val="000000"/>
                </a:solidFill>
                <a:effectLst/>
                <a:latin typeface="Arial" panose="020B0604020202020204" pitchFamily="34" charset="0"/>
                <a:ea typeface="Times New Roman" panose="02020603050405020304" pitchFamily="18" charset="0"/>
              </a:rPr>
              <a:t> KN </a:t>
            </a:r>
            <a:r>
              <a:rPr lang="en-US" sz="1800" dirty="0" err="1">
                <a:solidFill>
                  <a:srgbClr val="000000"/>
                </a:solidFill>
                <a:effectLst/>
                <a:latin typeface="Arial" panose="020B0604020202020204" pitchFamily="34" charset="0"/>
                <a:ea typeface="Times New Roman" panose="02020603050405020304" pitchFamily="18" charset="0"/>
              </a:rPr>
              <a:t>thích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cuộc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30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Giữa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chênh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lệch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nhau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nghĩa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mặt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kê</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quyết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vấn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dễ</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ứng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gn="just">
              <a:lnSpc>
                <a:spcPct val="117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 </a:t>
            </a:r>
            <a:endParaRPr lang="en-US" sz="1800" b="1" i="1" dirty="0">
              <a:effectLst/>
              <a:latin typeface="Times New Roman" panose="02020603050405020304" pitchFamily="18" charset="0"/>
              <a:ea typeface="Calibri" panose="020F0502020204030204" pitchFamily="34" charset="0"/>
            </a:endParaRPr>
          </a:p>
        </p:txBody>
      </p:sp>
      <p:sp>
        <p:nvSpPr>
          <p:cNvPr id="8" name="Title 2">
            <a:extLst>
              <a:ext uri="{FF2B5EF4-FFF2-40B4-BE49-F238E27FC236}">
                <a16:creationId xmlns:a16="http://schemas.microsoft.com/office/drawing/2014/main" id="{BDF7CF12-8ABA-57E4-5A7B-5A0ABF545F36}"/>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31404412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CE15ACA-E9A8-17E9-2BBD-A3BA62121622}"/>
              </a:ext>
            </a:extLst>
          </p:cNvPr>
          <p:cNvSpPr txBox="1"/>
          <p:nvPr/>
        </p:nvSpPr>
        <p:spPr>
          <a:xfrm>
            <a:off x="139700" y="1020311"/>
            <a:ext cx="8705850" cy="3285900"/>
          </a:xfrm>
          <a:prstGeom prst="rect">
            <a:avLst/>
          </a:prstGeom>
          <a:noFill/>
        </p:spPr>
        <p:txBody>
          <a:bodyPr wrap="square">
            <a:spAutoFit/>
          </a:bodyPr>
          <a:lstStyle/>
          <a:p>
            <a:pPr marL="0" marR="0" algn="just">
              <a:lnSpc>
                <a:spcPct val="117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Thành</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công</a:t>
            </a:r>
            <a:r>
              <a:rPr lang="en-US" sz="1800" b="1" i="1" dirty="0">
                <a:solidFill>
                  <a:srgbClr val="000000"/>
                </a:solidFill>
                <a:effectLst/>
                <a:latin typeface="Arial" panose="020B0604020202020204" pitchFamily="34" charset="0"/>
                <a:ea typeface="Calibri" panose="020F0502020204030204" pitchFamily="34" charset="0"/>
              </a:rPr>
              <a:t> </a:t>
            </a:r>
            <a:endParaRPr lang="en-US" sz="18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Về</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MG: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bước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đầu</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đã</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có</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tuy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nhiên</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ở </a:t>
            </a:r>
            <a:r>
              <a:rPr lang="en-US" sz="1800" spc="-30" dirty="0" err="1">
                <a:solidFill>
                  <a:srgbClr val="000000"/>
                </a:solidFill>
                <a:effectLst/>
                <a:latin typeface="Arial" panose="020B0604020202020204" pitchFamily="34" charset="0"/>
                <a:ea typeface="Times New Roman" panose="02020603050405020304" pitchFamily="18" charset="0"/>
              </a:rPr>
              <a:t>mức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độ</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cao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đạt</a:t>
            </a:r>
            <a:r>
              <a:rPr lang="en-US" sz="1800" spc="-30" dirty="0">
                <a:solidFill>
                  <a:srgbClr val="000000"/>
                </a:solidFill>
                <a:effectLst/>
                <a:latin typeface="Arial" panose="020B0604020202020204" pitchFamily="34" charset="0"/>
                <a:ea typeface="Times New Roman" panose="02020603050405020304" pitchFamily="18" charset="0"/>
              </a:rPr>
              <a:t> ở </a:t>
            </a:r>
            <a:r>
              <a:rPr lang="en-US" sz="1800" spc="-30" dirty="0" err="1">
                <a:solidFill>
                  <a:srgbClr val="000000"/>
                </a:solidFill>
                <a:effectLst/>
                <a:latin typeface="Arial" panose="020B0604020202020204" pitchFamily="34" charset="0"/>
                <a:ea typeface="Times New Roman" panose="02020603050405020304" pitchFamily="18" charset="0"/>
              </a:rPr>
              <a:t>mức</a:t>
            </a:r>
            <a:r>
              <a:rPr lang="en-US" sz="1800" spc="-30" dirty="0">
                <a:solidFill>
                  <a:srgbClr val="000000"/>
                </a:solidFill>
                <a:effectLst/>
                <a:latin typeface="Arial" panose="020B0604020202020204" pitchFamily="34" charset="0"/>
                <a:ea typeface="Times New Roman" panose="02020603050405020304" pitchFamily="18" charset="0"/>
              </a:rPr>
              <a:t> 2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3), </a:t>
            </a:r>
            <a:r>
              <a:rPr lang="en-US" sz="1800" spc="-30" dirty="0" err="1">
                <a:solidFill>
                  <a:srgbClr val="000000"/>
                </a:solidFill>
                <a:effectLst/>
                <a:latin typeface="Arial" panose="020B0604020202020204" pitchFamily="34" charset="0"/>
                <a:ea typeface="Times New Roman" panose="02020603050405020304" pitchFamily="18" charset="0"/>
              </a:rPr>
              <a:t>mức</a:t>
            </a:r>
            <a:r>
              <a:rPr lang="en-US" sz="1800" spc="-30" dirty="0">
                <a:solidFill>
                  <a:srgbClr val="000000"/>
                </a:solidFill>
                <a:effectLst/>
                <a:latin typeface="Arial" panose="020B0604020202020204" pitchFamily="34" charset="0"/>
                <a:ea typeface="Times New Roman" panose="02020603050405020304" pitchFamily="18" charset="0"/>
              </a:rPr>
              <a:t> 4 </a:t>
            </a:r>
            <a:r>
              <a:rPr lang="en-US" sz="1800" spc="-30" dirty="0" err="1">
                <a:solidFill>
                  <a:srgbClr val="000000"/>
                </a:solidFill>
                <a:effectLst/>
                <a:latin typeface="Arial" panose="020B0604020202020204" pitchFamily="34" charset="0"/>
                <a:ea typeface="Times New Roman" panose="02020603050405020304" pitchFamily="18" charset="0"/>
              </a:rPr>
              <a:t>rất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ít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đạt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được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đã</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thực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hiện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được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tương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đối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đầy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nhiệm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vụ</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huống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cảnh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quen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thuộc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mục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ra.</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Thực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trạng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môi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trường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xã</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hội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thấy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đình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nhà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trường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cộng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đồng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đã</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bước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đầu</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quan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tâm</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đến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việc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dục</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cho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phát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huy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thế</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mạnh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mình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trong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các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hoạt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động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dục</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cho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mj-lt"/>
                <a:ea typeface="Calibri" panose="020F0502020204030204" pitchFamily="34" charset="0"/>
              </a:rPr>
              <a:t>	</a:t>
            </a:r>
            <a:endParaRPr lang="en-US" sz="1800" dirty="0">
              <a:latin typeface="+mj-lt"/>
            </a:endParaRPr>
          </a:p>
        </p:txBody>
      </p:sp>
      <p:pic>
        <p:nvPicPr>
          <p:cNvPr id="8" name="Picture 7">
            <a:extLst>
              <a:ext uri="{FF2B5EF4-FFF2-40B4-BE49-F238E27FC236}">
                <a16:creationId xmlns:a16="http://schemas.microsoft.com/office/drawing/2014/main" id="{FF363471-5104-0779-0D50-EB035D9CE10D}"/>
              </a:ext>
            </a:extLst>
          </p:cNvPr>
          <p:cNvPicPr>
            <a:picLocks noChangeAspect="1"/>
          </p:cNvPicPr>
          <p:nvPr/>
        </p:nvPicPr>
        <p:blipFill>
          <a:blip r:embed="rId3"/>
          <a:stretch>
            <a:fillRect/>
          </a:stretch>
        </p:blipFill>
        <p:spPr>
          <a:xfrm>
            <a:off x="2240250" y="3957345"/>
            <a:ext cx="3731289" cy="902507"/>
          </a:xfrm>
          <a:prstGeom prst="rect">
            <a:avLst/>
          </a:prstGeom>
        </p:spPr>
      </p:pic>
      <p:sp>
        <p:nvSpPr>
          <p:cNvPr id="3" name="Title 2">
            <a:extLst>
              <a:ext uri="{FF2B5EF4-FFF2-40B4-BE49-F238E27FC236}">
                <a16:creationId xmlns:a16="http://schemas.microsoft.com/office/drawing/2014/main" id="{7F63AA41-B2BF-57B5-7DD7-EDDFD5A3C445}"/>
              </a:ext>
            </a:extLst>
          </p:cNvPr>
          <p:cNvSpPr>
            <a:spLocks noGrp="1"/>
          </p:cNvSpPr>
          <p:nvPr>
            <p:ph type="title"/>
          </p:nvPr>
        </p:nvSpPr>
        <p:spPr/>
        <p:txBody>
          <a:bodyPr/>
          <a:lstStyle/>
          <a:p>
            <a:endParaRPr lang="en-US"/>
          </a:p>
        </p:txBody>
      </p:sp>
      <p:sp>
        <p:nvSpPr>
          <p:cNvPr id="10" name="Title 2">
            <a:extLst>
              <a:ext uri="{FF2B5EF4-FFF2-40B4-BE49-F238E27FC236}">
                <a16:creationId xmlns:a16="http://schemas.microsoft.com/office/drawing/2014/main" id="{B6206947-DC55-D906-506C-CBC0D226F40F}"/>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39853075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CE15ACA-E9A8-17E9-2BBD-A3BA62121622}"/>
              </a:ext>
            </a:extLst>
          </p:cNvPr>
          <p:cNvSpPr txBox="1"/>
          <p:nvPr/>
        </p:nvSpPr>
        <p:spPr>
          <a:xfrm>
            <a:off x="162983" y="1067726"/>
            <a:ext cx="8818033" cy="3934026"/>
          </a:xfrm>
          <a:prstGeom prst="rect">
            <a:avLst/>
          </a:prstGeom>
          <a:noFill/>
        </p:spPr>
        <p:txBody>
          <a:bodyPr wrap="square">
            <a:spAutoFit/>
          </a:bodyPr>
          <a:lstStyle/>
          <a:p>
            <a:pPr marL="0" marR="0" algn="just">
              <a:lnSpc>
                <a:spcPct val="117000"/>
              </a:lnSpc>
              <a:spcBef>
                <a:spcPts val="0"/>
              </a:spcBef>
              <a:spcAft>
                <a:spcPts val="0"/>
              </a:spcAft>
            </a:pPr>
            <a:r>
              <a:rPr lang="en-US" sz="1800" b="1" i="1" spc="-30" dirty="0" err="1">
                <a:solidFill>
                  <a:srgbClr val="000000"/>
                </a:solidFill>
                <a:effectLst/>
                <a:latin typeface="Arial" panose="020B0604020202020204" pitchFamily="34" charset="0"/>
                <a:ea typeface="Calibri" panose="020F0502020204030204" pitchFamily="34" charset="0"/>
              </a:rPr>
              <a:t>Hạn</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chế</a:t>
            </a:r>
            <a:endParaRPr lang="en-US" sz="18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Về</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mẫu</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mới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chỉ</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thể</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hiện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được</a:t>
            </a:r>
            <a:r>
              <a:rPr lang="en-US" sz="1800" spc="-30" dirty="0">
                <a:solidFill>
                  <a:srgbClr val="000000"/>
                </a:solidFill>
                <a:effectLst/>
                <a:latin typeface="Arial" panose="020B0604020202020204" pitchFamily="34" charset="0"/>
                <a:ea typeface="Times New Roman" panose="02020603050405020304" pitchFamily="18" charset="0"/>
              </a:rPr>
              <a:t> KNXH ở </a:t>
            </a:r>
            <a:r>
              <a:rPr lang="en-US" sz="1800" spc="-30" dirty="0" err="1">
                <a:solidFill>
                  <a:srgbClr val="000000"/>
                </a:solidFill>
                <a:effectLst/>
                <a:latin typeface="Arial" panose="020B0604020202020204" pitchFamily="34" charset="0"/>
                <a:ea typeface="Times New Roman" panose="02020603050405020304" pitchFamily="18" charset="0"/>
              </a:rPr>
              <a:t>mức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độ</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đơn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giản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trong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hoàn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cảnh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quen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thuộc</a:t>
            </a:r>
            <a:r>
              <a:rPr lang="en-US" sz="1800" spc="-3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Trong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quá</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trình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thực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hiện</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việc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phân</a:t>
            </a:r>
            <a:r>
              <a:rPr lang="en-US" sz="1800" spc="-30" dirty="0">
                <a:solidFill>
                  <a:srgbClr val="000000"/>
                </a:solidFill>
                <a:effectLst/>
                <a:latin typeface="Arial" panose="020B0604020202020204" pitchFamily="34" charset="0"/>
                <a:ea typeface="Times New Roman" panose="02020603050405020304" pitchFamily="18" charset="0"/>
              </a:rPr>
              <a:t> chia </a:t>
            </a:r>
            <a:r>
              <a:rPr lang="en-US" sz="1800" spc="-30" dirty="0" err="1">
                <a:solidFill>
                  <a:srgbClr val="000000"/>
                </a:solidFill>
                <a:effectLst/>
                <a:latin typeface="Arial" panose="020B0604020202020204" pitchFamily="34" charset="0"/>
                <a:ea typeface="Times New Roman" panose="02020603050405020304" pitchFamily="18" charset="0"/>
              </a:rPr>
              <a:t>thời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gian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nhịp</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độ</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đôi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khi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còn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ngập</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ngừng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dứt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khoát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đảm</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bảo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thời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gian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còn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chủ</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động</a:t>
            </a:r>
            <a:r>
              <a:rPr lang="en-US" sz="1800" spc="-30" dirty="0">
                <a:solidFill>
                  <a:srgbClr val="000000"/>
                </a:solidFill>
                <a:effectLst/>
                <a:latin typeface="Arial" panose="020B0604020202020204" pitchFamily="34" charset="0"/>
                <a:ea typeface="Times New Roman" panose="02020603050405020304" pitchFamily="18" charset="0"/>
              </a:rPr>
              <a:t> </a:t>
            </a: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thể</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hiện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tốt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hơn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với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bạn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mọi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người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gần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gũi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xung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quanh</a:t>
            </a:r>
            <a:r>
              <a:rPr lang="en-US" sz="1800" spc="-3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Các</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ở </a:t>
            </a:r>
            <a:r>
              <a:rPr lang="en-US" sz="1800" spc="-30" dirty="0" err="1">
                <a:solidFill>
                  <a:srgbClr val="000000"/>
                </a:solidFill>
                <a:effectLst/>
                <a:latin typeface="Arial" panose="020B0604020202020204" pitchFamily="34" charset="0"/>
                <a:ea typeface="Times New Roman" panose="02020603050405020304" pitchFamily="18" charset="0"/>
              </a:rPr>
              <a:t>khu</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vực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ngoại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thành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cao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hơn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nội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thành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dirty="0">
                <a:solidFill>
                  <a:srgbClr val="000000"/>
                </a:solidFill>
                <a:effectLst/>
                <a:latin typeface="Arial" panose="020B0604020202020204" pitchFamily="34" charset="0"/>
                <a:ea typeface="Times New Roman" panose="02020603050405020304" pitchFamily="18" charset="0"/>
              </a:rPr>
              <a:t>+ </a:t>
            </a:r>
            <a:r>
              <a:rPr lang="en-US" sz="1800" spc="-30" dirty="0">
                <a:solidFill>
                  <a:srgbClr val="000000"/>
                </a:solidFill>
                <a:effectLst/>
                <a:latin typeface="Arial" panose="020B0604020202020204" pitchFamily="34" charset="0"/>
                <a:ea typeface="Times New Roman" panose="02020603050405020304" pitchFamily="18" charset="0"/>
              </a:rPr>
              <a:t>KNXH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xu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theo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càng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thì</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càng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phụ</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thuộc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r>
              <a:rPr lang="en-US" sz="1800" dirty="0">
                <a:solidFill>
                  <a:srgbClr val="000000"/>
                </a:solidFill>
                <a:effectLst/>
                <a:latin typeface="+mj-lt"/>
                <a:ea typeface="Calibri" panose="020F0502020204030204" pitchFamily="34" charset="0"/>
              </a:rPr>
              <a:t>	</a:t>
            </a:r>
            <a:endParaRPr lang="en-US" sz="1800" dirty="0">
              <a:latin typeface="+mj-lt"/>
            </a:endParaRPr>
          </a:p>
        </p:txBody>
      </p:sp>
      <p:sp>
        <p:nvSpPr>
          <p:cNvPr id="3" name="Title 2">
            <a:extLst>
              <a:ext uri="{FF2B5EF4-FFF2-40B4-BE49-F238E27FC236}">
                <a16:creationId xmlns:a16="http://schemas.microsoft.com/office/drawing/2014/main" id="{39D3DDB2-BB21-463C-FE36-67E5850D273F}"/>
              </a:ext>
            </a:extLst>
          </p:cNvPr>
          <p:cNvSpPr>
            <a:spLocks noGrp="1"/>
          </p:cNvSpPr>
          <p:nvPr>
            <p:ph type="title"/>
          </p:nvPr>
        </p:nvSpPr>
        <p:spPr/>
        <p:txBody>
          <a:bodyPr/>
          <a:lstStyle/>
          <a:p>
            <a:endParaRPr lang="en-US"/>
          </a:p>
        </p:txBody>
      </p:sp>
      <p:sp>
        <p:nvSpPr>
          <p:cNvPr id="10" name="Title 2">
            <a:extLst>
              <a:ext uri="{FF2B5EF4-FFF2-40B4-BE49-F238E27FC236}">
                <a16:creationId xmlns:a16="http://schemas.microsoft.com/office/drawing/2014/main" id="{DA09B1AE-1318-88C6-EF65-0BFA3F45AB93}"/>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2860860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CE15ACA-E9A8-17E9-2BBD-A3BA62121622}"/>
              </a:ext>
            </a:extLst>
          </p:cNvPr>
          <p:cNvSpPr txBox="1"/>
          <p:nvPr/>
        </p:nvSpPr>
        <p:spPr>
          <a:xfrm>
            <a:off x="61383" y="723786"/>
            <a:ext cx="8921749" cy="4277966"/>
          </a:xfrm>
          <a:prstGeom prst="rect">
            <a:avLst/>
          </a:prstGeom>
          <a:noFill/>
        </p:spPr>
        <p:txBody>
          <a:bodyPr wrap="square">
            <a:spAutoFit/>
          </a:bodyPr>
          <a:lstStyle/>
          <a:p>
            <a:pPr marL="0" marR="0" indent="457200" algn="just">
              <a:lnSpc>
                <a:spcPct val="117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ảnh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hưởng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mẫu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đình</a:t>
            </a:r>
            <a:r>
              <a:rPr lang="en-US" sz="1800" dirty="0">
                <a:solidFill>
                  <a:srgbClr val="000000"/>
                </a:solidFill>
                <a:effectLst/>
                <a:latin typeface="Arial" panose="020B0604020202020204" pitchFamily="34" charset="0"/>
                <a:ea typeface="Times New Roman" panose="02020603050405020304" pitchFamily="18" charset="0"/>
              </a:rPr>
              <a:t>, PH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tâm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luyện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tập</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mở</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p>
          <a:p>
            <a:pPr marL="0" marR="0" indent="457200" algn="just">
              <a:lnSpc>
                <a:spcPct val="117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p>
          <a:p>
            <a:pPr marL="0" marR="0" indent="457200" algn="just">
              <a:lnSpc>
                <a:spcPct val="117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nhà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cuốn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Mục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yếu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dung hay </a:t>
            </a:r>
            <a:r>
              <a:rPr lang="en-US" sz="1800" dirty="0" err="1">
                <a:solidFill>
                  <a:srgbClr val="000000"/>
                </a:solidFill>
                <a:effectLst/>
                <a:latin typeface="Arial" panose="020B0604020202020204" pitchFamily="34" charset="0"/>
                <a:ea typeface="Times New Roman" panose="02020603050405020304" pitchFamily="18" charset="0"/>
              </a:rPr>
              <a:t>một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nhiệm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vụ</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niệm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ngày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vui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thăm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chú</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trọng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Mặt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GV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mạnh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nhằm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GV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lúng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túng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gặp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
        <p:nvSpPr>
          <p:cNvPr id="3" name="Title 2">
            <a:extLst>
              <a:ext uri="{FF2B5EF4-FFF2-40B4-BE49-F238E27FC236}">
                <a16:creationId xmlns:a16="http://schemas.microsoft.com/office/drawing/2014/main" id="{1BE282C5-0469-2A70-7613-E3C51191DDFC}"/>
              </a:ext>
            </a:extLst>
          </p:cNvPr>
          <p:cNvSpPr>
            <a:spLocks noGrp="1"/>
          </p:cNvSpPr>
          <p:nvPr>
            <p:ph type="title"/>
          </p:nvPr>
        </p:nvSpPr>
        <p:spPr/>
        <p:txBody>
          <a:bodyPr/>
          <a:lstStyle/>
          <a:p>
            <a:endParaRPr lang="en-US"/>
          </a:p>
        </p:txBody>
      </p:sp>
      <p:sp>
        <p:nvSpPr>
          <p:cNvPr id="10" name="Title 2">
            <a:extLst>
              <a:ext uri="{FF2B5EF4-FFF2-40B4-BE49-F238E27FC236}">
                <a16:creationId xmlns:a16="http://schemas.microsoft.com/office/drawing/2014/main" id="{64AA1F70-E1AA-D5FF-1266-1AE34B4AFE75}"/>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24442337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29</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CE15ACA-E9A8-17E9-2BBD-A3BA62121622}"/>
              </a:ext>
            </a:extLst>
          </p:cNvPr>
          <p:cNvSpPr txBox="1"/>
          <p:nvPr/>
        </p:nvSpPr>
        <p:spPr>
          <a:xfrm>
            <a:off x="131233" y="835025"/>
            <a:ext cx="8705850" cy="4669355"/>
          </a:xfrm>
          <a:prstGeom prst="rect">
            <a:avLst/>
          </a:prstGeom>
          <a:noFill/>
        </p:spPr>
        <p:txBody>
          <a:bodyPr wrap="square">
            <a:spAutoFit/>
          </a:bodyPr>
          <a:lstStyle/>
          <a:p>
            <a:pPr marL="0" marR="0" algn="just">
              <a:lnSpc>
                <a:spcPct val="117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Nguyên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nhân</a:t>
            </a:r>
            <a:endParaRPr lang="en-US" sz="1800" b="1" i="1" dirty="0">
              <a:effectLst/>
              <a:latin typeface="Times New Roman" panose="02020603050405020304" pitchFamily="18" charset="0"/>
              <a:ea typeface="Calibri" panose="020F0502020204030204" pitchFamily="34"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GV, CBQL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phụ</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huynh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đã</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nhận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thức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được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vai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trò</a:t>
            </a:r>
            <a:r>
              <a:rPr lang="en-US" sz="1800" spc="-30" dirty="0">
                <a:solidFill>
                  <a:srgbClr val="000000"/>
                </a:solidFill>
                <a:effectLst/>
                <a:latin typeface="Arial" panose="020B0604020202020204" pitchFamily="34" charset="0"/>
                <a:ea typeface="Times New Roman" panose="02020603050405020304" pitchFamily="18" charset="0"/>
              </a:rPr>
              <a:t>, ý </a:t>
            </a:r>
            <a:r>
              <a:rPr lang="en-US" sz="1800" spc="-30" dirty="0" err="1">
                <a:solidFill>
                  <a:srgbClr val="000000"/>
                </a:solidFill>
                <a:effectLst/>
                <a:latin typeface="Arial" panose="020B0604020202020204" pitchFamily="34" charset="0"/>
                <a:ea typeface="Times New Roman" panose="02020603050405020304" pitchFamily="18" charset="0"/>
              </a:rPr>
              <a:t>nghĩa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trong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đời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sống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tuy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nhiên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các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đối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tượng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còn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nắm</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được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đầy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đủ</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về</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khái</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niệm</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và</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đặc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điểm</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nên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trong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dục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còn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chú</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trọng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để</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phát</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triển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đầy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đủ</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các</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của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mẫu</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dục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đình</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chú</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trọng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đến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việc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dục</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cho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Đặc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biệt</a:t>
            </a:r>
            <a:r>
              <a:rPr lang="en-US" sz="1800" dirty="0">
                <a:solidFill>
                  <a:srgbClr val="000000"/>
                </a:solidFill>
                <a:effectLst/>
                <a:latin typeface="Arial" panose="020B0604020202020204" pitchFamily="34" charset="0"/>
                <a:ea typeface="Times New Roman" panose="02020603050405020304" pitchFamily="18" charset="0"/>
              </a:rPr>
              <a:t> PH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nắm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quả</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sống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xóm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giếng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mở</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ở</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giúp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bố</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mẹ</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lập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khu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Vì</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vậy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rèn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luyện</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hệ</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indent="457200" algn="just">
              <a:lnSpc>
                <a:spcPct val="150000"/>
              </a:lnSpc>
            </a:pPr>
            <a:r>
              <a:rPr lang="en-US" sz="1800" b="1" i="1" dirty="0">
                <a:solidFill>
                  <a:srgbClr val="000000"/>
                </a:solidFill>
                <a:effectLst/>
                <a:latin typeface="+mj-lt"/>
                <a:ea typeface="Times New Roman" panose="02020603050405020304" pitchFamily="18" charset="0"/>
              </a:rPr>
              <a:t> </a:t>
            </a:r>
            <a:endParaRPr lang="en-US" sz="1800" dirty="0">
              <a:latin typeface="+mj-lt"/>
            </a:endParaRPr>
          </a:p>
        </p:txBody>
      </p:sp>
      <p:sp>
        <p:nvSpPr>
          <p:cNvPr id="3" name="Title 2">
            <a:extLst>
              <a:ext uri="{FF2B5EF4-FFF2-40B4-BE49-F238E27FC236}">
                <a16:creationId xmlns:a16="http://schemas.microsoft.com/office/drawing/2014/main" id="{C297741A-204B-E3A5-00AD-D92B308FFAB4}"/>
              </a:ext>
            </a:extLst>
          </p:cNvPr>
          <p:cNvSpPr>
            <a:spLocks noGrp="1"/>
          </p:cNvSpPr>
          <p:nvPr>
            <p:ph type="title"/>
          </p:nvPr>
        </p:nvSpPr>
        <p:spPr/>
        <p:txBody>
          <a:bodyPr/>
          <a:lstStyle/>
          <a:p>
            <a:endParaRPr lang="en-US"/>
          </a:p>
        </p:txBody>
      </p:sp>
      <p:sp>
        <p:nvSpPr>
          <p:cNvPr id="10" name="Title 2">
            <a:extLst>
              <a:ext uri="{FF2B5EF4-FFF2-40B4-BE49-F238E27FC236}">
                <a16:creationId xmlns:a16="http://schemas.microsoft.com/office/drawing/2014/main" id="{9C5A56B4-4272-3DB7-9BDB-BB2016D62AB6}"/>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2126519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30</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CE15ACA-E9A8-17E9-2BBD-A3BA62121622}"/>
              </a:ext>
            </a:extLst>
          </p:cNvPr>
          <p:cNvSpPr txBox="1"/>
          <p:nvPr/>
        </p:nvSpPr>
        <p:spPr>
          <a:xfrm>
            <a:off x="139700" y="1020311"/>
            <a:ext cx="8724900" cy="3373103"/>
          </a:xfrm>
          <a:prstGeom prst="rect">
            <a:avLst/>
          </a:prstGeom>
          <a:noFill/>
        </p:spPr>
        <p:txBody>
          <a:bodyPr wrap="square">
            <a:spAutoFit/>
          </a:bodyPr>
          <a:lstStyle/>
          <a:p>
            <a:pPr marL="285750" marR="0" indent="-285750" algn="just">
              <a:lnSpc>
                <a:spcPct val="117000"/>
              </a:lnSpc>
              <a:spcBef>
                <a:spcPts val="0"/>
              </a:spcBef>
              <a:spcAft>
                <a:spcPts val="0"/>
              </a:spcAft>
              <a:buFontTx/>
              <a:buChar char="-"/>
            </a:pPr>
            <a:r>
              <a:rPr lang="en-US" sz="1800" spc="-30" dirty="0" err="1">
                <a:solidFill>
                  <a:srgbClr val="000000"/>
                </a:solidFill>
                <a:effectLst/>
                <a:latin typeface="Arial" panose="020B0604020202020204" pitchFamily="34" charset="0"/>
                <a:ea typeface="Times New Roman" panose="02020603050405020304" pitchFamily="18" charset="0"/>
              </a:rPr>
              <a:t>Chương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trình</a:t>
            </a:r>
            <a:r>
              <a:rPr lang="en-US" sz="1800" spc="-30" dirty="0">
                <a:solidFill>
                  <a:srgbClr val="000000"/>
                </a:solidFill>
                <a:effectLst/>
                <a:latin typeface="Arial" panose="020B0604020202020204" pitchFamily="34" charset="0"/>
                <a:ea typeface="Times New Roman" panose="02020603050405020304" pitchFamily="18" charset="0"/>
              </a:rPr>
              <a:t> GDMN </a:t>
            </a:r>
            <a:r>
              <a:rPr lang="en-US" sz="1800" spc="-30" dirty="0" err="1">
                <a:solidFill>
                  <a:srgbClr val="000000"/>
                </a:solidFill>
                <a:effectLst/>
                <a:latin typeface="Arial" panose="020B0604020202020204" pitchFamily="34" charset="0"/>
                <a:ea typeface="Times New Roman" panose="02020603050405020304" pitchFamily="18" charset="0"/>
              </a:rPr>
              <a:t>đã</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chú</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trọng</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đến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giáo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dục</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cho</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trẻ</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tuy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nhiên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các</a:t>
            </a:r>
            <a:r>
              <a:rPr lang="en-US" sz="1800" spc="-30" dirty="0">
                <a:solidFill>
                  <a:srgbClr val="000000"/>
                </a:solidFill>
                <a:effectLst/>
                <a:latin typeface="Arial" panose="020B0604020202020204" pitchFamily="34" charset="0"/>
                <a:ea typeface="Times New Roman" panose="02020603050405020304" pitchFamily="18" charset="0"/>
              </a:rPr>
              <a:t> KNXH </a:t>
            </a:r>
            <a:r>
              <a:rPr lang="en-US" sz="1800" spc="-30" dirty="0" err="1">
                <a:solidFill>
                  <a:srgbClr val="000000"/>
                </a:solidFill>
                <a:effectLst/>
                <a:latin typeface="Arial" panose="020B0604020202020204" pitchFamily="34" charset="0"/>
                <a:ea typeface="Times New Roman" panose="02020603050405020304" pitchFamily="18" charset="0"/>
              </a:rPr>
              <a:t>được</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đề</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cập</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đến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đầy</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đủ</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chưa</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chú</a:t>
            </a:r>
            <a:r>
              <a:rPr lang="en-US" sz="1800" spc="-30" dirty="0">
                <a:solidFill>
                  <a:srgbClr val="000000"/>
                </a:solidFill>
                <a:effectLst/>
                <a:latin typeface="Arial" panose="020B0604020202020204" pitchFamily="34" charset="0"/>
                <a:ea typeface="Times New Roman" panose="02020603050405020304" pitchFamily="18" charset="0"/>
              </a:rPr>
              <a:t> ý </a:t>
            </a:r>
            <a:r>
              <a:rPr lang="en-US" sz="1800" spc="-30" dirty="0" err="1">
                <a:solidFill>
                  <a:srgbClr val="000000"/>
                </a:solidFill>
                <a:effectLst/>
                <a:latin typeface="Arial" panose="020B0604020202020204" pitchFamily="34" charset="0"/>
                <a:ea typeface="Times New Roman" panose="02020603050405020304" pitchFamily="18" charset="0"/>
              </a:rPr>
              <a:t>đến</a:t>
            </a:r>
            <a:r>
              <a:rPr lang="en-US" sz="1800" spc="-30" dirty="0">
                <a:solidFill>
                  <a:srgbClr val="000000"/>
                </a:solidFill>
                <a:effectLst/>
                <a:latin typeface="Arial" panose="020B0604020202020204" pitchFamily="34" charset="0"/>
                <a:ea typeface="Times New Roman" panose="02020603050405020304" pitchFamily="18" charset="0"/>
              </a:rPr>
              <a:t> </a:t>
            </a:r>
            <a:r>
              <a:rPr lang="en-US" sz="1800" spc="-30" dirty="0" err="1">
                <a:solidFill>
                  <a:srgbClr val="000000"/>
                </a:solidFill>
                <a:effectLst/>
                <a:latin typeface="Arial" panose="020B0604020202020204" pitchFamily="34" charset="0"/>
                <a:ea typeface="Times New Roman" panose="02020603050405020304" pitchFamily="18" charset="0"/>
              </a:rPr>
              <a:t>các</a:t>
            </a:r>
            <a:r>
              <a:rPr lang="en-US" sz="1800" spc="-30" dirty="0">
                <a:solidFill>
                  <a:srgbClr val="000000"/>
                </a:solidFill>
                <a:effectLst/>
                <a:latin typeface="Arial" panose="020B0604020202020204" pitchFamily="34" charset="0"/>
                <a:ea typeface="Times New Roman" panose="02020603050405020304" pitchFamily="18" charset="0"/>
              </a:rPr>
              <a:t> KN </a:t>
            </a:r>
            <a:r>
              <a:rPr lang="en-US" sz="1800" spc="-30" dirty="0" err="1">
                <a:solidFill>
                  <a:srgbClr val="000000"/>
                </a:solidFill>
                <a:effectLst/>
                <a:latin typeface="Arial" panose="020B0604020202020204" pitchFamily="34" charset="0"/>
                <a:ea typeface="Times New Roman" panose="02020603050405020304" pitchFamily="18" charset="0"/>
              </a:rPr>
              <a:t>khác</a:t>
            </a:r>
            <a:endParaRPr lang="en-US" sz="1800" spc="-30" dirty="0">
              <a:solidFill>
                <a:srgbClr val="000000"/>
              </a:solidFill>
              <a:effectLst/>
              <a:latin typeface="Arial" panose="020B0604020202020204" pitchFamily="34" charset="0"/>
              <a:ea typeface="Times New Roman" panose="02020603050405020304" pitchFamily="18" charset="0"/>
            </a:endParaRPr>
          </a:p>
          <a:p>
            <a:pPr marL="285750" marR="0" indent="-285750" algn="just">
              <a:lnSpc>
                <a:spcPct val="117000"/>
              </a:lnSpc>
              <a:spcBef>
                <a:spcPts val="0"/>
              </a:spcBef>
              <a:spcAft>
                <a:spcPts val="0"/>
              </a:spcAft>
              <a:buFontTx/>
              <a:buChar char="-"/>
            </a:pP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đảm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văn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bản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chỉ</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tài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dẫn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Môi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vật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chất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thần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còn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giúp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nghiệm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latin typeface="Times New Roman" panose="02020603050405020304" pitchFamily="18" charset="0"/>
              <a:ea typeface="Times New Roman" panose="02020603050405020304" pitchFamily="18" charset="0"/>
            </a:endParaRPr>
          </a:p>
          <a:p>
            <a:pPr marL="285750" marR="0" indent="-285750" algn="just">
              <a:lnSpc>
                <a:spcPct val="117000"/>
              </a:lnSpc>
              <a:spcBef>
                <a:spcPts val="0"/>
              </a:spcBef>
              <a:spcAft>
                <a:spcPts val="0"/>
              </a:spcAft>
              <a:buFontTx/>
              <a:buChar char="-"/>
            </a:pPr>
            <a:r>
              <a:rPr lang="en-US" sz="1800" dirty="0" err="1">
                <a:solidFill>
                  <a:srgbClr val="000000"/>
                </a:solidFill>
                <a:effectLst/>
                <a:latin typeface="Arial" panose="020B0604020202020204" pitchFamily="34" charset="0"/>
                <a:ea typeface="Times New Roman" panose="02020603050405020304" pitchFamily="18" charset="0"/>
              </a:rPr>
              <a:t>Cộng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tâm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đúng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triển</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nắm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nhằm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quả</a:t>
            </a:r>
            <a:endParaRPr lang="en-US" sz="1800" dirty="0">
              <a:effectLst/>
              <a:latin typeface="Times New Roman" panose="02020603050405020304" pitchFamily="18" charset="0"/>
              <a:ea typeface="Times New Roman" panose="02020603050405020304" pitchFamily="18" charset="0"/>
            </a:endParaRPr>
          </a:p>
          <a:p>
            <a:pPr indent="457200" algn="just">
              <a:lnSpc>
                <a:spcPct val="150000"/>
              </a:lnSpc>
            </a:pPr>
            <a:endParaRPr lang="en-US" sz="1800" dirty="0">
              <a:latin typeface="+mj-lt"/>
            </a:endParaRPr>
          </a:p>
        </p:txBody>
      </p:sp>
      <p:sp>
        <p:nvSpPr>
          <p:cNvPr id="3" name="Title 2">
            <a:extLst>
              <a:ext uri="{FF2B5EF4-FFF2-40B4-BE49-F238E27FC236}">
                <a16:creationId xmlns:a16="http://schemas.microsoft.com/office/drawing/2014/main" id="{63FF3AB0-4F68-BABB-B9F4-B1E93627E0A0}"/>
              </a:ext>
            </a:extLst>
          </p:cNvPr>
          <p:cNvSpPr>
            <a:spLocks noGrp="1"/>
          </p:cNvSpPr>
          <p:nvPr>
            <p:ph type="title"/>
          </p:nvPr>
        </p:nvSpPr>
        <p:spPr/>
        <p:txBody>
          <a:bodyPr/>
          <a:lstStyle/>
          <a:p>
            <a:endParaRPr lang="en-US"/>
          </a:p>
        </p:txBody>
      </p:sp>
      <p:sp>
        <p:nvSpPr>
          <p:cNvPr id="10" name="Title 2">
            <a:extLst>
              <a:ext uri="{FF2B5EF4-FFF2-40B4-BE49-F238E27FC236}">
                <a16:creationId xmlns:a16="http://schemas.microsoft.com/office/drawing/2014/main" id="{14BCF672-95B8-6175-71F8-B59B336B5D0A}"/>
              </a:ext>
            </a:extLst>
          </p:cNvPr>
          <p:cNvSpPr txBox="1">
            <a:spLocks/>
          </p:cNvSpPr>
          <p:nvPr/>
        </p:nvSpPr>
        <p:spPr>
          <a:xfrm>
            <a:off x="457200" y="-120923"/>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KHẢO SÁT THỰC TRẠNG</a:t>
            </a:r>
          </a:p>
        </p:txBody>
      </p:sp>
    </p:spTree>
    <p:extLst>
      <p:ext uri="{BB962C8B-B14F-4D97-AF65-F5344CB8AC3E}">
        <p14:creationId xmlns:p14="http://schemas.microsoft.com/office/powerpoint/2010/main" val="3848679056"/>
      </p:ext>
    </p:extLst>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1200</TotalTime>
  <Words>4340</Words>
  <Application>Microsoft Office PowerPoint</Application>
  <PresentationFormat>On-screen Show (16:9)</PresentationFormat>
  <Paragraphs>191</Paragraphs>
  <Slides>30</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Times New Roman</vt:lpstr>
      <vt:lpstr>Source Sans Pro</vt:lpstr>
      <vt:lpstr>Arial (Headings)</vt:lpstr>
      <vt:lpstr>Arial</vt:lpstr>
      <vt:lpstr>.VnTime</vt:lpstr>
      <vt:lpstr>Permanent Marker</vt:lpstr>
      <vt:lpstr>Calibri</vt:lpstr>
      <vt:lpstr>Timon template</vt:lpstr>
      <vt:lpstr>Education Social skills for preschool children </vt:lpstr>
      <vt:lpstr>hello!</vt:lpstr>
      <vt:lpstr>BÀI HỌC SỐ 15</vt:lpstr>
      <vt:lpstr>TIẾN TRÌNH HỌC TẬP</vt:lpstr>
      <vt:lpstr>Mục tiêu của bài học</vt:lpstr>
      <vt:lpstr>Tài liệu tham khảo</vt:lpstr>
      <vt:lpstr>KHẢO SÁT THỰC TRẠNG</vt:lpstr>
      <vt:lpstr>KHẢO SÁT THỰC TRẠNG</vt:lpstr>
      <vt:lpstr>KHẢO SÁT THỰC TRẠNG</vt:lpstr>
      <vt:lpstr>KHẢO SÁT THỰC TRẠNG</vt:lpstr>
      <vt:lpstr>KHẢO SÁT THỰC TRẠNG</vt:lpstr>
      <vt:lpstr>KHẢO SÁT THỰC TRẠNG</vt:lpstr>
      <vt:lpstr>KHẢO SÁT THỰC TRẠNG</vt:lpstr>
      <vt:lpstr>PowerPoint Presentation</vt:lpstr>
      <vt:lpstr>PowerPoint Presentation</vt:lpstr>
      <vt:lpstr>PowerPoint Presentation</vt:lpstr>
      <vt:lpstr>KHẢO SÁT THỰC TRẠNG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188</cp:revision>
  <dcterms:modified xsi:type="dcterms:W3CDTF">2022-06-10T03:21:37Z</dcterms:modified>
</cp:coreProperties>
</file>