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6" r:id="rId2"/>
    <p:sldId id="257" r:id="rId3"/>
    <p:sldId id="258" r:id="rId4"/>
    <p:sldId id="261" r:id="rId5"/>
    <p:sldId id="282" r:id="rId6"/>
    <p:sldId id="283" r:id="rId7"/>
    <p:sldId id="284" r:id="rId8"/>
    <p:sldId id="259" r:id="rId9"/>
    <p:sldId id="270" r:id="rId10"/>
    <p:sldId id="285" r:id="rId11"/>
    <p:sldId id="271" r:id="rId12"/>
    <p:sldId id="272" r:id="rId13"/>
    <p:sldId id="286" r:id="rId14"/>
    <p:sldId id="275" r:id="rId15"/>
    <p:sldId id="276" r:id="rId16"/>
    <p:sldId id="277" r:id="rId17"/>
    <p:sldId id="278" r:id="rId18"/>
    <p:sldId id="279" r:id="rId19"/>
    <p:sldId id="280" r:id="rId20"/>
    <p:sldId id="281"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77" autoAdjust="0"/>
    <p:restoredTop sz="94660"/>
  </p:normalViewPr>
  <p:slideViewPr>
    <p:cSldViewPr>
      <p:cViewPr varScale="1">
        <p:scale>
          <a:sx n="82" d="100"/>
          <a:sy n="82" d="100"/>
        </p:scale>
        <p:origin x="1469"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EAC54B-94CB-4F61-A393-5C240D023BDC}" type="datetimeFigureOut">
              <a:rPr lang="en-US" smtClean="0"/>
              <a:t>6/6/2019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099EFA-DC0C-46B9-98D2-94FBB27C081B}" type="slidenum">
              <a:rPr lang="en-US" smtClean="0"/>
              <a:t>‹#›</a:t>
            </a:fld>
            <a:endParaRPr lang="en-US"/>
          </a:p>
        </p:txBody>
      </p:sp>
    </p:spTree>
    <p:extLst>
      <p:ext uri="{BB962C8B-B14F-4D97-AF65-F5344CB8AC3E}">
        <p14:creationId xmlns:p14="http://schemas.microsoft.com/office/powerpoint/2010/main" val="2300438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099EFA-DC0C-46B9-98D2-94FBB27C081B}" type="slidenum">
              <a:rPr lang="en-US" smtClean="0"/>
              <a:t>3</a:t>
            </a:fld>
            <a:endParaRPr lang="en-US"/>
          </a:p>
        </p:txBody>
      </p:sp>
    </p:spTree>
    <p:extLst>
      <p:ext uri="{BB962C8B-B14F-4D97-AF65-F5344CB8AC3E}">
        <p14:creationId xmlns:p14="http://schemas.microsoft.com/office/powerpoint/2010/main" val="35552590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06.06.2019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06.06.2019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06.06.2019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06.06.2019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06.06.2019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06.06.2019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06.06.2019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06.06.2019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06.06.2019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06.06.2019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06.06.2019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06.06.2019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en-US" dirty="0">
                <a:solidFill>
                  <a:schemeClr val="bg1"/>
                </a:solidFill>
                <a:latin typeface="+mn-lt"/>
              </a:rPr>
              <a:t>Lecture 2</a:t>
            </a:r>
            <a:br>
              <a:rPr lang="en-US" dirty="0">
                <a:latin typeface="+mn-lt"/>
              </a:rPr>
            </a:br>
            <a:r>
              <a:rPr lang="en-US" dirty="0">
                <a:latin typeface="+mn-lt"/>
              </a:rPr>
              <a:t>Key Features of Teaching ESP</a:t>
            </a:r>
            <a:endParaRPr lang="ru-RU" dirty="0">
              <a:latin typeface="+mn-lt"/>
            </a:endParaRPr>
          </a:p>
        </p:txBody>
      </p:sp>
      <p:sp>
        <p:nvSpPr>
          <p:cNvPr id="3" name="Подзаголовок 2"/>
          <p:cNvSpPr>
            <a:spLocks noGrp="1"/>
          </p:cNvSpPr>
          <p:nvPr>
            <p:ph type="subTitle" idx="1"/>
          </p:nvPr>
        </p:nvSpPr>
        <p:spPr/>
        <p:txBody>
          <a:bodyPr>
            <a:normAutofit fontScale="70000" lnSpcReduction="20000"/>
          </a:bodyPr>
          <a:lstStyle/>
          <a:p>
            <a:endParaRPr lang="en-US" dirty="0"/>
          </a:p>
          <a:p>
            <a:endParaRPr lang="en-US" dirty="0"/>
          </a:p>
          <a:p>
            <a:endParaRPr lang="en-US" dirty="0"/>
          </a:p>
          <a:p>
            <a:endParaRPr lang="en-US" dirty="0"/>
          </a:p>
          <a:p>
            <a:r>
              <a:rPr lang="en-US" b="1" dirty="0" err="1"/>
              <a:t>Komila</a:t>
            </a:r>
            <a:r>
              <a:rPr lang="en-US" b="1" dirty="0"/>
              <a:t> </a:t>
            </a:r>
            <a:r>
              <a:rPr lang="en-US" b="1" dirty="0" err="1"/>
              <a:t>Tangirova</a:t>
            </a:r>
            <a:r>
              <a:rPr lang="en-US" b="1" dirty="0"/>
              <a:t>,</a:t>
            </a:r>
          </a:p>
          <a:p>
            <a:r>
              <a:rPr lang="en-US" b="1" dirty="0" err="1"/>
              <a:t>UzSPIC</a:t>
            </a:r>
            <a:endParaRPr lang="en-US" dirty="0"/>
          </a:p>
        </p:txBody>
      </p:sp>
    </p:spTree>
    <p:extLst>
      <p:ext uri="{BB962C8B-B14F-4D97-AF65-F5344CB8AC3E}">
        <p14:creationId xmlns:p14="http://schemas.microsoft.com/office/powerpoint/2010/main" val="247996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a:t>Outline:</a:t>
            </a:r>
            <a:endParaRPr lang="ru-RU" dirty="0"/>
          </a:p>
        </p:txBody>
      </p:sp>
      <p:sp>
        <p:nvSpPr>
          <p:cNvPr id="3" name="Объект 2"/>
          <p:cNvSpPr>
            <a:spLocks noGrp="1"/>
          </p:cNvSpPr>
          <p:nvPr>
            <p:ph idx="1"/>
          </p:nvPr>
        </p:nvSpPr>
        <p:spPr/>
        <p:txBody>
          <a:bodyPr/>
          <a:lstStyle/>
          <a:p>
            <a:r>
              <a:rPr lang="en-US" dirty="0"/>
              <a:t>What is ESP? </a:t>
            </a:r>
          </a:p>
          <a:p>
            <a:r>
              <a:rPr lang="en-US" dirty="0"/>
              <a:t>Branches and sub-branches of ESP</a:t>
            </a:r>
          </a:p>
          <a:p>
            <a:r>
              <a:rPr lang="en-US" dirty="0"/>
              <a:t>Aspects of teaching ESP</a:t>
            </a:r>
            <a:endParaRPr lang="ru-RU" dirty="0"/>
          </a:p>
          <a:p>
            <a:r>
              <a:rPr lang="en-US" dirty="0"/>
              <a:t>Issues in ESP</a:t>
            </a:r>
          </a:p>
          <a:p>
            <a:r>
              <a:rPr lang="en-US" dirty="0"/>
              <a:t>Absolute and Variable characteristics of ESP</a:t>
            </a:r>
          </a:p>
          <a:p>
            <a:r>
              <a:rPr lang="en-US" dirty="0"/>
              <a:t>The Four pillars</a:t>
            </a:r>
          </a:p>
          <a:p>
            <a:r>
              <a:rPr lang="en-US" dirty="0"/>
              <a:t>Complimentary and Competing approaches to ESP</a:t>
            </a:r>
          </a:p>
        </p:txBody>
      </p:sp>
    </p:spTree>
    <p:extLst>
      <p:ext uri="{BB962C8B-B14F-4D97-AF65-F5344CB8AC3E}">
        <p14:creationId xmlns:p14="http://schemas.microsoft.com/office/powerpoint/2010/main" val="998077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b="1" dirty="0"/>
              <a:t>What is ESP? </a:t>
            </a:r>
            <a:endParaRPr lang="ru-RU" b="1" dirty="0"/>
          </a:p>
        </p:txBody>
      </p:sp>
      <p:sp>
        <p:nvSpPr>
          <p:cNvPr id="7" name="Прямоугольник 6"/>
          <p:cNvSpPr/>
          <p:nvPr/>
        </p:nvSpPr>
        <p:spPr>
          <a:xfrm>
            <a:off x="323528" y="2159496"/>
            <a:ext cx="8496944" cy="3293209"/>
          </a:xfrm>
          <a:prstGeom prst="rect">
            <a:avLst/>
          </a:prstGeom>
        </p:spPr>
        <p:txBody>
          <a:bodyPr wrap="square">
            <a:spAutoFit/>
          </a:bodyPr>
          <a:lstStyle/>
          <a:p>
            <a:pPr algn="just"/>
            <a:r>
              <a:rPr lang="en-US" sz="2600" dirty="0"/>
              <a:t>English for Specific Purposes (ESP) is an approach to language teaching that targets the current and/or future academic or occupational needs of learners, focuses on the language, skills, discourses, and genres required to address these needs, and assists learners in meeting these needs through general and/or discipline-specific teaching and learning methodologies </a:t>
            </a:r>
          </a:p>
          <a:p>
            <a:pPr algn="r"/>
            <a:r>
              <a:rPr lang="en-US" sz="2600" dirty="0"/>
              <a:t>(Anthony, 2015:2).</a:t>
            </a:r>
            <a:endParaRPr lang="ru-RU" sz="2600" dirty="0"/>
          </a:p>
        </p:txBody>
      </p:sp>
    </p:spTree>
    <p:extLst>
      <p:ext uri="{BB962C8B-B14F-4D97-AF65-F5344CB8AC3E}">
        <p14:creationId xmlns:p14="http://schemas.microsoft.com/office/powerpoint/2010/main" val="4006622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46856" y="836712"/>
            <a:ext cx="8229600" cy="1143000"/>
          </a:xfrm>
        </p:spPr>
        <p:txBody>
          <a:bodyPr>
            <a:noAutofit/>
          </a:bodyPr>
          <a:lstStyle/>
          <a:p>
            <a:pPr algn="ctr"/>
            <a:r>
              <a:rPr lang="en-US" sz="4500" b="1" dirty="0">
                <a:latin typeface="+mn-lt"/>
              </a:rPr>
              <a:t>Branches of ESP</a:t>
            </a:r>
            <a:endParaRPr lang="ru-RU" sz="4500" b="1" dirty="0">
              <a:latin typeface="+mn-lt"/>
            </a:endParaRPr>
          </a:p>
        </p:txBody>
      </p:sp>
      <p:sp>
        <p:nvSpPr>
          <p:cNvPr id="5" name="Прямоугольник 4"/>
          <p:cNvSpPr/>
          <p:nvPr/>
        </p:nvSpPr>
        <p:spPr>
          <a:xfrm>
            <a:off x="683568" y="2226163"/>
            <a:ext cx="7992888" cy="5047536"/>
          </a:xfrm>
          <a:prstGeom prst="rect">
            <a:avLst/>
          </a:prstGeom>
        </p:spPr>
        <p:txBody>
          <a:bodyPr wrap="square">
            <a:spAutoFit/>
          </a:bodyPr>
          <a:lstStyle/>
          <a:p>
            <a:pPr lvl="0" algn="just">
              <a:buClr>
                <a:schemeClr val="accent2"/>
              </a:buClr>
            </a:pPr>
            <a:r>
              <a:rPr lang="en-US" sz="2400" dirty="0"/>
              <a:t>ESP is an umbrella term comprising EAP and EOP which in their turn have their subbranches. </a:t>
            </a:r>
          </a:p>
          <a:p>
            <a:pPr lvl="0" algn="just">
              <a:buClr>
                <a:schemeClr val="accent2"/>
              </a:buClr>
            </a:pPr>
            <a:endParaRPr lang="en-US" sz="2600" dirty="0"/>
          </a:p>
          <a:p>
            <a:pPr marL="285750" indent="-285750" algn="just">
              <a:buClr>
                <a:schemeClr val="accent2"/>
              </a:buClr>
              <a:buFont typeface="Arial" panose="020B0604020202020204" pitchFamily="34" charset="0"/>
              <a:buChar char="•"/>
            </a:pPr>
            <a:r>
              <a:rPr lang="en-US" sz="2600" b="1" dirty="0"/>
              <a:t>English for Academic Purposes (EAP)</a:t>
            </a:r>
            <a:r>
              <a:rPr lang="en-US" sz="2600" dirty="0"/>
              <a:t>, which provides learners with the appropriate language skills for pursuing a tertiary-level course taught in English, and/or presenting, researching, and publishing in academic settings.</a:t>
            </a:r>
          </a:p>
          <a:p>
            <a:pPr algn="just">
              <a:buClr>
                <a:schemeClr val="accent2"/>
              </a:buClr>
            </a:pPr>
            <a:endParaRPr lang="en-US" sz="2600" dirty="0"/>
          </a:p>
          <a:p>
            <a:pPr marL="342900" lvl="0" indent="-342900">
              <a:buFont typeface="Arial" panose="020B0604020202020204" pitchFamily="34" charset="0"/>
              <a:buChar char="•"/>
            </a:pPr>
            <a:r>
              <a:rPr lang="en-US" sz="2000" dirty="0"/>
              <a:t>English for General Academic Purposes (EGAP)</a:t>
            </a:r>
          </a:p>
          <a:p>
            <a:pPr marL="342900" lvl="0" indent="-342900">
              <a:buFont typeface="Arial" panose="020B0604020202020204" pitchFamily="34" charset="0"/>
              <a:buChar char="•"/>
            </a:pPr>
            <a:r>
              <a:rPr lang="en-US" sz="2000" dirty="0"/>
              <a:t>English for Specific Academic Purposes (ESAP)</a:t>
            </a:r>
          </a:p>
          <a:p>
            <a:pPr marL="285750" indent="-285750" algn="just">
              <a:buClr>
                <a:schemeClr val="accent2"/>
              </a:buClr>
              <a:buFont typeface="Arial" panose="020B0604020202020204" pitchFamily="34" charset="0"/>
              <a:buChar char="•"/>
            </a:pPr>
            <a:endParaRPr lang="ru-RU" sz="2600" dirty="0"/>
          </a:p>
          <a:p>
            <a:pPr marL="285750" lvl="0" indent="-285750" algn="just">
              <a:buClr>
                <a:schemeClr val="accent2"/>
              </a:buClr>
              <a:buFont typeface="Arial" panose="020B0604020202020204" pitchFamily="34" charset="0"/>
              <a:buChar char="•"/>
            </a:pPr>
            <a:endParaRPr lang="ru-RU" sz="2600" dirty="0"/>
          </a:p>
        </p:txBody>
      </p:sp>
    </p:spTree>
    <p:extLst>
      <p:ext uri="{BB962C8B-B14F-4D97-AF65-F5344CB8AC3E}">
        <p14:creationId xmlns:p14="http://schemas.microsoft.com/office/powerpoint/2010/main" val="2802205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06F70-552C-4CD2-8D62-04D65D55F810}"/>
              </a:ext>
            </a:extLst>
          </p:cNvPr>
          <p:cNvSpPr>
            <a:spLocks noGrp="1"/>
          </p:cNvSpPr>
          <p:nvPr>
            <p:ph type="title"/>
          </p:nvPr>
        </p:nvSpPr>
        <p:spPr/>
        <p:txBody>
          <a:bodyPr/>
          <a:lstStyle/>
          <a:p>
            <a:pPr algn="ctr"/>
            <a:r>
              <a:rPr lang="en-US" b="1" dirty="0">
                <a:latin typeface="+mn-lt"/>
              </a:rPr>
              <a:t>Branches of ESP</a:t>
            </a:r>
          </a:p>
        </p:txBody>
      </p:sp>
      <p:sp>
        <p:nvSpPr>
          <p:cNvPr id="3" name="Content Placeholder 2">
            <a:extLst>
              <a:ext uri="{FF2B5EF4-FFF2-40B4-BE49-F238E27FC236}">
                <a16:creationId xmlns:a16="http://schemas.microsoft.com/office/drawing/2014/main" id="{ACFF5242-045A-4740-8ADF-252E491E7B0D}"/>
              </a:ext>
            </a:extLst>
          </p:cNvPr>
          <p:cNvSpPr>
            <a:spLocks noGrp="1"/>
          </p:cNvSpPr>
          <p:nvPr>
            <p:ph idx="1"/>
          </p:nvPr>
        </p:nvSpPr>
        <p:spPr/>
        <p:txBody>
          <a:bodyPr/>
          <a:lstStyle/>
          <a:p>
            <a:pPr marL="0" indent="0">
              <a:buNone/>
            </a:pPr>
            <a:r>
              <a:rPr lang="en-US" b="1" dirty="0"/>
              <a:t>English for Occupational Purposes (EOP)</a:t>
            </a:r>
            <a:r>
              <a:rPr lang="en-US" dirty="0"/>
              <a:t>, concerned with enabling a learner to function in English in a particular job or profession.</a:t>
            </a:r>
          </a:p>
          <a:p>
            <a:pPr marL="0" indent="0">
              <a:buNone/>
            </a:pPr>
            <a:endParaRPr lang="en-US" dirty="0"/>
          </a:p>
          <a:p>
            <a:pPr lvl="0"/>
            <a:r>
              <a:rPr lang="en-US" dirty="0"/>
              <a:t>English for Professional Purposes (EPP)</a:t>
            </a:r>
          </a:p>
          <a:p>
            <a:pPr lvl="0"/>
            <a:r>
              <a:rPr lang="en-US" dirty="0"/>
              <a:t>English for Vocational Purposes (EVP)</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35376834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424FD-F267-4F40-B2D2-A09A36C588DA}"/>
              </a:ext>
            </a:extLst>
          </p:cNvPr>
          <p:cNvSpPr>
            <a:spLocks noGrp="1"/>
          </p:cNvSpPr>
          <p:nvPr>
            <p:ph type="title"/>
          </p:nvPr>
        </p:nvSpPr>
        <p:spPr>
          <a:xfrm>
            <a:off x="414401" y="-99392"/>
            <a:ext cx="8229600" cy="1143000"/>
          </a:xfrm>
        </p:spPr>
        <p:txBody>
          <a:bodyPr>
            <a:normAutofit/>
          </a:bodyPr>
          <a:lstStyle/>
          <a:p>
            <a:pPr algn="ctr"/>
            <a:r>
              <a:rPr lang="en-US" sz="4000" b="1" dirty="0">
                <a:latin typeface="+mn-lt"/>
              </a:rPr>
              <a:t>      Branches of ESP </a:t>
            </a:r>
            <a:r>
              <a:rPr lang="en-US" sz="1800" b="1" dirty="0">
                <a:latin typeface="+mn-lt"/>
              </a:rPr>
              <a:t>(Anthony,2018:14)</a:t>
            </a:r>
            <a:endParaRPr lang="en-US" sz="4000" b="1" dirty="0">
              <a:latin typeface="+mn-lt"/>
            </a:endParaRPr>
          </a:p>
        </p:txBody>
      </p:sp>
      <p:pic>
        <p:nvPicPr>
          <p:cNvPr id="4" name="Content Placeholder 3">
            <a:extLst>
              <a:ext uri="{FF2B5EF4-FFF2-40B4-BE49-F238E27FC236}">
                <a16:creationId xmlns:a16="http://schemas.microsoft.com/office/drawing/2014/main" id="{7B7807C2-0D03-48C9-BEB6-3D25792C21F0}"/>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76671" y="1060241"/>
            <a:ext cx="7390658" cy="5512160"/>
          </a:xfrm>
          <a:prstGeom prst="rect">
            <a:avLst/>
          </a:prstGeom>
          <a:noFill/>
          <a:ln>
            <a:noFill/>
          </a:ln>
        </p:spPr>
      </p:pic>
    </p:spTree>
    <p:extLst>
      <p:ext uri="{BB962C8B-B14F-4D97-AF65-F5344CB8AC3E}">
        <p14:creationId xmlns:p14="http://schemas.microsoft.com/office/powerpoint/2010/main" val="10706793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06B5E-4B8F-4353-AB28-2C4D9B235F6E}"/>
              </a:ext>
            </a:extLst>
          </p:cNvPr>
          <p:cNvSpPr>
            <a:spLocks noGrp="1"/>
          </p:cNvSpPr>
          <p:nvPr>
            <p:ph type="title"/>
          </p:nvPr>
        </p:nvSpPr>
        <p:spPr/>
        <p:txBody>
          <a:bodyPr/>
          <a:lstStyle/>
          <a:p>
            <a:pPr algn="ctr"/>
            <a:r>
              <a:rPr lang="en-US" b="1" dirty="0">
                <a:latin typeface="+mn-lt"/>
              </a:rPr>
              <a:t>Branches of ESP</a:t>
            </a:r>
          </a:p>
        </p:txBody>
      </p:sp>
      <p:sp>
        <p:nvSpPr>
          <p:cNvPr id="3" name="Content Placeholder 2">
            <a:extLst>
              <a:ext uri="{FF2B5EF4-FFF2-40B4-BE49-F238E27FC236}">
                <a16:creationId xmlns:a16="http://schemas.microsoft.com/office/drawing/2014/main" id="{02C639EB-1427-4BC8-933F-606E3CFCCF9A}"/>
              </a:ext>
            </a:extLst>
          </p:cNvPr>
          <p:cNvSpPr>
            <a:spLocks noGrp="1"/>
          </p:cNvSpPr>
          <p:nvPr>
            <p:ph idx="1"/>
          </p:nvPr>
        </p:nvSpPr>
        <p:spPr/>
        <p:txBody>
          <a:bodyPr>
            <a:normAutofit/>
          </a:bodyPr>
          <a:lstStyle/>
          <a:p>
            <a:pPr marL="0" indent="0">
              <a:buNone/>
            </a:pPr>
            <a:r>
              <a:rPr lang="en-US" dirty="0"/>
              <a:t>But what is important to remember according to Anthony (2018:15) is that</a:t>
            </a:r>
          </a:p>
          <a:p>
            <a:pPr marL="0" indent="0">
              <a:buNone/>
            </a:pPr>
            <a:r>
              <a:rPr lang="en-US" sz="2200" dirty="0"/>
              <a:t>All categories are abstractions; they are simplifications of reality that help us to explain and communicate complex ideas. In reality, there is no EAP or EOP. Instead, we have a continuum of needs that are weighed more strongly in one area or setting than another, or relate to one group more strongly than another. Similarly, we have language features that appear more prominent or frequently in one context that another, and genres and skills that more important for one person or group that another.</a:t>
            </a:r>
          </a:p>
          <a:p>
            <a:pPr marL="0" indent="0">
              <a:buNone/>
            </a:pPr>
            <a:endParaRPr lang="en-US" dirty="0"/>
          </a:p>
        </p:txBody>
      </p:sp>
    </p:spTree>
    <p:extLst>
      <p:ext uri="{BB962C8B-B14F-4D97-AF65-F5344CB8AC3E}">
        <p14:creationId xmlns:p14="http://schemas.microsoft.com/office/powerpoint/2010/main" val="16809589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315416"/>
            <a:ext cx="8229600" cy="1143000"/>
          </a:xfrm>
        </p:spPr>
        <p:txBody>
          <a:bodyPr>
            <a:normAutofit/>
          </a:bodyPr>
          <a:lstStyle/>
          <a:p>
            <a:pPr algn="ctr"/>
            <a:r>
              <a:rPr lang="en-US" sz="4500" dirty="0">
                <a:latin typeface="+mn-lt"/>
              </a:rPr>
              <a:t>Aspects of teaching ESP</a:t>
            </a:r>
            <a:endParaRPr lang="ru-RU" sz="4500" dirty="0">
              <a:latin typeface="+mn-lt"/>
            </a:endParaRPr>
          </a:p>
        </p:txBody>
      </p:sp>
      <p:sp>
        <p:nvSpPr>
          <p:cNvPr id="3" name="Объект 2"/>
          <p:cNvSpPr>
            <a:spLocks noGrp="1"/>
          </p:cNvSpPr>
          <p:nvPr>
            <p:ph idx="1"/>
          </p:nvPr>
        </p:nvSpPr>
        <p:spPr>
          <a:xfrm>
            <a:off x="395536" y="908720"/>
            <a:ext cx="8496944" cy="5544616"/>
          </a:xfrm>
        </p:spPr>
        <p:txBody>
          <a:bodyPr>
            <a:noAutofit/>
          </a:bodyPr>
          <a:lstStyle/>
          <a:p>
            <a:pPr marL="0" indent="0" algn="just">
              <a:buNone/>
            </a:pPr>
            <a:r>
              <a:rPr lang="en-US" sz="2100" dirty="0"/>
              <a:t>ESP has been receiving increasing interest with the focus on different aspects in the field including :</a:t>
            </a:r>
          </a:p>
          <a:p>
            <a:pPr algn="just">
              <a:buFont typeface="Arial" panose="020B0604020202020204" pitchFamily="34" charset="0"/>
              <a:buChar char="•"/>
            </a:pPr>
            <a:r>
              <a:rPr lang="en-US" sz="2100" dirty="0"/>
              <a:t>investigations into subject-specific content </a:t>
            </a:r>
            <a:r>
              <a:rPr lang="en-US" sz="2100" i="1" dirty="0"/>
              <a:t>(e.g. Banegas, 2017) </a:t>
            </a:r>
          </a:p>
          <a:p>
            <a:pPr algn="just">
              <a:buFont typeface="Arial" panose="020B0604020202020204" pitchFamily="34" charset="0"/>
              <a:buChar char="•"/>
            </a:pPr>
            <a:r>
              <a:rPr lang="en-US" sz="2100" dirty="0"/>
              <a:t> teaching materials </a:t>
            </a:r>
            <a:r>
              <a:rPr lang="en-US" sz="2100" i="1" dirty="0"/>
              <a:t>(e.g.</a:t>
            </a:r>
            <a:r>
              <a:rPr lang="en-GB" sz="2100" i="1" dirty="0" err="1"/>
              <a:t>García</a:t>
            </a:r>
            <a:r>
              <a:rPr lang="en-GB" sz="2100" i="1" dirty="0"/>
              <a:t> </a:t>
            </a:r>
            <a:r>
              <a:rPr lang="en-GB" sz="2100" i="1" dirty="0" err="1"/>
              <a:t>Laborda</a:t>
            </a:r>
            <a:r>
              <a:rPr lang="en-GB" sz="2100" i="1" dirty="0"/>
              <a:t>, 2011)</a:t>
            </a:r>
            <a:r>
              <a:rPr lang="en-US" sz="2100" i="1" dirty="0"/>
              <a:t>;</a:t>
            </a:r>
          </a:p>
          <a:p>
            <a:pPr algn="just">
              <a:buFont typeface="Arial" panose="020B0604020202020204" pitchFamily="34" charset="0"/>
              <a:buChar char="•"/>
            </a:pPr>
            <a:r>
              <a:rPr lang="en-US" sz="2100" dirty="0"/>
              <a:t> discursive and genre features of various academic and professional domains </a:t>
            </a:r>
            <a:r>
              <a:rPr lang="en-US" sz="2100" i="1" dirty="0"/>
              <a:t>(e.g. Belcher, 2004; </a:t>
            </a:r>
            <a:r>
              <a:rPr lang="en-GB" sz="2100" i="1" dirty="0"/>
              <a:t>Li &amp; Wharton, 2012; Wharton, 2012</a:t>
            </a:r>
            <a:r>
              <a:rPr lang="en-US" sz="2100" i="1" dirty="0"/>
              <a:t>);</a:t>
            </a:r>
          </a:p>
          <a:p>
            <a:pPr algn="just">
              <a:buFont typeface="Arial" panose="020B0604020202020204" pitchFamily="34" charset="0"/>
              <a:buChar char="•"/>
            </a:pPr>
            <a:r>
              <a:rPr lang="en-US" sz="2100" dirty="0"/>
              <a:t> learner-centered approach in ESP pedagogy </a:t>
            </a:r>
            <a:r>
              <a:rPr lang="en-US" sz="2100" i="1" dirty="0"/>
              <a:t>(e.g. Hutchinson &amp; Waters, 1987; </a:t>
            </a:r>
            <a:r>
              <a:rPr lang="en-US" sz="2100" i="1" dirty="0" err="1"/>
              <a:t>Sysoyev</a:t>
            </a:r>
            <a:r>
              <a:rPr lang="en-US" sz="2100" i="1" dirty="0"/>
              <a:t>, 2000); </a:t>
            </a:r>
          </a:p>
          <a:p>
            <a:pPr algn="just">
              <a:buFont typeface="Arial" panose="020B0604020202020204" pitchFamily="34" charset="0"/>
              <a:buChar char="•"/>
            </a:pPr>
            <a:r>
              <a:rPr lang="en-US" sz="2100" dirty="0"/>
              <a:t>the application of needs analysis to courses, syllabi and materials development </a:t>
            </a:r>
            <a:r>
              <a:rPr lang="en-US" sz="2100" i="1" dirty="0"/>
              <a:t>(e.g. </a:t>
            </a:r>
            <a:r>
              <a:rPr lang="en-US" sz="2100" i="1" dirty="0" err="1"/>
              <a:t>Basturkmen</a:t>
            </a:r>
            <a:r>
              <a:rPr lang="en-US" sz="2100" i="1" dirty="0"/>
              <a:t> 2013; </a:t>
            </a:r>
            <a:r>
              <a:rPr lang="en-GB" sz="2100" i="1" dirty="0"/>
              <a:t>Belcher, 2006; </a:t>
            </a:r>
            <a:r>
              <a:rPr lang="en-GB" sz="2100" i="1" dirty="0" err="1"/>
              <a:t>Chostelidou</a:t>
            </a:r>
            <a:r>
              <a:rPr lang="en-GB" sz="2100" i="1" dirty="0"/>
              <a:t>, 2010</a:t>
            </a:r>
            <a:r>
              <a:rPr lang="en-US" sz="2100" i="1" dirty="0"/>
              <a:t>); </a:t>
            </a:r>
          </a:p>
          <a:p>
            <a:pPr algn="just">
              <a:buFont typeface="Arial" panose="020B0604020202020204" pitchFamily="34" charset="0"/>
              <a:buChar char="•"/>
            </a:pPr>
            <a:r>
              <a:rPr lang="en-US" sz="2100" dirty="0"/>
              <a:t>cooperation between ESP and content teachers </a:t>
            </a:r>
            <a:r>
              <a:rPr lang="en-US" sz="2100" i="1" dirty="0"/>
              <a:t>(e.g. </a:t>
            </a:r>
            <a:r>
              <a:rPr lang="en-GB" sz="2100" i="1" dirty="0" err="1"/>
              <a:t>Atai</a:t>
            </a:r>
            <a:r>
              <a:rPr lang="en-GB" sz="2100" i="1" dirty="0"/>
              <a:t> &amp; </a:t>
            </a:r>
            <a:r>
              <a:rPr lang="en-GB" sz="2100" i="1" dirty="0" err="1"/>
              <a:t>Fatahi-Majd</a:t>
            </a:r>
            <a:r>
              <a:rPr lang="en-GB" sz="2100" i="1" dirty="0"/>
              <a:t>, 2014; Barron,1992; Northcott &amp; Brown, 2006); </a:t>
            </a:r>
          </a:p>
          <a:p>
            <a:pPr algn="just">
              <a:buFont typeface="Arial" panose="020B0604020202020204" pitchFamily="34" charset="0"/>
              <a:buChar char="•"/>
            </a:pPr>
            <a:r>
              <a:rPr lang="en-US" sz="2100" dirty="0"/>
              <a:t>policies and issues at higher education in planning and delivering  ESP courses </a:t>
            </a:r>
            <a:r>
              <a:rPr lang="en-US" sz="2100" i="1" dirty="0"/>
              <a:t>(e.g. </a:t>
            </a:r>
            <a:r>
              <a:rPr lang="en-GB" sz="2100" i="1" dirty="0"/>
              <a:t>Evans &amp; Morrison, 2011; </a:t>
            </a:r>
            <a:r>
              <a:rPr lang="en-GB" sz="2100" i="1" dirty="0" err="1"/>
              <a:t>Hoa</a:t>
            </a:r>
            <a:r>
              <a:rPr lang="en-GB" sz="2100" i="1" dirty="0"/>
              <a:t>, 2016; Murray, 2015;  Murray &amp; Hicks, 2016; Murray &amp; </a:t>
            </a:r>
            <a:r>
              <a:rPr lang="en-GB" sz="2100" i="1" dirty="0" err="1"/>
              <a:t>Nallaya</a:t>
            </a:r>
            <a:r>
              <a:rPr lang="en-GB" sz="2100" i="1" dirty="0"/>
              <a:t>, 2016).</a:t>
            </a:r>
            <a:endParaRPr lang="ru-RU" sz="2100" i="1" dirty="0"/>
          </a:p>
        </p:txBody>
      </p:sp>
    </p:spTree>
    <p:extLst>
      <p:ext uri="{BB962C8B-B14F-4D97-AF65-F5344CB8AC3E}">
        <p14:creationId xmlns:p14="http://schemas.microsoft.com/office/powerpoint/2010/main" val="3648948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pPr marL="0" indent="0" algn="just">
              <a:buNone/>
            </a:pPr>
            <a:r>
              <a:rPr lang="en-US" dirty="0"/>
              <a:t>A widespread issue in many contexts around the world is that </a:t>
            </a:r>
          </a:p>
          <a:p>
            <a:pPr algn="just"/>
            <a:r>
              <a:rPr lang="en-US" dirty="0"/>
              <a:t>ESP teachers rely on their general teacher qualification in English as a Foreign Language </a:t>
            </a:r>
          </a:p>
          <a:p>
            <a:pPr algn="just"/>
            <a:r>
              <a:rPr lang="en-US" dirty="0"/>
              <a:t>frequently lack expertise to provide instructions for language in specific domains </a:t>
            </a:r>
            <a:r>
              <a:rPr lang="en-GB" dirty="0"/>
              <a:t>while students expect more input with specialised nature.</a:t>
            </a:r>
            <a:r>
              <a:rPr lang="en-US" dirty="0"/>
              <a:t> </a:t>
            </a:r>
            <a:r>
              <a:rPr lang="en-US" i="1" dirty="0"/>
              <a:t>(e.g. </a:t>
            </a:r>
            <a:r>
              <a:rPr lang="en-GB" i="1" dirty="0" err="1"/>
              <a:t>Hüttner</a:t>
            </a:r>
            <a:r>
              <a:rPr lang="en-GB" i="1" dirty="0"/>
              <a:t> et al., 2009; </a:t>
            </a:r>
            <a:r>
              <a:rPr lang="en-GB" i="1" dirty="0" err="1"/>
              <a:t>Jašková</a:t>
            </a:r>
            <a:r>
              <a:rPr lang="en-GB" i="1" dirty="0"/>
              <a:t>, 2016; </a:t>
            </a:r>
            <a:r>
              <a:rPr lang="en-GB" i="1" dirty="0" err="1"/>
              <a:t>Tangirova</a:t>
            </a:r>
            <a:r>
              <a:rPr lang="en-GB" i="1" dirty="0"/>
              <a:t>, 2017)</a:t>
            </a:r>
          </a:p>
          <a:p>
            <a:pPr algn="just"/>
            <a:r>
              <a:rPr lang="en-GB" dirty="0"/>
              <a:t>Link between teaching </a:t>
            </a:r>
            <a:r>
              <a:rPr lang="en-GB" dirty="0" err="1"/>
              <a:t>recources</a:t>
            </a:r>
            <a:r>
              <a:rPr lang="en-GB" dirty="0"/>
              <a:t> and students’ needs </a:t>
            </a:r>
            <a:r>
              <a:rPr lang="en-GB" i="1" dirty="0"/>
              <a:t>(Edwards, 2000; </a:t>
            </a:r>
            <a:r>
              <a:rPr lang="en-GB" i="1" dirty="0" err="1"/>
              <a:t>Medrea</a:t>
            </a:r>
            <a:r>
              <a:rPr lang="en-GB" i="1" dirty="0"/>
              <a:t> &amp; Rus, 2012)</a:t>
            </a:r>
          </a:p>
          <a:p>
            <a:pPr algn="just"/>
            <a:endParaRPr lang="ru-RU" dirty="0"/>
          </a:p>
        </p:txBody>
      </p:sp>
      <p:sp>
        <p:nvSpPr>
          <p:cNvPr id="4" name="Заголовок 1"/>
          <p:cNvSpPr>
            <a:spLocks noGrp="1"/>
          </p:cNvSpPr>
          <p:nvPr>
            <p:ph type="title"/>
          </p:nvPr>
        </p:nvSpPr>
        <p:spPr>
          <a:xfrm>
            <a:off x="611560" y="692696"/>
            <a:ext cx="8229600" cy="794352"/>
          </a:xfrm>
        </p:spPr>
        <p:txBody>
          <a:bodyPr>
            <a:normAutofit fontScale="90000"/>
          </a:bodyPr>
          <a:lstStyle/>
          <a:p>
            <a:pPr algn="ctr"/>
            <a:r>
              <a:rPr lang="en-US" b="1" dirty="0"/>
              <a:t>Issues in ESP</a:t>
            </a:r>
            <a:endParaRPr lang="ru-RU" b="1" dirty="0"/>
          </a:p>
        </p:txBody>
      </p:sp>
    </p:spTree>
    <p:extLst>
      <p:ext uri="{BB962C8B-B14F-4D97-AF65-F5344CB8AC3E}">
        <p14:creationId xmlns:p14="http://schemas.microsoft.com/office/powerpoint/2010/main" val="12756127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F9446-E2E7-48CE-A1E2-46C3A19EEA1B}"/>
              </a:ext>
            </a:extLst>
          </p:cNvPr>
          <p:cNvSpPr>
            <a:spLocks noGrp="1"/>
          </p:cNvSpPr>
          <p:nvPr>
            <p:ph type="title"/>
          </p:nvPr>
        </p:nvSpPr>
        <p:spPr/>
        <p:txBody>
          <a:bodyPr/>
          <a:lstStyle/>
          <a:p>
            <a:pPr algn="ctr"/>
            <a:r>
              <a:rPr lang="en-US" b="1" dirty="0"/>
              <a:t>Addressing the issues:</a:t>
            </a:r>
          </a:p>
        </p:txBody>
      </p:sp>
      <p:sp>
        <p:nvSpPr>
          <p:cNvPr id="3" name="Content Placeholder 2">
            <a:extLst>
              <a:ext uri="{FF2B5EF4-FFF2-40B4-BE49-F238E27FC236}">
                <a16:creationId xmlns:a16="http://schemas.microsoft.com/office/drawing/2014/main" id="{A3B74469-0736-4EC7-8CC8-04DD5D61834D}"/>
              </a:ext>
            </a:extLst>
          </p:cNvPr>
          <p:cNvSpPr>
            <a:spLocks noGrp="1"/>
          </p:cNvSpPr>
          <p:nvPr>
            <p:ph idx="1"/>
          </p:nvPr>
        </p:nvSpPr>
        <p:spPr/>
        <p:txBody>
          <a:bodyPr>
            <a:normAutofit/>
          </a:bodyPr>
          <a:lstStyle/>
          <a:p>
            <a:pPr marL="0" indent="0" algn="just">
              <a:buNone/>
            </a:pPr>
            <a:r>
              <a:rPr lang="en-GB" sz="2400" dirty="0">
                <a:solidFill>
                  <a:srgbClr val="FF0000"/>
                </a:solidFill>
              </a:rPr>
              <a:t>Lockwood (2012:14) </a:t>
            </a:r>
            <a:r>
              <a:rPr lang="en-GB" sz="2400" dirty="0"/>
              <a:t>argues that research-based approach to ESP syllabus and teaching content design generates “improved outcomes”. In other words, it is important that teachers responsible for developing teaching content should be informed of what their learners need and then comply with the principles formed as a result of research. </a:t>
            </a:r>
          </a:p>
          <a:p>
            <a:pPr marL="0" indent="0" algn="just">
              <a:buNone/>
            </a:pPr>
            <a:r>
              <a:rPr lang="en-GB" sz="2400" dirty="0">
                <a:solidFill>
                  <a:srgbClr val="FF0000"/>
                </a:solidFill>
              </a:rPr>
              <a:t>Murray (2010) </a:t>
            </a:r>
            <a:r>
              <a:rPr lang="en-GB" sz="2400" dirty="0"/>
              <a:t>suggests focusing on general proficiency, academic literacy and professional communication skills to meet students’ needs and bring their English proficiency to the appropriate level for future workplaces.</a:t>
            </a:r>
            <a:endParaRPr lang="en-US" sz="2400" dirty="0"/>
          </a:p>
          <a:p>
            <a:pPr marL="0" indent="0">
              <a:buNone/>
            </a:pPr>
            <a:endParaRPr lang="en-US" dirty="0"/>
          </a:p>
        </p:txBody>
      </p:sp>
    </p:spTree>
    <p:extLst>
      <p:ext uri="{BB962C8B-B14F-4D97-AF65-F5344CB8AC3E}">
        <p14:creationId xmlns:p14="http://schemas.microsoft.com/office/powerpoint/2010/main" val="10117053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98579" y="1835781"/>
            <a:ext cx="8347280" cy="3293209"/>
          </a:xfrm>
          <a:prstGeom prst="rect">
            <a:avLst/>
          </a:prstGeom>
        </p:spPr>
        <p:txBody>
          <a:bodyPr wrap="square">
            <a:spAutoFit/>
          </a:bodyPr>
          <a:lstStyle/>
          <a:p>
            <a:pPr algn="just"/>
            <a:r>
              <a:rPr lang="en-GB" sz="2600" dirty="0"/>
              <a:t>Supporters of ESP talk about how ESP differs from General English and how it motivates learners because it is focused on the content of their specialised discipline. </a:t>
            </a:r>
          </a:p>
          <a:p>
            <a:pPr algn="just"/>
            <a:endParaRPr lang="ru-RU" sz="2600" dirty="0"/>
          </a:p>
          <a:p>
            <a:pPr algn="just"/>
            <a:r>
              <a:rPr lang="en-GB" sz="2600" dirty="0"/>
              <a:t>On the other hand, the opponents claim that ESP is narrowly focused on adult learners in workplace settings, and that you can’t be an ESP instructor unless you are an expert in a specialised discipline.</a:t>
            </a:r>
            <a:endParaRPr lang="ru-RU" sz="2600" dirty="0"/>
          </a:p>
        </p:txBody>
      </p:sp>
      <p:sp>
        <p:nvSpPr>
          <p:cNvPr id="4" name="Title 3">
            <a:extLst>
              <a:ext uri="{FF2B5EF4-FFF2-40B4-BE49-F238E27FC236}">
                <a16:creationId xmlns:a16="http://schemas.microsoft.com/office/drawing/2014/main" id="{8653EB78-A4C8-4DE1-9748-18ADD7A9220F}"/>
              </a:ext>
            </a:extLst>
          </p:cNvPr>
          <p:cNvSpPr>
            <a:spLocks noGrp="1"/>
          </p:cNvSpPr>
          <p:nvPr>
            <p:ph type="title"/>
          </p:nvPr>
        </p:nvSpPr>
        <p:spPr/>
        <p:txBody>
          <a:bodyPr/>
          <a:lstStyle/>
          <a:p>
            <a:pPr algn="ctr"/>
            <a:r>
              <a:rPr lang="en-US" b="1" dirty="0">
                <a:latin typeface="+mn-lt"/>
              </a:rPr>
              <a:t>Aspects of ESP</a:t>
            </a:r>
          </a:p>
        </p:txBody>
      </p:sp>
      <p:sp>
        <p:nvSpPr>
          <p:cNvPr id="5" name="Content Placeholder 4">
            <a:extLst>
              <a:ext uri="{FF2B5EF4-FFF2-40B4-BE49-F238E27FC236}">
                <a16:creationId xmlns:a16="http://schemas.microsoft.com/office/drawing/2014/main" id="{6E333643-5DE2-4453-A564-7BA70BF117BB}"/>
              </a:ext>
            </a:extLst>
          </p:cNvPr>
          <p:cNvSpPr>
            <a:spLocks noGrp="1"/>
          </p:cNvSpPr>
          <p:nvPr>
            <p:ph idx="1"/>
          </p:nvPr>
        </p:nvSpPr>
        <p:spPr/>
        <p:txBody>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645463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611560" y="692696"/>
            <a:ext cx="8229600" cy="794352"/>
          </a:xfrm>
          <a:prstGeom prst="rect">
            <a:avLst/>
          </a:prstGeom>
        </p:spPr>
        <p:txBody>
          <a:bodyPr>
            <a:normAutofit fontScale="30000" lnSpcReduction="2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sz="10700" b="1" dirty="0"/>
              <a:t>Absolute and Variable characteristics of ESP </a:t>
            </a:r>
          </a:p>
          <a:p>
            <a:pPr algn="ctr"/>
            <a:r>
              <a:rPr lang="en-US" b="1" dirty="0"/>
              <a:t>by Strevens (1988)</a:t>
            </a:r>
            <a:endParaRPr lang="ru-RU" b="1" dirty="0"/>
          </a:p>
        </p:txBody>
      </p:sp>
      <p:sp>
        <p:nvSpPr>
          <p:cNvPr id="5" name="Прямоугольник 4"/>
          <p:cNvSpPr/>
          <p:nvPr/>
        </p:nvSpPr>
        <p:spPr>
          <a:xfrm>
            <a:off x="323528" y="1628800"/>
            <a:ext cx="8334672" cy="5640006"/>
          </a:xfrm>
          <a:prstGeom prst="rect">
            <a:avLst/>
          </a:prstGeom>
        </p:spPr>
        <p:txBody>
          <a:bodyPr wrap="square">
            <a:spAutoFit/>
          </a:bodyPr>
          <a:lstStyle/>
          <a:p>
            <a:pPr marL="514350" indent="-514350">
              <a:spcBef>
                <a:spcPts val="650"/>
              </a:spcBef>
              <a:buAutoNum type="romanUcPeriod"/>
            </a:pPr>
            <a:r>
              <a:rPr lang="en-GB" sz="2200" b="1" dirty="0"/>
              <a:t>Absolute characteristics</a:t>
            </a:r>
            <a:endParaRPr lang="ru-RU" sz="2200" dirty="0"/>
          </a:p>
          <a:p>
            <a:pPr marL="342900" lvl="0" indent="-342900">
              <a:spcBef>
                <a:spcPts val="650"/>
              </a:spcBef>
              <a:buFont typeface="Arial" panose="020B0604020202020204" pitchFamily="34" charset="0"/>
              <a:buChar char="•"/>
            </a:pPr>
            <a:r>
              <a:rPr lang="en-GB" sz="2200" dirty="0"/>
              <a:t>ESP consists of language teaching which is designed to meet specified needs of the learner;</a:t>
            </a:r>
            <a:endParaRPr lang="ru-RU" sz="2200" dirty="0"/>
          </a:p>
          <a:p>
            <a:pPr marL="342900" lvl="0" indent="-342900">
              <a:spcBef>
                <a:spcPts val="650"/>
              </a:spcBef>
              <a:buFont typeface="Arial" panose="020B0604020202020204" pitchFamily="34" charset="0"/>
              <a:buChar char="•"/>
            </a:pPr>
            <a:r>
              <a:rPr lang="en-GB" sz="2200" dirty="0"/>
              <a:t>related in content (i.e. in tis themes and topics) to particular disciplines, occupations and activities;</a:t>
            </a:r>
            <a:endParaRPr lang="ru-RU" sz="2200" dirty="0"/>
          </a:p>
          <a:p>
            <a:pPr marL="342900" lvl="0" indent="-342900">
              <a:spcBef>
                <a:spcPts val="650"/>
              </a:spcBef>
              <a:buFont typeface="Arial" panose="020B0604020202020204" pitchFamily="34" charset="0"/>
              <a:buChar char="•"/>
            </a:pPr>
            <a:r>
              <a:rPr lang="en-GB" sz="2200" dirty="0"/>
              <a:t>centred on the language appropriate to those activities in syntax, lexis, discourse, semantics, etc., and analysis of this discourse;</a:t>
            </a:r>
            <a:endParaRPr lang="ru-RU" sz="2200" dirty="0"/>
          </a:p>
          <a:p>
            <a:pPr marL="342900" lvl="0" indent="-342900">
              <a:spcBef>
                <a:spcPts val="650"/>
              </a:spcBef>
              <a:buFont typeface="Arial" panose="020B0604020202020204" pitchFamily="34" charset="0"/>
              <a:buChar char="•"/>
            </a:pPr>
            <a:r>
              <a:rPr lang="en-GB" sz="2200" dirty="0"/>
              <a:t>in contrast with general English</a:t>
            </a:r>
          </a:p>
          <a:p>
            <a:pPr>
              <a:spcBef>
                <a:spcPts val="650"/>
              </a:spcBef>
            </a:pPr>
            <a:r>
              <a:rPr lang="en-GB" sz="2200" b="1" dirty="0"/>
              <a:t>II. Variable characteristics</a:t>
            </a:r>
            <a:endParaRPr lang="ru-RU" sz="2200" dirty="0"/>
          </a:p>
          <a:p>
            <a:pPr marL="342900" indent="-342900">
              <a:spcBef>
                <a:spcPts val="650"/>
              </a:spcBef>
              <a:buFont typeface="Arial" panose="020B0604020202020204" pitchFamily="34" charset="0"/>
              <a:buChar char="•"/>
            </a:pPr>
            <a:r>
              <a:rPr lang="en-GB" sz="2200" dirty="0"/>
              <a:t>ESP may be, but is not necessarily </a:t>
            </a:r>
          </a:p>
          <a:p>
            <a:pPr marL="342900" indent="-342900">
              <a:spcBef>
                <a:spcPts val="650"/>
              </a:spcBef>
              <a:buFont typeface="Arial" panose="020B0604020202020204" pitchFamily="34" charset="0"/>
              <a:buChar char="•"/>
            </a:pPr>
            <a:r>
              <a:rPr lang="en-GB" sz="2200" dirty="0"/>
              <a:t>restricted as to the language skills to be learned (e.g. reading only) </a:t>
            </a:r>
          </a:p>
          <a:p>
            <a:pPr marL="342900" indent="-342900">
              <a:spcBef>
                <a:spcPts val="650"/>
              </a:spcBef>
              <a:buFont typeface="Arial" panose="020B0604020202020204" pitchFamily="34" charset="0"/>
              <a:buChar char="•"/>
            </a:pPr>
            <a:r>
              <a:rPr lang="en-GB" sz="2200" dirty="0"/>
              <a:t>not taught according to any pre-ordained methodology  </a:t>
            </a:r>
          </a:p>
          <a:p>
            <a:pPr marL="342900" lvl="0" indent="-342900">
              <a:spcBef>
                <a:spcPts val="650"/>
              </a:spcBef>
              <a:buFont typeface="Wingdings" panose="05000000000000000000" pitchFamily="2" charset="2"/>
              <a:buChar char="v"/>
            </a:pPr>
            <a:endParaRPr lang="ru-RU" sz="2200" dirty="0"/>
          </a:p>
        </p:txBody>
      </p:sp>
    </p:spTree>
    <p:extLst>
      <p:ext uri="{BB962C8B-B14F-4D97-AF65-F5344CB8AC3E}">
        <p14:creationId xmlns:p14="http://schemas.microsoft.com/office/powerpoint/2010/main" val="29104548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0B70F-E9F6-446D-A06D-145BDE5BCC23}"/>
              </a:ext>
            </a:extLst>
          </p:cNvPr>
          <p:cNvSpPr>
            <a:spLocks noGrp="1"/>
          </p:cNvSpPr>
          <p:nvPr>
            <p:ph type="title"/>
          </p:nvPr>
        </p:nvSpPr>
        <p:spPr/>
        <p:txBody>
          <a:bodyPr>
            <a:noAutofit/>
          </a:bodyPr>
          <a:lstStyle/>
          <a:p>
            <a:pPr algn="ctr"/>
            <a:r>
              <a:rPr lang="en-US" sz="2900" b="1" dirty="0">
                <a:latin typeface="+mn-lt"/>
              </a:rPr>
              <a:t>Absolute and variable characteristics of ESP</a:t>
            </a:r>
            <a:br>
              <a:rPr lang="en-US" sz="2900" b="1" dirty="0">
                <a:latin typeface="+mn-lt"/>
              </a:rPr>
            </a:br>
            <a:r>
              <a:rPr lang="en-US" sz="2900" b="1" dirty="0">
                <a:latin typeface="+mn-lt"/>
              </a:rPr>
              <a:t>            </a:t>
            </a:r>
            <a:r>
              <a:rPr lang="en-US" sz="1800" b="1" dirty="0">
                <a:latin typeface="+mn-lt"/>
              </a:rPr>
              <a:t>by Dudley-Evans &amp; St. John (1998)</a:t>
            </a:r>
            <a:endParaRPr lang="en-US" sz="2900" b="1" dirty="0">
              <a:latin typeface="+mn-lt"/>
            </a:endParaRPr>
          </a:p>
        </p:txBody>
      </p:sp>
      <p:sp>
        <p:nvSpPr>
          <p:cNvPr id="3" name="Content Placeholder 2">
            <a:extLst>
              <a:ext uri="{FF2B5EF4-FFF2-40B4-BE49-F238E27FC236}">
                <a16:creationId xmlns:a16="http://schemas.microsoft.com/office/drawing/2014/main" id="{61D133D3-3201-4163-BAB6-35E76E0542BB}"/>
              </a:ext>
            </a:extLst>
          </p:cNvPr>
          <p:cNvSpPr>
            <a:spLocks noGrp="1"/>
          </p:cNvSpPr>
          <p:nvPr>
            <p:ph idx="1"/>
          </p:nvPr>
        </p:nvSpPr>
        <p:spPr/>
        <p:txBody>
          <a:bodyPr>
            <a:normAutofit fontScale="70000" lnSpcReduction="20000"/>
          </a:bodyPr>
          <a:lstStyle/>
          <a:p>
            <a:pPr marL="0" indent="0">
              <a:buNone/>
            </a:pPr>
            <a:r>
              <a:rPr lang="en-GB" b="1" dirty="0"/>
              <a:t>I. Absolute characteristics</a:t>
            </a:r>
            <a:endParaRPr lang="en-US" dirty="0"/>
          </a:p>
          <a:p>
            <a:pPr lvl="0"/>
            <a:r>
              <a:rPr lang="en-GB" dirty="0"/>
              <a:t>ESP is defined to meet specific needs of learners;</a:t>
            </a:r>
            <a:endParaRPr lang="en-US" dirty="0"/>
          </a:p>
          <a:p>
            <a:pPr lvl="0"/>
            <a:r>
              <a:rPr lang="en-GB" dirty="0"/>
              <a:t>ESP makes use of the underlying methodology and activities of the discipline it serves;</a:t>
            </a:r>
            <a:endParaRPr lang="en-US" dirty="0"/>
          </a:p>
          <a:p>
            <a:pPr lvl="0"/>
            <a:r>
              <a:rPr lang="en-GB" dirty="0"/>
              <a:t>ESP is centred on the language appropriate to these activities in terms of grammar, lexis, register, study skills, discourse, and genre.</a:t>
            </a:r>
          </a:p>
          <a:p>
            <a:pPr marL="0" lvl="0" indent="0">
              <a:buNone/>
            </a:pPr>
            <a:endParaRPr lang="en-US" dirty="0"/>
          </a:p>
          <a:p>
            <a:pPr marL="0" indent="0">
              <a:buNone/>
            </a:pPr>
            <a:r>
              <a:rPr lang="en-GB" b="1" dirty="0"/>
              <a:t>II Variable characteristics</a:t>
            </a:r>
            <a:endParaRPr lang="en-US" dirty="0"/>
          </a:p>
          <a:p>
            <a:pPr lvl="0"/>
            <a:r>
              <a:rPr lang="en-GB" dirty="0"/>
              <a:t>ESP may be related to or designed for specific disciplines</a:t>
            </a:r>
            <a:endParaRPr lang="en-US" dirty="0"/>
          </a:p>
          <a:p>
            <a:pPr lvl="0"/>
            <a:r>
              <a:rPr lang="en-GB" dirty="0"/>
              <a:t>ESP may use, in specific teaching situations, a different methodology from that of general English</a:t>
            </a:r>
            <a:endParaRPr lang="en-US" dirty="0"/>
          </a:p>
          <a:p>
            <a:pPr lvl="0"/>
            <a:r>
              <a:rPr lang="en-GB" dirty="0"/>
              <a:t>ESP is likely to be designed for adult learners, either at a tertiary-level institution or in a professional work situation. It could, however, be for learners at secondary school level;</a:t>
            </a:r>
            <a:endParaRPr lang="en-US" dirty="0"/>
          </a:p>
          <a:p>
            <a:pPr lvl="0"/>
            <a:r>
              <a:rPr lang="en-GB" dirty="0"/>
              <a:t>ESP is generally designed for intermediate or advanced students;</a:t>
            </a:r>
            <a:endParaRPr lang="en-US" dirty="0"/>
          </a:p>
          <a:p>
            <a:pPr lvl="0"/>
            <a:r>
              <a:rPr lang="en-GB" dirty="0"/>
              <a:t>Most ESP courses assume some basic knowledge of the language systems.</a:t>
            </a:r>
            <a:endParaRPr lang="en-US" dirty="0"/>
          </a:p>
          <a:p>
            <a:pPr marL="0" indent="0">
              <a:buNone/>
            </a:pPr>
            <a:endParaRPr lang="en-US" dirty="0"/>
          </a:p>
        </p:txBody>
      </p:sp>
    </p:spTree>
    <p:extLst>
      <p:ext uri="{BB962C8B-B14F-4D97-AF65-F5344CB8AC3E}">
        <p14:creationId xmlns:p14="http://schemas.microsoft.com/office/powerpoint/2010/main" val="38905524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3138" y="1813223"/>
            <a:ext cx="3164726" cy="3816429"/>
          </a:xfrm>
          <a:prstGeom prst="rect">
            <a:avLst/>
          </a:prstGeom>
        </p:spPr>
        <p:txBody>
          <a:bodyPr wrap="square">
            <a:spAutoFit/>
          </a:bodyPr>
          <a:lstStyle/>
          <a:p>
            <a:r>
              <a:rPr lang="en-GB" sz="2200" dirty="0"/>
              <a:t>One more important framework has been proposed by Anthony (2018). He distinguishes four </a:t>
            </a:r>
            <a:r>
              <a:rPr lang="en-GB" sz="2200" dirty="0" err="1"/>
              <a:t>pillers</a:t>
            </a:r>
            <a:r>
              <a:rPr lang="en-GB" sz="2200" dirty="0"/>
              <a:t>. They are:</a:t>
            </a:r>
          </a:p>
          <a:p>
            <a:pPr algn="just"/>
            <a:endParaRPr lang="ru-RU" sz="2200" dirty="0"/>
          </a:p>
          <a:p>
            <a:pPr marL="342900" lvl="0" indent="-342900" algn="just">
              <a:buFont typeface="Wingdings" panose="05000000000000000000" pitchFamily="2" charset="2"/>
              <a:buChar char="§"/>
            </a:pPr>
            <a:r>
              <a:rPr lang="en-GB" sz="2200" dirty="0"/>
              <a:t>Needs analysis</a:t>
            </a:r>
            <a:endParaRPr lang="ru-RU" sz="2200" dirty="0"/>
          </a:p>
          <a:p>
            <a:pPr marL="342900" lvl="0" indent="-342900" algn="just">
              <a:buFont typeface="Wingdings" panose="05000000000000000000" pitchFamily="2" charset="2"/>
              <a:buChar char="§"/>
            </a:pPr>
            <a:r>
              <a:rPr lang="en-GB" sz="2200" dirty="0"/>
              <a:t>Learning objectives</a:t>
            </a:r>
            <a:endParaRPr lang="ru-RU" sz="2200" dirty="0"/>
          </a:p>
          <a:p>
            <a:pPr marL="342900" lvl="0" indent="-342900">
              <a:buFont typeface="Wingdings" panose="05000000000000000000" pitchFamily="2" charset="2"/>
              <a:buChar char="§"/>
            </a:pPr>
            <a:r>
              <a:rPr lang="en-GB" sz="2200" dirty="0"/>
              <a:t>Materials and Methods</a:t>
            </a:r>
            <a:endParaRPr lang="ru-RU" sz="2200" dirty="0"/>
          </a:p>
          <a:p>
            <a:pPr marL="342900" lvl="0" indent="-342900" algn="just">
              <a:buFont typeface="Wingdings" panose="05000000000000000000" pitchFamily="2" charset="2"/>
              <a:buChar char="§"/>
            </a:pPr>
            <a:r>
              <a:rPr lang="en-GB" sz="2200" dirty="0"/>
              <a:t>Evaluation </a:t>
            </a:r>
            <a:endParaRPr lang="ru-RU" sz="2200" dirty="0"/>
          </a:p>
        </p:txBody>
      </p:sp>
      <p:sp>
        <p:nvSpPr>
          <p:cNvPr id="3" name="Заголовок 1"/>
          <p:cNvSpPr txBox="1">
            <a:spLocks/>
          </p:cNvSpPr>
          <p:nvPr/>
        </p:nvSpPr>
        <p:spPr>
          <a:xfrm>
            <a:off x="611560" y="692696"/>
            <a:ext cx="8229600" cy="794352"/>
          </a:xfrm>
          <a:prstGeom prst="rect">
            <a:avLst/>
          </a:prstGeom>
        </p:spPr>
        <p:txBody>
          <a:bodyPr>
            <a:normAutofit fontScale="975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b="1" dirty="0"/>
              <a:t>The four pillars</a:t>
            </a:r>
            <a:endParaRPr lang="ru-RU" b="1" dirty="0"/>
          </a:p>
        </p:txBody>
      </p:sp>
      <p:pic>
        <p:nvPicPr>
          <p:cNvPr id="4" name="Picture 2" descr="C:\Users\Acer\Desktop\Four pillars.jpg"/>
          <p:cNvPicPr/>
          <p:nvPr/>
        </p:nvPicPr>
        <p:blipFill>
          <a:blip r:embed="rId2">
            <a:extLst>
              <a:ext uri="{28A0092B-C50C-407E-A947-70E740481C1C}">
                <a14:useLocalDpi xmlns:a14="http://schemas.microsoft.com/office/drawing/2010/main" val="0"/>
              </a:ext>
            </a:extLst>
          </a:blip>
          <a:srcRect/>
          <a:stretch>
            <a:fillRect/>
          </a:stretch>
        </p:blipFill>
        <p:spPr bwMode="auto">
          <a:xfrm>
            <a:off x="3347864" y="1772816"/>
            <a:ext cx="5493296" cy="4608512"/>
          </a:xfrm>
          <a:prstGeom prst="rect">
            <a:avLst/>
          </a:prstGeom>
          <a:noFill/>
          <a:ln>
            <a:noFill/>
          </a:ln>
        </p:spPr>
      </p:pic>
    </p:spTree>
    <p:extLst>
      <p:ext uri="{BB962C8B-B14F-4D97-AF65-F5344CB8AC3E}">
        <p14:creationId xmlns:p14="http://schemas.microsoft.com/office/powerpoint/2010/main" val="17800358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txBox="1">
            <a:spLocks/>
          </p:cNvSpPr>
          <p:nvPr/>
        </p:nvSpPr>
        <p:spPr>
          <a:xfrm>
            <a:off x="338273" y="692696"/>
            <a:ext cx="8517632" cy="794352"/>
          </a:xfrm>
          <a:prstGeom prst="rect">
            <a:avLst/>
          </a:prstGeom>
        </p:spPr>
        <p:txBody>
          <a:bodyPr>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sz="2800" dirty="0">
                <a:latin typeface="+mn-lt"/>
              </a:rPr>
              <a:t>Complimentary and Competing approaches to ESP</a:t>
            </a:r>
          </a:p>
        </p:txBody>
      </p:sp>
      <p:sp>
        <p:nvSpPr>
          <p:cNvPr id="3" name="Прямоугольник 2"/>
          <p:cNvSpPr/>
          <p:nvPr/>
        </p:nvSpPr>
        <p:spPr>
          <a:xfrm>
            <a:off x="576474" y="1628800"/>
            <a:ext cx="8064896" cy="4452501"/>
          </a:xfrm>
          <a:prstGeom prst="rect">
            <a:avLst/>
          </a:prstGeom>
        </p:spPr>
        <p:txBody>
          <a:bodyPr wrap="square">
            <a:spAutoFit/>
          </a:bodyPr>
          <a:lstStyle/>
          <a:p>
            <a:pPr>
              <a:spcBef>
                <a:spcPts val="650"/>
              </a:spcBef>
            </a:pPr>
            <a:r>
              <a:rPr lang="en-US" sz="2000" dirty="0"/>
              <a:t>Finally, we should touch upon the approaches to ESP teaching. In recent years, various approaches to teaching have appeared which is some cases are complementary and in other competing to ESP:</a:t>
            </a:r>
            <a:endParaRPr lang="ru-RU" sz="2000" dirty="0"/>
          </a:p>
          <a:p>
            <a:pPr>
              <a:spcBef>
                <a:spcPts val="650"/>
              </a:spcBef>
            </a:pPr>
            <a:r>
              <a:rPr lang="en-US" sz="2000" dirty="0"/>
              <a:t>For example, among such approaches are:</a:t>
            </a:r>
            <a:endParaRPr lang="ru-RU" sz="2000" dirty="0"/>
          </a:p>
          <a:p>
            <a:pPr marL="285750" lvl="0" indent="-285750">
              <a:spcBef>
                <a:spcPts val="650"/>
              </a:spcBef>
              <a:buFont typeface="Wingdings" panose="05000000000000000000" pitchFamily="2" charset="2"/>
              <a:buChar char="§"/>
            </a:pPr>
            <a:r>
              <a:rPr lang="en-US" sz="2000" dirty="0"/>
              <a:t>Task-based language Teaching (TBLT) and its variation Problem-Based Learning. Both are quite complimentary to ESP even though their functions overlap. Teachers can use these approaches at teaching ESP</a:t>
            </a:r>
            <a:endParaRPr lang="ru-RU" sz="2000" dirty="0"/>
          </a:p>
          <a:p>
            <a:pPr marL="285750" lvl="0" indent="-285750">
              <a:spcBef>
                <a:spcPts val="650"/>
              </a:spcBef>
              <a:buFont typeface="Wingdings" panose="05000000000000000000" pitchFamily="2" charset="2"/>
              <a:buChar char="§"/>
            </a:pPr>
            <a:r>
              <a:rPr lang="en-US" sz="2000" dirty="0"/>
              <a:t>Content-Based Instruction (CBI), sometimes referred to as Content-Based Learning (CBL) and English-Medium Instruction (EMI) are often seen as competing to ESP</a:t>
            </a:r>
            <a:endParaRPr lang="ru-RU" sz="2000" dirty="0"/>
          </a:p>
          <a:p>
            <a:pPr marL="285750" lvl="0" indent="-285750">
              <a:spcBef>
                <a:spcPts val="650"/>
              </a:spcBef>
              <a:buFont typeface="Wingdings" panose="05000000000000000000" pitchFamily="2" charset="2"/>
              <a:buChar char="§"/>
            </a:pPr>
            <a:r>
              <a:rPr lang="en-US" sz="2000" dirty="0"/>
              <a:t>Finally, there is also approach called CLIL -Content and Language Integrated Learning </a:t>
            </a:r>
            <a:endParaRPr lang="ru-RU" sz="2000" dirty="0"/>
          </a:p>
        </p:txBody>
      </p:sp>
    </p:spTree>
    <p:extLst>
      <p:ext uri="{BB962C8B-B14F-4D97-AF65-F5344CB8AC3E}">
        <p14:creationId xmlns:p14="http://schemas.microsoft.com/office/powerpoint/2010/main" val="28141740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txBox="1">
            <a:spLocks/>
          </p:cNvSpPr>
          <p:nvPr/>
        </p:nvSpPr>
        <p:spPr>
          <a:xfrm>
            <a:off x="611560" y="116632"/>
            <a:ext cx="8229600" cy="794352"/>
          </a:xfrm>
          <a:prstGeom prst="rect">
            <a:avLst/>
          </a:prstGeom>
        </p:spPr>
        <p:txBody>
          <a:bodyPr>
            <a:normAutofit fontScale="975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b="1" dirty="0">
                <a:latin typeface="+mn-lt"/>
              </a:rPr>
              <a:t>References</a:t>
            </a:r>
            <a:endParaRPr lang="ru-RU" b="1" dirty="0">
              <a:latin typeface="+mn-lt"/>
            </a:endParaRPr>
          </a:p>
        </p:txBody>
      </p:sp>
      <p:sp>
        <p:nvSpPr>
          <p:cNvPr id="4" name="Прямоугольник 3"/>
          <p:cNvSpPr/>
          <p:nvPr/>
        </p:nvSpPr>
        <p:spPr>
          <a:xfrm>
            <a:off x="459391" y="925323"/>
            <a:ext cx="8352928" cy="5816977"/>
          </a:xfrm>
          <a:prstGeom prst="rect">
            <a:avLst/>
          </a:prstGeom>
        </p:spPr>
        <p:txBody>
          <a:bodyPr wrap="square">
            <a:spAutoFit/>
          </a:bodyPr>
          <a:lstStyle/>
          <a:p>
            <a:pPr marL="342900" indent="-342900">
              <a:buFont typeface="+mj-lt"/>
              <a:buAutoNum type="arabicPeriod"/>
            </a:pPr>
            <a:r>
              <a:rPr lang="en-GB" sz="1400" dirty="0"/>
              <a:t>Anthony, L. (2015). The changing role and importance of ESP in Asia. </a:t>
            </a:r>
            <a:r>
              <a:rPr lang="en-GB" sz="1400" i="1" dirty="0"/>
              <a:t>English as a Global Language Education (</a:t>
            </a:r>
            <a:r>
              <a:rPr lang="en-GB" sz="1400" i="1" dirty="0" err="1"/>
              <a:t>EaGLE</a:t>
            </a:r>
            <a:r>
              <a:rPr lang="en-GB" sz="1400" i="1" dirty="0"/>
              <a:t>) Journal, 1,</a:t>
            </a:r>
            <a:r>
              <a:rPr lang="en-GB" sz="1400" dirty="0"/>
              <a:t> 01-21.</a:t>
            </a:r>
            <a:endParaRPr lang="ru-RU" sz="1400" dirty="0"/>
          </a:p>
          <a:p>
            <a:pPr marL="342900" indent="-342900">
              <a:buFont typeface="+mj-lt"/>
              <a:buAutoNum type="arabicPeriod"/>
            </a:pPr>
            <a:r>
              <a:rPr lang="en-GB" sz="1400" dirty="0" err="1"/>
              <a:t>Atai</a:t>
            </a:r>
            <a:r>
              <a:rPr lang="en-GB" sz="1400" dirty="0"/>
              <a:t>, M. R., &amp; </a:t>
            </a:r>
            <a:r>
              <a:rPr lang="en-GB" sz="1400" dirty="0" err="1"/>
              <a:t>Fatahi-Majd</a:t>
            </a:r>
            <a:r>
              <a:rPr lang="en-GB" sz="1400" dirty="0"/>
              <a:t>, M. (2014). Exploring the practices and cognitions of Iranian ELT instructors and subject teachers in teaching EAP reading comprehension. </a:t>
            </a:r>
            <a:r>
              <a:rPr lang="en-GB" sz="1400" i="1" dirty="0"/>
              <a:t>English for Specific Purposes</a:t>
            </a:r>
            <a:r>
              <a:rPr lang="en-GB" sz="1400" dirty="0"/>
              <a:t>, </a:t>
            </a:r>
            <a:r>
              <a:rPr lang="en-GB" sz="1400" i="1" dirty="0"/>
              <a:t>33</a:t>
            </a:r>
            <a:r>
              <a:rPr lang="en-GB" sz="1400" dirty="0"/>
              <a:t>, 27-38.</a:t>
            </a:r>
            <a:endParaRPr lang="ru-RU" sz="1400" dirty="0"/>
          </a:p>
          <a:p>
            <a:pPr marL="342900" indent="-342900">
              <a:buFont typeface="+mj-lt"/>
              <a:buAutoNum type="arabicPeriod"/>
            </a:pPr>
            <a:r>
              <a:rPr lang="en-GB" sz="1400" dirty="0"/>
              <a:t>Barron, C. (1992). Cultural synchronicity: Cooperative relationship between the ESP unit and other departments. </a:t>
            </a:r>
            <a:r>
              <a:rPr lang="en-GB" sz="1400" i="1" dirty="0"/>
              <a:t>Hong Kong Papers in Linguistics and Language Teaching, 15</a:t>
            </a:r>
            <a:r>
              <a:rPr lang="en-GB" sz="1400" dirty="0"/>
              <a:t>, 1-14.</a:t>
            </a:r>
            <a:endParaRPr lang="ru-RU" sz="1400" dirty="0"/>
          </a:p>
          <a:p>
            <a:pPr marL="342900" indent="-342900">
              <a:buFont typeface="+mj-lt"/>
              <a:buAutoNum type="arabicPeriod"/>
            </a:pPr>
            <a:r>
              <a:rPr lang="en-GB" sz="1400" dirty="0" err="1"/>
              <a:t>Banegas</a:t>
            </a:r>
            <a:r>
              <a:rPr lang="en-GB" sz="1400" dirty="0"/>
              <a:t>, D. L. (2018). Learning subject-specific content through ESP in a Geography teaching programme: An action research story in Argentina. </a:t>
            </a:r>
            <a:r>
              <a:rPr lang="en-GB" sz="1400" i="1" dirty="0"/>
              <a:t>English for Specific Purposes</a:t>
            </a:r>
            <a:r>
              <a:rPr lang="en-GB" sz="1400" dirty="0"/>
              <a:t>, </a:t>
            </a:r>
            <a:r>
              <a:rPr lang="en-GB" sz="1400" i="1" dirty="0"/>
              <a:t>50</a:t>
            </a:r>
            <a:r>
              <a:rPr lang="en-GB" sz="1400" dirty="0"/>
              <a:t>, 1-13.</a:t>
            </a:r>
            <a:endParaRPr lang="ru-RU" sz="1400" dirty="0"/>
          </a:p>
          <a:p>
            <a:pPr marL="342900" indent="-342900">
              <a:buFont typeface="+mj-lt"/>
              <a:buAutoNum type="arabicPeriod"/>
            </a:pPr>
            <a:r>
              <a:rPr lang="en-US" sz="1400" dirty="0" err="1"/>
              <a:t>Basturkmen</a:t>
            </a:r>
            <a:r>
              <a:rPr lang="en-US" sz="1400" dirty="0"/>
              <a:t>, H. L. (2013). Needs analysis and syllabus design for LSP. In C.A. </a:t>
            </a:r>
            <a:r>
              <a:rPr lang="en-US" sz="1400" dirty="0" err="1"/>
              <a:t>Chapelle</a:t>
            </a:r>
            <a:r>
              <a:rPr lang="en-US" sz="1400" dirty="0"/>
              <a:t> (Ed.). </a:t>
            </a:r>
            <a:r>
              <a:rPr lang="en-US" sz="1400" i="1" dirty="0"/>
              <a:t>The encyclopedia of applied linguistics</a:t>
            </a:r>
            <a:r>
              <a:rPr lang="en-US" sz="1400" dirty="0"/>
              <a:t> (pp.4209-4217). </a:t>
            </a:r>
            <a:r>
              <a:rPr lang="en-US" sz="1400" dirty="0" err="1"/>
              <a:t>Chichester</a:t>
            </a:r>
            <a:r>
              <a:rPr lang="en-US" sz="1400" dirty="0"/>
              <a:t>: Wiley Blackwell.</a:t>
            </a:r>
            <a:endParaRPr lang="ru-RU" sz="1400" dirty="0"/>
          </a:p>
          <a:p>
            <a:pPr marL="342900" indent="-342900">
              <a:buFont typeface="+mj-lt"/>
              <a:buAutoNum type="arabicPeriod"/>
            </a:pPr>
            <a:r>
              <a:rPr lang="en-GB" sz="1400" dirty="0"/>
              <a:t>Belcher, D. D. (2004). Trends in teaching English for specific purposes. </a:t>
            </a:r>
            <a:r>
              <a:rPr lang="en-GB" sz="1400" i="1" dirty="0"/>
              <a:t>Annual Review of Applied Linguistics</a:t>
            </a:r>
            <a:r>
              <a:rPr lang="en-GB" sz="1400" dirty="0"/>
              <a:t>, </a:t>
            </a:r>
            <a:r>
              <a:rPr lang="en-GB" sz="1400" i="1" dirty="0"/>
              <a:t>24</a:t>
            </a:r>
            <a:r>
              <a:rPr lang="en-GB" sz="1400" dirty="0"/>
              <a:t>, 165-186.</a:t>
            </a:r>
            <a:endParaRPr lang="ru-RU" sz="1400" dirty="0"/>
          </a:p>
          <a:p>
            <a:pPr marL="342900" indent="-342900">
              <a:buFont typeface="+mj-lt"/>
              <a:buAutoNum type="arabicPeriod"/>
            </a:pPr>
            <a:r>
              <a:rPr lang="en-GB" sz="1400" dirty="0"/>
              <a:t>Belcher, D. D. (2006). English for specific purposes: Teaching to perceived needs and imagined futures in worlds of work, study, and everyday life. </a:t>
            </a:r>
            <a:r>
              <a:rPr lang="en-GB" sz="1400" i="1" dirty="0"/>
              <a:t>TESOL Quarterly</a:t>
            </a:r>
            <a:r>
              <a:rPr lang="en-GB" sz="1400" dirty="0"/>
              <a:t>, </a:t>
            </a:r>
            <a:r>
              <a:rPr lang="en-GB" sz="1400" i="1" dirty="0"/>
              <a:t>40</a:t>
            </a:r>
            <a:r>
              <a:rPr lang="en-GB" sz="1400" dirty="0"/>
              <a:t>(1), 133-156.</a:t>
            </a:r>
            <a:endParaRPr lang="ru-RU" sz="1400" dirty="0"/>
          </a:p>
          <a:p>
            <a:pPr marL="342900" indent="-342900">
              <a:buFont typeface="+mj-lt"/>
              <a:buAutoNum type="arabicPeriod"/>
            </a:pPr>
            <a:r>
              <a:rPr lang="en-GB" sz="1400" dirty="0" err="1"/>
              <a:t>Chostelidou</a:t>
            </a:r>
            <a:r>
              <a:rPr lang="en-GB" sz="1400" dirty="0"/>
              <a:t>, D. (2010). A needs analysis approach to ESP syllabus design in Greek tertiary education: A descriptive account of students’ needs. </a:t>
            </a:r>
            <a:r>
              <a:rPr lang="en-GB" sz="1400" i="1" dirty="0" err="1"/>
              <a:t>Procedia</a:t>
            </a:r>
            <a:r>
              <a:rPr lang="en-GB" sz="1400" i="1" dirty="0"/>
              <a:t>-Social and </a:t>
            </a:r>
            <a:r>
              <a:rPr lang="en-GB" sz="1400" i="1" dirty="0" err="1"/>
              <a:t>Behavioral</a:t>
            </a:r>
            <a:r>
              <a:rPr lang="en-GB" sz="1400" i="1" dirty="0"/>
              <a:t> Sciences</a:t>
            </a:r>
            <a:r>
              <a:rPr lang="en-GB" sz="1400" dirty="0"/>
              <a:t>, </a:t>
            </a:r>
            <a:r>
              <a:rPr lang="en-GB" sz="1400" i="1" dirty="0"/>
              <a:t>2</a:t>
            </a:r>
            <a:r>
              <a:rPr lang="en-GB" sz="1400" dirty="0"/>
              <a:t>(2), 4507-4512.</a:t>
            </a:r>
          </a:p>
          <a:p>
            <a:pPr marL="342900" indent="-342900">
              <a:buFont typeface="+mj-lt"/>
              <a:buAutoNum type="arabicPeriod"/>
            </a:pPr>
            <a:r>
              <a:rPr lang="en-GB" sz="1400" dirty="0"/>
              <a:t>Dudley-Evans, T., &amp; St. John, M. J. (1998). Developments in English for specific purposes: A multi-disciplinary approach. Cambridge: Cambridge University Press.</a:t>
            </a:r>
            <a:endParaRPr lang="ru-RU" sz="1400" dirty="0"/>
          </a:p>
          <a:p>
            <a:pPr marL="342900" indent="-342900">
              <a:buFont typeface="+mj-lt"/>
              <a:buAutoNum type="arabicPeriod"/>
            </a:pPr>
            <a:r>
              <a:rPr lang="en-GB" sz="1400" dirty="0"/>
              <a:t>Edwards, N. (2000). Language for business: Effective needs assessment, syllabus design and materials preparation in a practical ESP case study. </a:t>
            </a:r>
            <a:r>
              <a:rPr lang="en-GB" sz="1400" i="1" dirty="0"/>
              <a:t>English for Specific Purposes</a:t>
            </a:r>
            <a:r>
              <a:rPr lang="en-GB" sz="1400" dirty="0"/>
              <a:t>, </a:t>
            </a:r>
            <a:r>
              <a:rPr lang="en-GB" sz="1400" i="1" dirty="0"/>
              <a:t>19</a:t>
            </a:r>
            <a:r>
              <a:rPr lang="en-GB" sz="1400" dirty="0"/>
              <a:t>(3), 291-296.</a:t>
            </a:r>
            <a:endParaRPr lang="ru-RU" sz="1400" dirty="0"/>
          </a:p>
          <a:p>
            <a:pPr marL="342900" indent="-342900">
              <a:buFont typeface="+mj-lt"/>
              <a:buAutoNum type="arabicPeriod"/>
            </a:pPr>
            <a:r>
              <a:rPr lang="en-GB" sz="1400" dirty="0"/>
              <a:t>Evans, S., &amp; Morrison, B. (2011). Meeting the challenges of English-medium higher education: The first-year experience in Hong Kong. </a:t>
            </a:r>
            <a:r>
              <a:rPr lang="en-GB" sz="1400" i="1" dirty="0"/>
              <a:t>English for Specific Purposes</a:t>
            </a:r>
            <a:r>
              <a:rPr lang="en-GB" sz="1400" dirty="0"/>
              <a:t>, </a:t>
            </a:r>
            <a:r>
              <a:rPr lang="en-GB" sz="1400" i="1" dirty="0"/>
              <a:t>30</a:t>
            </a:r>
            <a:r>
              <a:rPr lang="en-GB" sz="1400" dirty="0"/>
              <a:t>(3), 198-208.</a:t>
            </a:r>
            <a:endParaRPr lang="ru-RU" sz="1400" dirty="0"/>
          </a:p>
          <a:p>
            <a:pPr marL="342900" indent="-342900">
              <a:buFont typeface="+mj-lt"/>
              <a:buAutoNum type="arabicPeriod"/>
            </a:pPr>
            <a:r>
              <a:rPr lang="en-GB" sz="1400" dirty="0" err="1"/>
              <a:t>García</a:t>
            </a:r>
            <a:r>
              <a:rPr lang="en-GB" sz="1400" dirty="0"/>
              <a:t> </a:t>
            </a:r>
            <a:r>
              <a:rPr lang="en-GB" sz="1400" dirty="0" err="1"/>
              <a:t>Laborda</a:t>
            </a:r>
            <a:r>
              <a:rPr lang="en-GB" sz="1400" dirty="0"/>
              <a:t>, J. (2011). Revisiting materials for teaching languages for specific purposes. </a:t>
            </a:r>
            <a:r>
              <a:rPr lang="en-GB" sz="1400" i="1" dirty="0"/>
              <a:t>Online Submission</a:t>
            </a:r>
            <a:r>
              <a:rPr lang="en-GB" sz="1400" dirty="0"/>
              <a:t>, </a:t>
            </a:r>
            <a:r>
              <a:rPr lang="en-GB" sz="1400" i="1" dirty="0"/>
              <a:t>17</a:t>
            </a:r>
            <a:r>
              <a:rPr lang="en-GB" sz="1400" dirty="0"/>
              <a:t>(1), 102-112.</a:t>
            </a:r>
            <a:endParaRPr lang="ru-RU" sz="1400" dirty="0"/>
          </a:p>
          <a:p>
            <a:pPr marL="342900" indent="-342900">
              <a:buFont typeface="+mj-lt"/>
              <a:buAutoNum type="arabicPeriod"/>
            </a:pPr>
            <a:endParaRPr lang="ru-RU" sz="1400" dirty="0"/>
          </a:p>
        </p:txBody>
      </p:sp>
    </p:spTree>
    <p:extLst>
      <p:ext uri="{BB962C8B-B14F-4D97-AF65-F5344CB8AC3E}">
        <p14:creationId xmlns:p14="http://schemas.microsoft.com/office/powerpoint/2010/main" val="28176618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1384" y="548680"/>
            <a:ext cx="8208912" cy="5909310"/>
          </a:xfrm>
          <a:prstGeom prst="rect">
            <a:avLst/>
          </a:prstGeom>
        </p:spPr>
        <p:txBody>
          <a:bodyPr wrap="square">
            <a:spAutoFit/>
          </a:bodyPr>
          <a:lstStyle/>
          <a:p>
            <a:pPr marL="342900" indent="-342900">
              <a:buFont typeface="+mj-lt"/>
              <a:buAutoNum type="arabicPeriod" startAt="13"/>
            </a:pPr>
            <a:r>
              <a:rPr lang="en-GB" sz="1400" dirty="0" err="1"/>
              <a:t>Hoa</a:t>
            </a:r>
            <a:r>
              <a:rPr lang="en-GB" sz="1400" dirty="0"/>
              <a:t>, N. (2016). Difficulties in Teaching English for Specific Purposes: Empirical Study at Vietnam Universities. </a:t>
            </a:r>
            <a:r>
              <a:rPr lang="en-GB" sz="1400" i="1" dirty="0"/>
              <a:t>Higher Education Studies</a:t>
            </a:r>
            <a:r>
              <a:rPr lang="en-GB" sz="1400" dirty="0"/>
              <a:t>, </a:t>
            </a:r>
            <a:r>
              <a:rPr lang="en-GB" sz="1400" i="1" dirty="0"/>
              <a:t>6</a:t>
            </a:r>
            <a:r>
              <a:rPr lang="en-GB" sz="1400" dirty="0"/>
              <a:t>(2), 154-161.</a:t>
            </a:r>
            <a:endParaRPr lang="ru-RU" sz="1400" dirty="0"/>
          </a:p>
          <a:p>
            <a:pPr marL="342900" indent="-342900">
              <a:buFont typeface="+mj-lt"/>
              <a:buAutoNum type="arabicPeriod" startAt="13"/>
            </a:pPr>
            <a:r>
              <a:rPr lang="en-US" sz="1400" dirty="0"/>
              <a:t>Hutchinson, T., &amp; Waters, A. (1987). </a:t>
            </a:r>
            <a:r>
              <a:rPr lang="en-US" sz="1400" i="1" dirty="0"/>
              <a:t>English for Specific Purposes: A learning-</a:t>
            </a:r>
            <a:r>
              <a:rPr lang="en-US" sz="1400" i="1" dirty="0" err="1"/>
              <a:t>centred</a:t>
            </a:r>
            <a:r>
              <a:rPr lang="en-US" sz="1400" i="1" dirty="0"/>
              <a:t> approach.</a:t>
            </a:r>
            <a:r>
              <a:rPr lang="en-US" sz="1400" dirty="0"/>
              <a:t> Cambridge: Cambridge University Press.  </a:t>
            </a:r>
            <a:endParaRPr lang="ru-RU" sz="1400" dirty="0"/>
          </a:p>
          <a:p>
            <a:pPr marL="342900" indent="-342900">
              <a:buFont typeface="+mj-lt"/>
              <a:buAutoNum type="arabicPeriod" startAt="13"/>
            </a:pPr>
            <a:r>
              <a:rPr lang="en-GB" sz="1400" dirty="0" err="1"/>
              <a:t>Hüttner</a:t>
            </a:r>
            <a:r>
              <a:rPr lang="en-GB" sz="1400" dirty="0"/>
              <a:t>, J., </a:t>
            </a:r>
            <a:r>
              <a:rPr lang="en-GB" sz="1400" dirty="0" err="1"/>
              <a:t>Smit</a:t>
            </a:r>
            <a:r>
              <a:rPr lang="en-GB" sz="1400" dirty="0"/>
              <a:t>, U., &amp; </a:t>
            </a:r>
            <a:r>
              <a:rPr lang="en-GB" sz="1400" dirty="0" err="1"/>
              <a:t>Mehlmauer-Larcher</a:t>
            </a:r>
            <a:r>
              <a:rPr lang="en-GB" sz="1400" dirty="0"/>
              <a:t>, B. (2009). ESP teacher education at the interface of theory and practice: Introducing a model of mediated corpus-based genre analysis. </a:t>
            </a:r>
            <a:r>
              <a:rPr lang="en-GB" sz="1400" i="1" dirty="0"/>
              <a:t>System</a:t>
            </a:r>
            <a:r>
              <a:rPr lang="en-GB" sz="1400" dirty="0"/>
              <a:t>, </a:t>
            </a:r>
            <a:r>
              <a:rPr lang="en-GB" sz="1400" i="1" dirty="0"/>
              <a:t>37</a:t>
            </a:r>
            <a:r>
              <a:rPr lang="en-GB" sz="1400" dirty="0"/>
              <a:t>(1), 99-109.</a:t>
            </a:r>
            <a:endParaRPr lang="ru-RU" sz="1400" dirty="0"/>
          </a:p>
          <a:p>
            <a:pPr marL="342900" indent="-342900">
              <a:buFont typeface="+mj-lt"/>
              <a:buAutoNum type="arabicPeriod" startAt="13"/>
            </a:pPr>
            <a:r>
              <a:rPr lang="en-GB" sz="1400" dirty="0"/>
              <a:t>Li, T., &amp; Wharton, S. (2012). </a:t>
            </a:r>
            <a:r>
              <a:rPr lang="en-GB" sz="1400" dirty="0" err="1"/>
              <a:t>Metadiscourse</a:t>
            </a:r>
            <a:r>
              <a:rPr lang="en-GB" sz="1400" dirty="0"/>
              <a:t> repertoire of L1 Mandarin undergraduates writing in English: A cross-contextual, cross-disciplinary study. </a:t>
            </a:r>
            <a:r>
              <a:rPr lang="en-GB" sz="1400" i="1" dirty="0"/>
              <a:t>Journal of English for Academic Purposes</a:t>
            </a:r>
            <a:r>
              <a:rPr lang="en-GB" sz="1400" dirty="0"/>
              <a:t>, </a:t>
            </a:r>
            <a:r>
              <a:rPr lang="en-GB" sz="1400" i="1" dirty="0"/>
              <a:t>11</a:t>
            </a:r>
            <a:r>
              <a:rPr lang="en-GB" sz="1400" dirty="0"/>
              <a:t>(4), 345-356.</a:t>
            </a:r>
            <a:endParaRPr lang="ru-RU" sz="1400" dirty="0"/>
          </a:p>
          <a:p>
            <a:pPr marL="342900" indent="-342900">
              <a:buFont typeface="+mj-lt"/>
              <a:buAutoNum type="arabicPeriod" startAt="13"/>
            </a:pPr>
            <a:r>
              <a:rPr lang="en-GB" sz="1400" dirty="0" err="1"/>
              <a:t>Medrea</a:t>
            </a:r>
            <a:r>
              <a:rPr lang="en-GB" sz="1400" dirty="0"/>
              <a:t>, N., &amp; </a:t>
            </a:r>
            <a:r>
              <a:rPr lang="en-GB" sz="1400" dirty="0" err="1"/>
              <a:t>Rus</a:t>
            </a:r>
            <a:r>
              <a:rPr lang="en-GB" sz="1400" dirty="0"/>
              <a:t>, D. (2012). Challenges in Teaching ESP: Teaching Resources and Students’ Needs. </a:t>
            </a:r>
            <a:r>
              <a:rPr lang="en-GB" sz="1400" i="1" dirty="0" err="1"/>
              <a:t>Procedia</a:t>
            </a:r>
            <a:r>
              <a:rPr lang="en-GB" sz="1400" i="1" dirty="0"/>
              <a:t> Economics and Finance</a:t>
            </a:r>
            <a:r>
              <a:rPr lang="en-GB" sz="1400" dirty="0"/>
              <a:t>, </a:t>
            </a:r>
            <a:r>
              <a:rPr lang="en-GB" sz="1400" i="1" dirty="0"/>
              <a:t>3</a:t>
            </a:r>
            <a:r>
              <a:rPr lang="en-GB" sz="1400" dirty="0"/>
              <a:t>, 1165-1169.</a:t>
            </a:r>
            <a:endParaRPr lang="ru-RU" sz="1400" dirty="0"/>
          </a:p>
          <a:p>
            <a:pPr marL="342900" indent="-342900">
              <a:buFont typeface="+mj-lt"/>
              <a:buAutoNum type="arabicPeriod" startAt="13"/>
            </a:pPr>
            <a:r>
              <a:rPr lang="en-GB" sz="1400" dirty="0"/>
              <a:t>Murray, N. (2010). Considerations in the post-enrolment assessment of English language proficiency: Reflections from the Australian context. </a:t>
            </a:r>
            <a:r>
              <a:rPr lang="en-GB" sz="1400" i="1" dirty="0"/>
              <a:t>Language Assessment Quarterly</a:t>
            </a:r>
            <a:r>
              <a:rPr lang="en-GB" sz="1400" dirty="0"/>
              <a:t>, </a:t>
            </a:r>
            <a:r>
              <a:rPr lang="en-GB" sz="1400" i="1" dirty="0"/>
              <a:t>7</a:t>
            </a:r>
            <a:r>
              <a:rPr lang="en-GB" sz="1400" dirty="0"/>
              <a:t>(4), 343-358.</a:t>
            </a:r>
            <a:endParaRPr lang="ru-RU" sz="1400" dirty="0"/>
          </a:p>
          <a:p>
            <a:pPr marL="342900" indent="-342900">
              <a:buFont typeface="+mj-lt"/>
              <a:buAutoNum type="arabicPeriod" startAt="13"/>
            </a:pPr>
            <a:r>
              <a:rPr lang="en-GB" sz="1400" dirty="0"/>
              <a:t>Murray, N. (2015). </a:t>
            </a:r>
            <a:r>
              <a:rPr lang="en-GB" sz="1400" i="1" dirty="0"/>
              <a:t>Standards of English in higher education: Issues, challenges and strategies</a:t>
            </a:r>
            <a:r>
              <a:rPr lang="en-GB" sz="1400" dirty="0"/>
              <a:t>. Cambridge: Cambridge University Press.</a:t>
            </a:r>
            <a:endParaRPr lang="ru-RU" sz="1400" dirty="0"/>
          </a:p>
          <a:p>
            <a:pPr marL="342900" indent="-342900">
              <a:buFont typeface="+mj-lt"/>
              <a:buAutoNum type="arabicPeriod" startAt="13"/>
            </a:pPr>
            <a:r>
              <a:rPr lang="en-GB" sz="1400" dirty="0"/>
              <a:t>Murray, N., &amp; Hicks, M. (2016). An institutional approach to English language proficiency. </a:t>
            </a:r>
            <a:r>
              <a:rPr lang="en-GB" sz="1400" i="1" dirty="0"/>
              <a:t>Journal of Further and Higher Education</a:t>
            </a:r>
            <a:r>
              <a:rPr lang="en-GB" sz="1400" dirty="0"/>
              <a:t>, </a:t>
            </a:r>
            <a:r>
              <a:rPr lang="en-GB" sz="1400" i="1" dirty="0"/>
              <a:t>40</a:t>
            </a:r>
            <a:r>
              <a:rPr lang="en-GB" sz="1400" dirty="0"/>
              <a:t>(2), 170-187.</a:t>
            </a:r>
            <a:endParaRPr lang="ru-RU" sz="1400" dirty="0"/>
          </a:p>
          <a:p>
            <a:pPr marL="342900" indent="-342900">
              <a:buFont typeface="+mj-lt"/>
              <a:buAutoNum type="arabicPeriod" startAt="13"/>
            </a:pPr>
            <a:r>
              <a:rPr lang="en-GB" sz="1400" dirty="0"/>
              <a:t>Murray, N., &amp; </a:t>
            </a:r>
            <a:r>
              <a:rPr lang="en-GB" sz="1400" dirty="0" err="1"/>
              <a:t>Nallaya</a:t>
            </a:r>
            <a:r>
              <a:rPr lang="en-GB" sz="1400" dirty="0"/>
              <a:t>, S. (2016). Embedding academic literacies in university programme curricula: a case study. </a:t>
            </a:r>
            <a:r>
              <a:rPr lang="en-GB" sz="1400" i="1" dirty="0"/>
              <a:t>Studies in Higher Education</a:t>
            </a:r>
            <a:r>
              <a:rPr lang="en-GB" sz="1400" dirty="0"/>
              <a:t>, </a:t>
            </a:r>
            <a:r>
              <a:rPr lang="en-GB" sz="1400" i="1" dirty="0"/>
              <a:t>41</a:t>
            </a:r>
            <a:r>
              <a:rPr lang="en-GB" sz="1400" dirty="0"/>
              <a:t>(7), 1296-1312.</a:t>
            </a:r>
            <a:endParaRPr lang="ru-RU" sz="1400" dirty="0"/>
          </a:p>
          <a:p>
            <a:pPr marL="342900" indent="-342900">
              <a:buFont typeface="+mj-lt"/>
              <a:buAutoNum type="arabicPeriod" startAt="13"/>
            </a:pPr>
            <a:r>
              <a:rPr lang="en-GB" sz="1400" dirty="0" err="1"/>
              <a:t>Strevens</a:t>
            </a:r>
            <a:r>
              <a:rPr lang="en-GB" sz="1400" dirty="0"/>
              <a:t>, P. (1988). ESP after twenty years: A re-appraisal. ESP: State of the Art, 1-13</a:t>
            </a:r>
            <a:endParaRPr lang="ru-RU" sz="1400" dirty="0"/>
          </a:p>
          <a:p>
            <a:pPr marL="342900" indent="-342900">
              <a:buFont typeface="+mj-lt"/>
              <a:buAutoNum type="arabicPeriod" startAt="13"/>
            </a:pPr>
            <a:r>
              <a:rPr lang="en-GB" sz="1400" dirty="0" err="1"/>
              <a:t>Sysoyev</a:t>
            </a:r>
            <a:r>
              <a:rPr lang="en-GB" sz="1400" dirty="0"/>
              <a:t>, P. V. (2000). Developing an English for Specific Purposes course using a learner </a:t>
            </a:r>
            <a:r>
              <a:rPr lang="en-GB" sz="1400" dirty="0" err="1"/>
              <a:t>centered</a:t>
            </a:r>
            <a:r>
              <a:rPr lang="en-GB" sz="1400" dirty="0"/>
              <a:t> approach: A Russian experience. </a:t>
            </a:r>
            <a:r>
              <a:rPr lang="en-GB" sz="1400" i="1" dirty="0"/>
              <a:t>The Internet TESL Journal</a:t>
            </a:r>
            <a:r>
              <a:rPr lang="en-GB" sz="1400" dirty="0"/>
              <a:t>, </a:t>
            </a:r>
            <a:r>
              <a:rPr lang="en-GB" sz="1400" i="1" dirty="0"/>
              <a:t>6</a:t>
            </a:r>
            <a:r>
              <a:rPr lang="en-GB" sz="1400" dirty="0"/>
              <a:t>(3), 18-23.</a:t>
            </a:r>
            <a:endParaRPr lang="ru-RU" sz="1400" dirty="0"/>
          </a:p>
          <a:p>
            <a:pPr marL="342900" indent="-342900">
              <a:buFont typeface="+mj-lt"/>
              <a:buAutoNum type="arabicPeriod" startAt="13"/>
            </a:pPr>
            <a:r>
              <a:rPr lang="en-GB" sz="1400" dirty="0" err="1"/>
              <a:t>Tangirova</a:t>
            </a:r>
            <a:r>
              <a:rPr lang="en-GB" sz="1400" dirty="0"/>
              <a:t>, K. (2017). Novice Teachers. In </a:t>
            </a:r>
            <a:r>
              <a:rPr lang="en-GB" sz="1400" dirty="0" err="1"/>
              <a:t>R.West</a:t>
            </a:r>
            <a:r>
              <a:rPr lang="en-GB" sz="1400" dirty="0"/>
              <a:t> &amp; E. </a:t>
            </a:r>
            <a:r>
              <a:rPr lang="en-GB" sz="1400" dirty="0" err="1"/>
              <a:t>Sheyhametova</a:t>
            </a:r>
            <a:r>
              <a:rPr lang="en-GB" sz="1400" dirty="0"/>
              <a:t>. (Eds.), </a:t>
            </a:r>
            <a:r>
              <a:rPr lang="en-GB" sz="1400" i="1" dirty="0"/>
              <a:t>State of English in Higher Education in Uzbekistan:  A Baseline Study </a:t>
            </a:r>
            <a:r>
              <a:rPr lang="en-GB" sz="1400" dirty="0"/>
              <a:t>(pp. 58-63).</a:t>
            </a:r>
            <a:r>
              <a:rPr lang="en-GB" sz="1400" i="1" dirty="0"/>
              <a:t> </a:t>
            </a:r>
            <a:r>
              <a:rPr lang="en-GB" sz="1400" dirty="0"/>
              <a:t>Tashkent: British Council, Uzbekistan World Languages University, Uzbekistan Scientific-Practical Innovation Centre, Ministry of Higher and Secondary Specialised Education. </a:t>
            </a:r>
            <a:r>
              <a:rPr lang="en-US" sz="1400" dirty="0"/>
              <a:t>Unpublished study report.</a:t>
            </a:r>
            <a:endParaRPr lang="ru-RU" sz="1400" dirty="0"/>
          </a:p>
        </p:txBody>
      </p:sp>
    </p:spTree>
    <p:extLst>
      <p:ext uri="{BB962C8B-B14F-4D97-AF65-F5344CB8AC3E}">
        <p14:creationId xmlns:p14="http://schemas.microsoft.com/office/powerpoint/2010/main" val="26901978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txBox="1">
            <a:spLocks/>
          </p:cNvSpPr>
          <p:nvPr/>
        </p:nvSpPr>
        <p:spPr>
          <a:xfrm>
            <a:off x="611560" y="116632"/>
            <a:ext cx="8229600" cy="794352"/>
          </a:xfrm>
          <a:prstGeom prst="rect">
            <a:avLst/>
          </a:prstGeom>
        </p:spPr>
        <p:txBody>
          <a:bodyPr>
            <a:normAutofit fontScale="975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b="1" dirty="0">
                <a:latin typeface="+mn-lt"/>
              </a:rPr>
              <a:t>Further reading</a:t>
            </a:r>
            <a:endParaRPr lang="ru-RU" b="1" dirty="0">
              <a:latin typeface="+mn-lt"/>
            </a:endParaRPr>
          </a:p>
        </p:txBody>
      </p:sp>
      <p:sp>
        <p:nvSpPr>
          <p:cNvPr id="3" name="Прямоугольник 2"/>
          <p:cNvSpPr/>
          <p:nvPr/>
        </p:nvSpPr>
        <p:spPr>
          <a:xfrm>
            <a:off x="467544" y="1340768"/>
            <a:ext cx="8136904" cy="3970318"/>
          </a:xfrm>
          <a:prstGeom prst="rect">
            <a:avLst/>
          </a:prstGeom>
        </p:spPr>
        <p:txBody>
          <a:bodyPr wrap="square">
            <a:spAutoFit/>
          </a:bodyPr>
          <a:lstStyle/>
          <a:p>
            <a:pPr marL="342900" indent="-342900" algn="just">
              <a:buFont typeface="+mj-lt"/>
              <a:buAutoNum type="arabicPeriod"/>
            </a:pPr>
            <a:r>
              <a:rPr lang="en-US" dirty="0" err="1"/>
              <a:t>Basturkmen</a:t>
            </a:r>
            <a:r>
              <a:rPr lang="en-US" dirty="0"/>
              <a:t>. H. (2010). </a:t>
            </a:r>
            <a:r>
              <a:rPr lang="en-US" i="1" dirty="0"/>
              <a:t>Developing courses in English for specific purposes.</a:t>
            </a:r>
            <a:r>
              <a:rPr lang="en-US" dirty="0"/>
              <a:t> Basingstoke: Palgrave Macmillan.</a:t>
            </a:r>
            <a:endParaRPr lang="ru-RU" dirty="0"/>
          </a:p>
          <a:p>
            <a:pPr marL="342900" indent="-342900" algn="just">
              <a:buFont typeface="+mj-lt"/>
              <a:buAutoNum type="arabicPeriod"/>
            </a:pPr>
            <a:r>
              <a:rPr lang="en-US" dirty="0"/>
              <a:t>Harding, K. (2007). </a:t>
            </a:r>
            <a:r>
              <a:rPr lang="en-US" i="1" dirty="0"/>
              <a:t>English for specific purposes</a:t>
            </a:r>
            <a:r>
              <a:rPr lang="en-US" dirty="0"/>
              <a:t>. Oxford: Oxford University Press.</a:t>
            </a:r>
            <a:endParaRPr lang="ru-RU" dirty="0"/>
          </a:p>
          <a:p>
            <a:pPr marL="342900" indent="-342900" algn="just">
              <a:buFont typeface="+mj-lt"/>
              <a:buAutoNum type="arabicPeriod"/>
            </a:pPr>
            <a:r>
              <a:rPr lang="en-US" dirty="0"/>
              <a:t>Laurence, A. (2018). Introducing English for specific Purposes. Oxon: </a:t>
            </a:r>
            <a:r>
              <a:rPr lang="en-US" dirty="0" err="1"/>
              <a:t>Routledge</a:t>
            </a:r>
            <a:r>
              <a:rPr lang="en-US" dirty="0"/>
              <a:t>.</a:t>
            </a:r>
            <a:endParaRPr lang="ru-RU" dirty="0"/>
          </a:p>
          <a:p>
            <a:pPr marL="342900" indent="-342900" algn="just">
              <a:buFont typeface="+mj-lt"/>
              <a:buAutoNum type="arabicPeriod"/>
            </a:pPr>
            <a:r>
              <a:rPr lang="en-GB" dirty="0" err="1"/>
              <a:t>Paltridge</a:t>
            </a:r>
            <a:r>
              <a:rPr lang="en-GB" dirty="0"/>
              <a:t>, B. (2009). Afterword: Where we have come from and where are we now? In D. Belcher (Ed.). </a:t>
            </a:r>
            <a:r>
              <a:rPr lang="en-GB" i="1" dirty="0"/>
              <a:t>English for specific purposes in theory and practice </a:t>
            </a:r>
            <a:r>
              <a:rPr lang="en-GB" dirty="0"/>
              <a:t>(pp.289-296). Ann </a:t>
            </a:r>
            <a:r>
              <a:rPr lang="en-GB" dirty="0" err="1"/>
              <a:t>Arbor</a:t>
            </a:r>
            <a:r>
              <a:rPr lang="en-GB" dirty="0"/>
              <a:t>: University of Michigan Press.</a:t>
            </a:r>
            <a:endParaRPr lang="ru-RU" dirty="0"/>
          </a:p>
          <a:p>
            <a:pPr marL="342900" indent="-342900" algn="just">
              <a:buFont typeface="+mj-lt"/>
              <a:buAutoNum type="arabicPeriod"/>
            </a:pPr>
            <a:r>
              <a:rPr lang="en-GB" dirty="0"/>
              <a:t>Sheppard, C., </a:t>
            </a:r>
            <a:r>
              <a:rPr lang="en-GB" dirty="0" err="1"/>
              <a:t>Manalo</a:t>
            </a:r>
            <a:r>
              <a:rPr lang="en-GB" dirty="0"/>
              <a:t>, E., &amp; Henning, M. (2018). Is ability grouping beneficial or detrimental to Japanese ESP students' English language proficiency development? </a:t>
            </a:r>
            <a:r>
              <a:rPr lang="en-GB" i="1" dirty="0"/>
              <a:t>English for Specific Purposes</a:t>
            </a:r>
            <a:r>
              <a:rPr lang="en-GB" dirty="0"/>
              <a:t>, </a:t>
            </a:r>
            <a:r>
              <a:rPr lang="en-GB" i="1" dirty="0"/>
              <a:t>49</a:t>
            </a:r>
            <a:r>
              <a:rPr lang="en-GB" dirty="0"/>
              <a:t>, 39-48.</a:t>
            </a:r>
            <a:endParaRPr lang="ru-RU" dirty="0"/>
          </a:p>
          <a:p>
            <a:pPr marL="342900" indent="-342900" algn="just">
              <a:buFont typeface="+mj-lt"/>
              <a:buAutoNum type="arabicPeriod"/>
            </a:pPr>
            <a:r>
              <a:rPr lang="en-GB" dirty="0"/>
              <a:t>Yang, M. N. (2015). A nursing academic word list. </a:t>
            </a:r>
            <a:r>
              <a:rPr lang="en-GB" i="1" dirty="0"/>
              <a:t>English for specific purposes</a:t>
            </a:r>
            <a:r>
              <a:rPr lang="en-GB" dirty="0"/>
              <a:t>, </a:t>
            </a:r>
            <a:r>
              <a:rPr lang="en-GB" i="1" dirty="0"/>
              <a:t>37</a:t>
            </a:r>
            <a:r>
              <a:rPr lang="en-GB" dirty="0"/>
              <a:t>, 27-38.</a:t>
            </a:r>
            <a:endParaRPr lang="ru-RU" dirty="0"/>
          </a:p>
        </p:txBody>
      </p:sp>
    </p:spTree>
    <p:extLst>
      <p:ext uri="{BB962C8B-B14F-4D97-AF65-F5344CB8AC3E}">
        <p14:creationId xmlns:p14="http://schemas.microsoft.com/office/powerpoint/2010/main" val="61378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txBox="1">
            <a:spLocks/>
          </p:cNvSpPr>
          <p:nvPr/>
        </p:nvSpPr>
        <p:spPr>
          <a:xfrm>
            <a:off x="611560" y="764704"/>
            <a:ext cx="8229600" cy="794352"/>
          </a:xfrm>
          <a:prstGeom prst="rect">
            <a:avLst/>
          </a:prstGeom>
        </p:spPr>
        <p:txBody>
          <a:bodyPr>
            <a:normAutofit fontScale="975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b="1" dirty="0">
                <a:latin typeface="+mn-lt"/>
              </a:rPr>
              <a:t>Useful resources</a:t>
            </a:r>
            <a:endParaRPr lang="ru-RU" b="1" dirty="0">
              <a:latin typeface="+mn-lt"/>
            </a:endParaRPr>
          </a:p>
        </p:txBody>
      </p:sp>
      <p:sp>
        <p:nvSpPr>
          <p:cNvPr id="3" name="Прямоугольник 2"/>
          <p:cNvSpPr/>
          <p:nvPr/>
        </p:nvSpPr>
        <p:spPr>
          <a:xfrm>
            <a:off x="327511" y="1916832"/>
            <a:ext cx="7560840" cy="1938992"/>
          </a:xfrm>
          <a:prstGeom prst="rect">
            <a:avLst/>
          </a:prstGeom>
        </p:spPr>
        <p:txBody>
          <a:bodyPr wrap="square">
            <a:spAutoFit/>
          </a:bodyPr>
          <a:lstStyle/>
          <a:p>
            <a:pPr marL="457200" indent="-457200">
              <a:buFont typeface="+mj-lt"/>
              <a:buAutoNum type="arabicPeriod"/>
            </a:pPr>
            <a:r>
              <a:rPr lang="en-GB" sz="2400" dirty="0"/>
              <a:t>Asian ESP Journal </a:t>
            </a:r>
            <a:endParaRPr lang="ru-RU" sz="2400" dirty="0"/>
          </a:p>
          <a:p>
            <a:pPr marL="457200" indent="-457200">
              <a:buFont typeface="+mj-lt"/>
              <a:buAutoNum type="arabicPeriod"/>
            </a:pPr>
            <a:r>
              <a:rPr lang="en-GB" sz="2400" dirty="0"/>
              <a:t>English for Specific Purposes</a:t>
            </a:r>
            <a:endParaRPr lang="ru-RU" sz="2400" dirty="0"/>
          </a:p>
          <a:p>
            <a:pPr marL="457200" indent="-457200">
              <a:buFont typeface="+mj-lt"/>
              <a:buAutoNum type="arabicPeriod"/>
            </a:pPr>
            <a:r>
              <a:rPr lang="en-GB" sz="2400" dirty="0"/>
              <a:t>English for Specific Purposes World (ESP World)</a:t>
            </a:r>
            <a:endParaRPr lang="ru-RU" sz="2400" dirty="0"/>
          </a:p>
          <a:p>
            <a:pPr marL="457200" indent="-457200">
              <a:buFont typeface="+mj-lt"/>
              <a:buAutoNum type="arabicPeriod"/>
            </a:pPr>
            <a:r>
              <a:rPr lang="en-GB" sz="2400" dirty="0"/>
              <a:t>ESP Today</a:t>
            </a:r>
            <a:endParaRPr lang="ru-RU" sz="2400" dirty="0"/>
          </a:p>
          <a:p>
            <a:pPr marL="457200" indent="-457200">
              <a:buFont typeface="+mj-lt"/>
              <a:buAutoNum type="arabicPeriod"/>
            </a:pPr>
            <a:r>
              <a:rPr lang="en-GB" sz="2400" dirty="0"/>
              <a:t>Journal of English for Academic Purposes</a:t>
            </a:r>
            <a:endParaRPr lang="ru-RU" sz="2400" dirty="0"/>
          </a:p>
        </p:txBody>
      </p:sp>
    </p:spTree>
    <p:extLst>
      <p:ext uri="{BB962C8B-B14F-4D97-AF65-F5344CB8AC3E}">
        <p14:creationId xmlns:p14="http://schemas.microsoft.com/office/powerpoint/2010/main" val="34130607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txBox="1">
            <a:spLocks/>
          </p:cNvSpPr>
          <p:nvPr/>
        </p:nvSpPr>
        <p:spPr>
          <a:xfrm>
            <a:off x="611560" y="548680"/>
            <a:ext cx="8229600" cy="794352"/>
          </a:xfrm>
          <a:prstGeom prst="rect">
            <a:avLst/>
          </a:prstGeom>
        </p:spPr>
        <p:txBody>
          <a:bodyPr>
            <a:normAutofit fontScale="97500" lnSpcReduction="10000"/>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b="1" dirty="0">
                <a:latin typeface="+mn-lt"/>
              </a:rPr>
              <a:t>Home assignment</a:t>
            </a:r>
            <a:endParaRPr lang="ru-RU" b="1" dirty="0">
              <a:latin typeface="+mn-lt"/>
            </a:endParaRPr>
          </a:p>
        </p:txBody>
      </p:sp>
      <p:sp>
        <p:nvSpPr>
          <p:cNvPr id="3" name="Прямоугольник 2"/>
          <p:cNvSpPr/>
          <p:nvPr/>
        </p:nvSpPr>
        <p:spPr>
          <a:xfrm>
            <a:off x="662069" y="1415274"/>
            <a:ext cx="1839799" cy="369332"/>
          </a:xfrm>
          <a:prstGeom prst="rect">
            <a:avLst/>
          </a:prstGeom>
        </p:spPr>
        <p:txBody>
          <a:bodyPr wrap="none">
            <a:spAutoFit/>
          </a:bodyPr>
          <a:lstStyle/>
          <a:p>
            <a:r>
              <a:rPr lang="en-US" b="1" dirty="0"/>
              <a:t>Reflection task</a:t>
            </a:r>
            <a:endParaRPr lang="ru-RU" dirty="0"/>
          </a:p>
        </p:txBody>
      </p:sp>
      <p:sp>
        <p:nvSpPr>
          <p:cNvPr id="4" name="Прямоугольник 3"/>
          <p:cNvSpPr/>
          <p:nvPr/>
        </p:nvSpPr>
        <p:spPr>
          <a:xfrm>
            <a:off x="657908" y="1920420"/>
            <a:ext cx="8136904" cy="646331"/>
          </a:xfrm>
          <a:prstGeom prst="rect">
            <a:avLst/>
          </a:prstGeom>
        </p:spPr>
        <p:txBody>
          <a:bodyPr wrap="square">
            <a:spAutoFit/>
          </a:bodyPr>
          <a:lstStyle/>
          <a:p>
            <a:r>
              <a:rPr lang="en-US" dirty="0"/>
              <a:t>Based on what you have learnt from this lecture, write a one-page reflection describing the features of teaching ESP in your own context.</a:t>
            </a:r>
            <a:endParaRPr lang="ru-RU" dirty="0"/>
          </a:p>
        </p:txBody>
      </p:sp>
      <p:sp>
        <p:nvSpPr>
          <p:cNvPr id="5" name="Прямоугольник 4"/>
          <p:cNvSpPr/>
          <p:nvPr/>
        </p:nvSpPr>
        <p:spPr>
          <a:xfrm>
            <a:off x="620657" y="2780928"/>
            <a:ext cx="7995597" cy="2031325"/>
          </a:xfrm>
          <a:prstGeom prst="rect">
            <a:avLst/>
          </a:prstGeom>
        </p:spPr>
        <p:txBody>
          <a:bodyPr wrap="square">
            <a:spAutoFit/>
          </a:bodyPr>
          <a:lstStyle/>
          <a:p>
            <a:r>
              <a:rPr lang="en-US" b="1" dirty="0"/>
              <a:t>Question/Answer</a:t>
            </a:r>
          </a:p>
          <a:p>
            <a:endParaRPr lang="ru-RU" dirty="0"/>
          </a:p>
          <a:p>
            <a:r>
              <a:rPr lang="en-US" dirty="0"/>
              <a:t>1. What is ESP?</a:t>
            </a:r>
            <a:endParaRPr lang="ru-RU" dirty="0"/>
          </a:p>
          <a:p>
            <a:r>
              <a:rPr lang="en-US" dirty="0"/>
              <a:t>2. What are the branches and sub-brunches of ESP? </a:t>
            </a:r>
            <a:endParaRPr lang="ru-RU" dirty="0"/>
          </a:p>
          <a:p>
            <a:r>
              <a:rPr lang="en-US" dirty="0"/>
              <a:t>3. What aspects of ESP have been researched?</a:t>
            </a:r>
            <a:endParaRPr lang="ru-RU" dirty="0"/>
          </a:p>
          <a:p>
            <a:r>
              <a:rPr lang="en-US" dirty="0"/>
              <a:t>4. What are some of the issues in the field of ESP?</a:t>
            </a:r>
            <a:endParaRPr lang="ru-RU" dirty="0"/>
          </a:p>
          <a:p>
            <a:r>
              <a:rPr lang="en-US" dirty="0"/>
              <a:t>5. What are the four pillars of ESP?</a:t>
            </a:r>
            <a:endParaRPr lang="ru-RU" dirty="0"/>
          </a:p>
        </p:txBody>
      </p:sp>
      <p:sp>
        <p:nvSpPr>
          <p:cNvPr id="6" name="Прямоугольник 5"/>
          <p:cNvSpPr/>
          <p:nvPr/>
        </p:nvSpPr>
        <p:spPr>
          <a:xfrm>
            <a:off x="827584" y="5085184"/>
            <a:ext cx="1894621" cy="369332"/>
          </a:xfrm>
          <a:prstGeom prst="rect">
            <a:avLst/>
          </a:prstGeom>
        </p:spPr>
        <p:txBody>
          <a:bodyPr wrap="none">
            <a:spAutoFit/>
          </a:bodyPr>
          <a:lstStyle/>
          <a:p>
            <a:r>
              <a:rPr lang="en-US" b="1" dirty="0"/>
              <a:t>A Practical Task</a:t>
            </a:r>
            <a:endParaRPr lang="ru-RU" dirty="0"/>
          </a:p>
        </p:txBody>
      </p:sp>
      <p:sp>
        <p:nvSpPr>
          <p:cNvPr id="7" name="Прямоугольник 6"/>
          <p:cNvSpPr/>
          <p:nvPr/>
        </p:nvSpPr>
        <p:spPr>
          <a:xfrm>
            <a:off x="593900" y="5589240"/>
            <a:ext cx="8022353" cy="646331"/>
          </a:xfrm>
          <a:prstGeom prst="rect">
            <a:avLst/>
          </a:prstGeom>
        </p:spPr>
        <p:txBody>
          <a:bodyPr wrap="square">
            <a:spAutoFit/>
          </a:bodyPr>
          <a:lstStyle/>
          <a:p>
            <a:r>
              <a:rPr lang="en-US" dirty="0"/>
              <a:t>Choose a particular branch of ESP and develop an activity or task based on the characteristics of ESP teaching. </a:t>
            </a:r>
            <a:endParaRPr lang="ru-RU" dirty="0"/>
          </a:p>
        </p:txBody>
      </p:sp>
    </p:spTree>
    <p:extLst>
      <p:ext uri="{BB962C8B-B14F-4D97-AF65-F5344CB8AC3E}">
        <p14:creationId xmlns:p14="http://schemas.microsoft.com/office/powerpoint/2010/main" val="29853141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1214</TotalTime>
  <Words>1563</Words>
  <Application>Microsoft Office PowerPoint</Application>
  <PresentationFormat>On-screen Show (4:3)</PresentationFormat>
  <Paragraphs>146</Paragraphs>
  <Slides>20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Constantia</vt:lpstr>
      <vt:lpstr>Wingdings</vt:lpstr>
      <vt:lpstr>Wingdings 2</vt:lpstr>
      <vt:lpstr>Поток</vt:lpstr>
      <vt:lpstr>Lecture 2 Key Features of Teaching ESP</vt:lpstr>
      <vt:lpstr>Outline:</vt:lpstr>
      <vt:lpstr>What is ESP? </vt:lpstr>
      <vt:lpstr>Branches of ESP</vt:lpstr>
      <vt:lpstr>Branches of ESP</vt:lpstr>
      <vt:lpstr>      Branches of ESP (Anthony,2018:14)</vt:lpstr>
      <vt:lpstr>Branches of ESP</vt:lpstr>
      <vt:lpstr>Aspects of teaching ESP</vt:lpstr>
      <vt:lpstr>Issues in ESP</vt:lpstr>
      <vt:lpstr>Addressing the issues:</vt:lpstr>
      <vt:lpstr>Aspects of ESP</vt:lpstr>
      <vt:lpstr>PowerPoint Presentation</vt:lpstr>
      <vt:lpstr>Absolute and variable characteristics of ESP             by Dudley-Evans &amp; St. John (1998)</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Acer</cp:lastModifiedBy>
  <cp:revision>76</cp:revision>
  <dcterms:created xsi:type="dcterms:W3CDTF">2018-10-25T23:43:22Z</dcterms:created>
  <dcterms:modified xsi:type="dcterms:W3CDTF">2019-06-06T19:13:46Z</dcterms:modified>
</cp:coreProperties>
</file>