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312" r:id="rId4"/>
    <p:sldId id="311" r:id="rId5"/>
    <p:sldId id="264" r:id="rId6"/>
    <p:sldId id="313" r:id="rId7"/>
    <p:sldId id="315" r:id="rId8"/>
    <p:sldId id="316" r:id="rId9"/>
    <p:sldId id="317" r:id="rId10"/>
    <p:sldId id="314" r:id="rId11"/>
    <p:sldId id="318" r:id="rId12"/>
    <p:sldId id="319" r:id="rId13"/>
    <p:sldId id="324" r:id="rId14"/>
    <p:sldId id="325" r:id="rId15"/>
    <p:sldId id="326" r:id="rId16"/>
    <p:sldId id="327" r:id="rId17"/>
    <p:sldId id="328" r:id="rId18"/>
    <p:sldId id="331" r:id="rId19"/>
    <p:sldId id="332" r:id="rId20"/>
    <p:sldId id="333" r:id="rId21"/>
    <p:sldId id="334" r:id="rId22"/>
    <p:sldId id="335" r:id="rId23"/>
    <p:sldId id="337" r:id="rId24"/>
    <p:sldId id="339" r:id="rId25"/>
    <p:sldId id="340" r:id="rId26"/>
    <p:sldId id="341" r:id="rId27"/>
    <p:sldId id="342" r:id="rId28"/>
    <p:sldId id="336" r:id="rId29"/>
    <p:sldId id="343" r:id="rId30"/>
    <p:sldId id="344" r:id="rId31"/>
    <p:sldId id="345" r:id="rId32"/>
    <p:sldId id="346" r:id="rId33"/>
    <p:sldId id="338" r:id="rId34"/>
    <p:sldId id="347" r:id="rId35"/>
    <p:sldId id="320" r:id="rId36"/>
    <p:sldId id="267" r:id="rId37"/>
    <p:sldId id="322" r:id="rId38"/>
    <p:sldId id="263" r:id="rId39"/>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3" autoAdjust="0"/>
    <p:restoredTop sz="94660"/>
  </p:normalViewPr>
  <p:slideViewPr>
    <p:cSldViewPr snapToGrid="0">
      <p:cViewPr varScale="1">
        <p:scale>
          <a:sx n="82" d="100"/>
          <a:sy n="82" d="100"/>
        </p:scale>
        <p:origin x="49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dgm:spPr/>
      <dgm:t>
        <a:bodyPr/>
        <a:lstStyle/>
        <a:p>
          <a:pPr>
            <a:lnSpc>
              <a:spcPct val="100000"/>
            </a:lnSpc>
          </a:pPr>
          <a:r>
            <a:rPr lang="en-GB"/>
            <a:t>Introduction to data manipulation language (DML). </a:t>
          </a:r>
          <a:endParaRPr lang="en-US" dirty="0"/>
        </a:p>
      </dgm:t>
    </dgm:pt>
    <dgm:pt modelId="{EDB25BF9-FEC3-4BD0-A6A9-CAC189B4429F}" type="parTrans" cxnId="{6BA1A07B-490A-42F2-A189-0C8DA0DA4D42}">
      <dgm:prSet/>
      <dgm:spPr/>
      <dgm:t>
        <a:bodyPr/>
        <a:lstStyle/>
        <a:p>
          <a:endParaRPr lang="en-US"/>
        </a:p>
      </dgm:t>
    </dgm:pt>
    <dgm:pt modelId="{38B5FA55-A7AD-48CF-9CE7-71D7A39311A6}" type="sibTrans" cxnId="{6BA1A07B-490A-42F2-A189-0C8DA0DA4D42}">
      <dgm:prSet/>
      <dgm:spPr/>
      <dgm:t>
        <a:bodyPr/>
        <a:lstStyle/>
        <a:p>
          <a:endParaRPr lang="en-US"/>
        </a:p>
      </dgm:t>
    </dgm:pt>
    <dgm:pt modelId="{88A9D784-E0F9-4C44-9569-23F96C949464}">
      <dgm:prSet/>
      <dgm:spPr/>
      <dgm:t>
        <a:bodyPr/>
        <a:lstStyle/>
        <a:p>
          <a:pPr>
            <a:lnSpc>
              <a:spcPct val="100000"/>
            </a:lnSpc>
          </a:pPr>
          <a:r>
            <a:rPr lang="en-US" dirty="0"/>
            <a:t>We look at two main DML commands: </a:t>
          </a:r>
          <a:endParaRPr lang="en-GB" dirty="0"/>
        </a:p>
      </dgm:t>
    </dgm:pt>
    <dgm:pt modelId="{E463DDD3-7A55-4A8E-909D-98913731DF59}" type="parTrans" cxnId="{58D369CF-ABC1-468A-A63A-42ED043A4CD0}">
      <dgm:prSet/>
      <dgm:spPr/>
      <dgm:t>
        <a:bodyPr/>
        <a:lstStyle/>
        <a:p>
          <a:endParaRPr lang="en-GB"/>
        </a:p>
      </dgm:t>
    </dgm:pt>
    <dgm:pt modelId="{8F851ACC-9B02-4F06-9F3A-D1DA7F089861}" type="sibTrans" cxnId="{58D369CF-ABC1-468A-A63A-42ED043A4CD0}">
      <dgm:prSet/>
      <dgm:spPr/>
      <dgm:t>
        <a:bodyPr/>
        <a:lstStyle/>
        <a:p>
          <a:endParaRPr lang="en-GB"/>
        </a:p>
      </dgm:t>
    </dgm:pt>
    <dgm:pt modelId="{B0CDD802-F9C0-4307-9888-107C4D409A26}">
      <dgm:prSet/>
      <dgm:spPr/>
      <dgm:t>
        <a:bodyPr/>
        <a:lstStyle/>
        <a:p>
          <a:pPr>
            <a:lnSpc>
              <a:spcPct val="100000"/>
            </a:lnSpc>
          </a:pPr>
          <a:r>
            <a:rPr lang="en-US" dirty="0"/>
            <a:t>INSERT command - put in data to the tables we created</a:t>
          </a:r>
          <a:endParaRPr lang="en-GB" dirty="0"/>
        </a:p>
      </dgm:t>
    </dgm:pt>
    <dgm:pt modelId="{BD4AF099-1288-475C-AD72-07804B9F17CD}" type="parTrans" cxnId="{F1F773B5-3434-4F61-8E33-AC7F03B73B98}">
      <dgm:prSet/>
      <dgm:spPr/>
      <dgm:t>
        <a:bodyPr/>
        <a:lstStyle/>
        <a:p>
          <a:endParaRPr lang="en-GB"/>
        </a:p>
      </dgm:t>
    </dgm:pt>
    <dgm:pt modelId="{E8ADD752-9556-4278-9739-32D67D6A5A5C}" type="sibTrans" cxnId="{F1F773B5-3434-4F61-8E33-AC7F03B73B98}">
      <dgm:prSet/>
      <dgm:spPr/>
      <dgm:t>
        <a:bodyPr/>
        <a:lstStyle/>
        <a:p>
          <a:endParaRPr lang="en-GB"/>
        </a:p>
      </dgm:t>
    </dgm:pt>
    <dgm:pt modelId="{50511AA5-E5D1-466E-BD78-845DFE62DB74}">
      <dgm:prSet/>
      <dgm:spPr/>
      <dgm:t>
        <a:bodyPr/>
        <a:lstStyle/>
        <a:p>
          <a:pPr>
            <a:lnSpc>
              <a:spcPct val="100000"/>
            </a:lnSpc>
          </a:pPr>
          <a:r>
            <a:rPr lang="en-US" dirty="0"/>
            <a:t>UPDATE -update the details within the table</a:t>
          </a:r>
          <a:endParaRPr lang="en-GB" dirty="0"/>
        </a:p>
      </dgm:t>
    </dgm:pt>
    <dgm:pt modelId="{F832A312-66BF-4313-AAB9-555BEE063C64}" type="parTrans" cxnId="{758627CD-27F2-428A-8986-8367ED6C89C9}">
      <dgm:prSet/>
      <dgm:spPr/>
      <dgm:t>
        <a:bodyPr/>
        <a:lstStyle/>
        <a:p>
          <a:endParaRPr lang="en-GB"/>
        </a:p>
      </dgm:t>
    </dgm:pt>
    <dgm:pt modelId="{0E348CAB-2AB5-4F45-8346-D42D12DADDF0}" type="sibTrans" cxnId="{758627CD-27F2-428A-8986-8367ED6C89C9}">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4"/>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4"/>
      <dgm:spPr/>
    </dgm:pt>
    <dgm:pt modelId="{49C21D5D-6668-462A-A568-44CE1F8B338A}" type="pres">
      <dgm:prSet presAssocID="{83E86990-8CED-4BDC-9CF9-910B50503B3A}" presName="vert1" presStyleCnt="0"/>
      <dgm:spPr/>
    </dgm:pt>
    <dgm:pt modelId="{BC246B6D-284D-4B51-BBF9-135698E6D48D}" type="pres">
      <dgm:prSet presAssocID="{88A9D784-E0F9-4C44-9569-23F96C949464}" presName="thickLine" presStyleLbl="alignNode1" presStyleIdx="1" presStyleCnt="4"/>
      <dgm:spPr/>
    </dgm:pt>
    <dgm:pt modelId="{5E3C06A4-1011-4914-A488-648A69D07C21}" type="pres">
      <dgm:prSet presAssocID="{88A9D784-E0F9-4C44-9569-23F96C949464}" presName="horz1" presStyleCnt="0"/>
      <dgm:spPr/>
    </dgm:pt>
    <dgm:pt modelId="{CCA5CF0B-D116-4023-A5E9-1E803FFD1C54}" type="pres">
      <dgm:prSet presAssocID="{88A9D784-E0F9-4C44-9569-23F96C949464}" presName="tx1" presStyleLbl="revTx" presStyleIdx="1" presStyleCnt="4"/>
      <dgm:spPr/>
    </dgm:pt>
    <dgm:pt modelId="{0F8F9DDE-3A8E-4585-8F19-3805057B639C}" type="pres">
      <dgm:prSet presAssocID="{88A9D784-E0F9-4C44-9569-23F96C949464}" presName="vert1" presStyleCnt="0"/>
      <dgm:spPr/>
    </dgm:pt>
    <dgm:pt modelId="{A4EC5B3F-6A19-4F76-B5FF-D9C436A88262}" type="pres">
      <dgm:prSet presAssocID="{B0CDD802-F9C0-4307-9888-107C4D409A26}" presName="thickLine" presStyleLbl="alignNode1" presStyleIdx="2" presStyleCnt="4"/>
      <dgm:spPr/>
    </dgm:pt>
    <dgm:pt modelId="{93C255C0-7982-418A-9486-086048D6234F}" type="pres">
      <dgm:prSet presAssocID="{B0CDD802-F9C0-4307-9888-107C4D409A26}" presName="horz1" presStyleCnt="0"/>
      <dgm:spPr/>
    </dgm:pt>
    <dgm:pt modelId="{6E850F9A-11CB-4A83-BDFF-448062C81E2C}" type="pres">
      <dgm:prSet presAssocID="{B0CDD802-F9C0-4307-9888-107C4D409A26}" presName="tx1" presStyleLbl="revTx" presStyleIdx="2" presStyleCnt="4"/>
      <dgm:spPr/>
    </dgm:pt>
    <dgm:pt modelId="{59B7B663-E65A-4022-B8F9-49209737D28A}" type="pres">
      <dgm:prSet presAssocID="{B0CDD802-F9C0-4307-9888-107C4D409A26}" presName="vert1" presStyleCnt="0"/>
      <dgm:spPr/>
    </dgm:pt>
    <dgm:pt modelId="{E7DB92DE-CC64-40B9-8DF3-F9BFD0B5B01B}" type="pres">
      <dgm:prSet presAssocID="{50511AA5-E5D1-466E-BD78-845DFE62DB74}" presName="thickLine" presStyleLbl="alignNode1" presStyleIdx="3" presStyleCnt="4"/>
      <dgm:spPr/>
    </dgm:pt>
    <dgm:pt modelId="{9A594492-7608-4BDF-94EB-39E5438DDD5D}" type="pres">
      <dgm:prSet presAssocID="{50511AA5-E5D1-466E-BD78-845DFE62DB74}" presName="horz1" presStyleCnt="0"/>
      <dgm:spPr/>
    </dgm:pt>
    <dgm:pt modelId="{79E0CD60-3ED2-4D43-990C-BE1FFEAB3C04}" type="pres">
      <dgm:prSet presAssocID="{50511AA5-E5D1-466E-BD78-845DFE62DB74}" presName="tx1" presStyleLbl="revTx" presStyleIdx="3" presStyleCnt="4"/>
      <dgm:spPr/>
    </dgm:pt>
    <dgm:pt modelId="{059E5407-BE5B-43DC-B0CF-F5D4A6FC8CC0}" type="pres">
      <dgm:prSet presAssocID="{50511AA5-E5D1-466E-BD78-845DFE62DB74}" presName="vert1" presStyleCnt="0"/>
      <dgm:spPr/>
    </dgm:pt>
  </dgm:ptLst>
  <dgm:cxnLst>
    <dgm:cxn modelId="{E4421425-8B7C-4DCC-9F4C-88EEBEB57F63}" type="presOf" srcId="{88A9D784-E0F9-4C44-9569-23F96C949464}" destId="{CCA5CF0B-D116-4023-A5E9-1E803FFD1C54}" srcOrd="0" destOrd="0" presId="urn:microsoft.com/office/officeart/2008/layout/LinedList"/>
    <dgm:cxn modelId="{8DEA9738-41B6-4782-B16A-7A76429572BF}" type="presOf" srcId="{B1495261-28BE-427B-90E9-927E6DB9ACDF}" destId="{9059075C-B412-4190-A197-5CC2E986FEB1}" srcOrd="0" destOrd="0" presId="urn:microsoft.com/office/officeart/2008/layout/LinedList"/>
    <dgm:cxn modelId="{187A944A-AAF0-46DE-AB6B-96170F87231E}" type="presOf" srcId="{50511AA5-E5D1-466E-BD78-845DFE62DB74}" destId="{79E0CD60-3ED2-4D43-990C-BE1FFEAB3C04}" srcOrd="0" destOrd="0" presId="urn:microsoft.com/office/officeart/2008/layout/LinedList"/>
    <dgm:cxn modelId="{24BB4F54-3083-4538-AF6D-BD8CF4055EED}" type="presOf" srcId="{B0CDD802-F9C0-4307-9888-107C4D409A26}" destId="{6E850F9A-11CB-4A83-BDFF-448062C81E2C}"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F1F773B5-3434-4F61-8E33-AC7F03B73B98}" srcId="{B1495261-28BE-427B-90E9-927E6DB9ACDF}" destId="{B0CDD802-F9C0-4307-9888-107C4D409A26}" srcOrd="2" destOrd="0" parTransId="{BD4AF099-1288-475C-AD72-07804B9F17CD}" sibTransId="{E8ADD752-9556-4278-9739-32D67D6A5A5C}"/>
    <dgm:cxn modelId="{758627CD-27F2-428A-8986-8367ED6C89C9}" srcId="{B1495261-28BE-427B-90E9-927E6DB9ACDF}" destId="{50511AA5-E5D1-466E-BD78-845DFE62DB74}" srcOrd="3" destOrd="0" parTransId="{F832A312-66BF-4313-AAB9-555BEE063C64}" sibTransId="{0E348CAB-2AB5-4F45-8346-D42D12DADDF0}"/>
    <dgm:cxn modelId="{58D369CF-ABC1-468A-A63A-42ED043A4CD0}" srcId="{B1495261-28BE-427B-90E9-927E6DB9ACDF}" destId="{88A9D784-E0F9-4C44-9569-23F96C949464}" srcOrd="1" destOrd="0" parTransId="{E463DDD3-7A55-4A8E-909D-98913731DF59}" sibTransId="{8F851ACC-9B02-4F06-9F3A-D1DA7F089861}"/>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8E880CB3-CBE5-4F56-A0F9-2ADF88DBECAE}" type="presParOf" srcId="{9059075C-B412-4190-A197-5CC2E986FEB1}" destId="{BC246B6D-284D-4B51-BBF9-135698E6D48D}" srcOrd="2" destOrd="0" presId="urn:microsoft.com/office/officeart/2008/layout/LinedList"/>
    <dgm:cxn modelId="{E5434D16-40F4-48CE-856E-D1F2D92D2449}" type="presParOf" srcId="{9059075C-B412-4190-A197-5CC2E986FEB1}" destId="{5E3C06A4-1011-4914-A488-648A69D07C21}" srcOrd="3" destOrd="0" presId="urn:microsoft.com/office/officeart/2008/layout/LinedList"/>
    <dgm:cxn modelId="{2EA186CB-A5C8-49DD-93BA-547AC0052885}" type="presParOf" srcId="{5E3C06A4-1011-4914-A488-648A69D07C21}" destId="{CCA5CF0B-D116-4023-A5E9-1E803FFD1C54}" srcOrd="0" destOrd="0" presId="urn:microsoft.com/office/officeart/2008/layout/LinedList"/>
    <dgm:cxn modelId="{BC704EF3-FA10-454E-8375-3B62C25B10EB}" type="presParOf" srcId="{5E3C06A4-1011-4914-A488-648A69D07C21}" destId="{0F8F9DDE-3A8E-4585-8F19-3805057B639C}" srcOrd="1" destOrd="0" presId="urn:microsoft.com/office/officeart/2008/layout/LinedList"/>
    <dgm:cxn modelId="{B0E16359-61BA-421C-B1AC-EACD1AFD65F2}" type="presParOf" srcId="{9059075C-B412-4190-A197-5CC2E986FEB1}" destId="{A4EC5B3F-6A19-4F76-B5FF-D9C436A88262}" srcOrd="4" destOrd="0" presId="urn:microsoft.com/office/officeart/2008/layout/LinedList"/>
    <dgm:cxn modelId="{E85DD871-043C-4204-87E9-B4E22DE0D46A}" type="presParOf" srcId="{9059075C-B412-4190-A197-5CC2E986FEB1}" destId="{93C255C0-7982-418A-9486-086048D6234F}" srcOrd="5" destOrd="0" presId="urn:microsoft.com/office/officeart/2008/layout/LinedList"/>
    <dgm:cxn modelId="{BCADCC4D-EAE7-4BDF-9438-DE06F2091089}" type="presParOf" srcId="{93C255C0-7982-418A-9486-086048D6234F}" destId="{6E850F9A-11CB-4A83-BDFF-448062C81E2C}" srcOrd="0" destOrd="0" presId="urn:microsoft.com/office/officeart/2008/layout/LinedList"/>
    <dgm:cxn modelId="{38AE3037-C0BB-45F6-9EEA-854DF21DB39B}" type="presParOf" srcId="{93C255C0-7982-418A-9486-086048D6234F}" destId="{59B7B663-E65A-4022-B8F9-49209737D28A}" srcOrd="1" destOrd="0" presId="urn:microsoft.com/office/officeart/2008/layout/LinedList"/>
    <dgm:cxn modelId="{00ABE773-5600-452B-8290-9CCFD9AF900D}" type="presParOf" srcId="{9059075C-B412-4190-A197-5CC2E986FEB1}" destId="{E7DB92DE-CC64-40B9-8DF3-F9BFD0B5B01B}" srcOrd="6" destOrd="0" presId="urn:microsoft.com/office/officeart/2008/layout/LinedList"/>
    <dgm:cxn modelId="{AD76129A-F623-4261-AC32-B0E7DFD73E92}" type="presParOf" srcId="{9059075C-B412-4190-A197-5CC2E986FEB1}" destId="{9A594492-7608-4BDF-94EB-39E5438DDD5D}" srcOrd="7" destOrd="0" presId="urn:microsoft.com/office/officeart/2008/layout/LinedList"/>
    <dgm:cxn modelId="{A9590039-5F19-46BF-A7F7-A9876BDB6F34}" type="presParOf" srcId="{9A594492-7608-4BDF-94EB-39E5438DDD5D}" destId="{79E0CD60-3ED2-4D43-990C-BE1FFEAB3C04}" srcOrd="0" destOrd="0" presId="urn:microsoft.com/office/officeart/2008/layout/LinedList"/>
    <dgm:cxn modelId="{C35E1406-06A6-4B46-8645-A8DAAAF90E66}" type="presParOf" srcId="{9A594492-7608-4BDF-94EB-39E5438DDD5D}" destId="{059E5407-BE5B-43DC-B0CF-F5D4A6FC8CC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dgm:spPr/>
      <dgm:t>
        <a:bodyPr/>
        <a:lstStyle/>
        <a:p>
          <a:pPr>
            <a:lnSpc>
              <a:spcPct val="100000"/>
            </a:lnSpc>
          </a:pPr>
          <a:r>
            <a:rPr lang="en-GB"/>
            <a:t>Understand the INSERT and UPDATE data manipulation commands.</a:t>
          </a:r>
          <a:endParaRPr lang="en-US" dirty="0"/>
        </a:p>
      </dgm:t>
    </dgm:pt>
    <dgm:pt modelId="{EDB25BF9-FEC3-4BD0-A6A9-CAC189B4429F}" type="parTrans" cxnId="{6BA1A07B-490A-42F2-A189-0C8DA0DA4D42}">
      <dgm:prSet/>
      <dgm:spPr/>
      <dgm:t>
        <a:bodyPr/>
        <a:lstStyle/>
        <a:p>
          <a:endParaRPr lang="en-US"/>
        </a:p>
      </dgm:t>
    </dgm:pt>
    <dgm:pt modelId="{38B5FA55-A7AD-48CF-9CE7-71D7A39311A6}" type="sibTrans" cxnId="{6BA1A07B-490A-42F2-A189-0C8DA0DA4D42}">
      <dgm:prSet/>
      <dgm:spPr/>
      <dgm:t>
        <a:bodyPr/>
        <a:lstStyle/>
        <a:p>
          <a:endParaRPr lang="en-US"/>
        </a:p>
      </dgm:t>
    </dgm:pt>
    <dgm:pt modelId="{2C082934-53AA-42E9-B00C-C8E8A9E17BFB}">
      <dgm:prSet/>
      <dgm:spPr/>
      <dgm:t>
        <a:bodyPr/>
        <a:lstStyle/>
        <a:p>
          <a:pPr>
            <a:buFont typeface="+mj-lt"/>
            <a:buAutoNum type="arabicPeriod"/>
          </a:pPr>
          <a:r>
            <a:rPr lang="en-GB"/>
            <a:t>Insert data into various tables</a:t>
          </a:r>
        </a:p>
      </dgm:t>
    </dgm:pt>
    <dgm:pt modelId="{A10A0B1D-B214-4655-A51B-7E0F45E022DC}" type="parTrans" cxnId="{1F37C19C-C5F9-4AF9-BE38-53005BC21CE4}">
      <dgm:prSet/>
      <dgm:spPr/>
      <dgm:t>
        <a:bodyPr/>
        <a:lstStyle/>
        <a:p>
          <a:endParaRPr lang="en-GB"/>
        </a:p>
      </dgm:t>
    </dgm:pt>
    <dgm:pt modelId="{14EC7BBF-88AF-4A20-A978-AAB046A902DA}" type="sibTrans" cxnId="{1F37C19C-C5F9-4AF9-BE38-53005BC21CE4}">
      <dgm:prSet/>
      <dgm:spPr/>
      <dgm:t>
        <a:bodyPr/>
        <a:lstStyle/>
        <a:p>
          <a:endParaRPr lang="en-GB"/>
        </a:p>
      </dgm:t>
    </dgm:pt>
    <dgm:pt modelId="{2223F2E8-F3D9-49BD-8449-60E0F4A7BC91}">
      <dgm:prSet/>
      <dgm:spPr/>
      <dgm:t>
        <a:bodyPr/>
        <a:lstStyle/>
        <a:p>
          <a:pPr>
            <a:buFont typeface="+mj-lt"/>
            <a:buAutoNum type="arabicPeriod"/>
          </a:pPr>
          <a:r>
            <a:rPr lang="en-GB"/>
            <a:t>Update table row details</a:t>
          </a:r>
        </a:p>
      </dgm:t>
    </dgm:pt>
    <dgm:pt modelId="{448AA9C0-DC41-49AB-89DD-FF4992B448E7}" type="parTrans" cxnId="{176D1DCD-7F18-4166-AAD3-054268B0B680}">
      <dgm:prSet/>
      <dgm:spPr/>
      <dgm:t>
        <a:bodyPr/>
        <a:lstStyle/>
        <a:p>
          <a:endParaRPr lang="en-GB"/>
        </a:p>
      </dgm:t>
    </dgm:pt>
    <dgm:pt modelId="{CFF59080-ADA8-4697-B505-68672BA47643}" type="sibTrans" cxnId="{176D1DCD-7F18-4166-AAD3-054268B0B680}">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B57B3B63-A42E-42AE-8696-CDC519415D77}" type="pres">
      <dgm:prSet presAssocID="{2C082934-53AA-42E9-B00C-C8E8A9E17BFB}" presName="thickLine" presStyleLbl="alignNode1" presStyleIdx="1" presStyleCnt="3"/>
      <dgm:spPr/>
    </dgm:pt>
    <dgm:pt modelId="{E7380C15-2ACA-4E78-A064-D4FA65478351}" type="pres">
      <dgm:prSet presAssocID="{2C082934-53AA-42E9-B00C-C8E8A9E17BFB}" presName="horz1" presStyleCnt="0"/>
      <dgm:spPr/>
    </dgm:pt>
    <dgm:pt modelId="{7636B53D-32D4-475A-8FB6-59708BD8F173}" type="pres">
      <dgm:prSet presAssocID="{2C082934-53AA-42E9-B00C-C8E8A9E17BFB}" presName="tx1" presStyleLbl="revTx" presStyleIdx="1" presStyleCnt="3"/>
      <dgm:spPr/>
    </dgm:pt>
    <dgm:pt modelId="{A4C5A5C0-43E6-4AFC-97C7-277C2D5B76B0}" type="pres">
      <dgm:prSet presAssocID="{2C082934-53AA-42E9-B00C-C8E8A9E17BFB}" presName="vert1" presStyleCnt="0"/>
      <dgm:spPr/>
    </dgm:pt>
    <dgm:pt modelId="{522469E8-D48C-468C-BA47-D6519FA1D0EF}" type="pres">
      <dgm:prSet presAssocID="{2223F2E8-F3D9-49BD-8449-60E0F4A7BC91}" presName="thickLine" presStyleLbl="alignNode1" presStyleIdx="2" presStyleCnt="3"/>
      <dgm:spPr/>
    </dgm:pt>
    <dgm:pt modelId="{36E9D278-8F0C-4BF0-8389-61A5AD9D8A39}" type="pres">
      <dgm:prSet presAssocID="{2223F2E8-F3D9-49BD-8449-60E0F4A7BC91}" presName="horz1" presStyleCnt="0"/>
      <dgm:spPr/>
    </dgm:pt>
    <dgm:pt modelId="{403BADA2-ED50-4192-B734-87819446AB46}" type="pres">
      <dgm:prSet presAssocID="{2223F2E8-F3D9-49BD-8449-60E0F4A7BC91}" presName="tx1" presStyleLbl="revTx" presStyleIdx="2" presStyleCnt="3"/>
      <dgm:spPr/>
    </dgm:pt>
    <dgm:pt modelId="{FF307992-AC6A-443A-91A2-FBE2B1BBEE35}" type="pres">
      <dgm:prSet presAssocID="{2223F2E8-F3D9-49BD-8449-60E0F4A7BC91}" presName="vert1" presStyleCnt="0"/>
      <dgm:spPr/>
    </dgm:pt>
  </dgm:ptLst>
  <dgm:cxnLst>
    <dgm:cxn modelId="{6F05E904-DF07-4E84-BF17-628467DDD8B7}" type="presOf" srcId="{2223F2E8-F3D9-49BD-8449-60E0F4A7BC91}" destId="{403BADA2-ED50-4192-B734-87819446AB46}" srcOrd="0" destOrd="0" presId="urn:microsoft.com/office/officeart/2008/layout/LinedList"/>
    <dgm:cxn modelId="{8DEA9738-41B6-4782-B16A-7A76429572BF}" type="presOf" srcId="{B1495261-28BE-427B-90E9-927E6DB9ACDF}" destId="{9059075C-B412-4190-A197-5CC2E986FEB1}"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F3081296-25B1-4F4E-93B9-86821AC1F07A}" type="presOf" srcId="{2C082934-53AA-42E9-B00C-C8E8A9E17BFB}" destId="{7636B53D-32D4-475A-8FB6-59708BD8F173}" srcOrd="0" destOrd="0" presId="urn:microsoft.com/office/officeart/2008/layout/LinedList"/>
    <dgm:cxn modelId="{1F37C19C-C5F9-4AF9-BE38-53005BC21CE4}" srcId="{B1495261-28BE-427B-90E9-927E6DB9ACDF}" destId="{2C082934-53AA-42E9-B00C-C8E8A9E17BFB}" srcOrd="1" destOrd="0" parTransId="{A10A0B1D-B214-4655-A51B-7E0F45E022DC}" sibTransId="{14EC7BBF-88AF-4A20-A978-AAB046A902DA}"/>
    <dgm:cxn modelId="{33C0779D-0676-45F1-968B-F16568BEF997}" type="presOf" srcId="{83E86990-8CED-4BDC-9CF9-910B50503B3A}" destId="{A68678F9-6F3C-4570-B21B-2808542EABC4}" srcOrd="0" destOrd="0" presId="urn:microsoft.com/office/officeart/2008/layout/LinedList"/>
    <dgm:cxn modelId="{176D1DCD-7F18-4166-AAD3-054268B0B680}" srcId="{B1495261-28BE-427B-90E9-927E6DB9ACDF}" destId="{2223F2E8-F3D9-49BD-8449-60E0F4A7BC91}" srcOrd="2" destOrd="0" parTransId="{448AA9C0-DC41-49AB-89DD-FF4992B448E7}" sibTransId="{CFF59080-ADA8-4697-B505-68672BA47643}"/>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A6BEE684-828D-4EE7-9E28-BFC15D8E6618}" type="presParOf" srcId="{9059075C-B412-4190-A197-5CC2E986FEB1}" destId="{B57B3B63-A42E-42AE-8696-CDC519415D77}" srcOrd="2" destOrd="0" presId="urn:microsoft.com/office/officeart/2008/layout/LinedList"/>
    <dgm:cxn modelId="{31AB8474-DE3E-4083-98DD-B4049F6840B9}" type="presParOf" srcId="{9059075C-B412-4190-A197-5CC2E986FEB1}" destId="{E7380C15-2ACA-4E78-A064-D4FA65478351}" srcOrd="3" destOrd="0" presId="urn:microsoft.com/office/officeart/2008/layout/LinedList"/>
    <dgm:cxn modelId="{255DF7BC-4044-47CE-B4EE-4298EE611414}" type="presParOf" srcId="{E7380C15-2ACA-4E78-A064-D4FA65478351}" destId="{7636B53D-32D4-475A-8FB6-59708BD8F173}" srcOrd="0" destOrd="0" presId="urn:microsoft.com/office/officeart/2008/layout/LinedList"/>
    <dgm:cxn modelId="{CB644B4F-93D2-4C9D-84CA-E2F6ACA3EF81}" type="presParOf" srcId="{E7380C15-2ACA-4E78-A064-D4FA65478351}" destId="{A4C5A5C0-43E6-4AFC-97C7-277C2D5B76B0}" srcOrd="1" destOrd="0" presId="urn:microsoft.com/office/officeart/2008/layout/LinedList"/>
    <dgm:cxn modelId="{8105ABE1-0FB3-43FE-976E-FCEEB928F4C0}" type="presParOf" srcId="{9059075C-B412-4190-A197-5CC2E986FEB1}" destId="{522469E8-D48C-468C-BA47-D6519FA1D0EF}" srcOrd="4" destOrd="0" presId="urn:microsoft.com/office/officeart/2008/layout/LinedList"/>
    <dgm:cxn modelId="{1D4D6A59-69A8-439E-9661-A098C0A4C2F3}" type="presParOf" srcId="{9059075C-B412-4190-A197-5CC2E986FEB1}" destId="{36E9D278-8F0C-4BF0-8389-61A5AD9D8A39}" srcOrd="5" destOrd="0" presId="urn:microsoft.com/office/officeart/2008/layout/LinedList"/>
    <dgm:cxn modelId="{FC173BCF-1FA7-4676-A407-92AC20D3EB98}" type="presParOf" srcId="{36E9D278-8F0C-4BF0-8389-61A5AD9D8A39}" destId="{403BADA2-ED50-4192-B734-87819446AB46}" srcOrd="0" destOrd="0" presId="urn:microsoft.com/office/officeart/2008/layout/LinedList"/>
    <dgm:cxn modelId="{15B5CD51-F762-480B-B28A-B4B706543B6C}" type="presParOf" srcId="{36E9D278-8F0C-4BF0-8389-61A5AD9D8A39}" destId="{FF307992-AC6A-443A-91A2-FBE2B1BBEE3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US" sz="2800"/>
            <a:t>Reviewed the INSERT and UPDATE statements. </a:t>
          </a:r>
          <a:endParaRPr lang="en-US" sz="2800" dirty="0"/>
        </a:p>
      </dgm:t>
    </dgm:pt>
    <dgm:pt modelId="{EDB25BF9-FEC3-4BD0-A6A9-CAC189B4429F}" type="parTrans" cxnId="{6BA1A07B-490A-42F2-A189-0C8DA0DA4D42}">
      <dgm:prSet/>
      <dgm:spPr/>
      <dgm:t>
        <a:bodyPr/>
        <a:lstStyle/>
        <a:p>
          <a:endParaRPr lang="en-US" sz="1800"/>
        </a:p>
      </dgm:t>
    </dgm:pt>
    <dgm:pt modelId="{38B5FA55-A7AD-48CF-9CE7-71D7A39311A6}" type="sibTrans" cxnId="{6BA1A07B-490A-42F2-A189-0C8DA0DA4D42}">
      <dgm:prSet/>
      <dgm:spPr/>
      <dgm:t>
        <a:bodyPr/>
        <a:lstStyle/>
        <a:p>
          <a:endParaRPr lang="en-US" sz="1800"/>
        </a:p>
      </dgm:t>
    </dgm:pt>
    <dgm:pt modelId="{E244F234-5CB2-4B3B-8025-6176B06041CD}">
      <dgm:prSet custT="1"/>
      <dgm:spPr/>
      <dgm:t>
        <a:bodyPr/>
        <a:lstStyle/>
        <a:p>
          <a:pPr>
            <a:lnSpc>
              <a:spcPct val="100000"/>
            </a:lnSpc>
          </a:pPr>
          <a:r>
            <a:rPr lang="en-US" sz="2800" dirty="0"/>
            <a:t>INSERT statement was used to add values to a table. </a:t>
          </a:r>
          <a:endParaRPr lang="en-GB" sz="2800" dirty="0"/>
        </a:p>
      </dgm:t>
    </dgm:pt>
    <dgm:pt modelId="{327C0521-6A25-4BDF-8DB1-D592A1402278}" type="parTrans" cxnId="{A203625F-0F23-4CD1-864C-546119AE1C1D}">
      <dgm:prSet/>
      <dgm:spPr/>
      <dgm:t>
        <a:bodyPr/>
        <a:lstStyle/>
        <a:p>
          <a:endParaRPr lang="en-GB" sz="1200"/>
        </a:p>
      </dgm:t>
    </dgm:pt>
    <dgm:pt modelId="{54598669-F56C-4915-962D-AF3DD3A5CA72}" type="sibTrans" cxnId="{A203625F-0F23-4CD1-864C-546119AE1C1D}">
      <dgm:prSet/>
      <dgm:spPr/>
      <dgm:t>
        <a:bodyPr/>
        <a:lstStyle/>
        <a:p>
          <a:endParaRPr lang="en-GB" sz="1200"/>
        </a:p>
      </dgm:t>
    </dgm:pt>
    <dgm:pt modelId="{E8D6B888-EEF0-4AA5-8E28-864640666308}">
      <dgm:prSet custT="1"/>
      <dgm:spPr/>
      <dgm:t>
        <a:bodyPr/>
        <a:lstStyle/>
        <a:p>
          <a:pPr>
            <a:lnSpc>
              <a:spcPct val="100000"/>
            </a:lnSpc>
          </a:pPr>
          <a:r>
            <a:rPr lang="en-US" sz="2800" dirty="0"/>
            <a:t>INSERT statement to enter empty records. </a:t>
          </a:r>
          <a:endParaRPr lang="en-GB" sz="2800" dirty="0"/>
        </a:p>
      </dgm:t>
    </dgm:pt>
    <dgm:pt modelId="{F902333A-921D-4CE2-A154-5586573CAAC3}" type="parTrans" cxnId="{B7C81D1C-5B3D-4B0B-ABB7-CAE406903979}">
      <dgm:prSet/>
      <dgm:spPr/>
      <dgm:t>
        <a:bodyPr/>
        <a:lstStyle/>
        <a:p>
          <a:endParaRPr lang="en-GB" sz="1200"/>
        </a:p>
      </dgm:t>
    </dgm:pt>
    <dgm:pt modelId="{D1866E04-E72C-41A4-B9F9-3726A74EA892}" type="sibTrans" cxnId="{B7C81D1C-5B3D-4B0B-ABB7-CAE406903979}">
      <dgm:prSet/>
      <dgm:spPr/>
      <dgm:t>
        <a:bodyPr/>
        <a:lstStyle/>
        <a:p>
          <a:endParaRPr lang="en-GB" sz="1200"/>
        </a:p>
      </dgm:t>
    </dgm:pt>
    <dgm:pt modelId="{1A941B47-AAE6-4B45-9AAA-8CA66FC5385F}">
      <dgm:prSet custT="1"/>
      <dgm:spPr/>
      <dgm:t>
        <a:bodyPr/>
        <a:lstStyle/>
        <a:p>
          <a:pPr>
            <a:lnSpc>
              <a:spcPct val="100000"/>
            </a:lnSpc>
          </a:pPr>
          <a:r>
            <a:rPr lang="en-US" sz="2800" dirty="0"/>
            <a:t>UPDATE statement was used to add records </a:t>
          </a:r>
          <a:endParaRPr lang="en-GB" sz="2800" dirty="0"/>
        </a:p>
      </dgm:t>
    </dgm:pt>
    <dgm:pt modelId="{3F7CE05F-3236-4485-A2FA-E9FF0A5CCFD6}" type="parTrans" cxnId="{8E1A56E5-867E-4DB7-94E7-3DE8CE3C738A}">
      <dgm:prSet/>
      <dgm:spPr/>
      <dgm:t>
        <a:bodyPr/>
        <a:lstStyle/>
        <a:p>
          <a:endParaRPr lang="en-GB" sz="1200"/>
        </a:p>
      </dgm:t>
    </dgm:pt>
    <dgm:pt modelId="{CA0DC2B8-4C21-437C-8605-BA30A7BABF5F}" type="sibTrans" cxnId="{8E1A56E5-867E-4DB7-94E7-3DE8CE3C738A}">
      <dgm:prSet/>
      <dgm:spPr/>
      <dgm:t>
        <a:bodyPr/>
        <a:lstStyle/>
        <a:p>
          <a:endParaRPr lang="en-GB" sz="1200"/>
        </a:p>
      </dgm:t>
    </dgm:pt>
    <dgm:pt modelId="{4D53C5CB-9A1A-4579-B0B4-0FC46AC8018F}">
      <dgm:prSet custT="1"/>
      <dgm:spPr/>
      <dgm:t>
        <a:bodyPr/>
        <a:lstStyle/>
        <a:p>
          <a:pPr>
            <a:lnSpc>
              <a:spcPct val="100000"/>
            </a:lnSpc>
          </a:pPr>
          <a:r>
            <a:rPr lang="en-US" sz="2800" dirty="0"/>
            <a:t>UPDATE used to make changes </a:t>
          </a:r>
        </a:p>
        <a:p>
          <a:pPr>
            <a:lnSpc>
              <a:spcPct val="100000"/>
            </a:lnSpc>
          </a:pPr>
          <a:r>
            <a:rPr lang="en-US" sz="2800" dirty="0"/>
            <a:t>to various data within columns. </a:t>
          </a:r>
          <a:endParaRPr lang="en-GB" sz="2800" dirty="0"/>
        </a:p>
      </dgm:t>
    </dgm:pt>
    <dgm:pt modelId="{FF10EA72-B3D8-4DF0-A604-63CD41B5B2DB}" type="parTrans" cxnId="{9732C3E3-049A-4D4A-8DA2-8F40C0C0D3C2}">
      <dgm:prSet/>
      <dgm:spPr/>
      <dgm:t>
        <a:bodyPr/>
        <a:lstStyle/>
        <a:p>
          <a:endParaRPr lang="en-GB" sz="1200"/>
        </a:p>
      </dgm:t>
    </dgm:pt>
    <dgm:pt modelId="{12AF6263-D44E-48F6-AA3A-CB119380FC7E}" type="sibTrans" cxnId="{9732C3E3-049A-4D4A-8DA2-8F40C0C0D3C2}">
      <dgm:prSet/>
      <dgm:spPr/>
      <dgm:t>
        <a:bodyPr/>
        <a:lstStyle/>
        <a:p>
          <a:endParaRPr lang="en-GB" sz="1200"/>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5"/>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5"/>
      <dgm:spPr/>
    </dgm:pt>
    <dgm:pt modelId="{49C21D5D-6668-462A-A568-44CE1F8B338A}" type="pres">
      <dgm:prSet presAssocID="{83E86990-8CED-4BDC-9CF9-910B50503B3A}" presName="vert1" presStyleCnt="0"/>
      <dgm:spPr/>
    </dgm:pt>
    <dgm:pt modelId="{F60D7F2C-DD75-448D-90FE-F91E1EA7B518}" type="pres">
      <dgm:prSet presAssocID="{E244F234-5CB2-4B3B-8025-6176B06041CD}" presName="thickLine" presStyleLbl="alignNode1" presStyleIdx="1" presStyleCnt="5"/>
      <dgm:spPr/>
    </dgm:pt>
    <dgm:pt modelId="{C23AA0E1-6AC4-4496-BD5D-F3922862D343}" type="pres">
      <dgm:prSet presAssocID="{E244F234-5CB2-4B3B-8025-6176B06041CD}" presName="horz1" presStyleCnt="0"/>
      <dgm:spPr/>
    </dgm:pt>
    <dgm:pt modelId="{E08BB319-20B0-4BD4-99FD-A8137B57EA71}" type="pres">
      <dgm:prSet presAssocID="{E244F234-5CB2-4B3B-8025-6176B06041CD}" presName="tx1" presStyleLbl="revTx" presStyleIdx="1" presStyleCnt="5"/>
      <dgm:spPr/>
    </dgm:pt>
    <dgm:pt modelId="{ACE93302-8355-4EB8-A4E0-1039E5F6FB12}" type="pres">
      <dgm:prSet presAssocID="{E244F234-5CB2-4B3B-8025-6176B06041CD}" presName="vert1" presStyleCnt="0"/>
      <dgm:spPr/>
    </dgm:pt>
    <dgm:pt modelId="{2327FCBB-8798-4383-AD4F-7F088C6F7ACF}" type="pres">
      <dgm:prSet presAssocID="{E8D6B888-EEF0-4AA5-8E28-864640666308}" presName="thickLine" presStyleLbl="alignNode1" presStyleIdx="2" presStyleCnt="5"/>
      <dgm:spPr/>
    </dgm:pt>
    <dgm:pt modelId="{27751DC6-4894-4841-8E45-C5793FE42DA2}" type="pres">
      <dgm:prSet presAssocID="{E8D6B888-EEF0-4AA5-8E28-864640666308}" presName="horz1" presStyleCnt="0"/>
      <dgm:spPr/>
    </dgm:pt>
    <dgm:pt modelId="{77C67D5B-D436-44A5-8B9E-54F231AD0493}" type="pres">
      <dgm:prSet presAssocID="{E8D6B888-EEF0-4AA5-8E28-864640666308}" presName="tx1" presStyleLbl="revTx" presStyleIdx="2" presStyleCnt="5"/>
      <dgm:spPr/>
    </dgm:pt>
    <dgm:pt modelId="{7BA56AD1-533A-475F-A082-F56D12044607}" type="pres">
      <dgm:prSet presAssocID="{E8D6B888-EEF0-4AA5-8E28-864640666308}" presName="vert1" presStyleCnt="0"/>
      <dgm:spPr/>
    </dgm:pt>
    <dgm:pt modelId="{9212FBB4-BEE8-4853-A732-8C5356E63FF0}" type="pres">
      <dgm:prSet presAssocID="{1A941B47-AAE6-4B45-9AAA-8CA66FC5385F}" presName="thickLine" presStyleLbl="alignNode1" presStyleIdx="3" presStyleCnt="5"/>
      <dgm:spPr/>
    </dgm:pt>
    <dgm:pt modelId="{F7C85A07-BCE1-4343-952D-916A9179D606}" type="pres">
      <dgm:prSet presAssocID="{1A941B47-AAE6-4B45-9AAA-8CA66FC5385F}" presName="horz1" presStyleCnt="0"/>
      <dgm:spPr/>
    </dgm:pt>
    <dgm:pt modelId="{B3EC3142-5768-4DF5-8B59-6FD3AD3EA4F0}" type="pres">
      <dgm:prSet presAssocID="{1A941B47-AAE6-4B45-9AAA-8CA66FC5385F}" presName="tx1" presStyleLbl="revTx" presStyleIdx="3" presStyleCnt="5"/>
      <dgm:spPr/>
    </dgm:pt>
    <dgm:pt modelId="{25887DC6-5227-4FAE-A8E2-823AC7A7FD97}" type="pres">
      <dgm:prSet presAssocID="{1A941B47-AAE6-4B45-9AAA-8CA66FC5385F}" presName="vert1" presStyleCnt="0"/>
      <dgm:spPr/>
    </dgm:pt>
    <dgm:pt modelId="{A2D85C9D-5AB6-4BFB-AD54-06922BE43A7D}" type="pres">
      <dgm:prSet presAssocID="{4D53C5CB-9A1A-4579-B0B4-0FC46AC8018F}" presName="thickLine" presStyleLbl="alignNode1" presStyleIdx="4" presStyleCnt="5"/>
      <dgm:spPr/>
    </dgm:pt>
    <dgm:pt modelId="{4B7CB6CB-28AB-401F-AA49-A00372D378DB}" type="pres">
      <dgm:prSet presAssocID="{4D53C5CB-9A1A-4579-B0B4-0FC46AC8018F}" presName="horz1" presStyleCnt="0"/>
      <dgm:spPr/>
    </dgm:pt>
    <dgm:pt modelId="{603E8CDC-61CD-43F6-9856-2CF70D988D92}" type="pres">
      <dgm:prSet presAssocID="{4D53C5CB-9A1A-4579-B0B4-0FC46AC8018F}" presName="tx1" presStyleLbl="revTx" presStyleIdx="4" presStyleCnt="5"/>
      <dgm:spPr/>
    </dgm:pt>
    <dgm:pt modelId="{09B91C57-9AAC-4CDC-B487-D1E29FE0A47B}" type="pres">
      <dgm:prSet presAssocID="{4D53C5CB-9A1A-4579-B0B4-0FC46AC8018F}" presName="vert1" presStyleCnt="0"/>
      <dgm:spPr/>
    </dgm:pt>
  </dgm:ptLst>
  <dgm:cxnLst>
    <dgm:cxn modelId="{B7C81D1C-5B3D-4B0B-ABB7-CAE406903979}" srcId="{B1495261-28BE-427B-90E9-927E6DB9ACDF}" destId="{E8D6B888-EEF0-4AA5-8E28-864640666308}" srcOrd="2" destOrd="0" parTransId="{F902333A-921D-4CE2-A154-5586573CAAC3}" sibTransId="{D1866E04-E72C-41A4-B9F9-3726A74EA892}"/>
    <dgm:cxn modelId="{3460F02D-61A7-4C9F-8620-37FC2EC6F268}" type="presOf" srcId="{E8D6B888-EEF0-4AA5-8E28-864640666308}" destId="{77C67D5B-D436-44A5-8B9E-54F231AD0493}" srcOrd="0" destOrd="0" presId="urn:microsoft.com/office/officeart/2008/layout/LinedList"/>
    <dgm:cxn modelId="{8DEA9738-41B6-4782-B16A-7A76429572BF}" type="presOf" srcId="{B1495261-28BE-427B-90E9-927E6DB9ACDF}" destId="{9059075C-B412-4190-A197-5CC2E986FEB1}" srcOrd="0" destOrd="0" presId="urn:microsoft.com/office/officeart/2008/layout/LinedList"/>
    <dgm:cxn modelId="{A203625F-0F23-4CD1-864C-546119AE1C1D}" srcId="{B1495261-28BE-427B-90E9-927E6DB9ACDF}" destId="{E244F234-5CB2-4B3B-8025-6176B06041CD}" srcOrd="1" destOrd="0" parTransId="{327C0521-6A25-4BDF-8DB1-D592A1402278}" sibTransId="{54598669-F56C-4915-962D-AF3DD3A5CA72}"/>
    <dgm:cxn modelId="{6BA1A07B-490A-42F2-A189-0C8DA0DA4D42}" srcId="{B1495261-28BE-427B-90E9-927E6DB9ACDF}" destId="{83E86990-8CED-4BDC-9CF9-910B50503B3A}" srcOrd="0" destOrd="0" parTransId="{EDB25BF9-FEC3-4BD0-A6A9-CAC189B4429F}" sibTransId="{38B5FA55-A7AD-48CF-9CE7-71D7A39311A6}"/>
    <dgm:cxn modelId="{8CDCEA91-792A-4FE9-BEA2-CEB4D8DEF4B2}" type="presOf" srcId="{4D53C5CB-9A1A-4579-B0B4-0FC46AC8018F}" destId="{603E8CDC-61CD-43F6-9856-2CF70D988D92}" srcOrd="0" destOrd="0" presId="urn:microsoft.com/office/officeart/2008/layout/LinedList"/>
    <dgm:cxn modelId="{33C0779D-0676-45F1-968B-F16568BEF997}" type="presOf" srcId="{83E86990-8CED-4BDC-9CF9-910B50503B3A}" destId="{A68678F9-6F3C-4570-B21B-2808542EABC4}" srcOrd="0" destOrd="0" presId="urn:microsoft.com/office/officeart/2008/layout/LinedList"/>
    <dgm:cxn modelId="{3F1095B9-6594-487E-8F8F-D62E558F2047}" type="presOf" srcId="{E244F234-5CB2-4B3B-8025-6176B06041CD}" destId="{E08BB319-20B0-4BD4-99FD-A8137B57EA71}" srcOrd="0" destOrd="0" presId="urn:microsoft.com/office/officeart/2008/layout/LinedList"/>
    <dgm:cxn modelId="{E1C4F8BB-EDFB-4576-8E6F-92B16887FF7B}" type="presOf" srcId="{1A941B47-AAE6-4B45-9AAA-8CA66FC5385F}" destId="{B3EC3142-5768-4DF5-8B59-6FD3AD3EA4F0}" srcOrd="0" destOrd="0" presId="urn:microsoft.com/office/officeart/2008/layout/LinedList"/>
    <dgm:cxn modelId="{9732C3E3-049A-4D4A-8DA2-8F40C0C0D3C2}" srcId="{B1495261-28BE-427B-90E9-927E6DB9ACDF}" destId="{4D53C5CB-9A1A-4579-B0B4-0FC46AC8018F}" srcOrd="4" destOrd="0" parTransId="{FF10EA72-B3D8-4DF0-A604-63CD41B5B2DB}" sibTransId="{12AF6263-D44E-48F6-AA3A-CB119380FC7E}"/>
    <dgm:cxn modelId="{8E1A56E5-867E-4DB7-94E7-3DE8CE3C738A}" srcId="{B1495261-28BE-427B-90E9-927E6DB9ACDF}" destId="{1A941B47-AAE6-4B45-9AAA-8CA66FC5385F}" srcOrd="3" destOrd="0" parTransId="{3F7CE05F-3236-4485-A2FA-E9FF0A5CCFD6}" sibTransId="{CA0DC2B8-4C21-437C-8605-BA30A7BABF5F}"/>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9FD6C3B7-E661-4978-84FD-E8B8312EF04D}" type="presParOf" srcId="{9059075C-B412-4190-A197-5CC2E986FEB1}" destId="{F60D7F2C-DD75-448D-90FE-F91E1EA7B518}" srcOrd="2" destOrd="0" presId="urn:microsoft.com/office/officeart/2008/layout/LinedList"/>
    <dgm:cxn modelId="{97653A5C-4ADD-4D0A-927C-E5EBB59F6FF6}" type="presParOf" srcId="{9059075C-B412-4190-A197-5CC2E986FEB1}" destId="{C23AA0E1-6AC4-4496-BD5D-F3922862D343}" srcOrd="3" destOrd="0" presId="urn:microsoft.com/office/officeart/2008/layout/LinedList"/>
    <dgm:cxn modelId="{D1FDF0EC-5F5F-49CA-9D38-F384DC78DD26}" type="presParOf" srcId="{C23AA0E1-6AC4-4496-BD5D-F3922862D343}" destId="{E08BB319-20B0-4BD4-99FD-A8137B57EA71}" srcOrd="0" destOrd="0" presId="urn:microsoft.com/office/officeart/2008/layout/LinedList"/>
    <dgm:cxn modelId="{05D7E692-E05E-43B4-8D12-943E1D57EE4D}" type="presParOf" srcId="{C23AA0E1-6AC4-4496-BD5D-F3922862D343}" destId="{ACE93302-8355-4EB8-A4E0-1039E5F6FB12}" srcOrd="1" destOrd="0" presId="urn:microsoft.com/office/officeart/2008/layout/LinedList"/>
    <dgm:cxn modelId="{4DFCB7BE-06F4-4BBD-B296-BF349945C8C8}" type="presParOf" srcId="{9059075C-B412-4190-A197-5CC2E986FEB1}" destId="{2327FCBB-8798-4383-AD4F-7F088C6F7ACF}" srcOrd="4" destOrd="0" presId="urn:microsoft.com/office/officeart/2008/layout/LinedList"/>
    <dgm:cxn modelId="{51C873B9-8863-40D0-8CFD-606AF307B5EC}" type="presParOf" srcId="{9059075C-B412-4190-A197-5CC2E986FEB1}" destId="{27751DC6-4894-4841-8E45-C5793FE42DA2}" srcOrd="5" destOrd="0" presId="urn:microsoft.com/office/officeart/2008/layout/LinedList"/>
    <dgm:cxn modelId="{CCD0CF31-9CC3-4759-ADFC-73CAD4ED4D21}" type="presParOf" srcId="{27751DC6-4894-4841-8E45-C5793FE42DA2}" destId="{77C67D5B-D436-44A5-8B9E-54F231AD0493}" srcOrd="0" destOrd="0" presId="urn:microsoft.com/office/officeart/2008/layout/LinedList"/>
    <dgm:cxn modelId="{45F546B4-A98F-4FFD-957B-8384E07B0E66}" type="presParOf" srcId="{27751DC6-4894-4841-8E45-C5793FE42DA2}" destId="{7BA56AD1-533A-475F-A082-F56D12044607}" srcOrd="1" destOrd="0" presId="urn:microsoft.com/office/officeart/2008/layout/LinedList"/>
    <dgm:cxn modelId="{4D3877F0-8F9F-469D-9AB8-230A27624E48}" type="presParOf" srcId="{9059075C-B412-4190-A197-5CC2E986FEB1}" destId="{9212FBB4-BEE8-4853-A732-8C5356E63FF0}" srcOrd="6" destOrd="0" presId="urn:microsoft.com/office/officeart/2008/layout/LinedList"/>
    <dgm:cxn modelId="{0E1BAE5D-A2AB-4C41-80C9-6C6C602204F9}" type="presParOf" srcId="{9059075C-B412-4190-A197-5CC2E986FEB1}" destId="{F7C85A07-BCE1-4343-952D-916A9179D606}" srcOrd="7" destOrd="0" presId="urn:microsoft.com/office/officeart/2008/layout/LinedList"/>
    <dgm:cxn modelId="{C7EE07DF-9F3F-45D1-A5B5-16CFA10556A9}" type="presParOf" srcId="{F7C85A07-BCE1-4343-952D-916A9179D606}" destId="{B3EC3142-5768-4DF5-8B59-6FD3AD3EA4F0}" srcOrd="0" destOrd="0" presId="urn:microsoft.com/office/officeart/2008/layout/LinedList"/>
    <dgm:cxn modelId="{612E7113-6461-41D4-B5A5-E6726750322A}" type="presParOf" srcId="{F7C85A07-BCE1-4343-952D-916A9179D606}" destId="{25887DC6-5227-4FAE-A8E2-823AC7A7FD97}" srcOrd="1" destOrd="0" presId="urn:microsoft.com/office/officeart/2008/layout/LinedList"/>
    <dgm:cxn modelId="{62C2E209-D761-464A-B930-7B6277D0050C}" type="presParOf" srcId="{9059075C-B412-4190-A197-5CC2E986FEB1}" destId="{A2D85C9D-5AB6-4BFB-AD54-06922BE43A7D}" srcOrd="8" destOrd="0" presId="urn:microsoft.com/office/officeart/2008/layout/LinedList"/>
    <dgm:cxn modelId="{C9487060-B7CD-4BD0-86ED-43F294E22800}" type="presParOf" srcId="{9059075C-B412-4190-A197-5CC2E986FEB1}" destId="{4B7CB6CB-28AB-401F-AA49-A00372D378DB}" srcOrd="9" destOrd="0" presId="urn:microsoft.com/office/officeart/2008/layout/LinedList"/>
    <dgm:cxn modelId="{0B778D7F-0638-4225-B147-B71035246D75}" type="presParOf" srcId="{4B7CB6CB-28AB-401F-AA49-A00372D378DB}" destId="{603E8CDC-61CD-43F6-9856-2CF70D988D92}" srcOrd="0" destOrd="0" presId="urn:microsoft.com/office/officeart/2008/layout/LinedList"/>
    <dgm:cxn modelId="{47759A12-7CB3-4A8E-951C-B9F9FBDE911D}" type="presParOf" srcId="{4B7CB6CB-28AB-401F-AA49-A00372D378DB}" destId="{09B91C57-9AAC-4CDC-B487-D1E29FE0A47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2400" dirty="0"/>
            <a:t>[1] Database systems: design, implementation, and management, Coronel, C., &amp; Morris, S, Cengage Learning, 2019.</a:t>
          </a:r>
          <a:endParaRPr lang="en-US" sz="2400" dirty="0"/>
        </a:p>
      </dgm:t>
    </dgm:pt>
    <dgm:pt modelId="{EDB25BF9-FEC3-4BD0-A6A9-CAC189B4429F}" type="parTrans" cxnId="{6BA1A07B-490A-42F2-A189-0C8DA0DA4D42}">
      <dgm:prSet/>
      <dgm:spPr/>
      <dgm:t>
        <a:bodyPr/>
        <a:lstStyle/>
        <a:p>
          <a:endParaRPr lang="en-US" sz="1400"/>
        </a:p>
      </dgm:t>
    </dgm:pt>
    <dgm:pt modelId="{38B5FA55-A7AD-48CF-9CE7-71D7A39311A6}" type="sibTrans" cxnId="{6BA1A07B-490A-42F2-A189-0C8DA0DA4D42}">
      <dgm:prSet/>
      <dgm:spPr/>
      <dgm:t>
        <a:bodyPr/>
        <a:lstStyle/>
        <a:p>
          <a:endParaRPr lang="en-US" sz="1400"/>
        </a:p>
      </dgm:t>
    </dgm:pt>
    <dgm:pt modelId="{33A1E57C-313F-4317-AD64-A52DE1C01628}">
      <dgm:prSet custT="1"/>
      <dgm:spPr/>
      <dgm:t>
        <a:bodyPr/>
        <a:lstStyle/>
        <a:p>
          <a:r>
            <a:rPr lang="en-GB" sz="2400" dirty="0"/>
            <a:t>[2] Database Systems: A Practical Approach to Design, Implementation, and Management, Connolly, T., &amp; </a:t>
          </a:r>
          <a:r>
            <a:rPr lang="en-GB" sz="2400" dirty="0" err="1"/>
            <a:t>Begg</a:t>
          </a:r>
          <a:r>
            <a:rPr lang="en-GB" sz="2400" dirty="0"/>
            <a:t>, C., Pearson, 2015.</a:t>
          </a:r>
        </a:p>
      </dgm:t>
    </dgm:pt>
    <dgm:pt modelId="{81AD7E3E-0DEB-443A-A260-8D2E9171B841}" type="parTrans" cxnId="{83049027-CCED-4E1D-8C05-F067654EDA32}">
      <dgm:prSet/>
      <dgm:spPr/>
      <dgm:t>
        <a:bodyPr/>
        <a:lstStyle/>
        <a:p>
          <a:endParaRPr lang="en-GB"/>
        </a:p>
      </dgm:t>
    </dgm:pt>
    <dgm:pt modelId="{8BCF8E26-2AFB-4957-8351-170E6B0A68E8}" type="sibTrans" cxnId="{83049027-CCED-4E1D-8C05-F067654EDA32}">
      <dgm:prSet/>
      <dgm:spPr/>
      <dgm:t>
        <a:bodyPr/>
        <a:lstStyle/>
        <a:p>
          <a:endParaRPr lang="en-GB"/>
        </a:p>
      </dgm:t>
    </dgm:pt>
    <dgm:pt modelId="{19187F66-7A76-41D3-9300-4B4D27E09241}">
      <dgm:prSet custT="1"/>
      <dgm:spPr/>
      <dgm:t>
        <a:bodyPr/>
        <a:lstStyle/>
        <a:p>
          <a:r>
            <a:rPr lang="en-GB" sz="2400" dirty="0"/>
            <a:t>[3] Fundamentals of database systems, </a:t>
          </a:r>
          <a:r>
            <a:rPr lang="en-GB" sz="2400" dirty="0" err="1"/>
            <a:t>Elmasri</a:t>
          </a:r>
          <a:r>
            <a:rPr lang="en-GB" sz="2400" dirty="0"/>
            <a:t>, R., &amp; </a:t>
          </a:r>
          <a:r>
            <a:rPr lang="en-GB" sz="2400" dirty="0" err="1"/>
            <a:t>Navathe</a:t>
          </a:r>
          <a:r>
            <a:rPr lang="en-GB" sz="2400" dirty="0"/>
            <a:t>, S. B., Pearson Education Limited, 2016.</a:t>
          </a:r>
        </a:p>
      </dgm:t>
    </dgm:pt>
    <dgm:pt modelId="{70DE27C4-BBA4-435F-B248-D8F2E41EFFF8}" type="parTrans" cxnId="{2ABDA676-8B9F-4AF5-BBBB-45AABFF1727D}">
      <dgm:prSet/>
      <dgm:spPr/>
      <dgm:t>
        <a:bodyPr/>
        <a:lstStyle/>
        <a:p>
          <a:endParaRPr lang="en-GB"/>
        </a:p>
      </dgm:t>
    </dgm:pt>
    <dgm:pt modelId="{8CA2DC0A-7F5D-4FB4-BAA1-77185007DFA3}" type="sibTrans" cxnId="{2ABDA676-8B9F-4AF5-BBBB-45AABFF1727D}">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6F30DC45-092E-4EE7-A0EF-5A82DD5672DB}" type="pres">
      <dgm:prSet presAssocID="{33A1E57C-313F-4317-AD64-A52DE1C01628}" presName="thickLine" presStyleLbl="alignNode1" presStyleIdx="1" presStyleCnt="3"/>
      <dgm:spPr/>
    </dgm:pt>
    <dgm:pt modelId="{63E3A5B7-895D-482A-AE06-4088E56CD93C}" type="pres">
      <dgm:prSet presAssocID="{33A1E57C-313F-4317-AD64-A52DE1C01628}" presName="horz1" presStyleCnt="0"/>
      <dgm:spPr/>
    </dgm:pt>
    <dgm:pt modelId="{3E7F1D72-ED83-42FD-A7CA-8A26F9B24011}" type="pres">
      <dgm:prSet presAssocID="{33A1E57C-313F-4317-AD64-A52DE1C01628}" presName="tx1" presStyleLbl="revTx" presStyleIdx="1" presStyleCnt="3"/>
      <dgm:spPr/>
    </dgm:pt>
    <dgm:pt modelId="{A662F588-D10C-4806-A449-F029639327C9}" type="pres">
      <dgm:prSet presAssocID="{33A1E57C-313F-4317-AD64-A52DE1C01628}" presName="vert1" presStyleCnt="0"/>
      <dgm:spPr/>
    </dgm:pt>
    <dgm:pt modelId="{3E7528F1-F4FF-4ABF-8550-A5E4033C4036}" type="pres">
      <dgm:prSet presAssocID="{19187F66-7A76-41D3-9300-4B4D27E09241}" presName="thickLine" presStyleLbl="alignNode1" presStyleIdx="2" presStyleCnt="3"/>
      <dgm:spPr/>
    </dgm:pt>
    <dgm:pt modelId="{1889CDF5-47C5-4D16-A685-487B5CD43180}" type="pres">
      <dgm:prSet presAssocID="{19187F66-7A76-41D3-9300-4B4D27E09241}" presName="horz1" presStyleCnt="0"/>
      <dgm:spPr/>
    </dgm:pt>
    <dgm:pt modelId="{D9556339-F1C1-4F57-8B4B-F7DAED592BC7}" type="pres">
      <dgm:prSet presAssocID="{19187F66-7A76-41D3-9300-4B4D27E09241}" presName="tx1" presStyleLbl="revTx" presStyleIdx="2" presStyleCnt="3"/>
      <dgm:spPr/>
    </dgm:pt>
    <dgm:pt modelId="{9D1394E1-2704-40C6-8E34-92E30EEEA724}" type="pres">
      <dgm:prSet presAssocID="{19187F66-7A76-41D3-9300-4B4D27E09241}" presName="vert1" presStyleCnt="0"/>
      <dgm:spPr/>
    </dgm:pt>
  </dgm:ptLst>
  <dgm:cxnLst>
    <dgm:cxn modelId="{83049027-CCED-4E1D-8C05-F067654EDA32}" srcId="{B1495261-28BE-427B-90E9-927E6DB9ACDF}" destId="{33A1E57C-313F-4317-AD64-A52DE1C01628}" srcOrd="1" destOrd="0" parTransId="{81AD7E3E-0DEB-443A-A260-8D2E9171B841}" sibTransId="{8BCF8E26-2AFB-4957-8351-170E6B0A68E8}"/>
    <dgm:cxn modelId="{8DEA9738-41B6-4782-B16A-7A76429572BF}" type="presOf" srcId="{B1495261-28BE-427B-90E9-927E6DB9ACDF}" destId="{9059075C-B412-4190-A197-5CC2E986FEB1}" srcOrd="0" destOrd="0" presId="urn:microsoft.com/office/officeart/2008/layout/LinedList"/>
    <dgm:cxn modelId="{2ABDA676-8B9F-4AF5-BBBB-45AABFF1727D}" srcId="{B1495261-28BE-427B-90E9-927E6DB9ACDF}" destId="{19187F66-7A76-41D3-9300-4B4D27E09241}" srcOrd="2" destOrd="0" parTransId="{70DE27C4-BBA4-435F-B248-D8F2E41EFFF8}" sibTransId="{8CA2DC0A-7F5D-4FB4-BAA1-77185007DFA3}"/>
    <dgm:cxn modelId="{F11E7357-9E62-49F1-9A37-A0846FA317B1}" type="presOf" srcId="{19187F66-7A76-41D3-9300-4B4D27E09241}" destId="{D9556339-F1C1-4F57-8B4B-F7DAED592BC7}"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541219AD-AA59-4888-A0BE-1DB911A69EEC}" type="presOf" srcId="{33A1E57C-313F-4317-AD64-A52DE1C01628}" destId="{3E7F1D72-ED83-42FD-A7CA-8A26F9B24011}"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37052DA0-998B-4A9D-A6D2-3F262A947832}" type="presParOf" srcId="{9059075C-B412-4190-A197-5CC2E986FEB1}" destId="{6F30DC45-092E-4EE7-A0EF-5A82DD5672DB}" srcOrd="2" destOrd="0" presId="urn:microsoft.com/office/officeart/2008/layout/LinedList"/>
    <dgm:cxn modelId="{D64810CC-1214-495F-8D0E-541B47630CFF}" type="presParOf" srcId="{9059075C-B412-4190-A197-5CC2E986FEB1}" destId="{63E3A5B7-895D-482A-AE06-4088E56CD93C}" srcOrd="3" destOrd="0" presId="urn:microsoft.com/office/officeart/2008/layout/LinedList"/>
    <dgm:cxn modelId="{F8C5E515-A1BC-4298-802C-9F98B608A7A5}" type="presParOf" srcId="{63E3A5B7-895D-482A-AE06-4088E56CD93C}" destId="{3E7F1D72-ED83-42FD-A7CA-8A26F9B24011}" srcOrd="0" destOrd="0" presId="urn:microsoft.com/office/officeart/2008/layout/LinedList"/>
    <dgm:cxn modelId="{E2CE8917-F2AC-4591-86F7-D927F9FA6377}" type="presParOf" srcId="{63E3A5B7-895D-482A-AE06-4088E56CD93C}" destId="{A662F588-D10C-4806-A449-F029639327C9}" srcOrd="1" destOrd="0" presId="urn:microsoft.com/office/officeart/2008/layout/LinedList"/>
    <dgm:cxn modelId="{BA25A27B-06FD-4E46-8D29-93B32844885D}" type="presParOf" srcId="{9059075C-B412-4190-A197-5CC2E986FEB1}" destId="{3E7528F1-F4FF-4ABF-8550-A5E4033C4036}" srcOrd="4" destOrd="0" presId="urn:microsoft.com/office/officeart/2008/layout/LinedList"/>
    <dgm:cxn modelId="{297E110D-7473-42A5-8293-EBCC444FC3DF}" type="presParOf" srcId="{9059075C-B412-4190-A197-5CC2E986FEB1}" destId="{1889CDF5-47C5-4D16-A685-487B5CD43180}" srcOrd="5" destOrd="0" presId="urn:microsoft.com/office/officeart/2008/layout/LinedList"/>
    <dgm:cxn modelId="{77FAABB8-C4FD-4DEF-86EC-050BF405D4B5}" type="presParOf" srcId="{1889CDF5-47C5-4D16-A685-487B5CD43180}" destId="{D9556339-F1C1-4F57-8B4B-F7DAED592BC7}" srcOrd="0" destOrd="0" presId="urn:microsoft.com/office/officeart/2008/layout/LinedList"/>
    <dgm:cxn modelId="{4A7A322D-6FBD-41E3-B962-918F69BC1DE3}" type="presParOf" srcId="{1889CDF5-47C5-4D16-A685-487B5CD43180}" destId="{9D1394E1-2704-40C6-8E34-92E30EEEA72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0"/>
          <a:ext cx="6224587" cy="1357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GB" sz="3500" kern="1200"/>
            <a:t>Introduction to data manipulation language (DML). </a:t>
          </a:r>
          <a:endParaRPr lang="en-US" sz="3500" kern="1200" dirty="0"/>
        </a:p>
      </dsp:txBody>
      <dsp:txXfrm>
        <a:off x="0" y="0"/>
        <a:ext cx="6224587" cy="1357709"/>
      </dsp:txXfrm>
    </dsp:sp>
    <dsp:sp modelId="{BC246B6D-284D-4B51-BBF9-135698E6D48D}">
      <dsp:nvSpPr>
        <dsp:cNvPr id="0" name=""/>
        <dsp:cNvSpPr/>
      </dsp:nvSpPr>
      <dsp:spPr>
        <a:xfrm>
          <a:off x="0" y="1357709"/>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A5CF0B-D116-4023-A5E9-1E803FFD1C54}">
      <dsp:nvSpPr>
        <dsp:cNvPr id="0" name=""/>
        <dsp:cNvSpPr/>
      </dsp:nvSpPr>
      <dsp:spPr>
        <a:xfrm>
          <a:off x="0" y="1357709"/>
          <a:ext cx="6224587" cy="1357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US" sz="3500" kern="1200" dirty="0"/>
            <a:t>We look at two main DML commands: </a:t>
          </a:r>
          <a:endParaRPr lang="en-GB" sz="3500" kern="1200" dirty="0"/>
        </a:p>
      </dsp:txBody>
      <dsp:txXfrm>
        <a:off x="0" y="1357709"/>
        <a:ext cx="6224587" cy="1357709"/>
      </dsp:txXfrm>
    </dsp:sp>
    <dsp:sp modelId="{A4EC5B3F-6A19-4F76-B5FF-D9C436A88262}">
      <dsp:nvSpPr>
        <dsp:cNvPr id="0" name=""/>
        <dsp:cNvSpPr/>
      </dsp:nvSpPr>
      <dsp:spPr>
        <a:xfrm>
          <a:off x="0" y="2715418"/>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850F9A-11CB-4A83-BDFF-448062C81E2C}">
      <dsp:nvSpPr>
        <dsp:cNvPr id="0" name=""/>
        <dsp:cNvSpPr/>
      </dsp:nvSpPr>
      <dsp:spPr>
        <a:xfrm>
          <a:off x="0" y="2715419"/>
          <a:ext cx="6224587" cy="1357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US" sz="3500" kern="1200" dirty="0"/>
            <a:t>INSERT command - put in data to the tables we created</a:t>
          </a:r>
          <a:endParaRPr lang="en-GB" sz="3500" kern="1200" dirty="0"/>
        </a:p>
      </dsp:txBody>
      <dsp:txXfrm>
        <a:off x="0" y="2715419"/>
        <a:ext cx="6224587" cy="1357709"/>
      </dsp:txXfrm>
    </dsp:sp>
    <dsp:sp modelId="{E7DB92DE-CC64-40B9-8DF3-F9BFD0B5B01B}">
      <dsp:nvSpPr>
        <dsp:cNvPr id="0" name=""/>
        <dsp:cNvSpPr/>
      </dsp:nvSpPr>
      <dsp:spPr>
        <a:xfrm>
          <a:off x="0" y="4073128"/>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E0CD60-3ED2-4D43-990C-BE1FFEAB3C04}">
      <dsp:nvSpPr>
        <dsp:cNvPr id="0" name=""/>
        <dsp:cNvSpPr/>
      </dsp:nvSpPr>
      <dsp:spPr>
        <a:xfrm>
          <a:off x="0" y="4073128"/>
          <a:ext cx="6224587" cy="1357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100000"/>
            </a:lnSpc>
            <a:spcBef>
              <a:spcPct val="0"/>
            </a:spcBef>
            <a:spcAft>
              <a:spcPct val="35000"/>
            </a:spcAft>
            <a:buNone/>
          </a:pPr>
          <a:r>
            <a:rPr lang="en-US" sz="3500" kern="1200" dirty="0"/>
            <a:t>UPDATE -update the details within the table</a:t>
          </a:r>
          <a:endParaRPr lang="en-GB" sz="3500" kern="1200" dirty="0"/>
        </a:p>
      </dsp:txBody>
      <dsp:txXfrm>
        <a:off x="0" y="4073128"/>
        <a:ext cx="6224587" cy="13577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100000"/>
            </a:lnSpc>
            <a:spcBef>
              <a:spcPct val="0"/>
            </a:spcBef>
            <a:spcAft>
              <a:spcPct val="35000"/>
            </a:spcAft>
            <a:buNone/>
          </a:pPr>
          <a:r>
            <a:rPr lang="en-GB" sz="3300" kern="1200"/>
            <a:t>Understand the INSERT and UPDATE data manipulation commands.</a:t>
          </a:r>
          <a:endParaRPr lang="en-US" sz="3300" kern="1200" dirty="0"/>
        </a:p>
      </dsp:txBody>
      <dsp:txXfrm>
        <a:off x="0" y="2651"/>
        <a:ext cx="6224587" cy="1808511"/>
      </dsp:txXfrm>
    </dsp:sp>
    <dsp:sp modelId="{B57B3B63-A42E-42AE-8696-CDC519415D77}">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36B53D-32D4-475A-8FB6-59708BD8F173}">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Font typeface="+mj-lt"/>
            <a:buNone/>
          </a:pPr>
          <a:r>
            <a:rPr lang="en-GB" sz="3300" kern="1200"/>
            <a:t>Insert data into various tables</a:t>
          </a:r>
        </a:p>
      </dsp:txBody>
      <dsp:txXfrm>
        <a:off x="0" y="1811163"/>
        <a:ext cx="6224587" cy="1808511"/>
      </dsp:txXfrm>
    </dsp:sp>
    <dsp:sp modelId="{522469E8-D48C-468C-BA47-D6519FA1D0EF}">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3BADA2-ED50-4192-B734-87819446AB46}">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Font typeface="+mj-lt"/>
            <a:buNone/>
          </a:pPr>
          <a:r>
            <a:rPr lang="en-GB" sz="3300" kern="1200"/>
            <a:t>Update table row details</a:t>
          </a:r>
        </a:p>
      </dsp:txBody>
      <dsp:txXfrm>
        <a:off x="0" y="3619674"/>
        <a:ext cx="6224587" cy="18085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66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662"/>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en-US" sz="2800" kern="1200"/>
            <a:t>Reviewed the INSERT and UPDATE statements. </a:t>
          </a:r>
          <a:endParaRPr lang="en-US" sz="2800" kern="1200" dirty="0"/>
        </a:p>
      </dsp:txBody>
      <dsp:txXfrm>
        <a:off x="0" y="662"/>
        <a:ext cx="6224587" cy="1085902"/>
      </dsp:txXfrm>
    </dsp:sp>
    <dsp:sp modelId="{F60D7F2C-DD75-448D-90FE-F91E1EA7B518}">
      <dsp:nvSpPr>
        <dsp:cNvPr id="0" name=""/>
        <dsp:cNvSpPr/>
      </dsp:nvSpPr>
      <dsp:spPr>
        <a:xfrm>
          <a:off x="0" y="1086565"/>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8BB319-20B0-4BD4-99FD-A8137B57EA71}">
      <dsp:nvSpPr>
        <dsp:cNvPr id="0" name=""/>
        <dsp:cNvSpPr/>
      </dsp:nvSpPr>
      <dsp:spPr>
        <a:xfrm>
          <a:off x="0" y="1086565"/>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en-US" sz="2800" kern="1200" dirty="0"/>
            <a:t>INSERT statement was used to add values to a table. </a:t>
          </a:r>
          <a:endParaRPr lang="en-GB" sz="2800" kern="1200" dirty="0"/>
        </a:p>
      </dsp:txBody>
      <dsp:txXfrm>
        <a:off x="0" y="1086565"/>
        <a:ext cx="6224587" cy="1085902"/>
      </dsp:txXfrm>
    </dsp:sp>
    <dsp:sp modelId="{2327FCBB-8798-4383-AD4F-7F088C6F7ACF}">
      <dsp:nvSpPr>
        <dsp:cNvPr id="0" name=""/>
        <dsp:cNvSpPr/>
      </dsp:nvSpPr>
      <dsp:spPr>
        <a:xfrm>
          <a:off x="0" y="2172467"/>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C67D5B-D436-44A5-8B9E-54F231AD0493}">
      <dsp:nvSpPr>
        <dsp:cNvPr id="0" name=""/>
        <dsp:cNvSpPr/>
      </dsp:nvSpPr>
      <dsp:spPr>
        <a:xfrm>
          <a:off x="0" y="2172467"/>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en-US" sz="2800" kern="1200" dirty="0"/>
            <a:t>INSERT statement to enter empty records. </a:t>
          </a:r>
          <a:endParaRPr lang="en-GB" sz="2800" kern="1200" dirty="0"/>
        </a:p>
      </dsp:txBody>
      <dsp:txXfrm>
        <a:off x="0" y="2172467"/>
        <a:ext cx="6224587" cy="1085902"/>
      </dsp:txXfrm>
    </dsp:sp>
    <dsp:sp modelId="{9212FBB4-BEE8-4853-A732-8C5356E63FF0}">
      <dsp:nvSpPr>
        <dsp:cNvPr id="0" name=""/>
        <dsp:cNvSpPr/>
      </dsp:nvSpPr>
      <dsp:spPr>
        <a:xfrm>
          <a:off x="0" y="325837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EC3142-5768-4DF5-8B59-6FD3AD3EA4F0}">
      <dsp:nvSpPr>
        <dsp:cNvPr id="0" name=""/>
        <dsp:cNvSpPr/>
      </dsp:nvSpPr>
      <dsp:spPr>
        <a:xfrm>
          <a:off x="0" y="3258370"/>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en-US" sz="2800" kern="1200" dirty="0"/>
            <a:t>UPDATE statement was used to add records </a:t>
          </a:r>
          <a:endParaRPr lang="en-GB" sz="2800" kern="1200" dirty="0"/>
        </a:p>
      </dsp:txBody>
      <dsp:txXfrm>
        <a:off x="0" y="3258370"/>
        <a:ext cx="6224587" cy="1085902"/>
      </dsp:txXfrm>
    </dsp:sp>
    <dsp:sp modelId="{A2D85C9D-5AB6-4BFB-AD54-06922BE43A7D}">
      <dsp:nvSpPr>
        <dsp:cNvPr id="0" name=""/>
        <dsp:cNvSpPr/>
      </dsp:nvSpPr>
      <dsp:spPr>
        <a:xfrm>
          <a:off x="0" y="434427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3E8CDC-61CD-43F6-9856-2CF70D988D92}">
      <dsp:nvSpPr>
        <dsp:cNvPr id="0" name=""/>
        <dsp:cNvSpPr/>
      </dsp:nvSpPr>
      <dsp:spPr>
        <a:xfrm>
          <a:off x="0" y="4344272"/>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100000"/>
            </a:lnSpc>
            <a:spcBef>
              <a:spcPct val="0"/>
            </a:spcBef>
            <a:spcAft>
              <a:spcPct val="35000"/>
            </a:spcAft>
            <a:buNone/>
          </a:pPr>
          <a:r>
            <a:rPr lang="en-US" sz="2800" kern="1200" dirty="0"/>
            <a:t>UPDATE used to make changes </a:t>
          </a:r>
        </a:p>
        <a:p>
          <a:pPr marL="0" lvl="0" indent="0" algn="l" defTabSz="1244600">
            <a:lnSpc>
              <a:spcPct val="100000"/>
            </a:lnSpc>
            <a:spcBef>
              <a:spcPct val="0"/>
            </a:spcBef>
            <a:spcAft>
              <a:spcPct val="35000"/>
            </a:spcAft>
            <a:buNone/>
          </a:pPr>
          <a:r>
            <a:rPr lang="en-US" sz="2800" kern="1200" dirty="0"/>
            <a:t>to various data within columns. </a:t>
          </a:r>
          <a:endParaRPr lang="en-GB" sz="2800" kern="1200" dirty="0"/>
        </a:p>
      </dsp:txBody>
      <dsp:txXfrm>
        <a:off x="0" y="4344272"/>
        <a:ext cx="6224587" cy="10859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GB" sz="2400" kern="1200" dirty="0"/>
            <a:t>[1] Database systems: design, implementation, and management, Coronel, C., &amp; Morris, S, Cengage Learning, 2019.</a:t>
          </a:r>
          <a:endParaRPr lang="en-US" sz="2400" kern="1200" dirty="0"/>
        </a:p>
      </dsp:txBody>
      <dsp:txXfrm>
        <a:off x="0" y="2651"/>
        <a:ext cx="6224587" cy="1808511"/>
      </dsp:txXfrm>
    </dsp:sp>
    <dsp:sp modelId="{6F30DC45-092E-4EE7-A0EF-5A82DD5672DB}">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7F1D72-ED83-42FD-A7CA-8A26F9B24011}">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[2] Database Systems: A Practical Approach to Design, Implementation, and Management, Connolly, T., &amp; </a:t>
          </a:r>
          <a:r>
            <a:rPr lang="en-GB" sz="2400" kern="1200" dirty="0" err="1"/>
            <a:t>Begg</a:t>
          </a:r>
          <a:r>
            <a:rPr lang="en-GB" sz="2400" kern="1200" dirty="0"/>
            <a:t>, C., Pearson, 2015.</a:t>
          </a:r>
        </a:p>
      </dsp:txBody>
      <dsp:txXfrm>
        <a:off x="0" y="1811163"/>
        <a:ext cx="6224587" cy="1808511"/>
      </dsp:txXfrm>
    </dsp:sp>
    <dsp:sp modelId="{3E7528F1-F4FF-4ABF-8550-A5E4033C4036}">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556339-F1C1-4F57-8B4B-F7DAED592BC7}">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[3] Fundamentals of database systems, </a:t>
          </a:r>
          <a:r>
            <a:rPr lang="en-GB" sz="2400" kern="1200" dirty="0" err="1"/>
            <a:t>Elmasri</a:t>
          </a:r>
          <a:r>
            <a:rPr lang="en-GB" sz="2400" kern="1200" dirty="0"/>
            <a:t>, R., &amp; </a:t>
          </a:r>
          <a:r>
            <a:rPr lang="en-GB" sz="2400" kern="1200" dirty="0" err="1"/>
            <a:t>Navathe</a:t>
          </a:r>
          <a:r>
            <a:rPr lang="en-GB" sz="2400" kern="1200" dirty="0"/>
            <a:t>, S. B., Pearson Education Limited, 2016.</a:t>
          </a:r>
        </a:p>
      </dsp:txBody>
      <dsp:txXfrm>
        <a:off x="0" y="3619674"/>
        <a:ext cx="6224587" cy="180851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EF991-D786-47E4-BD2D-FDE8A28B8F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05E16426-5A13-4722-B628-6C8A6B32E4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D56D5F6F-DE0B-438A-9753-92D54F059972}"/>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2E8DEFCD-A7E8-452A-80F5-47F3FB102AD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9203087-BE9B-4D65-A9D9-7B90D5D5668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123423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3C5C-7942-400B-9190-CAA301EDA99C}"/>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C18CCDD-05DE-4409-B8A8-6DB123BFBA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E291F07-C4E6-42EB-8B7A-06E3A15A658E}"/>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8AEE055D-2819-498A-BDA7-D6FD1FE9941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746ADFA-53BC-40F7-B8EE-09EF2BF272D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36359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44CD-A457-400E-9E74-EE09B1CE91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FF0533C7-8760-445C-B1CA-29A8C3D8DD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196EA-4D16-4E2E-8D08-48964F4CB0B6}"/>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84CB1050-E51D-407D-A8CC-27F9B1EE1F6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8495C1B-DDAE-4A1B-B003-D1F52D34DCCC}"/>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68808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46E36-5BED-4D57-8221-3C3BFC71A8D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6CD21AE-13E6-4A5B-A0D2-16FD41FB2E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2783367C-AED7-40C2-B9BB-9FE899FA66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8AF106B6-70AC-4177-8B2D-FEFEBAC9AE17}"/>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865080AA-C103-4FF7-867C-112680A5B31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6B68383-EA16-4C03-8382-FD6F2E6A297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812492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A93C7-529C-4BE9-A00C-F428A69FE165}"/>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88A1A25-EE80-4A56-BF54-3AF8E3FD0C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1A0ED1-C601-48A4-9B24-E91A763330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635B545-74D9-4DC4-9037-3C233AD3F1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1BDD21-421F-41C6-84EE-A8CCF5784D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F97C1394-3D34-417B-BFA5-0102B63B1E1C}"/>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8" name="Footer Placeholder 7">
            <a:extLst>
              <a:ext uri="{FF2B5EF4-FFF2-40B4-BE49-F238E27FC236}">
                <a16:creationId xmlns:a16="http://schemas.microsoft.com/office/drawing/2014/main" id="{0C2E07EA-CA17-401D-AD5B-D2E6EF0AD8D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425CE705-EF71-41DE-9CE0-1A838117CC4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227881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43AF5-BE8C-4FA4-9F58-88EF8124845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2818DA-557B-40D9-B7D4-1A021AB7B961}"/>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4" name="Footer Placeholder 3">
            <a:extLst>
              <a:ext uri="{FF2B5EF4-FFF2-40B4-BE49-F238E27FC236}">
                <a16:creationId xmlns:a16="http://schemas.microsoft.com/office/drawing/2014/main" id="{410ECD19-95B8-482F-8027-314F3042653B}"/>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6CFB532C-8702-4B88-891B-38DC64F0BC5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83989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1F120A-7A0E-431E-A1AC-36CEEF41395F}"/>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3" name="Footer Placeholder 2">
            <a:extLst>
              <a:ext uri="{FF2B5EF4-FFF2-40B4-BE49-F238E27FC236}">
                <a16:creationId xmlns:a16="http://schemas.microsoft.com/office/drawing/2014/main" id="{25FF7B39-9D7C-4437-92B5-81C15F32D340}"/>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F179A16B-7B35-47BC-9534-D4A877FD98E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755353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60BD2-7873-4B99-AAC5-27E146B575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156ADA2D-B749-44A1-9ED3-70009C1973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3B40BB68-E7C2-4044-B5B3-77966E446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AD0347-F2D5-44E0-AAB0-19A6B69EB96D}"/>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6D7BAAB3-BE59-45D3-B73F-9E83C42AD762}"/>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506CCF2-D91A-47E4-B1CA-4C524802E39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97210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25C2-1410-41EA-B560-B6D4295612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00A34192-B057-4681-83DD-29931FB660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967A3B62-D82E-43BE-B8E8-FC69CF3C9D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87C3BF-8633-4FDA-BBDF-B4260011DF5B}"/>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CA43593B-5E7F-4B28-B94C-B3DE2AC5EB7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B781E0D-D7F1-49B6-9FA9-2CDE6BF0A6A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58283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8D127-A3D9-41B4-8ED8-B11D38D37ADC}"/>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6085B27-6A89-4791-B55C-E339C36E13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1AF5D04-07C6-4BC5-8E70-2B6D7F1510B0}"/>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4CEAF1EA-62D0-4E1F-9B4A-B08F11124A9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D839795-DED6-435E-ABC4-615293CD39B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356898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12FE9C-DF84-4917-B109-39D1FEEF99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FC950031-E943-46AA-A0D4-4BE4CECD0D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FCF1C99-BCAC-4026-8245-53B3DFA2E4DD}"/>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1FC7E5B8-BE12-4853-9A7A-41EB508AE26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6F131A7-A8F9-4999-BE33-C0DED56A8B89}"/>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036410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ECA4AC-F63B-4D7E-B6AE-1783EE92E4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B13299F-DA3C-4064-BF7A-C4E3FA5605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5D402C13-C844-400D-945C-23A0F7124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103E7C8E-B017-408D-A431-BDCB1F32DB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7DEAA64E-5B31-4ED0-9E00-0D78EC5930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882A67-ED14-4CC2-A9F7-340AC96BA640}" type="slidenum">
              <a:rPr lang="en-KE" smtClean="0"/>
              <a:t>‹#›</a:t>
            </a:fld>
            <a:endParaRPr lang="en-KE"/>
          </a:p>
        </p:txBody>
      </p:sp>
    </p:spTree>
    <p:extLst>
      <p:ext uri="{BB962C8B-B14F-4D97-AF65-F5344CB8AC3E}">
        <p14:creationId xmlns:p14="http://schemas.microsoft.com/office/powerpoint/2010/main" val="519411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6227920-C3F4-4B25-BDD2-79714F4F9BF1}"/>
              </a:ext>
            </a:extLst>
          </p:cNvPr>
          <p:cNvSpPr>
            <a:spLocks noGrp="1"/>
          </p:cNvSpPr>
          <p:nvPr>
            <p:ph type="ctrTitle"/>
          </p:nvPr>
        </p:nvSpPr>
        <p:spPr>
          <a:xfrm>
            <a:off x="1314824" y="735106"/>
            <a:ext cx="10053763" cy="2928470"/>
          </a:xfrm>
        </p:spPr>
        <p:txBody>
          <a:bodyPr anchor="b">
            <a:normAutofit/>
          </a:bodyPr>
          <a:lstStyle/>
          <a:p>
            <a:pPr algn="l"/>
            <a:r>
              <a:rPr lang="en-US" dirty="0">
                <a:solidFill>
                  <a:srgbClr val="FFFFFF"/>
                </a:solidFill>
              </a:rPr>
              <a:t>Introduction to Database Technologies</a:t>
            </a:r>
            <a:endParaRPr lang="en-KE" dirty="0">
              <a:solidFill>
                <a:srgbClr val="FFFFFF"/>
              </a:solidFill>
            </a:endParaRPr>
          </a:p>
        </p:txBody>
      </p:sp>
      <p:sp>
        <p:nvSpPr>
          <p:cNvPr id="3" name="Subtitle 2">
            <a:extLst>
              <a:ext uri="{FF2B5EF4-FFF2-40B4-BE49-F238E27FC236}">
                <a16:creationId xmlns:a16="http://schemas.microsoft.com/office/drawing/2014/main" id="{6FE2BC3B-33E0-46F1-B9B4-972269E3AB32}"/>
              </a:ext>
            </a:extLst>
          </p:cNvPr>
          <p:cNvSpPr>
            <a:spLocks noGrp="1"/>
          </p:cNvSpPr>
          <p:nvPr>
            <p:ph type="subTitle" idx="1"/>
          </p:nvPr>
        </p:nvSpPr>
        <p:spPr>
          <a:xfrm>
            <a:off x="1350682" y="4870824"/>
            <a:ext cx="10005951" cy="1458258"/>
          </a:xfrm>
        </p:spPr>
        <p:txBody>
          <a:bodyPr anchor="ctr">
            <a:normAutofit lnSpcReduction="10000"/>
          </a:bodyPr>
          <a:lstStyle/>
          <a:p>
            <a:pPr algn="l"/>
            <a:r>
              <a:rPr lang="en-US" sz="2800" dirty="0"/>
              <a:t>Introduction Data Manipulation Language</a:t>
            </a:r>
          </a:p>
          <a:p>
            <a:pPr algn="l"/>
            <a:r>
              <a:rPr lang="en-US" sz="2800" dirty="0"/>
              <a:t>Lecture 10</a:t>
            </a:r>
          </a:p>
          <a:p>
            <a:pPr algn="l"/>
            <a:r>
              <a:rPr lang="en-US" sz="2800" dirty="0"/>
              <a:t>Dr Victoria Mukami</a:t>
            </a:r>
            <a:endParaRPr lang="en-KE" sz="2800" dirty="0"/>
          </a:p>
        </p:txBody>
      </p:sp>
    </p:spTree>
    <p:extLst>
      <p:ext uri="{BB962C8B-B14F-4D97-AF65-F5344CB8AC3E}">
        <p14:creationId xmlns:p14="http://schemas.microsoft.com/office/powerpoint/2010/main" val="10020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Overview</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3865225762"/>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5926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Learning Outcomes</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247545334"/>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6682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RECAP</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3200" dirty="0"/>
              <a:t>Created a database</a:t>
            </a:r>
          </a:p>
          <a:p>
            <a:r>
              <a:rPr lang="en-US" sz="3200" dirty="0"/>
              <a:t>Add tables to the database </a:t>
            </a:r>
          </a:p>
          <a:p>
            <a:r>
              <a:rPr lang="en-US" sz="3200" dirty="0"/>
              <a:t>Add fields to the various tables</a:t>
            </a:r>
            <a:endParaRPr lang="en-KE" sz="3200" dirty="0"/>
          </a:p>
        </p:txBody>
      </p:sp>
    </p:spTree>
    <p:extLst>
      <p:ext uri="{BB962C8B-B14F-4D97-AF65-F5344CB8AC3E}">
        <p14:creationId xmlns:p14="http://schemas.microsoft.com/office/powerpoint/2010/main" val="315877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Cont.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3200" dirty="0"/>
              <a:t>Input data into the tables we created. </a:t>
            </a:r>
          </a:p>
          <a:p>
            <a:r>
              <a:rPr lang="en-US" sz="3200" dirty="0"/>
              <a:t>Update some of the data inserted. </a:t>
            </a:r>
          </a:p>
          <a:p>
            <a:r>
              <a:rPr lang="en-US" sz="3200" dirty="0"/>
              <a:t>After a database administrator has finished creating the database and tables</a:t>
            </a:r>
          </a:p>
          <a:p>
            <a:r>
              <a:rPr lang="en-US" sz="3200" dirty="0"/>
              <a:t>Data needs to be inserted. </a:t>
            </a:r>
          </a:p>
          <a:p>
            <a:r>
              <a:rPr lang="en-US" sz="3200" dirty="0"/>
              <a:t>Lengthy process as all the data must be in the correct format</a:t>
            </a:r>
            <a:endParaRPr lang="en-KE" sz="3200" dirty="0"/>
          </a:p>
        </p:txBody>
      </p:sp>
    </p:spTree>
    <p:extLst>
      <p:ext uri="{BB962C8B-B14F-4D97-AF65-F5344CB8AC3E}">
        <p14:creationId xmlns:p14="http://schemas.microsoft.com/office/powerpoint/2010/main" val="807740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648929" y="629266"/>
            <a:ext cx="3505495" cy="1622321"/>
          </a:xfrm>
        </p:spPr>
        <p:txBody>
          <a:bodyPr>
            <a:normAutofit/>
          </a:bodyPr>
          <a:lstStyle/>
          <a:p>
            <a:r>
              <a:rPr lang="en-US"/>
              <a:t>Introduction</a:t>
            </a:r>
            <a:endParaRPr lang="en-KE"/>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648931" y="2438400"/>
            <a:ext cx="3505494" cy="3785419"/>
          </a:xfrm>
        </p:spPr>
        <p:txBody>
          <a:bodyPr>
            <a:normAutofit/>
          </a:bodyPr>
          <a:lstStyle/>
          <a:p>
            <a:r>
              <a:rPr lang="en-US" sz="2000"/>
              <a:t>The INSERT and UPDATE commands are data manipulation commands </a:t>
            </a:r>
          </a:p>
          <a:p>
            <a:r>
              <a:rPr lang="en-US" sz="2000"/>
              <a:t>Allow a user to input data into existing tables</a:t>
            </a:r>
            <a:endParaRPr lang="en-KE" sz="2000"/>
          </a:p>
        </p:txBody>
      </p:sp>
      <p:sp>
        <p:nvSpPr>
          <p:cNvPr id="48" name="Rectangle 47">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8A102DC0-F44C-D4CE-A39B-82E7EFA78A8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5405862" y="2411615"/>
            <a:ext cx="6019331" cy="2031523"/>
          </a:xfrm>
          <a:prstGeom prst="rect">
            <a:avLst/>
          </a:prstGeom>
          <a:noFill/>
          <a:effectLst/>
        </p:spPr>
      </p:pic>
    </p:spTree>
    <p:extLst>
      <p:ext uri="{BB962C8B-B14F-4D97-AF65-F5344CB8AC3E}">
        <p14:creationId xmlns:p14="http://schemas.microsoft.com/office/powerpoint/2010/main" val="1673665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Table Details</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Employee Table</a:t>
            </a:r>
          </a:p>
        </p:txBody>
      </p:sp>
      <p:graphicFrame>
        <p:nvGraphicFramePr>
          <p:cNvPr id="4" name="Table 3">
            <a:extLst>
              <a:ext uri="{FF2B5EF4-FFF2-40B4-BE49-F238E27FC236}">
                <a16:creationId xmlns:a16="http://schemas.microsoft.com/office/drawing/2014/main" id="{25B182EC-9315-C9BA-339F-86A83910F04F}"/>
              </a:ext>
            </a:extLst>
          </p:cNvPr>
          <p:cNvGraphicFramePr>
            <a:graphicFrameLocks noGrp="1"/>
          </p:cNvGraphicFramePr>
          <p:nvPr>
            <p:extLst>
              <p:ext uri="{D42A27DB-BD31-4B8C-83A1-F6EECF244321}">
                <p14:modId xmlns:p14="http://schemas.microsoft.com/office/powerpoint/2010/main" val="3600796609"/>
              </p:ext>
            </p:extLst>
          </p:nvPr>
        </p:nvGraphicFramePr>
        <p:xfrm>
          <a:off x="838199" y="1868298"/>
          <a:ext cx="9573186" cy="4440747"/>
        </p:xfrm>
        <a:graphic>
          <a:graphicData uri="http://schemas.openxmlformats.org/drawingml/2006/table">
            <a:tbl>
              <a:tblPr firstRow="1" firstCol="1" bandRow="1">
                <a:noFill/>
                <a:tableStyleId>{5C22544A-7EE6-4342-B048-85BDC9FD1C3A}</a:tableStyleId>
              </a:tblPr>
              <a:tblGrid>
                <a:gridCol w="1894985">
                  <a:extLst>
                    <a:ext uri="{9D8B030D-6E8A-4147-A177-3AD203B41FA5}">
                      <a16:colId xmlns:a16="http://schemas.microsoft.com/office/drawing/2014/main" val="1584915270"/>
                    </a:ext>
                  </a:extLst>
                </a:gridCol>
                <a:gridCol w="1416753">
                  <a:extLst>
                    <a:ext uri="{9D8B030D-6E8A-4147-A177-3AD203B41FA5}">
                      <a16:colId xmlns:a16="http://schemas.microsoft.com/office/drawing/2014/main" val="2293182742"/>
                    </a:ext>
                  </a:extLst>
                </a:gridCol>
                <a:gridCol w="1470696">
                  <a:extLst>
                    <a:ext uri="{9D8B030D-6E8A-4147-A177-3AD203B41FA5}">
                      <a16:colId xmlns:a16="http://schemas.microsoft.com/office/drawing/2014/main" val="1445928041"/>
                    </a:ext>
                  </a:extLst>
                </a:gridCol>
                <a:gridCol w="1462901">
                  <a:extLst>
                    <a:ext uri="{9D8B030D-6E8A-4147-A177-3AD203B41FA5}">
                      <a16:colId xmlns:a16="http://schemas.microsoft.com/office/drawing/2014/main" val="793756080"/>
                    </a:ext>
                  </a:extLst>
                </a:gridCol>
                <a:gridCol w="1726515">
                  <a:extLst>
                    <a:ext uri="{9D8B030D-6E8A-4147-A177-3AD203B41FA5}">
                      <a16:colId xmlns:a16="http://schemas.microsoft.com/office/drawing/2014/main" val="1980209518"/>
                    </a:ext>
                  </a:extLst>
                </a:gridCol>
                <a:gridCol w="1601336">
                  <a:extLst>
                    <a:ext uri="{9D8B030D-6E8A-4147-A177-3AD203B41FA5}">
                      <a16:colId xmlns:a16="http://schemas.microsoft.com/office/drawing/2014/main" val="48907923"/>
                    </a:ext>
                  </a:extLst>
                </a:gridCol>
              </a:tblGrid>
              <a:tr h="573619">
                <a:tc>
                  <a:txBody>
                    <a:bodyPr/>
                    <a:lstStyle/>
                    <a:p>
                      <a:pPr>
                        <a:lnSpc>
                          <a:spcPct val="150000"/>
                        </a:lnSpc>
                        <a:spcAft>
                          <a:spcPts val="800"/>
                        </a:spcAft>
                      </a:pPr>
                      <a:r>
                        <a:rPr lang="en-GB" sz="1800" b="1" cap="none" spc="0">
                          <a:solidFill>
                            <a:schemeClr val="tx1"/>
                          </a:solidFill>
                          <a:effectLst/>
                        </a:rPr>
                        <a:t>Emp_Num</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9525" cap="flat" cmpd="sng" algn="ctr">
                      <a:solidFill>
                        <a:schemeClr val="tx1"/>
                      </a:solid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FName</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LName</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Gender</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DOB</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tc>
                  <a:txBody>
                    <a:bodyPr/>
                    <a:lstStyle/>
                    <a:p>
                      <a:pPr>
                        <a:lnSpc>
                          <a:spcPct val="150000"/>
                        </a:lnSpc>
                        <a:spcAft>
                          <a:spcPts val="800"/>
                        </a:spcAft>
                      </a:pPr>
                      <a:r>
                        <a:rPr lang="en-GB" sz="1800" b="1" cap="none" spc="0">
                          <a:solidFill>
                            <a:schemeClr val="tx1"/>
                          </a:solidFill>
                          <a:effectLst/>
                        </a:rPr>
                        <a:t>MStatus</a:t>
                      </a:r>
                      <a:endParaRPr lang="en-GB" sz="18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nchor="b">
                    <a:lnL w="12700" cmpd="sng">
                      <a:noFill/>
                      <a:prstDash val="solid"/>
                    </a:lnL>
                    <a:lnR w="12700" cmpd="sng">
                      <a:noFill/>
                      <a:prstDash val="solid"/>
                    </a:lnR>
                    <a:lnT w="9525" cap="flat" cmpd="sng" algn="ctr">
                      <a:noFill/>
                      <a:prstDash val="solid"/>
                    </a:lnT>
                    <a:lnB w="12700" cmpd="sng">
                      <a:noFill/>
                      <a:prstDash val="solid"/>
                    </a:lnB>
                    <a:noFill/>
                  </a:tcPr>
                </a:tc>
                <a:extLst>
                  <a:ext uri="{0D108BD9-81ED-4DB2-BD59-A6C34878D82A}">
                    <a16:rowId xmlns:a16="http://schemas.microsoft.com/office/drawing/2014/main" val="2936569355"/>
                  </a:ext>
                </a:extLst>
              </a:tr>
              <a:tr h="483391">
                <a:tc>
                  <a:txBody>
                    <a:bodyPr/>
                    <a:lstStyle/>
                    <a:p>
                      <a:pPr>
                        <a:lnSpc>
                          <a:spcPct val="150000"/>
                        </a:lnSpc>
                        <a:spcAft>
                          <a:spcPts val="800"/>
                        </a:spcAft>
                      </a:pPr>
                      <a:r>
                        <a:rPr lang="en-GB" sz="1300" b="1" cap="none" spc="0">
                          <a:solidFill>
                            <a:schemeClr val="tx1"/>
                          </a:solidFill>
                          <a:effectLst/>
                        </a:rPr>
                        <a:t>EMP001</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Agnes</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Njue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12/09/1997</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Single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843842681"/>
                  </a:ext>
                </a:extLst>
              </a:tr>
              <a:tr h="483391">
                <a:tc>
                  <a:txBody>
                    <a:bodyPr/>
                    <a:lstStyle/>
                    <a:p>
                      <a:pPr>
                        <a:lnSpc>
                          <a:spcPct val="150000"/>
                        </a:lnSpc>
                        <a:spcAft>
                          <a:spcPts val="800"/>
                        </a:spcAft>
                      </a:pPr>
                      <a:r>
                        <a:rPr lang="en-GB" sz="1300" b="1" cap="none" spc="0">
                          <a:solidFill>
                            <a:schemeClr val="tx1"/>
                          </a:solidFill>
                          <a:effectLst/>
                        </a:rPr>
                        <a:t>EMP002</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Will</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Omondi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24/08/1989</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522909871"/>
                  </a:ext>
                </a:extLst>
              </a:tr>
              <a:tr h="483391">
                <a:tc>
                  <a:txBody>
                    <a:bodyPr/>
                    <a:lstStyle/>
                    <a:p>
                      <a:pPr>
                        <a:lnSpc>
                          <a:spcPct val="150000"/>
                        </a:lnSpc>
                        <a:spcAft>
                          <a:spcPts val="800"/>
                        </a:spcAft>
                      </a:pPr>
                      <a:r>
                        <a:rPr lang="en-GB" sz="1300" b="1" cap="none" spc="0">
                          <a:solidFill>
                            <a:schemeClr val="tx1"/>
                          </a:solidFill>
                          <a:effectLst/>
                        </a:rPr>
                        <a:t>EMP003</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Carol</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Njagi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09/01/1993</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Single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707748615"/>
                  </a:ext>
                </a:extLst>
              </a:tr>
              <a:tr h="483391">
                <a:tc>
                  <a:txBody>
                    <a:bodyPr/>
                    <a:lstStyle/>
                    <a:p>
                      <a:pPr>
                        <a:lnSpc>
                          <a:spcPct val="150000"/>
                        </a:lnSpc>
                        <a:spcAft>
                          <a:spcPts val="800"/>
                        </a:spcAft>
                      </a:pPr>
                      <a:r>
                        <a:rPr lang="en-GB" sz="1300" b="1" cap="none" spc="0">
                          <a:solidFill>
                            <a:schemeClr val="tx1"/>
                          </a:solidFill>
                          <a:effectLst/>
                        </a:rPr>
                        <a:t>EMP004</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Mary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Munene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06/08/1998</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82274896"/>
                  </a:ext>
                </a:extLst>
              </a:tr>
              <a:tr h="483391">
                <a:tc>
                  <a:txBody>
                    <a:bodyPr/>
                    <a:lstStyle/>
                    <a:p>
                      <a:pPr>
                        <a:lnSpc>
                          <a:spcPct val="150000"/>
                        </a:lnSpc>
                        <a:spcAft>
                          <a:spcPts val="800"/>
                        </a:spcAft>
                      </a:pPr>
                      <a:r>
                        <a:rPr lang="en-GB" sz="1300" b="1" cap="none" spc="0">
                          <a:solidFill>
                            <a:schemeClr val="tx1"/>
                          </a:solidFill>
                          <a:effectLst/>
                        </a:rPr>
                        <a:t>EMP005</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Cathy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Resley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16/04/1989</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988354185"/>
                  </a:ext>
                </a:extLst>
              </a:tr>
              <a:tr h="483391">
                <a:tc>
                  <a:txBody>
                    <a:bodyPr/>
                    <a:lstStyle/>
                    <a:p>
                      <a:pPr>
                        <a:lnSpc>
                          <a:spcPct val="150000"/>
                        </a:lnSpc>
                        <a:spcAft>
                          <a:spcPts val="800"/>
                        </a:spcAft>
                      </a:pPr>
                      <a:r>
                        <a:rPr lang="en-GB" sz="1300" b="1" cap="none" spc="0">
                          <a:solidFill>
                            <a:schemeClr val="tx1"/>
                          </a:solidFill>
                          <a:effectLst/>
                        </a:rPr>
                        <a:t>EMP006</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Abdul</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Muita</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30/07/1988</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Single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372788264"/>
                  </a:ext>
                </a:extLst>
              </a:tr>
              <a:tr h="483391">
                <a:tc>
                  <a:txBody>
                    <a:bodyPr/>
                    <a:lstStyle/>
                    <a:p>
                      <a:pPr>
                        <a:lnSpc>
                          <a:spcPct val="150000"/>
                        </a:lnSpc>
                        <a:spcAft>
                          <a:spcPts val="800"/>
                        </a:spcAft>
                      </a:pPr>
                      <a:r>
                        <a:rPr lang="en-GB" sz="1300" b="1" cap="none" spc="0">
                          <a:solidFill>
                            <a:schemeClr val="tx1"/>
                          </a:solidFill>
                          <a:effectLst/>
                        </a:rPr>
                        <a:t>EMP007</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Steve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Kimuri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gn="r">
                        <a:lnSpc>
                          <a:spcPct val="150000"/>
                        </a:lnSpc>
                        <a:spcAft>
                          <a:spcPts val="800"/>
                        </a:spcAft>
                      </a:pPr>
                      <a:r>
                        <a:rPr lang="en-GB" sz="1300" cap="none" spc="0">
                          <a:solidFill>
                            <a:schemeClr val="tx1"/>
                          </a:solidFill>
                          <a:effectLst/>
                        </a:rPr>
                        <a:t>02/03/1999</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tc>
                  <a:txBody>
                    <a:bodyPr/>
                    <a:lstStyle/>
                    <a:p>
                      <a:pPr>
                        <a:lnSpc>
                          <a:spcPct val="150000"/>
                        </a:lnSpc>
                        <a:spcAft>
                          <a:spcPts val="800"/>
                        </a:spcAft>
                      </a:pPr>
                      <a:r>
                        <a:rPr lang="en-GB" sz="1300" cap="none" spc="0">
                          <a:solidFill>
                            <a:schemeClr val="tx1"/>
                          </a:solidFill>
                          <a:effectLst/>
                        </a:rPr>
                        <a:t>Married</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828065908"/>
                  </a:ext>
                </a:extLst>
              </a:tr>
              <a:tr h="483391">
                <a:tc>
                  <a:txBody>
                    <a:bodyPr/>
                    <a:lstStyle/>
                    <a:p>
                      <a:pPr>
                        <a:lnSpc>
                          <a:spcPct val="150000"/>
                        </a:lnSpc>
                        <a:spcAft>
                          <a:spcPts val="800"/>
                        </a:spcAft>
                      </a:pPr>
                      <a:r>
                        <a:rPr lang="en-GB" sz="1300" b="1" cap="none" spc="0">
                          <a:solidFill>
                            <a:schemeClr val="tx1"/>
                          </a:solidFill>
                          <a:effectLst/>
                        </a:rPr>
                        <a:t>EMP008</a:t>
                      </a:r>
                      <a:endParaRPr lang="en-GB" sz="13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9525"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Ruth</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Kimuli</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Female</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r">
                        <a:lnSpc>
                          <a:spcPct val="150000"/>
                        </a:lnSpc>
                        <a:spcAft>
                          <a:spcPts val="800"/>
                        </a:spcAft>
                      </a:pPr>
                      <a:r>
                        <a:rPr lang="en-GB" sz="1300" cap="none" spc="0">
                          <a:solidFill>
                            <a:schemeClr val="tx1"/>
                          </a:solidFill>
                          <a:effectLst/>
                        </a:rPr>
                        <a:t>07/04/1996</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dirty="0">
                          <a:solidFill>
                            <a:schemeClr val="tx1"/>
                          </a:solidFill>
                          <a:effectLst/>
                        </a:rPr>
                        <a:t>Single</a:t>
                      </a:r>
                      <a:endParaRPr lang="en-GB" sz="1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0833" marR="63043" marT="20238" marB="151784">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64484422"/>
                  </a:ext>
                </a:extLst>
              </a:tr>
            </a:tbl>
          </a:graphicData>
        </a:graphic>
      </p:graphicFrame>
    </p:spTree>
    <p:extLst>
      <p:ext uri="{BB962C8B-B14F-4D97-AF65-F5344CB8AC3E}">
        <p14:creationId xmlns:p14="http://schemas.microsoft.com/office/powerpoint/2010/main" val="3575254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Table Details</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Instructor Table</a:t>
            </a:r>
          </a:p>
        </p:txBody>
      </p:sp>
      <p:graphicFrame>
        <p:nvGraphicFramePr>
          <p:cNvPr id="5" name="Table 4">
            <a:extLst>
              <a:ext uri="{FF2B5EF4-FFF2-40B4-BE49-F238E27FC236}">
                <a16:creationId xmlns:a16="http://schemas.microsoft.com/office/drawing/2014/main" id="{4F8741FE-26D2-BC8D-39B1-DD51F63CEBBB}"/>
              </a:ext>
            </a:extLst>
          </p:cNvPr>
          <p:cNvGraphicFramePr>
            <a:graphicFrameLocks noGrp="1"/>
          </p:cNvGraphicFramePr>
          <p:nvPr>
            <p:extLst>
              <p:ext uri="{D42A27DB-BD31-4B8C-83A1-F6EECF244321}">
                <p14:modId xmlns:p14="http://schemas.microsoft.com/office/powerpoint/2010/main" val="582746476"/>
              </p:ext>
            </p:extLst>
          </p:nvPr>
        </p:nvGraphicFramePr>
        <p:xfrm>
          <a:off x="838199" y="1868298"/>
          <a:ext cx="7376671" cy="4440753"/>
        </p:xfrm>
        <a:graphic>
          <a:graphicData uri="http://schemas.openxmlformats.org/drawingml/2006/table">
            <a:tbl>
              <a:tblPr firstRow="1" firstCol="1" bandRow="1">
                <a:noFill/>
                <a:tableStyleId>{5C22544A-7EE6-4342-B048-85BDC9FD1C3A}</a:tableStyleId>
              </a:tblPr>
              <a:tblGrid>
                <a:gridCol w="1164599">
                  <a:extLst>
                    <a:ext uri="{9D8B030D-6E8A-4147-A177-3AD203B41FA5}">
                      <a16:colId xmlns:a16="http://schemas.microsoft.com/office/drawing/2014/main" val="2915920909"/>
                    </a:ext>
                  </a:extLst>
                </a:gridCol>
                <a:gridCol w="2704524">
                  <a:extLst>
                    <a:ext uri="{9D8B030D-6E8A-4147-A177-3AD203B41FA5}">
                      <a16:colId xmlns:a16="http://schemas.microsoft.com/office/drawing/2014/main" val="3416993185"/>
                    </a:ext>
                  </a:extLst>
                </a:gridCol>
                <a:gridCol w="2132090">
                  <a:extLst>
                    <a:ext uri="{9D8B030D-6E8A-4147-A177-3AD203B41FA5}">
                      <a16:colId xmlns:a16="http://schemas.microsoft.com/office/drawing/2014/main" val="3670976651"/>
                    </a:ext>
                  </a:extLst>
                </a:gridCol>
                <a:gridCol w="1375458">
                  <a:extLst>
                    <a:ext uri="{9D8B030D-6E8A-4147-A177-3AD203B41FA5}">
                      <a16:colId xmlns:a16="http://schemas.microsoft.com/office/drawing/2014/main" val="3619200314"/>
                    </a:ext>
                  </a:extLst>
                </a:gridCol>
              </a:tblGrid>
              <a:tr h="493417">
                <a:tc>
                  <a:txBody>
                    <a:bodyPr/>
                    <a:lstStyle/>
                    <a:p>
                      <a:pPr>
                        <a:lnSpc>
                          <a:spcPct val="150000"/>
                        </a:lnSpc>
                        <a:spcAft>
                          <a:spcPts val="800"/>
                        </a:spcAft>
                      </a:pPr>
                      <a:r>
                        <a:rPr lang="en-GB" sz="1500" b="0" cap="none" spc="0">
                          <a:solidFill>
                            <a:schemeClr val="tx1"/>
                          </a:solidFill>
                          <a:effectLst/>
                        </a:rPr>
                        <a:t>ID</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tc>
                  <a:txBody>
                    <a:bodyPr/>
                    <a:lstStyle/>
                    <a:p>
                      <a:pPr>
                        <a:lnSpc>
                          <a:spcPct val="150000"/>
                        </a:lnSpc>
                        <a:spcAft>
                          <a:spcPts val="800"/>
                        </a:spcAft>
                      </a:pPr>
                      <a:r>
                        <a:rPr lang="en-GB" sz="1500" b="0" cap="none" spc="0">
                          <a:solidFill>
                            <a:schemeClr val="tx1"/>
                          </a:solidFill>
                          <a:effectLst/>
                        </a:rPr>
                        <a:t>Emp_Num</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tc>
                  <a:txBody>
                    <a:bodyPr/>
                    <a:lstStyle/>
                    <a:p>
                      <a:pPr>
                        <a:lnSpc>
                          <a:spcPct val="150000"/>
                        </a:lnSpc>
                        <a:spcAft>
                          <a:spcPts val="800"/>
                        </a:spcAft>
                      </a:pPr>
                      <a:r>
                        <a:rPr lang="en-GB" sz="1500" b="0" cap="none" spc="0">
                          <a:solidFill>
                            <a:schemeClr val="tx1"/>
                          </a:solidFill>
                          <a:effectLst/>
                        </a:rPr>
                        <a:t>Dep_ID</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tc>
                  <a:txBody>
                    <a:bodyPr/>
                    <a:lstStyle/>
                    <a:p>
                      <a:pPr>
                        <a:lnSpc>
                          <a:spcPct val="150000"/>
                        </a:lnSpc>
                        <a:spcAft>
                          <a:spcPts val="800"/>
                        </a:spcAft>
                      </a:pPr>
                      <a:r>
                        <a:rPr lang="en-GB" sz="1500" b="0" cap="none" spc="0">
                          <a:solidFill>
                            <a:schemeClr val="tx1"/>
                          </a:solidFill>
                          <a:effectLst/>
                        </a:rPr>
                        <a:t>Post</a:t>
                      </a:r>
                      <a:endParaRPr lang="en-GB" sz="1500" b="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327194996"/>
                  </a:ext>
                </a:extLst>
              </a:tr>
              <a:tr h="493417">
                <a:tc>
                  <a:txBody>
                    <a:bodyPr/>
                    <a:lstStyle/>
                    <a:p>
                      <a:pPr>
                        <a:lnSpc>
                          <a:spcPct val="150000"/>
                        </a:lnSpc>
                        <a:spcAft>
                          <a:spcPts val="800"/>
                        </a:spcAft>
                      </a:pPr>
                      <a:r>
                        <a:rPr lang="en-GB" sz="1500" b="1" cap="none" spc="0">
                          <a:solidFill>
                            <a:schemeClr val="tx1"/>
                          </a:solidFill>
                          <a:effectLst/>
                        </a:rPr>
                        <a:t>1</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38100" cmpd="sng">
                      <a:noFill/>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EMP001</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38100" cmpd="sng">
                      <a:noFill/>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CIT</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38100" cmpd="sng">
                      <a:noFill/>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Lecturer</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38100" cmpd="sng">
                      <a:noFill/>
                    </a:lnT>
                    <a:lnB w="12700" cap="flat" cmpd="sng" algn="ctr">
                      <a:noFill/>
                      <a:prstDash val="solid"/>
                    </a:lnB>
                    <a:noFill/>
                  </a:tcPr>
                </a:tc>
                <a:extLst>
                  <a:ext uri="{0D108BD9-81ED-4DB2-BD59-A6C34878D82A}">
                    <a16:rowId xmlns:a16="http://schemas.microsoft.com/office/drawing/2014/main" val="4036308596"/>
                  </a:ext>
                </a:extLst>
              </a:tr>
              <a:tr h="493417">
                <a:tc>
                  <a:txBody>
                    <a:bodyPr/>
                    <a:lstStyle/>
                    <a:p>
                      <a:pPr>
                        <a:lnSpc>
                          <a:spcPct val="150000"/>
                        </a:lnSpc>
                        <a:spcAft>
                          <a:spcPts val="800"/>
                        </a:spcAft>
                      </a:pPr>
                      <a:r>
                        <a:rPr lang="en-GB" sz="1500" b="1" cap="none" spc="0">
                          <a:solidFill>
                            <a:schemeClr val="tx1"/>
                          </a:solidFill>
                          <a:effectLst/>
                        </a:rPr>
                        <a:t>2</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EMP002</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dirty="0">
                          <a:solidFill>
                            <a:schemeClr val="tx1"/>
                          </a:solidFill>
                          <a:effectLst/>
                        </a:rPr>
                        <a:t>MTH</a:t>
                      </a:r>
                      <a:endParaRPr lang="en-GB" sz="1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Chairman</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483378382"/>
                  </a:ext>
                </a:extLst>
              </a:tr>
              <a:tr h="493417">
                <a:tc>
                  <a:txBody>
                    <a:bodyPr/>
                    <a:lstStyle/>
                    <a:p>
                      <a:pPr>
                        <a:lnSpc>
                          <a:spcPct val="150000"/>
                        </a:lnSpc>
                        <a:spcAft>
                          <a:spcPts val="800"/>
                        </a:spcAft>
                      </a:pPr>
                      <a:r>
                        <a:rPr lang="en-GB" sz="1500" b="1" cap="none" spc="0">
                          <a:solidFill>
                            <a:schemeClr val="tx1"/>
                          </a:solidFill>
                          <a:effectLst/>
                        </a:rPr>
                        <a:t>3</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EMP003</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LAW</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dirty="0">
                          <a:solidFill>
                            <a:schemeClr val="tx1"/>
                          </a:solidFill>
                          <a:effectLst/>
                        </a:rPr>
                        <a:t>Dean</a:t>
                      </a:r>
                      <a:endParaRPr lang="en-GB" sz="15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784421004"/>
                  </a:ext>
                </a:extLst>
              </a:tr>
              <a:tr h="493417">
                <a:tc>
                  <a:txBody>
                    <a:bodyPr/>
                    <a:lstStyle/>
                    <a:p>
                      <a:pPr>
                        <a:lnSpc>
                          <a:spcPct val="150000"/>
                        </a:lnSpc>
                        <a:spcAft>
                          <a:spcPts val="800"/>
                        </a:spcAft>
                      </a:pPr>
                      <a:r>
                        <a:rPr lang="en-GB" sz="1500" b="1" cap="none" spc="0">
                          <a:solidFill>
                            <a:schemeClr val="tx1"/>
                          </a:solidFill>
                          <a:effectLst/>
                        </a:rPr>
                        <a:t>4</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EMP004</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CIT</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Lecturer</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22702488"/>
                  </a:ext>
                </a:extLst>
              </a:tr>
              <a:tr h="493417">
                <a:tc>
                  <a:txBody>
                    <a:bodyPr/>
                    <a:lstStyle/>
                    <a:p>
                      <a:pPr>
                        <a:lnSpc>
                          <a:spcPct val="150000"/>
                        </a:lnSpc>
                        <a:spcAft>
                          <a:spcPts val="800"/>
                        </a:spcAft>
                      </a:pPr>
                      <a:r>
                        <a:rPr lang="en-GB" sz="1500" b="1" cap="none" spc="0">
                          <a:solidFill>
                            <a:schemeClr val="tx1"/>
                          </a:solidFill>
                          <a:effectLst/>
                        </a:rPr>
                        <a:t>5</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EMP005</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BUS</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Lecturer</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210736418"/>
                  </a:ext>
                </a:extLst>
              </a:tr>
              <a:tr h="493417">
                <a:tc>
                  <a:txBody>
                    <a:bodyPr/>
                    <a:lstStyle/>
                    <a:p>
                      <a:pPr>
                        <a:lnSpc>
                          <a:spcPct val="150000"/>
                        </a:lnSpc>
                        <a:spcAft>
                          <a:spcPts val="800"/>
                        </a:spcAft>
                      </a:pPr>
                      <a:r>
                        <a:rPr lang="en-GB" sz="1500" b="1" cap="none" spc="0">
                          <a:solidFill>
                            <a:schemeClr val="tx1"/>
                          </a:solidFill>
                          <a:effectLst/>
                        </a:rPr>
                        <a:t>6</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EMP006</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EDU</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Senior Lecturer</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649399590"/>
                  </a:ext>
                </a:extLst>
              </a:tr>
              <a:tr h="493417">
                <a:tc>
                  <a:txBody>
                    <a:bodyPr/>
                    <a:lstStyle/>
                    <a:p>
                      <a:pPr>
                        <a:lnSpc>
                          <a:spcPct val="150000"/>
                        </a:lnSpc>
                        <a:spcAft>
                          <a:spcPts val="800"/>
                        </a:spcAft>
                      </a:pPr>
                      <a:r>
                        <a:rPr lang="en-GB" sz="1500" b="1" cap="none" spc="0">
                          <a:solidFill>
                            <a:schemeClr val="tx1"/>
                          </a:solidFill>
                          <a:effectLst/>
                        </a:rPr>
                        <a:t>7</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EMP007</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MTH</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nSpc>
                          <a:spcPct val="150000"/>
                        </a:lnSpc>
                        <a:spcAft>
                          <a:spcPts val="800"/>
                        </a:spcAft>
                      </a:pPr>
                      <a:r>
                        <a:rPr lang="en-GB" sz="1500" cap="none" spc="0">
                          <a:solidFill>
                            <a:schemeClr val="tx1"/>
                          </a:solidFill>
                          <a:effectLst/>
                        </a:rPr>
                        <a:t>Lecturer</a:t>
                      </a:r>
                      <a:endParaRPr lang="en-GB" sz="15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404174985"/>
                  </a:ext>
                </a:extLst>
              </a:tr>
              <a:tr h="493417">
                <a:tc>
                  <a:txBody>
                    <a:bodyPr/>
                    <a:lstStyle/>
                    <a:p>
                      <a:pPr>
                        <a:lnSpc>
                          <a:spcPct val="150000"/>
                        </a:lnSpc>
                        <a:spcAft>
                          <a:spcPts val="800"/>
                        </a:spcAft>
                      </a:pPr>
                      <a:r>
                        <a:rPr lang="en-GB" sz="1500" b="1" cap="none" spc="0">
                          <a:solidFill>
                            <a:schemeClr val="tx1"/>
                          </a:solidFill>
                          <a:effectLst/>
                        </a:rPr>
                        <a:t>8</a:t>
                      </a:r>
                      <a:endParaRPr lang="en-GB" sz="1500" b="1"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EMP008</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a:solidFill>
                            <a:schemeClr val="tx1"/>
                          </a:solidFill>
                          <a:effectLst/>
                        </a:rPr>
                        <a:t>PSY</a:t>
                      </a:r>
                      <a:endParaRPr lang="en-GB" sz="1300" cap="none" spc="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nSpc>
                          <a:spcPct val="150000"/>
                        </a:lnSpc>
                        <a:spcAft>
                          <a:spcPts val="800"/>
                        </a:spcAft>
                      </a:pPr>
                      <a:r>
                        <a:rPr lang="en-GB" sz="1300" cap="none" spc="0" dirty="0">
                          <a:solidFill>
                            <a:schemeClr val="tx1"/>
                          </a:solidFill>
                          <a:effectLst/>
                        </a:rPr>
                        <a:t>Senior Lecturer</a:t>
                      </a:r>
                      <a:endParaRPr lang="en-GB" sz="13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75171" marR="75171" marT="70160" marB="70160">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912288363"/>
                  </a:ext>
                </a:extLst>
              </a:tr>
            </a:tbl>
          </a:graphicData>
        </a:graphic>
      </p:graphicFrame>
    </p:spTree>
    <p:extLst>
      <p:ext uri="{BB962C8B-B14F-4D97-AF65-F5344CB8AC3E}">
        <p14:creationId xmlns:p14="http://schemas.microsoft.com/office/powerpoint/2010/main" val="1999428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199" y="291090"/>
            <a:ext cx="10515599" cy="932688"/>
          </a:xfrm>
        </p:spPr>
        <p:txBody>
          <a:bodyPr vert="horz" lIns="91440" tIns="45720" rIns="91440" bIns="45720" rtlCol="0" anchor="b">
            <a:normAutofit/>
          </a:bodyPr>
          <a:lstStyle/>
          <a:p>
            <a:r>
              <a:rPr lang="en-US" sz="5400" kern="1200">
                <a:solidFill>
                  <a:schemeClr val="tx1"/>
                </a:solidFill>
                <a:latin typeface="+mj-lt"/>
                <a:ea typeface="+mj-ea"/>
                <a:cs typeface="+mj-cs"/>
              </a:rPr>
              <a:t>Table Details</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199" y="1335726"/>
            <a:ext cx="10515599" cy="420624"/>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Department Table</a:t>
            </a:r>
          </a:p>
        </p:txBody>
      </p:sp>
      <p:graphicFrame>
        <p:nvGraphicFramePr>
          <p:cNvPr id="4" name="Table 3">
            <a:extLst>
              <a:ext uri="{FF2B5EF4-FFF2-40B4-BE49-F238E27FC236}">
                <a16:creationId xmlns:a16="http://schemas.microsoft.com/office/drawing/2014/main" id="{02FB623A-B731-2EE5-B8F3-6121BADAC403}"/>
              </a:ext>
            </a:extLst>
          </p:cNvPr>
          <p:cNvGraphicFramePr>
            <a:graphicFrameLocks noGrp="1"/>
          </p:cNvGraphicFramePr>
          <p:nvPr>
            <p:extLst>
              <p:ext uri="{D42A27DB-BD31-4B8C-83A1-F6EECF244321}">
                <p14:modId xmlns:p14="http://schemas.microsoft.com/office/powerpoint/2010/main" val="2253922114"/>
              </p:ext>
            </p:extLst>
          </p:nvPr>
        </p:nvGraphicFramePr>
        <p:xfrm>
          <a:off x="838200" y="1996969"/>
          <a:ext cx="7984067" cy="4174415"/>
        </p:xfrm>
        <a:graphic>
          <a:graphicData uri="http://schemas.openxmlformats.org/drawingml/2006/table">
            <a:tbl>
              <a:tblPr firstRow="1" firstCol="1" bandRow="1">
                <a:noFill/>
                <a:tableStyleId>{5C22544A-7EE6-4342-B048-85BDC9FD1C3A}</a:tableStyleId>
              </a:tblPr>
              <a:tblGrid>
                <a:gridCol w="1711036">
                  <a:extLst>
                    <a:ext uri="{9D8B030D-6E8A-4147-A177-3AD203B41FA5}">
                      <a16:colId xmlns:a16="http://schemas.microsoft.com/office/drawing/2014/main" val="529865462"/>
                    </a:ext>
                  </a:extLst>
                </a:gridCol>
                <a:gridCol w="3682231">
                  <a:extLst>
                    <a:ext uri="{9D8B030D-6E8A-4147-A177-3AD203B41FA5}">
                      <a16:colId xmlns:a16="http://schemas.microsoft.com/office/drawing/2014/main" val="1281132492"/>
                    </a:ext>
                  </a:extLst>
                </a:gridCol>
                <a:gridCol w="2590800">
                  <a:extLst>
                    <a:ext uri="{9D8B030D-6E8A-4147-A177-3AD203B41FA5}">
                      <a16:colId xmlns:a16="http://schemas.microsoft.com/office/drawing/2014/main" val="4011534362"/>
                    </a:ext>
                  </a:extLst>
                </a:gridCol>
              </a:tblGrid>
              <a:tr h="596345">
                <a:tc>
                  <a:txBody>
                    <a:bodyPr/>
                    <a:lstStyle/>
                    <a:p>
                      <a:pPr>
                        <a:lnSpc>
                          <a:spcPct val="150000"/>
                        </a:lnSpc>
                        <a:spcAft>
                          <a:spcPts val="800"/>
                        </a:spcAft>
                      </a:pPr>
                      <a:r>
                        <a:rPr lang="en-GB" sz="1500" b="1">
                          <a:solidFill>
                            <a:srgbClr val="FFFFFF"/>
                          </a:solidFill>
                          <a:effectLst/>
                        </a:rPr>
                        <a:t>Dep_ID</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b="1">
                          <a:solidFill>
                            <a:srgbClr val="FFFFFF"/>
                          </a:solidFill>
                          <a:effectLst/>
                        </a:rPr>
                        <a:t>Dep_Name</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b="1">
                          <a:solidFill>
                            <a:srgbClr val="FFFFFF"/>
                          </a:solidFill>
                          <a:effectLst/>
                        </a:rPr>
                        <a:t>School</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2803728652"/>
                  </a:ext>
                </a:extLst>
              </a:tr>
              <a:tr h="596345">
                <a:tc>
                  <a:txBody>
                    <a:bodyPr/>
                    <a:lstStyle/>
                    <a:p>
                      <a:pPr>
                        <a:lnSpc>
                          <a:spcPct val="150000"/>
                        </a:lnSpc>
                        <a:spcAft>
                          <a:spcPts val="800"/>
                        </a:spcAft>
                      </a:pPr>
                      <a:r>
                        <a:rPr lang="en-GB" sz="1500" b="1">
                          <a:solidFill>
                            <a:srgbClr val="FFFFFF"/>
                          </a:solidFill>
                          <a:effectLst/>
                        </a:rPr>
                        <a:t>CIT</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Computing and Information Technology</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nSpc>
                          <a:spcPct val="150000"/>
                        </a:lnSpc>
                        <a:spcAft>
                          <a:spcPts val="800"/>
                        </a:spcAft>
                      </a:pPr>
                      <a:r>
                        <a:rPr lang="en-GB" sz="1500">
                          <a:solidFill>
                            <a:schemeClr val="tx1">
                              <a:lumMod val="85000"/>
                              <a:lumOff val="15000"/>
                            </a:schemeClr>
                          </a:solidFill>
                          <a:effectLst/>
                        </a:rPr>
                        <a:t>SPAS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3608398010"/>
                  </a:ext>
                </a:extLst>
              </a:tr>
              <a:tr h="596345">
                <a:tc>
                  <a:txBody>
                    <a:bodyPr/>
                    <a:lstStyle/>
                    <a:p>
                      <a:pPr>
                        <a:lnSpc>
                          <a:spcPct val="150000"/>
                        </a:lnSpc>
                        <a:spcAft>
                          <a:spcPts val="800"/>
                        </a:spcAft>
                      </a:pPr>
                      <a:r>
                        <a:rPr lang="en-GB" sz="1500" b="1">
                          <a:solidFill>
                            <a:srgbClr val="FFFFFF"/>
                          </a:solidFill>
                          <a:effectLst/>
                        </a:rPr>
                        <a:t>MTH</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dirty="0">
                          <a:solidFill>
                            <a:schemeClr val="tx1">
                              <a:lumMod val="85000"/>
                              <a:lumOff val="15000"/>
                            </a:schemeClr>
                          </a:solidFill>
                          <a:effectLst/>
                        </a:rPr>
                        <a:t>Statistics and Mathematics</a:t>
                      </a:r>
                      <a:endParaRPr lang="en-GB" sz="15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tc>
                  <a:txBody>
                    <a:bodyPr/>
                    <a:lstStyle/>
                    <a:p>
                      <a:pPr>
                        <a:lnSpc>
                          <a:spcPct val="150000"/>
                        </a:lnSpc>
                        <a:spcAft>
                          <a:spcPts val="800"/>
                        </a:spcAft>
                      </a:pPr>
                      <a:r>
                        <a:rPr lang="en-GB" sz="1500">
                          <a:solidFill>
                            <a:schemeClr val="tx1">
                              <a:lumMod val="85000"/>
                              <a:lumOff val="15000"/>
                            </a:schemeClr>
                          </a:solidFill>
                          <a:effectLst/>
                        </a:rPr>
                        <a:t>SPAS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3789485976"/>
                  </a:ext>
                </a:extLst>
              </a:tr>
              <a:tr h="596345">
                <a:tc>
                  <a:txBody>
                    <a:bodyPr/>
                    <a:lstStyle/>
                    <a:p>
                      <a:pPr>
                        <a:lnSpc>
                          <a:spcPct val="150000"/>
                        </a:lnSpc>
                        <a:spcAft>
                          <a:spcPts val="800"/>
                        </a:spcAft>
                      </a:pPr>
                      <a:r>
                        <a:rPr lang="en-GB" sz="1500" b="1">
                          <a:solidFill>
                            <a:srgbClr val="FFFFFF"/>
                          </a:solidFill>
                          <a:effectLst/>
                        </a:rPr>
                        <a:t>BUS</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Business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nSpc>
                          <a:spcPct val="150000"/>
                        </a:lnSpc>
                        <a:spcAft>
                          <a:spcPts val="800"/>
                        </a:spcAft>
                      </a:pPr>
                      <a:r>
                        <a:rPr lang="en-GB" sz="1500">
                          <a:solidFill>
                            <a:schemeClr val="tx1">
                              <a:lumMod val="85000"/>
                              <a:lumOff val="15000"/>
                            </a:schemeClr>
                          </a:solidFill>
                          <a:effectLst/>
                        </a:rPr>
                        <a:t>Business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321347133"/>
                  </a:ext>
                </a:extLst>
              </a:tr>
              <a:tr h="596345">
                <a:tc>
                  <a:txBody>
                    <a:bodyPr/>
                    <a:lstStyle/>
                    <a:p>
                      <a:pPr>
                        <a:lnSpc>
                          <a:spcPct val="150000"/>
                        </a:lnSpc>
                        <a:spcAft>
                          <a:spcPts val="800"/>
                        </a:spcAft>
                      </a:pPr>
                      <a:r>
                        <a:rPr lang="en-GB" sz="1500" b="1">
                          <a:solidFill>
                            <a:srgbClr val="FFFFFF"/>
                          </a:solidFill>
                          <a:effectLst/>
                        </a:rPr>
                        <a:t>EDU</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Education</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tc>
                  <a:txBody>
                    <a:bodyPr/>
                    <a:lstStyle/>
                    <a:p>
                      <a:pPr>
                        <a:lnSpc>
                          <a:spcPct val="150000"/>
                        </a:lnSpc>
                        <a:spcAft>
                          <a:spcPts val="800"/>
                        </a:spcAft>
                      </a:pPr>
                      <a:r>
                        <a:rPr lang="en-GB" sz="1500">
                          <a:solidFill>
                            <a:schemeClr val="tx1">
                              <a:lumMod val="85000"/>
                              <a:lumOff val="15000"/>
                            </a:schemeClr>
                          </a:solidFill>
                          <a:effectLst/>
                        </a:rPr>
                        <a:t>Education</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567638842"/>
                  </a:ext>
                </a:extLst>
              </a:tr>
              <a:tr h="596345">
                <a:tc>
                  <a:txBody>
                    <a:bodyPr/>
                    <a:lstStyle/>
                    <a:p>
                      <a:pPr>
                        <a:lnSpc>
                          <a:spcPct val="150000"/>
                        </a:lnSpc>
                        <a:spcAft>
                          <a:spcPts val="800"/>
                        </a:spcAft>
                      </a:pPr>
                      <a:r>
                        <a:rPr lang="en-GB" sz="1500" b="1">
                          <a:solidFill>
                            <a:srgbClr val="FFFFFF"/>
                          </a:solidFill>
                          <a:effectLst/>
                        </a:rPr>
                        <a:t>PSY</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Psychology</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pPr>
                        <a:lnSpc>
                          <a:spcPct val="150000"/>
                        </a:lnSpc>
                        <a:spcAft>
                          <a:spcPts val="800"/>
                        </a:spcAft>
                      </a:pPr>
                      <a:r>
                        <a:rPr lang="en-GB" sz="1500">
                          <a:solidFill>
                            <a:schemeClr val="tx1">
                              <a:lumMod val="85000"/>
                              <a:lumOff val="15000"/>
                            </a:schemeClr>
                          </a:solidFill>
                          <a:effectLst/>
                        </a:rPr>
                        <a:t>Humanities</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3684099987"/>
                  </a:ext>
                </a:extLst>
              </a:tr>
              <a:tr h="596345">
                <a:tc>
                  <a:txBody>
                    <a:bodyPr/>
                    <a:lstStyle/>
                    <a:p>
                      <a:pPr>
                        <a:lnSpc>
                          <a:spcPct val="150000"/>
                        </a:lnSpc>
                        <a:spcAft>
                          <a:spcPts val="800"/>
                        </a:spcAft>
                      </a:pPr>
                      <a:r>
                        <a:rPr lang="en-GB" sz="1500" b="1">
                          <a:solidFill>
                            <a:srgbClr val="FFFFFF"/>
                          </a:solidFill>
                          <a:effectLst/>
                        </a:rPr>
                        <a:t>LAW</a:t>
                      </a:r>
                      <a:endParaRPr lang="en-GB" sz="15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noFill/>
                      <a:prstDash val="solid"/>
                    </a:lnB>
                    <a:solidFill>
                      <a:srgbClr val="636B68">
                        <a:alpha val="69804"/>
                      </a:srgbClr>
                    </a:solidFill>
                  </a:tcPr>
                </a:tc>
                <a:tc>
                  <a:txBody>
                    <a:bodyPr/>
                    <a:lstStyle/>
                    <a:p>
                      <a:pPr>
                        <a:lnSpc>
                          <a:spcPct val="150000"/>
                        </a:lnSpc>
                        <a:spcAft>
                          <a:spcPts val="800"/>
                        </a:spcAft>
                      </a:pPr>
                      <a:r>
                        <a:rPr lang="en-GB" sz="1500">
                          <a:solidFill>
                            <a:schemeClr val="tx1">
                              <a:lumMod val="85000"/>
                              <a:lumOff val="15000"/>
                            </a:schemeClr>
                          </a:solidFill>
                          <a:effectLst/>
                        </a:rPr>
                        <a:t>Law</a:t>
                      </a:r>
                      <a:endParaRPr lang="en-GB" sz="15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pPr>
                        <a:lnSpc>
                          <a:spcPct val="150000"/>
                        </a:lnSpc>
                        <a:spcAft>
                          <a:spcPts val="800"/>
                        </a:spcAft>
                      </a:pPr>
                      <a:r>
                        <a:rPr lang="en-GB" sz="1500" dirty="0">
                          <a:solidFill>
                            <a:schemeClr val="tx1">
                              <a:lumMod val="85000"/>
                              <a:lumOff val="15000"/>
                            </a:schemeClr>
                          </a:solidFill>
                          <a:effectLst/>
                        </a:rPr>
                        <a:t>Law</a:t>
                      </a:r>
                      <a:endParaRPr lang="en-GB" sz="15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213935" marR="128361" marT="128361" marB="128361">
                    <a:lnL w="38100" cap="flat" cmpd="sng" algn="ctr">
                      <a:solidFill>
                        <a:srgbClr val="FFFFFF"/>
                      </a:solidFill>
                      <a:prstDash val="solid"/>
                    </a:lnL>
                    <a:lnR w="12700" cmpd="sng">
                      <a:noFill/>
                      <a:prstDash val="solid"/>
                    </a:lnR>
                    <a:lnT w="38100" cap="flat" cmpd="sng" algn="ctr">
                      <a:solidFill>
                        <a:srgbClr val="FFFFFF"/>
                      </a:solidFill>
                      <a:prstDash val="solid"/>
                    </a:lnT>
                    <a:lnB w="12700" cmpd="sng">
                      <a:noFill/>
                      <a:prstDash val="solid"/>
                    </a:lnB>
                    <a:solidFill>
                      <a:srgbClr val="878E8B">
                        <a:alpha val="30196"/>
                      </a:srgbClr>
                    </a:solidFill>
                  </a:tcPr>
                </a:tc>
                <a:extLst>
                  <a:ext uri="{0D108BD9-81ED-4DB2-BD59-A6C34878D82A}">
                    <a16:rowId xmlns:a16="http://schemas.microsoft.com/office/drawing/2014/main" val="1364814100"/>
                  </a:ext>
                </a:extLst>
              </a:tr>
            </a:tbl>
          </a:graphicData>
        </a:graphic>
      </p:graphicFrame>
    </p:spTree>
    <p:extLst>
      <p:ext uri="{BB962C8B-B14F-4D97-AF65-F5344CB8AC3E}">
        <p14:creationId xmlns:p14="http://schemas.microsoft.com/office/powerpoint/2010/main" val="2559793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INSERT</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Used to place values into a table.</a:t>
            </a:r>
          </a:p>
          <a:p>
            <a:r>
              <a:rPr lang="en-US" dirty="0"/>
              <a:t>Input the values of the three tables. </a:t>
            </a:r>
          </a:p>
          <a:p>
            <a:r>
              <a:rPr lang="en-US" dirty="0"/>
              <a:t>Log in to the MySQL client </a:t>
            </a:r>
          </a:p>
          <a:p>
            <a:r>
              <a:rPr lang="en-US" dirty="0"/>
              <a:t>Select the </a:t>
            </a:r>
            <a:r>
              <a:rPr lang="en-US" dirty="0" err="1"/>
              <a:t>Bustani</a:t>
            </a:r>
            <a:r>
              <a:rPr lang="en-US" dirty="0"/>
              <a:t> database. </a:t>
            </a:r>
            <a:endParaRPr lang="en-KE" dirty="0"/>
          </a:p>
        </p:txBody>
      </p:sp>
    </p:spTree>
    <p:extLst>
      <p:ext uri="{BB962C8B-B14F-4D97-AF65-F5344CB8AC3E}">
        <p14:creationId xmlns:p14="http://schemas.microsoft.com/office/powerpoint/2010/main" val="2378486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INSERT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endParaRPr lang="en-US" dirty="0"/>
          </a:p>
          <a:p>
            <a:r>
              <a:rPr lang="en-US" dirty="0"/>
              <a:t>Begin with the Employee Table, </a:t>
            </a:r>
          </a:p>
          <a:p>
            <a:r>
              <a:rPr lang="en-US" dirty="0"/>
              <a:t>Department table </a:t>
            </a:r>
          </a:p>
          <a:p>
            <a:r>
              <a:rPr lang="en-US" dirty="0"/>
              <a:t>Instructor Table</a:t>
            </a:r>
          </a:p>
          <a:p>
            <a:r>
              <a:rPr lang="en-US" dirty="0"/>
              <a:t>Ensure that the relationships within the tables are sequential. </a:t>
            </a:r>
          </a:p>
          <a:p>
            <a:r>
              <a:rPr lang="en-US" dirty="0"/>
              <a:t>Instructor table picks records from the department and the employee tables. </a:t>
            </a:r>
          </a:p>
          <a:p>
            <a:r>
              <a:rPr lang="en-US" dirty="0"/>
              <a:t>Prudent to start with the initial tables. </a:t>
            </a:r>
            <a:endParaRPr lang="en-KE" dirty="0"/>
          </a:p>
        </p:txBody>
      </p:sp>
    </p:spTree>
    <p:extLst>
      <p:ext uri="{BB962C8B-B14F-4D97-AF65-F5344CB8AC3E}">
        <p14:creationId xmlns:p14="http://schemas.microsoft.com/office/powerpoint/2010/main" val="437750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INSERT</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Syntax</a:t>
            </a: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INSERT INTO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VALUES (‘data1’, ‘data2’, ‘data3’,.....);</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t>Will enter data in each cell depending on how many cells exist in the table.</a:t>
            </a:r>
          </a:p>
          <a:p>
            <a:r>
              <a:rPr lang="en-US" dirty="0"/>
              <a:t>Cell - intersection between a column and a row. </a:t>
            </a:r>
          </a:p>
          <a:p>
            <a:r>
              <a:rPr lang="en-US" dirty="0"/>
              <a:t>Value records are all separated by a comma and surrounded by single quotes. </a:t>
            </a:r>
            <a:endParaRPr lang="en-KE" dirty="0"/>
          </a:p>
        </p:txBody>
      </p:sp>
    </p:spTree>
    <p:extLst>
      <p:ext uri="{BB962C8B-B14F-4D97-AF65-F5344CB8AC3E}">
        <p14:creationId xmlns:p14="http://schemas.microsoft.com/office/powerpoint/2010/main" val="2029510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Employee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Employee table has 8 records. </a:t>
            </a:r>
          </a:p>
          <a:p>
            <a:r>
              <a:rPr lang="en-US" sz="2400" dirty="0"/>
              <a:t>First insert one of the records.</a:t>
            </a: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INSERT INTO Employee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VALUES ('EMP001','Agnes','Njue','Female','12/09/1997','Single’);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400" dirty="0"/>
          </a:p>
        </p:txBody>
      </p:sp>
      <p:pic>
        <p:nvPicPr>
          <p:cNvPr id="6" name="Picture 5" descr="Text&#10;&#10;Description automatically generated">
            <a:extLst>
              <a:ext uri="{FF2B5EF4-FFF2-40B4-BE49-F238E27FC236}">
                <a16:creationId xmlns:a16="http://schemas.microsoft.com/office/drawing/2014/main" id="{00E3E4D4-89AA-A668-9824-3E1302D38F25}"/>
              </a:ext>
            </a:extLst>
          </p:cNvPr>
          <p:cNvPicPr>
            <a:picLocks noChangeAspect="1"/>
          </p:cNvPicPr>
          <p:nvPr/>
        </p:nvPicPr>
        <p:blipFill rotWithShape="1">
          <a:blip r:embed="rId2"/>
          <a:srcRect t="40542" r="47086" b="44192"/>
          <a:stretch/>
        </p:blipFill>
        <p:spPr bwMode="auto">
          <a:xfrm>
            <a:off x="1258743" y="4103854"/>
            <a:ext cx="8658208" cy="132712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439825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INSERT Error</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Encounter an error. </a:t>
            </a:r>
          </a:p>
          <a:p>
            <a:r>
              <a:rPr lang="en-US" dirty="0"/>
              <a:t>Has to do with our date values </a:t>
            </a:r>
          </a:p>
          <a:p>
            <a:r>
              <a:rPr lang="en-US" dirty="0"/>
              <a:t>Not in the correct format. </a:t>
            </a:r>
          </a:p>
          <a:p>
            <a:r>
              <a:rPr lang="en-US" dirty="0"/>
              <a:t>MySQL the date data type is represented as YYYY-MM-DD.</a:t>
            </a:r>
          </a:p>
          <a:p>
            <a:endParaRPr lang="en-KE" dirty="0"/>
          </a:p>
        </p:txBody>
      </p:sp>
    </p:spTree>
    <p:extLst>
      <p:ext uri="{BB962C8B-B14F-4D97-AF65-F5344CB8AC3E}">
        <p14:creationId xmlns:p14="http://schemas.microsoft.com/office/powerpoint/2010/main" val="1866256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INSERT Corrected</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pPr indent="0" algn="just">
              <a:lnSpc>
                <a:spcPct val="107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INSERT INTO Employee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8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VALUES ('EMP001','Agnes','Njue','Female','1997-09-12','Single’);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200" dirty="0"/>
              <a:t>Output</a:t>
            </a:r>
            <a:endParaRPr lang="en-KE" sz="2200" dirty="0"/>
          </a:p>
        </p:txBody>
      </p:sp>
      <p:pic>
        <p:nvPicPr>
          <p:cNvPr id="6" name="Picture 5" descr="Text&#10;&#10;Description automatically generated">
            <a:extLst>
              <a:ext uri="{FF2B5EF4-FFF2-40B4-BE49-F238E27FC236}">
                <a16:creationId xmlns:a16="http://schemas.microsoft.com/office/drawing/2014/main" id="{E11C6676-B1E3-4ACE-2708-8ED804053301}"/>
              </a:ext>
            </a:extLst>
          </p:cNvPr>
          <p:cNvPicPr>
            <a:picLocks noChangeAspect="1"/>
          </p:cNvPicPr>
          <p:nvPr/>
        </p:nvPicPr>
        <p:blipFill rotWithShape="1">
          <a:blip r:embed="rId2"/>
          <a:srcRect t="38040" r="57190" b="47195"/>
          <a:stretch/>
        </p:blipFill>
        <p:spPr bwMode="auto">
          <a:xfrm>
            <a:off x="1051136" y="3655313"/>
            <a:ext cx="8323851" cy="152531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06235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View Data</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See the data within the table by using the SELECT statement. </a:t>
            </a:r>
          </a:p>
          <a:p>
            <a:r>
              <a:rPr lang="en-US" dirty="0"/>
              <a:t>Syntax</a:t>
            </a:r>
          </a:p>
          <a:p>
            <a:pPr marL="0" indent="0">
              <a:buNone/>
            </a:pPr>
            <a:r>
              <a:rPr lang="en-GB" sz="2400" dirty="0">
                <a:solidFill>
                  <a:srgbClr val="0070C0"/>
                </a:solidFill>
                <a:latin typeface="Courier New" panose="02070309020205020404" pitchFamily="49" charset="0"/>
                <a:ea typeface="Calibri" panose="020F0502020204030204" pitchFamily="34" charset="0"/>
                <a:cs typeface="Times New Roman" panose="02020603050405020304" pitchFamily="18" charset="0"/>
              </a:rPr>
              <a:t>   </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 FROM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t>Show contents of employee table</a:t>
            </a:r>
          </a:p>
          <a:p>
            <a:pPr marL="0" indent="0">
              <a:buNone/>
            </a:pPr>
            <a:r>
              <a:rPr lang="en-GB" sz="2400" dirty="0">
                <a:solidFill>
                  <a:srgbClr val="0070C0"/>
                </a:solidFill>
                <a:latin typeface="Courier New" panose="02070309020205020404" pitchFamily="49" charset="0"/>
                <a:ea typeface="Calibri" panose="020F0502020204030204" pitchFamily="34" charset="0"/>
                <a:cs typeface="Times New Roman" panose="02020603050405020304" pitchFamily="18" charset="0"/>
              </a:rPr>
              <a:t>   </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SELECT * FROM Employee;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a:p>
            <a:endParaRPr lang="en-KE" dirty="0"/>
          </a:p>
        </p:txBody>
      </p:sp>
      <p:pic>
        <p:nvPicPr>
          <p:cNvPr id="6" name="Picture 5" descr="Text&#10;&#10;Description automatically generated">
            <a:extLst>
              <a:ext uri="{FF2B5EF4-FFF2-40B4-BE49-F238E27FC236}">
                <a16:creationId xmlns:a16="http://schemas.microsoft.com/office/drawing/2014/main" id="{475D7D8C-2F8A-68BA-55C1-DEC462BED072}"/>
              </a:ext>
            </a:extLst>
          </p:cNvPr>
          <p:cNvPicPr>
            <a:picLocks noChangeAspect="1"/>
          </p:cNvPicPr>
          <p:nvPr/>
        </p:nvPicPr>
        <p:blipFill rotWithShape="1">
          <a:blip r:embed="rId2"/>
          <a:srcRect t="45798" r="64104" b="28675"/>
          <a:stretch/>
        </p:blipFill>
        <p:spPr bwMode="auto">
          <a:xfrm>
            <a:off x="6391425" y="2650324"/>
            <a:ext cx="5379951" cy="20319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323364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INSERT All records</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fontScale="85000" lnSpcReduction="20000"/>
          </a:bodyPr>
          <a:lstStyle/>
          <a:p>
            <a:r>
              <a:rPr lang="en-US" sz="2400" dirty="0"/>
              <a:t>Insert several records at once is possible. </a:t>
            </a:r>
          </a:p>
          <a:p>
            <a:r>
              <a:rPr lang="en-US" sz="2400" dirty="0"/>
              <a:t>The records are all separated by brackets</a:t>
            </a: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INSERT INTO Employee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VALUES</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('EMP003','Carol','Njagi','Female','1993-09-01','Single'),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('EMP004','Mary','Munene','Female','1998-08-06','Married'),</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('EMP005','Cathy','Resley','Male','1989-04-16','Married'),</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('EMP006','Abdul','Muita','Male','1988-07-30','Single'),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('EMP007','Steve','Kimuri','Male','1999-03-02','Married'),</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('EMP008','Ruth','Kimuli','Female','1996-04-07','Single');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920918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a:solidFill>
                  <a:srgbClr val="FFFFFF"/>
                </a:solidFill>
              </a:rPr>
              <a:t>Output</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1544278" y="1645723"/>
            <a:ext cx="9144000" cy="420001"/>
          </a:xfrm>
        </p:spPr>
        <p:txBody>
          <a:bodyPr vert="horz" lIns="91440" tIns="45720" rIns="91440" bIns="45720" rtlCol="0">
            <a:normAutofit/>
          </a:bodyPr>
          <a:lstStyle/>
          <a:p>
            <a:pPr marL="0" indent="0" algn="ctr">
              <a:buNone/>
            </a:pPr>
            <a:endParaRPr lang="en-US" sz="2000" dirty="0">
              <a:solidFill>
                <a:srgbClr val="C89141"/>
              </a:solidFill>
            </a:endParaRPr>
          </a:p>
        </p:txBody>
      </p:sp>
      <p:cxnSp>
        <p:nvCxnSpPr>
          <p:cNvPr id="17" name="Straight Connector 16">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Picture 6" descr="Text&#10;&#10;Description automatically generated">
            <a:extLst>
              <a:ext uri="{FF2B5EF4-FFF2-40B4-BE49-F238E27FC236}">
                <a16:creationId xmlns:a16="http://schemas.microsoft.com/office/drawing/2014/main" id="{D0B1284D-A432-0A84-652E-23036730E02C}"/>
              </a:ext>
            </a:extLst>
          </p:cNvPr>
          <p:cNvPicPr>
            <a:picLocks noChangeAspect="1"/>
          </p:cNvPicPr>
          <p:nvPr/>
        </p:nvPicPr>
        <p:blipFill rotWithShape="1">
          <a:blip r:embed="rId2"/>
          <a:srcRect t="63316" r="63705"/>
          <a:stretch/>
        </p:blipFill>
        <p:spPr bwMode="auto">
          <a:xfrm>
            <a:off x="331567" y="2638107"/>
            <a:ext cx="5455917" cy="2936414"/>
          </a:xfrm>
          <a:prstGeom prst="rect">
            <a:avLst/>
          </a:prstGeom>
          <a:extLst>
            <a:ext uri="{53640926-AAD7-44D8-BBD7-CCE9431645EC}">
              <a14:shadowObscured xmlns:a14="http://schemas.microsoft.com/office/drawing/2010/main"/>
            </a:ext>
          </a:extLst>
        </p:spPr>
      </p:pic>
      <p:cxnSp>
        <p:nvCxnSpPr>
          <p:cNvPr id="19" name="Straight Connector 18">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6" name="Picture 5" descr="Text&#10;&#10;Description automatically generated">
            <a:extLst>
              <a:ext uri="{FF2B5EF4-FFF2-40B4-BE49-F238E27FC236}">
                <a16:creationId xmlns:a16="http://schemas.microsoft.com/office/drawing/2014/main" id="{5CA08C69-65FC-F11B-E1BD-729073AB4759}"/>
              </a:ext>
            </a:extLst>
          </p:cNvPr>
          <p:cNvPicPr>
            <a:picLocks noChangeAspect="1"/>
          </p:cNvPicPr>
          <p:nvPr/>
        </p:nvPicPr>
        <p:blipFill rotWithShape="1">
          <a:blip r:embed="rId3"/>
          <a:srcRect t="65068" r="58653" b="4400"/>
          <a:stretch/>
        </p:blipFill>
        <p:spPr bwMode="auto">
          <a:xfrm>
            <a:off x="6445073" y="2638107"/>
            <a:ext cx="5455917" cy="2145355"/>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3950000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Department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F5263260-D78B-9FF9-A5EC-DA647CFBF3BA}"/>
              </a:ext>
            </a:extLst>
          </p:cNvPr>
          <p:cNvPicPr>
            <a:picLocks noChangeAspect="1"/>
          </p:cNvPicPr>
          <p:nvPr/>
        </p:nvPicPr>
        <p:blipFill rotWithShape="1">
          <a:blip r:embed="rId2"/>
          <a:srcRect t="44296" r="61312"/>
          <a:stretch/>
        </p:blipFill>
        <p:spPr bwMode="auto">
          <a:xfrm>
            <a:off x="5405862" y="629266"/>
            <a:ext cx="6019331" cy="4615070"/>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631166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Omission</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Missed adding the LAW department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BD403302-3C7B-238B-AD37-120FCE213298}"/>
              </a:ext>
            </a:extLst>
          </p:cNvPr>
          <p:cNvPicPr>
            <a:picLocks noChangeAspect="1"/>
          </p:cNvPicPr>
          <p:nvPr/>
        </p:nvPicPr>
        <p:blipFill rotWithShape="1">
          <a:blip r:embed="rId2"/>
          <a:srcRect t="41308" r="46820"/>
          <a:stretch/>
        </p:blipFill>
        <p:spPr bwMode="auto">
          <a:xfrm>
            <a:off x="5405862" y="797879"/>
            <a:ext cx="6019331" cy="3853071"/>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41609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Instructor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3200" dirty="0"/>
              <a:t>Before we can insert the values for the instructor table</a:t>
            </a:r>
          </a:p>
          <a:p>
            <a:r>
              <a:rPr lang="en-US" sz="3200" dirty="0" err="1"/>
              <a:t>Ins_ID</a:t>
            </a:r>
            <a:r>
              <a:rPr lang="en-US" sz="3200" dirty="0"/>
              <a:t> is an incremental value. </a:t>
            </a:r>
          </a:p>
          <a:p>
            <a:r>
              <a:rPr lang="en-US" sz="3200" dirty="0"/>
              <a:t>Modify the column so that the numbers can be incrementally added. </a:t>
            </a:r>
          </a:p>
          <a:p>
            <a:r>
              <a:rPr lang="en-US" sz="3200" dirty="0"/>
              <a:t>Use the ALTER statement and add a constraint called AUTO_INCREMENT.</a:t>
            </a: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ALTER TABLE Instructor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MODIFY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Ins_ID</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INT NOT NULL UNIQUE AUTO_INCREMENT;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3200" dirty="0"/>
          </a:p>
        </p:txBody>
      </p:sp>
    </p:spTree>
    <p:extLst>
      <p:ext uri="{BB962C8B-B14F-4D97-AF65-F5344CB8AC3E}">
        <p14:creationId xmlns:p14="http://schemas.microsoft.com/office/powerpoint/2010/main" val="2622806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sz="3400"/>
              <a:t>AUTO_INCREMENT</a:t>
            </a:r>
            <a:endParaRPr lang="en-KE" sz="3400"/>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omputer screen capture&#10;&#10;Description automatically generated with medium confidence">
            <a:extLst>
              <a:ext uri="{FF2B5EF4-FFF2-40B4-BE49-F238E27FC236}">
                <a16:creationId xmlns:a16="http://schemas.microsoft.com/office/drawing/2014/main" id="{BDB0954D-B200-EB77-624C-F450B4C82917}"/>
              </a:ext>
            </a:extLst>
          </p:cNvPr>
          <p:cNvPicPr>
            <a:picLocks noChangeAspect="1"/>
          </p:cNvPicPr>
          <p:nvPr/>
        </p:nvPicPr>
        <p:blipFill rotWithShape="1">
          <a:blip r:embed="rId2"/>
          <a:srcRect t="56058" r="60248"/>
          <a:stretch/>
        </p:blipFill>
        <p:spPr bwMode="auto">
          <a:xfrm>
            <a:off x="5405862" y="787964"/>
            <a:ext cx="6019331" cy="3543145"/>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7710134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Instructor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fontScale="92500" lnSpcReduction="10000"/>
          </a:bodyPr>
          <a:lstStyle/>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INSERT INTO Instructor(</a:t>
            </a:r>
            <a:r>
              <a:rPr lang="en-GB" sz="19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Emp_Num,Dep_ID,Post</a:t>
            </a: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VALUES</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('EMP001','CIT','Lecturer'),</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('EMP002','MTH','Chairman'),</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('EMP003','LAW','Dean'),</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('EMP004','CIT','Lecturer'),</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('EMP005','BUS','Lecturer'),</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('EMP006','EDU','Senior Lecturer'),</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('EMP007','MTH','Lecturer'),</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20000"/>
              </a:lnSpc>
              <a:spcBef>
                <a:spcPts val="400"/>
              </a:spcBef>
              <a:spcAft>
                <a:spcPts val="400"/>
              </a:spcAft>
              <a:buNone/>
            </a:pPr>
            <a:r>
              <a:rPr lang="en-GB" sz="19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('EMP008','PSY',’Senior Lecturer');</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508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Instructor</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First line of the code adds the column names. </a:t>
            </a:r>
          </a:p>
          <a:p>
            <a:r>
              <a:rPr lang="en-US" sz="2000"/>
              <a:t>Column names are added because the Ins_ID are incrementally being added. </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19041FB3-7EF7-1DE8-6785-D1A589FF7091}"/>
              </a:ext>
            </a:extLst>
          </p:cNvPr>
          <p:cNvPicPr>
            <a:picLocks noChangeAspect="1"/>
          </p:cNvPicPr>
          <p:nvPr/>
        </p:nvPicPr>
        <p:blipFill rotWithShape="1">
          <a:blip r:embed="rId2"/>
          <a:srcRect t="14341" r="57323" b="4688"/>
          <a:stretch/>
        </p:blipFill>
        <p:spPr bwMode="auto">
          <a:xfrm>
            <a:off x="5604934" y="883266"/>
            <a:ext cx="4154107" cy="4748652"/>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339209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Null Values</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Add values to one row that permits null values? </a:t>
            </a:r>
          </a:p>
          <a:p>
            <a:r>
              <a:rPr lang="en-US" sz="2000"/>
              <a:t>Assume that we create a table called Test </a:t>
            </a:r>
          </a:p>
          <a:p>
            <a:r>
              <a:rPr lang="en-US" sz="2000"/>
              <a:t>Fields: Test_No, Name, Type. </a:t>
            </a:r>
          </a:p>
          <a:p>
            <a:r>
              <a:rPr lang="en-US" sz="2000"/>
              <a:t>The Type column allows for null values as shown in the output below.</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24A5D51F-DE7D-14BA-E826-78B70B4E1883}"/>
              </a:ext>
            </a:extLst>
          </p:cNvPr>
          <p:cNvPicPr>
            <a:picLocks noChangeAspect="1"/>
          </p:cNvPicPr>
          <p:nvPr/>
        </p:nvPicPr>
        <p:blipFill rotWithShape="1">
          <a:blip r:embed="rId2"/>
          <a:srcRect t="67292" r="56792"/>
          <a:stretch/>
        </p:blipFill>
        <p:spPr bwMode="auto">
          <a:xfrm>
            <a:off x="5405862" y="2054710"/>
            <a:ext cx="6019331" cy="2745333"/>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0755743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Null Values</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Add three records with the third having a null record, </a:t>
            </a: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INSERT INTO Test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VALUES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('T001','Training Program 1','Monthly'),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('T002','Training Program 2','Weekly'),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('T003','Training Program 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effectLst/>
                <a:latin typeface="Helvetica" pitchFamily="2" charset="0"/>
                <a:ea typeface="Calibri" panose="020F0502020204030204" pitchFamily="34" charset="0"/>
                <a:cs typeface="Calibri" panose="020F0502020204030204" pitchFamily="34" charset="0"/>
              </a:rPr>
              <a:t>Empty double quotes in the last statement would insert a blank record</a:t>
            </a:r>
            <a:endParaRPr lang="en-KE" sz="2400" dirty="0"/>
          </a:p>
        </p:txBody>
      </p:sp>
    </p:spTree>
    <p:extLst>
      <p:ext uri="{BB962C8B-B14F-4D97-AF65-F5344CB8AC3E}">
        <p14:creationId xmlns:p14="http://schemas.microsoft.com/office/powerpoint/2010/main" val="2214658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Null Values</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79C1287B-5EC2-D128-E02C-8A0DFDE0B44B}"/>
              </a:ext>
            </a:extLst>
          </p:cNvPr>
          <p:cNvPicPr>
            <a:picLocks noChangeAspect="1"/>
          </p:cNvPicPr>
          <p:nvPr/>
        </p:nvPicPr>
        <p:blipFill rotWithShape="1">
          <a:blip r:embed="rId2"/>
          <a:srcRect t="64644" r="67029"/>
          <a:stretch/>
        </p:blipFill>
        <p:spPr bwMode="auto">
          <a:xfrm>
            <a:off x="5405862" y="744008"/>
            <a:ext cx="6019331" cy="3888985"/>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142670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UPDATE </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Used to modify data in a table</a:t>
            </a:r>
          </a:p>
          <a:p>
            <a:r>
              <a:rPr lang="en-US" dirty="0"/>
              <a:t>Syntax</a:t>
            </a: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UPDATE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tablename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SET fieldname =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datavalue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fieldname =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datavalue</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WHERE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conditon_to_be_met</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815948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UPDATE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Can be used to add values to a specific field. </a:t>
            </a:r>
          </a:p>
          <a:p>
            <a:r>
              <a:rPr lang="en-US" dirty="0"/>
              <a:t>Assume that </a:t>
            </a:r>
            <a:r>
              <a:rPr lang="en-US" dirty="0" err="1"/>
              <a:t>Bustani</a:t>
            </a:r>
            <a:r>
              <a:rPr lang="en-US" dirty="0"/>
              <a:t> needs to start collecting Employee ID numbers.</a:t>
            </a:r>
          </a:p>
          <a:p>
            <a:r>
              <a:rPr lang="en-US" dirty="0"/>
              <a:t>Employee table does not have a field for collecting ID numbers. </a:t>
            </a:r>
          </a:p>
          <a:p>
            <a:r>
              <a:rPr lang="en-US" dirty="0"/>
              <a:t>Need to add the column for ID called </a:t>
            </a:r>
            <a:r>
              <a:rPr lang="en-US" dirty="0" err="1"/>
              <a:t>ID_Numbers</a:t>
            </a:r>
            <a:r>
              <a:rPr lang="en-US" dirty="0"/>
              <a:t>. </a:t>
            </a: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ALTER TABLE Employee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7000"/>
              </a:lnSpc>
              <a:spcAft>
                <a:spcPts val="800"/>
              </a:spcAft>
              <a:buNone/>
            </a:pP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ADD </a:t>
            </a:r>
            <a:r>
              <a:rPr lang="en-GB" sz="24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ID_Num</a:t>
            </a:r>
            <a:r>
              <a:rPr lang="en-GB" sz="24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 INT(8) NOT NULL;</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989907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ALTER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E7024F87-D904-96E8-E715-0D9F21562701}"/>
              </a:ext>
            </a:extLst>
          </p:cNvPr>
          <p:cNvPicPr>
            <a:picLocks noChangeAspect="1"/>
          </p:cNvPicPr>
          <p:nvPr/>
        </p:nvPicPr>
        <p:blipFill rotWithShape="1">
          <a:blip r:embed="rId2"/>
          <a:srcRect t="41037" r="53734"/>
          <a:stretch/>
        </p:blipFill>
        <p:spPr bwMode="auto">
          <a:xfrm>
            <a:off x="5405862" y="629266"/>
            <a:ext cx="6019331" cy="4621928"/>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6419273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UPDATE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Add employee ID numbers to the added field</a:t>
            </a:r>
          </a:p>
          <a:p>
            <a:r>
              <a:rPr lang="en-US" sz="2000" dirty="0"/>
              <a:t>Single statement for each employee. </a:t>
            </a: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UPDATE Employee</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ID_Num</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=17584692</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indent="0">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WHERE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='EMP001';</a:t>
            </a:r>
            <a:endParaRPr lang="en-GB"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6A8C7FB4-8115-2DC0-39AD-CE0F07162996}"/>
              </a:ext>
            </a:extLst>
          </p:cNvPr>
          <p:cNvPicPr>
            <a:picLocks noChangeAspect="1"/>
          </p:cNvPicPr>
          <p:nvPr/>
        </p:nvPicPr>
        <p:blipFill rotWithShape="1">
          <a:blip r:embed="rId2"/>
          <a:srcRect t="40816" r="67029" b="42196"/>
          <a:stretch/>
        </p:blipFill>
        <p:spPr bwMode="auto">
          <a:xfrm>
            <a:off x="5405862" y="1849613"/>
            <a:ext cx="6019331" cy="1868595"/>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6790733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dirty="0"/>
              <a:t>UPDATE</a:t>
            </a:r>
            <a:endParaRPr lang="en-KE" dirty="0"/>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EMP001 has gotten a new ID number. </a:t>
            </a:r>
          </a:p>
          <a:p>
            <a:r>
              <a:rPr lang="en-US" sz="2000" dirty="0"/>
              <a:t>Same can be repeated until all the values are entered into the table. </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graphical user interface&#10;&#10;Description automatically generated">
            <a:extLst>
              <a:ext uri="{FF2B5EF4-FFF2-40B4-BE49-F238E27FC236}">
                <a16:creationId xmlns:a16="http://schemas.microsoft.com/office/drawing/2014/main" id="{8A8985BA-1DAB-60FF-DD55-2B9FBA89BA1A}"/>
              </a:ext>
            </a:extLst>
          </p:cNvPr>
          <p:cNvPicPr>
            <a:picLocks noChangeAspect="1"/>
          </p:cNvPicPr>
          <p:nvPr/>
        </p:nvPicPr>
        <p:blipFill rotWithShape="1">
          <a:blip r:embed="rId2"/>
          <a:srcRect t="54275" r="46022"/>
          <a:stretch/>
        </p:blipFill>
        <p:spPr bwMode="auto">
          <a:xfrm>
            <a:off x="5405862" y="1440426"/>
            <a:ext cx="6019331" cy="3072151"/>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257620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UPDATE Multiple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400" dirty="0"/>
              <a:t>Update multiple columns.</a:t>
            </a:r>
          </a:p>
          <a:p>
            <a:r>
              <a:rPr lang="en-US" sz="2400" dirty="0"/>
              <a:t>EMP003 got Married </a:t>
            </a:r>
          </a:p>
          <a:p>
            <a:r>
              <a:rPr lang="en-US" sz="2400" dirty="0"/>
              <a:t>Also updating their ID number</a:t>
            </a:r>
          </a:p>
          <a:p>
            <a:pPr indent="0" algn="just">
              <a:lnSpc>
                <a:spcPct val="150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UPDATE Employee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SET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ID_Num</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a:t>
            </a:r>
            <a:r>
              <a:rPr lang="en-GB" sz="2000" dirty="0">
                <a:effectLst/>
                <a:latin typeface="Calibri" panose="020F0502020204030204" pitchFamily="34" charset="0"/>
                <a:ea typeface="Calibri" panose="020F0502020204030204" pitchFamily="34" charset="0"/>
                <a:cs typeface="Times New Roman" panose="02020603050405020304" pitchFamily="18" charset="0"/>
              </a:rPr>
              <a:t> </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12346598,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MStatus</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=”Married”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WHERE </a:t>
            </a:r>
            <a:r>
              <a:rPr lang="en-GB" sz="2000" dirty="0" err="1">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Emp_Num</a:t>
            </a:r>
            <a:r>
              <a:rPr lang="en-GB" sz="2000" dirty="0">
                <a:solidFill>
                  <a:srgbClr val="0070C0"/>
                </a:solidFill>
                <a:effectLst/>
                <a:latin typeface="Courier New" panose="02070309020205020404" pitchFamily="49" charset="0"/>
                <a:ea typeface="Calibri" panose="020F0502020204030204" pitchFamily="34" charset="0"/>
                <a:cs typeface="Times New Roman" panose="02020603050405020304" pitchFamily="18" charset="0"/>
              </a:rPr>
              <a:t>='EMP003';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400" dirty="0"/>
          </a:p>
        </p:txBody>
      </p:sp>
    </p:spTree>
    <p:extLst>
      <p:ext uri="{BB962C8B-B14F-4D97-AF65-F5344CB8AC3E}">
        <p14:creationId xmlns:p14="http://schemas.microsoft.com/office/powerpoint/2010/main" val="5962959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UPDATE Multiple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Graphical user interface&#10;&#10;Description automatically generated with medium confidence">
            <a:extLst>
              <a:ext uri="{FF2B5EF4-FFF2-40B4-BE49-F238E27FC236}">
                <a16:creationId xmlns:a16="http://schemas.microsoft.com/office/drawing/2014/main" id="{725AA867-B533-095C-9A89-C561BB1C7AC6}"/>
              </a:ext>
            </a:extLst>
          </p:cNvPr>
          <p:cNvPicPr>
            <a:picLocks noChangeAspect="1"/>
          </p:cNvPicPr>
          <p:nvPr/>
        </p:nvPicPr>
        <p:blipFill rotWithShape="1">
          <a:blip r:embed="rId2"/>
          <a:srcRect l="-266" t="54495" r="45225"/>
          <a:stretch/>
        </p:blipFill>
        <p:spPr bwMode="auto">
          <a:xfrm>
            <a:off x="5405862" y="939238"/>
            <a:ext cx="6019331" cy="2998323"/>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687653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Summary</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1590196780"/>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42357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32EA78-8993-4B93-896A-BD96906D43B9}"/>
              </a:ext>
            </a:extLst>
          </p:cNvPr>
          <p:cNvSpPr>
            <a:spLocks noGrp="1"/>
          </p:cNvSpPr>
          <p:nvPr>
            <p:ph type="title"/>
          </p:nvPr>
        </p:nvSpPr>
        <p:spPr>
          <a:xfrm>
            <a:off x="1043631" y="809898"/>
            <a:ext cx="9942716" cy="1554480"/>
          </a:xfrm>
        </p:spPr>
        <p:txBody>
          <a:bodyPr anchor="ctr">
            <a:normAutofit/>
          </a:bodyPr>
          <a:lstStyle/>
          <a:p>
            <a:r>
              <a:rPr lang="en-US" sz="4800" dirty="0"/>
              <a:t>Discussion Topic</a:t>
            </a:r>
            <a:endParaRPr lang="en-KE" sz="4800" dirty="0"/>
          </a:p>
        </p:txBody>
      </p:sp>
      <p:sp>
        <p:nvSpPr>
          <p:cNvPr id="3" name="Content Placeholder 2">
            <a:extLst>
              <a:ext uri="{FF2B5EF4-FFF2-40B4-BE49-F238E27FC236}">
                <a16:creationId xmlns:a16="http://schemas.microsoft.com/office/drawing/2014/main" id="{1C002CAC-28FF-4E33-9F2A-626B74DE063C}"/>
              </a:ext>
            </a:extLst>
          </p:cNvPr>
          <p:cNvSpPr>
            <a:spLocks noGrp="1"/>
          </p:cNvSpPr>
          <p:nvPr>
            <p:ph idx="1"/>
          </p:nvPr>
        </p:nvSpPr>
        <p:spPr>
          <a:xfrm>
            <a:off x="633597" y="2742642"/>
            <a:ext cx="9667399" cy="3124658"/>
          </a:xfrm>
        </p:spPr>
        <p:txBody>
          <a:bodyPr anchor="ctr">
            <a:normAutofit fontScale="85000" lnSpcReduction="20000"/>
          </a:bodyPr>
          <a:lstStyle/>
          <a:p>
            <a:r>
              <a:rPr lang="en-US" sz="4000" dirty="0"/>
              <a:t>This discussion topic is a continuation of lecture 9 during which we altered tables for the Lands Office. Add at least 10 records per table and ensure to consider where the main relationship exists so that you do not get integrity errors</a:t>
            </a:r>
          </a:p>
          <a:p>
            <a:r>
              <a:rPr lang="en-US" sz="4000" dirty="0"/>
              <a:t>Try and update some of the records within the tables. Look for guidance from your instructor.</a:t>
            </a:r>
            <a:endParaRPr lang="en-KE" sz="4000" dirty="0"/>
          </a:p>
        </p:txBody>
      </p:sp>
      <p:cxnSp>
        <p:nvCxnSpPr>
          <p:cNvPr id="26"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43120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References</a:t>
            </a:r>
            <a:endParaRPr lang="en-KE" sz="5400" dirty="0"/>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738611837"/>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94707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8DDE215-3EF6-4702-9EB9-800ACEDCC332}"/>
              </a:ext>
            </a:extLst>
          </p:cNvPr>
          <p:cNvSpPr>
            <a:spLocks noGrp="1"/>
          </p:cNvSpPr>
          <p:nvPr>
            <p:ph type="ctrTitle"/>
          </p:nvPr>
        </p:nvSpPr>
        <p:spPr>
          <a:xfrm>
            <a:off x="1804988" y="1442172"/>
            <a:ext cx="8582025" cy="2177328"/>
          </a:xfrm>
        </p:spPr>
        <p:txBody>
          <a:bodyPr anchor="ctr">
            <a:normAutofit/>
          </a:bodyPr>
          <a:lstStyle/>
          <a:p>
            <a:r>
              <a:rPr lang="en-US" sz="6600"/>
              <a:t>Next lesson will cover</a:t>
            </a:r>
            <a:endParaRPr lang="en-KE" sz="6600"/>
          </a:p>
        </p:txBody>
      </p:sp>
      <p:sp>
        <p:nvSpPr>
          <p:cNvPr id="23" name="Rectangle: Rounded Corners 22">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42E118-7776-4634-A5A9-8873E3E2B4F7}"/>
              </a:ext>
            </a:extLst>
          </p:cNvPr>
          <p:cNvSpPr>
            <a:spLocks noGrp="1"/>
          </p:cNvSpPr>
          <p:nvPr>
            <p:ph type="subTitle" idx="1"/>
          </p:nvPr>
        </p:nvSpPr>
        <p:spPr>
          <a:xfrm>
            <a:off x="2566988" y="3962400"/>
            <a:ext cx="7058025" cy="581025"/>
          </a:xfrm>
        </p:spPr>
        <p:txBody>
          <a:bodyPr anchor="ctr">
            <a:normAutofit fontScale="77500" lnSpcReduction="20000"/>
          </a:bodyPr>
          <a:lstStyle/>
          <a:p>
            <a:pPr marL="0" indent="0">
              <a:buNone/>
            </a:pPr>
            <a:r>
              <a:rPr lang="en-US" sz="4000" dirty="0">
                <a:solidFill>
                  <a:srgbClr val="FFFFFF"/>
                </a:solidFill>
              </a:rPr>
              <a:t>Advanced Data Manipulation Languages</a:t>
            </a:r>
            <a:endParaRPr lang="en-KE" sz="4000" dirty="0">
              <a:solidFill>
                <a:srgbClr val="FFFFFF"/>
              </a:solidFill>
            </a:endParaRPr>
          </a:p>
        </p:txBody>
      </p:sp>
    </p:spTree>
    <p:extLst>
      <p:ext uri="{BB962C8B-B14F-4D97-AF65-F5344CB8AC3E}">
        <p14:creationId xmlns:p14="http://schemas.microsoft.com/office/powerpoint/2010/main" val="1447041210"/>
      </p:ext>
    </p:extLst>
  </p:cSld>
  <p:clrMapOvr>
    <a:masterClrMapping/>
  </p:clrMapOvr>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358</TotalTime>
  <Words>1284</Words>
  <Application>Microsoft Office PowerPoint</Application>
  <PresentationFormat>Widescreen</PresentationFormat>
  <Paragraphs>286</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Courier New</vt:lpstr>
      <vt:lpstr>Helvetica</vt:lpstr>
      <vt:lpstr>Office Theme</vt:lpstr>
      <vt:lpstr>Introduction to Database Technologies</vt:lpstr>
      <vt:lpstr>Overview</vt:lpstr>
      <vt:lpstr>Learning Outcomes</vt:lpstr>
      <vt:lpstr>RECAP</vt:lpstr>
      <vt:lpstr>Cont.</vt:lpstr>
      <vt:lpstr>Introduction</vt:lpstr>
      <vt:lpstr>Table Details</vt:lpstr>
      <vt:lpstr>Table Details</vt:lpstr>
      <vt:lpstr>Table Details</vt:lpstr>
      <vt:lpstr>INSERT</vt:lpstr>
      <vt:lpstr>INSERT</vt:lpstr>
      <vt:lpstr>INSERT</vt:lpstr>
      <vt:lpstr>Employee Table</vt:lpstr>
      <vt:lpstr>INSERT Error</vt:lpstr>
      <vt:lpstr>INSERT Corrected</vt:lpstr>
      <vt:lpstr>View Data</vt:lpstr>
      <vt:lpstr>INSERT All records</vt:lpstr>
      <vt:lpstr>Output</vt:lpstr>
      <vt:lpstr>Department Table</vt:lpstr>
      <vt:lpstr>Omission</vt:lpstr>
      <vt:lpstr>Instructor Table</vt:lpstr>
      <vt:lpstr>AUTO_INCREMENT</vt:lpstr>
      <vt:lpstr>Instructor Table</vt:lpstr>
      <vt:lpstr>Instructor</vt:lpstr>
      <vt:lpstr>Null Values</vt:lpstr>
      <vt:lpstr>Null Values</vt:lpstr>
      <vt:lpstr>Null Values</vt:lpstr>
      <vt:lpstr>UPDATE </vt:lpstr>
      <vt:lpstr>UPDATE</vt:lpstr>
      <vt:lpstr>ALTER Table</vt:lpstr>
      <vt:lpstr>UPDATE Table</vt:lpstr>
      <vt:lpstr>UPDATE</vt:lpstr>
      <vt:lpstr>UPDATE Multiple</vt:lpstr>
      <vt:lpstr>UPDATE Multiple</vt:lpstr>
      <vt:lpstr>Summary</vt:lpstr>
      <vt:lpstr>Discussion Topic</vt:lpstr>
      <vt:lpstr>References</vt:lpstr>
      <vt:lpstr>Next lesson will cover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Organization and Architecture</dc:title>
  <dc:creator>Victoria Mukami</dc:creator>
  <cp:lastModifiedBy>Victoria Mukami</cp:lastModifiedBy>
  <cp:revision>12</cp:revision>
  <dcterms:created xsi:type="dcterms:W3CDTF">2021-09-16T11:34:02Z</dcterms:created>
  <dcterms:modified xsi:type="dcterms:W3CDTF">2022-06-02T10:07:55Z</dcterms:modified>
</cp:coreProperties>
</file>