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70" r:id="rId5"/>
    <p:sldId id="259" r:id="rId6"/>
    <p:sldId id="261" r:id="rId7"/>
    <p:sldId id="262" r:id="rId8"/>
    <p:sldId id="268" r:id="rId9"/>
    <p:sldId id="267" r:id="rId10"/>
    <p:sldId id="264" r:id="rId11"/>
    <p:sldId id="269" r:id="rId12"/>
    <p:sldId id="271" r:id="rId13"/>
    <p:sldId id="265" r:id="rId14"/>
    <p:sldId id="260" r:id="rId15"/>
    <p:sldId id="272" r:id="rId16"/>
    <p:sldId id="273" r:id="rId17"/>
    <p:sldId id="274"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10" autoAdjust="0"/>
    <p:restoredTop sz="94660"/>
  </p:normalViewPr>
  <p:slideViewPr>
    <p:cSldViewPr>
      <p:cViewPr varScale="1">
        <p:scale>
          <a:sx n="69" d="100"/>
          <a:sy n="69" d="100"/>
        </p:scale>
        <p:origin x="-137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07.06.2019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07.06.2019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07.06.2019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07.06.2019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07.06.2019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07.06.2019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07.06.2019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07.06.2019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07.06.2019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07.06.2019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07.06.2019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07.06.2019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en-US" dirty="0" smtClean="0">
                <a:solidFill>
                  <a:schemeClr val="bg1"/>
                </a:solidFill>
                <a:latin typeface="+mn-lt"/>
              </a:rPr>
              <a:t>Lecture 3</a:t>
            </a:r>
            <a:br>
              <a:rPr lang="en-US" dirty="0" smtClean="0">
                <a:solidFill>
                  <a:schemeClr val="bg1"/>
                </a:solidFill>
                <a:latin typeface="+mn-lt"/>
              </a:rPr>
            </a:br>
            <a:r>
              <a:rPr lang="en-US" dirty="0" smtClean="0">
                <a:latin typeface="+mn-lt"/>
              </a:rPr>
              <a:t>Exploring Learner Needs</a:t>
            </a:r>
            <a:endParaRPr lang="ru-RU" dirty="0">
              <a:latin typeface="+mn-lt"/>
            </a:endParaRPr>
          </a:p>
        </p:txBody>
      </p:sp>
      <p:sp>
        <p:nvSpPr>
          <p:cNvPr id="3" name="Подзаголовок 2"/>
          <p:cNvSpPr>
            <a:spLocks noGrp="1"/>
          </p:cNvSpPr>
          <p:nvPr>
            <p:ph type="subTitle" idx="1"/>
          </p:nvPr>
        </p:nvSpPr>
        <p:spPr/>
        <p:txBody>
          <a:bodyPr>
            <a:normAutofit fontScale="70000" lnSpcReduction="20000"/>
          </a:bodyPr>
          <a:lstStyle/>
          <a:p>
            <a:endParaRPr lang="en-US" dirty="0"/>
          </a:p>
          <a:p>
            <a:endParaRPr lang="en-US" dirty="0"/>
          </a:p>
          <a:p>
            <a:endParaRPr lang="en-US" dirty="0"/>
          </a:p>
          <a:p>
            <a:endParaRPr lang="en-US" dirty="0"/>
          </a:p>
          <a:p>
            <a:r>
              <a:rPr lang="en-US" b="1" dirty="0" err="1"/>
              <a:t>Komila</a:t>
            </a:r>
            <a:r>
              <a:rPr lang="en-US" b="1" dirty="0"/>
              <a:t> </a:t>
            </a:r>
            <a:r>
              <a:rPr lang="en-US" b="1" dirty="0" err="1"/>
              <a:t>Tangirova</a:t>
            </a:r>
            <a:r>
              <a:rPr lang="en-US" b="1" dirty="0"/>
              <a:t>,</a:t>
            </a:r>
          </a:p>
          <a:p>
            <a:r>
              <a:rPr lang="en-US" b="1" dirty="0" err="1"/>
              <a:t>UzSPIC</a:t>
            </a:r>
            <a:endParaRPr lang="en-US" dirty="0"/>
          </a:p>
        </p:txBody>
      </p:sp>
    </p:spTree>
    <p:extLst>
      <p:ext uri="{BB962C8B-B14F-4D97-AF65-F5344CB8AC3E}">
        <p14:creationId xmlns:p14="http://schemas.microsoft.com/office/powerpoint/2010/main" val="2479962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latin typeface="+mn-lt"/>
              </a:rPr>
              <a:t>Outline:</a:t>
            </a:r>
            <a:endParaRPr lang="ru-RU" b="1" dirty="0">
              <a:latin typeface="+mn-lt"/>
            </a:endParaRPr>
          </a:p>
        </p:txBody>
      </p:sp>
      <p:sp>
        <p:nvSpPr>
          <p:cNvPr id="3" name="Объект 2"/>
          <p:cNvSpPr>
            <a:spLocks noGrp="1"/>
          </p:cNvSpPr>
          <p:nvPr>
            <p:ph idx="1"/>
          </p:nvPr>
        </p:nvSpPr>
        <p:spPr/>
        <p:txBody>
          <a:bodyPr/>
          <a:lstStyle/>
          <a:p>
            <a:r>
              <a:rPr lang="en-US" dirty="0"/>
              <a:t>A brief overview</a:t>
            </a:r>
          </a:p>
          <a:p>
            <a:r>
              <a:rPr lang="en-US" dirty="0"/>
              <a:t>Definitions of Needs analysis</a:t>
            </a:r>
          </a:p>
          <a:p>
            <a:r>
              <a:rPr lang="en-US" dirty="0"/>
              <a:t>Needs analysis is a component in a cyclical process</a:t>
            </a:r>
          </a:p>
          <a:p>
            <a:r>
              <a:rPr lang="en-US" dirty="0"/>
              <a:t>Research in the area</a:t>
            </a:r>
          </a:p>
          <a:p>
            <a:r>
              <a:rPr lang="en-US" dirty="0"/>
              <a:t>Learner factors </a:t>
            </a:r>
          </a:p>
          <a:p>
            <a:r>
              <a:rPr lang="en-US" dirty="0"/>
              <a:t>Methods and resources in exploring learner needs</a:t>
            </a:r>
          </a:p>
          <a:p>
            <a:r>
              <a:rPr lang="en-US" dirty="0"/>
              <a:t>Types of needs analysis </a:t>
            </a:r>
          </a:p>
          <a:p>
            <a:pPr marL="0" indent="0">
              <a:buNone/>
            </a:pPr>
            <a:r>
              <a:rPr lang="en-US" sz="2000" dirty="0"/>
              <a:t> </a:t>
            </a:r>
          </a:p>
        </p:txBody>
      </p:sp>
    </p:spTree>
    <p:extLst>
      <p:ext uri="{BB962C8B-B14F-4D97-AF65-F5344CB8AC3E}">
        <p14:creationId xmlns:p14="http://schemas.microsoft.com/office/powerpoint/2010/main" val="998077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b="1" dirty="0">
                <a:latin typeface="+mn-lt"/>
              </a:rPr>
              <a:t>Needs analysis</a:t>
            </a:r>
            <a:endParaRPr lang="ru-RU" b="1" dirty="0">
              <a:latin typeface="+mn-lt"/>
            </a:endParaRPr>
          </a:p>
        </p:txBody>
      </p:sp>
      <p:sp>
        <p:nvSpPr>
          <p:cNvPr id="3" name="Объект 2"/>
          <p:cNvSpPr>
            <a:spLocks noGrp="1"/>
          </p:cNvSpPr>
          <p:nvPr>
            <p:ph idx="1"/>
          </p:nvPr>
        </p:nvSpPr>
        <p:spPr/>
        <p:txBody>
          <a:bodyPr>
            <a:normAutofit lnSpcReduction="10000"/>
          </a:bodyPr>
          <a:lstStyle/>
          <a:p>
            <a:pPr marL="0" indent="0">
              <a:buNone/>
            </a:pPr>
            <a:endParaRPr lang="en-GB" dirty="0"/>
          </a:p>
          <a:p>
            <a:pPr marL="0" indent="0">
              <a:buNone/>
            </a:pPr>
            <a:endParaRPr lang="en-GB" dirty="0"/>
          </a:p>
          <a:p>
            <a:pPr marL="0" indent="0">
              <a:buNone/>
            </a:pPr>
            <a:r>
              <a:rPr lang="en-GB" dirty="0"/>
              <a:t>“The starting point of ESP is an understanding of the current and/or future academic or occupational needs of learners”</a:t>
            </a:r>
          </a:p>
          <a:p>
            <a:pPr marL="0" indent="0" algn="r">
              <a:buNone/>
            </a:pPr>
            <a:r>
              <a:rPr lang="en-GB" dirty="0"/>
              <a:t> </a:t>
            </a:r>
            <a:r>
              <a:rPr lang="en-GB" b="1" dirty="0"/>
              <a:t>(Anthony, 2018:65).</a:t>
            </a:r>
          </a:p>
          <a:p>
            <a:pPr marL="0" indent="0">
              <a:buNone/>
            </a:pPr>
            <a:r>
              <a:rPr lang="en-GB" dirty="0"/>
              <a:t>It is the defining of clear and specific needs that perhaps distinguishes ESP most strongly from general English language teaching. </a:t>
            </a:r>
          </a:p>
          <a:p>
            <a:pPr marL="0" indent="0" algn="r">
              <a:buNone/>
            </a:pPr>
            <a:r>
              <a:rPr lang="en-GB" b="1" dirty="0"/>
              <a:t>(Flowerdew &amp; Peacock, 2001).  </a:t>
            </a:r>
            <a:endParaRPr lang="en-US" b="1"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4006622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9A41D90-431B-4258-8B2E-ADE00476DED5}"/>
              </a:ext>
            </a:extLst>
          </p:cNvPr>
          <p:cNvSpPr>
            <a:spLocks noGrp="1"/>
          </p:cNvSpPr>
          <p:nvPr>
            <p:ph type="title"/>
          </p:nvPr>
        </p:nvSpPr>
        <p:spPr/>
        <p:txBody>
          <a:bodyPr/>
          <a:lstStyle/>
          <a:p>
            <a:pPr algn="ctr"/>
            <a:r>
              <a:rPr lang="en-US" b="1" dirty="0">
                <a:latin typeface="+mn-lt"/>
              </a:rPr>
              <a:t>A Brief overview</a:t>
            </a:r>
          </a:p>
        </p:txBody>
      </p:sp>
      <p:sp>
        <p:nvSpPr>
          <p:cNvPr id="3" name="Content Placeholder 2">
            <a:extLst>
              <a:ext uri="{FF2B5EF4-FFF2-40B4-BE49-F238E27FC236}">
                <a16:creationId xmlns:a16="http://schemas.microsoft.com/office/drawing/2014/main" xmlns="" id="{420E7AAC-45F4-4582-95D2-2EBC49B8E0B4}"/>
              </a:ext>
            </a:extLst>
          </p:cNvPr>
          <p:cNvSpPr>
            <a:spLocks noGrp="1"/>
          </p:cNvSpPr>
          <p:nvPr>
            <p:ph idx="1"/>
          </p:nvPr>
        </p:nvSpPr>
        <p:spPr/>
        <p:txBody>
          <a:bodyPr>
            <a:normAutofit fontScale="85000" lnSpcReduction="10000"/>
          </a:bodyPr>
          <a:lstStyle/>
          <a:p>
            <a:pPr marL="0" indent="0">
              <a:buNone/>
            </a:pPr>
            <a:r>
              <a:rPr lang="en-GB" dirty="0"/>
              <a:t>Needs Analysis is one of the crucial constituents in developing appropriate teaching materials. If there is no information about what teachers, students, parents, and administration (in other words stakeholders) need, it will be impossible to produce the desired materials with expected impact. Even though there has been much development in the field, mismatch between the materials and stakeholders’ needs can still be observed. Teachers may do needs analysis at every class by seeing the effect of the materials that they used. At the same time, students can say if the materials actually help them to learn. They usually evaluate them with their feelings or sometimes when they try to communicate. Moreover, when their opinion is asked, learners can provide the best feedback by drawing our attention to their needs (</a:t>
            </a:r>
            <a:r>
              <a:rPr lang="en-GB" dirty="0" err="1"/>
              <a:t>Azarnoosh</a:t>
            </a:r>
            <a:r>
              <a:rPr lang="en-GB" dirty="0"/>
              <a:t> et al.,2016).</a:t>
            </a:r>
            <a:endParaRPr lang="en-US" dirty="0"/>
          </a:p>
          <a:p>
            <a:pPr marL="0" indent="0">
              <a:buNone/>
            </a:pPr>
            <a:endParaRPr lang="en-US" dirty="0"/>
          </a:p>
        </p:txBody>
      </p:sp>
    </p:spTree>
    <p:extLst>
      <p:ext uri="{BB962C8B-B14F-4D97-AF65-F5344CB8AC3E}">
        <p14:creationId xmlns:p14="http://schemas.microsoft.com/office/powerpoint/2010/main" val="638513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b="1" dirty="0">
                <a:latin typeface="+mn-lt"/>
              </a:rPr>
              <a:t>Definition of the term</a:t>
            </a:r>
            <a:endParaRPr lang="ru-RU" b="1" dirty="0">
              <a:latin typeface="+mn-lt"/>
            </a:endParaRPr>
          </a:p>
        </p:txBody>
      </p:sp>
      <p:sp>
        <p:nvSpPr>
          <p:cNvPr id="3" name="Объект 2"/>
          <p:cNvSpPr>
            <a:spLocks noGrp="1"/>
          </p:cNvSpPr>
          <p:nvPr>
            <p:ph idx="1"/>
          </p:nvPr>
        </p:nvSpPr>
        <p:spPr/>
        <p:txBody>
          <a:bodyPr>
            <a:normAutofit/>
          </a:bodyPr>
          <a:lstStyle/>
          <a:p>
            <a:pPr marL="0" indent="0">
              <a:buNone/>
            </a:pPr>
            <a:endParaRPr lang="en-GB" b="1" dirty="0"/>
          </a:p>
          <a:p>
            <a:pPr marL="0" indent="0">
              <a:buNone/>
            </a:pPr>
            <a:endParaRPr lang="en-GB" b="1" dirty="0"/>
          </a:p>
          <a:p>
            <a:pPr marL="0" indent="0">
              <a:buNone/>
            </a:pPr>
            <a:r>
              <a:rPr lang="en-GB" b="1" dirty="0"/>
              <a:t>Brown (2016:4) </a:t>
            </a:r>
            <a:r>
              <a:rPr lang="en-GB" dirty="0"/>
              <a:t>defines needs analysis as </a:t>
            </a:r>
          </a:p>
          <a:p>
            <a:pPr marL="0" indent="0">
              <a:buNone/>
            </a:pPr>
            <a:endParaRPr lang="en-GB" dirty="0"/>
          </a:p>
          <a:p>
            <a:pPr marL="0" indent="0">
              <a:buNone/>
            </a:pPr>
            <a:r>
              <a:rPr lang="en-GB" dirty="0"/>
              <a:t>“the systematic collection and analysis of all information used for defining and validating a defensible curriculum”</a:t>
            </a:r>
          </a:p>
          <a:p>
            <a:pPr marL="0" indent="0">
              <a:buNone/>
            </a:pPr>
            <a:endParaRPr lang="en-US" b="1" dirty="0">
              <a:solidFill>
                <a:srgbClr val="FF0000"/>
              </a:solidFill>
            </a:endParaRPr>
          </a:p>
        </p:txBody>
      </p:sp>
    </p:spTree>
    <p:extLst>
      <p:ext uri="{BB962C8B-B14F-4D97-AF65-F5344CB8AC3E}">
        <p14:creationId xmlns:p14="http://schemas.microsoft.com/office/powerpoint/2010/main" val="3648948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b="1" dirty="0"/>
              <a:t>Definition of the term</a:t>
            </a:r>
            <a:endParaRPr lang="ru-RU" b="1" dirty="0"/>
          </a:p>
        </p:txBody>
      </p:sp>
      <p:sp>
        <p:nvSpPr>
          <p:cNvPr id="3" name="Объект 2"/>
          <p:cNvSpPr>
            <a:spLocks noGrp="1"/>
          </p:cNvSpPr>
          <p:nvPr>
            <p:ph idx="1"/>
          </p:nvPr>
        </p:nvSpPr>
        <p:spPr/>
        <p:txBody>
          <a:bodyPr>
            <a:normAutofit fontScale="85000" lnSpcReduction="10000"/>
          </a:bodyPr>
          <a:lstStyle/>
          <a:p>
            <a:pPr marL="0" indent="0">
              <a:buNone/>
            </a:pPr>
            <a:r>
              <a:rPr lang="en-GB" dirty="0">
                <a:solidFill>
                  <a:srgbClr val="FF0000"/>
                </a:solidFill>
              </a:rPr>
              <a:t>Needs analysis </a:t>
            </a:r>
            <a:r>
              <a:rPr lang="en-GB" dirty="0"/>
              <a:t>refers to the techniques for collecting and assessing information relevant to course design: it is the means of establishing the ‘</a:t>
            </a:r>
            <a:r>
              <a:rPr lang="en-GB" dirty="0">
                <a:solidFill>
                  <a:srgbClr val="FF0000"/>
                </a:solidFill>
              </a:rPr>
              <a:t>how</a:t>
            </a:r>
            <a:r>
              <a:rPr lang="en-GB" dirty="0"/>
              <a:t>’ and ‘</a:t>
            </a:r>
            <a:r>
              <a:rPr lang="en-GB" dirty="0">
                <a:solidFill>
                  <a:srgbClr val="FF0000"/>
                </a:solidFill>
              </a:rPr>
              <a:t>what</a:t>
            </a:r>
            <a:r>
              <a:rPr lang="en-GB" dirty="0"/>
              <a:t>’ of a course. It is a continuous process, since we modify our teaching as we come to learn more about our students, and in this way it actually shades into evaluation – the means of establishing the effectiveness of a course. Needs is actually an umbrella term that embraces many aspects, incorporating learners’ goals and backgrounds, their language proficiencies, their reasons for taking the course, their teaching and learning preferences, and the situations they will need to communicate in. Needs can involve what learners know, don’t know or want to know, and can be collected and analysed in a variety of ways. </a:t>
            </a:r>
            <a:endParaRPr lang="en-US" dirty="0"/>
          </a:p>
          <a:p>
            <a:pPr marL="0" indent="0" algn="r">
              <a:buNone/>
            </a:pPr>
            <a:r>
              <a:rPr lang="en-GB" dirty="0"/>
              <a:t>Hyland (2006:73)</a:t>
            </a:r>
            <a:endParaRPr lang="en-US" dirty="0"/>
          </a:p>
          <a:p>
            <a:pPr marL="0" indent="0">
              <a:buNone/>
            </a:pPr>
            <a:endParaRPr lang="ru-RU" b="1" dirty="0"/>
          </a:p>
        </p:txBody>
      </p:sp>
    </p:spTree>
    <p:extLst>
      <p:ext uri="{BB962C8B-B14F-4D97-AF65-F5344CB8AC3E}">
        <p14:creationId xmlns:p14="http://schemas.microsoft.com/office/powerpoint/2010/main" val="2802205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b="1" dirty="0">
                <a:latin typeface="+mn-lt"/>
              </a:rPr>
              <a:t>A component in a cyclical process</a:t>
            </a:r>
          </a:p>
        </p:txBody>
      </p:sp>
      <p:sp>
        <p:nvSpPr>
          <p:cNvPr id="3" name="Объект 2"/>
          <p:cNvSpPr>
            <a:spLocks noGrp="1"/>
          </p:cNvSpPr>
          <p:nvPr>
            <p:ph idx="1"/>
          </p:nvPr>
        </p:nvSpPr>
        <p:spPr/>
        <p:txBody>
          <a:bodyPr/>
          <a:lstStyle/>
          <a:p>
            <a:r>
              <a:rPr lang="en-GB" dirty="0"/>
              <a:t>curriculum design</a:t>
            </a:r>
          </a:p>
          <a:p>
            <a:r>
              <a:rPr lang="en-GB" dirty="0"/>
              <a:t>materials selection and /or design</a:t>
            </a:r>
          </a:p>
          <a:p>
            <a:r>
              <a:rPr lang="en-GB" dirty="0"/>
              <a:t>methodology</a:t>
            </a:r>
          </a:p>
          <a:p>
            <a:r>
              <a:rPr lang="en-GB" dirty="0"/>
              <a:t>assessment </a:t>
            </a:r>
          </a:p>
          <a:p>
            <a:r>
              <a:rPr lang="en-GB" dirty="0"/>
              <a:t> evaluation</a:t>
            </a:r>
          </a:p>
          <a:p>
            <a:pPr marL="0" indent="0">
              <a:buNone/>
            </a:pPr>
            <a:r>
              <a:rPr lang="en-GB" dirty="0"/>
              <a:t>However, Flowerdew (2013)  warns that these stages should not be seen as separate, proceeding in a linear fashion. They should be seen as components of a cyclical process.</a:t>
            </a:r>
            <a:endParaRPr lang="en-US" dirty="0"/>
          </a:p>
          <a:p>
            <a:pPr marL="0" indent="0">
              <a:buNone/>
            </a:pPr>
            <a:endParaRPr lang="ru-RU" dirty="0"/>
          </a:p>
        </p:txBody>
      </p:sp>
    </p:spTree>
    <p:extLst>
      <p:ext uri="{BB962C8B-B14F-4D97-AF65-F5344CB8AC3E}">
        <p14:creationId xmlns:p14="http://schemas.microsoft.com/office/powerpoint/2010/main" val="1337942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b="1" dirty="0">
                <a:latin typeface="+mn-lt"/>
              </a:rPr>
              <a:t>A component in a cyclical process</a:t>
            </a:r>
            <a:endParaRPr lang="ru-RU" b="1" dirty="0">
              <a:latin typeface="+mn-lt"/>
            </a:endParaRPr>
          </a:p>
        </p:txBody>
      </p:sp>
      <p:sp>
        <p:nvSpPr>
          <p:cNvPr id="3" name="Объект 2"/>
          <p:cNvSpPr>
            <a:spLocks noGrp="1"/>
          </p:cNvSpPr>
          <p:nvPr>
            <p:ph idx="1"/>
          </p:nvPr>
        </p:nvSpPr>
        <p:spPr/>
        <p:txBody>
          <a:bodyPr/>
          <a:lstStyle/>
          <a:p>
            <a:pPr marL="0" indent="0">
              <a:buNone/>
            </a:pPr>
            <a:endParaRPr lang="en-US" dirty="0"/>
          </a:p>
          <a:p>
            <a:pPr marL="0" indent="0">
              <a:buNone/>
            </a:pPr>
            <a:endParaRPr lang="en-US" dirty="0"/>
          </a:p>
          <a:p>
            <a:pPr marL="0" indent="0" algn="r">
              <a:buNone/>
            </a:pPr>
            <a:endParaRPr lang="en-US" sz="2000" dirty="0"/>
          </a:p>
        </p:txBody>
      </p:sp>
      <p:pic>
        <p:nvPicPr>
          <p:cNvPr id="4" name="Picture 3">
            <a:extLst>
              <a:ext uri="{FF2B5EF4-FFF2-40B4-BE49-F238E27FC236}">
                <a16:creationId xmlns:a16="http://schemas.microsoft.com/office/drawing/2014/main" xmlns="" id="{F7EB6E04-F2EB-42C6-9607-3D96F8EC240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691680" y="2060848"/>
            <a:ext cx="6336704" cy="3384376"/>
          </a:xfrm>
          <a:prstGeom prst="rect">
            <a:avLst/>
          </a:prstGeom>
          <a:noFill/>
          <a:ln>
            <a:noFill/>
          </a:ln>
        </p:spPr>
      </p:pic>
    </p:spTree>
    <p:extLst>
      <p:ext uri="{BB962C8B-B14F-4D97-AF65-F5344CB8AC3E}">
        <p14:creationId xmlns:p14="http://schemas.microsoft.com/office/powerpoint/2010/main" val="39883661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t>Research in the area</a:t>
            </a:r>
            <a:endParaRPr lang="ru-RU" b="1" dirty="0"/>
          </a:p>
        </p:txBody>
      </p:sp>
      <p:sp>
        <p:nvSpPr>
          <p:cNvPr id="3" name="Объект 2"/>
          <p:cNvSpPr>
            <a:spLocks noGrp="1"/>
          </p:cNvSpPr>
          <p:nvPr>
            <p:ph idx="1"/>
          </p:nvPr>
        </p:nvSpPr>
        <p:spPr/>
        <p:txBody>
          <a:bodyPr>
            <a:normAutofit/>
          </a:bodyPr>
          <a:lstStyle/>
          <a:p>
            <a:pPr marL="0" indent="0">
              <a:buNone/>
            </a:pPr>
            <a:r>
              <a:rPr lang="en-GB" dirty="0"/>
              <a:t>There is growing literature on the use of needs analysis for ESP teaching (e.g. </a:t>
            </a:r>
            <a:r>
              <a:rPr lang="en-GB" dirty="0">
                <a:solidFill>
                  <a:srgbClr val="FF0000"/>
                </a:solidFill>
              </a:rPr>
              <a:t>Belcher, 2006; Holliday, 1995) </a:t>
            </a:r>
            <a:r>
              <a:rPr lang="en-GB" dirty="0"/>
              <a:t>and it has a strong recognition in the field for the purpose of developing well-tailored ESP courses (e.g. </a:t>
            </a:r>
            <a:r>
              <a:rPr lang="en-GB" dirty="0">
                <a:solidFill>
                  <a:srgbClr val="FF0000"/>
                </a:solidFill>
              </a:rPr>
              <a:t>Basturkmen, 2013; Chovancová, 2014</a:t>
            </a:r>
            <a:r>
              <a:rPr lang="en-GB" dirty="0"/>
              <a:t>). By observing the use of NA reported in various contexts over the last thirty years, </a:t>
            </a:r>
            <a:r>
              <a:rPr lang="en-GB" dirty="0">
                <a:solidFill>
                  <a:srgbClr val="FF0000"/>
                </a:solidFill>
              </a:rPr>
              <a:t>Serafini et al. </a:t>
            </a:r>
            <a:r>
              <a:rPr lang="en-GB" dirty="0"/>
              <a:t>(2015) noted some present shortcomings and inconsistencies, arguing that the practice of NA itself has received comparatively insufficient attention so far. </a:t>
            </a:r>
            <a:endParaRPr lang="en-US" i="1" dirty="0"/>
          </a:p>
        </p:txBody>
      </p:sp>
    </p:spTree>
    <p:extLst>
      <p:ext uri="{BB962C8B-B14F-4D97-AF65-F5344CB8AC3E}">
        <p14:creationId xmlns:p14="http://schemas.microsoft.com/office/powerpoint/2010/main" val="1475107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Research in the area</a:t>
            </a:r>
            <a:endParaRPr lang="ru-RU" sz="4000" b="1" dirty="0">
              <a:solidFill>
                <a:srgbClr val="FF0000"/>
              </a:solidFill>
              <a:latin typeface="+mn-lt"/>
            </a:endParaRPr>
          </a:p>
        </p:txBody>
      </p:sp>
      <p:sp>
        <p:nvSpPr>
          <p:cNvPr id="3" name="Объект 2"/>
          <p:cNvSpPr>
            <a:spLocks noGrp="1"/>
          </p:cNvSpPr>
          <p:nvPr>
            <p:ph idx="1"/>
          </p:nvPr>
        </p:nvSpPr>
        <p:spPr/>
        <p:txBody>
          <a:bodyPr>
            <a:normAutofit/>
          </a:bodyPr>
          <a:lstStyle/>
          <a:p>
            <a:pPr marL="0" indent="0">
              <a:buNone/>
            </a:pPr>
            <a:r>
              <a:rPr lang="en-GB" dirty="0"/>
              <a:t>However, its significance in developing specially-tailored ESP programmes that are adaptable for local contexts has been widely acknowledged </a:t>
            </a:r>
            <a:r>
              <a:rPr lang="en-GB" dirty="0">
                <a:solidFill>
                  <a:srgbClr val="FF0000"/>
                </a:solidFill>
              </a:rPr>
              <a:t>(Belcher, 2006; Bosher &amp; Smalkovski, 2002; Chostelidou, 2010; Holliday, 1995; </a:t>
            </a:r>
            <a:r>
              <a:rPr lang="en-US" dirty="0">
                <a:solidFill>
                  <a:srgbClr val="FF0000"/>
                </a:solidFill>
              </a:rPr>
              <a:t>Serafini et al., 2015</a:t>
            </a:r>
            <a:r>
              <a:rPr lang="en-GB" dirty="0">
                <a:solidFill>
                  <a:srgbClr val="FF0000"/>
                </a:solidFill>
              </a:rPr>
              <a:t>). </a:t>
            </a:r>
          </a:p>
          <a:p>
            <a:pPr marL="0" indent="0">
              <a:buNone/>
            </a:pPr>
            <a:r>
              <a:rPr lang="en-GB" dirty="0"/>
              <a:t>By exploring the practices of NA incorporation into preparing ESP teaching content, the proposed research will, therefore, attempt to further explore its potentials and address the existing gaps in the literature.</a:t>
            </a:r>
            <a:endParaRPr lang="en-US" dirty="0"/>
          </a:p>
          <a:p>
            <a:endParaRPr lang="en-US" dirty="0"/>
          </a:p>
        </p:txBody>
      </p:sp>
    </p:spTree>
    <p:extLst>
      <p:ext uri="{BB962C8B-B14F-4D97-AF65-F5344CB8AC3E}">
        <p14:creationId xmlns:p14="http://schemas.microsoft.com/office/powerpoint/2010/main" val="814799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latin typeface="+mn-lt"/>
              </a:rPr>
              <a:t>Learner Factors</a:t>
            </a:r>
            <a:endParaRPr lang="ru-RU" b="1" dirty="0">
              <a:latin typeface="+mn-lt"/>
            </a:endParaRPr>
          </a:p>
        </p:txBody>
      </p:sp>
      <p:sp>
        <p:nvSpPr>
          <p:cNvPr id="3" name="Объект 2"/>
          <p:cNvSpPr>
            <a:spLocks noGrp="1"/>
          </p:cNvSpPr>
          <p:nvPr>
            <p:ph idx="1"/>
          </p:nvPr>
        </p:nvSpPr>
        <p:spPr/>
        <p:txBody>
          <a:bodyPr>
            <a:normAutofit fontScale="92500" lnSpcReduction="20000"/>
          </a:bodyPr>
          <a:lstStyle/>
          <a:p>
            <a:pPr marL="0" indent="0">
              <a:buNone/>
            </a:pPr>
            <a:r>
              <a:rPr lang="en-GB" dirty="0"/>
              <a:t>Needs analysis guides teachers to select appropriate tasks and content and teachers’ statements of goals and to provide a better understanding of the purpose of instruction for the learners (Kaur, 2007). </a:t>
            </a:r>
          </a:p>
          <a:p>
            <a:pPr marL="0" indent="0">
              <a:buNone/>
            </a:pPr>
            <a:r>
              <a:rPr lang="en-GB" dirty="0"/>
              <a:t>Drawing on the previous research, </a:t>
            </a:r>
            <a:r>
              <a:rPr lang="en-US" dirty="0"/>
              <a:t>McGrath (2002:19) summarises the learner factors that need to be considered in materials development:</a:t>
            </a:r>
          </a:p>
          <a:p>
            <a:r>
              <a:rPr lang="en-US" dirty="0"/>
              <a:t>1. age range</a:t>
            </a:r>
          </a:p>
          <a:p>
            <a:r>
              <a:rPr lang="en-US" dirty="0"/>
              <a:t>2. proficiency level in the target language (homogeneity within the learner group)</a:t>
            </a:r>
          </a:p>
          <a:p>
            <a:r>
              <a:rPr lang="en-US" dirty="0"/>
              <a:t>3. first language </a:t>
            </a:r>
          </a:p>
          <a:p>
            <a:r>
              <a:rPr lang="en-US" dirty="0"/>
              <a:t>4. academic and educational level</a:t>
            </a:r>
          </a:p>
          <a:p>
            <a:r>
              <a:rPr lang="en-US" dirty="0"/>
              <a:t>5. socio-cultural background</a:t>
            </a:r>
          </a:p>
          <a:p>
            <a:pPr marL="0" indent="0">
              <a:buNone/>
            </a:pPr>
            <a:endParaRPr lang="en-US" dirty="0"/>
          </a:p>
        </p:txBody>
      </p:sp>
    </p:spTree>
    <p:extLst>
      <p:ext uri="{BB962C8B-B14F-4D97-AF65-F5344CB8AC3E}">
        <p14:creationId xmlns:p14="http://schemas.microsoft.com/office/powerpoint/2010/main" val="21989214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B43CDAE-50F1-4526-B9F0-C6F84688E173}"/>
              </a:ext>
            </a:extLst>
          </p:cNvPr>
          <p:cNvSpPr>
            <a:spLocks noGrp="1"/>
          </p:cNvSpPr>
          <p:nvPr>
            <p:ph type="title"/>
          </p:nvPr>
        </p:nvSpPr>
        <p:spPr/>
        <p:txBody>
          <a:bodyPr/>
          <a:lstStyle/>
          <a:p>
            <a:pPr algn="ctr"/>
            <a:r>
              <a:rPr lang="en-US" b="1" dirty="0">
                <a:latin typeface="+mn-lt"/>
              </a:rPr>
              <a:t>Learner Factors</a:t>
            </a:r>
          </a:p>
        </p:txBody>
      </p:sp>
      <p:sp>
        <p:nvSpPr>
          <p:cNvPr id="3" name="Content Placeholder 2">
            <a:extLst>
              <a:ext uri="{FF2B5EF4-FFF2-40B4-BE49-F238E27FC236}">
                <a16:creationId xmlns:a16="http://schemas.microsoft.com/office/drawing/2014/main" xmlns="" id="{F91C8F27-6F4D-480D-B201-DB598049EFA5}"/>
              </a:ext>
            </a:extLst>
          </p:cNvPr>
          <p:cNvSpPr>
            <a:spLocks noGrp="1"/>
          </p:cNvSpPr>
          <p:nvPr>
            <p:ph idx="1"/>
          </p:nvPr>
        </p:nvSpPr>
        <p:spPr/>
        <p:txBody>
          <a:bodyPr>
            <a:normAutofit fontScale="92500" lnSpcReduction="10000"/>
          </a:bodyPr>
          <a:lstStyle/>
          <a:p>
            <a:r>
              <a:rPr lang="en-US" dirty="0"/>
              <a:t>6. occupation (if relevant)</a:t>
            </a:r>
          </a:p>
          <a:p>
            <a:r>
              <a:rPr lang="en-US" dirty="0"/>
              <a:t>7. reasons for studying the target language </a:t>
            </a:r>
          </a:p>
          <a:p>
            <a:r>
              <a:rPr lang="en-US" dirty="0"/>
              <a:t>8. attitudes to learning </a:t>
            </a:r>
          </a:p>
          <a:p>
            <a:r>
              <a:rPr lang="en-US" dirty="0"/>
              <a:t>9. previous language-learning experience (of the target or any other language)</a:t>
            </a:r>
          </a:p>
          <a:p>
            <a:r>
              <a:rPr lang="en-US" dirty="0"/>
              <a:t>10. language-learning aptitude</a:t>
            </a:r>
          </a:p>
          <a:p>
            <a:r>
              <a:rPr lang="en-US" dirty="0"/>
              <a:t>11. general expectations </a:t>
            </a:r>
          </a:p>
          <a:p>
            <a:r>
              <a:rPr lang="en-US" dirty="0"/>
              <a:t>12. specific wants</a:t>
            </a:r>
          </a:p>
          <a:p>
            <a:r>
              <a:rPr lang="en-US" dirty="0"/>
              <a:t>13. preferred learning styles</a:t>
            </a:r>
          </a:p>
          <a:p>
            <a:r>
              <a:rPr lang="en-US" dirty="0"/>
              <a:t>14. gender distribution</a:t>
            </a:r>
          </a:p>
          <a:p>
            <a:r>
              <a:rPr lang="en-US" dirty="0"/>
              <a:t>15. interests </a:t>
            </a:r>
          </a:p>
          <a:p>
            <a:pPr marL="0" indent="0">
              <a:buNone/>
            </a:pPr>
            <a:endParaRPr lang="en-US" dirty="0"/>
          </a:p>
        </p:txBody>
      </p:sp>
    </p:spTree>
    <p:extLst>
      <p:ext uri="{BB962C8B-B14F-4D97-AF65-F5344CB8AC3E}">
        <p14:creationId xmlns:p14="http://schemas.microsoft.com/office/powerpoint/2010/main" val="7433234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mn-lt"/>
              </a:rPr>
              <a:t>Methods and Resources</a:t>
            </a:r>
            <a:endParaRPr lang="ru-RU" sz="4000" b="1" dirty="0">
              <a:latin typeface="+mn-lt"/>
            </a:endParaRPr>
          </a:p>
        </p:txBody>
      </p:sp>
      <p:sp>
        <p:nvSpPr>
          <p:cNvPr id="3" name="Объект 2"/>
          <p:cNvSpPr>
            <a:spLocks noGrp="1"/>
          </p:cNvSpPr>
          <p:nvPr>
            <p:ph idx="1"/>
          </p:nvPr>
        </p:nvSpPr>
        <p:spPr/>
        <p:txBody>
          <a:bodyPr>
            <a:normAutofit fontScale="77500" lnSpcReduction="20000"/>
          </a:bodyPr>
          <a:lstStyle/>
          <a:p>
            <a:pPr marL="0" indent="0">
              <a:buNone/>
            </a:pPr>
            <a:r>
              <a:rPr lang="en-US" dirty="0"/>
              <a:t>Undoubtedly, exploring what learners need is the primary requirement in all the aspects of ESP and especially, materials development. A full-scale, detailed needs analysis usually involves colleting a large amount of data by using various methods and resources (Anthony, 2018:69).</a:t>
            </a:r>
          </a:p>
          <a:p>
            <a:pPr marL="0" indent="0">
              <a:buNone/>
            </a:pPr>
            <a:r>
              <a:rPr lang="en-US" dirty="0"/>
              <a:t>Some of the most common include:</a:t>
            </a:r>
          </a:p>
          <a:p>
            <a:pPr lvl="0"/>
            <a:r>
              <a:rPr lang="en-US" dirty="0"/>
              <a:t>reviews of research literature and best practices</a:t>
            </a:r>
          </a:p>
          <a:p>
            <a:pPr lvl="0"/>
            <a:r>
              <a:rPr lang="en-US" dirty="0"/>
              <a:t>reviews of current leaning materials and textbooks</a:t>
            </a:r>
          </a:p>
          <a:p>
            <a:pPr lvl="0"/>
            <a:r>
              <a:rPr lang="en-US" dirty="0"/>
              <a:t>questionnaires/surveys of learners, instructors, administrators, specialists, and employers</a:t>
            </a:r>
          </a:p>
          <a:p>
            <a:pPr lvl="0"/>
            <a:r>
              <a:rPr lang="en-US" dirty="0"/>
              <a:t>(structured) interviews/discussions with learners, instructors, administrators, specialists, and employers</a:t>
            </a:r>
          </a:p>
          <a:p>
            <a:pPr lvl="0"/>
            <a:r>
              <a:rPr lang="en-US" dirty="0"/>
              <a:t>Observations of learners and professionals in the target context</a:t>
            </a:r>
          </a:p>
          <a:p>
            <a:pPr lvl="0"/>
            <a:r>
              <a:rPr lang="en-US" dirty="0"/>
              <a:t>Storage and analysis of learner language and target language</a:t>
            </a:r>
          </a:p>
          <a:p>
            <a:pPr lvl="0"/>
            <a:r>
              <a:rPr lang="en-US" dirty="0"/>
              <a:t>Testing of learner performance before, during, and after the course </a:t>
            </a:r>
          </a:p>
          <a:p>
            <a:pPr marL="0" indent="0">
              <a:buNone/>
            </a:pPr>
            <a:endParaRPr lang="ru-RU" dirty="0"/>
          </a:p>
        </p:txBody>
      </p:sp>
    </p:spTree>
    <p:extLst>
      <p:ext uri="{BB962C8B-B14F-4D97-AF65-F5344CB8AC3E}">
        <p14:creationId xmlns:p14="http://schemas.microsoft.com/office/powerpoint/2010/main" val="3689060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en-US" sz="5400" b="1" dirty="0">
                <a:latin typeface="+mn-lt"/>
              </a:rPr>
              <a:t>Types of Needs Analysis</a:t>
            </a:r>
            <a:endParaRPr lang="ru-RU" sz="5400" b="1" dirty="0">
              <a:latin typeface="+mn-lt"/>
            </a:endParaRPr>
          </a:p>
        </p:txBody>
      </p:sp>
      <p:sp>
        <p:nvSpPr>
          <p:cNvPr id="3" name="Объект 2"/>
          <p:cNvSpPr>
            <a:spLocks noGrp="1"/>
          </p:cNvSpPr>
          <p:nvPr>
            <p:ph idx="1"/>
          </p:nvPr>
        </p:nvSpPr>
        <p:spPr/>
        <p:txBody>
          <a:bodyPr>
            <a:normAutofit fontScale="70000" lnSpcReduction="20000"/>
          </a:bodyPr>
          <a:lstStyle/>
          <a:p>
            <a:pPr marL="0" indent="0">
              <a:buNone/>
            </a:pPr>
            <a:r>
              <a:rPr lang="en-US" dirty="0"/>
              <a:t>In exploring the needs of learners, the following types of analyses should be conducted:</a:t>
            </a:r>
          </a:p>
          <a:p>
            <a:r>
              <a:rPr lang="en-US" b="1" dirty="0"/>
              <a:t>A target situation analysis</a:t>
            </a:r>
            <a:r>
              <a:rPr lang="en-US" dirty="0"/>
              <a:t> (TSA) – is finding out what learners are required to do with the foreign or second language in the target situation </a:t>
            </a:r>
          </a:p>
          <a:p>
            <a:pPr marL="0" indent="0">
              <a:buNone/>
            </a:pPr>
            <a:endParaRPr lang="en-US" dirty="0"/>
          </a:p>
          <a:p>
            <a:r>
              <a:rPr lang="en-US" b="1" dirty="0"/>
              <a:t>A present situation analysis</a:t>
            </a:r>
            <a:r>
              <a:rPr lang="en-US" dirty="0"/>
              <a:t> (PSA) -Flowerdew (2013:326-327) notes that “a present situation analysis draws attention to the gap between what student are able to do with the language at the beginning of the course and what they need to do at the end of the course”.  </a:t>
            </a:r>
          </a:p>
          <a:p>
            <a:pPr marL="0" indent="0">
              <a:buNone/>
            </a:pPr>
            <a:r>
              <a:rPr lang="en-US" dirty="0"/>
              <a:t>According to him, PSA also includes: </a:t>
            </a:r>
          </a:p>
          <a:p>
            <a:pPr>
              <a:buFont typeface="Wingdings" panose="05000000000000000000" pitchFamily="2" charset="2"/>
              <a:buChar char="Ø"/>
            </a:pPr>
            <a:r>
              <a:rPr lang="en-US" dirty="0"/>
              <a:t>personal information about the learners: factors which may affect the way they learn such as previous learning experiences, cultural information, reasons for attending the course and expectations of it and attitude to English</a:t>
            </a:r>
          </a:p>
          <a:p>
            <a:pPr>
              <a:buFont typeface="Wingdings" panose="05000000000000000000" pitchFamily="2" charset="2"/>
              <a:buChar char="Ø"/>
            </a:pPr>
            <a:r>
              <a:rPr lang="en-US" dirty="0"/>
              <a:t>information about the language teaching environment (e.g. resources, administration matters).</a:t>
            </a:r>
          </a:p>
          <a:p>
            <a:r>
              <a:rPr lang="en-US" b="1" dirty="0"/>
              <a:t>Context analysis</a:t>
            </a:r>
            <a:r>
              <a:rPr lang="en-US" dirty="0"/>
              <a:t> (CA) – exploring the context of where learning will happen.</a:t>
            </a:r>
          </a:p>
        </p:txBody>
      </p:sp>
    </p:spTree>
    <p:extLst>
      <p:ext uri="{BB962C8B-B14F-4D97-AF65-F5344CB8AC3E}">
        <p14:creationId xmlns:p14="http://schemas.microsoft.com/office/powerpoint/2010/main" val="16861895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1794BBA-AD77-476E-AF5C-AE841FEC364E}"/>
              </a:ext>
            </a:extLst>
          </p:cNvPr>
          <p:cNvSpPr>
            <a:spLocks noGrp="1"/>
          </p:cNvSpPr>
          <p:nvPr>
            <p:ph type="title"/>
          </p:nvPr>
        </p:nvSpPr>
        <p:spPr/>
        <p:txBody>
          <a:bodyPr>
            <a:normAutofit/>
          </a:bodyPr>
          <a:lstStyle/>
          <a:p>
            <a:pPr algn="ctr"/>
            <a:r>
              <a:rPr lang="en-GB" b="1" dirty="0">
                <a:latin typeface="+mn-lt"/>
              </a:rPr>
              <a:t>References:</a:t>
            </a:r>
            <a:endParaRPr lang="en-US" dirty="0"/>
          </a:p>
        </p:txBody>
      </p:sp>
      <p:sp>
        <p:nvSpPr>
          <p:cNvPr id="3" name="Content Placeholder 2">
            <a:extLst>
              <a:ext uri="{FF2B5EF4-FFF2-40B4-BE49-F238E27FC236}">
                <a16:creationId xmlns:a16="http://schemas.microsoft.com/office/drawing/2014/main" xmlns="" id="{43C7947D-4544-4805-A24F-4984E56CEDD3}"/>
              </a:ext>
            </a:extLst>
          </p:cNvPr>
          <p:cNvSpPr>
            <a:spLocks noGrp="1"/>
          </p:cNvSpPr>
          <p:nvPr>
            <p:ph idx="1"/>
          </p:nvPr>
        </p:nvSpPr>
        <p:spPr/>
        <p:txBody>
          <a:bodyPr>
            <a:normAutofit fontScale="92500" lnSpcReduction="20000"/>
          </a:bodyPr>
          <a:lstStyle/>
          <a:p>
            <a:r>
              <a:rPr lang="en-GB" sz="1400" dirty="0" err="1"/>
              <a:t>Azarnoosh</a:t>
            </a:r>
            <a:r>
              <a:rPr lang="en-GB" sz="1400" dirty="0"/>
              <a:t>, M., </a:t>
            </a:r>
            <a:r>
              <a:rPr lang="en-GB" sz="1400" dirty="0" err="1"/>
              <a:t>Zeraatpishe</a:t>
            </a:r>
            <a:r>
              <a:rPr lang="en-GB" sz="1400" dirty="0"/>
              <a:t>, M., </a:t>
            </a:r>
            <a:r>
              <a:rPr lang="en-GB" sz="1400" dirty="0" err="1"/>
              <a:t>Faravani</a:t>
            </a:r>
            <a:r>
              <a:rPr lang="en-GB" sz="1400" dirty="0"/>
              <a:t> A., </a:t>
            </a:r>
            <a:r>
              <a:rPr lang="en-GB" sz="1400" dirty="0" err="1"/>
              <a:t>Kargozari</a:t>
            </a:r>
            <a:r>
              <a:rPr lang="en-GB" sz="1400" dirty="0"/>
              <a:t> H.R. (Eds.) (2016). Issues in Materials Development. Rotterdam: Sense Publishers.  </a:t>
            </a:r>
            <a:endParaRPr lang="en-US" sz="1400" dirty="0"/>
          </a:p>
          <a:p>
            <a:r>
              <a:rPr lang="en-US" sz="1400" dirty="0"/>
              <a:t>Basturkmen, H. L. (2013). Needs analysis and syllabus design for LSP. In C.A. Chapelle (Ed.). </a:t>
            </a:r>
            <a:r>
              <a:rPr lang="en-US" sz="1400" i="1" dirty="0"/>
              <a:t>The encyclopedia of applied linguistics</a:t>
            </a:r>
            <a:r>
              <a:rPr lang="en-US" sz="1400" dirty="0"/>
              <a:t> (pp.4209-4217). Chichester: Wiley Blackwell.</a:t>
            </a:r>
          </a:p>
          <a:p>
            <a:r>
              <a:rPr lang="en-GB" sz="1400" dirty="0"/>
              <a:t>Belcher, D. D. (2006). English for specific purposes: Teaching to perceived needs and imagined futures in worlds of work, study, and everyday life. </a:t>
            </a:r>
            <a:r>
              <a:rPr lang="en-GB" sz="1400" i="1" dirty="0"/>
              <a:t>TESOL Quarterly</a:t>
            </a:r>
            <a:r>
              <a:rPr lang="en-GB" sz="1400" dirty="0"/>
              <a:t>, </a:t>
            </a:r>
            <a:r>
              <a:rPr lang="en-GB" sz="1400" i="1" dirty="0"/>
              <a:t>40</a:t>
            </a:r>
            <a:r>
              <a:rPr lang="en-GB" sz="1400" dirty="0"/>
              <a:t>(1), 133-156.</a:t>
            </a:r>
            <a:endParaRPr lang="en-US" sz="1400" dirty="0"/>
          </a:p>
          <a:p>
            <a:r>
              <a:rPr lang="en-GB" sz="1400" dirty="0"/>
              <a:t>Brown, J. D. (2016). Introducing needs analysis and English for specific purposes. Abingdon, UK: Routledge.</a:t>
            </a:r>
            <a:endParaRPr lang="en-US" sz="1400" dirty="0"/>
          </a:p>
          <a:p>
            <a:r>
              <a:rPr lang="en-GB" sz="1400" dirty="0"/>
              <a:t>Bosher, S., &amp; Smalkovski, K. (2002). From needs analysis to curriculum development: Designing a course in health-care communication for immigrant students in the USA. </a:t>
            </a:r>
            <a:r>
              <a:rPr lang="en-GB" sz="1400" i="1" dirty="0"/>
              <a:t>English for Specific Purposes</a:t>
            </a:r>
            <a:r>
              <a:rPr lang="en-GB" sz="1400" dirty="0"/>
              <a:t>, 21, 59-79.</a:t>
            </a:r>
            <a:endParaRPr lang="en-US" sz="1400" dirty="0"/>
          </a:p>
          <a:p>
            <a:r>
              <a:rPr lang="en-GB" sz="1400" dirty="0"/>
              <a:t>Chovancová, B. (2014). Needs analysis and ESP course design: Self-perception of language needs among pre-service students. </a:t>
            </a:r>
            <a:r>
              <a:rPr lang="en-GB" sz="1400" i="1" dirty="0"/>
              <a:t>Studies in Logic, Grammar and Rhetoric</a:t>
            </a:r>
            <a:r>
              <a:rPr lang="en-GB" sz="1400" dirty="0"/>
              <a:t>, </a:t>
            </a:r>
            <a:r>
              <a:rPr lang="en-GB" sz="1400" i="1" dirty="0"/>
              <a:t>38</a:t>
            </a:r>
            <a:r>
              <a:rPr lang="en-GB" sz="1400" dirty="0"/>
              <a:t>(1), 43-57.</a:t>
            </a:r>
            <a:endParaRPr lang="en-US" sz="1400" dirty="0"/>
          </a:p>
          <a:p>
            <a:r>
              <a:rPr lang="en-GB" sz="1400" dirty="0"/>
              <a:t>Chostelidou, D. (2010). A needs analysis approach to ESP syllabus design in Greek tertiary education: A descriptive account of students’ needs. </a:t>
            </a:r>
            <a:r>
              <a:rPr lang="en-GB" sz="1400" i="1" dirty="0"/>
              <a:t>Procedia-Social and </a:t>
            </a:r>
            <a:r>
              <a:rPr lang="en-GB" sz="1400" i="1" dirty="0" err="1"/>
              <a:t>Behavioral</a:t>
            </a:r>
            <a:r>
              <a:rPr lang="en-GB" sz="1400" i="1" dirty="0"/>
              <a:t> Sciences</a:t>
            </a:r>
            <a:r>
              <a:rPr lang="en-GB" sz="1400" dirty="0"/>
              <a:t>, </a:t>
            </a:r>
            <a:r>
              <a:rPr lang="en-GB" sz="1400" i="1" dirty="0"/>
              <a:t>2</a:t>
            </a:r>
            <a:r>
              <a:rPr lang="en-GB" sz="1400" dirty="0"/>
              <a:t>(2), 4507-4512.</a:t>
            </a:r>
            <a:endParaRPr lang="en-US" sz="1400" dirty="0"/>
          </a:p>
          <a:p>
            <a:r>
              <a:rPr lang="en-GB" sz="1400" dirty="0" err="1"/>
              <a:t>Flowerdrew</a:t>
            </a:r>
            <a:r>
              <a:rPr lang="en-GB" sz="1400" dirty="0"/>
              <a:t>, J., &amp; Peacock, M. (2001). The EAP curriculum: Issues, methods, and challenges. In J. </a:t>
            </a:r>
            <a:r>
              <a:rPr lang="en-GB" sz="1400" dirty="0" err="1"/>
              <a:t>Flowerdrew</a:t>
            </a:r>
            <a:r>
              <a:rPr lang="en-GB" sz="1400" dirty="0"/>
              <a:t> &amp; </a:t>
            </a:r>
            <a:r>
              <a:rPr lang="en-GB" sz="1400" dirty="0" err="1"/>
              <a:t>M.Peacock</a:t>
            </a:r>
            <a:r>
              <a:rPr lang="en-GB" sz="1400" dirty="0"/>
              <a:t> (Eds.), Research perspectives on English for academic purposes (pp. 177-194). Cambridge, UK: Cambridge University Press.</a:t>
            </a:r>
            <a:endParaRPr lang="en-US" sz="1400" dirty="0"/>
          </a:p>
          <a:p>
            <a:r>
              <a:rPr lang="en-GB" sz="1400" dirty="0"/>
              <a:t>Holliday, A. (1995). Assessing language needs within an institutional context: An ethnographic approach. </a:t>
            </a:r>
            <a:r>
              <a:rPr lang="en-GB" sz="1400" i="1" dirty="0"/>
              <a:t>English for Specific Purposes</a:t>
            </a:r>
            <a:r>
              <a:rPr lang="en-GB" sz="1400" dirty="0"/>
              <a:t>, </a:t>
            </a:r>
            <a:r>
              <a:rPr lang="en-GB" sz="1400" i="1" dirty="0"/>
              <a:t>14</a:t>
            </a:r>
            <a:r>
              <a:rPr lang="en-GB" sz="1400" dirty="0"/>
              <a:t>(2), 115-126.</a:t>
            </a:r>
            <a:endParaRPr lang="en-US" sz="1400" dirty="0"/>
          </a:p>
          <a:p>
            <a:r>
              <a:rPr lang="en-GB" sz="1400" dirty="0"/>
              <a:t>Hyland, K. (2006). English for Academic Purposes. London: Routledge.</a:t>
            </a:r>
            <a:endParaRPr lang="en-US" sz="1400" dirty="0"/>
          </a:p>
          <a:p>
            <a:r>
              <a:rPr lang="en-GB" sz="1400" dirty="0"/>
              <a:t>Kaur, S. (2007). ESP course design: Matching learner needs to aims. English for Specific Purposes, 6(1), 25-37.</a:t>
            </a:r>
            <a:endParaRPr lang="en-US" sz="1400" dirty="0"/>
          </a:p>
          <a:p>
            <a:r>
              <a:rPr lang="en-US" sz="1400" dirty="0"/>
              <a:t>McGrath, I. (2002). Materials Evaluation and Design for Language Teaching. Edinburgh: Edinburgh University Press.</a:t>
            </a:r>
          </a:p>
          <a:p>
            <a:r>
              <a:rPr lang="en-GB" sz="1400" dirty="0"/>
              <a:t>Serafini, E. J., Lake, J. B., &amp; Long, M. H. (2015). Needs analysis for specialized learner populations: Essential methodological improvements. </a:t>
            </a:r>
            <a:r>
              <a:rPr lang="en-GB" sz="1400" i="1" dirty="0"/>
              <a:t>English for Specific Purposes</a:t>
            </a:r>
            <a:r>
              <a:rPr lang="en-GB" sz="1400" dirty="0"/>
              <a:t>, </a:t>
            </a:r>
            <a:r>
              <a:rPr lang="en-GB" sz="1400" i="1" dirty="0"/>
              <a:t>40</a:t>
            </a:r>
            <a:r>
              <a:rPr lang="en-GB" sz="1400" dirty="0"/>
              <a:t>, 11-26.</a:t>
            </a:r>
            <a:endParaRPr lang="en-US" sz="1400" dirty="0"/>
          </a:p>
        </p:txBody>
      </p:sp>
    </p:spTree>
    <p:extLst>
      <p:ext uri="{BB962C8B-B14F-4D97-AF65-F5344CB8AC3E}">
        <p14:creationId xmlns:p14="http://schemas.microsoft.com/office/powerpoint/2010/main" val="1560631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6AAF634-6D7D-4383-B3EB-02FDEAD6B91A}"/>
              </a:ext>
            </a:extLst>
          </p:cNvPr>
          <p:cNvSpPr>
            <a:spLocks noGrp="1"/>
          </p:cNvSpPr>
          <p:nvPr>
            <p:ph type="title"/>
          </p:nvPr>
        </p:nvSpPr>
        <p:spPr/>
        <p:txBody>
          <a:bodyPr>
            <a:normAutofit/>
          </a:bodyPr>
          <a:lstStyle/>
          <a:p>
            <a:pPr algn="ctr"/>
            <a:r>
              <a:rPr lang="en-GB" b="1" dirty="0">
                <a:latin typeface="+mn-lt"/>
              </a:rPr>
              <a:t>Further Reading</a:t>
            </a:r>
            <a:endParaRPr lang="en-US" dirty="0">
              <a:latin typeface="+mn-lt"/>
            </a:endParaRPr>
          </a:p>
        </p:txBody>
      </p:sp>
      <p:sp>
        <p:nvSpPr>
          <p:cNvPr id="3" name="Content Placeholder 2">
            <a:extLst>
              <a:ext uri="{FF2B5EF4-FFF2-40B4-BE49-F238E27FC236}">
                <a16:creationId xmlns:a16="http://schemas.microsoft.com/office/drawing/2014/main" xmlns="" id="{202F3305-E50F-425D-A6BF-ECD83A384E1B}"/>
              </a:ext>
            </a:extLst>
          </p:cNvPr>
          <p:cNvSpPr>
            <a:spLocks noGrp="1"/>
          </p:cNvSpPr>
          <p:nvPr>
            <p:ph idx="1"/>
          </p:nvPr>
        </p:nvSpPr>
        <p:spPr/>
        <p:txBody>
          <a:bodyPr/>
          <a:lstStyle/>
          <a:p>
            <a:r>
              <a:rPr lang="en-US" dirty="0"/>
              <a:t>Basturkmen. H. (2010). </a:t>
            </a:r>
            <a:r>
              <a:rPr lang="en-US" i="1" dirty="0"/>
              <a:t>Developing courses in English for specific purposes.</a:t>
            </a:r>
            <a:r>
              <a:rPr lang="en-US" dirty="0"/>
              <a:t> Basingstoke: Palgrave Macmillan.</a:t>
            </a:r>
          </a:p>
          <a:p>
            <a:r>
              <a:rPr lang="en-US" dirty="0"/>
              <a:t>Harding, K. (2007). </a:t>
            </a:r>
            <a:r>
              <a:rPr lang="en-US" i="1" dirty="0"/>
              <a:t>English for specific purposes</a:t>
            </a:r>
            <a:r>
              <a:rPr lang="en-US" dirty="0"/>
              <a:t>. Oxford: Oxford University Press.</a:t>
            </a:r>
          </a:p>
          <a:p>
            <a:r>
              <a:rPr lang="en-US" dirty="0"/>
              <a:t>Laurence, A. (2018). Introducing English for specific Purposes. Oxon: Routledge.</a:t>
            </a:r>
          </a:p>
          <a:p>
            <a:pPr marL="0" indent="0">
              <a:buNone/>
            </a:pPr>
            <a:endParaRPr lang="en-US" dirty="0"/>
          </a:p>
        </p:txBody>
      </p:sp>
    </p:spTree>
    <p:extLst>
      <p:ext uri="{BB962C8B-B14F-4D97-AF65-F5344CB8AC3E}">
        <p14:creationId xmlns:p14="http://schemas.microsoft.com/office/powerpoint/2010/main" val="1458190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00DF01-3728-49A5-B463-0751E0C3AA34}"/>
              </a:ext>
            </a:extLst>
          </p:cNvPr>
          <p:cNvSpPr>
            <a:spLocks noGrp="1"/>
          </p:cNvSpPr>
          <p:nvPr>
            <p:ph type="title"/>
          </p:nvPr>
        </p:nvSpPr>
        <p:spPr/>
        <p:txBody>
          <a:bodyPr/>
          <a:lstStyle/>
          <a:p>
            <a:pPr algn="ctr"/>
            <a:r>
              <a:rPr lang="en-US" b="1" dirty="0">
                <a:latin typeface="+mn-lt"/>
              </a:rPr>
              <a:t>Home assignment </a:t>
            </a:r>
          </a:p>
        </p:txBody>
      </p:sp>
      <p:sp>
        <p:nvSpPr>
          <p:cNvPr id="3" name="Content Placeholder 2">
            <a:extLst>
              <a:ext uri="{FF2B5EF4-FFF2-40B4-BE49-F238E27FC236}">
                <a16:creationId xmlns:a16="http://schemas.microsoft.com/office/drawing/2014/main" xmlns="" id="{347552DC-1895-4DDB-A283-39D7FBF90F02}"/>
              </a:ext>
            </a:extLst>
          </p:cNvPr>
          <p:cNvSpPr>
            <a:spLocks noGrp="1"/>
          </p:cNvSpPr>
          <p:nvPr>
            <p:ph idx="1"/>
          </p:nvPr>
        </p:nvSpPr>
        <p:spPr/>
        <p:txBody>
          <a:bodyPr>
            <a:normAutofit fontScale="77500" lnSpcReduction="20000"/>
          </a:bodyPr>
          <a:lstStyle/>
          <a:p>
            <a:pPr marL="0" indent="0">
              <a:buNone/>
            </a:pPr>
            <a:r>
              <a:rPr lang="en-US" b="1" dirty="0"/>
              <a:t>Reflection task</a:t>
            </a:r>
          </a:p>
          <a:p>
            <a:pPr marL="0" indent="0">
              <a:buNone/>
            </a:pPr>
            <a:r>
              <a:rPr lang="en-US" dirty="0"/>
              <a:t>Based on what you have learnt from this lecture, write a one-page reflection describing how you have or plan to explore learner needs before you develop your teaching materials.</a:t>
            </a:r>
          </a:p>
          <a:p>
            <a:pPr marL="0" indent="0">
              <a:buNone/>
            </a:pPr>
            <a:r>
              <a:rPr lang="en-US" b="1" dirty="0"/>
              <a:t>Question/Answer</a:t>
            </a:r>
            <a:endParaRPr lang="en-US" dirty="0"/>
          </a:p>
          <a:p>
            <a:r>
              <a:rPr lang="en-US" dirty="0"/>
              <a:t>1. What studies have focused on exploring learner needs?</a:t>
            </a:r>
          </a:p>
          <a:p>
            <a:r>
              <a:rPr lang="en-US" dirty="0"/>
              <a:t>2. What learner factors should be considered in developing teaching materials?</a:t>
            </a:r>
          </a:p>
          <a:p>
            <a:r>
              <a:rPr lang="en-US" dirty="0"/>
              <a:t>3. What methods and resources are useful for collecting data about learners?</a:t>
            </a:r>
          </a:p>
          <a:p>
            <a:pPr marL="0" indent="0">
              <a:buNone/>
            </a:pPr>
            <a:r>
              <a:rPr lang="en-US" b="1" dirty="0"/>
              <a:t>A Practical Task</a:t>
            </a:r>
          </a:p>
          <a:p>
            <a:pPr marL="0" indent="0">
              <a:buNone/>
            </a:pPr>
            <a:r>
              <a:rPr lang="en-US" dirty="0"/>
              <a:t>Within the selected branch of ESP, which you plan to teach, develop your instrument for needs analysis. Collect the necessary information for you to make decisions for developing your teaching materials. </a:t>
            </a:r>
          </a:p>
          <a:p>
            <a:pPr marL="0" indent="0">
              <a:buNone/>
            </a:pPr>
            <a:endParaRPr lang="en-US" dirty="0"/>
          </a:p>
        </p:txBody>
      </p:sp>
    </p:spTree>
    <p:extLst>
      <p:ext uri="{BB962C8B-B14F-4D97-AF65-F5344CB8AC3E}">
        <p14:creationId xmlns:p14="http://schemas.microsoft.com/office/powerpoint/2010/main" val="349975131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840</TotalTime>
  <Words>1405</Words>
  <Application>Microsoft Office PowerPoint</Application>
  <PresentationFormat>Экран (4:3)</PresentationFormat>
  <Paragraphs>113</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Поток</vt:lpstr>
      <vt:lpstr>Lecture 3 Exploring Learner Needs</vt:lpstr>
      <vt:lpstr>Outline:</vt:lpstr>
      <vt:lpstr>Needs analysis</vt:lpstr>
      <vt:lpstr>A Brief overview</vt:lpstr>
      <vt:lpstr>Definition of the term</vt:lpstr>
      <vt:lpstr>Definition of the term</vt:lpstr>
      <vt:lpstr>A component in a cyclical process</vt:lpstr>
      <vt:lpstr>A component in a cyclical process</vt:lpstr>
      <vt:lpstr>Research in the area</vt:lpstr>
      <vt:lpstr>Research in the area</vt:lpstr>
      <vt:lpstr>Learner Factors</vt:lpstr>
      <vt:lpstr>Learner Factors</vt:lpstr>
      <vt:lpstr>Methods and Resources</vt:lpstr>
      <vt:lpstr>Types of Needs Analysis</vt:lpstr>
      <vt:lpstr>References:</vt:lpstr>
      <vt:lpstr>Further Reading</vt:lpstr>
      <vt:lpstr>Home assignment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Corpus Linguistics for Developing ESP teaching Materials</dc:title>
  <dc:creator>Пользователь</dc:creator>
  <cp:lastModifiedBy>Пользователь</cp:lastModifiedBy>
  <cp:revision>70</cp:revision>
  <dcterms:created xsi:type="dcterms:W3CDTF">2018-10-25T23:43:22Z</dcterms:created>
  <dcterms:modified xsi:type="dcterms:W3CDTF">2019-06-07T18:52:47Z</dcterms:modified>
</cp:coreProperties>
</file>