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7" r:id="rId3"/>
    <p:sldId id="278" r:id="rId4"/>
    <p:sldId id="258" r:id="rId5"/>
    <p:sldId id="259" r:id="rId6"/>
    <p:sldId id="270" r:id="rId7"/>
    <p:sldId id="271" r:id="rId8"/>
    <p:sldId id="272" r:id="rId9"/>
    <p:sldId id="273" r:id="rId10"/>
    <p:sldId id="274" r:id="rId11"/>
    <p:sldId id="280" r:id="rId12"/>
    <p:sldId id="275" r:id="rId13"/>
    <p:sldId id="281" r:id="rId14"/>
    <p:sldId id="282" r:id="rId15"/>
    <p:sldId id="276" r:id="rId16"/>
    <p:sldId id="265" r:id="rId17"/>
    <p:sldId id="279" r:id="rId18"/>
    <p:sldId id="260"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986A31-A6FE-4F8E-B535-4CB7CB19D8BE}" type="datetimeFigureOut">
              <a:rPr lang="en-US" smtClean="0"/>
              <a:t>6/9/2019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B8DC27-25E1-4430-A9F1-457FF6033B30}" type="slidenum">
              <a:rPr lang="en-US" smtClean="0"/>
              <a:t>‹#›</a:t>
            </a:fld>
            <a:endParaRPr lang="en-US"/>
          </a:p>
        </p:txBody>
      </p:sp>
    </p:spTree>
    <p:extLst>
      <p:ext uri="{BB962C8B-B14F-4D97-AF65-F5344CB8AC3E}">
        <p14:creationId xmlns:p14="http://schemas.microsoft.com/office/powerpoint/2010/main" val="947276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1B8DC27-25E1-4430-A9F1-457FF6033B30}" type="slidenum">
              <a:rPr lang="en-US" smtClean="0"/>
              <a:t>4</a:t>
            </a:fld>
            <a:endParaRPr lang="en-US"/>
          </a:p>
        </p:txBody>
      </p:sp>
    </p:spTree>
    <p:extLst>
      <p:ext uri="{BB962C8B-B14F-4D97-AF65-F5344CB8AC3E}">
        <p14:creationId xmlns:p14="http://schemas.microsoft.com/office/powerpoint/2010/main" val="4090573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09.06.2019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09.06.2019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09.06.2019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09.06.2019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09.06.2019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09.06.2019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09.06.2019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09.06.2019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09.06.2019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09.06.2019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09.06.2019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09.06.2019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kitoblog.com/download-b2-ready/" TargetMode="Externa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kitoblog.com/download-b2-read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dirty="0" smtClean="0">
                <a:solidFill>
                  <a:schemeClr val="bg1"/>
                </a:solidFill>
                <a:latin typeface="+mn-lt"/>
              </a:rPr>
              <a:t>Lecture 4</a:t>
            </a:r>
            <a:r>
              <a:rPr lang="en-US" dirty="0" smtClean="0">
                <a:latin typeface="+mn-lt"/>
              </a:rPr>
              <a:t/>
            </a:r>
            <a:br>
              <a:rPr lang="en-US" dirty="0" smtClean="0">
                <a:latin typeface="+mn-lt"/>
              </a:rPr>
            </a:br>
            <a:r>
              <a:rPr lang="en-US" dirty="0" smtClean="0">
                <a:latin typeface="+mn-lt"/>
              </a:rPr>
              <a:t>Using </a:t>
            </a:r>
            <a:r>
              <a:rPr lang="en-US" dirty="0">
                <a:latin typeface="+mn-lt"/>
              </a:rPr>
              <a:t>Four Strands in Materials Design </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Outline:</a:t>
            </a:r>
            <a:endParaRPr lang="ru-RU" b="1" dirty="0">
              <a:latin typeface="+mn-lt"/>
            </a:endParaRPr>
          </a:p>
        </p:txBody>
      </p:sp>
      <p:sp>
        <p:nvSpPr>
          <p:cNvPr id="3" name="Объект 2"/>
          <p:cNvSpPr>
            <a:spLocks noGrp="1"/>
          </p:cNvSpPr>
          <p:nvPr>
            <p:ph idx="1"/>
          </p:nvPr>
        </p:nvSpPr>
        <p:spPr>
          <a:xfrm>
            <a:off x="611560" y="2132856"/>
            <a:ext cx="8229600" cy="3149704"/>
          </a:xfrm>
        </p:spPr>
        <p:txBody>
          <a:bodyPr>
            <a:normAutofit lnSpcReduction="10000"/>
          </a:bodyPr>
          <a:lstStyle/>
          <a:p>
            <a:pPr algn="just"/>
            <a:r>
              <a:rPr lang="en-US" dirty="0"/>
              <a:t>Questions to consider when teaching English</a:t>
            </a:r>
          </a:p>
          <a:p>
            <a:pPr algn="just"/>
            <a:r>
              <a:rPr lang="en-US" dirty="0"/>
              <a:t>Paul Nation </a:t>
            </a:r>
          </a:p>
          <a:p>
            <a:pPr algn="just"/>
            <a:r>
              <a:rPr lang="en-US" dirty="0"/>
              <a:t>The four strands framework</a:t>
            </a:r>
          </a:p>
          <a:p>
            <a:pPr algn="just"/>
            <a:r>
              <a:rPr lang="en-US" dirty="0"/>
              <a:t>Balancing the four strands</a:t>
            </a:r>
          </a:p>
          <a:p>
            <a:pPr algn="just"/>
            <a:r>
              <a:rPr lang="en-US" dirty="0"/>
              <a:t>Applying the four strands to autonomous learning</a:t>
            </a:r>
          </a:p>
          <a:p>
            <a:pPr algn="just"/>
            <a:r>
              <a:rPr lang="en-US" dirty="0"/>
              <a:t>Implications and Issues</a:t>
            </a:r>
          </a:p>
          <a:p>
            <a:pPr algn="just"/>
            <a:r>
              <a:rPr lang="en-US" dirty="0"/>
              <a:t>An example for the Four strands based materials</a:t>
            </a:r>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9980776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675F2B-D013-4E0B-AEEE-D658693AEB75}"/>
              </a:ext>
            </a:extLst>
          </p:cNvPr>
          <p:cNvSpPr>
            <a:spLocks noGrp="1"/>
          </p:cNvSpPr>
          <p:nvPr>
            <p:ph type="title"/>
          </p:nvPr>
        </p:nvSpPr>
        <p:spPr/>
        <p:txBody>
          <a:bodyPr/>
          <a:lstStyle/>
          <a:p>
            <a:pPr algn="ctr"/>
            <a:r>
              <a:rPr lang="en-US" b="1" dirty="0">
                <a:latin typeface="+mn-lt"/>
              </a:rPr>
              <a:t>Questions to consider</a:t>
            </a:r>
          </a:p>
        </p:txBody>
      </p:sp>
      <p:sp>
        <p:nvSpPr>
          <p:cNvPr id="3" name="Content Placeholder 2">
            <a:extLst>
              <a:ext uri="{FF2B5EF4-FFF2-40B4-BE49-F238E27FC236}">
                <a16:creationId xmlns:a16="http://schemas.microsoft.com/office/drawing/2014/main" xmlns="" id="{977C16C8-F098-43ED-92C2-957F7552BDF3}"/>
              </a:ext>
            </a:extLst>
          </p:cNvPr>
          <p:cNvSpPr>
            <a:spLocks noGrp="1"/>
          </p:cNvSpPr>
          <p:nvPr>
            <p:ph idx="1"/>
          </p:nvPr>
        </p:nvSpPr>
        <p:spPr/>
        <p:txBody>
          <a:bodyPr/>
          <a:lstStyle/>
          <a:p>
            <a:pPr algn="just" defTabSz="508000" eaLnBrk="0">
              <a:spcBef>
                <a:spcPts val="0"/>
              </a:spcBef>
            </a:pPr>
            <a:r>
              <a:rPr lang="en-US" altLang="ko-KR" dirty="0">
                <a:ea typeface="Times New Roman" charset="0"/>
              </a:rPr>
              <a:t>What do you take into consideration while designing your own materials?</a:t>
            </a:r>
            <a:endParaRPr lang="ko-KR" altLang="en-US" dirty="0">
              <a:ea typeface="Times New Roman" charset="0"/>
            </a:endParaRPr>
          </a:p>
          <a:p>
            <a:pPr algn="just"/>
            <a:r>
              <a:rPr lang="en-US" altLang="ko-KR" dirty="0">
                <a:ea typeface="Times New Roman" charset="0"/>
              </a:rPr>
              <a:t> How do you know whether the materials you have designed are effective or not?</a:t>
            </a:r>
            <a:endParaRPr lang="ko-KR" altLang="en-US" dirty="0">
              <a:ea typeface="Times New Roman" charset="0"/>
            </a:endParaRPr>
          </a:p>
          <a:p>
            <a:pPr marL="0" indent="0">
              <a:buNone/>
            </a:pPr>
            <a:endParaRPr lang="en-US" dirty="0"/>
          </a:p>
        </p:txBody>
      </p:sp>
    </p:spTree>
    <p:extLst>
      <p:ext uri="{BB962C8B-B14F-4D97-AF65-F5344CB8AC3E}">
        <p14:creationId xmlns:p14="http://schemas.microsoft.com/office/powerpoint/2010/main" val="36460327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8229600" cy="1143000"/>
          </a:xfrm>
        </p:spPr>
        <p:txBody>
          <a:bodyPr>
            <a:noAutofit/>
          </a:bodyPr>
          <a:lstStyle/>
          <a:p>
            <a:pPr algn="ctr"/>
            <a:r>
              <a:rPr lang="en-US" altLang="ko-KR" sz="2600" dirty="0">
                <a:latin typeface="+mn-lt"/>
                <a:ea typeface="Arial" charset="0"/>
              </a:rPr>
              <a:t/>
            </a:r>
            <a:br>
              <a:rPr lang="en-US" altLang="ko-KR" sz="2600" dirty="0">
                <a:latin typeface="+mn-lt"/>
                <a:ea typeface="Arial" charset="0"/>
              </a:rPr>
            </a:br>
            <a:r>
              <a:rPr lang="en-US" altLang="ko-KR" sz="2600" dirty="0">
                <a:latin typeface="+mn-lt"/>
                <a:ea typeface="Arial" charset="0"/>
              </a:rPr>
              <a:t/>
            </a:r>
            <a:br>
              <a:rPr lang="en-US" altLang="ko-KR" sz="2600" dirty="0">
                <a:latin typeface="+mn-lt"/>
                <a:ea typeface="Arial" charset="0"/>
              </a:rPr>
            </a:br>
            <a:r>
              <a:rPr lang="en-US" altLang="ko-KR" sz="4000" b="1" dirty="0">
                <a:latin typeface="+mn-lt"/>
                <a:ea typeface="Arial" charset="0"/>
              </a:rPr>
              <a:t>Paul Nation</a:t>
            </a:r>
            <a:r>
              <a:rPr lang="en-US" altLang="ko-KR" sz="2600" dirty="0">
                <a:latin typeface="+mn-lt"/>
                <a:ea typeface="Arial" charset="0"/>
              </a:rPr>
              <a:t/>
            </a:r>
            <a:br>
              <a:rPr lang="en-US" altLang="ko-KR" sz="2600" dirty="0">
                <a:latin typeface="+mn-lt"/>
                <a:ea typeface="Arial" charset="0"/>
              </a:rPr>
            </a:br>
            <a:endParaRPr lang="ru-RU" sz="2600" b="1" dirty="0">
              <a:latin typeface="+mn-lt"/>
            </a:endParaRPr>
          </a:p>
        </p:txBody>
      </p:sp>
      <p:pic>
        <p:nvPicPr>
          <p:cNvPr id="5" name="Picture 177" descr="/Users/macbookpro/Library/Group Containers/L48J367XN4.com.infraware.PolarisOffice/EngineTemp/1255/fImage55899169489.jpeg"/>
          <p:cNvPicPr>
            <a:picLocks noChangeAspect="1"/>
          </p:cNvPicPr>
          <p:nvPr/>
        </p:nvPicPr>
        <p:blipFill rotWithShape="1">
          <a:blip r:embed="rId3">
            <a:extLst>
              <a:ext uri="{28A0092B-C50C-407E-A947-70E740481C1C}">
                <a14:useLocalDpi xmlns:a14="http://schemas.microsoft.com/office/drawing/2010/main" val="0"/>
              </a:ext>
            </a:extLst>
          </a:blip>
          <a:stretch>
            <a:fillRect/>
          </a:stretch>
        </p:blipFill>
        <p:spPr>
          <a:xfrm>
            <a:off x="5371439" y="1196752"/>
            <a:ext cx="3479736" cy="3440250"/>
          </a:xfrm>
          <a:prstGeom prst="rect">
            <a:avLst/>
          </a:prstGeom>
          <a:noFill/>
        </p:spPr>
      </p:pic>
      <p:sp>
        <p:nvSpPr>
          <p:cNvPr id="6" name="Прямоугольник 5"/>
          <p:cNvSpPr/>
          <p:nvPr/>
        </p:nvSpPr>
        <p:spPr>
          <a:xfrm>
            <a:off x="6444208" y="4669351"/>
            <a:ext cx="1889300" cy="492443"/>
          </a:xfrm>
          <a:prstGeom prst="rect">
            <a:avLst/>
          </a:prstGeom>
        </p:spPr>
        <p:txBody>
          <a:bodyPr wrap="none">
            <a:spAutoFit/>
          </a:bodyPr>
          <a:lstStyle/>
          <a:p>
            <a:r>
              <a:rPr lang="en-US" altLang="ko-KR" sz="2600" dirty="0">
                <a:solidFill>
                  <a:srgbClr val="000000"/>
                </a:solidFill>
                <a:ea typeface="Arial" charset="0"/>
              </a:rPr>
              <a:t>Paul Nation</a:t>
            </a:r>
            <a:endParaRPr lang="ru-RU" sz="2600" dirty="0"/>
          </a:p>
        </p:txBody>
      </p:sp>
      <p:sp>
        <p:nvSpPr>
          <p:cNvPr id="7" name="Прямоугольник 6"/>
          <p:cNvSpPr/>
          <p:nvPr/>
        </p:nvSpPr>
        <p:spPr>
          <a:xfrm>
            <a:off x="395536" y="1285383"/>
            <a:ext cx="4975903" cy="4893647"/>
          </a:xfrm>
          <a:prstGeom prst="rect">
            <a:avLst/>
          </a:prstGeom>
        </p:spPr>
        <p:txBody>
          <a:bodyPr wrap="square">
            <a:spAutoFit/>
          </a:bodyPr>
          <a:lstStyle/>
          <a:p>
            <a:pPr eaLnBrk="0"/>
            <a:r>
              <a:rPr lang="en-US" altLang="ko-KR" sz="2600" dirty="0">
                <a:ea typeface="Arial" charset="0"/>
              </a:rPr>
              <a:t>The principle of four strands is closely connected with the name of Paul Nation. </a:t>
            </a:r>
            <a:r>
              <a:rPr lang="en-US" altLang="ko-KR" sz="2600" dirty="0">
                <a:ea typeface="Helvetica Neue" charset="0"/>
              </a:rPr>
              <a:t>Paul Nation is Emeritus Professor in Applied Linguistics at the School of Linguistics and Applied Language Studies (LALS) at Victoria University of Wellington, New Zealand. His specialist interests are the teaching and learning of vocabulary and language teaching methodology.</a:t>
            </a:r>
            <a:endParaRPr lang="ko-KR" altLang="en-US" sz="2600" dirty="0">
              <a:ea typeface="Arial" charset="0"/>
            </a:endParaRPr>
          </a:p>
        </p:txBody>
      </p:sp>
    </p:spTree>
    <p:extLst>
      <p:ext uri="{BB962C8B-B14F-4D97-AF65-F5344CB8AC3E}">
        <p14:creationId xmlns:p14="http://schemas.microsoft.com/office/powerpoint/2010/main" val="4006622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23528" y="1628800"/>
            <a:ext cx="8352928" cy="492443"/>
          </a:xfrm>
          <a:prstGeom prst="rect">
            <a:avLst/>
          </a:prstGeom>
        </p:spPr>
        <p:txBody>
          <a:bodyPr wrap="square">
            <a:spAutoFit/>
          </a:bodyPr>
          <a:lstStyle/>
          <a:p>
            <a:pPr eaLnBrk="0">
              <a:spcBef>
                <a:spcPts val="600"/>
              </a:spcBef>
            </a:pPr>
            <a:r>
              <a:rPr lang="en-US" altLang="ko-KR" sz="2600" b="1" dirty="0">
                <a:ea typeface="Poppins" charset="0"/>
              </a:rPr>
              <a:t>	</a:t>
            </a:r>
            <a:endParaRPr lang="ko-KR" altLang="en-US" sz="2600" b="1" dirty="0">
              <a:ea typeface="Poppins" charset="0"/>
            </a:endParaRPr>
          </a:p>
        </p:txBody>
      </p:sp>
      <p:sp>
        <p:nvSpPr>
          <p:cNvPr id="4" name="Title 3">
            <a:extLst>
              <a:ext uri="{FF2B5EF4-FFF2-40B4-BE49-F238E27FC236}">
                <a16:creationId xmlns:a16="http://schemas.microsoft.com/office/drawing/2014/main" xmlns="" id="{43DB225E-29BF-443A-9934-C766A92FD1CC}"/>
              </a:ext>
            </a:extLst>
          </p:cNvPr>
          <p:cNvSpPr>
            <a:spLocks noGrp="1"/>
          </p:cNvSpPr>
          <p:nvPr>
            <p:ph type="title"/>
          </p:nvPr>
        </p:nvSpPr>
        <p:spPr/>
        <p:txBody>
          <a:bodyPr/>
          <a:lstStyle/>
          <a:p>
            <a:pPr algn="ctr"/>
            <a:r>
              <a:rPr lang="en-US" b="1" dirty="0">
                <a:latin typeface="+mn-lt"/>
              </a:rPr>
              <a:t>The Four Strands</a:t>
            </a:r>
          </a:p>
        </p:txBody>
      </p:sp>
      <p:sp>
        <p:nvSpPr>
          <p:cNvPr id="5" name="Content Placeholder 4">
            <a:extLst>
              <a:ext uri="{FF2B5EF4-FFF2-40B4-BE49-F238E27FC236}">
                <a16:creationId xmlns:a16="http://schemas.microsoft.com/office/drawing/2014/main" xmlns="" id="{38316057-850E-479F-A00D-67D8EE20E7DA}"/>
              </a:ext>
            </a:extLst>
          </p:cNvPr>
          <p:cNvSpPr>
            <a:spLocks noGrp="1"/>
          </p:cNvSpPr>
          <p:nvPr>
            <p:ph idx="1"/>
          </p:nvPr>
        </p:nvSpPr>
        <p:spPr/>
        <p:txBody>
          <a:bodyPr/>
          <a:lstStyle/>
          <a:p>
            <a:pPr marL="0" indent="0" eaLnBrk="0">
              <a:spcBef>
                <a:spcPts val="600"/>
              </a:spcBef>
              <a:buNone/>
            </a:pPr>
            <a:r>
              <a:rPr lang="en-US" altLang="ko-KR" dirty="0">
                <a:ea typeface="Poppins" charset="0"/>
              </a:rPr>
              <a:t>According to Nation a well balanced language course should consist of four equal strands. </a:t>
            </a:r>
          </a:p>
          <a:p>
            <a:pPr marL="0" indent="0" eaLnBrk="0">
              <a:spcBef>
                <a:spcPts val="600"/>
              </a:spcBef>
              <a:buNone/>
            </a:pPr>
            <a:r>
              <a:rPr lang="en-US" altLang="ko-KR" dirty="0">
                <a:ea typeface="Poppins" charset="0"/>
              </a:rPr>
              <a:t>They are:</a:t>
            </a:r>
            <a:endParaRPr lang="ko-KR" altLang="en-US" dirty="0">
              <a:ea typeface="Poppins" charset="0"/>
            </a:endParaRPr>
          </a:p>
          <a:p>
            <a:pPr marL="254000" indent="-254000" eaLnBrk="0">
              <a:spcBef>
                <a:spcPts val="600"/>
              </a:spcBef>
              <a:buFont typeface="Wingdings"/>
              <a:buChar char=""/>
            </a:pPr>
            <a:r>
              <a:rPr lang="en-US" altLang="ko-KR" b="1" dirty="0">
                <a:ea typeface="Poppins" charset="0"/>
              </a:rPr>
              <a:t>The meaning focused input</a:t>
            </a:r>
            <a:endParaRPr lang="ko-KR" altLang="en-US" b="1" dirty="0">
              <a:ea typeface="Poppins" charset="0"/>
            </a:endParaRPr>
          </a:p>
          <a:p>
            <a:pPr marL="254000" indent="-254000" eaLnBrk="0">
              <a:spcBef>
                <a:spcPts val="600"/>
              </a:spcBef>
              <a:buFont typeface="Wingdings"/>
              <a:buChar char=""/>
            </a:pPr>
            <a:r>
              <a:rPr lang="en-US" altLang="ko-KR" b="1" dirty="0">
                <a:ea typeface="Poppins" charset="0"/>
              </a:rPr>
              <a:t>The meaning focused output</a:t>
            </a:r>
            <a:endParaRPr lang="ko-KR" altLang="en-US" b="1" dirty="0">
              <a:ea typeface="Poppins" charset="0"/>
            </a:endParaRPr>
          </a:p>
          <a:p>
            <a:pPr marL="254000" indent="-254000" eaLnBrk="0">
              <a:spcBef>
                <a:spcPts val="600"/>
              </a:spcBef>
              <a:buFont typeface="Wingdings"/>
              <a:buChar char=""/>
            </a:pPr>
            <a:r>
              <a:rPr lang="en-US" altLang="ko-KR" b="1" dirty="0">
                <a:ea typeface="Poppins" charset="0"/>
              </a:rPr>
              <a:t>The language focused learning</a:t>
            </a:r>
            <a:endParaRPr lang="ko-KR" altLang="en-US" b="1" dirty="0">
              <a:ea typeface="Poppins" charset="0"/>
            </a:endParaRPr>
          </a:p>
          <a:p>
            <a:pPr marL="254000" indent="-254000" eaLnBrk="0">
              <a:spcBef>
                <a:spcPts val="600"/>
              </a:spcBef>
              <a:buFont typeface="Wingdings"/>
              <a:buChar char=""/>
            </a:pPr>
            <a:r>
              <a:rPr lang="en-US" altLang="ko-KR" b="1" dirty="0">
                <a:ea typeface="Poppins" charset="0"/>
              </a:rPr>
              <a:t>Fluency development</a:t>
            </a:r>
            <a:endParaRPr lang="en-US" dirty="0"/>
          </a:p>
        </p:txBody>
      </p:sp>
    </p:spTree>
    <p:extLst>
      <p:ext uri="{BB962C8B-B14F-4D97-AF65-F5344CB8AC3E}">
        <p14:creationId xmlns:p14="http://schemas.microsoft.com/office/powerpoint/2010/main" val="3648948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3912" y="1648146"/>
            <a:ext cx="8350535" cy="2092881"/>
          </a:xfrm>
          <a:prstGeom prst="rect">
            <a:avLst/>
          </a:prstGeom>
        </p:spPr>
        <p:txBody>
          <a:bodyPr wrap="square">
            <a:spAutoFit/>
          </a:bodyPr>
          <a:lstStyle/>
          <a:p>
            <a:pPr algn="just" defTabSz="508000" eaLnBrk="0"/>
            <a:r>
              <a:rPr lang="en-US" altLang="ko-KR" sz="2600" dirty="0">
                <a:ea typeface="Arial" charset="0"/>
              </a:rPr>
              <a:t>Meaning-focused input strand involves learning through listening and reading. </a:t>
            </a:r>
            <a:endParaRPr lang="ru-RU" sz="2600" dirty="0"/>
          </a:p>
          <a:p>
            <a:pPr algn="just" defTabSz="508000" eaLnBrk="0"/>
            <a:r>
              <a:rPr lang="en-US" altLang="ko-KR" sz="2600" dirty="0">
                <a:ea typeface="Times New Roman" charset="0"/>
              </a:rPr>
              <a:t>This is largely incidental learning because the learners’ should be focused on comprehending what is  being read or listened to. </a:t>
            </a:r>
            <a:endParaRPr lang="ko-KR" altLang="en-US" sz="2600" dirty="0">
              <a:ea typeface="Times New Roman" charset="0"/>
            </a:endParaRPr>
          </a:p>
        </p:txBody>
      </p:sp>
      <p:pic>
        <p:nvPicPr>
          <p:cNvPr id="4" name="Picture 201"/>
          <p:cNvPicPr>
            <a:picLocks noChangeAspect="1"/>
          </p:cNvPicPr>
          <p:nvPr/>
        </p:nvPicPr>
        <p:blipFill rotWithShape="1">
          <a:blip r:embed="rId2">
            <a:extLst>
              <a:ext uri="{28A0092B-C50C-407E-A947-70E740481C1C}">
                <a14:useLocalDpi xmlns:a14="http://schemas.microsoft.com/office/drawing/2010/main" val="0"/>
              </a:ext>
            </a:extLst>
          </a:blip>
          <a:stretch>
            <a:fillRect/>
          </a:stretch>
        </p:blipFill>
        <p:spPr>
          <a:xfrm>
            <a:off x="3563888" y="3435694"/>
            <a:ext cx="4793311" cy="1717998"/>
          </a:xfrm>
          <a:prstGeom prst="rect">
            <a:avLst/>
          </a:prstGeom>
          <a:noFill/>
        </p:spPr>
      </p:pic>
      <p:sp>
        <p:nvSpPr>
          <p:cNvPr id="5" name="Rectangle 4">
            <a:extLst>
              <a:ext uri="{FF2B5EF4-FFF2-40B4-BE49-F238E27FC236}">
                <a16:creationId xmlns:a16="http://schemas.microsoft.com/office/drawing/2014/main" xmlns="" id="{9F539F61-15C6-426D-82CD-D0BBAA1511A4}"/>
              </a:ext>
            </a:extLst>
          </p:cNvPr>
          <p:cNvSpPr/>
          <p:nvPr/>
        </p:nvSpPr>
        <p:spPr>
          <a:xfrm>
            <a:off x="1115616" y="799422"/>
            <a:ext cx="7344816" cy="769441"/>
          </a:xfrm>
          <a:prstGeom prst="rect">
            <a:avLst/>
          </a:prstGeom>
        </p:spPr>
        <p:txBody>
          <a:bodyPr wrap="square">
            <a:spAutoFit/>
          </a:bodyPr>
          <a:lstStyle/>
          <a:p>
            <a:pPr algn="ctr"/>
            <a:r>
              <a:rPr lang="en-US" altLang="ko-KR" sz="4400" b="1" dirty="0">
                <a:solidFill>
                  <a:schemeClr val="tx2"/>
                </a:solidFill>
                <a:ea typeface="Arial" charset="0"/>
              </a:rPr>
              <a:t>Meaning-focused input</a:t>
            </a:r>
            <a:endParaRPr lang="en-US" sz="4400" b="1" dirty="0">
              <a:solidFill>
                <a:schemeClr val="tx2"/>
              </a:solidFill>
            </a:endParaRPr>
          </a:p>
        </p:txBody>
      </p:sp>
      <p:sp>
        <p:nvSpPr>
          <p:cNvPr id="6" name="Rectangle 5">
            <a:extLst>
              <a:ext uri="{FF2B5EF4-FFF2-40B4-BE49-F238E27FC236}">
                <a16:creationId xmlns:a16="http://schemas.microsoft.com/office/drawing/2014/main" xmlns="" id="{E9695746-5076-4EC7-BC67-80AEA13891CF}"/>
              </a:ext>
            </a:extLst>
          </p:cNvPr>
          <p:cNvSpPr/>
          <p:nvPr/>
        </p:nvSpPr>
        <p:spPr>
          <a:xfrm>
            <a:off x="5788964" y="6087178"/>
            <a:ext cx="3233706" cy="369332"/>
          </a:xfrm>
          <a:prstGeom prst="rect">
            <a:avLst/>
          </a:prstGeom>
        </p:spPr>
        <p:txBody>
          <a:bodyPr wrap="none">
            <a:spAutoFit/>
          </a:bodyPr>
          <a:lstStyle/>
          <a:p>
            <a:r>
              <a:rPr lang="en-US" altLang="ko-KR" dirty="0">
                <a:solidFill>
                  <a:srgbClr val="000000"/>
                </a:solidFill>
                <a:ea typeface="LiberationSans" charset="0"/>
              </a:rPr>
              <a:t>Nation &amp; Yamamoto (2011:167) </a:t>
            </a:r>
            <a:endParaRPr lang="en-US" dirty="0"/>
          </a:p>
        </p:txBody>
      </p:sp>
    </p:spTree>
    <p:extLst>
      <p:ext uri="{BB962C8B-B14F-4D97-AF65-F5344CB8AC3E}">
        <p14:creationId xmlns:p14="http://schemas.microsoft.com/office/powerpoint/2010/main" val="2434252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3962" y="764704"/>
            <a:ext cx="8406030" cy="707886"/>
          </a:xfrm>
          <a:prstGeom prst="rect">
            <a:avLst/>
          </a:prstGeom>
        </p:spPr>
        <p:txBody>
          <a:bodyPr wrap="square">
            <a:spAutoFit/>
          </a:bodyPr>
          <a:lstStyle/>
          <a:p>
            <a:pPr algn="ctr"/>
            <a:r>
              <a:rPr lang="en-US" altLang="ko-KR" sz="4000" b="1" dirty="0">
                <a:solidFill>
                  <a:schemeClr val="tx2"/>
                </a:solidFill>
                <a:ea typeface="Arial" charset="0"/>
              </a:rPr>
              <a:t>Meaning-focused output</a:t>
            </a:r>
            <a:endParaRPr lang="ru-RU" sz="4000" b="1" dirty="0">
              <a:solidFill>
                <a:schemeClr val="tx2"/>
              </a:solidFill>
            </a:endParaRPr>
          </a:p>
        </p:txBody>
      </p:sp>
      <p:pic>
        <p:nvPicPr>
          <p:cNvPr id="3" name="Picture 3" descr="/Users/macbookpro/Library/Group Containers/L48J367XN4.com.infraware.PolarisOffice/EngineTemp/1255/fImage464489277635.jpeg"/>
          <p:cNvPicPr>
            <a:picLocks noChangeAspect="1"/>
          </p:cNvPicPr>
          <p:nvPr/>
        </p:nvPicPr>
        <p:blipFill rotWithShape="1">
          <a:blip r:embed="rId2" cstate="print">
            <a:extLst>
              <a:ext uri="{28A0092B-C50C-407E-A947-70E740481C1C}">
                <a14:useLocalDpi xmlns:a14="http://schemas.microsoft.com/office/drawing/2010/main" val="0"/>
              </a:ext>
            </a:extLst>
          </a:blip>
          <a:stretch>
            <a:fillRect/>
          </a:stretch>
        </p:blipFill>
        <p:spPr>
          <a:xfrm>
            <a:off x="1115616" y="3398169"/>
            <a:ext cx="2520281" cy="2160240"/>
          </a:xfrm>
          <a:prstGeom prst="rect">
            <a:avLst/>
          </a:prstGeom>
          <a:noFill/>
        </p:spPr>
      </p:pic>
      <p:pic>
        <p:nvPicPr>
          <p:cNvPr id="4" name="Picture 4" descr="/Users/macbookpro/Library/Group Containers/L48J367XN4.com.infraware.PolarisOffice/EngineTemp/1255/fImage91479351219.jpeg"/>
          <p:cNvPicPr>
            <a:picLocks noChangeAspect="1"/>
          </p:cNvPicPr>
          <p:nvPr/>
        </p:nvPicPr>
        <p:blipFill rotWithShape="1">
          <a:blip r:embed="rId3">
            <a:extLst>
              <a:ext uri="{28A0092B-C50C-407E-A947-70E740481C1C}">
                <a14:useLocalDpi xmlns:a14="http://schemas.microsoft.com/office/drawing/2010/main" val="0"/>
              </a:ext>
            </a:extLst>
          </a:blip>
          <a:stretch>
            <a:fillRect/>
          </a:stretch>
        </p:blipFill>
        <p:spPr>
          <a:xfrm>
            <a:off x="4211960" y="3429000"/>
            <a:ext cx="2160241" cy="1744535"/>
          </a:xfrm>
          <a:prstGeom prst="rect">
            <a:avLst/>
          </a:prstGeom>
          <a:noFill/>
        </p:spPr>
      </p:pic>
      <p:sp>
        <p:nvSpPr>
          <p:cNvPr id="5" name="Прямоугольник 4"/>
          <p:cNvSpPr/>
          <p:nvPr/>
        </p:nvSpPr>
        <p:spPr>
          <a:xfrm>
            <a:off x="408923" y="1565990"/>
            <a:ext cx="8208912" cy="1692771"/>
          </a:xfrm>
          <a:prstGeom prst="rect">
            <a:avLst/>
          </a:prstGeom>
        </p:spPr>
        <p:txBody>
          <a:bodyPr wrap="square">
            <a:spAutoFit/>
          </a:bodyPr>
          <a:lstStyle/>
          <a:p>
            <a:pPr algn="just"/>
            <a:r>
              <a:rPr lang="en-US" altLang="ko-KR" sz="2600" dirty="0">
                <a:solidFill>
                  <a:srgbClr val="000000"/>
                </a:solidFill>
                <a:ea typeface="Arial" charset="0"/>
              </a:rPr>
              <a:t>Meaning focused output strand involves learning through speaking and writing and in common with the meaning-focused input strand</a:t>
            </a:r>
            <a:r>
              <a:rPr lang="en-US" altLang="ko-KR" sz="2600" dirty="0">
                <a:solidFill>
                  <a:srgbClr val="000000"/>
                </a:solidFill>
                <a:ea typeface="Times New Roman" charset="0"/>
              </a:rPr>
              <a:t> involves incidental learning</a:t>
            </a:r>
            <a:r>
              <a:rPr lang="en-US" altLang="ko-KR" sz="2600" dirty="0">
                <a:solidFill>
                  <a:srgbClr val="000000"/>
                </a:solidFill>
                <a:ea typeface="Arial" charset="0"/>
              </a:rPr>
              <a:t>.  </a:t>
            </a:r>
            <a:endParaRPr lang="ko-KR" altLang="en-US" sz="2600" dirty="0">
              <a:solidFill>
                <a:srgbClr val="000000"/>
              </a:solidFill>
              <a:ea typeface="Arial" charset="0"/>
            </a:endParaRPr>
          </a:p>
        </p:txBody>
      </p:sp>
      <p:sp>
        <p:nvSpPr>
          <p:cNvPr id="6" name="Rectangle 5">
            <a:extLst>
              <a:ext uri="{FF2B5EF4-FFF2-40B4-BE49-F238E27FC236}">
                <a16:creationId xmlns:a16="http://schemas.microsoft.com/office/drawing/2014/main" xmlns="" id="{B40BA578-A68F-427C-81E4-630A5E263996}"/>
              </a:ext>
            </a:extLst>
          </p:cNvPr>
          <p:cNvSpPr/>
          <p:nvPr/>
        </p:nvSpPr>
        <p:spPr>
          <a:xfrm>
            <a:off x="5580113" y="5805264"/>
            <a:ext cx="3240360" cy="369332"/>
          </a:xfrm>
          <a:prstGeom prst="rect">
            <a:avLst/>
          </a:prstGeom>
        </p:spPr>
        <p:txBody>
          <a:bodyPr wrap="square">
            <a:spAutoFit/>
          </a:bodyPr>
          <a:lstStyle/>
          <a:p>
            <a:r>
              <a:rPr lang="en-US" altLang="ko-KR" dirty="0">
                <a:solidFill>
                  <a:srgbClr val="000000"/>
                </a:solidFill>
                <a:ea typeface="LiberationSans" charset="0"/>
              </a:rPr>
              <a:t>Nation &amp; Yamamoto (2011:167) </a:t>
            </a:r>
            <a:endParaRPr lang="en-US" dirty="0"/>
          </a:p>
        </p:txBody>
      </p:sp>
    </p:spTree>
    <p:extLst>
      <p:ext uri="{BB962C8B-B14F-4D97-AF65-F5344CB8AC3E}">
        <p14:creationId xmlns:p14="http://schemas.microsoft.com/office/powerpoint/2010/main" val="1733972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692696"/>
            <a:ext cx="8424936" cy="584775"/>
          </a:xfrm>
          <a:prstGeom prst="rect">
            <a:avLst/>
          </a:prstGeom>
        </p:spPr>
        <p:txBody>
          <a:bodyPr wrap="square">
            <a:spAutoFit/>
          </a:bodyPr>
          <a:lstStyle/>
          <a:p>
            <a:pPr algn="ctr"/>
            <a:r>
              <a:rPr lang="en-US" altLang="ko-KR" sz="3200" b="1" dirty="0">
                <a:solidFill>
                  <a:schemeClr val="tx2"/>
                </a:solidFill>
                <a:ea typeface="Arial" charset="0"/>
              </a:rPr>
              <a:t>Language Focused Learning </a:t>
            </a:r>
            <a:endParaRPr lang="ru-RU" sz="3200" b="1" dirty="0">
              <a:solidFill>
                <a:schemeClr val="tx2"/>
              </a:solidFill>
            </a:endParaRPr>
          </a:p>
        </p:txBody>
      </p:sp>
      <p:sp>
        <p:nvSpPr>
          <p:cNvPr id="3" name="Прямоугольник 2"/>
          <p:cNvSpPr/>
          <p:nvPr/>
        </p:nvSpPr>
        <p:spPr>
          <a:xfrm>
            <a:off x="438006" y="1688028"/>
            <a:ext cx="8310458" cy="2492990"/>
          </a:xfrm>
          <a:prstGeom prst="rect">
            <a:avLst/>
          </a:prstGeom>
        </p:spPr>
        <p:txBody>
          <a:bodyPr wrap="square">
            <a:spAutoFit/>
          </a:bodyPr>
          <a:lstStyle/>
          <a:p>
            <a:pPr algn="just" eaLnBrk="0">
              <a:spcBef>
                <a:spcPts val="600"/>
              </a:spcBef>
            </a:pPr>
            <a:r>
              <a:rPr lang="en-US" altLang="ko-KR" sz="2600" dirty="0">
                <a:solidFill>
                  <a:srgbClr val="000000"/>
                </a:solidFill>
                <a:ea typeface="Arial" charset="0"/>
              </a:rPr>
              <a:t>The language focused learning strand involves deliberate attention to language features, including spelling, pronunciation, vocabulary, multiword units, grammar, and  discourse. </a:t>
            </a:r>
            <a:r>
              <a:rPr lang="en-US" altLang="ko-KR" sz="2600" dirty="0">
                <a:solidFill>
                  <a:srgbClr val="000000"/>
                </a:solidFill>
                <a:ea typeface="Times New Roman" charset="0"/>
              </a:rPr>
              <a:t>It not only focuses on the form but also on the meaning and use and need not to be instruction but may be learning initiated by language learners. </a:t>
            </a:r>
            <a:endParaRPr lang="ko-KR" altLang="en-US" sz="2600" dirty="0">
              <a:solidFill>
                <a:srgbClr val="000000"/>
              </a:solidFill>
              <a:ea typeface="Times New Roman" charset="0"/>
            </a:endParaRPr>
          </a:p>
        </p:txBody>
      </p:sp>
      <p:pic>
        <p:nvPicPr>
          <p:cNvPr id="4" name="Picture 3" descr="/Users/macbookpro/Library/Group Containers/L48J367XN4.com.infraware.PolarisOffice/EngineTemp/1255/fImage61859328336.jpeg"/>
          <p:cNvPicPr>
            <a:picLocks noChangeAspect="1"/>
          </p:cNvPicPr>
          <p:nvPr/>
        </p:nvPicPr>
        <p:blipFill rotWithShape="1">
          <a:blip r:embed="rId2">
            <a:extLst>
              <a:ext uri="{28A0092B-C50C-407E-A947-70E740481C1C}">
                <a14:useLocalDpi xmlns:a14="http://schemas.microsoft.com/office/drawing/2010/main" val="0"/>
              </a:ext>
            </a:extLst>
          </a:blip>
          <a:stretch>
            <a:fillRect/>
          </a:stretch>
        </p:blipFill>
        <p:spPr>
          <a:xfrm>
            <a:off x="827585" y="4820448"/>
            <a:ext cx="4824536" cy="1560879"/>
          </a:xfrm>
          <a:prstGeom prst="rect">
            <a:avLst/>
          </a:prstGeom>
          <a:noFill/>
        </p:spPr>
      </p:pic>
      <p:sp>
        <p:nvSpPr>
          <p:cNvPr id="5" name="Rectangle 4">
            <a:extLst>
              <a:ext uri="{FF2B5EF4-FFF2-40B4-BE49-F238E27FC236}">
                <a16:creationId xmlns:a16="http://schemas.microsoft.com/office/drawing/2014/main" xmlns="" id="{A7B08CEC-3F62-4CCE-894D-12FCE66C33BE}"/>
              </a:ext>
            </a:extLst>
          </p:cNvPr>
          <p:cNvSpPr/>
          <p:nvPr/>
        </p:nvSpPr>
        <p:spPr>
          <a:xfrm>
            <a:off x="5560845" y="5949279"/>
            <a:ext cx="3187619" cy="369332"/>
          </a:xfrm>
          <a:prstGeom prst="rect">
            <a:avLst/>
          </a:prstGeom>
        </p:spPr>
        <p:txBody>
          <a:bodyPr wrap="square">
            <a:spAutoFit/>
          </a:bodyPr>
          <a:lstStyle/>
          <a:p>
            <a:r>
              <a:rPr lang="en-US" altLang="ko-KR" dirty="0">
                <a:solidFill>
                  <a:srgbClr val="000000"/>
                </a:solidFill>
                <a:ea typeface="LiberationSans" charset="0"/>
              </a:rPr>
              <a:t>Nation &amp; Yamamoto(2011:167). </a:t>
            </a:r>
            <a:endParaRPr lang="en-US" dirty="0"/>
          </a:p>
        </p:txBody>
      </p:sp>
    </p:spTree>
    <p:extLst>
      <p:ext uri="{BB962C8B-B14F-4D97-AF65-F5344CB8AC3E}">
        <p14:creationId xmlns:p14="http://schemas.microsoft.com/office/powerpoint/2010/main" val="1902922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2242" y="764704"/>
            <a:ext cx="8286221" cy="769441"/>
          </a:xfrm>
          <a:prstGeom prst="rect">
            <a:avLst/>
          </a:prstGeom>
        </p:spPr>
        <p:txBody>
          <a:bodyPr wrap="square">
            <a:spAutoFit/>
          </a:bodyPr>
          <a:lstStyle/>
          <a:p>
            <a:pPr algn="ctr"/>
            <a:r>
              <a:rPr lang="en-US" altLang="ko-KR" sz="4400" b="1" dirty="0">
                <a:solidFill>
                  <a:schemeClr val="tx2"/>
                </a:solidFill>
                <a:ea typeface="Arial" charset="0"/>
              </a:rPr>
              <a:t>Fluency Development </a:t>
            </a:r>
            <a:endParaRPr lang="ru-RU" sz="4400" b="1" dirty="0">
              <a:solidFill>
                <a:schemeClr val="tx2"/>
              </a:solidFill>
            </a:endParaRPr>
          </a:p>
        </p:txBody>
      </p:sp>
      <p:sp>
        <p:nvSpPr>
          <p:cNvPr id="3" name="Прямоугольник 2"/>
          <p:cNvSpPr/>
          <p:nvPr/>
        </p:nvSpPr>
        <p:spPr>
          <a:xfrm>
            <a:off x="572905" y="3250199"/>
            <a:ext cx="7998190" cy="2877711"/>
          </a:xfrm>
          <a:prstGeom prst="rect">
            <a:avLst/>
          </a:prstGeom>
        </p:spPr>
        <p:txBody>
          <a:bodyPr wrap="square">
            <a:spAutoFit/>
          </a:bodyPr>
          <a:lstStyle/>
          <a:p>
            <a:pPr algn="just" eaLnBrk="0">
              <a:spcBef>
                <a:spcPts val="600"/>
              </a:spcBef>
            </a:pPr>
            <a:r>
              <a:rPr lang="en-US" altLang="ko-KR" sz="2600" dirty="0">
                <a:solidFill>
                  <a:srgbClr val="000000"/>
                </a:solidFill>
                <a:ea typeface="Arial" charset="0"/>
              </a:rPr>
              <a:t>Fluency development aims at helping the learners make the best use of what is already known. </a:t>
            </a:r>
            <a:r>
              <a:rPr lang="en-US" altLang="ko-KR" sz="2600" dirty="0">
                <a:solidFill>
                  <a:srgbClr val="000000"/>
                </a:solidFill>
                <a:ea typeface="Times New Roman" charset="0"/>
              </a:rPr>
              <a:t>Fluency relates to being able to receive and produce language at a reasonable rate. It is also strongly message-focused. Thus, the four strands consist of three message focused or communicative strands, and one language. </a:t>
            </a:r>
          </a:p>
          <a:p>
            <a:pPr algn="r" eaLnBrk="0">
              <a:spcBef>
                <a:spcPts val="600"/>
              </a:spcBef>
            </a:pPr>
            <a:r>
              <a:rPr lang="en-US" altLang="ko-KR" sz="1400" dirty="0">
                <a:solidFill>
                  <a:srgbClr val="000000"/>
                </a:solidFill>
                <a:ea typeface="LiberationSans" charset="0"/>
              </a:rPr>
              <a:t>Nation &amp; Yamamoto (2011:167). </a:t>
            </a:r>
            <a:endParaRPr lang="en-US" sz="1400"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tretch>
            <a:fillRect/>
          </a:stretch>
        </p:blipFill>
        <p:spPr>
          <a:xfrm>
            <a:off x="5868145" y="1772816"/>
            <a:ext cx="1944216" cy="1477383"/>
          </a:xfrm>
          <a:prstGeom prst="rect">
            <a:avLst/>
          </a:prstGeom>
          <a:noFill/>
        </p:spPr>
      </p:pic>
    </p:spTree>
    <p:extLst>
      <p:ext uri="{BB962C8B-B14F-4D97-AF65-F5344CB8AC3E}">
        <p14:creationId xmlns:p14="http://schemas.microsoft.com/office/powerpoint/2010/main" val="1840503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19" descr="/Users/macbookpro/Library/Group Containers/L48J367XN4.com.infraware.PolarisOffice/EngineTemp/1255/fImage224689372781.jpeg"/>
          <p:cNvPicPr>
            <a:picLocks noChangeAspect="1"/>
          </p:cNvPicPr>
          <p:nvPr/>
        </p:nvPicPr>
        <p:blipFill rotWithShape="1">
          <a:blip r:embed="rId2">
            <a:extLst>
              <a:ext uri="{28A0092B-C50C-407E-A947-70E740481C1C}">
                <a14:useLocalDpi xmlns:a14="http://schemas.microsoft.com/office/drawing/2010/main" val="0"/>
              </a:ext>
            </a:extLst>
          </a:blip>
          <a:stretch>
            <a:fillRect/>
          </a:stretch>
        </p:blipFill>
        <p:spPr>
          <a:xfrm>
            <a:off x="2627784" y="1556792"/>
            <a:ext cx="4032448" cy="2012290"/>
          </a:xfrm>
          <a:prstGeom prst="rect">
            <a:avLst/>
          </a:prstGeom>
          <a:noFill/>
        </p:spPr>
      </p:pic>
      <p:sp>
        <p:nvSpPr>
          <p:cNvPr id="3" name="Прямоугольник 2"/>
          <p:cNvSpPr/>
          <p:nvPr/>
        </p:nvSpPr>
        <p:spPr>
          <a:xfrm>
            <a:off x="467544" y="696932"/>
            <a:ext cx="8208912" cy="646331"/>
          </a:xfrm>
          <a:prstGeom prst="rect">
            <a:avLst/>
          </a:prstGeom>
        </p:spPr>
        <p:txBody>
          <a:bodyPr wrap="square">
            <a:spAutoFit/>
          </a:bodyPr>
          <a:lstStyle/>
          <a:p>
            <a:pPr algn="ctr" eaLnBrk="0">
              <a:spcBef>
                <a:spcPts val="600"/>
              </a:spcBef>
            </a:pPr>
            <a:r>
              <a:rPr lang="en-US" altLang="ko-KR" sz="3600" b="1" dirty="0">
                <a:solidFill>
                  <a:schemeClr val="tx2"/>
                </a:solidFill>
                <a:ea typeface="Arial" charset="0"/>
              </a:rPr>
              <a:t>Balancing the Four Strands</a:t>
            </a:r>
            <a:endParaRPr lang="ko-KR" altLang="en-US" sz="3600" b="1" dirty="0">
              <a:solidFill>
                <a:schemeClr val="tx2"/>
              </a:solidFill>
              <a:ea typeface="Arial" charset="0"/>
            </a:endParaRPr>
          </a:p>
        </p:txBody>
      </p:sp>
      <p:sp>
        <p:nvSpPr>
          <p:cNvPr id="4" name="Прямоугольник 3"/>
          <p:cNvSpPr/>
          <p:nvPr/>
        </p:nvSpPr>
        <p:spPr>
          <a:xfrm>
            <a:off x="323528" y="3782611"/>
            <a:ext cx="8640960" cy="2308324"/>
          </a:xfrm>
          <a:prstGeom prst="rect">
            <a:avLst/>
          </a:prstGeom>
        </p:spPr>
        <p:txBody>
          <a:bodyPr wrap="square">
            <a:spAutoFit/>
          </a:bodyPr>
          <a:lstStyle/>
          <a:p>
            <a:pPr eaLnBrk="0">
              <a:spcBef>
                <a:spcPts val="600"/>
              </a:spcBef>
            </a:pPr>
            <a:r>
              <a:rPr lang="en-US" altLang="ko-KR" sz="2400" dirty="0">
                <a:ea typeface="Arial" charset="0"/>
              </a:rPr>
              <a:t>A good language course should balance all these</a:t>
            </a:r>
            <a:r>
              <a:rPr lang="ko-KR" altLang="en-US" sz="2400" dirty="0">
                <a:ea typeface="Arial" charset="0"/>
              </a:rPr>
              <a:t> </a:t>
            </a:r>
            <a:r>
              <a:rPr lang="en-US" altLang="ko-KR" sz="2400" dirty="0">
                <a:ea typeface="Arial" charset="0"/>
              </a:rPr>
              <a:t>four strand and they should receive a roughly equal amount of time in a course. The role of a teacher is a planner and not a teacher according to the four strands principle. Nation and Newton (2009)  and Nation (2009) show how the strands can be applied to the four skills of listening, speaking, reading, and writing.</a:t>
            </a:r>
            <a:endParaRPr lang="ru-RU" sz="2400" dirty="0"/>
          </a:p>
        </p:txBody>
      </p:sp>
    </p:spTree>
    <p:extLst>
      <p:ext uri="{BB962C8B-B14F-4D97-AF65-F5344CB8AC3E}">
        <p14:creationId xmlns:p14="http://schemas.microsoft.com/office/powerpoint/2010/main" val="17556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3148A0-08FC-428E-9552-658D4A775D61}"/>
              </a:ext>
            </a:extLst>
          </p:cNvPr>
          <p:cNvSpPr>
            <a:spLocks noGrp="1"/>
          </p:cNvSpPr>
          <p:nvPr>
            <p:ph type="title"/>
          </p:nvPr>
        </p:nvSpPr>
        <p:spPr>
          <a:xfrm>
            <a:off x="457200" y="704088"/>
            <a:ext cx="8229600" cy="636680"/>
          </a:xfrm>
        </p:spPr>
        <p:txBody>
          <a:bodyPr>
            <a:noAutofit/>
          </a:bodyPr>
          <a:lstStyle/>
          <a:p>
            <a:pPr algn="ctr"/>
            <a:r>
              <a:rPr lang="en-US" altLang="ko-KR" sz="2400" b="1" dirty="0">
                <a:latin typeface="+mn-lt"/>
                <a:ea typeface="TimesNewRomanPS" charset="0"/>
              </a:rPr>
              <a:t>APPLYING THE FOUR STRANDS TO AUTONOMOUS LEARNING</a:t>
            </a:r>
            <a:endParaRPr lang="en-US" sz="2000" dirty="0">
              <a:latin typeface="+mn-lt"/>
            </a:endParaRPr>
          </a:p>
        </p:txBody>
      </p:sp>
      <p:sp>
        <p:nvSpPr>
          <p:cNvPr id="3" name="Content Placeholder 2">
            <a:extLst>
              <a:ext uri="{FF2B5EF4-FFF2-40B4-BE49-F238E27FC236}">
                <a16:creationId xmlns:a16="http://schemas.microsoft.com/office/drawing/2014/main" xmlns="" id="{2AB7B6EB-E4D3-4C09-A9FE-126B51F9708F}"/>
              </a:ext>
            </a:extLst>
          </p:cNvPr>
          <p:cNvSpPr>
            <a:spLocks noGrp="1"/>
          </p:cNvSpPr>
          <p:nvPr>
            <p:ph idx="1"/>
          </p:nvPr>
        </p:nvSpPr>
        <p:spPr>
          <a:xfrm>
            <a:off x="457200" y="1484784"/>
            <a:ext cx="8229600" cy="4839816"/>
          </a:xfrm>
        </p:spPr>
        <p:txBody>
          <a:bodyPr>
            <a:normAutofit fontScale="77500" lnSpcReduction="20000"/>
          </a:bodyPr>
          <a:lstStyle/>
          <a:p>
            <a:pPr marL="0" indent="0">
              <a:buNone/>
            </a:pPr>
            <a:r>
              <a:rPr lang="en-US" dirty="0"/>
              <a:t>The four strands principle can be useful basis for answering questions, including:</a:t>
            </a:r>
          </a:p>
          <a:p>
            <a:r>
              <a:rPr lang="en-US" dirty="0"/>
              <a:t>1. How can I teach vocabulary? (We could replace vocabulary in that question with pronunciation, grammar, listening, speaking, reading, or writing). The question is better phrased as “How can I help the learning of vocabulary?”</a:t>
            </a:r>
          </a:p>
          <a:p>
            <a:r>
              <a:rPr lang="en-US" dirty="0"/>
              <a:t>2. What should a well balanced listening course contain? (We could replace listening in that question with speaking, reading. writing, extensive reading, vocabulary, grammar, pronunciation, or spelling)</a:t>
            </a:r>
          </a:p>
          <a:p>
            <a:r>
              <a:rPr lang="en-US" dirty="0"/>
              <a:t>3. How much extensive reading should we do? (We could replace extensive reading in that question with grammar teaching, spelling practice, work on vocabulary strategies, for example)</a:t>
            </a:r>
          </a:p>
          <a:p>
            <a:r>
              <a:rPr lang="en-US" dirty="0"/>
              <a:t>4. Is it worthwhile doing grammar translation? (We could replace grammar translation in that question with reading aloud, rote learning of vocabulary or dictogloss, for example)</a:t>
            </a:r>
          </a:p>
          <a:p>
            <a:r>
              <a:rPr lang="en-US" dirty="0"/>
              <a:t>5. How can I find out if I have a well balanced conversation course?</a:t>
            </a:r>
          </a:p>
          <a:p>
            <a:pPr marL="0" indent="0">
              <a:buNone/>
            </a:pPr>
            <a:endParaRPr lang="en-US" dirty="0"/>
          </a:p>
        </p:txBody>
      </p:sp>
    </p:spTree>
    <p:extLst>
      <p:ext uri="{BB962C8B-B14F-4D97-AF65-F5344CB8AC3E}">
        <p14:creationId xmlns:p14="http://schemas.microsoft.com/office/powerpoint/2010/main" val="19767315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50"/>
          <p:cNvGraphicFramePr>
            <a:graphicFrameLocks noGrp="1"/>
          </p:cNvGraphicFramePr>
          <p:nvPr>
            <p:extLst>
              <p:ext uri="{D42A27DB-BD31-4B8C-83A1-F6EECF244321}">
                <p14:modId xmlns:p14="http://schemas.microsoft.com/office/powerpoint/2010/main" val="1285141328"/>
              </p:ext>
            </p:extLst>
          </p:nvPr>
        </p:nvGraphicFramePr>
        <p:xfrm>
          <a:off x="971600" y="1093684"/>
          <a:ext cx="7416824" cy="5234940"/>
        </p:xfrm>
        <a:graphic>
          <a:graphicData uri="http://schemas.openxmlformats.org/drawingml/2006/table">
            <a:tbl>
              <a:tblPr>
                <a:tableStyleId>{00000000-0000-0000-0000-000000000000}</a:tableStyleId>
              </a:tblPr>
              <a:tblGrid>
                <a:gridCol w="1266891">
                  <a:extLst>
                    <a:ext uri="{9D8B030D-6E8A-4147-A177-3AD203B41FA5}">
                      <a16:colId xmlns:a16="http://schemas.microsoft.com/office/drawing/2014/main" xmlns="" val="20000"/>
                    </a:ext>
                  </a:extLst>
                </a:gridCol>
                <a:gridCol w="6149933">
                  <a:extLst>
                    <a:ext uri="{9D8B030D-6E8A-4147-A177-3AD203B41FA5}">
                      <a16:colId xmlns:a16="http://schemas.microsoft.com/office/drawing/2014/main" xmlns="" val="20001"/>
                    </a:ext>
                  </a:extLst>
                </a:gridCol>
              </a:tblGrid>
              <a:tr h="201612">
                <a:tc>
                  <a:txBody>
                    <a:bodyPr/>
                    <a:lstStyle/>
                    <a:p>
                      <a:pPr marL="0" indent="0" algn="ctr" defTabSz="508000" eaLnBrk="0" fontAlgn="auto" latinLnBrk="0">
                        <a:lnSpc>
                          <a:spcPct val="100000"/>
                        </a:lnSpc>
                        <a:spcBef>
                          <a:spcPts val="0"/>
                        </a:spcBef>
                        <a:spcAft>
                          <a:spcPts val="0"/>
                        </a:spcAft>
                        <a:buFontTx/>
                        <a:buNone/>
                      </a:pPr>
                      <a:r>
                        <a:rPr lang="en-US" altLang="ko-KR" sz="1100" b="1" kern="1200" dirty="0">
                          <a:solidFill>
                            <a:srgbClr val="000000"/>
                          </a:solidFill>
                          <a:latin typeface="+mn-lt"/>
                          <a:ea typeface="Times New Roman" charset="0"/>
                        </a:rPr>
                        <a:t>Strands </a:t>
                      </a:r>
                      <a:endParaRPr lang="ko-KR" altLang="en-US" sz="1100" b="1"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tc>
                  <a:txBody>
                    <a:bodyPr/>
                    <a:lstStyle/>
                    <a:p>
                      <a:pPr marL="0" indent="0" algn="ctr" defTabSz="508000" eaLnBrk="0" fontAlgn="auto" latinLnBrk="0">
                        <a:lnSpc>
                          <a:spcPct val="100000"/>
                        </a:lnSpc>
                        <a:spcBef>
                          <a:spcPts val="0"/>
                        </a:spcBef>
                        <a:spcAft>
                          <a:spcPts val="0"/>
                        </a:spcAft>
                        <a:buFontTx/>
                        <a:buNone/>
                      </a:pPr>
                      <a:r>
                        <a:rPr lang="en-US" altLang="ko-KR" sz="1100" b="1" kern="1200" dirty="0">
                          <a:solidFill>
                            <a:srgbClr val="000000"/>
                          </a:solidFill>
                          <a:latin typeface="+mn-lt"/>
                          <a:ea typeface="Times New Roman" charset="0"/>
                        </a:rPr>
                        <a:t>Activities </a:t>
                      </a:r>
                      <a:endParaRPr lang="ko-KR" altLang="en-US" sz="1100" b="1"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extLst>
                  <a:ext uri="{0D108BD9-81ED-4DB2-BD59-A6C34878D82A}">
                    <a16:rowId xmlns:a16="http://schemas.microsoft.com/office/drawing/2014/main" xmlns="" val="10000"/>
                  </a:ext>
                </a:extLst>
              </a:tr>
              <a:tr h="1232073">
                <a:tc>
                  <a:txBody>
                    <a:bodyPr/>
                    <a:lstStyle/>
                    <a:p>
                      <a:pPr marL="0" indent="0" algn="ctr" defTabSz="508000" eaLnBrk="0" fontAlgn="auto" latinLnBrk="0">
                        <a:lnSpc>
                          <a:spcPct val="100000"/>
                        </a:lnSpc>
                        <a:spcBef>
                          <a:spcPts val="0"/>
                        </a:spcBef>
                        <a:spcAft>
                          <a:spcPts val="0"/>
                        </a:spcAft>
                        <a:buFontTx/>
                        <a:buNone/>
                      </a:pPr>
                      <a:r>
                        <a:rPr lang="en-US" altLang="ko-KR" sz="1100" b="1" kern="1200" dirty="0">
                          <a:solidFill>
                            <a:srgbClr val="000000"/>
                          </a:solidFill>
                          <a:latin typeface="+mn-lt"/>
                          <a:ea typeface="Times New Roman" charset="0"/>
                        </a:rPr>
                        <a:t>Meaning focused</a:t>
                      </a:r>
                    </a:p>
                    <a:p>
                      <a:pPr marL="0" indent="0" algn="ctr" defTabSz="508000" eaLnBrk="0" fontAlgn="auto" latinLnBrk="0">
                        <a:lnSpc>
                          <a:spcPct val="100000"/>
                        </a:lnSpc>
                        <a:spcBef>
                          <a:spcPts val="0"/>
                        </a:spcBef>
                        <a:spcAft>
                          <a:spcPts val="0"/>
                        </a:spcAft>
                        <a:buFontTx/>
                        <a:buNone/>
                      </a:pPr>
                      <a:r>
                        <a:rPr lang="en-US" altLang="ko-KR" sz="1100" b="1" kern="1200" dirty="0">
                          <a:solidFill>
                            <a:srgbClr val="000000"/>
                          </a:solidFill>
                          <a:latin typeface="+mn-lt"/>
                          <a:ea typeface="Times New Roman" charset="0"/>
                        </a:rPr>
                        <a:t> Input </a:t>
                      </a:r>
                      <a:endParaRPr lang="ko-KR" altLang="en-US" sz="1100" b="1"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tc>
                  <a:txBody>
                    <a:bodyPr/>
                    <a:lstStyle/>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Reading graded readers containing some unfamiliar words</a:t>
                      </a:r>
                      <a:br>
                        <a:rPr lang="en-US" altLang="ko-KR" sz="1600" b="0" kern="1200" dirty="0">
                          <a:solidFill>
                            <a:srgbClr val="000000"/>
                          </a:solidFill>
                          <a:latin typeface="+mn-lt"/>
                          <a:ea typeface="Times New Roman" charset="0"/>
                        </a:rPr>
                      </a:br>
                      <a:r>
                        <a:rPr lang="en-US" altLang="ko-KR" sz="1600" b="0" kern="1200" dirty="0">
                          <a:solidFill>
                            <a:srgbClr val="000000"/>
                          </a:solidFill>
                          <a:latin typeface="+mn-lt"/>
                          <a:ea typeface="Times New Roman" charset="0"/>
                        </a:rPr>
                        <a:t> Listening to a recorded story</a:t>
                      </a:r>
                      <a:br>
                        <a:rPr lang="en-US" altLang="ko-KR" sz="1600" b="0" kern="1200" dirty="0">
                          <a:solidFill>
                            <a:srgbClr val="000000"/>
                          </a:solidFill>
                          <a:latin typeface="+mn-lt"/>
                          <a:ea typeface="Times New Roman" charset="0"/>
                        </a:rPr>
                      </a:br>
                      <a:r>
                        <a:rPr lang="en-US" altLang="ko-KR" sz="1600" b="0" kern="1200" dirty="0">
                          <a:solidFill>
                            <a:srgbClr val="000000"/>
                          </a:solidFill>
                          <a:latin typeface="+mn-lt"/>
                          <a:ea typeface="Times New Roman" charset="0"/>
                        </a:rPr>
                        <a:t> Listening to lessons on podcasts </a:t>
                      </a:r>
                    </a:p>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Exchanging emails with language exchange partners</a:t>
                      </a:r>
                    </a:p>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Browsing the Internet in the target language </a:t>
                      </a:r>
                      <a:endParaRPr lang="ko-KR" altLang="en-US" sz="1600" b="0"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extLst>
                  <a:ext uri="{0D108BD9-81ED-4DB2-BD59-A6C34878D82A}">
                    <a16:rowId xmlns:a16="http://schemas.microsoft.com/office/drawing/2014/main" xmlns="" val="10001"/>
                  </a:ext>
                </a:extLst>
              </a:tr>
              <a:tr h="515231">
                <a:tc>
                  <a:txBody>
                    <a:bodyPr/>
                    <a:lstStyle/>
                    <a:p>
                      <a:pPr marL="0" indent="0" algn="ctr" defTabSz="508000" eaLnBrk="0" fontAlgn="auto" latinLnBrk="0">
                        <a:lnSpc>
                          <a:spcPct val="100000"/>
                        </a:lnSpc>
                        <a:spcBef>
                          <a:spcPts val="0"/>
                        </a:spcBef>
                        <a:spcAft>
                          <a:spcPts val="0"/>
                        </a:spcAft>
                        <a:buFontTx/>
                        <a:buNone/>
                      </a:pPr>
                      <a:r>
                        <a:rPr lang="en-US" altLang="ko-KR" sz="1100" b="1" kern="1200" dirty="0">
                          <a:solidFill>
                            <a:srgbClr val="000000"/>
                          </a:solidFill>
                          <a:latin typeface="+mn-lt"/>
                          <a:ea typeface="Times New Roman" charset="0"/>
                        </a:rPr>
                        <a:t>Meaning focused Output </a:t>
                      </a:r>
                      <a:endParaRPr lang="ko-KR" altLang="en-US" sz="1100" b="1"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tc>
                  <a:txBody>
                    <a:bodyPr/>
                    <a:lstStyle/>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Keeping a diary and doing free writing</a:t>
                      </a:r>
                      <a:br>
                        <a:rPr lang="en-US" altLang="ko-KR" sz="1600" b="0" kern="1200" dirty="0">
                          <a:solidFill>
                            <a:srgbClr val="000000"/>
                          </a:solidFill>
                          <a:latin typeface="+mn-lt"/>
                          <a:ea typeface="Times New Roman" charset="0"/>
                        </a:rPr>
                      </a:br>
                      <a:r>
                        <a:rPr lang="en-US" altLang="ko-KR" sz="1600" b="0" kern="1200" dirty="0">
                          <a:solidFill>
                            <a:srgbClr val="000000"/>
                          </a:solidFill>
                          <a:latin typeface="+mn-lt"/>
                          <a:ea typeface="Times New Roman" charset="0"/>
                        </a:rPr>
                        <a:t> Exchanging emails with language exchange partners </a:t>
                      </a:r>
                      <a:endParaRPr lang="ko-KR" altLang="en-US" sz="1600" b="0"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extLst>
                  <a:ext uri="{0D108BD9-81ED-4DB2-BD59-A6C34878D82A}">
                    <a16:rowId xmlns:a16="http://schemas.microsoft.com/office/drawing/2014/main" xmlns="" val="10002"/>
                  </a:ext>
                </a:extLst>
              </a:tr>
              <a:tr h="1948916">
                <a:tc>
                  <a:txBody>
                    <a:bodyPr/>
                    <a:lstStyle/>
                    <a:p>
                      <a:pPr marL="0" indent="0" algn="ctr" defTabSz="508000" eaLnBrk="0" fontAlgn="auto" latinLnBrk="0">
                        <a:lnSpc>
                          <a:spcPct val="100000"/>
                        </a:lnSpc>
                        <a:spcBef>
                          <a:spcPts val="0"/>
                        </a:spcBef>
                        <a:spcAft>
                          <a:spcPts val="0"/>
                        </a:spcAft>
                        <a:buFontTx/>
                        <a:buNone/>
                      </a:pPr>
                      <a:r>
                        <a:rPr lang="en-US" altLang="ko-KR" sz="1100" b="1" kern="1200" dirty="0">
                          <a:solidFill>
                            <a:srgbClr val="000000"/>
                          </a:solidFill>
                          <a:latin typeface="+mn-lt"/>
                          <a:ea typeface="Times New Roman" charset="0"/>
                        </a:rPr>
                        <a:t>Language focused Learning </a:t>
                      </a:r>
                      <a:endParaRPr lang="ko-KR" altLang="en-US" sz="1100" b="1"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tc>
                  <a:txBody>
                    <a:bodyPr/>
                    <a:lstStyle/>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Learning from a language textbook </a:t>
                      </a:r>
                      <a:endParaRPr lang="ko-KR" altLang="en-US" sz="1600" b="0" kern="1200" dirty="0">
                        <a:solidFill>
                          <a:srgbClr val="000000"/>
                        </a:solidFill>
                        <a:latin typeface="+mn-lt"/>
                        <a:ea typeface="Times New Roman" charset="0"/>
                      </a:endParaRPr>
                    </a:p>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Using a grammar reference book;      </a:t>
                      </a:r>
                    </a:p>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Consulting a dictionary</a:t>
                      </a:r>
                      <a:br>
                        <a:rPr lang="en-US" altLang="ko-KR" sz="1600" b="0" kern="1200" dirty="0">
                          <a:solidFill>
                            <a:srgbClr val="000000"/>
                          </a:solidFill>
                          <a:latin typeface="+mn-lt"/>
                          <a:ea typeface="Times New Roman" charset="0"/>
                        </a:rPr>
                      </a:br>
                      <a:r>
                        <a:rPr lang="en-US" altLang="ko-KR" sz="1600" b="0" kern="1200" dirty="0">
                          <a:solidFill>
                            <a:srgbClr val="000000"/>
                          </a:solidFill>
                          <a:latin typeface="+mn-lt"/>
                          <a:ea typeface="Times New Roman" charset="0"/>
                        </a:rPr>
                        <a:t> Consulting a phrase book </a:t>
                      </a:r>
                      <a:endParaRPr lang="ko-KR" altLang="en-US" sz="1600" b="0" kern="1200" dirty="0">
                        <a:solidFill>
                          <a:srgbClr val="000000"/>
                        </a:solidFill>
                        <a:latin typeface="+mn-lt"/>
                        <a:ea typeface="Times New Roman" charset="0"/>
                      </a:endParaRPr>
                    </a:p>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Studying using a workbook</a:t>
                      </a:r>
                      <a:br>
                        <a:rPr lang="en-US" altLang="ko-KR" sz="1600" b="0" kern="1200" dirty="0">
                          <a:solidFill>
                            <a:srgbClr val="000000"/>
                          </a:solidFill>
                          <a:latin typeface="+mn-lt"/>
                          <a:ea typeface="Times New Roman" charset="0"/>
                        </a:rPr>
                      </a:br>
                      <a:r>
                        <a:rPr lang="en-US" altLang="ko-KR" sz="1600" b="0" kern="1200" dirty="0">
                          <a:solidFill>
                            <a:srgbClr val="000000"/>
                          </a:solidFill>
                          <a:latin typeface="+mn-lt"/>
                          <a:ea typeface="Times New Roman" charset="0"/>
                        </a:rPr>
                        <a:t> Doing dictation of a recorded story or a movie scene; </a:t>
                      </a:r>
                    </a:p>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Memorizing words using word cards</a:t>
                      </a:r>
                      <a:br>
                        <a:rPr lang="en-US" altLang="ko-KR" sz="1600" b="0" kern="1200" dirty="0">
                          <a:solidFill>
                            <a:srgbClr val="000000"/>
                          </a:solidFill>
                          <a:latin typeface="+mn-lt"/>
                          <a:ea typeface="Times New Roman" charset="0"/>
                        </a:rPr>
                      </a:br>
                      <a:r>
                        <a:rPr lang="en-US" altLang="ko-KR" sz="1600" b="0" kern="1200" dirty="0">
                          <a:solidFill>
                            <a:srgbClr val="000000"/>
                          </a:solidFill>
                          <a:latin typeface="+mn-lt"/>
                          <a:ea typeface="Times New Roman" charset="0"/>
                        </a:rPr>
                        <a:t> Using iPhone applications for pronunciation </a:t>
                      </a:r>
                      <a:endParaRPr lang="ko-KR" altLang="en-US" sz="1600" b="0"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extLst>
                  <a:ext uri="{0D108BD9-81ED-4DB2-BD59-A6C34878D82A}">
                    <a16:rowId xmlns:a16="http://schemas.microsoft.com/office/drawing/2014/main" xmlns="" val="10003"/>
                  </a:ext>
                </a:extLst>
              </a:tr>
              <a:tr h="1232073">
                <a:tc>
                  <a:txBody>
                    <a:bodyPr/>
                    <a:lstStyle/>
                    <a:p>
                      <a:pPr marL="0" indent="0" algn="ctr" defTabSz="508000" eaLnBrk="0" fontAlgn="auto" latinLnBrk="0">
                        <a:lnSpc>
                          <a:spcPct val="100000"/>
                        </a:lnSpc>
                        <a:spcBef>
                          <a:spcPts val="0"/>
                        </a:spcBef>
                        <a:spcAft>
                          <a:spcPts val="0"/>
                        </a:spcAft>
                        <a:buFontTx/>
                        <a:buNone/>
                      </a:pPr>
                      <a:r>
                        <a:rPr lang="en-US" altLang="ko-KR" sz="1100" b="1" kern="1200" dirty="0">
                          <a:solidFill>
                            <a:srgbClr val="000000"/>
                          </a:solidFill>
                          <a:latin typeface="+mn-lt"/>
                          <a:ea typeface="Times New Roman" charset="0"/>
                        </a:rPr>
                        <a:t>Fluency Development </a:t>
                      </a:r>
                      <a:endParaRPr lang="ko-KR" altLang="en-US" sz="1100" b="1"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tc>
                  <a:txBody>
                    <a:bodyPr/>
                    <a:lstStyle/>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Speaking and writing using a phrase book </a:t>
                      </a:r>
                      <a:endParaRPr lang="ko-KR" altLang="en-US" sz="1600" b="0" kern="1200" dirty="0">
                        <a:solidFill>
                          <a:srgbClr val="000000"/>
                        </a:solidFill>
                        <a:latin typeface="+mn-lt"/>
                        <a:ea typeface="Times New Roman" charset="0"/>
                      </a:endParaRPr>
                    </a:p>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Doing repetitive exercises in a workbook        </a:t>
                      </a:r>
                    </a:p>
                    <a:p>
                      <a:pPr marL="0" indent="0" algn="l"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Reading an easy graded reader</a:t>
                      </a:r>
                      <a:br>
                        <a:rPr lang="en-US" altLang="ko-KR" sz="1600" b="0" kern="1200" dirty="0">
                          <a:solidFill>
                            <a:srgbClr val="000000"/>
                          </a:solidFill>
                          <a:latin typeface="+mn-lt"/>
                          <a:ea typeface="Times New Roman" charset="0"/>
                        </a:rPr>
                      </a:br>
                      <a:r>
                        <a:rPr lang="en-US" altLang="ko-KR" sz="1600" b="0" kern="1200" dirty="0">
                          <a:solidFill>
                            <a:srgbClr val="000000"/>
                          </a:solidFill>
                          <a:latin typeface="+mn-lt"/>
                          <a:ea typeface="Times New Roman" charset="0"/>
                        </a:rPr>
                        <a:t> Listening to a recorded story </a:t>
                      </a:r>
                      <a:endParaRPr lang="ko-KR" altLang="en-US" sz="1600" b="0" kern="1200" dirty="0">
                        <a:solidFill>
                          <a:srgbClr val="000000"/>
                        </a:solidFill>
                        <a:latin typeface="+mn-lt"/>
                        <a:ea typeface="Times New Roman" charset="0"/>
                      </a:endParaRPr>
                    </a:p>
                    <a:p>
                      <a:pPr marL="0" indent="0" algn="just" defTabSz="508000" eaLnBrk="0" fontAlgn="auto" latinLnBrk="0">
                        <a:lnSpc>
                          <a:spcPct val="100000"/>
                        </a:lnSpc>
                        <a:spcBef>
                          <a:spcPts val="0"/>
                        </a:spcBef>
                        <a:spcAft>
                          <a:spcPts val="0"/>
                        </a:spcAft>
                        <a:buFontTx/>
                        <a:buNone/>
                      </a:pPr>
                      <a:r>
                        <a:rPr lang="en-US" altLang="ko-KR" sz="1600" b="0" kern="1200" dirty="0">
                          <a:solidFill>
                            <a:srgbClr val="000000"/>
                          </a:solidFill>
                          <a:latin typeface="+mn-lt"/>
                          <a:ea typeface="Times New Roman" charset="0"/>
                        </a:rPr>
                        <a:t> Shadowing or repeating a recorded story or a movie scene</a:t>
                      </a:r>
                      <a:endParaRPr lang="ko-KR" altLang="en-US" sz="1600" b="0" kern="1200" dirty="0">
                        <a:solidFill>
                          <a:srgbClr val="000000"/>
                        </a:solidFill>
                        <a:latin typeface="+mn-lt"/>
                        <a:ea typeface="Times New Roman" charset="0"/>
                      </a:endParaRPr>
                    </a:p>
                  </a:txBody>
                  <a:tcPr marL="19050" marR="19050" marT="19050" marB="19050" anchor="ctr">
                    <a:lnL w="5715" cap="flat" cmpd="sng" algn="ctr">
                      <a:solidFill>
                        <a:srgbClr val="000000">
                          <a:alpha val="100000"/>
                        </a:srgbClr>
                      </a:solidFill>
                      <a:prstDash val="solid"/>
                      <a:round/>
                      <a:headEnd type="none" w="med" len="med"/>
                      <a:tailEnd type="none" w="med" len="med"/>
                    </a:lnL>
                    <a:lnR w="5715" cap="flat" cmpd="sng" algn="ctr">
                      <a:solidFill>
                        <a:srgbClr val="000000">
                          <a:alpha val="100000"/>
                        </a:srgbClr>
                      </a:solidFill>
                      <a:prstDash val="solid"/>
                      <a:round/>
                      <a:headEnd type="none" w="med" len="med"/>
                      <a:tailEnd type="none" w="med" len="med"/>
                    </a:lnR>
                    <a:lnT w="5715" cap="flat" cmpd="sng" algn="ctr">
                      <a:solidFill>
                        <a:srgbClr val="000000">
                          <a:alpha val="100000"/>
                        </a:srgbClr>
                      </a:solidFill>
                      <a:prstDash val="solid"/>
                      <a:round/>
                      <a:headEnd type="none" w="med" len="med"/>
                      <a:tailEnd type="none" w="med" len="med"/>
                    </a:lnT>
                    <a:lnB w="5715" cap="flat" cmpd="sng" algn="ctr">
                      <a:solidFill>
                        <a:srgbClr val="000000">
                          <a:alpha val="100000"/>
                        </a:srgbClr>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
        <p:nvSpPr>
          <p:cNvPr id="3" name="Прямоугольник 2"/>
          <p:cNvSpPr/>
          <p:nvPr/>
        </p:nvSpPr>
        <p:spPr>
          <a:xfrm>
            <a:off x="323528" y="260648"/>
            <a:ext cx="8496944" cy="892552"/>
          </a:xfrm>
          <a:prstGeom prst="rect">
            <a:avLst/>
          </a:prstGeom>
        </p:spPr>
        <p:txBody>
          <a:bodyPr wrap="square">
            <a:spAutoFit/>
          </a:bodyPr>
          <a:lstStyle/>
          <a:p>
            <a:pPr algn="ctr"/>
            <a:r>
              <a:rPr lang="en-US" altLang="ko-KR" sz="2600" b="1" dirty="0">
                <a:solidFill>
                  <a:schemeClr val="tx2"/>
                </a:solidFill>
                <a:ea typeface="TimesNewRomanPS" charset="0"/>
              </a:rPr>
              <a:t>APPLYING THE FOUR STRANDS TO AUTONOMOUS LEARNING</a:t>
            </a:r>
            <a:endParaRPr lang="ru-RU" sz="2600" dirty="0">
              <a:solidFill>
                <a:schemeClr val="tx2"/>
              </a:solidFill>
            </a:endParaRPr>
          </a:p>
        </p:txBody>
      </p:sp>
      <p:sp>
        <p:nvSpPr>
          <p:cNvPr id="4" name="Rectangle 3">
            <a:extLst>
              <a:ext uri="{FF2B5EF4-FFF2-40B4-BE49-F238E27FC236}">
                <a16:creationId xmlns:a16="http://schemas.microsoft.com/office/drawing/2014/main" xmlns="" id="{7C21B001-F408-4540-84D3-F232053F42B2}"/>
              </a:ext>
            </a:extLst>
          </p:cNvPr>
          <p:cNvSpPr/>
          <p:nvPr/>
        </p:nvSpPr>
        <p:spPr>
          <a:xfrm>
            <a:off x="5868144" y="6347488"/>
            <a:ext cx="3118418" cy="369332"/>
          </a:xfrm>
          <a:prstGeom prst="rect">
            <a:avLst/>
          </a:prstGeom>
        </p:spPr>
        <p:txBody>
          <a:bodyPr wrap="none">
            <a:spAutoFit/>
          </a:bodyPr>
          <a:lstStyle/>
          <a:p>
            <a:r>
              <a:rPr lang="en-US" altLang="ko-KR" b="1" dirty="0">
                <a:solidFill>
                  <a:srgbClr val="000000"/>
                </a:solidFill>
                <a:ea typeface="TimesNewRomanPS" charset="0"/>
              </a:rPr>
              <a:t>(Nation &amp; Yamomoto, 2012)</a:t>
            </a:r>
            <a:endParaRPr lang="en-US" dirty="0"/>
          </a:p>
        </p:txBody>
      </p:sp>
    </p:spTree>
    <p:extLst>
      <p:ext uri="{BB962C8B-B14F-4D97-AF65-F5344CB8AC3E}">
        <p14:creationId xmlns:p14="http://schemas.microsoft.com/office/powerpoint/2010/main" val="1331991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C3C8288-CC02-454C-A277-B2D6A31D072F}"/>
              </a:ext>
            </a:extLst>
          </p:cNvPr>
          <p:cNvSpPr>
            <a:spLocks noGrp="1"/>
          </p:cNvSpPr>
          <p:nvPr>
            <p:ph type="title"/>
          </p:nvPr>
        </p:nvSpPr>
        <p:spPr/>
        <p:txBody>
          <a:bodyPr>
            <a:normAutofit/>
          </a:bodyPr>
          <a:lstStyle/>
          <a:p>
            <a:pPr algn="ctr"/>
            <a:r>
              <a:rPr lang="en-US" sz="4400" b="1" dirty="0">
                <a:latin typeface="+mn-lt"/>
              </a:rPr>
              <a:t>Implications and Issues</a:t>
            </a:r>
          </a:p>
        </p:txBody>
      </p:sp>
      <p:sp>
        <p:nvSpPr>
          <p:cNvPr id="3" name="Content Placeholder 2">
            <a:extLst>
              <a:ext uri="{FF2B5EF4-FFF2-40B4-BE49-F238E27FC236}">
                <a16:creationId xmlns:a16="http://schemas.microsoft.com/office/drawing/2014/main" xmlns="" id="{82BF255C-0ED9-42FA-A927-C8BD7140C081}"/>
              </a:ext>
            </a:extLst>
          </p:cNvPr>
          <p:cNvSpPr>
            <a:spLocks noGrp="1"/>
          </p:cNvSpPr>
          <p:nvPr>
            <p:ph idx="1"/>
          </p:nvPr>
        </p:nvSpPr>
        <p:spPr/>
        <p:txBody>
          <a:bodyPr>
            <a:normAutofit/>
          </a:bodyPr>
          <a:lstStyle/>
          <a:p>
            <a:pPr marL="0" indent="0">
              <a:buNone/>
            </a:pPr>
            <a:r>
              <a:rPr lang="en-US" sz="2000" dirty="0"/>
              <a:t>It may seem that the role of the teacher is much more demanding in the strand of language focused learning than in the three remaining meaning-focused strands. However, the teacher has important things to do in the strands. There involve the following:</a:t>
            </a:r>
          </a:p>
          <a:p>
            <a:pPr marL="0" indent="0">
              <a:buNone/>
            </a:pPr>
            <a:endParaRPr lang="en-US" sz="2000" dirty="0"/>
          </a:p>
          <a:p>
            <a:pPr marL="0" indent="0">
              <a:buNone/>
            </a:pPr>
            <a:r>
              <a:rPr lang="en-US" sz="2000" dirty="0"/>
              <a:t>1. Making sure that the meaning focused strands truly exist in the course by ensuing that the input and output is at the right level for the student.</a:t>
            </a:r>
          </a:p>
          <a:p>
            <a:pPr marL="0" indent="0">
              <a:buNone/>
            </a:pPr>
            <a:r>
              <a:rPr lang="en-US" sz="2000" dirty="0"/>
              <a:t>2. Setting up the important conditions of repetition, retrieval, creative use, and dual coding through the choice and design of the tasks (See Joe, Nation, and Newton, 1996; Nation,2008:41-56)</a:t>
            </a:r>
          </a:p>
          <a:p>
            <a:pPr marL="0" indent="0">
              <a:buNone/>
            </a:pPr>
            <a:r>
              <a:rPr lang="en-US" sz="2000" dirty="0"/>
              <a:t>3. Making sure that the meaning focused strands are given appropriate amounts of time in the course.</a:t>
            </a:r>
          </a:p>
          <a:p>
            <a:pPr marL="514350" indent="-514350">
              <a:buAutoNum type="arabicPeriod"/>
            </a:pPr>
            <a:endParaRPr lang="en-US" dirty="0"/>
          </a:p>
        </p:txBody>
      </p:sp>
    </p:spTree>
    <p:extLst>
      <p:ext uri="{BB962C8B-B14F-4D97-AF65-F5344CB8AC3E}">
        <p14:creationId xmlns:p14="http://schemas.microsoft.com/office/powerpoint/2010/main" val="1312334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0B4875-93F5-4346-B7E1-2BEB5584FD0B}"/>
              </a:ext>
            </a:extLst>
          </p:cNvPr>
          <p:cNvSpPr>
            <a:spLocks noGrp="1"/>
          </p:cNvSpPr>
          <p:nvPr>
            <p:ph type="title"/>
          </p:nvPr>
        </p:nvSpPr>
        <p:spPr/>
        <p:txBody>
          <a:bodyPr>
            <a:normAutofit fontScale="90000"/>
          </a:bodyPr>
          <a:lstStyle/>
          <a:p>
            <a:pPr algn="ctr"/>
            <a:r>
              <a:rPr lang="en-US" b="1" dirty="0"/>
              <a:t>Setting up conditions for the Four Strands</a:t>
            </a:r>
          </a:p>
        </p:txBody>
      </p:sp>
      <p:graphicFrame>
        <p:nvGraphicFramePr>
          <p:cNvPr id="4" name="Content Placeholder 3">
            <a:extLst>
              <a:ext uri="{FF2B5EF4-FFF2-40B4-BE49-F238E27FC236}">
                <a16:creationId xmlns:a16="http://schemas.microsoft.com/office/drawing/2014/main" xmlns="" id="{CEE71D84-4FDD-4BE5-87E2-6EA835110949}"/>
              </a:ext>
            </a:extLst>
          </p:cNvPr>
          <p:cNvGraphicFramePr>
            <a:graphicFrameLocks noGrp="1"/>
          </p:cNvGraphicFramePr>
          <p:nvPr>
            <p:ph idx="1"/>
            <p:extLst>
              <p:ext uri="{D42A27DB-BD31-4B8C-83A1-F6EECF244321}">
                <p14:modId xmlns:p14="http://schemas.microsoft.com/office/powerpoint/2010/main" val="3041889277"/>
              </p:ext>
            </p:extLst>
          </p:nvPr>
        </p:nvGraphicFramePr>
        <p:xfrm>
          <a:off x="971601" y="1847088"/>
          <a:ext cx="7715199" cy="4380833"/>
        </p:xfrm>
        <a:graphic>
          <a:graphicData uri="http://schemas.openxmlformats.org/drawingml/2006/table">
            <a:tbl>
              <a:tblPr firstRow="1" firstCol="1" bandRow="1">
                <a:tableStyleId>{5C22544A-7EE6-4342-B048-85BDC9FD1C3A}</a:tableStyleId>
              </a:tblPr>
              <a:tblGrid>
                <a:gridCol w="1801637">
                  <a:extLst>
                    <a:ext uri="{9D8B030D-6E8A-4147-A177-3AD203B41FA5}">
                      <a16:colId xmlns:a16="http://schemas.microsoft.com/office/drawing/2014/main" xmlns="" val="3295840351"/>
                    </a:ext>
                  </a:extLst>
                </a:gridCol>
                <a:gridCol w="5913562">
                  <a:extLst>
                    <a:ext uri="{9D8B030D-6E8A-4147-A177-3AD203B41FA5}">
                      <a16:colId xmlns:a16="http://schemas.microsoft.com/office/drawing/2014/main" xmlns="" val="2879543001"/>
                    </a:ext>
                  </a:extLst>
                </a:gridCol>
              </a:tblGrid>
              <a:tr h="1253434">
                <a:tc>
                  <a:txBody>
                    <a:bodyPr/>
                    <a:lstStyle/>
                    <a:p>
                      <a:pPr marL="0" marR="0">
                        <a:lnSpc>
                          <a:spcPct val="115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1000">
                          <a:effectLst/>
                        </a:rPr>
                        <a:t>Repetition </a:t>
                      </a:r>
                      <a:endParaRPr lang="en-US" sz="1100">
                        <a:effectLst/>
                      </a:endParaRPr>
                    </a:p>
                    <a:p>
                      <a:pPr marL="0" marR="0">
                        <a:lnSpc>
                          <a:spcPct val="115000"/>
                        </a:lnSpc>
                        <a:spcBef>
                          <a:spcPts val="0"/>
                        </a:spcBef>
                        <a:spcAft>
                          <a:spcPts val="0"/>
                        </a:spcAft>
                      </a:pPr>
                      <a:r>
                        <a:rPr lang="ru-RU" sz="1100">
                          <a:effectLst/>
                        </a:rPr>
                        <a:t> </a:t>
                      </a:r>
                      <a:endParaRPr lang="en-US" sz="1100">
                        <a:effectLst/>
                        <a:latin typeface="Calibri" panose="020F0502020204030204" pitchFamily="34" charset="0"/>
                        <a:ea typeface="Malgun Gothic" panose="020B0503020000020004" pitchFamily="34" charset="-127"/>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100" dirty="0">
                          <a:effectLst/>
                        </a:rPr>
                        <a:t>To encourage repetition the teacher can design linked skill activities where the same content is dealt with in three different ways. for example. Read about it, talk about it. and write about. Tasks may also be repeated or involve reprocessing the same material as in pyramid activities (Jordan.1990) and the expert groups/family groups procedure.  </a:t>
                      </a:r>
                      <a:endParaRPr lang="en-US" sz="1100" dirty="0">
                        <a:effectLst/>
                        <a:latin typeface="Calibri" panose="020F0502020204030204" pitchFamily="34" charset="0"/>
                        <a:ea typeface="Malgun Gothic" panose="020B0503020000020004" pitchFamily="34" charset="-127"/>
                        <a:cs typeface="Times New Roman" panose="02020603050405020304" pitchFamily="18" charset="0"/>
                      </a:endParaRPr>
                    </a:p>
                  </a:txBody>
                  <a:tcPr marL="68580" marR="68580" marT="0" marB="0"/>
                </a:tc>
                <a:extLst>
                  <a:ext uri="{0D108BD9-81ED-4DB2-BD59-A6C34878D82A}">
                    <a16:rowId xmlns:a16="http://schemas.microsoft.com/office/drawing/2014/main" xmlns="" val="2453465886"/>
                  </a:ext>
                </a:extLst>
              </a:tr>
              <a:tr h="1042466">
                <a:tc>
                  <a:txBody>
                    <a:bodyPr/>
                    <a:lstStyle/>
                    <a:p>
                      <a:pPr marL="0" marR="0">
                        <a:lnSpc>
                          <a:spcPct val="115000"/>
                        </a:lnSpc>
                        <a:spcBef>
                          <a:spcPts val="0"/>
                        </a:spcBef>
                        <a:spcAft>
                          <a:spcPts val="0"/>
                        </a:spcAft>
                      </a:pPr>
                      <a:r>
                        <a:rPr lang="ru-RU" sz="1100">
                          <a:effectLst/>
                        </a:rPr>
                        <a:t>Retrieval </a:t>
                      </a:r>
                      <a:r>
                        <a:rPr lang="en-US" sz="1100">
                          <a:effectLst/>
                        </a:rPr>
                        <a:t> </a:t>
                      </a:r>
                      <a:endParaRPr lang="en-US" sz="1100">
                        <a:effectLst/>
                        <a:latin typeface="Calibri" panose="020F0502020204030204" pitchFamily="34" charset="0"/>
                        <a:ea typeface="Malgun Gothic" panose="020B0503020000020004" pitchFamily="34" charset="-127"/>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100" dirty="0">
                          <a:effectLst/>
                        </a:rPr>
                        <a:t>Retrieval involves having to recall previously met language features. Tasks involving several steps, like linked skills tasks and procedures, can be designed so that the later steps are done with a reliance on retrieval. Information transfer activities (Palmer, 1982) can be designed so that retrieval is necessary.  </a:t>
                      </a:r>
                      <a:endParaRPr lang="en-US" sz="1100" dirty="0">
                        <a:effectLst/>
                        <a:latin typeface="Calibri" panose="020F0502020204030204" pitchFamily="34" charset="0"/>
                        <a:ea typeface="Malgun Gothic" panose="020B0503020000020004" pitchFamily="34" charset="-127"/>
                        <a:cs typeface="Times New Roman" panose="02020603050405020304" pitchFamily="18" charset="0"/>
                      </a:endParaRPr>
                    </a:p>
                  </a:txBody>
                  <a:tcPr marL="68580" marR="68580" marT="0" marB="0"/>
                </a:tc>
                <a:extLst>
                  <a:ext uri="{0D108BD9-81ED-4DB2-BD59-A6C34878D82A}">
                    <a16:rowId xmlns:a16="http://schemas.microsoft.com/office/drawing/2014/main" xmlns="" val="654936438"/>
                  </a:ext>
                </a:extLst>
              </a:tr>
              <a:tr h="1253434">
                <a:tc>
                  <a:txBody>
                    <a:bodyPr/>
                    <a:lstStyle/>
                    <a:p>
                      <a:pPr marL="0" marR="0">
                        <a:lnSpc>
                          <a:spcPct val="115000"/>
                        </a:lnSpc>
                        <a:spcBef>
                          <a:spcPts val="0"/>
                        </a:spcBef>
                        <a:spcAft>
                          <a:spcPts val="0"/>
                        </a:spcAft>
                      </a:pPr>
                      <a:r>
                        <a:rPr lang="ru-RU" sz="1100">
                          <a:effectLst/>
                        </a:rPr>
                        <a:t>Creative use</a:t>
                      </a:r>
                      <a:r>
                        <a:rPr lang="en-US" sz="1100">
                          <a:effectLst/>
                        </a:rPr>
                        <a:t>  </a:t>
                      </a:r>
                      <a:endParaRPr lang="en-US" sz="1100">
                        <a:effectLst/>
                        <a:latin typeface="Calibri" panose="020F0502020204030204" pitchFamily="34" charset="0"/>
                        <a:ea typeface="Malgun Gothic" panose="020B0503020000020004" pitchFamily="34" charset="-127"/>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100" dirty="0">
                          <a:effectLst/>
                        </a:rPr>
                        <a:t>Creative use involves meeting or producing language features in ways in which they have not been met before. Graded readers typically involve the use of new vocabulary at a particular level reoccurring in varied contexts. Activities which include role play, retelling for a different purpose, reporting back, and linked skill activities involving time delay are likely to</a:t>
                      </a:r>
                      <a:r>
                        <a:rPr lang="ru-RU" sz="1100" dirty="0">
                          <a:effectLst/>
                        </a:rPr>
                        <a:t>include creative use.</a:t>
                      </a:r>
                      <a:r>
                        <a:rPr lang="en-US" sz="1100" dirty="0">
                          <a:effectLst/>
                        </a:rPr>
                        <a:t>  </a:t>
                      </a:r>
                      <a:endParaRPr lang="en-US" sz="1100" dirty="0">
                        <a:effectLst/>
                        <a:latin typeface="Calibri" panose="020F0502020204030204" pitchFamily="34" charset="0"/>
                        <a:ea typeface="Malgun Gothic" panose="020B0503020000020004" pitchFamily="34" charset="-127"/>
                        <a:cs typeface="Times New Roman" panose="02020603050405020304" pitchFamily="18" charset="0"/>
                      </a:endParaRPr>
                    </a:p>
                  </a:txBody>
                  <a:tcPr marL="68580" marR="68580" marT="0" marB="0"/>
                </a:tc>
                <a:extLst>
                  <a:ext uri="{0D108BD9-81ED-4DB2-BD59-A6C34878D82A}">
                    <a16:rowId xmlns:a16="http://schemas.microsoft.com/office/drawing/2014/main" xmlns="" val="4053826099"/>
                  </a:ext>
                </a:extLst>
              </a:tr>
              <a:tr h="831499">
                <a:tc>
                  <a:txBody>
                    <a:bodyPr/>
                    <a:lstStyle/>
                    <a:p>
                      <a:pPr marL="0" marR="0">
                        <a:lnSpc>
                          <a:spcPct val="115000"/>
                        </a:lnSpc>
                        <a:spcBef>
                          <a:spcPts val="0"/>
                        </a:spcBef>
                        <a:spcAft>
                          <a:spcPts val="0"/>
                        </a:spcAft>
                      </a:pPr>
                      <a:r>
                        <a:rPr lang="ru-RU" sz="1100">
                          <a:effectLst/>
                        </a:rPr>
                        <a:t>Dual coding</a:t>
                      </a:r>
                      <a:r>
                        <a:rPr lang="en-US" sz="1100">
                          <a:effectLst/>
                        </a:rPr>
                        <a:t>  </a:t>
                      </a:r>
                      <a:endParaRPr lang="en-US" sz="1100">
                        <a:effectLst/>
                        <a:latin typeface="Calibri" panose="020F0502020204030204" pitchFamily="34" charset="0"/>
                        <a:ea typeface="Malgun Gothic" panose="020B0503020000020004" pitchFamily="34" charset="-127"/>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100" dirty="0">
                          <a:effectLst/>
                        </a:rPr>
                        <a:t>Dual coding (Paivio, I986) involves processing items both pictorially and linguistically. Information transfer activities are ideal for this. Drama activities. projects. and film and movie activities are also likely to result in dual coding.   </a:t>
                      </a:r>
                      <a:endParaRPr lang="en-US" sz="1100" dirty="0">
                        <a:effectLst/>
                        <a:latin typeface="Calibri" panose="020F0502020204030204" pitchFamily="34" charset="0"/>
                        <a:ea typeface="Malgun Gothic" panose="020B0503020000020004" pitchFamily="34" charset="-127"/>
                        <a:cs typeface="Times New Roman" panose="02020603050405020304" pitchFamily="18" charset="0"/>
                      </a:endParaRPr>
                    </a:p>
                  </a:txBody>
                  <a:tcPr marL="68580" marR="68580" marT="0" marB="0"/>
                </a:tc>
                <a:extLst>
                  <a:ext uri="{0D108BD9-81ED-4DB2-BD59-A6C34878D82A}">
                    <a16:rowId xmlns:a16="http://schemas.microsoft.com/office/drawing/2014/main" xmlns="" val="1378817457"/>
                  </a:ext>
                </a:extLst>
              </a:tr>
            </a:tbl>
          </a:graphicData>
        </a:graphic>
      </p:graphicFrame>
      <p:sp>
        <p:nvSpPr>
          <p:cNvPr id="5" name="Rectangle 1">
            <a:extLst>
              <a:ext uri="{FF2B5EF4-FFF2-40B4-BE49-F238E27FC236}">
                <a16:creationId xmlns:a16="http://schemas.microsoft.com/office/drawing/2014/main" xmlns="" id="{4C6C4B76-838E-4E20-86F0-CBF0AFA027C1}"/>
              </a:ext>
            </a:extLst>
          </p:cNvPr>
          <p:cNvSpPr>
            <a:spLocks noChangeArrowheads="1"/>
          </p:cNvSpPr>
          <p:nvPr/>
        </p:nvSpPr>
        <p:spPr bwMode="auto">
          <a:xfrm>
            <a:off x="1187624" y="6382949"/>
            <a:ext cx="698477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en-US" altLang="ko-KR" sz="1100" b="0" i="0" u="none" strike="noStrike" cap="none" normalizeH="0" baseline="0" dirty="0">
                <a:ln>
                  <a:noFill/>
                </a:ln>
                <a:solidFill>
                  <a:schemeClr val="tx1"/>
                </a:solidFill>
                <a:effectLst/>
                <a:latin typeface="Calibri" panose="020F0502020204030204" pitchFamily="34" charset="0"/>
                <a:ea typeface="Malgun Gothic" panose="020B0503020000020004" pitchFamily="34" charset="-127"/>
                <a:cs typeface="Times New Roman" panose="02020603050405020304" pitchFamily="18" charset="0"/>
              </a:rPr>
              <a:t>Table 4. Examples of Setting up the Conditions for the Meaning Focused Strands. (</a:t>
            </a:r>
            <a:r>
              <a:rPr lang="en-US" altLang="ko-KR" sz="1100" b="1" dirty="0">
                <a:solidFill>
                  <a:srgbClr val="000000"/>
                </a:solidFill>
                <a:ea typeface="TimesNewRomanPS" charset="0"/>
              </a:rPr>
              <a:t>Nation &amp; Yamamoto, 2012:179)</a:t>
            </a:r>
            <a:r>
              <a:rPr kumimoji="0" lang="en-US" altLang="ko-KR" sz="1100" b="0" i="0" u="none" strike="noStrike" cap="none" normalizeH="0" baseline="0" dirty="0">
                <a:ln>
                  <a:noFill/>
                </a:ln>
                <a:solidFill>
                  <a:schemeClr val="tx1"/>
                </a:solidFill>
                <a:effectLst/>
                <a:latin typeface="Calibri" panose="020F0502020204030204" pitchFamily="34" charset="0"/>
                <a:ea typeface="Malgun Gothic" panose="020B0503020000020004" pitchFamily="34" charset="-127"/>
                <a:cs typeface="Times New Roman" panose="02020603050405020304" pitchFamily="18" charset="0"/>
              </a:rPr>
              <a:t> </a:t>
            </a:r>
            <a:endParaRPr kumimoji="0" lang="en-US" altLang="ko-KR"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81491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2554" y="1700808"/>
            <a:ext cx="8136904" cy="892552"/>
          </a:xfrm>
          <a:prstGeom prst="rect">
            <a:avLst/>
          </a:prstGeom>
        </p:spPr>
        <p:txBody>
          <a:bodyPr wrap="square">
            <a:spAutoFit/>
          </a:bodyPr>
          <a:lstStyle/>
          <a:p>
            <a:pPr eaLnBrk="0">
              <a:spcBef>
                <a:spcPts val="600"/>
              </a:spcBef>
            </a:pPr>
            <a:r>
              <a:rPr lang="en-US" altLang="ko-KR" sz="2600" dirty="0">
                <a:ea typeface="Times New Roman" charset="0"/>
              </a:rPr>
              <a:t>A textbook </a:t>
            </a:r>
            <a:r>
              <a:rPr lang="en-US" altLang="ko-KR" sz="2600" b="1" dirty="0">
                <a:ea typeface="Times New Roman" charset="0"/>
              </a:rPr>
              <a:t>B2 Ready </a:t>
            </a:r>
            <a:r>
              <a:rPr lang="en-US" altLang="ko-KR" sz="2600" dirty="0">
                <a:ea typeface="Times New Roman" charset="0"/>
              </a:rPr>
              <a:t>has been designed on the basis of the four strands </a:t>
            </a:r>
            <a:endParaRPr lang="ko-KR" altLang="en-US" sz="2600" dirty="0">
              <a:ea typeface="Times New Roman" charset="0"/>
            </a:endParaRPr>
          </a:p>
        </p:txBody>
      </p:sp>
      <p:sp>
        <p:nvSpPr>
          <p:cNvPr id="3" name="Прямоугольник 2"/>
          <p:cNvSpPr/>
          <p:nvPr/>
        </p:nvSpPr>
        <p:spPr>
          <a:xfrm>
            <a:off x="826570" y="620688"/>
            <a:ext cx="7992888" cy="1077218"/>
          </a:xfrm>
          <a:prstGeom prst="rect">
            <a:avLst/>
          </a:prstGeom>
        </p:spPr>
        <p:txBody>
          <a:bodyPr wrap="square">
            <a:spAutoFit/>
          </a:bodyPr>
          <a:lstStyle/>
          <a:p>
            <a:pPr algn="ctr"/>
            <a:r>
              <a:rPr lang="en-US" altLang="ko-KR" sz="3200" b="1" dirty="0">
                <a:solidFill>
                  <a:schemeClr val="tx2"/>
                </a:solidFill>
                <a:ea typeface="Arial" charset="0"/>
              </a:rPr>
              <a:t>An example of ESP Materials with the use of Four Strands Framework </a:t>
            </a:r>
            <a:endParaRPr lang="ru-RU" sz="3200" b="1" dirty="0">
              <a:solidFill>
                <a:schemeClr val="tx2"/>
              </a:solidFill>
            </a:endParaRPr>
          </a:p>
        </p:txBody>
      </p:sp>
      <p:pic>
        <p:nvPicPr>
          <p:cNvPr id="6" name="Picture 5">
            <a:extLst>
              <a:ext uri="{FF2B5EF4-FFF2-40B4-BE49-F238E27FC236}">
                <a16:creationId xmlns:a16="http://schemas.microsoft.com/office/drawing/2014/main" xmlns="" id="{DB46897B-D5F1-42B2-9656-381C26DD4C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2160" y="2605328"/>
            <a:ext cx="2486446" cy="3429000"/>
          </a:xfrm>
          <a:prstGeom prst="rect">
            <a:avLst/>
          </a:prstGeom>
        </p:spPr>
      </p:pic>
      <p:sp>
        <p:nvSpPr>
          <p:cNvPr id="7" name="Rectangle 6">
            <a:extLst>
              <a:ext uri="{FF2B5EF4-FFF2-40B4-BE49-F238E27FC236}">
                <a16:creationId xmlns:a16="http://schemas.microsoft.com/office/drawing/2014/main" xmlns="" id="{70C3B266-299B-4D8E-979E-B61F8DF7EA77}"/>
              </a:ext>
            </a:extLst>
          </p:cNvPr>
          <p:cNvSpPr/>
          <p:nvPr/>
        </p:nvSpPr>
        <p:spPr>
          <a:xfrm>
            <a:off x="899592" y="3060440"/>
            <a:ext cx="3849690" cy="2308324"/>
          </a:xfrm>
          <a:prstGeom prst="rect">
            <a:avLst/>
          </a:prstGeom>
        </p:spPr>
        <p:txBody>
          <a:bodyPr wrap="square">
            <a:spAutoFit/>
          </a:bodyPr>
          <a:lstStyle/>
          <a:p>
            <a:r>
              <a:rPr lang="en-US" dirty="0"/>
              <a:t>It was produced by a group of Uzbekistan authors by the supervision of </a:t>
            </a:r>
            <a:r>
              <a:rPr lang="en-US" b="1" dirty="0"/>
              <a:t>Dee Broughton- </a:t>
            </a:r>
            <a:r>
              <a:rPr lang="en-US" dirty="0"/>
              <a:t>materials design specialist (U.S. Embassy, Department of States). It can be downloaded for free </a:t>
            </a:r>
            <a:r>
              <a:rPr lang="en-US" altLang="ko-KR" dirty="0">
                <a:ea typeface="Times New Roman" charset="0"/>
                <a:hlinkClick r:id="rId3"/>
              </a:rPr>
              <a:t>http://kitoblog.com/download-b2-ready/</a:t>
            </a:r>
            <a:r>
              <a:rPr lang="en-US" altLang="ko-KR" dirty="0">
                <a:ea typeface="Times New Roman" charset="0"/>
              </a:rPr>
              <a:t> </a:t>
            </a:r>
            <a:r>
              <a:rPr lang="en-US" dirty="0"/>
              <a:t> </a:t>
            </a:r>
          </a:p>
        </p:txBody>
      </p:sp>
    </p:spTree>
    <p:extLst>
      <p:ext uri="{BB962C8B-B14F-4D97-AF65-F5344CB8AC3E}">
        <p14:creationId xmlns:p14="http://schemas.microsoft.com/office/powerpoint/2010/main" val="1248907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556792"/>
            <a:ext cx="8229600" cy="4389120"/>
          </a:xfrm>
        </p:spPr>
        <p:txBody>
          <a:bodyPr>
            <a:normAutofit fontScale="92500"/>
          </a:bodyPr>
          <a:lstStyle/>
          <a:p>
            <a:pPr marL="0" indent="0" eaLnBrk="0">
              <a:spcBef>
                <a:spcPts val="0"/>
              </a:spcBef>
              <a:buNone/>
            </a:pPr>
            <a:r>
              <a:rPr lang="en-US" altLang="ko-KR" sz="1800" dirty="0">
                <a:solidFill>
                  <a:srgbClr val="000000"/>
                </a:solidFill>
                <a:ea typeface="LiberationSans" charset="0"/>
              </a:rPr>
              <a:t>Joe, A., Nation, P., Newton, J. (1996). Vocabulary learning and speaking activities. English Teaching </a:t>
            </a:r>
          </a:p>
          <a:p>
            <a:pPr marL="0" indent="0" eaLnBrk="0">
              <a:spcBef>
                <a:spcPts val="0"/>
              </a:spcBef>
              <a:buNone/>
            </a:pPr>
            <a:r>
              <a:rPr lang="en-US" altLang="ko-KR" sz="1800" dirty="0">
                <a:solidFill>
                  <a:srgbClr val="000000"/>
                </a:solidFill>
                <a:ea typeface="LiberationSans" charset="0"/>
              </a:rPr>
              <a:t>Jordan, R.R. (1990). Pyramid discussions. ELT Journal, 44(1), 46-54.</a:t>
            </a:r>
          </a:p>
          <a:p>
            <a:pPr marL="0" indent="0" eaLnBrk="0">
              <a:spcBef>
                <a:spcPts val="0"/>
              </a:spcBef>
              <a:buNone/>
            </a:pPr>
            <a:r>
              <a:rPr lang="en-US" altLang="ko-KR" sz="1800" dirty="0">
                <a:solidFill>
                  <a:srgbClr val="000000"/>
                </a:solidFill>
                <a:ea typeface="LiberationSans" charset="0"/>
              </a:rPr>
              <a:t>Nation, I. S. P. (2007). The four stands. Innovation in Language Learning and Teaching, 1(1), 1-12</a:t>
            </a:r>
          </a:p>
          <a:p>
            <a:pPr marL="0" indent="0" eaLnBrk="0">
              <a:spcBef>
                <a:spcPts val="0"/>
              </a:spcBef>
              <a:buNone/>
            </a:pPr>
            <a:r>
              <a:rPr lang="en-US" altLang="ko-KR" sz="1800" dirty="0">
                <a:solidFill>
                  <a:srgbClr val="000000"/>
                </a:solidFill>
                <a:ea typeface="LiberationSans" charset="0"/>
              </a:rPr>
              <a:t>Nation, I. S. P. (2008). Teaching vocabulary: Strategies and techniques. Boston, MA: </a:t>
            </a:r>
            <a:r>
              <a:rPr lang="en-US" altLang="ko-KR" sz="1800" dirty="0" err="1">
                <a:solidFill>
                  <a:srgbClr val="000000"/>
                </a:solidFill>
                <a:ea typeface="LiberationSans" charset="0"/>
              </a:rPr>
              <a:t>Heinle</a:t>
            </a:r>
            <a:r>
              <a:rPr lang="en-US" altLang="ko-KR" sz="1800" dirty="0">
                <a:solidFill>
                  <a:srgbClr val="000000"/>
                </a:solidFill>
                <a:ea typeface="LiberationSans" charset="0"/>
              </a:rPr>
              <a:t> Cengage Learning. </a:t>
            </a:r>
          </a:p>
          <a:p>
            <a:pPr marL="0" indent="0" eaLnBrk="0">
              <a:spcBef>
                <a:spcPts val="0"/>
              </a:spcBef>
              <a:buNone/>
            </a:pPr>
            <a:r>
              <a:rPr lang="en-US" altLang="ko-KR" sz="1800" dirty="0">
                <a:solidFill>
                  <a:srgbClr val="000000"/>
                </a:solidFill>
                <a:ea typeface="LiberationSans" charset="0"/>
              </a:rPr>
              <a:t>Nation, I. S. P. (2009). Teaching ESL/EFL reading and writing. New York: Routledge.</a:t>
            </a:r>
          </a:p>
          <a:p>
            <a:pPr marL="0" indent="0" eaLnBrk="0">
              <a:spcBef>
                <a:spcPts val="0"/>
              </a:spcBef>
              <a:buNone/>
            </a:pPr>
            <a:r>
              <a:rPr lang="en-US" altLang="ko-KR" sz="1800" dirty="0">
                <a:solidFill>
                  <a:srgbClr val="000000"/>
                </a:solidFill>
                <a:ea typeface="LiberationSans" charset="0"/>
              </a:rPr>
              <a:t>Nation, I. S. P., and Newton, J. (2009). Teaching ESL/EFL listening and speaking. New York: Routledge.</a:t>
            </a:r>
          </a:p>
          <a:p>
            <a:pPr marL="0" indent="0" eaLnBrk="0">
              <a:spcBef>
                <a:spcPts val="0"/>
              </a:spcBef>
              <a:buNone/>
            </a:pPr>
            <a:r>
              <a:rPr lang="en-US" altLang="ko-KR" sz="1800" dirty="0">
                <a:solidFill>
                  <a:srgbClr val="000000"/>
                </a:solidFill>
                <a:ea typeface="LiberationSans" charset="0"/>
              </a:rPr>
              <a:t>Nation, I. S. P. , &amp; Yamamoto, A. (2011). Applying the four strands to language learning. International Journal of Innovation in English Language Teaching and Research, 1 (2).</a:t>
            </a:r>
          </a:p>
          <a:p>
            <a:pPr marL="0" indent="0" eaLnBrk="0">
              <a:spcBef>
                <a:spcPts val="0"/>
              </a:spcBef>
              <a:buNone/>
            </a:pPr>
            <a:r>
              <a:rPr lang="en-US" altLang="ko-KR" sz="1800" dirty="0">
                <a:solidFill>
                  <a:srgbClr val="000000"/>
                </a:solidFill>
                <a:ea typeface="LiberationSans" charset="0"/>
              </a:rPr>
              <a:t>Paivio, A. (1986). Mental representations: A dual coding approach. Oxford: Oxford University Press.</a:t>
            </a:r>
          </a:p>
          <a:p>
            <a:pPr marL="0" indent="0" eaLnBrk="0">
              <a:spcBef>
                <a:spcPts val="0"/>
              </a:spcBef>
              <a:buNone/>
            </a:pPr>
            <a:r>
              <a:rPr lang="en-US" altLang="ko-KR" sz="1800" dirty="0">
                <a:solidFill>
                  <a:srgbClr val="000000"/>
                </a:solidFill>
                <a:ea typeface="LiberationSans" charset="0"/>
              </a:rPr>
              <a:t>Palmer, D. M. (1982). Information transfer for listening and reading. English Teaching Forum, 20(1), 29-33</a:t>
            </a:r>
          </a:p>
          <a:p>
            <a:pPr marL="0" indent="0" eaLnBrk="0">
              <a:spcBef>
                <a:spcPts val="0"/>
              </a:spcBef>
              <a:buNone/>
            </a:pPr>
            <a:endParaRPr lang="ko-KR" altLang="en-US" dirty="0">
              <a:solidFill>
                <a:srgbClr val="000000"/>
              </a:solidFill>
              <a:ea typeface="굴림" charset="0"/>
            </a:endParaRPr>
          </a:p>
        </p:txBody>
      </p:sp>
      <p:sp>
        <p:nvSpPr>
          <p:cNvPr id="2" name="Rectangle 1">
            <a:extLst>
              <a:ext uri="{FF2B5EF4-FFF2-40B4-BE49-F238E27FC236}">
                <a16:creationId xmlns:a16="http://schemas.microsoft.com/office/drawing/2014/main" xmlns="" id="{DCE33EC7-E0A0-4935-B890-4B658A991880}"/>
              </a:ext>
            </a:extLst>
          </p:cNvPr>
          <p:cNvSpPr/>
          <p:nvPr/>
        </p:nvSpPr>
        <p:spPr>
          <a:xfrm>
            <a:off x="2123728" y="764704"/>
            <a:ext cx="5616624" cy="646331"/>
          </a:xfrm>
          <a:prstGeom prst="rect">
            <a:avLst/>
          </a:prstGeom>
        </p:spPr>
        <p:txBody>
          <a:bodyPr wrap="square">
            <a:spAutoFit/>
          </a:bodyPr>
          <a:lstStyle/>
          <a:p>
            <a:pPr algn="ctr"/>
            <a:r>
              <a:rPr lang="en-US" altLang="ko-KR" sz="3600" b="1" dirty="0">
                <a:solidFill>
                  <a:schemeClr val="tx2"/>
                </a:solidFill>
                <a:ea typeface="Arial" charset="0"/>
              </a:rPr>
              <a:t>References:</a:t>
            </a:r>
            <a:endParaRPr lang="en-US" sz="3600" b="1" dirty="0">
              <a:solidFill>
                <a:schemeClr val="tx2"/>
              </a:solidFill>
            </a:endParaRPr>
          </a:p>
        </p:txBody>
      </p:sp>
    </p:spTree>
    <p:extLst>
      <p:ext uri="{BB962C8B-B14F-4D97-AF65-F5344CB8AC3E}">
        <p14:creationId xmlns:p14="http://schemas.microsoft.com/office/powerpoint/2010/main" val="36890606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977E64-B729-4742-9268-A7D6F90AEAD2}"/>
              </a:ext>
            </a:extLst>
          </p:cNvPr>
          <p:cNvSpPr>
            <a:spLocks noGrp="1"/>
          </p:cNvSpPr>
          <p:nvPr>
            <p:ph type="title"/>
          </p:nvPr>
        </p:nvSpPr>
        <p:spPr/>
        <p:txBody>
          <a:bodyPr/>
          <a:lstStyle/>
          <a:p>
            <a:pPr algn="ctr"/>
            <a:r>
              <a:rPr lang="en-US" b="1" dirty="0">
                <a:latin typeface="+mn-lt"/>
              </a:rPr>
              <a:t>Further Reading</a:t>
            </a:r>
          </a:p>
        </p:txBody>
      </p:sp>
      <p:sp>
        <p:nvSpPr>
          <p:cNvPr id="3" name="Content Placeholder 2">
            <a:extLst>
              <a:ext uri="{FF2B5EF4-FFF2-40B4-BE49-F238E27FC236}">
                <a16:creationId xmlns:a16="http://schemas.microsoft.com/office/drawing/2014/main" xmlns="" id="{F6C881B7-A02D-4E95-9E43-EF942FF85272}"/>
              </a:ext>
            </a:extLst>
          </p:cNvPr>
          <p:cNvSpPr>
            <a:spLocks noGrp="1"/>
          </p:cNvSpPr>
          <p:nvPr>
            <p:ph idx="1"/>
          </p:nvPr>
        </p:nvSpPr>
        <p:spPr/>
        <p:txBody>
          <a:bodyPr/>
          <a:lstStyle/>
          <a:p>
            <a:pPr marL="0" indent="0" eaLnBrk="0">
              <a:spcBef>
                <a:spcPts val="0"/>
              </a:spcBef>
              <a:buNone/>
            </a:pPr>
            <a:r>
              <a:rPr lang="en-US" altLang="ko-KR" sz="2000" dirty="0">
                <a:solidFill>
                  <a:srgbClr val="000000"/>
                </a:solidFill>
                <a:ea typeface="LiberationSans" charset="0"/>
              </a:rPr>
              <a:t>Elgort, I. (2011). Deliberate learning and vocabulary acquisition in a second language. Language Learning, 61, 367-413.</a:t>
            </a:r>
          </a:p>
          <a:p>
            <a:pPr marL="0" indent="0" eaLnBrk="0">
              <a:spcBef>
                <a:spcPts val="0"/>
              </a:spcBef>
              <a:buNone/>
            </a:pPr>
            <a:endParaRPr lang="en-US" altLang="ko-KR" sz="2000" dirty="0">
              <a:solidFill>
                <a:srgbClr val="000000"/>
              </a:solidFill>
              <a:ea typeface="LiberationSans" charset="0"/>
            </a:endParaRPr>
          </a:p>
          <a:p>
            <a:pPr marL="0" indent="0" eaLnBrk="0">
              <a:spcBef>
                <a:spcPts val="0"/>
              </a:spcBef>
              <a:buNone/>
            </a:pPr>
            <a:r>
              <a:rPr lang="en-US" altLang="ko-KR" sz="2000" dirty="0">
                <a:solidFill>
                  <a:srgbClr val="000000"/>
                </a:solidFill>
                <a:ea typeface="LiberationSans" charset="0"/>
              </a:rPr>
              <a:t>Folse, K. S. (2006). The effects of type of written exercise on L2 vocabulary retention. TESOL Quarterly, 40(2), 27-93.</a:t>
            </a:r>
          </a:p>
          <a:p>
            <a:pPr marL="0" indent="0" eaLnBrk="0">
              <a:spcBef>
                <a:spcPts val="0"/>
              </a:spcBef>
              <a:buNone/>
            </a:pPr>
            <a:endParaRPr lang="en-US" altLang="ko-KR" sz="2000" dirty="0">
              <a:solidFill>
                <a:srgbClr val="000000"/>
              </a:solidFill>
              <a:ea typeface="LiberationSans" charset="0"/>
            </a:endParaRPr>
          </a:p>
          <a:p>
            <a:pPr marL="0" indent="0" eaLnBrk="0">
              <a:spcBef>
                <a:spcPts val="0"/>
              </a:spcBef>
              <a:buNone/>
            </a:pPr>
            <a:r>
              <a:rPr lang="en-US" altLang="ko-KR" sz="2000" dirty="0">
                <a:solidFill>
                  <a:srgbClr val="000000"/>
                </a:solidFill>
                <a:ea typeface="LiberationSans" charset="0"/>
              </a:rPr>
              <a:t>Joe, A. (1998). What effects do texts-based tasks promoting generation have on incidental vocabulary acquisition? Applied Linguistics, 19, 357-377.</a:t>
            </a:r>
          </a:p>
          <a:p>
            <a:pPr marL="0" indent="0" eaLnBrk="0">
              <a:spcBef>
                <a:spcPts val="0"/>
              </a:spcBef>
              <a:buNone/>
            </a:pPr>
            <a:endParaRPr lang="en-US" altLang="ko-KR" sz="2000" dirty="0">
              <a:solidFill>
                <a:srgbClr val="000000"/>
              </a:solidFill>
              <a:ea typeface="LiberationSans" charset="0"/>
            </a:endParaRPr>
          </a:p>
          <a:p>
            <a:pPr marL="0" indent="0" eaLnBrk="0">
              <a:spcBef>
                <a:spcPts val="0"/>
              </a:spcBef>
              <a:buNone/>
            </a:pPr>
            <a:r>
              <a:rPr lang="en-US" altLang="ko-KR" sz="2000" dirty="0">
                <a:solidFill>
                  <a:srgbClr val="000000"/>
                </a:solidFill>
                <a:ea typeface="LiberationSans" charset="0"/>
              </a:rPr>
              <a:t>Swain, M. (2005). The output hypothesis: theory and research. In E. </a:t>
            </a:r>
            <a:r>
              <a:rPr lang="en-US" altLang="ko-KR" sz="2000" dirty="0" err="1">
                <a:solidFill>
                  <a:srgbClr val="000000"/>
                </a:solidFill>
                <a:ea typeface="LiberationSans" charset="0"/>
              </a:rPr>
              <a:t>Hinkel</a:t>
            </a:r>
            <a:r>
              <a:rPr lang="en-US" altLang="ko-KR" sz="2000" dirty="0">
                <a:solidFill>
                  <a:srgbClr val="000000"/>
                </a:solidFill>
                <a:ea typeface="LiberationSans" charset="0"/>
              </a:rPr>
              <a:t> (Ed.), Handbook of research in second language teaching and learning (pp. 471-483). Mahwah, NJ: Lawrence Erlbaum.</a:t>
            </a:r>
          </a:p>
          <a:p>
            <a:pPr marL="0" indent="0" eaLnBrk="0">
              <a:spcBef>
                <a:spcPts val="0"/>
              </a:spcBef>
              <a:buNone/>
            </a:pPr>
            <a:endParaRPr lang="en-US" altLang="ko-KR" sz="2800" dirty="0">
              <a:solidFill>
                <a:srgbClr val="000000"/>
              </a:solidFill>
              <a:ea typeface="LiberationSans" charset="0"/>
            </a:endParaRPr>
          </a:p>
          <a:p>
            <a:pPr marL="0" indent="0">
              <a:buNone/>
            </a:pPr>
            <a:endParaRPr lang="en-US" dirty="0"/>
          </a:p>
        </p:txBody>
      </p:sp>
    </p:spTree>
    <p:extLst>
      <p:ext uri="{BB962C8B-B14F-4D97-AF65-F5344CB8AC3E}">
        <p14:creationId xmlns:p14="http://schemas.microsoft.com/office/powerpoint/2010/main" val="829273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a:latin typeface="+mn-lt"/>
              </a:rPr>
              <a:t>Home assignment</a:t>
            </a:r>
            <a:endParaRPr lang="ru-RU" sz="4800" b="1" dirty="0">
              <a:latin typeface="+mn-lt"/>
            </a:endParaRPr>
          </a:p>
        </p:txBody>
      </p:sp>
      <p:sp>
        <p:nvSpPr>
          <p:cNvPr id="3" name="Объект 2"/>
          <p:cNvSpPr>
            <a:spLocks noGrp="1"/>
          </p:cNvSpPr>
          <p:nvPr>
            <p:ph idx="1"/>
          </p:nvPr>
        </p:nvSpPr>
        <p:spPr/>
        <p:txBody>
          <a:bodyPr>
            <a:normAutofit fontScale="92500" lnSpcReduction="20000"/>
          </a:bodyPr>
          <a:lstStyle/>
          <a:p>
            <a:pPr marL="0" indent="0">
              <a:buNone/>
            </a:pPr>
            <a:r>
              <a:rPr lang="en-US" b="1" dirty="0"/>
              <a:t>Reflection task</a:t>
            </a:r>
            <a:endParaRPr lang="ru-RU" dirty="0"/>
          </a:p>
          <a:p>
            <a:pPr marL="0" indent="0">
              <a:buNone/>
            </a:pPr>
            <a:r>
              <a:rPr lang="en-US" sz="2200" dirty="0"/>
              <a:t>Think about the input of your teaching and try to identify the proportion of each of the four skills (Listening, Reading, Writing, Speaking). Also based on what you have learnt, identify the elements of the four strands in your own teaching.</a:t>
            </a:r>
          </a:p>
          <a:p>
            <a:pPr marL="0" indent="0">
              <a:buNone/>
            </a:pPr>
            <a:r>
              <a:rPr lang="en-US" b="1" dirty="0"/>
              <a:t>Question/Answer</a:t>
            </a:r>
          </a:p>
          <a:p>
            <a:pPr marL="0" indent="0">
              <a:buNone/>
            </a:pPr>
            <a:r>
              <a:rPr lang="en-US" sz="2200" dirty="0"/>
              <a:t>1. What are the four strands proposed by Nation? </a:t>
            </a:r>
          </a:p>
          <a:p>
            <a:pPr marL="0" indent="0">
              <a:buNone/>
            </a:pPr>
            <a:r>
              <a:rPr lang="en-US" sz="2200" dirty="0"/>
              <a:t>2. How can they be applied for teaching? </a:t>
            </a:r>
          </a:p>
          <a:p>
            <a:pPr marL="0" indent="0">
              <a:buNone/>
            </a:pPr>
            <a:r>
              <a:rPr lang="en-US" sz="2200" dirty="0"/>
              <a:t>3. What should be the balance of the four strands</a:t>
            </a:r>
          </a:p>
          <a:p>
            <a:pPr marL="0" indent="0">
              <a:buNone/>
            </a:pPr>
            <a:r>
              <a:rPr lang="en-US" sz="2400" b="1" dirty="0"/>
              <a:t>Practical Task </a:t>
            </a:r>
          </a:p>
          <a:p>
            <a:pPr marL="0" indent="0" eaLnBrk="0">
              <a:spcBef>
                <a:spcPts val="600"/>
              </a:spcBef>
              <a:buNone/>
            </a:pPr>
            <a:r>
              <a:rPr lang="en-US" altLang="ko-KR" sz="2200" dirty="0">
                <a:ea typeface="Times New Roman" charset="0"/>
              </a:rPr>
              <a:t>Read the “</a:t>
            </a:r>
            <a:r>
              <a:rPr lang="en-US" altLang="ko-KR" sz="2200" b="1" dirty="0">
                <a:ea typeface="Times New Roman" charset="0"/>
              </a:rPr>
              <a:t>Study”</a:t>
            </a:r>
            <a:r>
              <a:rPr lang="en-US" altLang="ko-KR" sz="2200" dirty="0">
                <a:ea typeface="Times New Roman" charset="0"/>
              </a:rPr>
              <a:t> and “</a:t>
            </a:r>
            <a:r>
              <a:rPr lang="en-US" altLang="ko-KR" sz="2200" b="1" dirty="0">
                <a:ea typeface="Times New Roman" charset="0"/>
              </a:rPr>
              <a:t>Do</a:t>
            </a:r>
            <a:r>
              <a:rPr lang="en-US" altLang="ko-KR" sz="2200" dirty="0">
                <a:ea typeface="Times New Roman" charset="0"/>
              </a:rPr>
              <a:t>” parts. Identify which of the four strands have been used and what effect they have on you as a language learner. </a:t>
            </a:r>
            <a:r>
              <a:rPr lang="en-US" altLang="ko-KR" sz="2200" dirty="0">
                <a:ea typeface="Times New Roman" charset="0"/>
                <a:hlinkClick r:id="rId2"/>
              </a:rPr>
              <a:t>http://kitoblog.com/download-b2-ready/</a:t>
            </a:r>
            <a:r>
              <a:rPr lang="en-US" altLang="ko-KR" sz="2200" dirty="0">
                <a:ea typeface="Times New Roman" charset="0"/>
              </a:rPr>
              <a:t> </a:t>
            </a:r>
            <a:r>
              <a:rPr lang="en-US" altLang="ko-KR" dirty="0">
                <a:ea typeface="Times New Roman" charset="0"/>
              </a:rPr>
              <a:t/>
            </a:r>
            <a:br>
              <a:rPr lang="en-US" altLang="ko-KR" dirty="0">
                <a:ea typeface="Times New Roman" charset="0"/>
              </a:rPr>
            </a:br>
            <a:r>
              <a:rPr lang="en-US" altLang="ko-KR" sz="2200" dirty="0">
                <a:ea typeface="Times New Roman" charset="0"/>
              </a:rPr>
              <a:t>Try to create activities that are based on the four strands principle.</a:t>
            </a:r>
            <a:endParaRPr lang="en-US" sz="2200" dirty="0"/>
          </a:p>
        </p:txBody>
      </p:sp>
    </p:spTree>
    <p:extLst>
      <p:ext uri="{BB962C8B-B14F-4D97-AF65-F5344CB8AC3E}">
        <p14:creationId xmlns:p14="http://schemas.microsoft.com/office/powerpoint/2010/main" val="16861895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1268</TotalTime>
  <Words>1648</Words>
  <Application>Microsoft Office PowerPoint</Application>
  <PresentationFormat>Экран (4:3)</PresentationFormat>
  <Paragraphs>122</Paragraphs>
  <Slides>18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Поток</vt:lpstr>
      <vt:lpstr>Lecture 4 Using Four Strands in Materials Design </vt:lpstr>
      <vt:lpstr>Outline:</vt:lpstr>
      <vt:lpstr>Questions to consider</vt:lpstr>
      <vt:lpstr>  Paul Nation </vt:lpstr>
      <vt:lpstr>The Four Strands</vt:lpstr>
      <vt:lpstr>Презентация PowerPoint</vt:lpstr>
      <vt:lpstr>Презентация PowerPoint</vt:lpstr>
      <vt:lpstr>Презентация PowerPoint</vt:lpstr>
      <vt:lpstr>Презентация PowerPoint</vt:lpstr>
      <vt:lpstr>Презентация PowerPoint</vt:lpstr>
      <vt:lpstr>APPLYING THE FOUR STRANDS TO AUTONOMOUS LEARNING</vt:lpstr>
      <vt:lpstr>Презентация PowerPoint</vt:lpstr>
      <vt:lpstr>Implications and Issues</vt:lpstr>
      <vt:lpstr>Setting up conditions for the Four Strands</vt:lpstr>
      <vt:lpstr>Презентация PowerPoint</vt:lpstr>
      <vt:lpstr>Презентация PowerPoint</vt:lpstr>
      <vt:lpstr>Further Reading</vt:lpstr>
      <vt:lpstr>Home assignment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Пользователь</cp:lastModifiedBy>
  <cp:revision>121</cp:revision>
  <dcterms:created xsi:type="dcterms:W3CDTF">2018-10-25T23:43:22Z</dcterms:created>
  <dcterms:modified xsi:type="dcterms:W3CDTF">2019-06-09T08:12:39Z</dcterms:modified>
</cp:coreProperties>
</file>