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8" r:id="rId8"/>
    <p:sldId id="267" r:id="rId9"/>
    <p:sldId id="264" r:id="rId10"/>
    <p:sldId id="269" r:id="rId11"/>
    <p:sldId id="265" r:id="rId12"/>
    <p:sldId id="260" r:id="rId13"/>
    <p:sldId id="274" r:id="rId14"/>
    <p:sldId id="270" r:id="rId15"/>
    <p:sldId id="271" r:id="rId16"/>
    <p:sldId id="273"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15.06.2019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15.06.2019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15.06.2019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15.06.2019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15.06.2019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15.06.2019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15.06.2019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15.06.2019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15.06.2019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15.06.2019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15.06.2019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15.06.2019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r>
              <a:rPr lang="en-US" sz="4400" dirty="0">
                <a:solidFill>
                  <a:schemeClr val="bg1"/>
                </a:solidFill>
                <a:latin typeface="+mn-lt"/>
              </a:rPr>
              <a:t>Lecture 5. </a:t>
            </a:r>
            <a:br>
              <a:rPr lang="en-US" sz="4400" dirty="0">
                <a:latin typeface="+mn-lt"/>
              </a:rPr>
            </a:br>
            <a:r>
              <a:rPr lang="en-US" sz="4400" dirty="0">
                <a:latin typeface="+mn-lt"/>
              </a:rPr>
              <a:t>Adapting and Supplementing Teaching Materials</a:t>
            </a:r>
            <a:endParaRPr lang="ru-RU" sz="4400"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a:xfrm>
            <a:off x="457200" y="1874269"/>
            <a:ext cx="8229600" cy="4389120"/>
          </a:xfrm>
        </p:spPr>
        <p:txBody>
          <a:bodyPr/>
          <a:lstStyle/>
          <a:p>
            <a:r>
              <a:rPr lang="en-US" dirty="0"/>
              <a:t>Why adapt and supplement materials ? </a:t>
            </a:r>
          </a:p>
          <a:p>
            <a:r>
              <a:rPr lang="en-US" dirty="0"/>
              <a:t>A mode of language curriculum design</a:t>
            </a:r>
          </a:p>
          <a:p>
            <a:r>
              <a:rPr lang="en-US" dirty="0"/>
              <a:t>Reasons for adapting materials</a:t>
            </a:r>
            <a:endParaRPr lang="ru-RU" dirty="0"/>
          </a:p>
          <a:p>
            <a:r>
              <a:rPr lang="en-US" dirty="0"/>
              <a:t>Objectives and principles in making changes to materials</a:t>
            </a:r>
          </a:p>
          <a:p>
            <a:r>
              <a:rPr lang="en-US" dirty="0"/>
              <a:t>Techniques of adaptations</a:t>
            </a:r>
          </a:p>
          <a:p>
            <a:r>
              <a:rPr lang="en-US" dirty="0"/>
              <a:t>Supplementary teaching materials</a:t>
            </a:r>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400" b="1" dirty="0">
                <a:latin typeface="+mn-lt"/>
              </a:rPr>
              <a:t>Why adapt and supplement materials</a:t>
            </a:r>
            <a:r>
              <a:rPr lang="en-US" sz="4400" b="1" dirty="0"/>
              <a:t>? </a:t>
            </a:r>
            <a:endParaRPr lang="ru-RU" sz="4400" b="1" dirty="0"/>
          </a:p>
        </p:txBody>
      </p:sp>
      <p:sp>
        <p:nvSpPr>
          <p:cNvPr id="3" name="Объект 2"/>
          <p:cNvSpPr>
            <a:spLocks noGrp="1"/>
          </p:cNvSpPr>
          <p:nvPr>
            <p:ph idx="1"/>
          </p:nvPr>
        </p:nvSpPr>
        <p:spPr/>
        <p:txBody>
          <a:bodyPr>
            <a:normAutofit fontScale="92500" lnSpcReduction="10000"/>
          </a:bodyPr>
          <a:lstStyle/>
          <a:p>
            <a:pPr marL="0" indent="0">
              <a:buNone/>
            </a:pPr>
            <a:r>
              <a:rPr lang="en-US" dirty="0"/>
              <a:t>Adapting and supplementing materials come from the need for a teacher to fill the gaps or lacks in the published materials. </a:t>
            </a:r>
          </a:p>
          <a:p>
            <a:endParaRPr lang="en-US" dirty="0"/>
          </a:p>
          <a:p>
            <a:pPr marL="0" indent="0">
              <a:buNone/>
            </a:pPr>
            <a:r>
              <a:rPr lang="en-US" dirty="0"/>
              <a:t>During planning stage, when preparing materials for a class, a teacher may make any of the following decisions in regards to materials to optimise the course:</a:t>
            </a:r>
          </a:p>
          <a:p>
            <a:pPr lvl="0"/>
            <a:r>
              <a:rPr lang="en-US" dirty="0"/>
              <a:t>Select</a:t>
            </a:r>
          </a:p>
          <a:p>
            <a:pPr lvl="0"/>
            <a:r>
              <a:rPr lang="en-US" dirty="0"/>
              <a:t>Reject</a:t>
            </a:r>
          </a:p>
          <a:p>
            <a:pPr lvl="0"/>
            <a:r>
              <a:rPr lang="en-US" dirty="0"/>
              <a:t>Adapt</a:t>
            </a:r>
          </a:p>
          <a:p>
            <a:r>
              <a:rPr lang="en-US" dirty="0"/>
              <a:t>Supplement</a:t>
            </a:r>
            <a:endParaRPr lang="en-US" b="1" dirty="0">
              <a:solidFill>
                <a:srgbClr val="FF0000"/>
              </a:solidFill>
            </a:endParaRP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000" b="1" dirty="0">
                <a:latin typeface="+mn-lt"/>
              </a:rPr>
              <a:t>A model of language curriculum design</a:t>
            </a:r>
            <a:endParaRPr lang="ru-RU" sz="4000" b="1" dirty="0">
              <a:latin typeface="+mn-lt"/>
            </a:endParaRPr>
          </a:p>
        </p:txBody>
      </p:sp>
      <p:pic>
        <p:nvPicPr>
          <p:cNvPr id="4" name="Content Placeholder 3">
            <a:extLst>
              <a:ext uri="{FF2B5EF4-FFF2-40B4-BE49-F238E27FC236}">
                <a16:creationId xmlns:a16="http://schemas.microsoft.com/office/drawing/2014/main" id="{5B5AC28E-A09B-4DC8-BD09-D9E2233564FA}"/>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9592" y="1988840"/>
            <a:ext cx="4636421" cy="4086125"/>
          </a:xfrm>
          <a:prstGeom prst="rect">
            <a:avLst/>
          </a:prstGeom>
          <a:noFill/>
          <a:ln>
            <a:noFill/>
          </a:ln>
        </p:spPr>
      </p:pic>
      <p:sp>
        <p:nvSpPr>
          <p:cNvPr id="5" name="Rectangle 4">
            <a:extLst>
              <a:ext uri="{FF2B5EF4-FFF2-40B4-BE49-F238E27FC236}">
                <a16:creationId xmlns:a16="http://schemas.microsoft.com/office/drawing/2014/main" id="{531965E5-041A-47C3-9AD3-01568475AED0}"/>
              </a:ext>
            </a:extLst>
          </p:cNvPr>
          <p:cNvSpPr/>
          <p:nvPr/>
        </p:nvSpPr>
        <p:spPr>
          <a:xfrm>
            <a:off x="5668713" y="6381328"/>
            <a:ext cx="2081019" cy="276999"/>
          </a:xfrm>
          <a:prstGeom prst="rect">
            <a:avLst/>
          </a:prstGeom>
        </p:spPr>
        <p:txBody>
          <a:bodyPr wrap="none">
            <a:spAutoFit/>
          </a:bodyPr>
          <a:lstStyle/>
          <a:p>
            <a:r>
              <a:rPr lang="en-US" sz="1200" dirty="0">
                <a:solidFill>
                  <a:srgbClr val="222222"/>
                </a:solidFill>
                <a:latin typeface="Times New Roman" panose="02020603050405020304" pitchFamily="18" charset="0"/>
                <a:ea typeface="Calibri" panose="020F0502020204030204" pitchFamily="34" charset="0"/>
              </a:rPr>
              <a:t>Azarnoosh</a:t>
            </a:r>
            <a:r>
              <a:rPr lang="en-US" sz="1200" dirty="0">
                <a:latin typeface="Times New Roman" panose="02020603050405020304" pitchFamily="18" charset="0"/>
                <a:ea typeface="Calibri" panose="020F0502020204030204" pitchFamily="34" charset="0"/>
              </a:rPr>
              <a:t> et al., (2016:57-59)</a:t>
            </a:r>
            <a:endParaRPr lang="en-US" sz="1200" dirty="0"/>
          </a:p>
        </p:txBody>
      </p:sp>
      <p:sp>
        <p:nvSpPr>
          <p:cNvPr id="6" name="Rectangle 5">
            <a:extLst>
              <a:ext uri="{FF2B5EF4-FFF2-40B4-BE49-F238E27FC236}">
                <a16:creationId xmlns:a16="http://schemas.microsoft.com/office/drawing/2014/main" id="{31389373-52BA-4D14-903B-6703A9AB4B9F}"/>
              </a:ext>
            </a:extLst>
          </p:cNvPr>
          <p:cNvSpPr/>
          <p:nvPr/>
        </p:nvSpPr>
        <p:spPr>
          <a:xfrm>
            <a:off x="6372200" y="2132856"/>
            <a:ext cx="2439963" cy="2831544"/>
          </a:xfrm>
          <a:prstGeom prst="rect">
            <a:avLst/>
          </a:prstGeom>
        </p:spPr>
        <p:txBody>
          <a:bodyPr wrap="none">
            <a:spAutoFit/>
          </a:bodyPr>
          <a:lstStyle/>
          <a:p>
            <a:r>
              <a:rPr lang="en-US" sz="1400" b="1" dirty="0">
                <a:solidFill>
                  <a:srgbClr val="222222"/>
                </a:solidFill>
                <a:latin typeface="Times New Roman" panose="02020603050405020304" pitchFamily="18" charset="0"/>
              </a:rPr>
              <a:t>Outer circle:</a:t>
            </a:r>
          </a:p>
          <a:p>
            <a:endParaRPr lang="en-US" sz="1400" dirty="0">
              <a:solidFill>
                <a:srgbClr val="222222"/>
              </a:solidFill>
              <a:latin typeface="Times New Roman" panose="02020603050405020304" pitchFamily="18" charset="0"/>
            </a:endParaRPr>
          </a:p>
          <a:p>
            <a:pPr marL="285750" indent="-285750">
              <a:buFont typeface="Arial" panose="020B0604020202020204" pitchFamily="34" charset="0"/>
              <a:buChar char="•"/>
            </a:pPr>
            <a:r>
              <a:rPr lang="en-US" sz="1400" i="1" dirty="0">
                <a:solidFill>
                  <a:srgbClr val="222222"/>
                </a:solidFill>
                <a:latin typeface="Times New Roman" panose="02020603050405020304" pitchFamily="18" charset="0"/>
              </a:rPr>
              <a:t>Environment Analysis</a:t>
            </a:r>
          </a:p>
          <a:p>
            <a:pPr marL="285750" indent="-285750">
              <a:buFont typeface="Arial" panose="020B0604020202020204" pitchFamily="34" charset="0"/>
              <a:buChar char="•"/>
            </a:pPr>
            <a:r>
              <a:rPr lang="en-US" sz="1400" i="1" dirty="0">
                <a:solidFill>
                  <a:srgbClr val="222222"/>
                </a:solidFill>
                <a:latin typeface="Times New Roman" panose="02020603050405020304" pitchFamily="18" charset="0"/>
              </a:rPr>
              <a:t>Needs Analysis</a:t>
            </a:r>
          </a:p>
          <a:p>
            <a:pPr marL="285750" indent="-285750">
              <a:buFont typeface="Arial" panose="020B0604020202020204" pitchFamily="34" charset="0"/>
              <a:buChar char="•"/>
            </a:pPr>
            <a:r>
              <a:rPr lang="en-US" sz="1400" i="1" dirty="0">
                <a:solidFill>
                  <a:srgbClr val="222222"/>
                </a:solidFill>
                <a:latin typeface="Times New Roman" panose="02020603050405020304" pitchFamily="18" charset="0"/>
              </a:rPr>
              <a:t>Principle</a:t>
            </a:r>
          </a:p>
          <a:p>
            <a:endParaRPr lang="en-US" sz="1400" dirty="0">
              <a:solidFill>
                <a:srgbClr val="222222"/>
              </a:solidFill>
              <a:latin typeface="Times New Roman" panose="02020603050405020304" pitchFamily="18" charset="0"/>
            </a:endParaRPr>
          </a:p>
          <a:p>
            <a:endParaRPr lang="en-US" sz="1400" dirty="0">
              <a:solidFill>
                <a:srgbClr val="222222"/>
              </a:solidFill>
              <a:latin typeface="Times New Roman" panose="02020603050405020304" pitchFamily="18" charset="0"/>
            </a:endParaRPr>
          </a:p>
          <a:p>
            <a:r>
              <a:rPr lang="en-US" sz="1400" b="1" dirty="0">
                <a:solidFill>
                  <a:srgbClr val="222222"/>
                </a:solidFill>
                <a:latin typeface="Times New Roman" panose="02020603050405020304" pitchFamily="18" charset="0"/>
              </a:rPr>
              <a:t>Inner circle:</a:t>
            </a:r>
          </a:p>
          <a:p>
            <a:endParaRPr lang="en-US" sz="1200" dirty="0">
              <a:solidFill>
                <a:srgbClr val="222222"/>
              </a:solidFill>
              <a:latin typeface="Times New Roman" panose="02020603050405020304" pitchFamily="18" charset="0"/>
            </a:endParaRPr>
          </a:p>
          <a:p>
            <a:pPr marL="285750" lvl="0" indent="-285750">
              <a:buFont typeface="Arial" panose="020B0604020202020204" pitchFamily="34" charset="0"/>
              <a:buChar char="•"/>
            </a:pPr>
            <a:r>
              <a:rPr lang="en-US" sz="1400" i="1" dirty="0"/>
              <a:t>content and sequencing </a:t>
            </a:r>
          </a:p>
          <a:p>
            <a:pPr marL="285750" lvl="0" indent="-285750">
              <a:buFont typeface="Arial" panose="020B0604020202020204" pitchFamily="34" charset="0"/>
              <a:buChar char="•"/>
            </a:pPr>
            <a:r>
              <a:rPr lang="en-US" sz="1400" i="1" dirty="0"/>
              <a:t>format and presentation</a:t>
            </a:r>
          </a:p>
          <a:p>
            <a:pPr marL="285750" lvl="0" indent="-285750">
              <a:buFont typeface="Arial" panose="020B0604020202020204" pitchFamily="34" charset="0"/>
              <a:buChar char="•"/>
            </a:pPr>
            <a:r>
              <a:rPr lang="en-US" sz="1400" i="1" dirty="0"/>
              <a:t>monitoring and assessing</a:t>
            </a:r>
          </a:p>
          <a:p>
            <a:endParaRPr lang="en-US" sz="1200" dirty="0"/>
          </a:p>
        </p:txBody>
      </p:sp>
    </p:spTree>
    <p:extLst>
      <p:ext uri="{BB962C8B-B14F-4D97-AF65-F5344CB8AC3E}">
        <p14:creationId xmlns:p14="http://schemas.microsoft.com/office/powerpoint/2010/main" val="3648948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000" b="1" dirty="0">
                <a:latin typeface="+mn-lt"/>
              </a:rPr>
              <a:t>A model of language curriculum design</a:t>
            </a:r>
            <a:endParaRPr lang="ru-RU" sz="3600" b="1" dirty="0">
              <a:latin typeface="+mn-lt"/>
            </a:endParaRPr>
          </a:p>
        </p:txBody>
      </p:sp>
      <p:sp>
        <p:nvSpPr>
          <p:cNvPr id="3" name="Объект 2"/>
          <p:cNvSpPr>
            <a:spLocks noGrp="1"/>
          </p:cNvSpPr>
          <p:nvPr>
            <p:ph idx="1"/>
          </p:nvPr>
        </p:nvSpPr>
        <p:spPr/>
        <p:txBody>
          <a:bodyPr>
            <a:normAutofit/>
          </a:bodyPr>
          <a:lstStyle/>
          <a:p>
            <a:pPr marL="0" indent="0">
              <a:buNone/>
            </a:pPr>
            <a:r>
              <a:rPr lang="en-US" dirty="0"/>
              <a:t>The three segments may be seen as the answers for the following questions:</a:t>
            </a:r>
          </a:p>
          <a:p>
            <a:pPr marL="0" indent="0">
              <a:buNone/>
            </a:pPr>
            <a:endParaRPr lang="en-US" dirty="0"/>
          </a:p>
          <a:p>
            <a:pPr lvl="0"/>
            <a:r>
              <a:rPr lang="en-US" dirty="0"/>
              <a:t>What will I teach, and in what order?</a:t>
            </a:r>
          </a:p>
          <a:p>
            <a:pPr lvl="0"/>
            <a:r>
              <a:rPr lang="en-US" dirty="0"/>
              <a:t>How will I teach it?</a:t>
            </a:r>
          </a:p>
          <a:p>
            <a:pPr lvl="0"/>
            <a:r>
              <a:rPr lang="en-US" dirty="0"/>
              <a:t>How will I know that learning is happening?</a:t>
            </a:r>
          </a:p>
          <a:p>
            <a:pPr marL="0" indent="0">
              <a:buNone/>
            </a:pPr>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8229600" cy="1143000"/>
          </a:xfrm>
        </p:spPr>
        <p:txBody>
          <a:bodyPr>
            <a:noAutofit/>
          </a:bodyPr>
          <a:lstStyle/>
          <a:p>
            <a:pPr algn="ctr"/>
            <a:r>
              <a:rPr lang="en-US" sz="4000" b="1" dirty="0">
                <a:latin typeface="+mn-lt"/>
              </a:rPr>
              <a:t>Reasons for adapting materials</a:t>
            </a:r>
            <a:endParaRPr lang="ru-RU" sz="4000" b="1" dirty="0">
              <a:latin typeface="+mn-lt"/>
            </a:endParaRPr>
          </a:p>
        </p:txBody>
      </p:sp>
      <p:sp>
        <p:nvSpPr>
          <p:cNvPr id="3" name="Объект 2"/>
          <p:cNvSpPr>
            <a:spLocks noGrp="1"/>
          </p:cNvSpPr>
          <p:nvPr>
            <p:ph idx="1"/>
          </p:nvPr>
        </p:nvSpPr>
        <p:spPr>
          <a:xfrm>
            <a:off x="549491" y="1484784"/>
            <a:ext cx="8229600" cy="4389120"/>
          </a:xfrm>
        </p:spPr>
        <p:txBody>
          <a:bodyPr>
            <a:noAutofit/>
          </a:bodyPr>
          <a:lstStyle/>
          <a:p>
            <a:pPr marL="0" indent="0">
              <a:lnSpc>
                <a:spcPct val="150000"/>
              </a:lnSpc>
              <a:spcAft>
                <a:spcPts val="600"/>
              </a:spcAft>
              <a:buNone/>
            </a:pPr>
            <a:r>
              <a:rPr lang="en-US" sz="1600" dirty="0">
                <a:latin typeface="Times New Roman" panose="02020603050405020304" pitchFamily="18" charset="0"/>
                <a:cs typeface="Times New Roman" panose="02020603050405020304" pitchFamily="18" charset="0"/>
              </a:rPr>
              <a:t>Azarnoosh et al. (2016: 87) refers to McDonough and Shaw’s list of reasons for adaptation highlighting the possible necessities and lacks:</a:t>
            </a:r>
          </a:p>
          <a:p>
            <a:pPr marL="0" indent="0">
              <a:buNone/>
            </a:pPr>
            <a:endParaRPr lang="en-US" sz="20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Not enough grammar coverage in general</a:t>
            </a:r>
          </a:p>
          <a:p>
            <a:pPr lvl="0"/>
            <a:r>
              <a:rPr lang="en-US" sz="1600" dirty="0">
                <a:latin typeface="Times New Roman" panose="02020603050405020304" pitchFamily="18" charset="0"/>
                <a:cs typeface="Times New Roman" panose="02020603050405020304" pitchFamily="18" charset="0"/>
              </a:rPr>
              <a:t>Not enough practice of grammar points of particular difficulty to these learners</a:t>
            </a:r>
          </a:p>
          <a:p>
            <a:pPr lvl="0"/>
            <a:r>
              <a:rPr lang="en-US" sz="1600" dirty="0">
                <a:latin typeface="Times New Roman" panose="02020603050405020304" pitchFamily="18" charset="0"/>
                <a:cs typeface="Times New Roman" panose="02020603050405020304" pitchFamily="18" charset="0"/>
              </a:rPr>
              <a:t>The communicative focus means that grammar is presented unsystematically </a:t>
            </a:r>
          </a:p>
          <a:p>
            <a:pPr lvl="0"/>
            <a:r>
              <a:rPr lang="en-US" sz="1600" dirty="0">
                <a:latin typeface="Times New Roman" panose="02020603050405020304" pitchFamily="18" charset="0"/>
                <a:cs typeface="Times New Roman" panose="02020603050405020304" pitchFamily="18" charset="0"/>
              </a:rPr>
              <a:t>Reading passages contain too much unknown words</a:t>
            </a:r>
          </a:p>
          <a:p>
            <a:pPr lvl="0"/>
            <a:r>
              <a:rPr lang="en-US" sz="1600" dirty="0">
                <a:latin typeface="Times New Roman" panose="02020603050405020304" pitchFamily="18" charset="0"/>
                <a:cs typeface="Times New Roman" panose="02020603050405020304" pitchFamily="18" charset="0"/>
              </a:rPr>
              <a:t>Comprehension questions are too easy, because the answers can be lifted</a:t>
            </a:r>
          </a:p>
          <a:p>
            <a:pPr lvl="0"/>
            <a:r>
              <a:rPr lang="en-US" sz="1600" dirty="0">
                <a:latin typeface="Times New Roman" panose="02020603050405020304" pitchFamily="18" charset="0"/>
                <a:cs typeface="Times New Roman" panose="02020603050405020304" pitchFamily="18" charset="0"/>
              </a:rPr>
              <a:t>directly from the text with no real understanding </a:t>
            </a:r>
          </a:p>
          <a:p>
            <a:pPr lvl="0"/>
            <a:r>
              <a:rPr lang="en-US" sz="1600" dirty="0">
                <a:latin typeface="Times New Roman" panose="02020603050405020304" pitchFamily="18" charset="0"/>
                <a:cs typeface="Times New Roman" panose="02020603050405020304" pitchFamily="18" charset="0"/>
              </a:rPr>
              <a:t>Listening passages are inauthentic, because they sound too much like written material being read out </a:t>
            </a:r>
          </a:p>
        </p:txBody>
      </p:sp>
    </p:spTree>
    <p:extLst>
      <p:ext uri="{BB962C8B-B14F-4D97-AF65-F5344CB8AC3E}">
        <p14:creationId xmlns:p14="http://schemas.microsoft.com/office/powerpoint/2010/main" val="133794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000" b="1" dirty="0">
                <a:latin typeface="+mn-lt"/>
              </a:rPr>
              <a:t>Reasons for adapting materials</a:t>
            </a:r>
            <a:endParaRPr lang="ru-RU" sz="3600" b="1" dirty="0">
              <a:latin typeface="+mn-lt"/>
            </a:endParaRPr>
          </a:p>
        </p:txBody>
      </p:sp>
      <p:sp>
        <p:nvSpPr>
          <p:cNvPr id="3" name="Объект 2"/>
          <p:cNvSpPr>
            <a:spLocks noGrp="1"/>
          </p:cNvSpPr>
          <p:nvPr>
            <p:ph idx="1"/>
          </p:nvPr>
        </p:nvSpPr>
        <p:spPr/>
        <p:txBody>
          <a:bodyPr>
            <a:normAutofit fontScale="92500"/>
          </a:bodyPr>
          <a:lstStyle/>
          <a:p>
            <a:r>
              <a:rPr lang="en-US" sz="2000" dirty="0">
                <a:latin typeface="Times New Roman" panose="02020603050405020304" pitchFamily="18" charset="0"/>
                <a:cs typeface="Times New Roman" panose="02020603050405020304" pitchFamily="18" charset="0"/>
              </a:rPr>
              <a:t>Not enough guidance on pronunciation </a:t>
            </a:r>
          </a:p>
          <a:p>
            <a:pPr lvl="0"/>
            <a:r>
              <a:rPr lang="en-US" sz="2000" dirty="0">
                <a:latin typeface="Times New Roman" panose="02020603050405020304" pitchFamily="18" charset="0"/>
                <a:cs typeface="Times New Roman" panose="02020603050405020304" pitchFamily="18" charset="0"/>
              </a:rPr>
              <a:t>Subject matter inappropriate for learners of this age and intellectual level</a:t>
            </a:r>
          </a:p>
          <a:p>
            <a:pPr lvl="0"/>
            <a:r>
              <a:rPr lang="en-US" sz="2000" dirty="0">
                <a:latin typeface="Times New Roman" panose="02020603050405020304" pitchFamily="18" charset="0"/>
                <a:cs typeface="Times New Roman" panose="02020603050405020304" pitchFamily="18" charset="0"/>
              </a:rPr>
              <a:t>Photographs and other illustrative material not culturally acceptable</a:t>
            </a:r>
          </a:p>
          <a:p>
            <a:pPr lvl="0"/>
            <a:r>
              <a:rPr lang="en-US" sz="2000" dirty="0">
                <a:latin typeface="Times New Roman" panose="02020603050405020304" pitchFamily="18" charset="0"/>
                <a:cs typeface="Times New Roman" panose="02020603050405020304" pitchFamily="18" charset="0"/>
              </a:rPr>
              <a:t>Amount of material too great/too little to cover in the time allocated to lessons</a:t>
            </a:r>
          </a:p>
          <a:p>
            <a:pPr lvl="0"/>
            <a:r>
              <a:rPr lang="en-US" sz="2000" dirty="0">
                <a:latin typeface="Times New Roman" panose="02020603050405020304" pitchFamily="18" charset="0"/>
                <a:cs typeface="Times New Roman" panose="02020603050405020304" pitchFamily="18" charset="0"/>
              </a:rPr>
              <a:t>No guidance for teachers on handling group work and role-play activities with</a:t>
            </a:r>
          </a:p>
          <a:p>
            <a:pPr lvl="0"/>
            <a:r>
              <a:rPr lang="en-US" sz="2000" dirty="0">
                <a:latin typeface="Times New Roman" panose="02020603050405020304" pitchFamily="18" charset="0"/>
                <a:cs typeface="Times New Roman" panose="02020603050405020304" pitchFamily="18" charset="0"/>
              </a:rPr>
              <a:t>a large class</a:t>
            </a:r>
          </a:p>
          <a:p>
            <a:pPr lvl="0"/>
            <a:r>
              <a:rPr lang="en-US" sz="2000" dirty="0">
                <a:latin typeface="Times New Roman" panose="02020603050405020304" pitchFamily="18" charset="0"/>
                <a:cs typeface="Times New Roman" panose="02020603050405020304" pitchFamily="18" charset="0"/>
              </a:rPr>
              <a:t>Dialogues too formal, and not really representative of everyday speech</a:t>
            </a:r>
          </a:p>
          <a:p>
            <a:pPr lvl="0"/>
            <a:r>
              <a:rPr lang="en-US" sz="2000" dirty="0">
                <a:latin typeface="Times New Roman" panose="02020603050405020304" pitchFamily="18" charset="0"/>
                <a:cs typeface="Times New Roman" panose="02020603050405020304" pitchFamily="18" charset="0"/>
              </a:rPr>
              <a:t>Audio material difﬁcult to use because of problems to do with room size and</a:t>
            </a:r>
          </a:p>
          <a:p>
            <a:pPr lvl="0"/>
            <a:r>
              <a:rPr lang="en-US" sz="2000" dirty="0">
                <a:latin typeface="Times New Roman" panose="02020603050405020304" pitchFamily="18" charset="0"/>
                <a:cs typeface="Times New Roman" panose="02020603050405020304" pitchFamily="18" charset="0"/>
              </a:rPr>
              <a:t>technical equipment</a:t>
            </a:r>
          </a:p>
          <a:p>
            <a:pPr lvl="0"/>
            <a:r>
              <a:rPr lang="en-US" sz="2000" dirty="0">
                <a:latin typeface="Times New Roman" panose="02020603050405020304" pitchFamily="18" charset="0"/>
                <a:cs typeface="Times New Roman" panose="02020603050405020304" pitchFamily="18" charset="0"/>
              </a:rPr>
              <a:t>Too much or too little variety in the activities</a:t>
            </a:r>
          </a:p>
          <a:p>
            <a:pPr lvl="0"/>
            <a:r>
              <a:rPr lang="en-US" sz="2000" dirty="0">
                <a:latin typeface="Times New Roman" panose="02020603050405020304" pitchFamily="18" charset="0"/>
                <a:cs typeface="Times New Roman" panose="02020603050405020304" pitchFamily="18" charset="0"/>
              </a:rPr>
              <a:t>Vocabulary list and a key to the exercises would be helpful</a:t>
            </a:r>
          </a:p>
          <a:p>
            <a:pPr lvl="0"/>
            <a:r>
              <a:rPr lang="en-US" sz="2000" dirty="0">
                <a:latin typeface="Times New Roman" panose="02020603050405020304" pitchFamily="18" charset="0"/>
                <a:cs typeface="Times New Roman" panose="02020603050405020304" pitchFamily="18" charset="0"/>
              </a:rPr>
              <a:t>Accompanying tests needed</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800" b="1" dirty="0"/>
              <a:t>Reasons for adapting materials</a:t>
            </a:r>
            <a:endParaRPr lang="ru-RU" b="1" dirty="0"/>
          </a:p>
        </p:txBody>
      </p:sp>
      <p:sp>
        <p:nvSpPr>
          <p:cNvPr id="6" name="Rectangle 3">
            <a:extLst>
              <a:ext uri="{FF2B5EF4-FFF2-40B4-BE49-F238E27FC236}">
                <a16:creationId xmlns:a16="http://schemas.microsoft.com/office/drawing/2014/main" id="{502C3477-9EE7-4445-A989-98510C6E458C}"/>
              </a:ext>
            </a:extLst>
          </p:cNvPr>
          <p:cNvSpPr>
            <a:spLocks noGrp="1" noChangeArrowheads="1"/>
          </p:cNvSpPr>
          <p:nvPr>
            <p:ph idx="1"/>
          </p:nvPr>
        </p:nvSpPr>
        <p:spPr bwMode="auto">
          <a:xfrm>
            <a:off x="539552" y="2276872"/>
            <a:ext cx="8147248" cy="1061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28528" tIns="0" rIns="0" bIns="76176" numCol="1" anchor="ctr" anchorCtr="0" compatLnSpc="1">
            <a:prstTxWarp prst="textNoShape">
              <a:avLst/>
            </a:prstTxWarp>
            <a:spAutoFit/>
          </a:bodyPr>
          <a:lstStyle/>
          <a:p>
            <a:pPr marL="0" indent="0" eaLnBrk="0" fontAlgn="base" hangingPunct="0">
              <a:spcBef>
                <a:spcPct val="0"/>
              </a:spcBef>
              <a:spcAft>
                <a:spcPct val="0"/>
              </a:spcAft>
              <a:buClrTx/>
              <a:buSzTx/>
              <a:buNone/>
            </a:pPr>
            <a:r>
              <a:rPr lang="en-US" altLang="ko-KR"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According to </a:t>
            </a:r>
            <a:r>
              <a:rPr lang="en-US" altLang="ko-KR" sz="1800" dirty="0">
                <a:latin typeface="Times New Roman" panose="02020603050405020304" pitchFamily="18" charset="0"/>
                <a:ea typeface="Times New Roman" panose="02020603050405020304" pitchFamily="18" charset="0"/>
                <a:cs typeface="Times New Roman" panose="02020603050405020304" pitchFamily="18" charset="0"/>
              </a:rPr>
              <a:t>Cunningsworth, A. (1984).</a:t>
            </a:r>
            <a:r>
              <a:rPr lang="en-US" altLang="ko-KR"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adaptation depends on factors such as:</a:t>
            </a:r>
            <a:r>
              <a:rPr lang="en-US" altLang="ko-KR" sz="800" dirty="0"/>
              <a:t> </a:t>
            </a:r>
          </a:p>
          <a:p>
            <a:pPr marL="0" indent="0" eaLnBrk="0" fontAlgn="base" hangingPunct="0">
              <a:spcBef>
                <a:spcPct val="0"/>
              </a:spcBef>
              <a:spcAft>
                <a:spcPct val="0"/>
              </a:spcAft>
              <a:buClrTx/>
              <a:buSzTx/>
              <a:buNone/>
            </a:pPr>
            <a:endParaRPr lang="en-US" altLang="ko-KR" sz="2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ko-KR" sz="1800" b="0" i="0" u="none" strike="noStrike" cap="none" normalizeH="0" baseline="0" dirty="0">
              <a:ln>
                <a:noFill/>
              </a:ln>
              <a:solidFill>
                <a:schemeClr val="tx1"/>
              </a:solidFill>
              <a:effectLst/>
              <a:latin typeface="Arial" panose="020B0604020202020204" pitchFamily="34" charset="0"/>
            </a:endParaRPr>
          </a:p>
        </p:txBody>
      </p:sp>
      <p:sp>
        <p:nvSpPr>
          <p:cNvPr id="7" name="Rectangle 4">
            <a:extLst>
              <a:ext uri="{FF2B5EF4-FFF2-40B4-BE49-F238E27FC236}">
                <a16:creationId xmlns:a16="http://schemas.microsoft.com/office/drawing/2014/main" id="{34994032-8EBC-44B4-8D15-469B6BF0884B}"/>
              </a:ext>
            </a:extLst>
          </p:cNvPr>
          <p:cNvSpPr>
            <a:spLocks noChangeArrowheads="1"/>
          </p:cNvSpPr>
          <p:nvPr/>
        </p:nvSpPr>
        <p:spPr bwMode="auto">
          <a:xfrm>
            <a:off x="539552" y="3037504"/>
            <a:ext cx="7498163" cy="1461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0" bIns="7617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ko-KR"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dynamics of the classroom</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ko-KR"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personalities involved</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ko-KR"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constraints imposed by syllabuses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ko-KR"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availability of resources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ko-KR"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expectations and motivations of the learners </a:t>
            </a:r>
            <a:endParaRPr kumimoji="0" lang="en-US" altLang="ko-KR"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7510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a:latin typeface="+mn-lt"/>
              </a:rPr>
              <a:t>Reasons for adapting materials</a:t>
            </a:r>
            <a:endParaRPr lang="ru-RU" sz="3200" b="1" dirty="0">
              <a:solidFill>
                <a:srgbClr val="FF0000"/>
              </a:solidFill>
              <a:latin typeface="+mn-lt"/>
            </a:endParaRPr>
          </a:p>
        </p:txBody>
      </p:sp>
      <p:sp>
        <p:nvSpPr>
          <p:cNvPr id="19" name="Rectangle 16">
            <a:extLst>
              <a:ext uri="{FF2B5EF4-FFF2-40B4-BE49-F238E27FC236}">
                <a16:creationId xmlns:a16="http://schemas.microsoft.com/office/drawing/2014/main" id="{75815CD5-C41B-4A9F-B349-6048FEBCBCA8}"/>
              </a:ext>
            </a:extLst>
          </p:cNvPr>
          <p:cNvSpPr>
            <a:spLocks noChangeArrowheads="1"/>
          </p:cNvSpPr>
          <p:nvPr/>
        </p:nvSpPr>
        <p:spPr bwMode="auto">
          <a:xfrm>
            <a:off x="457200" y="2044370"/>
            <a:ext cx="7712585" cy="416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0" bIns="7617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Azarnoosh et al. (2016:88) state that adaptation can be possible in the following cases:</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Methods (e.g., an exercise may be too mechanical, lacking in meaning, too complicated).</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Language content (e.g., there may be too much emphasis on grammar your students learn quickly or not enough emphasis on what they </a:t>
            </a:r>
            <a:r>
              <a:rPr kumimoji="0" lang="ru-RU"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ﬁ</a:t>
            </a:r>
            <a:r>
              <a:rPr kumimoji="0" lang="en-US" altLang="ko-KR" sz="1400" b="0"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ko-KR" sz="1400" b="0"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a:t>
            </a:r>
            <a:r>
              <a:rPr kumimoji="0" lang="ru-RU"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ﬁ</a:t>
            </a: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cult).</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 matter (e.g., topics may not be interesting to students or they may be outdated or not authentic enough).</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Balance of skills (e.g., there may be too much emphasis on skills in the written language or skills in the spoken language, or there may not be enough on integrating skills).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Progression and grading (order of language items may need to be changed to </a:t>
            </a:r>
            <a:r>
              <a:rPr kumimoji="0" lang="ru-RU"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ﬁ</a:t>
            </a: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 an outside syllabus or the staging may need to be made steeper or more shallow).</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Cultural content (cultural references may need to be omitted or changed)</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ko-KR" sz="1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Image (a coursebook may project an unfriendly image through poor layout, low quality visuals, etc.).</a:t>
            </a:r>
            <a:r>
              <a:rPr kumimoji="0" lang="en-US" altLang="ko-KR" sz="7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ko-KR"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479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Purposes of adaption</a:t>
            </a:r>
            <a:endParaRPr lang="ru-RU" sz="4400" b="1" dirty="0">
              <a:latin typeface="+mn-lt"/>
            </a:endParaRPr>
          </a:p>
        </p:txBody>
      </p:sp>
      <p:sp>
        <p:nvSpPr>
          <p:cNvPr id="3" name="Объект 2"/>
          <p:cNvSpPr>
            <a:spLocks noGrp="1"/>
          </p:cNvSpPr>
          <p:nvPr>
            <p:ph idx="1"/>
          </p:nvPr>
        </p:nvSpPr>
        <p:spPr/>
        <p:txBody>
          <a:bodyPr>
            <a:normAutofit fontScale="62500" lnSpcReduction="20000"/>
          </a:bodyPr>
          <a:lstStyle/>
          <a:p>
            <a:pPr marL="0" indent="0">
              <a:lnSpc>
                <a:spcPct val="170000"/>
              </a:lnSpc>
              <a:spcAft>
                <a:spcPts val="600"/>
              </a:spcAft>
              <a:buNone/>
            </a:pPr>
            <a:r>
              <a:rPr lang="en-US" dirty="0"/>
              <a:t>According to McGrath (2002), there are two most frequently cited purposes for adaptation. They are as follows:</a:t>
            </a:r>
          </a:p>
          <a:p>
            <a:pPr>
              <a:lnSpc>
                <a:spcPct val="170000"/>
              </a:lnSpc>
              <a:spcAft>
                <a:spcPts val="600"/>
              </a:spcAft>
            </a:pPr>
            <a:r>
              <a:rPr lang="en-US" dirty="0"/>
              <a:t>1. to make the material more suitable for the circumstances in which it is being used, i.e. to mould it to the needs and interests of learners, the teacher’s own capabilities and such constraints as time, or, as McDonough and Shaw (1993:85) put it: ‘to maximase the appropriacy of teaching materials in context, by changing some of the internal characteristics of a coursebook to better suit our particular circumstances’;</a:t>
            </a:r>
          </a:p>
          <a:p>
            <a:pPr>
              <a:lnSpc>
                <a:spcPct val="170000"/>
              </a:lnSpc>
              <a:spcAft>
                <a:spcPts val="600"/>
              </a:spcAft>
            </a:pPr>
            <a:r>
              <a:rPr lang="en-US" dirty="0"/>
              <a:t>2. to compensate for any intrinsic deficiencies in the material, such as linguistic inaccuracies, out-of-datedness, lack of authenticity (Madsen and Bowen, 1978) or lack of variety (Tice, 1991). </a:t>
            </a:r>
            <a:endParaRPr lang="ru-RU" dirty="0">
              <a:solidFill>
                <a:srgbClr val="FF0000"/>
              </a:solidFill>
            </a:endParaRPr>
          </a:p>
        </p:txBody>
      </p:sp>
    </p:spTree>
    <p:extLst>
      <p:ext uri="{BB962C8B-B14F-4D97-AF65-F5344CB8AC3E}">
        <p14:creationId xmlns:p14="http://schemas.microsoft.com/office/powerpoint/2010/main" val="2198921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33400"/>
            <a:ext cx="8229600" cy="1143000"/>
          </a:xfrm>
        </p:spPr>
        <p:txBody>
          <a:bodyPr>
            <a:normAutofit/>
          </a:bodyPr>
          <a:lstStyle/>
          <a:p>
            <a:pPr algn="ctr"/>
            <a:r>
              <a:rPr lang="en-US" sz="4000" b="1" dirty="0">
                <a:latin typeface="+mn-lt"/>
              </a:rPr>
              <a:t>Questions to be asked:</a:t>
            </a:r>
            <a:endParaRPr lang="ru-RU" sz="4000" b="1" dirty="0">
              <a:latin typeface="+mn-lt"/>
            </a:endParaRPr>
          </a:p>
        </p:txBody>
      </p:sp>
      <p:sp>
        <p:nvSpPr>
          <p:cNvPr id="3" name="Объект 2"/>
          <p:cNvSpPr>
            <a:spLocks noGrp="1"/>
          </p:cNvSpPr>
          <p:nvPr>
            <p:ph idx="1"/>
          </p:nvPr>
        </p:nvSpPr>
        <p:spPr/>
        <p:txBody>
          <a:bodyPr>
            <a:normAutofit/>
          </a:bodyPr>
          <a:lstStyle/>
          <a:p>
            <a:pPr marL="0" indent="0">
              <a:buNone/>
            </a:pPr>
            <a:r>
              <a:rPr lang="en-US" sz="2000" dirty="0"/>
              <a:t>Based on Cunningsworth (1984) three questions can be suggested that a teacher might ask when adapting materials:</a:t>
            </a:r>
          </a:p>
          <a:p>
            <a:pPr marL="0" indent="0">
              <a:buNone/>
            </a:pPr>
            <a:endParaRPr lang="en-US" sz="2400" dirty="0"/>
          </a:p>
          <a:p>
            <a:pPr>
              <a:lnSpc>
                <a:spcPct val="150000"/>
              </a:lnSpc>
              <a:spcAft>
                <a:spcPts val="600"/>
              </a:spcAft>
            </a:pPr>
            <a:r>
              <a:rPr lang="en-US" sz="2400" dirty="0"/>
              <a:t>What does the material actually get the learner to do?</a:t>
            </a:r>
          </a:p>
          <a:p>
            <a:pPr>
              <a:lnSpc>
                <a:spcPct val="150000"/>
              </a:lnSpc>
              <a:spcAft>
                <a:spcPts val="600"/>
              </a:spcAft>
            </a:pPr>
            <a:r>
              <a:rPr lang="en-US" sz="2400" dirty="0"/>
              <a:t>What do I what the learner to do?</a:t>
            </a:r>
          </a:p>
          <a:p>
            <a:pPr>
              <a:lnSpc>
                <a:spcPct val="150000"/>
              </a:lnSpc>
              <a:spcAft>
                <a:spcPts val="600"/>
              </a:spcAft>
            </a:pPr>
            <a:r>
              <a:rPr lang="en-US" sz="2400" dirty="0"/>
              <a:t>How can I get the material to do what I want it to do for the learner?</a:t>
            </a:r>
          </a:p>
          <a:p>
            <a:pPr marL="0" indent="0">
              <a:buNone/>
            </a:pPr>
            <a:endParaRPr lang="ru-RU" dirty="0"/>
          </a:p>
        </p:txBody>
      </p:sp>
    </p:spTree>
    <p:extLst>
      <p:ext uri="{BB962C8B-B14F-4D97-AF65-F5344CB8AC3E}">
        <p14:creationId xmlns:p14="http://schemas.microsoft.com/office/powerpoint/2010/main" val="3689060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a:latin typeface="+mn-lt"/>
              </a:rPr>
              <a:t>Objectives and Principles</a:t>
            </a:r>
            <a:endParaRPr lang="ru-RU" sz="4800" b="1" dirty="0">
              <a:latin typeface="+mn-lt"/>
            </a:endParaRPr>
          </a:p>
        </p:txBody>
      </p:sp>
      <p:sp>
        <p:nvSpPr>
          <p:cNvPr id="3" name="Объект 2"/>
          <p:cNvSpPr>
            <a:spLocks noGrp="1"/>
          </p:cNvSpPr>
          <p:nvPr>
            <p:ph idx="1"/>
          </p:nvPr>
        </p:nvSpPr>
        <p:spPr/>
        <p:txBody>
          <a:bodyPr>
            <a:normAutofit fontScale="70000" lnSpcReduction="20000"/>
          </a:bodyPr>
          <a:lstStyle/>
          <a:p>
            <a:pPr marL="0" indent="0">
              <a:buNone/>
            </a:pPr>
            <a:r>
              <a:rPr lang="en-US" dirty="0"/>
              <a:t>McGrath (2002) also suggests the following five objectives and relevant principles in making changes to materials:</a:t>
            </a:r>
          </a:p>
          <a:p>
            <a:r>
              <a:rPr lang="en-US" b="1" dirty="0"/>
              <a:t>Localisation</a:t>
            </a:r>
          </a:p>
          <a:p>
            <a:r>
              <a:rPr lang="en-US" b="1" dirty="0"/>
              <a:t>Personalisation</a:t>
            </a:r>
            <a:endParaRPr lang="en-US" dirty="0"/>
          </a:p>
          <a:p>
            <a:r>
              <a:rPr lang="en-US" b="1" dirty="0"/>
              <a:t>Individualisation </a:t>
            </a:r>
          </a:p>
          <a:p>
            <a:r>
              <a:rPr lang="en-US" b="1" dirty="0"/>
              <a:t>Modernisation </a:t>
            </a:r>
          </a:p>
          <a:p>
            <a:r>
              <a:rPr lang="en-US" b="1" dirty="0"/>
              <a:t>Simplification</a:t>
            </a:r>
            <a:r>
              <a:rPr lang="en-US" dirty="0"/>
              <a:t> </a:t>
            </a:r>
          </a:p>
          <a:p>
            <a:pPr marL="0" indent="0">
              <a:buNone/>
            </a:pPr>
            <a:r>
              <a:rPr lang="en-US" dirty="0"/>
              <a:t>In addition to the above objectives, Azarnoosh et al. (2016:89) expand the list with the following objectives:</a:t>
            </a:r>
          </a:p>
          <a:p>
            <a:pPr lvl="0"/>
            <a:r>
              <a:rPr lang="en-US" b="1" dirty="0"/>
              <a:t>Add real choice</a:t>
            </a:r>
          </a:p>
          <a:p>
            <a:pPr lvl="0"/>
            <a:r>
              <a:rPr lang="en-US" b="1" dirty="0"/>
              <a:t>Cater for all sensory learner styles</a:t>
            </a:r>
          </a:p>
          <a:p>
            <a:pPr lvl="0"/>
            <a:r>
              <a:rPr lang="en-US" b="1" dirty="0"/>
              <a:t>Provide for more learner autonomy</a:t>
            </a:r>
          </a:p>
          <a:p>
            <a:pPr lvl="0"/>
            <a:r>
              <a:rPr lang="en-US" b="1" dirty="0"/>
              <a:t>Encourage higher-level cognitive skills</a:t>
            </a:r>
          </a:p>
          <a:p>
            <a:pPr lvl="0"/>
            <a:r>
              <a:rPr lang="en-US" b="1" dirty="0"/>
              <a:t>Make the language input more accessible</a:t>
            </a:r>
          </a:p>
          <a:p>
            <a:pPr lvl="0"/>
            <a:r>
              <a:rPr lang="en-US" b="1" dirty="0"/>
              <a:t>Make the language input more engaging </a:t>
            </a:r>
            <a:r>
              <a:rPr lang="en-US" b="1" i="1" dirty="0"/>
              <a:t> </a:t>
            </a:r>
            <a:endParaRPr lang="en-US" b="1" dirty="0"/>
          </a:p>
          <a:p>
            <a:pPr marL="0" indent="0">
              <a:buNone/>
            </a:pPr>
            <a:endParaRPr lang="en-US" dirty="0"/>
          </a:p>
        </p:txBody>
      </p:sp>
    </p:spTree>
    <p:extLst>
      <p:ext uri="{BB962C8B-B14F-4D97-AF65-F5344CB8AC3E}">
        <p14:creationId xmlns:p14="http://schemas.microsoft.com/office/powerpoint/2010/main" val="1686189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2F3B0-876D-4E86-A723-F16372205CBA}"/>
              </a:ext>
            </a:extLst>
          </p:cNvPr>
          <p:cNvSpPr>
            <a:spLocks noGrp="1"/>
          </p:cNvSpPr>
          <p:nvPr>
            <p:ph type="title"/>
          </p:nvPr>
        </p:nvSpPr>
        <p:spPr/>
        <p:txBody>
          <a:bodyPr>
            <a:normAutofit/>
          </a:bodyPr>
          <a:lstStyle/>
          <a:p>
            <a:pPr algn="ctr"/>
            <a:r>
              <a:rPr lang="en-US" sz="4400" b="1" dirty="0">
                <a:latin typeface="+mn-lt"/>
              </a:rPr>
              <a:t>Techniques of adaptation</a:t>
            </a:r>
            <a:endParaRPr lang="en-US" sz="4400" dirty="0">
              <a:latin typeface="+mn-lt"/>
            </a:endParaRPr>
          </a:p>
        </p:txBody>
      </p:sp>
      <p:sp>
        <p:nvSpPr>
          <p:cNvPr id="3" name="Content Placeholder 2">
            <a:extLst>
              <a:ext uri="{FF2B5EF4-FFF2-40B4-BE49-F238E27FC236}">
                <a16:creationId xmlns:a16="http://schemas.microsoft.com/office/drawing/2014/main" id="{D4ABB56B-2094-4C41-8DC3-8481A732A6CF}"/>
              </a:ext>
            </a:extLst>
          </p:cNvPr>
          <p:cNvSpPr>
            <a:spLocks noGrp="1"/>
          </p:cNvSpPr>
          <p:nvPr>
            <p:ph idx="1"/>
          </p:nvPr>
        </p:nvSpPr>
        <p:spPr/>
        <p:txBody>
          <a:bodyPr/>
          <a:lstStyle/>
          <a:p>
            <a:pPr marL="0" indent="0">
              <a:buNone/>
            </a:pPr>
            <a:r>
              <a:rPr lang="en-US" dirty="0"/>
              <a:t>McDonough and Shaw (1993) and Cunningsworth (1995) offer the following techniques of adapting </a:t>
            </a:r>
            <a:r>
              <a:rPr lang="en-US"/>
              <a:t>materials:</a:t>
            </a:r>
          </a:p>
          <a:p>
            <a:pPr marL="0" indent="0">
              <a:buNone/>
            </a:pPr>
            <a:endParaRPr lang="en-US" dirty="0"/>
          </a:p>
          <a:p>
            <a:pPr lvl="0"/>
            <a:r>
              <a:rPr lang="en-US" dirty="0"/>
              <a:t>Adding; extending and expanding</a:t>
            </a:r>
          </a:p>
          <a:p>
            <a:pPr lvl="0"/>
            <a:r>
              <a:rPr lang="en-US" dirty="0"/>
              <a:t>Deleting; subtracting and abridging</a:t>
            </a:r>
          </a:p>
          <a:p>
            <a:pPr lvl="0"/>
            <a:r>
              <a:rPr lang="en-US" dirty="0"/>
              <a:t>Simplifying</a:t>
            </a:r>
          </a:p>
          <a:p>
            <a:pPr lvl="0"/>
            <a:r>
              <a:rPr lang="en-US" dirty="0"/>
              <a:t>Reordering</a:t>
            </a:r>
          </a:p>
          <a:p>
            <a:pPr lvl="0"/>
            <a:r>
              <a:rPr lang="en-US" dirty="0"/>
              <a:t>Replacing material </a:t>
            </a:r>
          </a:p>
          <a:p>
            <a:pPr marL="0" indent="0">
              <a:buNone/>
            </a:pPr>
            <a:endParaRPr lang="en-US" dirty="0"/>
          </a:p>
        </p:txBody>
      </p:sp>
    </p:spTree>
    <p:extLst>
      <p:ext uri="{BB962C8B-B14F-4D97-AF65-F5344CB8AC3E}">
        <p14:creationId xmlns:p14="http://schemas.microsoft.com/office/powerpoint/2010/main" val="2686476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15101-B95B-457B-9AA2-D15E33292D82}"/>
              </a:ext>
            </a:extLst>
          </p:cNvPr>
          <p:cNvSpPr>
            <a:spLocks noGrp="1"/>
          </p:cNvSpPr>
          <p:nvPr>
            <p:ph type="title"/>
          </p:nvPr>
        </p:nvSpPr>
        <p:spPr/>
        <p:txBody>
          <a:bodyPr>
            <a:noAutofit/>
          </a:bodyPr>
          <a:lstStyle/>
          <a:p>
            <a:pPr algn="ctr"/>
            <a:r>
              <a:rPr lang="en-US" sz="4000" b="1" dirty="0">
                <a:latin typeface="+mn-lt"/>
              </a:rPr>
              <a:t>Supplementing Teaching Materials</a:t>
            </a:r>
          </a:p>
        </p:txBody>
      </p:sp>
      <p:sp>
        <p:nvSpPr>
          <p:cNvPr id="3" name="Content Placeholder 2">
            <a:extLst>
              <a:ext uri="{FF2B5EF4-FFF2-40B4-BE49-F238E27FC236}">
                <a16:creationId xmlns:a16="http://schemas.microsoft.com/office/drawing/2014/main" id="{3696C833-86EF-4325-A31F-E8FB5764CF2C}"/>
              </a:ext>
            </a:extLst>
          </p:cNvPr>
          <p:cNvSpPr>
            <a:spLocks noGrp="1"/>
          </p:cNvSpPr>
          <p:nvPr>
            <p:ph idx="1"/>
          </p:nvPr>
        </p:nvSpPr>
        <p:spPr/>
        <p:txBody>
          <a:bodyPr>
            <a:normAutofit fontScale="92500" lnSpcReduction="20000"/>
          </a:bodyPr>
          <a:lstStyle/>
          <a:p>
            <a:pPr marL="0" indent="0" algn="just">
              <a:lnSpc>
                <a:spcPct val="150000"/>
              </a:lnSpc>
              <a:spcAft>
                <a:spcPts val="600"/>
              </a:spcAft>
              <a:buNone/>
            </a:pPr>
            <a:r>
              <a:rPr lang="en-US" sz="1800" dirty="0"/>
              <a:t>The need for supplementing teaching materials arises when the gaps in the main materials are identified. There is never a coursebook that can suit all the learner needs and each learning context. McGrath (2002) defines ‘supplementation’ as ‘adding something new’, which stems primarily from the recognition of a deficit: it is an attempt to bridge the gap between a coursebook and an official syllabus, or a coursebook and the demands of a public examination, or a coursebook and students’ needs. When the principal determining factor behind what you do is a syllabus – an official document or your own teaching plan based on an analysis of learner needs – this will have an obvious influence on your approach to the creation of supplementary material. If you know of something ready-made that will fit the bill, the problem is quickly solved. If not, you will need to design material specifically for that purpose. We can call this kind of orientation syllabus-driven materials design.</a:t>
            </a:r>
          </a:p>
        </p:txBody>
      </p:sp>
    </p:spTree>
    <p:extLst>
      <p:ext uri="{BB962C8B-B14F-4D97-AF65-F5344CB8AC3E}">
        <p14:creationId xmlns:p14="http://schemas.microsoft.com/office/powerpoint/2010/main" val="1064152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F396F-AD5F-47D4-AB6A-008BEE3F329E}"/>
              </a:ext>
            </a:extLst>
          </p:cNvPr>
          <p:cNvSpPr>
            <a:spLocks noGrp="1"/>
          </p:cNvSpPr>
          <p:nvPr>
            <p:ph type="title"/>
          </p:nvPr>
        </p:nvSpPr>
        <p:spPr/>
        <p:txBody>
          <a:bodyPr>
            <a:normAutofit/>
          </a:bodyPr>
          <a:lstStyle/>
          <a:p>
            <a:pPr algn="ctr"/>
            <a:r>
              <a:rPr lang="en-US" b="1" dirty="0">
                <a:latin typeface="+mn-lt"/>
              </a:rPr>
              <a:t>References:</a:t>
            </a:r>
            <a:endParaRPr lang="en-US" dirty="0">
              <a:latin typeface="+mn-lt"/>
            </a:endParaRPr>
          </a:p>
        </p:txBody>
      </p:sp>
      <p:sp>
        <p:nvSpPr>
          <p:cNvPr id="3" name="Content Placeholder 2">
            <a:extLst>
              <a:ext uri="{FF2B5EF4-FFF2-40B4-BE49-F238E27FC236}">
                <a16:creationId xmlns:a16="http://schemas.microsoft.com/office/drawing/2014/main" id="{F774B60A-FC00-41AD-B6B1-A90B715D60FA}"/>
              </a:ext>
            </a:extLst>
          </p:cNvPr>
          <p:cNvSpPr>
            <a:spLocks noGrp="1"/>
          </p:cNvSpPr>
          <p:nvPr>
            <p:ph idx="1"/>
          </p:nvPr>
        </p:nvSpPr>
        <p:spPr/>
        <p:txBody>
          <a:bodyPr>
            <a:normAutofit fontScale="70000" lnSpcReduction="20000"/>
          </a:bodyPr>
          <a:lstStyle/>
          <a:p>
            <a:r>
              <a:rPr lang="en-US" dirty="0"/>
              <a:t>Azarnoosh, M., </a:t>
            </a:r>
            <a:r>
              <a:rPr lang="en-US" dirty="0" err="1"/>
              <a:t>Zeraatpishe</a:t>
            </a:r>
            <a:r>
              <a:rPr lang="en-US" dirty="0"/>
              <a:t>, M., </a:t>
            </a:r>
            <a:r>
              <a:rPr lang="en-US" dirty="0" err="1"/>
              <a:t>Faravani</a:t>
            </a:r>
            <a:r>
              <a:rPr lang="en-US" dirty="0"/>
              <a:t> A., </a:t>
            </a:r>
            <a:r>
              <a:rPr lang="en-US" dirty="0" err="1"/>
              <a:t>Kargozari</a:t>
            </a:r>
            <a:r>
              <a:rPr lang="en-US" dirty="0"/>
              <a:t> H.R. (Eds.) (2016). Issues in Materials Development. Rotterdam: Sense Publishers.  </a:t>
            </a:r>
          </a:p>
          <a:p>
            <a:r>
              <a:rPr lang="en-US" dirty="0"/>
              <a:t>Cunningsworth, A. (1984). Evaluating and Selecting EFL Teaching Materials. London: Heinemann.</a:t>
            </a:r>
          </a:p>
          <a:p>
            <a:r>
              <a:rPr lang="en-US" dirty="0"/>
              <a:t>Madsen, H. and Bowen, J. (1978). Adaptation in Language Teaching. Rowley, MA: Newbury House.</a:t>
            </a:r>
          </a:p>
          <a:p>
            <a:r>
              <a:rPr lang="en-US" dirty="0"/>
              <a:t>McDonough, J and Shaw, C. (1993). Materials and Methods in ELT. Oxford: Blackwell.  </a:t>
            </a:r>
          </a:p>
          <a:p>
            <a:r>
              <a:rPr lang="en-US" dirty="0"/>
              <a:t>McGrath, I. (2002). Materials Evaluation and Design for Language Teaching. Edinburgh: Edinburgh University Press.</a:t>
            </a:r>
          </a:p>
          <a:p>
            <a:r>
              <a:rPr lang="en-US" dirty="0"/>
              <a:t>Nation, I.S.P., Macalister, J. (2010). Language curriculum design. New York, NY&amp; London: Routledge/Taylor &amp; Francis.</a:t>
            </a:r>
          </a:p>
          <a:p>
            <a:r>
              <a:rPr lang="en-US" dirty="0"/>
              <a:t>Tice, J. (1991). ‘The textbook straitjacket’, Practical English Teaching, 11.3:23</a:t>
            </a:r>
          </a:p>
          <a:p>
            <a:r>
              <a:rPr lang="en-US" dirty="0"/>
              <a:t>Tomlinson, B. (2014). (2</a:t>
            </a:r>
            <a:r>
              <a:rPr lang="en-US" baseline="30000" dirty="0"/>
              <a:t>nd</a:t>
            </a:r>
            <a:r>
              <a:rPr lang="en-US" dirty="0"/>
              <a:t> Ed.) Developing Materials for Language Teaching. London: Bloomsbury.</a:t>
            </a:r>
          </a:p>
          <a:p>
            <a:pPr marL="0" indent="0">
              <a:buNone/>
            </a:pPr>
            <a:endParaRPr lang="en-US" dirty="0"/>
          </a:p>
        </p:txBody>
      </p:sp>
    </p:spTree>
    <p:extLst>
      <p:ext uri="{BB962C8B-B14F-4D97-AF65-F5344CB8AC3E}">
        <p14:creationId xmlns:p14="http://schemas.microsoft.com/office/powerpoint/2010/main" val="3548375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74184-2712-4BC6-A2FF-98E3E5EF652F}"/>
              </a:ext>
            </a:extLst>
          </p:cNvPr>
          <p:cNvSpPr>
            <a:spLocks noGrp="1"/>
          </p:cNvSpPr>
          <p:nvPr>
            <p:ph type="title"/>
          </p:nvPr>
        </p:nvSpPr>
        <p:spPr/>
        <p:txBody>
          <a:bodyPr>
            <a:normAutofit/>
          </a:bodyPr>
          <a:lstStyle/>
          <a:p>
            <a:pPr algn="ctr"/>
            <a:r>
              <a:rPr lang="en-US" sz="4400" b="1" dirty="0">
                <a:latin typeface="+mn-lt"/>
              </a:rPr>
              <a:t>Further Reading</a:t>
            </a:r>
            <a:endParaRPr lang="en-US" sz="4400" dirty="0">
              <a:latin typeface="+mn-lt"/>
            </a:endParaRPr>
          </a:p>
        </p:txBody>
      </p:sp>
      <p:sp>
        <p:nvSpPr>
          <p:cNvPr id="3" name="Content Placeholder 2">
            <a:extLst>
              <a:ext uri="{FF2B5EF4-FFF2-40B4-BE49-F238E27FC236}">
                <a16:creationId xmlns:a16="http://schemas.microsoft.com/office/drawing/2014/main" id="{48EC614E-0B0D-4DDE-9597-03F15D760516}"/>
              </a:ext>
            </a:extLst>
          </p:cNvPr>
          <p:cNvSpPr>
            <a:spLocks noGrp="1"/>
          </p:cNvSpPr>
          <p:nvPr>
            <p:ph idx="1"/>
          </p:nvPr>
        </p:nvSpPr>
        <p:spPr/>
        <p:txBody>
          <a:bodyPr/>
          <a:lstStyle/>
          <a:p>
            <a:r>
              <a:rPr lang="en-US" dirty="0"/>
              <a:t>Boon, A. (2011). Negotiated syllabuses: Do you want to? In Macalister &amp; I.S.P. Nation (Eds), Case studies in the language curriculum design: Concepts and approaches in action around the world (pp.166-177). New York, NY: Routledge/Taylor &amp; Francis.</a:t>
            </a:r>
          </a:p>
          <a:p>
            <a:r>
              <a:rPr lang="en-US" dirty="0"/>
              <a:t>Graves, K. (2000). Designing language courses: a guide for teachers. Boston, MA: </a:t>
            </a:r>
            <a:r>
              <a:rPr lang="en-US" dirty="0" err="1"/>
              <a:t>Heinle</a:t>
            </a:r>
            <a:r>
              <a:rPr lang="en-US" dirty="0"/>
              <a:t> &amp; </a:t>
            </a:r>
            <a:r>
              <a:rPr lang="en-US" dirty="0" err="1"/>
              <a:t>Heinle</a:t>
            </a:r>
            <a:r>
              <a:rPr lang="en-US" dirty="0"/>
              <a:t>.</a:t>
            </a:r>
          </a:p>
          <a:p>
            <a:pPr marL="0" indent="0">
              <a:buNone/>
            </a:pPr>
            <a:endParaRPr lang="en-US" dirty="0"/>
          </a:p>
        </p:txBody>
      </p:sp>
    </p:spTree>
    <p:extLst>
      <p:ext uri="{BB962C8B-B14F-4D97-AF65-F5344CB8AC3E}">
        <p14:creationId xmlns:p14="http://schemas.microsoft.com/office/powerpoint/2010/main" val="2579712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D5C1F-9352-4E20-835C-630FD23C667E}"/>
              </a:ext>
            </a:extLst>
          </p:cNvPr>
          <p:cNvSpPr>
            <a:spLocks noGrp="1"/>
          </p:cNvSpPr>
          <p:nvPr>
            <p:ph type="title"/>
          </p:nvPr>
        </p:nvSpPr>
        <p:spPr/>
        <p:txBody>
          <a:bodyPr>
            <a:normAutofit/>
          </a:bodyPr>
          <a:lstStyle/>
          <a:p>
            <a:pPr algn="ctr"/>
            <a:r>
              <a:rPr lang="en-US" sz="4400" b="1" dirty="0">
                <a:latin typeface="+mn-lt"/>
              </a:rPr>
              <a:t>Home assignment</a:t>
            </a:r>
            <a:endParaRPr lang="en-US" sz="4400" dirty="0">
              <a:latin typeface="+mn-lt"/>
            </a:endParaRPr>
          </a:p>
        </p:txBody>
      </p:sp>
      <p:sp>
        <p:nvSpPr>
          <p:cNvPr id="3" name="Content Placeholder 2">
            <a:extLst>
              <a:ext uri="{FF2B5EF4-FFF2-40B4-BE49-F238E27FC236}">
                <a16:creationId xmlns:a16="http://schemas.microsoft.com/office/drawing/2014/main" id="{49304501-773F-4C96-B27E-066BEA719070}"/>
              </a:ext>
            </a:extLst>
          </p:cNvPr>
          <p:cNvSpPr>
            <a:spLocks noGrp="1"/>
          </p:cNvSpPr>
          <p:nvPr>
            <p:ph idx="1"/>
          </p:nvPr>
        </p:nvSpPr>
        <p:spPr/>
        <p:txBody>
          <a:bodyPr>
            <a:normAutofit fontScale="85000" lnSpcReduction="10000"/>
          </a:bodyPr>
          <a:lstStyle/>
          <a:p>
            <a:pPr marL="0" indent="0">
              <a:buNone/>
            </a:pPr>
            <a:r>
              <a:rPr lang="en-US" b="1" dirty="0"/>
              <a:t>Reflection task</a:t>
            </a:r>
            <a:endParaRPr lang="en-US" dirty="0"/>
          </a:p>
          <a:p>
            <a:r>
              <a:rPr lang="en-US" dirty="0"/>
              <a:t>Based on what you have learnt from this lecture, write a one-page reflection focusing on your own reasons to develop your own teaching materials.</a:t>
            </a:r>
          </a:p>
          <a:p>
            <a:pPr marL="0" indent="0">
              <a:buNone/>
            </a:pPr>
            <a:r>
              <a:rPr lang="en-US" b="1" dirty="0"/>
              <a:t>Question/Answer</a:t>
            </a:r>
            <a:endParaRPr lang="en-US" dirty="0"/>
          </a:p>
          <a:p>
            <a:pPr lvl="0"/>
            <a:r>
              <a:rPr lang="en-US" dirty="0"/>
              <a:t>1. Why do teachers need to adapt and supplement teaching materials?</a:t>
            </a:r>
          </a:p>
          <a:p>
            <a:pPr lvl="0"/>
            <a:r>
              <a:rPr lang="en-US" dirty="0"/>
              <a:t>2. What kind of changes can be made to materials?</a:t>
            </a:r>
          </a:p>
          <a:p>
            <a:pPr lvl="0"/>
            <a:r>
              <a:rPr lang="en-US" dirty="0"/>
              <a:t>3. What are the five principles in making changes to materials?</a:t>
            </a:r>
          </a:p>
          <a:p>
            <a:pPr marL="0" indent="0">
              <a:buNone/>
            </a:pPr>
            <a:r>
              <a:rPr lang="en-US" b="1" dirty="0"/>
              <a:t>A Practical Task</a:t>
            </a:r>
            <a:endParaRPr lang="en-US" dirty="0"/>
          </a:p>
          <a:p>
            <a:r>
              <a:rPr lang="en-US" dirty="0"/>
              <a:t>Within the selected branch of ESP, make the necessary changes to your materials relying on the five principles.</a:t>
            </a:r>
          </a:p>
          <a:p>
            <a:pPr marL="0" indent="0">
              <a:buNone/>
            </a:pPr>
            <a:endParaRPr lang="en-US" dirty="0"/>
          </a:p>
        </p:txBody>
      </p:sp>
    </p:spTree>
    <p:extLst>
      <p:ext uri="{BB962C8B-B14F-4D97-AF65-F5344CB8AC3E}">
        <p14:creationId xmlns:p14="http://schemas.microsoft.com/office/powerpoint/2010/main" val="13342516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1143</TotalTime>
  <Words>1506</Words>
  <Application>Microsoft Office PowerPoint</Application>
  <PresentationFormat>On-screen Show (4:3)</PresentationFormat>
  <Paragraphs>139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Constantia</vt:lpstr>
      <vt:lpstr>Times New Roman</vt:lpstr>
      <vt:lpstr>Wingdings 2</vt:lpstr>
      <vt:lpstr>Поток</vt:lpstr>
      <vt:lpstr>Lecture 5.  Adapting and Supplementing Teaching Materials</vt:lpstr>
      <vt:lpstr>Outline:</vt:lpstr>
      <vt:lpstr>Why adapt and supplement materials? </vt:lpstr>
      <vt:lpstr>A model of language curriculum design</vt:lpstr>
      <vt:lpstr>A model of language curriculum design</vt:lpstr>
      <vt:lpstr>Reasons for adapting materials</vt:lpstr>
      <vt:lpstr>Reasons for adapting materials</vt:lpstr>
      <vt:lpstr>Reasons for adapting materials</vt:lpstr>
      <vt:lpstr>Reasons for adapting materials</vt:lpstr>
      <vt:lpstr>Purposes of adaption</vt:lpstr>
      <vt:lpstr>Questions to be asked:</vt:lpstr>
      <vt:lpstr>Objectives and Principles</vt:lpstr>
      <vt:lpstr>Techniques of adaptation</vt:lpstr>
      <vt:lpstr>Supplementing Teaching Materials</vt:lpstr>
      <vt:lpstr>References:</vt:lpstr>
      <vt:lpstr>Further Reading</vt:lpstr>
      <vt:lpstr>Home assignment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80</cp:revision>
  <dcterms:created xsi:type="dcterms:W3CDTF">2018-10-25T23:43:22Z</dcterms:created>
  <dcterms:modified xsi:type="dcterms:W3CDTF">2019-06-15T15:28:49Z</dcterms:modified>
</cp:coreProperties>
</file>