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2" r:id="rId7"/>
    <p:sldId id="268" r:id="rId8"/>
    <p:sldId id="267" r:id="rId9"/>
    <p:sldId id="264" r:id="rId10"/>
    <p:sldId id="269" r:id="rId11"/>
    <p:sldId id="265" r:id="rId12"/>
    <p:sldId id="260"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10.06.2019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10.06.2019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10.06.2019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10.06.2019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10.06.2019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10.06.2019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10.06.2019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10.06.2019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10.06.2019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10.06.2019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10.06.2019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10.06.2019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dirty="0">
                <a:solidFill>
                  <a:schemeClr val="bg1"/>
                </a:solidFill>
                <a:latin typeface="+mn-lt"/>
              </a:rPr>
              <a:t>Lecture 6.</a:t>
            </a:r>
            <a:br>
              <a:rPr lang="en-US" dirty="0">
                <a:latin typeface="+mn-lt"/>
              </a:rPr>
            </a:br>
            <a:r>
              <a:rPr lang="en-US" dirty="0">
                <a:latin typeface="+mn-lt"/>
              </a:rPr>
              <a:t> Incorporating Corpus Linguistics in Materials Development</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a:t>Outline:</a:t>
            </a:r>
            <a:endParaRPr lang="ru-RU" dirty="0"/>
          </a:p>
        </p:txBody>
      </p:sp>
      <p:sp>
        <p:nvSpPr>
          <p:cNvPr id="3" name="Объект 2"/>
          <p:cNvSpPr>
            <a:spLocks noGrp="1"/>
          </p:cNvSpPr>
          <p:nvPr>
            <p:ph idx="1"/>
          </p:nvPr>
        </p:nvSpPr>
        <p:spPr/>
        <p:txBody>
          <a:bodyPr/>
          <a:lstStyle/>
          <a:p>
            <a:r>
              <a:rPr lang="en-US" dirty="0"/>
              <a:t>What is corpus? </a:t>
            </a:r>
          </a:p>
          <a:p>
            <a:r>
              <a:rPr lang="en-US" dirty="0"/>
              <a:t>Corpus software – Sketch engine</a:t>
            </a:r>
          </a:p>
          <a:p>
            <a:r>
              <a:rPr lang="en-US" dirty="0"/>
              <a:t>Corpus Linguistics and Teaching</a:t>
            </a:r>
            <a:endParaRPr lang="ru-RU" dirty="0"/>
          </a:p>
          <a:p>
            <a:r>
              <a:rPr lang="en-US" dirty="0"/>
              <a:t>Research in the area</a:t>
            </a:r>
          </a:p>
          <a:p>
            <a:r>
              <a:rPr lang="en-US" dirty="0"/>
              <a:t>Designing ESP materials by using specialized Corpora</a:t>
            </a:r>
          </a:p>
          <a:p>
            <a:pPr marL="0" indent="0">
              <a:buNone/>
            </a:pPr>
            <a:r>
              <a:rPr lang="en-US" sz="2000" dirty="0"/>
              <a:t> </a:t>
            </a:r>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t>What is corpus? </a:t>
            </a:r>
            <a:endParaRPr lang="ru-RU" b="1" dirty="0"/>
          </a:p>
        </p:txBody>
      </p:sp>
      <p:sp>
        <p:nvSpPr>
          <p:cNvPr id="3" name="Объект 2"/>
          <p:cNvSpPr>
            <a:spLocks noGrp="1"/>
          </p:cNvSpPr>
          <p:nvPr>
            <p:ph idx="1"/>
          </p:nvPr>
        </p:nvSpPr>
        <p:spPr/>
        <p:txBody>
          <a:bodyPr/>
          <a:lstStyle/>
          <a:p>
            <a:pPr marL="0" indent="0">
              <a:buNone/>
            </a:pPr>
            <a:endParaRPr lang="en-US" b="1" dirty="0">
              <a:solidFill>
                <a:srgbClr val="FF0000"/>
              </a:solidFill>
            </a:endParaRPr>
          </a:p>
          <a:p>
            <a:pPr marL="0" indent="0">
              <a:buNone/>
            </a:pPr>
            <a:r>
              <a:rPr lang="en-US" b="1" dirty="0">
                <a:solidFill>
                  <a:srgbClr val="FF0000"/>
                </a:solidFill>
              </a:rPr>
              <a:t>Corpus </a:t>
            </a:r>
            <a:r>
              <a:rPr lang="en-US" dirty="0"/>
              <a:t>is a collection of written or spoken texts/materials on a computer  allowing, through a software, to investigate a certain feature of language.</a:t>
            </a:r>
          </a:p>
          <a:p>
            <a:pPr marL="0" indent="0">
              <a:buNone/>
            </a:pPr>
            <a:endParaRPr lang="en-US" dirty="0"/>
          </a:p>
          <a:p>
            <a:pPr marL="0" indent="0">
              <a:buNone/>
            </a:pPr>
            <a:r>
              <a:rPr lang="en-US" dirty="0"/>
              <a:t> </a:t>
            </a:r>
            <a:r>
              <a:rPr lang="en-US" b="1" dirty="0">
                <a:solidFill>
                  <a:srgbClr val="FF0000"/>
                </a:solidFill>
              </a:rPr>
              <a:t>Corpora</a:t>
            </a:r>
            <a:r>
              <a:rPr lang="en-US" dirty="0">
                <a:solidFill>
                  <a:srgbClr val="FF0000"/>
                </a:solidFill>
              </a:rPr>
              <a:t> </a:t>
            </a:r>
            <a:r>
              <a:rPr lang="en-US" dirty="0"/>
              <a:t>– the plural form of corpus</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6622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a:t>Corpus software: Sketch engine</a:t>
            </a:r>
            <a:endParaRPr lang="ru-RU" b="1" dirty="0"/>
          </a:p>
        </p:txBody>
      </p:sp>
      <p:sp>
        <p:nvSpPr>
          <p:cNvPr id="3" name="Объект 2"/>
          <p:cNvSpPr>
            <a:spLocks noGrp="1"/>
          </p:cNvSpPr>
          <p:nvPr>
            <p:ph idx="1"/>
          </p:nvPr>
        </p:nvSpPr>
        <p:spPr/>
        <p:txBody>
          <a:bodyPr/>
          <a:lstStyle/>
          <a:p>
            <a:pPr marL="0" indent="0">
              <a:buNone/>
            </a:pPr>
            <a:endParaRPr lang="en-US" b="1" dirty="0">
              <a:solidFill>
                <a:srgbClr val="FF0000"/>
              </a:solidFill>
            </a:endParaRPr>
          </a:p>
          <a:p>
            <a:pPr marL="0" indent="0">
              <a:buNone/>
            </a:pPr>
            <a:r>
              <a:rPr lang="en-US" b="1" dirty="0">
                <a:solidFill>
                  <a:srgbClr val="FF0000"/>
                </a:solidFill>
              </a:rPr>
              <a:t>Sketch engine </a:t>
            </a:r>
            <a:r>
              <a:rPr lang="en-US" dirty="0"/>
              <a:t>– language corpus management and query system (text analysis software)</a:t>
            </a:r>
          </a:p>
          <a:p>
            <a:pPr marL="0" indent="0">
              <a:buNone/>
            </a:pPr>
            <a:endParaRPr lang="en-US" dirty="0"/>
          </a:p>
          <a:p>
            <a:pPr marL="0" indent="0">
              <a:buNone/>
            </a:pPr>
            <a:r>
              <a:rPr lang="en-US" b="1" dirty="0"/>
              <a:t>British National Corpus</a:t>
            </a:r>
          </a:p>
          <a:p>
            <a:r>
              <a:rPr lang="en-US" dirty="0"/>
              <a:t>Word sketch</a:t>
            </a:r>
          </a:p>
          <a:p>
            <a:r>
              <a:rPr lang="en-US" dirty="0"/>
              <a:t>Concordance</a:t>
            </a:r>
          </a:p>
          <a:p>
            <a:r>
              <a:rPr lang="en-US" dirty="0"/>
              <a:t>Wordlist</a:t>
            </a:r>
          </a:p>
          <a:p>
            <a:r>
              <a:rPr lang="en-US" dirty="0"/>
              <a:t>Thesaurus</a:t>
            </a:r>
          </a:p>
          <a:p>
            <a:pPr marL="0" indent="0">
              <a:buNone/>
            </a:pPr>
            <a:endParaRPr lang="ru-RU" dirty="0"/>
          </a:p>
        </p:txBody>
      </p:sp>
    </p:spTree>
    <p:extLst>
      <p:ext uri="{BB962C8B-B14F-4D97-AF65-F5344CB8AC3E}">
        <p14:creationId xmlns:p14="http://schemas.microsoft.com/office/powerpoint/2010/main" val="3648948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a:t>Corpus Linguistics and Teaching</a:t>
            </a:r>
            <a:endParaRPr lang="ru-RU" b="1" dirty="0"/>
          </a:p>
        </p:txBody>
      </p:sp>
      <p:sp>
        <p:nvSpPr>
          <p:cNvPr id="3" name="Объект 2"/>
          <p:cNvSpPr>
            <a:spLocks noGrp="1"/>
          </p:cNvSpPr>
          <p:nvPr>
            <p:ph idx="1"/>
          </p:nvPr>
        </p:nvSpPr>
        <p:spPr/>
        <p:txBody>
          <a:bodyPr>
            <a:normAutofit fontScale="92500" lnSpcReduction="20000"/>
          </a:bodyPr>
          <a:lstStyle/>
          <a:p>
            <a:r>
              <a:rPr lang="en-US" b="1" dirty="0"/>
              <a:t>frequency </a:t>
            </a:r>
            <a:r>
              <a:rPr lang="en-US" dirty="0"/>
              <a:t>–how often a word/phrase is used</a:t>
            </a:r>
          </a:p>
          <a:p>
            <a:r>
              <a:rPr lang="en-US" b="1" dirty="0"/>
              <a:t>concordance</a:t>
            </a:r>
            <a:r>
              <a:rPr lang="en-US" dirty="0"/>
              <a:t> – a collection  of words with information where and how the words are used. (adj. phrase, prep. Phrase), use in a context </a:t>
            </a:r>
          </a:p>
          <a:p>
            <a:r>
              <a:rPr lang="en-US" b="1" dirty="0"/>
              <a:t>collocation</a:t>
            </a:r>
            <a:r>
              <a:rPr lang="en-US" dirty="0"/>
              <a:t> – the use of two or more words together with natural sounding (tall man, high building)</a:t>
            </a:r>
          </a:p>
          <a:p>
            <a:r>
              <a:rPr lang="en-US" dirty="0"/>
              <a:t>use </a:t>
            </a:r>
          </a:p>
          <a:p>
            <a:r>
              <a:rPr lang="en-US" b="1" dirty="0"/>
              <a:t>evidence-based</a:t>
            </a:r>
            <a:r>
              <a:rPr lang="en-US" dirty="0"/>
              <a:t> language means choice – teacher can rely on evidences </a:t>
            </a:r>
          </a:p>
          <a:p>
            <a:r>
              <a:rPr lang="en-US" dirty="0"/>
              <a:t>observing </a:t>
            </a:r>
            <a:r>
              <a:rPr lang="en-US" b="1" dirty="0"/>
              <a:t>register and style – </a:t>
            </a:r>
            <a:r>
              <a:rPr lang="en-US" dirty="0"/>
              <a:t>the way language, grammar and vocabulary are used in particular situations</a:t>
            </a:r>
          </a:p>
          <a:p>
            <a:r>
              <a:rPr lang="en-US" b="1" dirty="0"/>
              <a:t>discourse properties – </a:t>
            </a:r>
            <a:r>
              <a:rPr lang="en-US" dirty="0"/>
              <a:t>language features in communication</a:t>
            </a:r>
            <a:r>
              <a:rPr lang="en-US" b="1" dirty="0"/>
              <a:t> </a:t>
            </a:r>
            <a:endParaRPr lang="ru-RU" b="1" dirty="0"/>
          </a:p>
        </p:txBody>
      </p:sp>
    </p:spTree>
    <p:extLst>
      <p:ext uri="{BB962C8B-B14F-4D97-AF65-F5344CB8AC3E}">
        <p14:creationId xmlns:p14="http://schemas.microsoft.com/office/powerpoint/2010/main" val="28022053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a:t>Corpus Linguistics and Teaching</a:t>
            </a:r>
            <a:endParaRPr lang="ru-RU" b="1" dirty="0"/>
          </a:p>
        </p:txBody>
      </p:sp>
      <p:sp>
        <p:nvSpPr>
          <p:cNvPr id="3" name="Объект 2"/>
          <p:cNvSpPr>
            <a:spLocks noGrp="1"/>
          </p:cNvSpPr>
          <p:nvPr>
            <p:ph idx="1"/>
          </p:nvPr>
        </p:nvSpPr>
        <p:spPr/>
        <p:txBody>
          <a:bodyPr/>
          <a:lstStyle/>
          <a:p>
            <a:r>
              <a:rPr lang="en-US" b="1" dirty="0"/>
              <a:t>Language awareness </a:t>
            </a:r>
            <a:r>
              <a:rPr lang="en-US" dirty="0"/>
              <a:t>– how the language works</a:t>
            </a:r>
          </a:p>
          <a:p>
            <a:r>
              <a:rPr lang="en-US" b="1" dirty="0"/>
              <a:t>Expected use of language </a:t>
            </a:r>
            <a:r>
              <a:rPr lang="en-US" dirty="0"/>
              <a:t>– what is more common, what is less common</a:t>
            </a:r>
          </a:p>
          <a:p>
            <a:r>
              <a:rPr lang="en-US" b="1" dirty="0"/>
              <a:t>Prioritizing</a:t>
            </a:r>
            <a:r>
              <a:rPr lang="en-US" dirty="0"/>
              <a:t> certain language input over another</a:t>
            </a:r>
          </a:p>
          <a:p>
            <a:r>
              <a:rPr lang="en-US" b="1" dirty="0"/>
              <a:t>Mistakes and errors </a:t>
            </a:r>
            <a:r>
              <a:rPr lang="en-US" dirty="0"/>
              <a:t>–informs teachers of common issues to take measures</a:t>
            </a:r>
          </a:p>
          <a:p>
            <a:r>
              <a:rPr lang="en-US" b="1" dirty="0"/>
              <a:t>Evaluation</a:t>
            </a:r>
            <a:r>
              <a:rPr lang="en-US" dirty="0"/>
              <a:t> textbooks and Teaching materials</a:t>
            </a:r>
          </a:p>
          <a:p>
            <a:r>
              <a:rPr lang="en-US" b="1" dirty="0"/>
              <a:t>Teaching</a:t>
            </a:r>
            <a:r>
              <a:rPr lang="en-US" dirty="0"/>
              <a:t> the most useful and common</a:t>
            </a:r>
          </a:p>
          <a:p>
            <a:r>
              <a:rPr lang="en-US" b="1" dirty="0"/>
              <a:t>Syllabus</a:t>
            </a:r>
            <a:r>
              <a:rPr lang="en-US" dirty="0"/>
              <a:t> design – corpus analysis can help the process</a:t>
            </a:r>
            <a:endParaRPr lang="ru-RU" dirty="0"/>
          </a:p>
        </p:txBody>
      </p:sp>
    </p:spTree>
    <p:extLst>
      <p:ext uri="{BB962C8B-B14F-4D97-AF65-F5344CB8AC3E}">
        <p14:creationId xmlns:p14="http://schemas.microsoft.com/office/powerpoint/2010/main" val="133794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a:t>Corpus linguistics and Teaching</a:t>
            </a:r>
            <a:endParaRPr lang="ru-RU" b="1" dirty="0"/>
          </a:p>
        </p:txBody>
      </p:sp>
      <p:sp>
        <p:nvSpPr>
          <p:cNvPr id="3" name="Объект 2"/>
          <p:cNvSpPr>
            <a:spLocks noGrp="1"/>
          </p:cNvSpPr>
          <p:nvPr>
            <p:ph idx="1"/>
          </p:nvPr>
        </p:nvSpPr>
        <p:spPr/>
        <p:txBody>
          <a:bodyPr/>
          <a:lstStyle/>
          <a:p>
            <a:pPr marL="0" indent="0">
              <a:buNone/>
            </a:pPr>
            <a:endParaRPr lang="en-US" dirty="0"/>
          </a:p>
          <a:p>
            <a:pPr marL="0" indent="0">
              <a:buNone/>
            </a:pPr>
            <a:r>
              <a:rPr lang="en-US" dirty="0"/>
              <a:t>“…corpus-based analysis is an ideal tool to re-evaluate the order of presentation of linguistic features in textbooks, and to make principled decisions about what to prioritize in textbook presentations.”</a:t>
            </a:r>
          </a:p>
          <a:p>
            <a:pPr marL="0" indent="0">
              <a:buNone/>
            </a:pPr>
            <a:endParaRPr lang="en-US" dirty="0"/>
          </a:p>
          <a:p>
            <a:pPr marL="0" indent="0" algn="r">
              <a:buNone/>
            </a:pPr>
            <a:r>
              <a:rPr lang="en-US" sz="2000" dirty="0"/>
              <a:t>Barbieri and </a:t>
            </a:r>
            <a:r>
              <a:rPr lang="en-US" sz="2000" dirty="0" err="1"/>
              <a:t>Eckhardt</a:t>
            </a:r>
            <a:r>
              <a:rPr lang="en-US" sz="2000" dirty="0"/>
              <a:t> (2007)</a:t>
            </a:r>
          </a:p>
          <a:p>
            <a:pPr marL="0" indent="0" algn="r">
              <a:buNone/>
            </a:pPr>
            <a:endParaRPr lang="en-US" sz="2000" dirty="0"/>
          </a:p>
        </p:txBody>
      </p:sp>
    </p:spTree>
    <p:extLst>
      <p:ext uri="{BB962C8B-B14F-4D97-AF65-F5344CB8AC3E}">
        <p14:creationId xmlns:p14="http://schemas.microsoft.com/office/powerpoint/2010/main" val="39883661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Research in the area</a:t>
            </a:r>
            <a:endParaRPr lang="ru-RU" b="1" dirty="0"/>
          </a:p>
        </p:txBody>
      </p:sp>
      <p:sp>
        <p:nvSpPr>
          <p:cNvPr id="3" name="Объект 2"/>
          <p:cNvSpPr>
            <a:spLocks noGrp="1"/>
          </p:cNvSpPr>
          <p:nvPr>
            <p:ph idx="1"/>
          </p:nvPr>
        </p:nvSpPr>
        <p:spPr/>
        <p:txBody>
          <a:bodyPr/>
          <a:lstStyle/>
          <a:p>
            <a:pPr marL="0" indent="0">
              <a:buNone/>
            </a:pPr>
            <a:r>
              <a:rPr lang="en-US" dirty="0"/>
              <a:t>Corpus-informed materials development</a:t>
            </a:r>
          </a:p>
          <a:p>
            <a:pPr marL="0" indent="0">
              <a:buNone/>
            </a:pPr>
            <a:r>
              <a:rPr lang="en-US" dirty="0"/>
              <a:t>Comparison between textbooks’ input and corpora of naturally occurring language</a:t>
            </a:r>
          </a:p>
          <a:p>
            <a:pPr marL="0" indent="0">
              <a:buNone/>
            </a:pPr>
            <a:r>
              <a:rPr lang="en-US" dirty="0"/>
              <a:t>Adapting available teaching materials using corpus findings</a:t>
            </a:r>
          </a:p>
          <a:p>
            <a:pPr marL="0" indent="0">
              <a:buNone/>
            </a:pPr>
            <a:r>
              <a:rPr lang="en-US" dirty="0"/>
              <a:t>Identification of mismatches: </a:t>
            </a:r>
            <a:r>
              <a:rPr lang="en-US" i="1" dirty="0"/>
              <a:t>any: positive -negative, unless –if not; reported speech –ignoring different situational varieties of language (e.g. casual conversation, academic writing, newspaper writing)</a:t>
            </a:r>
          </a:p>
        </p:txBody>
      </p:sp>
    </p:spTree>
    <p:extLst>
      <p:ext uri="{BB962C8B-B14F-4D97-AF65-F5344CB8AC3E}">
        <p14:creationId xmlns:p14="http://schemas.microsoft.com/office/powerpoint/2010/main" val="147510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sz="4900" b="1" dirty="0"/>
              <a:t>Designing ESP teaching materials using specialised corpora: </a:t>
            </a:r>
            <a:br>
              <a:rPr lang="en-US" b="1" dirty="0"/>
            </a:br>
            <a:r>
              <a:rPr lang="en-US" sz="3100" b="1" dirty="0">
                <a:solidFill>
                  <a:srgbClr val="FF0000"/>
                </a:solidFill>
              </a:rPr>
              <a:t>reasons and advantages </a:t>
            </a:r>
            <a:endParaRPr lang="ru-RU" sz="3100" b="1" dirty="0">
              <a:solidFill>
                <a:srgbClr val="FF0000"/>
              </a:solidFill>
            </a:endParaRPr>
          </a:p>
        </p:txBody>
      </p:sp>
      <p:sp>
        <p:nvSpPr>
          <p:cNvPr id="3" name="Объект 2"/>
          <p:cNvSpPr>
            <a:spLocks noGrp="1"/>
          </p:cNvSpPr>
          <p:nvPr>
            <p:ph idx="1"/>
          </p:nvPr>
        </p:nvSpPr>
        <p:spPr/>
        <p:txBody>
          <a:bodyPr>
            <a:normAutofit lnSpcReduction="10000"/>
          </a:bodyPr>
          <a:lstStyle/>
          <a:p>
            <a:r>
              <a:rPr lang="en-US" dirty="0"/>
              <a:t>a limited number of classroom hours</a:t>
            </a:r>
          </a:p>
          <a:p>
            <a:r>
              <a:rPr lang="en-US" dirty="0"/>
              <a:t>evidence-based rather than intuitive choices in decision making regarding teaching context</a:t>
            </a:r>
          </a:p>
          <a:p>
            <a:r>
              <a:rPr lang="en-US" dirty="0"/>
              <a:t>access to a wealth of authentic examples of both written and spoken texts</a:t>
            </a:r>
          </a:p>
          <a:p>
            <a:r>
              <a:rPr lang="en-US" dirty="0"/>
              <a:t>locally available teaching materials</a:t>
            </a:r>
          </a:p>
          <a:p>
            <a:r>
              <a:rPr lang="en-US" dirty="0"/>
              <a:t>learning the most common language structures and vocabulary within a specific domain</a:t>
            </a:r>
          </a:p>
          <a:p>
            <a:r>
              <a:rPr lang="en-US" dirty="0"/>
              <a:t>need to suit the employer’s expectations</a:t>
            </a:r>
          </a:p>
          <a:p>
            <a:r>
              <a:rPr lang="en-US" dirty="0"/>
              <a:t>preparation for real-life language use</a:t>
            </a:r>
          </a:p>
        </p:txBody>
      </p:sp>
    </p:spTree>
    <p:extLst>
      <p:ext uri="{BB962C8B-B14F-4D97-AF65-F5344CB8AC3E}">
        <p14:creationId xmlns:p14="http://schemas.microsoft.com/office/powerpoint/2010/main" val="81479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Conclusion</a:t>
            </a:r>
            <a:endParaRPr lang="ru-RU" b="1" dirty="0"/>
          </a:p>
        </p:txBody>
      </p:sp>
      <p:sp>
        <p:nvSpPr>
          <p:cNvPr id="3" name="Объект 2"/>
          <p:cNvSpPr>
            <a:spLocks noGrp="1"/>
          </p:cNvSpPr>
          <p:nvPr>
            <p:ph idx="1"/>
          </p:nvPr>
        </p:nvSpPr>
        <p:spPr/>
        <p:txBody>
          <a:bodyPr/>
          <a:lstStyle/>
          <a:p>
            <a:pPr marL="0" indent="0">
              <a:buNone/>
            </a:pPr>
            <a:endParaRPr lang="en-US" dirty="0"/>
          </a:p>
          <a:p>
            <a:pPr marL="0" indent="0">
              <a:buNone/>
            </a:pPr>
            <a:r>
              <a:rPr lang="en-US" i="1" dirty="0"/>
              <a:t>Corpus linguistics </a:t>
            </a:r>
            <a:r>
              <a:rPr lang="en-US" dirty="0"/>
              <a:t>provides insight into language thereby contributing to the content instruction of language teaching pedagogy and affect the selection of what to teach, the sequencing of pedagogy, and the weight given to items or parts of the language being taught.</a:t>
            </a:r>
          </a:p>
          <a:p>
            <a:pPr marL="0" indent="0">
              <a:buNone/>
            </a:pPr>
            <a:endParaRPr lang="en-US" dirty="0"/>
          </a:p>
          <a:p>
            <a:pPr marL="0" indent="0" algn="ctr">
              <a:buNone/>
            </a:pPr>
            <a:r>
              <a:rPr lang="en-US" dirty="0">
                <a:solidFill>
                  <a:srgbClr val="FF0000"/>
                </a:solidFill>
              </a:rPr>
              <a:t>Teacher can create their own corpora and inform themselves of the most useful to be taught!!!</a:t>
            </a:r>
            <a:endParaRPr lang="ru-RU" dirty="0">
              <a:solidFill>
                <a:srgbClr val="FF0000"/>
              </a:solidFill>
            </a:endParaRPr>
          </a:p>
        </p:txBody>
      </p:sp>
    </p:spTree>
    <p:extLst>
      <p:ext uri="{BB962C8B-B14F-4D97-AF65-F5344CB8AC3E}">
        <p14:creationId xmlns:p14="http://schemas.microsoft.com/office/powerpoint/2010/main" val="2198921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mn-lt"/>
              </a:rPr>
              <a:t>Publications in the area:</a:t>
            </a:r>
            <a:endParaRPr lang="ru-RU" sz="4000" b="1" dirty="0">
              <a:latin typeface="+mn-lt"/>
            </a:endParaRPr>
          </a:p>
        </p:txBody>
      </p:sp>
      <p:sp>
        <p:nvSpPr>
          <p:cNvPr id="3" name="Объект 2"/>
          <p:cNvSpPr>
            <a:spLocks noGrp="1"/>
          </p:cNvSpPr>
          <p:nvPr>
            <p:ph idx="1"/>
          </p:nvPr>
        </p:nvSpPr>
        <p:spPr/>
        <p:txBody>
          <a:bodyPr>
            <a:normAutofit fontScale="85000" lnSpcReduction="20000"/>
          </a:bodyPr>
          <a:lstStyle/>
          <a:p>
            <a:pPr marL="0" indent="0">
              <a:buNone/>
            </a:pPr>
            <a:endParaRPr lang="en-US" dirty="0"/>
          </a:p>
          <a:p>
            <a:pPr marL="0" indent="0">
              <a:buNone/>
            </a:pPr>
            <a:r>
              <a:rPr lang="en-US" dirty="0" err="1"/>
              <a:t>Biber</a:t>
            </a:r>
            <a:r>
              <a:rPr lang="en-US" dirty="0"/>
              <a:t> &amp; </a:t>
            </a:r>
            <a:r>
              <a:rPr lang="en-US" dirty="0" err="1"/>
              <a:t>Reppen</a:t>
            </a:r>
            <a:r>
              <a:rPr lang="en-US" dirty="0"/>
              <a:t>, 2002; </a:t>
            </a:r>
          </a:p>
          <a:p>
            <a:pPr marL="0" indent="0">
              <a:buNone/>
            </a:pPr>
            <a:r>
              <a:rPr lang="en-US" dirty="0"/>
              <a:t>Conrad, 1999;200; </a:t>
            </a:r>
          </a:p>
          <a:p>
            <a:pPr marL="0" indent="0">
              <a:buNone/>
            </a:pPr>
            <a:r>
              <a:rPr lang="en-US" dirty="0"/>
              <a:t>Carter &amp; McCarthy, 1995; </a:t>
            </a:r>
          </a:p>
          <a:p>
            <a:pPr marL="0" indent="0">
              <a:buNone/>
            </a:pPr>
            <a:r>
              <a:rPr lang="en-US" dirty="0"/>
              <a:t>Frazier, 2003; </a:t>
            </a:r>
          </a:p>
          <a:p>
            <a:pPr marL="0" indent="0">
              <a:buNone/>
            </a:pPr>
            <a:r>
              <a:rPr lang="en-US" dirty="0"/>
              <a:t>Harwood, 2005; </a:t>
            </a:r>
          </a:p>
          <a:p>
            <a:pPr marL="0" indent="0">
              <a:buNone/>
            </a:pPr>
            <a:r>
              <a:rPr lang="en-US" dirty="0"/>
              <a:t>Lawson, 2001; </a:t>
            </a:r>
          </a:p>
          <a:p>
            <a:pPr marL="0" indent="0">
              <a:buNone/>
            </a:pPr>
            <a:r>
              <a:rPr lang="en-US" dirty="0" err="1"/>
              <a:t>Romer</a:t>
            </a:r>
            <a:r>
              <a:rPr lang="en-US" dirty="0"/>
              <a:t>, 2010; </a:t>
            </a:r>
          </a:p>
          <a:p>
            <a:pPr marL="0" indent="0">
              <a:buNone/>
            </a:pPr>
            <a:r>
              <a:rPr lang="en-US" dirty="0"/>
              <a:t>Kennedy, 2002; </a:t>
            </a:r>
          </a:p>
          <a:p>
            <a:pPr marL="0" indent="0">
              <a:buNone/>
            </a:pPr>
            <a:r>
              <a:rPr lang="en-US" dirty="0"/>
              <a:t>Cullen &amp;</a:t>
            </a:r>
            <a:r>
              <a:rPr lang="en-US" dirty="0" err="1"/>
              <a:t>Kuo</a:t>
            </a:r>
            <a:r>
              <a:rPr lang="en-US" dirty="0"/>
              <a:t>, 2007; </a:t>
            </a:r>
          </a:p>
          <a:p>
            <a:pPr marL="0" indent="0">
              <a:buNone/>
            </a:pPr>
            <a:r>
              <a:rPr lang="en-US" dirty="0" err="1"/>
              <a:t>Gouverneur</a:t>
            </a:r>
            <a:r>
              <a:rPr lang="en-US" dirty="0"/>
              <a:t>, 2008; </a:t>
            </a:r>
          </a:p>
          <a:p>
            <a:pPr marL="0" indent="0">
              <a:buNone/>
            </a:pPr>
            <a:r>
              <a:rPr lang="en-US" dirty="0"/>
              <a:t>Nitta &amp; Gardner, 2005</a:t>
            </a:r>
            <a:endParaRPr lang="ru-RU" dirty="0"/>
          </a:p>
          <a:p>
            <a:pPr marL="0" indent="0">
              <a:buNone/>
            </a:pPr>
            <a:endParaRPr lang="ru-RU" dirty="0"/>
          </a:p>
        </p:txBody>
      </p:sp>
    </p:spTree>
    <p:extLst>
      <p:ext uri="{BB962C8B-B14F-4D97-AF65-F5344CB8AC3E}">
        <p14:creationId xmlns:p14="http://schemas.microsoft.com/office/powerpoint/2010/main" val="3689060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a:latin typeface="+mn-lt"/>
              </a:rPr>
              <a:t>Home assignment</a:t>
            </a:r>
            <a:endParaRPr lang="ru-RU" sz="4800" b="1" dirty="0">
              <a:latin typeface="+mn-lt"/>
            </a:endParaRPr>
          </a:p>
        </p:txBody>
      </p:sp>
      <p:sp>
        <p:nvSpPr>
          <p:cNvPr id="3" name="Объект 2"/>
          <p:cNvSpPr>
            <a:spLocks noGrp="1"/>
          </p:cNvSpPr>
          <p:nvPr>
            <p:ph idx="1"/>
          </p:nvPr>
        </p:nvSpPr>
        <p:spPr/>
        <p:txBody>
          <a:bodyPr>
            <a:normAutofit fontScale="85000" lnSpcReduction="20000"/>
          </a:bodyPr>
          <a:lstStyle/>
          <a:p>
            <a:pPr marL="0" indent="0">
              <a:buNone/>
            </a:pPr>
            <a:r>
              <a:rPr lang="en-US" b="1" dirty="0"/>
              <a:t>Reflection task</a:t>
            </a:r>
          </a:p>
          <a:p>
            <a:pPr marL="0" indent="0">
              <a:buNone/>
            </a:pPr>
            <a:r>
              <a:rPr lang="en-US" dirty="0"/>
              <a:t>Based on what you have learnt from this lecture, write a one-page reflection describing the difficulties and challenges you have encountered so far in selecting proper input for your teaching and write about how would you expect corpus linguistics to improve your teaching.</a:t>
            </a:r>
          </a:p>
          <a:p>
            <a:pPr marL="0" indent="0">
              <a:buNone/>
            </a:pPr>
            <a:r>
              <a:rPr lang="en-US" b="1" dirty="0"/>
              <a:t>Question/Answer</a:t>
            </a:r>
            <a:endParaRPr lang="en-US" dirty="0"/>
          </a:p>
          <a:p>
            <a:r>
              <a:rPr lang="en-US" dirty="0"/>
              <a:t>1. What is corpus and corpora?</a:t>
            </a:r>
          </a:p>
          <a:p>
            <a:r>
              <a:rPr lang="en-US" dirty="0"/>
              <a:t>2. How can corpus linguistics help the teaching of English ?</a:t>
            </a:r>
          </a:p>
          <a:p>
            <a:r>
              <a:rPr lang="en-US" dirty="0"/>
              <a:t>3. What corpus software do you know?</a:t>
            </a:r>
          </a:p>
          <a:p>
            <a:pPr marL="0" indent="0">
              <a:buNone/>
            </a:pPr>
            <a:r>
              <a:rPr lang="en-US" b="1" dirty="0"/>
              <a:t>A Practical Task</a:t>
            </a:r>
          </a:p>
          <a:p>
            <a:pPr marL="0" indent="0">
              <a:buNone/>
            </a:pPr>
            <a:r>
              <a:rPr lang="en-US" dirty="0"/>
              <a:t>Open an account in sketchengine.co.uk and explore how it works and you can use there for you teaching and materials development.</a:t>
            </a:r>
          </a:p>
          <a:p>
            <a:pPr marL="0" indent="0">
              <a:buNone/>
            </a:pPr>
            <a:endParaRPr lang="en-US" dirty="0"/>
          </a:p>
        </p:txBody>
      </p:sp>
    </p:spTree>
    <p:extLst>
      <p:ext uri="{BB962C8B-B14F-4D97-AF65-F5344CB8AC3E}">
        <p14:creationId xmlns:p14="http://schemas.microsoft.com/office/powerpoint/2010/main" val="16861895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792</TotalTime>
  <Words>660</Words>
  <Application>Microsoft Office PowerPoint</Application>
  <PresentationFormat>On-screen Show (4:3)</PresentationFormat>
  <Paragraphs>90</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Calibri</vt:lpstr>
      <vt:lpstr>Constantia</vt:lpstr>
      <vt:lpstr>Wingdings 2</vt:lpstr>
      <vt:lpstr>Поток</vt:lpstr>
      <vt:lpstr>Lecture 6.  Incorporating Corpus Linguistics in Materials Development</vt:lpstr>
      <vt:lpstr>Outline:</vt:lpstr>
      <vt:lpstr>What is corpus? </vt:lpstr>
      <vt:lpstr>Corpus software: Sketch engine</vt:lpstr>
      <vt:lpstr>Corpus Linguistics and Teaching</vt:lpstr>
      <vt:lpstr>Corpus Linguistics and Teaching</vt:lpstr>
      <vt:lpstr>Corpus linguistics and Teaching</vt:lpstr>
      <vt:lpstr>Research in the area</vt:lpstr>
      <vt:lpstr>Designing ESP teaching materials using specialised corpora:  reasons and advantages </vt:lpstr>
      <vt:lpstr>Conclusion</vt:lpstr>
      <vt:lpstr>Publications in the area:</vt:lpstr>
      <vt:lpstr>Home assignment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55</cp:revision>
  <dcterms:created xsi:type="dcterms:W3CDTF">2018-10-25T23:43:22Z</dcterms:created>
  <dcterms:modified xsi:type="dcterms:W3CDTF">2019-06-09T21:38:07Z</dcterms:modified>
</cp:coreProperties>
</file>