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39"/>
  </p:notesMasterIdLst>
  <p:sldIdLst>
    <p:sldId id="262" r:id="rId2"/>
    <p:sldId id="258" r:id="rId3"/>
    <p:sldId id="259" r:id="rId4"/>
    <p:sldId id="273" r:id="rId5"/>
    <p:sldId id="267" r:id="rId6"/>
    <p:sldId id="257" r:id="rId7"/>
    <p:sldId id="256" r:id="rId8"/>
    <p:sldId id="264" r:id="rId9"/>
    <p:sldId id="261" r:id="rId10"/>
    <p:sldId id="363" r:id="rId11"/>
    <p:sldId id="344" r:id="rId12"/>
    <p:sldId id="263" r:id="rId13"/>
    <p:sldId id="364" r:id="rId14"/>
    <p:sldId id="369" r:id="rId15"/>
    <p:sldId id="365" r:id="rId16"/>
    <p:sldId id="366" r:id="rId17"/>
    <p:sldId id="367" r:id="rId18"/>
    <p:sldId id="368" r:id="rId19"/>
    <p:sldId id="345" r:id="rId20"/>
    <p:sldId id="370" r:id="rId21"/>
    <p:sldId id="371" r:id="rId22"/>
    <p:sldId id="372" r:id="rId23"/>
    <p:sldId id="335" r:id="rId24"/>
    <p:sldId id="374" r:id="rId25"/>
    <p:sldId id="373" r:id="rId26"/>
    <p:sldId id="377" r:id="rId27"/>
    <p:sldId id="346" r:id="rId28"/>
    <p:sldId id="379" r:id="rId29"/>
    <p:sldId id="380" r:id="rId30"/>
    <p:sldId id="381" r:id="rId31"/>
    <p:sldId id="382" r:id="rId32"/>
    <p:sldId id="383" r:id="rId33"/>
    <p:sldId id="384" r:id="rId34"/>
    <p:sldId id="385" r:id="rId35"/>
    <p:sldId id="378" r:id="rId36"/>
    <p:sldId id="386" r:id="rId37"/>
    <p:sldId id="347" r:id="rId38"/>
  </p:sldIdLst>
  <p:sldSz cx="9144000" cy="5143500" type="screen16x9"/>
  <p:notesSz cx="6858000" cy="9144000"/>
  <p:embeddedFontLst>
    <p:embeddedFont>
      <p:font typeface="Calibri" panose="020F0502020204030204" pitchFamily="34" charset="0"/>
      <p:regular r:id="rId40"/>
      <p:bold r:id="rId41"/>
      <p:italic r:id="rId42"/>
      <p:boldItalic r:id="rId43"/>
    </p:embeddedFont>
    <p:embeddedFont>
      <p:font typeface="Permanent Marker" panose="020B0604020202020204" charset="0"/>
      <p:regular r:id="rId44"/>
    </p:embeddedFont>
    <p:embeddedFont>
      <p:font typeface="Source Sans Pro" panose="020B0503030403020204" pitchFamily="34" charset="0"/>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88" autoAdjust="0"/>
    <p:restoredTop sz="94660"/>
  </p:normalViewPr>
  <p:slideViewPr>
    <p:cSldViewPr snapToGrid="0">
      <p:cViewPr varScale="1">
        <p:scale>
          <a:sx n="123" d="100"/>
          <a:sy n="123" d="100"/>
        </p:scale>
        <p:origin x="68" y="2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1285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73847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3496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7015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63977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044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7106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95467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4276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169247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326262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53464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557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55787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06508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43989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05281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40261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92744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36427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6089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16779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02938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85380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98150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53114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KPb56Uw1WA8"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LFyhA_ceOZ4&amp;t=40s" TargetMode="External"/><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rgbClr val="FFFFFF"/>
                </a:solidFill>
              </a:rPr>
              <a:t>GIÁO DỤC KỸ NĂNG XÃ HỘI CHO TRẺ MẦM NON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
        <p:nvSpPr>
          <p:cNvPr id="7" name="TextBox 6">
            <a:extLst>
              <a:ext uri="{FF2B5EF4-FFF2-40B4-BE49-F238E27FC236}">
                <a16:creationId xmlns:a16="http://schemas.microsoft.com/office/drawing/2014/main" id="{F43CE83D-98F0-BD75-0492-0FE6F8C5DE84}"/>
              </a:ext>
            </a:extLst>
          </p:cNvPr>
          <p:cNvSpPr txBox="1"/>
          <p:nvPr/>
        </p:nvSpPr>
        <p:spPr>
          <a:xfrm>
            <a:off x="2464230" y="101868"/>
            <a:ext cx="5308169" cy="671915"/>
          </a:xfrm>
          <a:prstGeom prst="rect">
            <a:avLst/>
          </a:prstGeom>
          <a:noFill/>
        </p:spPr>
        <p:txBody>
          <a:bodyPr wrap="square">
            <a:spAutoFit/>
          </a:bodyPr>
          <a:lstStyle/>
          <a:p>
            <a:pPr marL="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No.12: Some measures to educate social skills for preschool children through experiential activities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12</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7CBBA259-6007-493D-A501-A54696CE692D}"/>
              </a:ext>
            </a:extLst>
          </p:cNvPr>
          <p:cNvSpPr txBox="1"/>
          <p:nvPr/>
        </p:nvSpPr>
        <p:spPr>
          <a:xfrm>
            <a:off x="1557300" y="374938"/>
            <a:ext cx="6958330" cy="477054"/>
          </a:xfrm>
          <a:prstGeom prst="rect">
            <a:avLst/>
          </a:prstGeom>
          <a:noFill/>
        </p:spPr>
        <p:txBody>
          <a:bodyPr wrap="square">
            <a:spAutoFit/>
          </a:bodyPr>
          <a:lstStyle/>
          <a:p>
            <a:r>
              <a:rPr lang="en-US" sz="2500">
                <a:solidFill>
                  <a:schemeClr val="accent1">
                    <a:lumMod val="75000"/>
                  </a:schemeClr>
                </a:solidFill>
              </a:rPr>
              <a:t>Education Social </a:t>
            </a:r>
            <a:r>
              <a:rPr lang="en-US" sz="2500" dirty="0">
                <a:solidFill>
                  <a:schemeClr val="accent1">
                    <a:lumMod val="75000"/>
                  </a:schemeClr>
                </a:solidFill>
              </a:rPr>
              <a:t>skills for preschool children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1" name="Google Shape;221;p34"/>
          <p:cNvSpPr/>
          <p:nvPr/>
        </p:nvSpPr>
        <p:spPr>
          <a:xfrm>
            <a:off x="827048" y="1864962"/>
            <a:ext cx="7495541" cy="1611823"/>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algn="just">
              <a:lnSpc>
                <a:spcPct val="150000"/>
              </a:lnSpc>
              <a:spcBef>
                <a:spcPts val="0"/>
              </a:spcBef>
              <a:spcAft>
                <a:spcPts val="0"/>
              </a:spcAft>
            </a:pPr>
            <a:r>
              <a:rPr lang="en-US" sz="1800" dirty="0" err="1">
                <a:solidFill>
                  <a:schemeClr val="bg1"/>
                </a:solidFill>
                <a:effectLst/>
                <a:latin typeface="Arial" panose="020B0604020202020204" pitchFamily="34" charset="0"/>
                <a:ea typeface="Arial" panose="020B0604020202020204" pitchFamily="34" charset="0"/>
              </a:rPr>
              <a:t>Giới</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thiệu</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một</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số</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Calibri" panose="020F0502020204030204" pitchFamily="34" charset="0"/>
              </a:rPr>
              <a:t>biện</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pháp</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giáo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dục</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kỹ</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năng</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xã</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hội</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cho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trẻ</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mẫu</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giáo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thông</a:t>
            </a:r>
            <a:r>
              <a:rPr lang="en-US" sz="1800" dirty="0">
                <a:solidFill>
                  <a:schemeClr val="bg1"/>
                </a:solidFill>
                <a:effectLst/>
                <a:latin typeface="Arial" panose="020B0604020202020204" pitchFamily="34" charset="0"/>
                <a:ea typeface="Calibri" panose="020F0502020204030204" pitchFamily="34" charset="0"/>
              </a:rPr>
              <a:t> qua </a:t>
            </a:r>
            <a:r>
              <a:rPr lang="en-US" sz="1800" dirty="0" err="1">
                <a:solidFill>
                  <a:schemeClr val="bg1"/>
                </a:solidFill>
                <a:effectLst/>
                <a:latin typeface="Arial" panose="020B0604020202020204" pitchFamily="34" charset="0"/>
                <a:ea typeface="Calibri" panose="020F0502020204030204" pitchFamily="34" charset="0"/>
              </a:rPr>
              <a:t>hoạt</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động</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trải</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nghiệm</a:t>
            </a:r>
            <a:endParaRPr lang="en-US" sz="1800" dirty="0">
              <a:solidFill>
                <a:schemeClr val="bg1"/>
              </a:solidFill>
              <a:effectLst/>
              <a:latin typeface="Calibri" panose="020F0502020204030204" pitchFamily="34" charset="0"/>
              <a:ea typeface="Calibri" panose="020F0502020204030204" pitchFamily="34" charset="0"/>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902568" y="1162372"/>
            <a:ext cx="4347695" cy="249055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vận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các</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tiễn</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340963" y="1442374"/>
            <a:ext cx="3956687" cy="2442533"/>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các</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endParaRPr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538480"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800" dirty="0">
                <a:effectLst/>
                <a:latin typeface="Arial" panose="020B0604020202020204" pitchFamily="34" charset="0"/>
                <a:ea typeface="Calibri" panose="020F0502020204030204" pitchFamily="34" charset="0"/>
              </a:rPr>
              <a:t>1.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 </a:t>
            </a:r>
            <a:r>
              <a:rPr lang="es-MX" sz="1800" i="1" spc="-20" dirty="0" err="1">
                <a:effectLst/>
                <a:latin typeface="Arial" panose="020B0604020202020204" pitchFamily="34" charset="0"/>
                <a:ea typeface="Calibri" panose="020F0502020204030204" pitchFamily="34" charset="0"/>
              </a:rPr>
              <a:t>Tổ</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chức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hoạt</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động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giáo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dục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tình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cảm</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xã</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hội</a:t>
            </a:r>
            <a:r>
              <a:rPr lang="es-MX" sz="1800" i="1" spc="-20" dirty="0">
                <a:effectLst/>
                <a:latin typeface="Arial" panose="020B0604020202020204" pitchFamily="34" charset="0"/>
                <a:ea typeface="Calibri" panose="020F0502020204030204" pitchFamily="34" charset="0"/>
              </a:rPr>
              <a:t> cho </a:t>
            </a:r>
            <a:r>
              <a:rPr lang="es-MX" sz="1800" i="1" spc="-20" dirty="0" err="1">
                <a:effectLst/>
                <a:latin typeface="Arial" panose="020B0604020202020204" pitchFamily="34" charset="0"/>
                <a:ea typeface="Calibri" panose="020F0502020204030204" pitchFamily="34" charset="0"/>
              </a:rPr>
              <a:t>trẻ</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mầm</a:t>
            </a:r>
            <a:r>
              <a:rPr lang="es-MX" sz="1800" i="1" spc="-20" dirty="0">
                <a:effectLst/>
                <a:latin typeface="Arial" panose="020B0604020202020204" pitchFamily="34" charset="0"/>
                <a:ea typeface="Calibri" panose="020F0502020204030204" pitchFamily="34" charset="0"/>
              </a:rPr>
              <a:t> non </a:t>
            </a:r>
            <a:r>
              <a:rPr lang="es-MX" sz="1800" i="1" spc="-20" dirty="0" err="1">
                <a:effectLst/>
                <a:latin typeface="Arial" panose="020B0604020202020204" pitchFamily="34" charset="0"/>
                <a:ea typeface="Calibri" panose="020F0502020204030204" pitchFamily="34" charset="0"/>
              </a:rPr>
              <a:t>theo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hướng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tích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hợp</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chủ</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đề</a:t>
            </a:r>
            <a:r>
              <a:rPr lang="es-MX" sz="1800" spc="-20" dirty="0">
                <a:effectLst/>
                <a:latin typeface="Arial" panose="020B0604020202020204" pitchFamily="34" charset="0"/>
                <a:ea typeface="Calibri" panose="020F0502020204030204" pitchFamily="34" charset="0"/>
              </a:rPr>
              <a:t>, NXB </a:t>
            </a:r>
            <a:r>
              <a:rPr lang="es-MX" sz="1800" spc="-20" dirty="0" err="1">
                <a:effectLst/>
                <a:latin typeface="Arial" panose="020B0604020202020204" pitchFamily="34" charset="0"/>
                <a:ea typeface="Calibri" panose="020F0502020204030204" pitchFamily="34" charset="0"/>
              </a:rPr>
              <a:t>Giáo</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dục</a:t>
            </a:r>
            <a:r>
              <a:rPr lang="es-MX" sz="1800" spc="-2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2. </a:t>
            </a:r>
            <a:r>
              <a:rPr lang="pt-BR" sz="1800" dirty="0">
                <a:effectLst/>
                <a:latin typeface="Arial" panose="020B0604020202020204" pitchFamily="34" charset="0"/>
                <a:ea typeface="Calibri" panose="020F0502020204030204" pitchFamily="34" charset="0"/>
              </a:rPr>
              <a:t>Lê Bích Ngọc (2013), </a:t>
            </a:r>
            <a:r>
              <a:rPr lang="pt-BR" sz="18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800" dirty="0">
                <a:effectLst/>
                <a:latin typeface="Arial" panose="020B0604020202020204" pitchFamily="34" charset="0"/>
                <a:ea typeface="Calibri" panose="020F0502020204030204" pitchFamily="34" charset="0"/>
              </a:rPr>
              <a:t>Đại học Quốc gia Hà Nội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3. </a:t>
            </a:r>
            <a:r>
              <a:rPr lang="en-US" sz="1800" dirty="0" err="1">
                <a:effectLst/>
                <a:latin typeface="Arial" panose="020B0604020202020204" pitchFamily="34" charset="0"/>
                <a:ea typeface="Arial" panose="020B0604020202020204" pitchFamily="34" charset="0"/>
              </a:rPr>
              <a:t>Bộ</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 </a:t>
            </a:r>
            <a:r>
              <a:rPr lang="en-US" sz="1800" dirty="0" err="1">
                <a:effectLst/>
                <a:latin typeface="Arial" panose="020B0604020202020204" pitchFamily="34" charset="0"/>
                <a:ea typeface="Arial" panose="020B0604020202020204" pitchFamily="34" charset="0"/>
              </a:rPr>
              <a:t>Đào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Việt</a:t>
            </a:r>
            <a:r>
              <a:rPr lang="en-US" sz="1800" dirty="0">
                <a:effectLst/>
                <a:latin typeface="Arial" panose="020B0604020202020204" pitchFamily="34" charset="0"/>
                <a:ea typeface="Arial" panose="020B0604020202020204" pitchFamily="34" charset="0"/>
              </a:rPr>
              <a:t> Nam (2021). </a:t>
            </a:r>
            <a:r>
              <a:rPr lang="en-US" sz="1800" dirty="0" err="1">
                <a:effectLst/>
                <a:latin typeface="Arial" panose="020B0604020202020204" pitchFamily="34" charset="0"/>
                <a:ea typeface="Arial" panose="020B0604020202020204" pitchFamily="34" charset="0"/>
              </a:rPr>
              <a:t>Thông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tư</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số</a:t>
            </a:r>
            <a:r>
              <a:rPr lang="en-US" sz="1800" dirty="0">
                <a:effectLst/>
                <a:latin typeface="Arial" panose="020B0604020202020204" pitchFamily="34" charset="0"/>
                <a:ea typeface="Arial" panose="020B0604020202020204" pitchFamily="34" charset="0"/>
              </a:rPr>
              <a:t> 01/VBHN – BGDĐT </a:t>
            </a:r>
            <a:r>
              <a:rPr lang="en-US" sz="1800" i="1" dirty="0" err="1">
                <a:effectLst/>
                <a:latin typeface="Arial" panose="020B0604020202020204" pitchFamily="34" charset="0"/>
                <a:ea typeface="Arial" panose="020B0604020202020204" pitchFamily="34" charset="0"/>
              </a:rPr>
              <a:t>N</a:t>
            </a:r>
            <a:r>
              <a:rPr lang="en-US" sz="1800" i="1" dirty="0" err="1">
                <a:effectLst/>
                <a:highlight>
                  <a:srgbClr val="FFFFFF"/>
                </a:highlight>
                <a:latin typeface="Arial" panose="020B0604020202020204" pitchFamily="34" charset="0"/>
                <a:ea typeface="Arial" panose="020B0604020202020204" pitchFamily="34" charset="0"/>
              </a:rPr>
              <a:t>gày</a:t>
            </a:r>
            <a:r>
              <a:rPr lang="en-US" sz="1800" i="1" dirty="0">
                <a:effectLst/>
                <a:highlight>
                  <a:srgbClr val="FFFFFF"/>
                </a:highlight>
                <a:latin typeface="Arial" panose="020B0604020202020204" pitchFamily="34" charset="0"/>
                <a:ea typeface="Arial" panose="020B0604020202020204" pitchFamily="34" charset="0"/>
              </a:rPr>
              <a:t> 13 </a:t>
            </a:r>
            <a:r>
              <a:rPr lang="en-US" sz="1800" i="1" dirty="0" err="1">
                <a:effectLst/>
                <a:highlight>
                  <a:srgbClr val="FFFFFF"/>
                </a:highlight>
                <a:latin typeface="Arial" panose="020B0604020202020204" pitchFamily="34" charset="0"/>
                <a:ea typeface="Arial" panose="020B0604020202020204" pitchFamily="34" charset="0"/>
              </a:rPr>
              <a:t>tháng</a:t>
            </a:r>
            <a:r>
              <a:rPr lang="en-US" sz="1800" i="1" dirty="0">
                <a:effectLst/>
                <a:highlight>
                  <a:srgbClr val="FFFFFF"/>
                </a:highlight>
                <a:latin typeface="Arial" panose="020B0604020202020204" pitchFamily="34" charset="0"/>
                <a:ea typeface="Arial" panose="020B0604020202020204" pitchFamily="34" charset="0"/>
              </a:rPr>
              <a:t> 04 </a:t>
            </a:r>
            <a:r>
              <a:rPr lang="en-US" sz="1800" i="1" dirty="0" err="1">
                <a:effectLst/>
                <a:highlight>
                  <a:srgbClr val="FFFFFF"/>
                </a:highlight>
                <a:latin typeface="Arial" panose="020B0604020202020204" pitchFamily="34" charset="0"/>
                <a:ea typeface="Arial" panose="020B0604020202020204" pitchFamily="34" charset="0"/>
              </a:rPr>
              <a:t>năm</a:t>
            </a:r>
            <a:r>
              <a:rPr lang="en-US" sz="1800" i="1" dirty="0">
                <a:effectLst/>
                <a:highlight>
                  <a:srgbClr val="FFFFFF"/>
                </a:highlight>
                <a:latin typeface="Arial" panose="020B0604020202020204" pitchFamily="34" charset="0"/>
                <a:ea typeface="Arial" panose="020B0604020202020204" pitchFamily="34" charset="0"/>
              </a:rPr>
              <a:t> 2021 </a:t>
            </a:r>
            <a:r>
              <a:rPr lang="en-US" sz="1800" dirty="0" err="1">
                <a:effectLst/>
                <a:latin typeface="Arial" panose="020B0604020202020204" pitchFamily="34" charset="0"/>
                <a:ea typeface="Arial" panose="020B0604020202020204" pitchFamily="34" charset="0"/>
              </a:rPr>
              <a:t>về</a:t>
            </a:r>
            <a:r>
              <a:rPr lang="en-US" sz="1800" dirty="0">
                <a:effectLst/>
                <a:latin typeface="Arial" panose="020B0604020202020204" pitchFamily="34" charset="0"/>
                <a:ea typeface="Arial" panose="020B0604020202020204" pitchFamily="34" charset="0"/>
              </a:rPr>
              <a:t> ban </a:t>
            </a:r>
            <a:r>
              <a:rPr lang="en-US" sz="1800" dirty="0" err="1">
                <a:effectLst/>
                <a:latin typeface="Arial" panose="020B0604020202020204" pitchFamily="34" charset="0"/>
                <a:ea typeface="Arial" panose="020B0604020202020204" pitchFamily="34" charset="0"/>
              </a:rPr>
              <a:t>hành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Chương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mầm</a:t>
            </a:r>
            <a:r>
              <a:rPr lang="en-US" sz="1800" dirty="0">
                <a:effectLst/>
                <a:latin typeface="Arial" panose="020B0604020202020204" pitchFamily="34" charset="0"/>
                <a:ea typeface="Arial" panose="020B0604020202020204" pitchFamily="34" charset="0"/>
              </a:rPr>
              <a:t> non.</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CDC40A9F-E939-4822-BAB2-EAA37FB41169}"/>
              </a:ext>
            </a:extLst>
          </p:cNvPr>
          <p:cNvSpPr txBox="1"/>
          <p:nvPr/>
        </p:nvSpPr>
        <p:spPr>
          <a:xfrm>
            <a:off x="1080797" y="996470"/>
            <a:ext cx="8113395" cy="784830"/>
          </a:xfrm>
          <a:prstGeom prst="rect">
            <a:avLst/>
          </a:prstGeom>
          <a:noFill/>
        </p:spPr>
        <p:txBody>
          <a:bodyPr wrap="square" rtlCol="0">
            <a:spAutoFit/>
          </a:bodyPr>
          <a:lstStyle/>
          <a:p>
            <a:pPr marL="0" marR="0">
              <a:lnSpc>
                <a:spcPct val="150000"/>
              </a:lnSpc>
              <a:spcBef>
                <a:spcPts val="0"/>
              </a:spcBef>
              <a:spcAft>
                <a:spcPts val="0"/>
              </a:spcAft>
            </a:pPr>
            <a:r>
              <a:rPr lang="en-US" sz="1800" b="1" dirty="0" err="1">
                <a:effectLst/>
                <a:latin typeface="Arial" panose="020B0604020202020204" pitchFamily="34" charset="0"/>
                <a:ea typeface="Arial" panose="020B0604020202020204" pitchFamily="34" charset="0"/>
              </a:rPr>
              <a:t>Mời</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xem</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viđeo</a:t>
            </a:r>
            <a:r>
              <a:rPr lang="en-US" sz="1800" b="1" dirty="0">
                <a:effectLst/>
                <a:latin typeface="Arial" panose="020B0604020202020204" pitchFamily="34" charset="0"/>
                <a:ea typeface="Arial" panose="020B0604020202020204" pitchFamily="34" charset="0"/>
              </a:rPr>
              <a:t> 1: GV </a:t>
            </a:r>
            <a:r>
              <a:rPr lang="en-US" sz="1800" b="1" dirty="0" err="1">
                <a:effectLst/>
                <a:latin typeface="Arial" panose="020B0604020202020204" pitchFamily="34" charset="0"/>
                <a:ea typeface="Arial" panose="020B0604020202020204" pitchFamily="34" charset="0"/>
              </a:rPr>
              <a:t>tổ</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chức</a:t>
            </a:r>
            <a:r>
              <a:rPr lang="en-US" sz="1800" b="1" dirty="0">
                <a:effectLst/>
                <a:latin typeface="Arial" panose="020B0604020202020204" pitchFamily="34" charset="0"/>
                <a:ea typeface="Arial" panose="020B0604020202020204" pitchFamily="34" charset="0"/>
              </a:rPr>
              <a:t> HĐ </a:t>
            </a:r>
            <a:r>
              <a:rPr lang="en-US" sz="1800" b="1" dirty="0" err="1">
                <a:effectLst/>
                <a:latin typeface="Arial" panose="020B0604020202020204" pitchFamily="34" charset="0"/>
                <a:ea typeface="Arial" panose="020B0604020202020204" pitchFamily="34" charset="0"/>
              </a:rPr>
              <a:t>giáo</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dục</a:t>
            </a:r>
            <a:r>
              <a:rPr lang="en-US" sz="1800" b="1" dirty="0">
                <a:effectLst/>
                <a:latin typeface="Arial" panose="020B0604020202020204" pitchFamily="34" charset="0"/>
                <a:ea typeface="Arial" panose="020B0604020202020204" pitchFamily="34" charset="0"/>
              </a:rPr>
              <a:t> KNXH </a:t>
            </a:r>
            <a:r>
              <a:rPr lang="en-US" sz="1800" b="1" dirty="0" err="1">
                <a:effectLst/>
                <a:latin typeface="Arial" panose="020B0604020202020204" pitchFamily="34" charset="0"/>
                <a:ea typeface="Arial" panose="020B0604020202020204" pitchFamily="34" charset="0"/>
              </a:rPr>
              <a:t>cho</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trẻ</a:t>
            </a:r>
            <a:r>
              <a:rPr lang="en-US" sz="1800" b="1" dirty="0">
                <a:effectLst/>
                <a:latin typeface="Arial" panose="020B0604020202020204" pitchFamily="34" charset="0"/>
                <a:ea typeface="Arial" panose="020B0604020202020204" pitchFamily="34" charset="0"/>
              </a:rPr>
              <a:t> ở </a:t>
            </a:r>
            <a:r>
              <a:rPr lang="en-US" sz="1800" b="1" dirty="0" err="1">
                <a:effectLst/>
                <a:latin typeface="Arial" panose="020B0604020202020204" pitchFamily="34" charset="0"/>
                <a:ea typeface="Arial" panose="020B0604020202020204" pitchFamily="34" charset="0"/>
              </a:rPr>
              <a:t>ngoài</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trời</a:t>
            </a:r>
            <a:endParaRPr lang="en-US" sz="1800" dirty="0">
              <a:effectLst/>
              <a:latin typeface="Calibri" panose="020F0502020204030204" pitchFamily="34" charset="0"/>
              <a:ea typeface="Calibri" panose="020F0502020204030204" pitchFamily="34" charset="0"/>
            </a:endParaRPr>
          </a:p>
          <a:p>
            <a:r>
              <a:rPr lang="en-US" sz="1800" b="1" u="sng" dirty="0">
                <a:solidFill>
                  <a:srgbClr val="0000FF"/>
                </a:solidFill>
                <a:effectLst/>
                <a:latin typeface="Arial" panose="020B0604020202020204" pitchFamily="34" charset="0"/>
                <a:ea typeface="Arial" panose="020B0604020202020204" pitchFamily="34" charset="0"/>
                <a:hlinkClick r:id="rId3"/>
              </a:rPr>
              <a:t>https://www.youtube.com/watch?v=KPb56Uw1WA8</a:t>
            </a:r>
            <a:endParaRPr lang="en-US" sz="1800" dirty="0">
              <a:effectLst/>
              <a:latin typeface="Calibri" panose="020F050202020403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123AD789-2566-4C57-9CB4-641FBCAF54D6}"/>
              </a:ext>
            </a:extLst>
          </p:cNvPr>
          <p:cNvPicPr>
            <a:picLocks noChangeAspect="1"/>
          </p:cNvPicPr>
          <p:nvPr/>
        </p:nvPicPr>
        <p:blipFill>
          <a:blip r:embed="rId4"/>
          <a:stretch>
            <a:fillRect/>
          </a:stretch>
        </p:blipFill>
        <p:spPr>
          <a:xfrm>
            <a:off x="2549997" y="2036852"/>
            <a:ext cx="3346226" cy="2239740"/>
          </a:xfrm>
          <a:prstGeom prst="rect">
            <a:avLst/>
          </a:prstGeom>
        </p:spPr>
      </p:pic>
      <p:sp>
        <p:nvSpPr>
          <p:cNvPr id="5" name="TextBox 4">
            <a:extLst>
              <a:ext uri="{FF2B5EF4-FFF2-40B4-BE49-F238E27FC236}">
                <a16:creationId xmlns:a16="http://schemas.microsoft.com/office/drawing/2014/main" id="{71CFF92F-0CDB-40AB-887C-F5D79083D240}"/>
              </a:ext>
            </a:extLst>
          </p:cNvPr>
          <p:cNvSpPr txBox="1"/>
          <p:nvPr/>
        </p:nvSpPr>
        <p:spPr>
          <a:xfrm>
            <a:off x="4650197" y="5191603"/>
            <a:ext cx="1828770" cy="338554"/>
          </a:xfrm>
          <a:prstGeom prst="rect">
            <a:avLst/>
          </a:prstGeom>
          <a:noFill/>
        </p:spPr>
        <p:txBody>
          <a:bodyPr wrap="square">
            <a:spAutoFit/>
          </a:bodyPr>
          <a:lstStyle/>
          <a:p>
            <a:r>
              <a:rPr lang="en-US" sz="800" dirty="0"/>
              <a:t>https://www.learnwithhomer.com/homer-blog/4190/social-skills-for-kids/</a:t>
            </a:r>
          </a:p>
        </p:txBody>
      </p:sp>
      <p:sp>
        <p:nvSpPr>
          <p:cNvPr id="6" name="TextBox 5">
            <a:extLst>
              <a:ext uri="{FF2B5EF4-FFF2-40B4-BE49-F238E27FC236}">
                <a16:creationId xmlns:a16="http://schemas.microsoft.com/office/drawing/2014/main" id="{A88DD079-D801-474D-9935-3CC78E22A759}"/>
              </a:ext>
            </a:extLst>
          </p:cNvPr>
          <p:cNvSpPr txBox="1"/>
          <p:nvPr/>
        </p:nvSpPr>
        <p:spPr>
          <a:xfrm>
            <a:off x="3308725" y="4341944"/>
            <a:ext cx="1828770" cy="33855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27" name="Google Shape;127;p25"/>
          <p:cNvSpPr txBox="1">
            <a:spLocks noGrp="1"/>
          </p:cNvSpPr>
          <p:nvPr>
            <p:ph type="body" idx="1"/>
          </p:nvPr>
        </p:nvSpPr>
        <p:spPr>
          <a:xfrm>
            <a:off x="113654" y="674881"/>
            <a:ext cx="8963187" cy="2457209"/>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1. </a:t>
            </a:r>
            <a:r>
              <a:rPr lang="en-US" sz="1800" b="1" dirty="0" err="1">
                <a:solidFill>
                  <a:srgbClr val="000000"/>
                </a:solidFill>
                <a:effectLst/>
                <a:latin typeface="Arial" panose="020B0604020202020204" pitchFamily="34" charset="0"/>
                <a:ea typeface="Calibri" panose="020F0502020204030204" pitchFamily="34" charset="0"/>
              </a:rPr>
              <a:t>Nguyên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tắc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đề</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xuất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biện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pháp</a:t>
            </a:r>
            <a:endParaRPr lang="en-US" sz="1800" b="1" dirty="0">
              <a:solidFill>
                <a:srgbClr val="000000"/>
              </a:solidFill>
              <a:effectLst/>
              <a:latin typeface="Arial" panose="020B0604020202020204" pitchFamily="34" charset="0"/>
              <a:ea typeface="Calibri" panose="020F0502020204030204" pitchFamily="34" charset="0"/>
            </a:endParaRPr>
          </a:p>
          <a:p>
            <a:pPr marL="0" algn="just">
              <a:lnSpc>
                <a:spcPct val="150000"/>
              </a:lnSpc>
              <a:spcBef>
                <a:spcPts val="0"/>
              </a:spcBef>
            </a:pPr>
            <a:r>
              <a:rPr lang="es-MX" spc="-20" dirty="0">
                <a:latin typeface="Arial" panose="020B0604020202020204" pitchFamily="34" charset="0"/>
                <a:ea typeface="Calibri" panose="020F0502020204030204" pitchFamily="34" charset="0"/>
              </a:rPr>
              <a:t>Theo </a:t>
            </a:r>
            <a:r>
              <a:rPr lang="es-MX" spc="-20" dirty="0" err="1">
                <a:latin typeface="Arial" panose="020B0604020202020204" pitchFamily="34" charset="0"/>
                <a:ea typeface="Calibri" panose="020F0502020204030204" pitchFamily="34" charset="0"/>
              </a:rPr>
              <a:t>Lương</a:t>
            </a:r>
            <a:r>
              <a:rPr lang="es-MX" spc="-20" dirty="0">
                <a:latin typeface="Arial" panose="020B0604020202020204" pitchFamily="34" charset="0"/>
                <a:ea typeface="Calibri" panose="020F0502020204030204" pitchFamily="34" charset="0"/>
              </a:rPr>
              <a:t> </a:t>
            </a:r>
            <a:r>
              <a:rPr lang="es-MX" spc="-20" dirty="0" err="1">
                <a:latin typeface="Arial" panose="020B0604020202020204" pitchFamily="34" charset="0"/>
                <a:ea typeface="Calibri" panose="020F0502020204030204" pitchFamily="34" charset="0"/>
              </a:rPr>
              <a:t>Thị</a:t>
            </a:r>
            <a:r>
              <a:rPr lang="es-MX" spc="-20" dirty="0">
                <a:latin typeface="Arial" panose="020B0604020202020204" pitchFamily="34" charset="0"/>
                <a:ea typeface="Calibri" panose="020F0502020204030204" pitchFamily="34" charset="0"/>
              </a:rPr>
              <a:t> </a:t>
            </a:r>
            <a:r>
              <a:rPr lang="es-MX" spc="-20" dirty="0" err="1">
                <a:latin typeface="Arial" panose="020B0604020202020204" pitchFamily="34" charset="0"/>
                <a:ea typeface="Calibri" panose="020F0502020204030204" pitchFamily="34" charset="0"/>
              </a:rPr>
              <a:t>Bình</a:t>
            </a:r>
            <a:r>
              <a:rPr lang="es-MX" spc="-20" dirty="0">
                <a:latin typeface="Arial" panose="020B0604020202020204" pitchFamily="34" charset="0"/>
                <a:ea typeface="Calibri" panose="020F0502020204030204" pitchFamily="34" charset="0"/>
              </a:rPr>
              <a:t>, </a:t>
            </a:r>
            <a:r>
              <a:rPr lang="es-MX" spc="-20" dirty="0" err="1">
                <a:latin typeface="Arial" panose="020B0604020202020204" pitchFamily="34" charset="0"/>
                <a:ea typeface="Calibri" panose="020F0502020204030204" pitchFamily="34" charset="0"/>
              </a:rPr>
              <a:t>Phan</a:t>
            </a:r>
            <a:r>
              <a:rPr lang="es-MX" spc="-20" dirty="0">
                <a:latin typeface="Arial" panose="020B0604020202020204" pitchFamily="34" charset="0"/>
                <a:ea typeface="Calibri" panose="020F0502020204030204" pitchFamily="34" charset="0"/>
              </a:rPr>
              <a:t> </a:t>
            </a:r>
            <a:r>
              <a:rPr lang="es-MX" spc="-20" dirty="0" err="1">
                <a:latin typeface="Arial" panose="020B0604020202020204" pitchFamily="34" charset="0"/>
                <a:ea typeface="Calibri" panose="020F0502020204030204" pitchFamily="34" charset="0"/>
              </a:rPr>
              <a:t>Lan</a:t>
            </a:r>
            <a:r>
              <a:rPr lang="es-MX" spc="-20" dirty="0">
                <a:latin typeface="Arial" panose="020B0604020202020204" pitchFamily="34" charset="0"/>
                <a:ea typeface="Calibri" panose="020F0502020204030204" pitchFamily="34" charset="0"/>
              </a:rPr>
              <a:t> </a:t>
            </a:r>
            <a:r>
              <a:rPr lang="es-MX" spc="-20" dirty="0" err="1">
                <a:latin typeface="Arial" panose="020B0604020202020204" pitchFamily="34" charset="0"/>
                <a:ea typeface="Calibri" panose="020F0502020204030204" pitchFamily="34" charset="0"/>
              </a:rPr>
              <a:t>Anh</a:t>
            </a:r>
            <a:r>
              <a:rPr lang="es-MX" spc="-20" dirty="0">
                <a:latin typeface="Arial" panose="020B0604020202020204" pitchFamily="34" charset="0"/>
                <a:ea typeface="Calibri" panose="020F0502020204030204" pitchFamily="34" charset="0"/>
              </a:rPr>
              <a:t> (2007) </a:t>
            </a:r>
            <a:r>
              <a:rPr lang="es-MX" spc="-20" dirty="0" err="1">
                <a:latin typeface="Arial" panose="020B0604020202020204" pitchFamily="34" charset="0"/>
                <a:ea typeface="Calibri" panose="020F0502020204030204" pitchFamily="34" charset="0"/>
              </a:rPr>
              <a:t>và</a:t>
            </a:r>
            <a:r>
              <a:rPr lang="es-MX" spc="-20" dirty="0">
                <a:latin typeface="Arial" panose="020B0604020202020204" pitchFamily="34" charset="0"/>
                <a:ea typeface="Calibri" panose="020F0502020204030204" pitchFamily="34" charset="0"/>
              </a:rPr>
              <a:t> </a:t>
            </a:r>
            <a:r>
              <a:rPr lang="pt-BR" dirty="0">
                <a:latin typeface="Arial" panose="020B0604020202020204" pitchFamily="34" charset="0"/>
                <a:ea typeface="Calibri" panose="020F0502020204030204" pitchFamily="34" charset="0"/>
              </a:rPr>
              <a:t>Lê Bích Ngọc (2013), </a:t>
            </a:r>
            <a:r>
              <a:rPr lang="pt-BR" i="1" dirty="0">
                <a:latin typeface="Arial" panose="020B0604020202020204" pitchFamily="34" charset="0"/>
                <a:ea typeface="Calibri" panose="020F0502020204030204" pitchFamily="34" charset="0"/>
              </a:rPr>
              <a:t>các biện pháp cần dựa trên một số nguyên tắc cơ bản sau :</a:t>
            </a:r>
            <a:endParaRPr lang="en-US" dirty="0">
              <a:latin typeface="Calibri" panose="020F0502020204030204" pitchFamily="34" charset="0"/>
              <a:ea typeface="Calibri" panose="020F0502020204030204" pitchFamily="34" charset="0"/>
            </a:endParaRPr>
          </a:p>
          <a:p>
            <a:pPr marL="0" marR="0" indent="0" algn="just">
              <a:lnSpc>
                <a:spcPct val="150000"/>
              </a:lnSpc>
              <a:spcBef>
                <a:spcPts val="0"/>
              </a:spcBef>
              <a:spcAft>
                <a:spcPts val="0"/>
              </a:spcAft>
            </a:pPr>
            <a:endParaRPr lang="en-US" sz="1800" b="1" dirty="0">
              <a:effectLst/>
              <a:latin typeface="Times New Roman" panose="02020603050405020304" pitchFamily="18"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5197799" y="2139914"/>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9" name="TextBox 8">
            <a:extLst>
              <a:ext uri="{FF2B5EF4-FFF2-40B4-BE49-F238E27FC236}">
                <a16:creationId xmlns:a16="http://schemas.microsoft.com/office/drawing/2014/main" id="{F60A405F-999D-7C65-F341-C7C4CD464827}"/>
              </a:ext>
            </a:extLst>
          </p:cNvPr>
          <p:cNvSpPr txBox="1"/>
          <p:nvPr/>
        </p:nvSpPr>
        <p:spPr>
          <a:xfrm>
            <a:off x="67159" y="2262479"/>
            <a:ext cx="4972050" cy="2540567"/>
          </a:xfrm>
          <a:prstGeom prst="rect">
            <a:avLst/>
          </a:prstGeom>
          <a:noFill/>
        </p:spPr>
        <p:txBody>
          <a:bodyPr wrap="square">
            <a:spAutoFit/>
          </a:bodyPr>
          <a:lstStyle/>
          <a:p>
            <a:pPr indent="457200" algn="just">
              <a:lnSpc>
                <a:spcPct val="150000"/>
              </a:lnSpc>
            </a:pPr>
            <a:r>
              <a:rPr lang="en-US" sz="1800" b="1" i="1" dirty="0">
                <a:latin typeface="Arial" panose="020B0604020202020204" pitchFamily="34" charset="0"/>
                <a:ea typeface="Calibri" panose="020F0502020204030204" pitchFamily="34" charset="0"/>
              </a:rPr>
              <a:t>1. </a:t>
            </a:r>
            <a:r>
              <a:rPr lang="en-US" sz="1800" b="1" i="1" dirty="0" err="1">
                <a:latin typeface="Arial" panose="020B0604020202020204" pitchFamily="34" charset="0"/>
                <a:ea typeface="Calibri" panose="020F0502020204030204" pitchFamily="34" charset="0"/>
              </a:rPr>
              <a:t>Đảm</a:t>
            </a:r>
            <a:r>
              <a:rPr lang="en-US" sz="1800" b="1" i="1" dirty="0">
                <a:latin typeface="Arial" panose="020B0604020202020204" pitchFamily="34" charset="0"/>
                <a:ea typeface="Calibri" panose="020F0502020204030204" pitchFamily="34" charset="0"/>
              </a:rPr>
              <a:t> </a:t>
            </a:r>
            <a:r>
              <a:rPr lang="en-US" sz="1800" b="1" i="1" dirty="0" err="1">
                <a:latin typeface="Arial" panose="020B0604020202020204" pitchFamily="34" charset="0"/>
                <a:ea typeface="Calibri" panose="020F0502020204030204" pitchFamily="34" charset="0"/>
              </a:rPr>
              <a:t>bảo</a:t>
            </a:r>
            <a:r>
              <a:rPr lang="en-US" sz="1800" b="1" i="1" dirty="0">
                <a:latin typeface="Arial" panose="020B0604020202020204" pitchFamily="34" charset="0"/>
                <a:ea typeface="Calibri" panose="020F0502020204030204" pitchFamily="34" charset="0"/>
              </a:rPr>
              <a:t> </a:t>
            </a:r>
            <a:r>
              <a:rPr lang="en-US" sz="1800" b="1" i="1" dirty="0" err="1">
                <a:latin typeface="Arial" panose="020B0604020202020204" pitchFamily="34" charset="0"/>
                <a:ea typeface="Calibri" panose="020F0502020204030204" pitchFamily="34" charset="0"/>
              </a:rPr>
              <a:t>tính</a:t>
            </a:r>
            <a:r>
              <a:rPr lang="en-US" sz="1800" b="1" i="1" dirty="0">
                <a:latin typeface="Arial" panose="020B0604020202020204" pitchFamily="34" charset="0"/>
                <a:ea typeface="Calibri" panose="020F0502020204030204" pitchFamily="34" charset="0"/>
              </a:rPr>
              <a:t> </a:t>
            </a:r>
            <a:r>
              <a:rPr lang="en-US" sz="1800" b="1" i="1" dirty="0" err="1">
                <a:latin typeface="Arial" panose="020B0604020202020204" pitchFamily="34" charset="0"/>
                <a:ea typeface="Calibri" panose="020F0502020204030204" pitchFamily="34" charset="0"/>
              </a:rPr>
              <a:t>mục</a:t>
            </a:r>
            <a:r>
              <a:rPr lang="en-US" sz="1800" b="1" i="1" dirty="0">
                <a:latin typeface="Arial" panose="020B0604020202020204" pitchFamily="34" charset="0"/>
                <a:ea typeface="Calibri" panose="020F0502020204030204" pitchFamily="34" charset="0"/>
              </a:rPr>
              <a:t> </a:t>
            </a:r>
            <a:r>
              <a:rPr lang="en-US" sz="1800" b="1" i="1" dirty="0" err="1">
                <a:latin typeface="Arial" panose="020B0604020202020204" pitchFamily="34" charset="0"/>
                <a:ea typeface="Calibri" panose="020F0502020204030204" pitchFamily="34" charset="0"/>
              </a:rPr>
              <a:t>đích</a:t>
            </a:r>
            <a:endParaRPr lang="en-US" sz="1800" b="1" dirty="0">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latin typeface="Arial" panose="020B0604020202020204" pitchFamily="34" charset="0"/>
                <a:ea typeface="Calibri" panose="020F0502020204030204" pitchFamily="34" charset="0"/>
              </a:rPr>
              <a:t>C</a:t>
            </a:r>
            <a:r>
              <a:rPr lang="en-US" sz="1800" dirty="0" err="1">
                <a:solidFill>
                  <a:srgbClr val="000000"/>
                </a:solidFill>
                <a:effectLst/>
                <a:latin typeface="Arial" panose="020B0604020202020204" pitchFamily="34" charset="0"/>
                <a:ea typeface="Calibri" panose="020F0502020204030204" pitchFamily="34" charset="0"/>
              </a:rPr>
              <a:t>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trọng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tượng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ôm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nhét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213360" y="476804"/>
            <a:ext cx="5262880" cy="3725700"/>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3.1.2. </a:t>
            </a:r>
            <a:r>
              <a:rPr lang="en-US" sz="1800" b="1" i="1" dirty="0" err="1">
                <a:solidFill>
                  <a:srgbClr val="000000"/>
                </a:solidFill>
                <a:effectLst/>
                <a:latin typeface="Arial" panose="020B0604020202020204" pitchFamily="34" charset="0"/>
                <a:ea typeface="Calibri" panose="020F0502020204030204" pitchFamily="34" charset="0"/>
              </a:rPr>
              <a:t>Đảm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bảo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tính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tiến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và</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tính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khả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thi</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Nguyên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tiễn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đòi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đoạn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lứa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đứa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riêng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chịu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hưởng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gen di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thân</a:t>
            </a:r>
            <a:endParaRPr lang="en-US" sz="1800" dirty="0">
              <a:effectLst/>
              <a:latin typeface="Calibri" panose="020F0502020204030204" pitchFamily="34" charset="0"/>
              <a:ea typeface="Calibri" panose="020F0502020204030204" pitchFamily="34" charset="0"/>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BC470558-41FC-4EAE-8158-B2F0510E7C03}"/>
              </a:ext>
            </a:extLst>
          </p:cNvPr>
          <p:cNvPicPr>
            <a:picLocks noChangeAspect="1"/>
          </p:cNvPicPr>
          <p:nvPr/>
        </p:nvPicPr>
        <p:blipFill>
          <a:blip r:embed="rId3"/>
          <a:stretch>
            <a:fillRect/>
          </a:stretch>
        </p:blipFill>
        <p:spPr>
          <a:xfrm>
            <a:off x="5670755" y="1541306"/>
            <a:ext cx="3346226" cy="2239740"/>
          </a:xfrm>
          <a:prstGeom prst="rect">
            <a:avLst/>
          </a:prstGeom>
        </p:spPr>
      </p:pic>
      <p:sp>
        <p:nvSpPr>
          <p:cNvPr id="11" name="TextBox 10">
            <a:extLst>
              <a:ext uri="{FF2B5EF4-FFF2-40B4-BE49-F238E27FC236}">
                <a16:creationId xmlns:a16="http://schemas.microsoft.com/office/drawing/2014/main" id="{56D04E3B-047F-4FD5-854A-185BB446268E}"/>
              </a:ext>
            </a:extLst>
          </p:cNvPr>
          <p:cNvSpPr txBox="1"/>
          <p:nvPr/>
        </p:nvSpPr>
        <p:spPr>
          <a:xfrm>
            <a:off x="7269510" y="4112021"/>
            <a:ext cx="1828770" cy="33855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425EA982-AE31-3623-E74C-3700CC5F62C5}"/>
              </a:ext>
            </a:extLst>
          </p:cNvPr>
          <p:cNvSpPr>
            <a:spLocks noGrp="1"/>
          </p:cNvSpPr>
          <p:nvPr>
            <p:ph type="title"/>
          </p:nvPr>
        </p:nvSpPr>
        <p:spPr/>
        <p:txBody>
          <a:bodyPr/>
          <a:lstStyle/>
          <a:p>
            <a:endParaRPr lang="en-US"/>
          </a:p>
        </p:txBody>
      </p:sp>
      <p:sp>
        <p:nvSpPr>
          <p:cNvPr id="13" name="Google Shape;126;p25">
            <a:extLst>
              <a:ext uri="{FF2B5EF4-FFF2-40B4-BE49-F238E27FC236}">
                <a16:creationId xmlns:a16="http://schemas.microsoft.com/office/drawing/2014/main" id="{A28E33A1-1FC4-FF4F-D80E-23277DBAF558}"/>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27" name="Google Shape;127;p25"/>
          <p:cNvSpPr txBox="1">
            <a:spLocks noGrp="1"/>
          </p:cNvSpPr>
          <p:nvPr>
            <p:ph type="body" idx="1"/>
          </p:nvPr>
        </p:nvSpPr>
        <p:spPr>
          <a:xfrm>
            <a:off x="90406" y="605031"/>
            <a:ext cx="8963187" cy="2457209"/>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1.3. </a:t>
            </a:r>
            <a:r>
              <a:rPr lang="en-US" sz="1800" b="1" i="1" dirty="0" err="1">
                <a:solidFill>
                  <a:srgbClr val="000000"/>
                </a:solidFill>
                <a:effectLst/>
                <a:latin typeface="Arial" panose="020B0604020202020204" pitchFamily="34" charset="0"/>
                <a:ea typeface="Calibri" panose="020F0502020204030204" pitchFamily="34" charset="0"/>
              </a:rPr>
              <a:t>Nguyên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tắc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đảm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bảo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tính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vừa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sức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endParaRPr lang="en-US" sz="1800" b="1" dirty="0">
              <a:effectLst/>
              <a:latin typeface="Times New Roman" panose="02020603050405020304" pitchFamily="18"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2454599" y="2909678"/>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9" name="TextBox 8">
            <a:extLst>
              <a:ext uri="{FF2B5EF4-FFF2-40B4-BE49-F238E27FC236}">
                <a16:creationId xmlns:a16="http://schemas.microsoft.com/office/drawing/2014/main" id="{F60A405F-999D-7C65-F341-C7C4CD464827}"/>
              </a:ext>
            </a:extLst>
          </p:cNvPr>
          <p:cNvSpPr txBox="1"/>
          <p:nvPr/>
        </p:nvSpPr>
        <p:spPr>
          <a:xfrm>
            <a:off x="46495" y="1082500"/>
            <a:ext cx="8963187" cy="2125069"/>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vừa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rõ</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riêng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nội</a:t>
            </a:r>
            <a:r>
              <a:rPr lang="en-US" sz="1800" dirty="0">
                <a:solidFill>
                  <a:srgbClr val="000000"/>
                </a:solidFill>
                <a:effectLst/>
                <a:latin typeface="Arial" panose="020B0604020202020204" pitchFamily="34" charset="0"/>
                <a:ea typeface="Calibri" panose="020F0502020204030204" pitchFamily="34" charset="0"/>
              </a:rPr>
              <a:t> dung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vừa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nhỏ</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282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2" name="TextBox 11">
            <a:extLst>
              <a:ext uri="{FF2B5EF4-FFF2-40B4-BE49-F238E27FC236}">
                <a16:creationId xmlns:a16="http://schemas.microsoft.com/office/drawing/2014/main" id="{E2B0E3D1-837E-40E0-88F9-A8B2F9EBAF1C}"/>
              </a:ext>
            </a:extLst>
          </p:cNvPr>
          <p:cNvSpPr txBox="1"/>
          <p:nvPr/>
        </p:nvSpPr>
        <p:spPr>
          <a:xfrm>
            <a:off x="154305" y="753286"/>
            <a:ext cx="8835390" cy="457754"/>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1.4. </a:t>
            </a:r>
            <a:r>
              <a:rPr lang="en-US" sz="1800" b="1" i="1" dirty="0" err="1">
                <a:solidFill>
                  <a:srgbClr val="000000"/>
                </a:solidFill>
                <a:effectLst/>
                <a:latin typeface="Arial" panose="020B0604020202020204" pitchFamily="34" charset="0"/>
                <a:ea typeface="Calibri" panose="020F0502020204030204" pitchFamily="34" charset="0"/>
              </a:rPr>
              <a:t>Nguyên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tắc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đảm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bảo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phát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huy</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tính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tích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của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endParaRPr lang="en-US" sz="1800" b="1" dirty="0">
              <a:effectLst/>
              <a:latin typeface="Times New Roman" panose="02020603050405020304" pitchFamily="18" charset="0"/>
              <a:ea typeface="Calibri" panose="020F0502020204030204" pitchFamily="34" charset="0"/>
            </a:endParaRPr>
          </a:p>
        </p:txBody>
      </p:sp>
      <p:sp>
        <p:nvSpPr>
          <p:cNvPr id="7" name="TextBox 6">
            <a:extLst>
              <a:ext uri="{FF2B5EF4-FFF2-40B4-BE49-F238E27FC236}">
                <a16:creationId xmlns:a16="http://schemas.microsoft.com/office/drawing/2014/main" id="{DF862A3C-3E05-1851-D92C-412DEABF8517}"/>
              </a:ext>
            </a:extLst>
          </p:cNvPr>
          <p:cNvSpPr txBox="1"/>
          <p:nvPr/>
        </p:nvSpPr>
        <p:spPr>
          <a:xfrm>
            <a:off x="154305" y="1417588"/>
            <a:ext cx="8593137" cy="3139321"/>
          </a:xfrm>
          <a:prstGeom prst="rect">
            <a:avLst/>
          </a:prstGeom>
          <a:noFill/>
        </p:spPr>
        <p:txBody>
          <a:bodyPr wrap="square">
            <a:spAutoFit/>
          </a:bodyPr>
          <a:lstStyle/>
          <a:p>
            <a:pPr algn="just"/>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sang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mở</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Nội</a:t>
            </a:r>
            <a:r>
              <a:rPr lang="en-US" sz="1800" dirty="0">
                <a:solidFill>
                  <a:srgbClr val="000000"/>
                </a:solidFill>
                <a:effectLst/>
                <a:latin typeface="Arial" panose="020B0604020202020204" pitchFamily="34" charset="0"/>
                <a:ea typeface="Calibri" panose="020F0502020204030204" pitchFamily="34" charset="0"/>
              </a:rPr>
              <a:t> dung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tin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cuốn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hút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mò</a:t>
            </a:r>
            <a:r>
              <a:rPr lang="en-US" sz="1800" dirty="0">
                <a:solidFill>
                  <a:srgbClr val="000000"/>
                </a:solidFill>
                <a:effectLst/>
                <a:latin typeface="Arial" panose="020B0604020202020204" pitchFamily="34" charset="0"/>
                <a:ea typeface="Calibri" panose="020F0502020204030204" pitchFamily="34" charset="0"/>
              </a:rPr>
              <a:t>, ham </a:t>
            </a:r>
            <a:r>
              <a:rPr lang="en-US" sz="1800" dirty="0" err="1">
                <a:solidFill>
                  <a:srgbClr val="000000"/>
                </a:solidFill>
                <a:effectLst/>
                <a:latin typeface="Arial" panose="020B0604020202020204" pitchFamily="34" charset="0"/>
                <a:ea typeface="Calibri" panose="020F0502020204030204" pitchFamily="34" charset="0"/>
              </a:rPr>
              <a:t>muốn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tòi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a:t>
            </a:r>
          </a:p>
          <a:p>
            <a:pPr algn="just"/>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kịp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trọng</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khuyến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tưởng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algn="just"/>
            <a:endParaRPr lang="en-US" sz="1800" dirty="0"/>
          </a:p>
        </p:txBody>
      </p:sp>
      <p:sp>
        <p:nvSpPr>
          <p:cNvPr id="11" name="Google Shape;126;p25">
            <a:extLst>
              <a:ext uri="{FF2B5EF4-FFF2-40B4-BE49-F238E27FC236}">
                <a16:creationId xmlns:a16="http://schemas.microsoft.com/office/drawing/2014/main" id="{2C5E4F36-00A7-E945-B23B-B29AD64FCB52}"/>
              </a:ext>
            </a:extLst>
          </p:cNvPr>
          <p:cNvSpPr txBox="1">
            <a:spLocks noGrp="1"/>
          </p:cNvSpPr>
          <p:nvPr>
            <p:ph type="title"/>
          </p:nvPr>
        </p:nvSpPr>
        <p:spPr>
          <a:xfrm>
            <a:off x="457200" y="-22225"/>
            <a:ext cx="8229600" cy="85725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Tree>
    <p:extLst>
      <p:ext uri="{BB962C8B-B14F-4D97-AF65-F5344CB8AC3E}">
        <p14:creationId xmlns:p14="http://schemas.microsoft.com/office/powerpoint/2010/main" val="3731685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8066087" cy="1704249"/>
          </a:xfrm>
          <a:prstGeom prst="rect">
            <a:avLst/>
          </a:prstGeom>
          <a:noFill/>
        </p:spPr>
        <p:txBody>
          <a:bodyPr wrap="square">
            <a:spAutoFit/>
          </a:bodyPr>
          <a:lstStyle/>
          <a:p>
            <a:pPr marL="0" marR="0" indent="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2. </a:t>
            </a:r>
            <a:r>
              <a:rPr lang="en-US" sz="1800" b="1" dirty="0" err="1">
                <a:solidFill>
                  <a:srgbClr val="000000"/>
                </a:solidFill>
                <a:effectLst/>
                <a:latin typeface="Arial" panose="020B0604020202020204" pitchFamily="34" charset="0"/>
                <a:ea typeface="Calibri" panose="020F0502020204030204" pitchFamily="34" charset="0"/>
              </a:rPr>
              <a:t>Một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số</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biện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pháp</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dục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kỹ</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năng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xã</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hội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mẫu</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thông</a:t>
            </a:r>
            <a:r>
              <a:rPr lang="en-US" sz="1800" b="1" dirty="0">
                <a:solidFill>
                  <a:srgbClr val="000000"/>
                </a:solidFill>
                <a:effectLst/>
                <a:latin typeface="Arial" panose="020B0604020202020204" pitchFamily="34" charset="0"/>
                <a:ea typeface="Calibri" panose="020F0502020204030204" pitchFamily="34" charset="0"/>
              </a:rPr>
              <a:t> qua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trải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kĩ</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8111" y="582401"/>
            <a:ext cx="8912513" cy="873252"/>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kĩ</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C72660BE-F42B-BFA0-C617-F24D53742F0F}"/>
              </a:ext>
            </a:extLst>
          </p:cNvPr>
          <p:cNvSpPr txBox="1"/>
          <p:nvPr/>
        </p:nvSpPr>
        <p:spPr>
          <a:xfrm>
            <a:off x="44450" y="1342611"/>
            <a:ext cx="8686799" cy="872034"/>
          </a:xfrm>
          <a:prstGeom prst="rect">
            <a:avLst/>
          </a:prstGeom>
          <a:noFill/>
        </p:spPr>
        <p:txBody>
          <a:bodyPr wrap="square">
            <a:spAutoFit/>
          </a:bodyPr>
          <a:lstStyle/>
          <a:p>
            <a:pPr marL="0" marR="0" indent="0" algn="just">
              <a:lnSpc>
                <a:spcPct val="150000"/>
              </a:lnSpc>
              <a:spcBef>
                <a:spcPts val="0"/>
              </a:spcBef>
              <a:spcAft>
                <a:spcPts val="0"/>
              </a:spcAft>
            </a:pPr>
            <a:r>
              <a:rPr lang="en-US" sz="1800" b="0" i="1" dirty="0">
                <a:solidFill>
                  <a:srgbClr val="000000"/>
                </a:solidFill>
                <a:effectLst/>
                <a:latin typeface="+mj-lt"/>
                <a:ea typeface="Calibri" panose="020F0502020204030204" pitchFamily="34" charset="0"/>
              </a:rPr>
              <a:t>2.1.1. </a:t>
            </a:r>
            <a:r>
              <a:rPr lang="en-US" sz="1800" b="0" i="1" dirty="0" err="1">
                <a:solidFill>
                  <a:srgbClr val="000000"/>
                </a:solidFill>
                <a:effectLst/>
                <a:latin typeface="+mj-lt"/>
                <a:ea typeface="Calibri" panose="020F0502020204030204" pitchFamily="34" charset="0"/>
              </a:rPr>
              <a:t>Biện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pháp</a:t>
            </a:r>
            <a:r>
              <a:rPr lang="en-US" sz="1800" b="0" i="1" dirty="0">
                <a:solidFill>
                  <a:srgbClr val="000000"/>
                </a:solidFill>
                <a:effectLst/>
                <a:latin typeface="+mj-lt"/>
                <a:ea typeface="Calibri" panose="020F0502020204030204" pitchFamily="34" charset="0"/>
              </a:rPr>
              <a:t> 1: </a:t>
            </a:r>
            <a:r>
              <a:rPr lang="en-US" sz="1800" b="0" i="1" dirty="0" err="1">
                <a:solidFill>
                  <a:srgbClr val="000000"/>
                </a:solidFill>
                <a:effectLst/>
                <a:latin typeface="+mj-lt"/>
                <a:ea typeface="Calibri" panose="020F0502020204030204" pitchFamily="34" charset="0"/>
              </a:rPr>
              <a:t>Xác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định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mục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đích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lựa</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chọn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nội</a:t>
            </a:r>
            <a:r>
              <a:rPr lang="en-US" sz="1800" b="0" i="1" dirty="0">
                <a:solidFill>
                  <a:srgbClr val="000000"/>
                </a:solidFill>
                <a:effectLst/>
                <a:latin typeface="+mj-lt"/>
                <a:ea typeface="Calibri" panose="020F0502020204030204" pitchFamily="34" charset="0"/>
              </a:rPr>
              <a:t> dung, </a:t>
            </a:r>
            <a:r>
              <a:rPr lang="en-US" sz="1800" b="0" i="1" dirty="0" err="1">
                <a:solidFill>
                  <a:srgbClr val="000000"/>
                </a:solidFill>
                <a:effectLst/>
                <a:latin typeface="+mj-lt"/>
                <a:ea typeface="Calibri" panose="020F0502020204030204" pitchFamily="34" charset="0"/>
              </a:rPr>
              <a:t>các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hoạt</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động</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dục</a:t>
            </a:r>
            <a:r>
              <a:rPr lang="en-US" sz="1800" b="0" i="1" dirty="0">
                <a:solidFill>
                  <a:srgbClr val="000000"/>
                </a:solidFill>
                <a:effectLst/>
                <a:latin typeface="+mj-lt"/>
                <a:ea typeface="Calibri" panose="020F0502020204030204" pitchFamily="34" charset="0"/>
              </a:rPr>
              <a:t> KNXH </a:t>
            </a:r>
            <a:r>
              <a:rPr lang="en-US" sz="1800" b="0" i="1" dirty="0" err="1">
                <a:solidFill>
                  <a:srgbClr val="000000"/>
                </a:solidFill>
                <a:effectLst/>
                <a:latin typeface="+mj-lt"/>
                <a:ea typeface="Calibri" panose="020F0502020204030204" pitchFamily="34" charset="0"/>
              </a:rPr>
              <a:t>cho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trẻ</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mẫu</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5-6 </a:t>
            </a:r>
            <a:r>
              <a:rPr lang="en-US" sz="1800" b="0" i="1" dirty="0" err="1">
                <a:solidFill>
                  <a:srgbClr val="000000"/>
                </a:solidFill>
                <a:effectLst/>
                <a:latin typeface="+mj-lt"/>
                <a:ea typeface="Calibri" panose="020F0502020204030204" pitchFamily="34" charset="0"/>
              </a:rPr>
              <a:t>tuổi</a:t>
            </a:r>
            <a:endParaRPr lang="en-US" sz="1800" b="1" dirty="0">
              <a:effectLst/>
              <a:latin typeface="+mj-lt"/>
              <a:ea typeface="Calibri" panose="020F0502020204030204" pitchFamily="34" charset="0"/>
            </a:endParaRPr>
          </a:p>
        </p:txBody>
      </p:sp>
      <p:sp>
        <p:nvSpPr>
          <p:cNvPr id="11" name="TextBox 10">
            <a:extLst>
              <a:ext uri="{FF2B5EF4-FFF2-40B4-BE49-F238E27FC236}">
                <a16:creationId xmlns:a16="http://schemas.microsoft.com/office/drawing/2014/main" id="{53576DDC-BA94-5851-DC27-DD0E7CD51856}"/>
              </a:ext>
            </a:extLst>
          </p:cNvPr>
          <p:cNvSpPr txBox="1"/>
          <p:nvPr/>
        </p:nvSpPr>
        <p:spPr>
          <a:xfrm>
            <a:off x="44450" y="2005336"/>
            <a:ext cx="8912513" cy="2949525"/>
          </a:xfrm>
          <a:prstGeom prst="rect">
            <a:avLst/>
          </a:prstGeom>
          <a:noFill/>
        </p:spPr>
        <p:txBody>
          <a:bodyPr wrap="square">
            <a:spAutoFit/>
          </a:bodyPr>
          <a:lstStyle/>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Mục</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đích</a:t>
            </a:r>
            <a:r>
              <a:rPr lang="en-US" sz="1800" i="1"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Giúp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trong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công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việc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và</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kĩ</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năng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xã</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hội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Tiến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hành</a:t>
            </a:r>
            <a:r>
              <a:rPr lang="en-US" sz="1800" i="1"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cần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tiến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hành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theo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bước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sau</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5-6 </a:t>
            </a:r>
            <a:r>
              <a:rPr lang="en-US" sz="1800" spc="-30"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với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từng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thời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điểm</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đề</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cụ</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Tree>
    <p:extLst>
      <p:ext uri="{BB962C8B-B14F-4D97-AF65-F5344CB8AC3E}">
        <p14:creationId xmlns:p14="http://schemas.microsoft.com/office/powerpoint/2010/main" val="1113237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8111" y="582401"/>
            <a:ext cx="8912513" cy="873252"/>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kĩ</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C72660BE-F42B-BFA0-C617-F24D53742F0F}"/>
              </a:ext>
            </a:extLst>
          </p:cNvPr>
          <p:cNvSpPr txBox="1"/>
          <p:nvPr/>
        </p:nvSpPr>
        <p:spPr>
          <a:xfrm>
            <a:off x="44450" y="1342611"/>
            <a:ext cx="8686799" cy="872034"/>
          </a:xfrm>
          <a:prstGeom prst="rect">
            <a:avLst/>
          </a:prstGeom>
          <a:noFill/>
        </p:spPr>
        <p:txBody>
          <a:bodyPr wrap="square">
            <a:spAutoFit/>
          </a:bodyPr>
          <a:lstStyle/>
          <a:p>
            <a:pPr marL="0" marR="0" indent="0" algn="just">
              <a:lnSpc>
                <a:spcPct val="150000"/>
              </a:lnSpc>
              <a:spcBef>
                <a:spcPts val="0"/>
              </a:spcBef>
              <a:spcAft>
                <a:spcPts val="0"/>
              </a:spcAft>
            </a:pPr>
            <a:r>
              <a:rPr lang="en-US" sz="1800" b="0" i="1" dirty="0">
                <a:solidFill>
                  <a:srgbClr val="000000"/>
                </a:solidFill>
                <a:effectLst/>
                <a:latin typeface="+mj-lt"/>
                <a:ea typeface="Calibri" panose="020F0502020204030204" pitchFamily="34" charset="0"/>
              </a:rPr>
              <a:t>2.1.1. </a:t>
            </a:r>
            <a:r>
              <a:rPr lang="en-US" sz="1800" b="0" i="1" dirty="0" err="1">
                <a:solidFill>
                  <a:srgbClr val="000000"/>
                </a:solidFill>
                <a:effectLst/>
                <a:latin typeface="+mj-lt"/>
                <a:ea typeface="Calibri" panose="020F0502020204030204" pitchFamily="34" charset="0"/>
              </a:rPr>
              <a:t>Biện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pháp</a:t>
            </a:r>
            <a:r>
              <a:rPr lang="en-US" sz="1800" b="0" i="1" dirty="0">
                <a:solidFill>
                  <a:srgbClr val="000000"/>
                </a:solidFill>
                <a:effectLst/>
                <a:latin typeface="+mj-lt"/>
                <a:ea typeface="Calibri" panose="020F0502020204030204" pitchFamily="34" charset="0"/>
              </a:rPr>
              <a:t> 1: </a:t>
            </a:r>
            <a:r>
              <a:rPr lang="en-US" sz="1800" b="0" i="1" dirty="0" err="1">
                <a:solidFill>
                  <a:srgbClr val="000000"/>
                </a:solidFill>
                <a:effectLst/>
                <a:latin typeface="+mj-lt"/>
                <a:ea typeface="Calibri" panose="020F0502020204030204" pitchFamily="34" charset="0"/>
              </a:rPr>
              <a:t>Xác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định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mục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đích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lựa</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chọn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nội</a:t>
            </a:r>
            <a:r>
              <a:rPr lang="en-US" sz="1800" b="0" i="1" dirty="0">
                <a:solidFill>
                  <a:srgbClr val="000000"/>
                </a:solidFill>
                <a:effectLst/>
                <a:latin typeface="+mj-lt"/>
                <a:ea typeface="Calibri" panose="020F0502020204030204" pitchFamily="34" charset="0"/>
              </a:rPr>
              <a:t> dung, </a:t>
            </a:r>
            <a:r>
              <a:rPr lang="en-US" sz="1800" b="0" i="1" dirty="0" err="1">
                <a:solidFill>
                  <a:srgbClr val="000000"/>
                </a:solidFill>
                <a:effectLst/>
                <a:latin typeface="+mj-lt"/>
                <a:ea typeface="Calibri" panose="020F0502020204030204" pitchFamily="34" charset="0"/>
              </a:rPr>
              <a:t>các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hoạt</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động</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dục</a:t>
            </a:r>
            <a:r>
              <a:rPr lang="en-US" sz="1800" b="0" i="1" dirty="0">
                <a:solidFill>
                  <a:srgbClr val="000000"/>
                </a:solidFill>
                <a:effectLst/>
                <a:latin typeface="+mj-lt"/>
                <a:ea typeface="Calibri" panose="020F0502020204030204" pitchFamily="34" charset="0"/>
              </a:rPr>
              <a:t> KNXH </a:t>
            </a:r>
            <a:r>
              <a:rPr lang="en-US" sz="1800" b="0" i="1" dirty="0" err="1">
                <a:solidFill>
                  <a:srgbClr val="000000"/>
                </a:solidFill>
                <a:effectLst/>
                <a:latin typeface="+mj-lt"/>
                <a:ea typeface="Calibri" panose="020F0502020204030204" pitchFamily="34" charset="0"/>
              </a:rPr>
              <a:t>cho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trẻ</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mẫu</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5-6 </a:t>
            </a:r>
            <a:r>
              <a:rPr lang="en-US" sz="1800" b="0" i="1" dirty="0" err="1">
                <a:solidFill>
                  <a:srgbClr val="000000"/>
                </a:solidFill>
                <a:effectLst/>
                <a:latin typeface="+mj-lt"/>
                <a:ea typeface="Calibri" panose="020F0502020204030204" pitchFamily="34" charset="0"/>
              </a:rPr>
              <a:t>tuổi</a:t>
            </a:r>
            <a:endParaRPr lang="en-US" sz="1800" b="1" dirty="0">
              <a:effectLst/>
              <a:latin typeface="+mj-lt"/>
              <a:ea typeface="Calibri" panose="020F0502020204030204" pitchFamily="34" charset="0"/>
            </a:endParaRPr>
          </a:p>
        </p:txBody>
      </p:sp>
      <p:sp>
        <p:nvSpPr>
          <p:cNvPr id="11" name="TextBox 10">
            <a:extLst>
              <a:ext uri="{FF2B5EF4-FFF2-40B4-BE49-F238E27FC236}">
                <a16:creationId xmlns:a16="http://schemas.microsoft.com/office/drawing/2014/main" id="{53576DDC-BA94-5851-DC27-DD0E7CD51856}"/>
              </a:ext>
            </a:extLst>
          </p:cNvPr>
          <p:cNvSpPr txBox="1"/>
          <p:nvPr/>
        </p:nvSpPr>
        <p:spPr>
          <a:xfrm>
            <a:off x="44450" y="2005336"/>
            <a:ext cx="8912513" cy="2949525"/>
          </a:xfrm>
          <a:prstGeom prst="rect">
            <a:avLst/>
          </a:prstGeom>
          <a:noFill/>
        </p:spPr>
        <p:txBody>
          <a:bodyPr wrap="square">
            <a:spAutoFit/>
          </a:bodyPr>
          <a:lstStyle/>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Mục</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đích</a:t>
            </a:r>
            <a:r>
              <a:rPr lang="en-US" sz="1800" i="1"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Giúp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trong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công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việc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và</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kĩ</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năng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xã</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hội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Tiến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hành</a:t>
            </a:r>
            <a:r>
              <a:rPr lang="en-US" sz="1800" i="1"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cần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tiến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hành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theo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bước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sau</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5-6 </a:t>
            </a:r>
            <a:r>
              <a:rPr lang="en-US" sz="1800" spc="-30"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với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từng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thời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điểm</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đề</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cụ</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Tree>
    <p:extLst>
      <p:ext uri="{BB962C8B-B14F-4D97-AF65-F5344CB8AC3E}">
        <p14:creationId xmlns:p14="http://schemas.microsoft.com/office/powerpoint/2010/main" val="3904062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2556" y="1106796"/>
            <a:ext cx="8878888" cy="2956066"/>
          </a:xfrm>
          <a:prstGeom prst="rect">
            <a:avLst/>
          </a:prstGeom>
          <a:noFill/>
        </p:spPr>
        <p:txBody>
          <a:bodyPr wrap="square">
            <a:spAutoFit/>
          </a:bodyPr>
          <a:lstStyle/>
          <a:p>
            <a:pPr indent="457200" algn="just">
              <a:lnSpc>
                <a:spcPct val="150000"/>
              </a:lnSpc>
            </a:pPr>
            <a:r>
              <a:rPr lang="en-US" sz="1800" b="0" i="1" dirty="0">
                <a:solidFill>
                  <a:srgbClr val="000000"/>
                </a:solidFill>
                <a:effectLst/>
                <a:latin typeface="+mj-lt"/>
                <a:ea typeface="Calibri" panose="020F0502020204030204" pitchFamily="34" charset="0"/>
              </a:rPr>
              <a:t>2.1.1. </a:t>
            </a:r>
            <a:r>
              <a:rPr lang="en-US" sz="1800" b="0" i="1" dirty="0" err="1">
                <a:solidFill>
                  <a:srgbClr val="000000"/>
                </a:solidFill>
                <a:effectLst/>
                <a:latin typeface="+mj-lt"/>
                <a:ea typeface="Calibri" panose="020F0502020204030204" pitchFamily="34" charset="0"/>
              </a:rPr>
              <a:t>Biện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pháp</a:t>
            </a:r>
            <a:r>
              <a:rPr lang="en-US" sz="1800" b="0" i="1" dirty="0">
                <a:solidFill>
                  <a:srgbClr val="000000"/>
                </a:solidFill>
                <a:effectLst/>
                <a:latin typeface="+mj-lt"/>
                <a:ea typeface="Calibri" panose="020F0502020204030204" pitchFamily="34" charset="0"/>
              </a:rPr>
              <a:t> 1: </a:t>
            </a:r>
            <a:r>
              <a:rPr lang="en-US" sz="1800" b="0" i="1" dirty="0" err="1">
                <a:solidFill>
                  <a:srgbClr val="000000"/>
                </a:solidFill>
                <a:effectLst/>
                <a:latin typeface="+mj-lt"/>
                <a:ea typeface="Calibri" panose="020F0502020204030204" pitchFamily="34" charset="0"/>
              </a:rPr>
              <a:t>Xác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định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mục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đích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lựa</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chọn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nội</a:t>
            </a:r>
            <a:r>
              <a:rPr lang="en-US" sz="1800" b="0" i="1" dirty="0">
                <a:solidFill>
                  <a:srgbClr val="000000"/>
                </a:solidFill>
                <a:effectLst/>
                <a:latin typeface="+mj-lt"/>
                <a:ea typeface="Calibri" panose="020F0502020204030204" pitchFamily="34" charset="0"/>
              </a:rPr>
              <a:t> dung, </a:t>
            </a:r>
            <a:r>
              <a:rPr lang="en-US" sz="1800" b="0" i="1" dirty="0" err="1">
                <a:solidFill>
                  <a:srgbClr val="000000"/>
                </a:solidFill>
                <a:effectLst/>
                <a:latin typeface="+mj-lt"/>
                <a:ea typeface="Calibri" panose="020F0502020204030204" pitchFamily="34" charset="0"/>
              </a:rPr>
              <a:t>các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hoạt</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động</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dục</a:t>
            </a:r>
            <a:r>
              <a:rPr lang="en-US" sz="1800" b="0" i="1" dirty="0">
                <a:solidFill>
                  <a:srgbClr val="000000"/>
                </a:solidFill>
                <a:effectLst/>
                <a:latin typeface="+mj-lt"/>
                <a:ea typeface="Calibri" panose="020F0502020204030204" pitchFamily="34" charset="0"/>
              </a:rPr>
              <a:t> KNXH </a:t>
            </a:r>
            <a:r>
              <a:rPr lang="en-US" sz="1800" b="0" i="1" dirty="0" err="1">
                <a:solidFill>
                  <a:srgbClr val="000000"/>
                </a:solidFill>
                <a:effectLst/>
                <a:latin typeface="+mj-lt"/>
                <a:ea typeface="Calibri" panose="020F0502020204030204" pitchFamily="34" charset="0"/>
              </a:rPr>
              <a:t>cho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trẻ</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mẫu</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5-6 </a:t>
            </a:r>
            <a:r>
              <a:rPr lang="en-US" sz="1800" b="0" i="1" dirty="0" err="1">
                <a:solidFill>
                  <a:srgbClr val="000000"/>
                </a:solidFill>
                <a:effectLst/>
                <a:latin typeface="+mj-lt"/>
                <a:ea typeface="Calibri" panose="020F0502020204030204" pitchFamily="34" charset="0"/>
              </a:rPr>
              <a:t>tuổi</a:t>
            </a:r>
            <a:endParaRPr lang="en-US" sz="1800" b="1"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1:</a:t>
            </a:r>
            <a:r>
              <a:rPr lang="en-US" sz="1800"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mục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tiêu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dục</a:t>
            </a:r>
            <a:r>
              <a:rPr lang="en-US" sz="1800" i="1" spc="-30" dirty="0">
                <a:solidFill>
                  <a:srgbClr val="000000"/>
                </a:solidFill>
                <a:effectLst/>
                <a:latin typeface="Arial" panose="020B0604020202020204" pitchFamily="34" charset="0"/>
                <a:ea typeface="Calibri" panose="020F0502020204030204" pitchFamily="34" charset="0"/>
              </a:rPr>
              <a:t> KNXH </a:t>
            </a:r>
            <a:r>
              <a:rPr lang="en-US" sz="1800" i="1" spc="-30" dirty="0" err="1">
                <a:solidFill>
                  <a:srgbClr val="000000"/>
                </a:solidFill>
                <a:effectLst/>
                <a:latin typeface="Arial" panose="020B0604020202020204" pitchFamily="34" charset="0"/>
                <a:ea typeface="Calibri" panose="020F0502020204030204" pitchFamily="34" charset="0"/>
              </a:rPr>
              <a:t>cho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5-6 </a:t>
            </a:r>
            <a:r>
              <a:rPr lang="en-US" sz="1800" i="1" spc="-3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mẫu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5 - 6 </a:t>
            </a:r>
            <a:r>
              <a:rPr lang="en-US" sz="1800" spc="-30" dirty="0" err="1">
                <a:solidFill>
                  <a:srgbClr val="000000"/>
                </a:solidFill>
                <a:effectLst/>
                <a:latin typeface="Arial" panose="020B0604020202020204" pitchFamily="34" charset="0"/>
                <a:ea typeface="Calibri" panose="020F0502020204030204" pitchFamily="34" charset="0"/>
              </a:rPr>
              <a:t>tuổi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sẽ</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hình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thành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triển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thiết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giúp</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có</a:t>
            </a:r>
            <a:r>
              <a:rPr lang="en-US" sz="1800" spc="-3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kỹ năng giải quyết các vấn đề, mâu thuẫn với những người xung quanh, trẻ biết sống tự tôn và thừa nhận người 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đó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triển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toàn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diện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chuẩn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bị</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tốt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bước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lớp</a:t>
            </a:r>
            <a:r>
              <a:rPr lang="en-US" sz="1800" spc="-30" dirty="0">
                <a:solidFill>
                  <a:srgbClr val="000000"/>
                </a:solidFill>
                <a:effectLst/>
                <a:latin typeface="Arial" panose="020B0604020202020204" pitchFamily="34" charset="0"/>
                <a:ea typeface="Calibri" panose="020F0502020204030204" pitchFamily="34" charset="0"/>
              </a:rPr>
              <a:t> 1.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2528003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8066087" cy="4202561"/>
          </a:xfrm>
          <a:prstGeom prst="rect">
            <a:avLst/>
          </a:prstGeom>
          <a:noFill/>
        </p:spPr>
        <p:txBody>
          <a:bodyPr wrap="square">
            <a:spAutoFit/>
          </a:bodyPr>
          <a:lstStyle/>
          <a:p>
            <a:pPr marL="0" marR="0" indent="457200" algn="just">
              <a:lnSpc>
                <a:spcPct val="150000"/>
              </a:lnSpc>
              <a:spcBef>
                <a:spcPts val="0"/>
              </a:spcBef>
              <a:spcAft>
                <a:spcPts val="0"/>
              </a:spcAft>
            </a:pPr>
            <a:r>
              <a:rPr lang="en-US" sz="1800" i="1" spc="40" dirty="0" err="1">
                <a:solidFill>
                  <a:srgbClr val="000000"/>
                </a:solidFill>
                <a:effectLst/>
                <a:latin typeface="Arial" panose="020B0604020202020204" pitchFamily="34" charset="0"/>
                <a:ea typeface="Calibri" panose="020F0502020204030204" pitchFamily="34" charset="0"/>
              </a:rPr>
              <a:t>Bước</a:t>
            </a:r>
            <a:r>
              <a:rPr lang="en-US" sz="1800" i="1" spc="40" dirty="0">
                <a:solidFill>
                  <a:srgbClr val="000000"/>
                </a:solidFill>
                <a:effectLst/>
                <a:latin typeface="Arial" panose="020B0604020202020204" pitchFamily="34" charset="0"/>
                <a:ea typeface="Calibri" panose="020F0502020204030204" pitchFamily="34" charset="0"/>
              </a:rPr>
              <a:t> 2: </a:t>
            </a:r>
            <a:r>
              <a:rPr lang="en-US" sz="1800" i="1" spc="40" dirty="0" err="1">
                <a:solidFill>
                  <a:srgbClr val="000000"/>
                </a:solidFill>
                <a:effectLst/>
                <a:latin typeface="Arial" panose="020B0604020202020204" pitchFamily="34" charset="0"/>
                <a:ea typeface="Calibri" panose="020F0502020204030204" pitchFamily="34" charset="0"/>
              </a:rPr>
              <a:t>Lựa</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chọn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nội</a:t>
            </a:r>
            <a:r>
              <a:rPr lang="en-US" sz="1800" i="1" spc="40" dirty="0">
                <a:solidFill>
                  <a:srgbClr val="000000"/>
                </a:solidFill>
                <a:effectLst/>
                <a:latin typeface="Arial" panose="020B0604020202020204" pitchFamily="34" charset="0"/>
                <a:ea typeface="Calibri" panose="020F0502020204030204" pitchFamily="34" charset="0"/>
              </a:rPr>
              <a:t> dung </a:t>
            </a:r>
            <a:r>
              <a:rPr lang="en-US" sz="1800" i="1" spc="40" dirty="0" err="1">
                <a:solidFill>
                  <a:srgbClr val="000000"/>
                </a:solidFill>
                <a:effectLst/>
                <a:latin typeface="Arial" panose="020B0604020202020204" pitchFamily="34" charset="0"/>
                <a:ea typeface="Calibri" panose="020F0502020204030204" pitchFamily="34" charset="0"/>
              </a:rPr>
              <a:t>giáo</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dục</a:t>
            </a:r>
            <a:r>
              <a:rPr lang="en-US" sz="1800" i="1" spc="40" dirty="0">
                <a:solidFill>
                  <a:srgbClr val="000000"/>
                </a:solidFill>
                <a:effectLst/>
                <a:latin typeface="Arial" panose="020B0604020202020204" pitchFamily="34" charset="0"/>
                <a:ea typeface="Calibri" panose="020F0502020204030204" pitchFamily="34" charset="0"/>
              </a:rPr>
              <a:t> KNXH </a:t>
            </a:r>
            <a:r>
              <a:rPr lang="en-US" sz="1800" i="1" spc="40" dirty="0" err="1">
                <a:solidFill>
                  <a:srgbClr val="000000"/>
                </a:solidFill>
                <a:effectLst/>
                <a:latin typeface="Arial" panose="020B0604020202020204" pitchFamily="34" charset="0"/>
                <a:ea typeface="Calibri" panose="020F0502020204030204" pitchFamily="34" charset="0"/>
              </a:rPr>
              <a:t>cần</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giáo</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dục</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cho</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trẻ</a:t>
            </a:r>
            <a:r>
              <a:rPr lang="en-US" sz="1800" i="1" spc="40" dirty="0">
                <a:solidFill>
                  <a:srgbClr val="000000"/>
                </a:solidFill>
                <a:effectLst/>
                <a:latin typeface="Arial" panose="020B0604020202020204" pitchFamily="34" charset="0"/>
                <a:ea typeface="Calibri" panose="020F0502020204030204" pitchFamily="34" charset="0"/>
              </a:rPr>
              <a:t> ở </a:t>
            </a:r>
            <a:r>
              <a:rPr lang="en-US" sz="1800" i="1" spc="40" dirty="0" err="1">
                <a:solidFill>
                  <a:srgbClr val="000000"/>
                </a:solidFill>
                <a:effectLst/>
                <a:latin typeface="Arial" panose="020B0604020202020204" pitchFamily="34" charset="0"/>
                <a:ea typeface="Calibri" panose="020F0502020204030204" pitchFamily="34" charset="0"/>
              </a:rPr>
              <a:t>từng</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độ</a:t>
            </a:r>
            <a:r>
              <a:rPr lang="en-US" sz="1800" i="1" spc="40" dirty="0">
                <a:solidFill>
                  <a:srgbClr val="000000"/>
                </a:solidFill>
                <a:effectLst/>
                <a:latin typeface="Arial" panose="020B0604020202020204" pitchFamily="34" charset="0"/>
                <a:ea typeface="Calibri" panose="020F0502020204030204" pitchFamily="34" charset="0"/>
              </a:rPr>
              <a:t> </a:t>
            </a:r>
            <a:r>
              <a:rPr lang="en-US" sz="1800" i="1" spc="40" dirty="0" err="1">
                <a:solidFill>
                  <a:srgbClr val="000000"/>
                </a:solidFill>
                <a:effectLst/>
                <a:latin typeface="Arial" panose="020B0604020202020204" pitchFamily="34" charset="0"/>
                <a:ea typeface="Calibri" panose="020F0502020204030204" pitchFamily="34" charset="0"/>
              </a:rPr>
              <a:t>tuổi</a:t>
            </a:r>
            <a:r>
              <a:rPr lang="en-US" sz="1800" i="1"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Arial" panose="020B0604020202020204" pitchFamily="34" charset="0"/>
                <a:ea typeface="Calibri" panose="020F0502020204030204" pitchFamily="34" charset="0"/>
              </a:rPr>
              <a:t>Để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xác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định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GV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dựa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tiêu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mẫu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lĩnh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vực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triển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tình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cảm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Vì</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vậy</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viên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nghiên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cứu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kĩ</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chương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trình</a:t>
            </a:r>
            <a:r>
              <a:rPr lang="en-US" sz="1800" spc="-30" dirty="0">
                <a:solidFill>
                  <a:srgbClr val="000000"/>
                </a:solidFill>
                <a:effectLst/>
                <a:latin typeface="Arial" panose="020B0604020202020204" pitchFamily="34" charset="0"/>
                <a:ea typeface="Calibri" panose="020F0502020204030204" pitchFamily="34" charset="0"/>
              </a:rPr>
              <a:t> GDMN.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mẫu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bao </a:t>
            </a:r>
            <a:r>
              <a:rPr lang="en-US" sz="1800" spc="-30" dirty="0" err="1">
                <a:solidFill>
                  <a:srgbClr val="000000"/>
                </a:solidFill>
                <a:effectLst/>
                <a:latin typeface="Arial" panose="020B0604020202020204" pitchFamily="34" charset="0"/>
                <a:ea typeface="Calibri" panose="020F0502020204030204" pitchFamily="34" charset="0"/>
              </a:rPr>
              <a:t>gồm</a:t>
            </a:r>
            <a:r>
              <a:rPr lang="en-US" sz="1800" spc="-30" dirty="0">
                <a:solidFill>
                  <a:srgbClr val="000000"/>
                </a:solidFill>
                <a:effectLst/>
                <a:latin typeface="Arial" panose="020B0604020202020204" pitchFamily="34" charset="0"/>
                <a:ea typeface="Calibri" panose="020F0502020204030204" pitchFamily="34" charset="0"/>
              </a:rPr>
              <a:t> 2 </a:t>
            </a:r>
            <a:r>
              <a:rPr lang="en-US" sz="1800" spc="-30" dirty="0" err="1">
                <a:solidFill>
                  <a:srgbClr val="000000"/>
                </a:solidFill>
                <a:effectLst/>
                <a:latin typeface="Arial" panose="020B0604020202020204" pitchFamily="34" charset="0"/>
                <a:ea typeface="Calibri" panose="020F0502020204030204" pitchFamily="34" charset="0"/>
              </a:rPr>
              <a:t>nôi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chính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hành</a:t>
            </a:r>
            <a:r>
              <a:rPr lang="en-US" sz="1800" spc="-30" dirty="0">
                <a:solidFill>
                  <a:srgbClr val="000000"/>
                </a:solidFill>
                <a:effectLst/>
                <a:latin typeface="Arial" panose="020B0604020202020204" pitchFamily="34" charset="0"/>
                <a:ea typeface="Calibri" panose="020F0502020204030204" pitchFamily="34" charset="0"/>
              </a:rPr>
              <a:t> vi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quy</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tắc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ứng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xử</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xã</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hội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quan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tâm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đến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môi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trường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nội</a:t>
            </a:r>
            <a:r>
              <a:rPr lang="en-US" sz="1800" spc="-30" dirty="0">
                <a:solidFill>
                  <a:srgbClr val="000000"/>
                </a:solidFill>
                <a:effectLst/>
                <a:latin typeface="Arial" panose="020B0604020202020204" pitchFamily="34" charset="0"/>
                <a:ea typeface="Calibri" panose="020F0502020204030204" pitchFamily="34" charset="0"/>
              </a:rPr>
              <a:t> dung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này</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phải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được</a:t>
            </a:r>
            <a:r>
              <a:rPr lang="en-US" sz="1800" spc="-30" dirty="0">
                <a:solidFill>
                  <a:srgbClr val="000000"/>
                </a:solidFill>
                <a:effectLst/>
                <a:latin typeface="Arial" panose="020B0604020202020204" pitchFamily="34" charset="0"/>
                <a:ea typeface="Calibri" panose="020F0502020204030204" pitchFamily="34" charset="0"/>
              </a:rPr>
              <a:t> GV </a:t>
            </a:r>
            <a:r>
              <a:rPr lang="en-US" sz="1800" spc="-30" dirty="0" err="1">
                <a:solidFill>
                  <a:srgbClr val="000000"/>
                </a:solidFill>
                <a:effectLst/>
                <a:latin typeface="Arial" panose="020B0604020202020204" pitchFamily="34" charset="0"/>
                <a:ea typeface="Calibri" panose="020F0502020204030204" pitchFamily="34" charset="0"/>
              </a:rPr>
              <a:t>lựa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chọn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phù</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hợp</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với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thời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điểm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chủ</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đề</a:t>
            </a:r>
            <a:r>
              <a:rPr lang="en-US" sz="1800" spc="-3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800" spc="-50" dirty="0">
                <a:solidFill>
                  <a:srgbClr val="000000"/>
                </a:solidFill>
                <a:effectLst/>
                <a:latin typeface="Arial" panose="020B0604020202020204" pitchFamily="34" charset="0"/>
                <a:ea typeface="Calibri" panose="020F0502020204030204" pitchFamily="34" charset="0"/>
              </a:rPr>
              <a:t>Ví dụ gợi ý lựa chọn nội dung giáo dục</a:t>
            </a:r>
            <a:r>
              <a:rPr lang="en-US" sz="1800" spc="-50" dirty="0">
                <a:solidFill>
                  <a:srgbClr val="000000"/>
                </a:solidFill>
                <a:effectLst/>
                <a:latin typeface="Arial" panose="020B0604020202020204" pitchFamily="34" charset="0"/>
                <a:ea typeface="Calibri" panose="020F0502020204030204" pitchFamily="34" charset="0"/>
              </a:rPr>
              <a:t> KNXH</a:t>
            </a:r>
            <a:r>
              <a:rPr lang="vi-VN" sz="1800" spc="-50" dirty="0">
                <a:solidFill>
                  <a:srgbClr val="000000"/>
                </a:solidFill>
                <a:effectLst/>
                <a:latin typeface="Arial" panose="020B0604020202020204" pitchFamily="34" charset="0"/>
                <a:ea typeface="Calibri" panose="020F0502020204030204" pitchFamily="34" charset="0"/>
              </a:rPr>
              <a:t> tích hợp trong một số chủ đề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1713461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graphicFrame>
        <p:nvGraphicFramePr>
          <p:cNvPr id="2" name="Table 1">
            <a:extLst>
              <a:ext uri="{FF2B5EF4-FFF2-40B4-BE49-F238E27FC236}">
                <a16:creationId xmlns:a16="http://schemas.microsoft.com/office/drawing/2014/main" id="{4D8F123B-9479-81EB-CAD6-0A63A75E4B94}"/>
              </a:ext>
            </a:extLst>
          </p:cNvPr>
          <p:cNvGraphicFramePr>
            <a:graphicFrameLocks noGrp="1"/>
          </p:cNvGraphicFramePr>
          <p:nvPr>
            <p:extLst>
              <p:ext uri="{D42A27DB-BD31-4B8C-83A1-F6EECF244321}">
                <p14:modId xmlns:p14="http://schemas.microsoft.com/office/powerpoint/2010/main" val="1923343657"/>
              </p:ext>
            </p:extLst>
          </p:nvPr>
        </p:nvGraphicFramePr>
        <p:xfrm>
          <a:off x="214025" y="609854"/>
          <a:ext cx="8771225" cy="4533646"/>
        </p:xfrm>
        <a:graphic>
          <a:graphicData uri="http://schemas.openxmlformats.org/drawingml/2006/table">
            <a:tbl>
              <a:tblPr firstRow="1" firstCol="1" bandRow="1">
                <a:tableStyleId>{03E3C8FF-8B87-4EE5-BC46-B188729109F7}</a:tableStyleId>
              </a:tblPr>
              <a:tblGrid>
                <a:gridCol w="1349995">
                  <a:extLst>
                    <a:ext uri="{9D8B030D-6E8A-4147-A177-3AD203B41FA5}">
                      <a16:colId xmlns:a16="http://schemas.microsoft.com/office/drawing/2014/main" val="1400713426"/>
                    </a:ext>
                  </a:extLst>
                </a:gridCol>
                <a:gridCol w="7421230">
                  <a:extLst>
                    <a:ext uri="{9D8B030D-6E8A-4147-A177-3AD203B41FA5}">
                      <a16:colId xmlns:a16="http://schemas.microsoft.com/office/drawing/2014/main" val="690056151"/>
                    </a:ext>
                  </a:extLst>
                </a:gridCol>
              </a:tblGrid>
              <a:tr h="318913">
                <a:tc>
                  <a:txBody>
                    <a:bodyPr/>
                    <a:lstStyle/>
                    <a:p>
                      <a:pPr marL="0" marR="0" algn="just">
                        <a:lnSpc>
                          <a:spcPct val="140000"/>
                        </a:lnSpc>
                        <a:spcBef>
                          <a:spcPts val="0"/>
                        </a:spcBef>
                        <a:spcAft>
                          <a:spcPts val="0"/>
                        </a:spcAft>
                      </a:pPr>
                      <a:r>
                        <a:rPr lang="en-US" sz="1800">
                          <a:effectLst/>
                        </a:rPr>
                        <a:t>Chủ đề</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40000"/>
                        </a:lnSpc>
                        <a:spcBef>
                          <a:spcPts val="0"/>
                        </a:spcBef>
                        <a:spcAft>
                          <a:spcPts val="0"/>
                        </a:spcAft>
                      </a:pPr>
                      <a:r>
                        <a:rPr lang="en-US" sz="1800">
                          <a:effectLst/>
                        </a:rPr>
                        <a:t>Nội dung giáo dục kĩ năng xã hội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7228166"/>
                  </a:ext>
                </a:extLst>
              </a:tr>
              <a:tr h="3852783">
                <a:tc>
                  <a:txBody>
                    <a:bodyPr/>
                    <a:lstStyle/>
                    <a:p>
                      <a:pPr marL="0" marR="0" algn="just">
                        <a:lnSpc>
                          <a:spcPct val="140000"/>
                        </a:lnSpc>
                        <a:spcBef>
                          <a:spcPts val="0"/>
                        </a:spcBef>
                        <a:spcAft>
                          <a:spcPts val="0"/>
                        </a:spcAft>
                      </a:pPr>
                      <a:r>
                        <a:rPr lang="en-US" sz="1800">
                          <a:effectLst/>
                        </a:rPr>
                        <a:t>Trường mầm non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40000"/>
                        </a:lnSpc>
                        <a:spcBef>
                          <a:spcPts val="0"/>
                        </a:spcBef>
                        <a:spcAft>
                          <a:spcPts val="0"/>
                        </a:spcAft>
                      </a:pPr>
                      <a:r>
                        <a:rPr lang="en-US" sz="1800" dirty="0">
                          <a:effectLst/>
                        </a:rPr>
                        <a:t>- </a:t>
                      </a:r>
                      <a:r>
                        <a:rPr lang="en-US" sz="1800" dirty="0" err="1">
                          <a:effectLst/>
                        </a:rPr>
                        <a:t>Chào</a:t>
                      </a:r>
                      <a:r>
                        <a:rPr lang="en-US" sz="1800" dirty="0">
                          <a:effectLst/>
                        </a:rPr>
                        <a:t> </a:t>
                      </a:r>
                      <a:r>
                        <a:rPr lang="en-US" sz="1800" dirty="0" err="1">
                          <a:effectLst/>
                        </a:rPr>
                        <a:t>hỏi</a:t>
                      </a:r>
                      <a:r>
                        <a:rPr lang="en-US" sz="1800" dirty="0">
                          <a:effectLst/>
                        </a:rPr>
                        <a:t> </a:t>
                      </a:r>
                      <a:r>
                        <a:rPr lang="en-US" sz="1800" dirty="0" err="1">
                          <a:effectLst/>
                        </a:rPr>
                        <a:t>lịch</a:t>
                      </a:r>
                      <a:r>
                        <a:rPr lang="en-US" sz="1800" dirty="0">
                          <a:effectLst/>
                        </a:rPr>
                        <a:t> </a:t>
                      </a:r>
                      <a:r>
                        <a:rPr lang="en-US" sz="1800" dirty="0" err="1">
                          <a:effectLst/>
                        </a:rPr>
                        <a:t>sự</a:t>
                      </a:r>
                      <a:r>
                        <a:rPr lang="en-US" sz="1800" dirty="0">
                          <a:effectLst/>
                        </a:rPr>
                        <a:t>, </a:t>
                      </a:r>
                      <a:r>
                        <a:rPr lang="en-US" sz="1800" dirty="0" err="1">
                          <a:effectLst/>
                        </a:rPr>
                        <a:t>lễ</a:t>
                      </a:r>
                      <a:r>
                        <a:rPr lang="en-US" sz="1800" dirty="0">
                          <a:effectLst/>
                        </a:rPr>
                        <a:t> </a:t>
                      </a:r>
                      <a:r>
                        <a:rPr lang="en-US" sz="1800" dirty="0" err="1">
                          <a:effectLst/>
                        </a:rPr>
                        <a:t>phép</a:t>
                      </a:r>
                      <a:endParaRPr lang="en-US" sz="1800" dirty="0">
                        <a:effectLst/>
                      </a:endParaRPr>
                    </a:p>
                    <a:p>
                      <a:pPr marL="0" marR="0" algn="just">
                        <a:lnSpc>
                          <a:spcPct val="140000"/>
                        </a:lnSpc>
                        <a:spcBef>
                          <a:spcPts val="0"/>
                        </a:spcBef>
                        <a:spcAft>
                          <a:spcPts val="0"/>
                        </a:spcAft>
                      </a:pPr>
                      <a:r>
                        <a:rPr lang="en-US" sz="1800" dirty="0">
                          <a:effectLst/>
                        </a:rPr>
                        <a:t>- Sau </a:t>
                      </a:r>
                      <a:r>
                        <a:rPr lang="en-US" sz="1800" dirty="0" err="1">
                          <a:effectLst/>
                        </a:rPr>
                        <a:t>khi</a:t>
                      </a:r>
                      <a:r>
                        <a:rPr lang="en-US" sz="1800" dirty="0">
                          <a:effectLst/>
                        </a:rPr>
                        <a:t> </a:t>
                      </a:r>
                      <a:r>
                        <a:rPr lang="en-US" sz="1800" dirty="0" err="1">
                          <a:effectLst/>
                        </a:rPr>
                        <a:t>chơi</a:t>
                      </a:r>
                      <a:r>
                        <a:rPr lang="en-US" sz="1800" dirty="0">
                          <a:effectLst/>
                        </a:rPr>
                        <a:t> </a:t>
                      </a:r>
                      <a:r>
                        <a:rPr lang="en-US" sz="1800" dirty="0" err="1">
                          <a:effectLst/>
                        </a:rPr>
                        <a:t>cất</a:t>
                      </a:r>
                      <a:r>
                        <a:rPr lang="en-US" sz="1800" dirty="0">
                          <a:effectLst/>
                        </a:rPr>
                        <a:t> </a:t>
                      </a:r>
                      <a:r>
                        <a:rPr lang="en-US" sz="1800" dirty="0" err="1">
                          <a:effectLst/>
                        </a:rPr>
                        <a:t>đồ</a:t>
                      </a:r>
                      <a:r>
                        <a:rPr lang="en-US" sz="1800" dirty="0">
                          <a:effectLst/>
                        </a:rPr>
                        <a:t> </a:t>
                      </a:r>
                      <a:r>
                        <a:rPr lang="en-US" sz="1800" dirty="0" err="1">
                          <a:effectLst/>
                        </a:rPr>
                        <a:t>chơi</a:t>
                      </a:r>
                      <a:r>
                        <a:rPr lang="en-US" sz="1800" dirty="0">
                          <a:effectLst/>
                        </a:rPr>
                        <a:t> </a:t>
                      </a:r>
                      <a:r>
                        <a:rPr lang="en-US" sz="1800" dirty="0" err="1">
                          <a:effectLst/>
                        </a:rPr>
                        <a:t>đúng</a:t>
                      </a:r>
                      <a:r>
                        <a:rPr lang="en-US" sz="1800" dirty="0">
                          <a:effectLst/>
                        </a:rPr>
                        <a:t> </a:t>
                      </a:r>
                      <a:r>
                        <a:rPr lang="en-US" sz="1800" dirty="0" err="1">
                          <a:effectLst/>
                        </a:rPr>
                        <a:t>nơi</a:t>
                      </a:r>
                      <a:r>
                        <a:rPr lang="en-US" sz="1800" dirty="0">
                          <a:effectLst/>
                        </a:rPr>
                        <a:t> </a:t>
                      </a:r>
                      <a:r>
                        <a:rPr lang="en-US" sz="1800" dirty="0" err="1">
                          <a:effectLst/>
                        </a:rPr>
                        <a:t>quy</a:t>
                      </a:r>
                      <a:r>
                        <a:rPr lang="en-US" sz="1800" dirty="0">
                          <a:effectLst/>
                        </a:rPr>
                        <a:t> </a:t>
                      </a:r>
                      <a:r>
                        <a:rPr lang="en-US" sz="1800" dirty="0" err="1">
                          <a:effectLst/>
                        </a:rPr>
                        <a:t>định</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Giữ</a:t>
                      </a:r>
                      <a:r>
                        <a:rPr lang="en-US" sz="1800" dirty="0">
                          <a:effectLst/>
                        </a:rPr>
                        <a:t> </a:t>
                      </a:r>
                      <a:r>
                        <a:rPr lang="en-US" sz="1800" dirty="0" err="1">
                          <a:effectLst/>
                        </a:rPr>
                        <a:t>gìn</a:t>
                      </a:r>
                      <a:r>
                        <a:rPr lang="en-US" sz="1800" dirty="0">
                          <a:effectLst/>
                        </a:rPr>
                        <a:t> </a:t>
                      </a:r>
                      <a:r>
                        <a:rPr lang="en-US" sz="1800" dirty="0" err="1">
                          <a:effectLst/>
                        </a:rPr>
                        <a:t>cẩn</a:t>
                      </a:r>
                      <a:r>
                        <a:rPr lang="en-US" sz="1800" dirty="0">
                          <a:effectLst/>
                        </a:rPr>
                        <a:t> </a:t>
                      </a:r>
                      <a:r>
                        <a:rPr lang="en-US" sz="1800" dirty="0" err="1">
                          <a:effectLst/>
                        </a:rPr>
                        <a:t>thận</a:t>
                      </a:r>
                      <a:r>
                        <a:rPr lang="en-US" sz="1800" dirty="0">
                          <a:effectLst/>
                        </a:rPr>
                        <a:t> </a:t>
                      </a:r>
                      <a:r>
                        <a:rPr lang="en-US" sz="1800" dirty="0" err="1">
                          <a:effectLst/>
                        </a:rPr>
                        <a:t>đồ</a:t>
                      </a:r>
                      <a:r>
                        <a:rPr lang="en-US" sz="1800" dirty="0">
                          <a:effectLst/>
                        </a:rPr>
                        <a:t> </a:t>
                      </a:r>
                      <a:r>
                        <a:rPr lang="en-US" sz="1800" dirty="0" err="1">
                          <a:effectLst/>
                        </a:rPr>
                        <a:t>dùng</a:t>
                      </a:r>
                      <a:r>
                        <a:rPr lang="en-US" sz="1800" dirty="0">
                          <a:effectLst/>
                        </a:rPr>
                        <a:t>, </a:t>
                      </a:r>
                      <a:r>
                        <a:rPr lang="en-US" sz="1800" dirty="0" err="1">
                          <a:effectLst/>
                        </a:rPr>
                        <a:t>đồ</a:t>
                      </a:r>
                      <a:r>
                        <a:rPr lang="en-US" sz="1800" dirty="0">
                          <a:effectLst/>
                        </a:rPr>
                        <a:t> </a:t>
                      </a:r>
                      <a:r>
                        <a:rPr lang="en-US" sz="1800" dirty="0" err="1">
                          <a:effectLst/>
                        </a:rPr>
                        <a:t>chơi</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Biết</a:t>
                      </a:r>
                      <a:r>
                        <a:rPr lang="en-US" sz="1800" dirty="0">
                          <a:effectLst/>
                        </a:rPr>
                        <a:t> </a:t>
                      </a:r>
                      <a:r>
                        <a:rPr lang="en-US" sz="1800" dirty="0" err="1">
                          <a:effectLst/>
                        </a:rPr>
                        <a:t>yêu</a:t>
                      </a:r>
                      <a:r>
                        <a:rPr lang="en-US" sz="1800" dirty="0">
                          <a:effectLst/>
                        </a:rPr>
                        <a:t> </a:t>
                      </a:r>
                      <a:r>
                        <a:rPr lang="en-US" sz="1800" dirty="0" err="1">
                          <a:effectLst/>
                        </a:rPr>
                        <a:t>trường,lớp</a:t>
                      </a:r>
                      <a:r>
                        <a:rPr lang="en-US" sz="1800" dirty="0">
                          <a:effectLst/>
                        </a:rPr>
                        <a:t>, </a:t>
                      </a:r>
                      <a:r>
                        <a:rPr lang="en-US" sz="1800" dirty="0" err="1">
                          <a:effectLst/>
                        </a:rPr>
                        <a:t>cô</a:t>
                      </a:r>
                      <a:r>
                        <a:rPr lang="en-US" sz="1800" dirty="0">
                          <a:effectLst/>
                        </a:rPr>
                        <a:t> </a:t>
                      </a:r>
                      <a:r>
                        <a:rPr lang="en-US" sz="1800" dirty="0" err="1">
                          <a:effectLst/>
                        </a:rPr>
                        <a:t>giáo</a:t>
                      </a:r>
                      <a:r>
                        <a:rPr lang="en-US" sz="1800" dirty="0">
                          <a:effectLst/>
                        </a:rPr>
                        <a:t> </a:t>
                      </a:r>
                      <a:r>
                        <a:rPr lang="en-US" sz="1800" dirty="0" err="1">
                          <a:effectLst/>
                        </a:rPr>
                        <a:t>và</a:t>
                      </a:r>
                      <a:r>
                        <a:rPr lang="en-US" sz="1800" dirty="0">
                          <a:effectLst/>
                        </a:rPr>
                        <a:t> </a:t>
                      </a:r>
                      <a:r>
                        <a:rPr lang="en-US" sz="1800" dirty="0" err="1">
                          <a:effectLst/>
                        </a:rPr>
                        <a:t>các</a:t>
                      </a:r>
                      <a:r>
                        <a:rPr lang="en-US" sz="1800" dirty="0">
                          <a:effectLst/>
                        </a:rPr>
                        <a:t> </a:t>
                      </a:r>
                      <a:r>
                        <a:rPr lang="en-US" sz="1800" dirty="0" err="1">
                          <a:effectLst/>
                        </a:rPr>
                        <a:t>bạn</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Biết</a:t>
                      </a:r>
                      <a:r>
                        <a:rPr lang="en-US" sz="1800" dirty="0">
                          <a:effectLst/>
                        </a:rPr>
                        <a:t> </a:t>
                      </a:r>
                      <a:r>
                        <a:rPr lang="en-US" sz="1800" dirty="0" err="1">
                          <a:effectLst/>
                        </a:rPr>
                        <a:t>quan</a:t>
                      </a:r>
                      <a:r>
                        <a:rPr lang="en-US" sz="1800" dirty="0">
                          <a:effectLst/>
                        </a:rPr>
                        <a:t> </a:t>
                      </a:r>
                      <a:r>
                        <a:rPr lang="en-US" sz="1800" dirty="0" err="1">
                          <a:effectLst/>
                        </a:rPr>
                        <a:t>tâm</a:t>
                      </a:r>
                      <a:r>
                        <a:rPr lang="en-US" sz="1800" dirty="0">
                          <a:effectLst/>
                        </a:rPr>
                        <a:t> </a:t>
                      </a:r>
                      <a:r>
                        <a:rPr lang="en-US" sz="1800" dirty="0" err="1">
                          <a:effectLst/>
                        </a:rPr>
                        <a:t>giúp</a:t>
                      </a:r>
                      <a:r>
                        <a:rPr lang="en-US" sz="1800" dirty="0">
                          <a:effectLst/>
                        </a:rPr>
                        <a:t> </a:t>
                      </a:r>
                      <a:r>
                        <a:rPr lang="en-US" sz="1800" dirty="0" err="1">
                          <a:effectLst/>
                        </a:rPr>
                        <a:t>đỡ</a:t>
                      </a:r>
                      <a:r>
                        <a:rPr lang="en-US" sz="1800" dirty="0">
                          <a:effectLst/>
                        </a:rPr>
                        <a:t> </a:t>
                      </a:r>
                      <a:r>
                        <a:rPr lang="en-US" sz="1800" dirty="0" err="1">
                          <a:effectLst/>
                        </a:rPr>
                        <a:t>bạn</a:t>
                      </a:r>
                      <a:r>
                        <a:rPr lang="en-US" sz="1800" dirty="0">
                          <a:effectLst/>
                        </a:rPr>
                        <a:t>, chia </a:t>
                      </a:r>
                      <a:r>
                        <a:rPr lang="en-US" sz="1800" dirty="0" err="1">
                          <a:effectLst/>
                        </a:rPr>
                        <a:t>sẻ</a:t>
                      </a:r>
                      <a:r>
                        <a:rPr lang="en-US" sz="1800" dirty="0">
                          <a:effectLst/>
                        </a:rPr>
                        <a:t> </a:t>
                      </a:r>
                      <a:r>
                        <a:rPr lang="en-US" sz="1800" dirty="0" err="1">
                          <a:effectLst/>
                        </a:rPr>
                        <a:t>cảm</a:t>
                      </a:r>
                      <a:r>
                        <a:rPr lang="en-US" sz="1800" dirty="0">
                          <a:effectLst/>
                        </a:rPr>
                        <a:t> </a:t>
                      </a:r>
                      <a:r>
                        <a:rPr lang="en-US" sz="1800" dirty="0" err="1">
                          <a:effectLst/>
                        </a:rPr>
                        <a:t>xúc</a:t>
                      </a:r>
                      <a:r>
                        <a:rPr lang="en-US" sz="1800" dirty="0">
                          <a:effectLst/>
                        </a:rPr>
                        <a:t> </a:t>
                      </a:r>
                      <a:r>
                        <a:rPr lang="en-US" sz="1800" dirty="0" err="1">
                          <a:effectLst/>
                        </a:rPr>
                        <a:t>với</a:t>
                      </a:r>
                      <a:r>
                        <a:rPr lang="en-US" sz="1800" dirty="0">
                          <a:effectLst/>
                        </a:rPr>
                        <a:t> </a:t>
                      </a:r>
                      <a:r>
                        <a:rPr lang="en-US" sz="1800" dirty="0" err="1">
                          <a:effectLst/>
                        </a:rPr>
                        <a:t>bạn</a:t>
                      </a:r>
                      <a:r>
                        <a:rPr lang="en-US" sz="1800" dirty="0">
                          <a:effectLst/>
                        </a:rPr>
                        <a:t>, </a:t>
                      </a:r>
                      <a:r>
                        <a:rPr lang="en-US" sz="1800" dirty="0" err="1">
                          <a:effectLst/>
                        </a:rPr>
                        <a:t>biết</a:t>
                      </a:r>
                      <a:r>
                        <a:rPr lang="en-US" sz="1800" dirty="0">
                          <a:effectLst/>
                        </a:rPr>
                        <a:t> </a:t>
                      </a:r>
                      <a:r>
                        <a:rPr lang="en-US" sz="1800" dirty="0" err="1">
                          <a:effectLst/>
                        </a:rPr>
                        <a:t>quan</a:t>
                      </a:r>
                      <a:r>
                        <a:rPr lang="en-US" sz="1800" dirty="0">
                          <a:effectLst/>
                        </a:rPr>
                        <a:t> </a:t>
                      </a:r>
                      <a:r>
                        <a:rPr lang="en-US" sz="1800" dirty="0" err="1">
                          <a:effectLst/>
                        </a:rPr>
                        <a:t>tâm</a:t>
                      </a:r>
                      <a:r>
                        <a:rPr lang="en-US" sz="1800" dirty="0">
                          <a:effectLst/>
                        </a:rPr>
                        <a:t> </a:t>
                      </a:r>
                      <a:r>
                        <a:rPr lang="en-US" sz="1800" dirty="0" err="1">
                          <a:effectLst/>
                        </a:rPr>
                        <a:t>đến</a:t>
                      </a:r>
                      <a:r>
                        <a:rPr lang="en-US" sz="1800" dirty="0">
                          <a:effectLst/>
                        </a:rPr>
                        <a:t> </a:t>
                      </a:r>
                      <a:r>
                        <a:rPr lang="en-US" sz="1800" dirty="0" err="1">
                          <a:effectLst/>
                        </a:rPr>
                        <a:t>bạn</a:t>
                      </a:r>
                      <a:r>
                        <a:rPr lang="en-US" sz="1800" dirty="0">
                          <a:effectLst/>
                        </a:rPr>
                        <a:t> </a:t>
                      </a:r>
                      <a:r>
                        <a:rPr lang="en-US" sz="1800" dirty="0" err="1">
                          <a:effectLst/>
                        </a:rPr>
                        <a:t>mới</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Đoàn</a:t>
                      </a:r>
                      <a:r>
                        <a:rPr lang="en-US" sz="1800" dirty="0">
                          <a:effectLst/>
                        </a:rPr>
                        <a:t> </a:t>
                      </a:r>
                      <a:r>
                        <a:rPr lang="en-US" sz="1800" dirty="0" err="1">
                          <a:effectLst/>
                        </a:rPr>
                        <a:t>kết</a:t>
                      </a:r>
                      <a:r>
                        <a:rPr lang="en-US" sz="1800" dirty="0">
                          <a:effectLst/>
                        </a:rPr>
                        <a:t>, </a:t>
                      </a:r>
                      <a:r>
                        <a:rPr lang="en-US" sz="1800" dirty="0" err="1">
                          <a:effectLst/>
                        </a:rPr>
                        <a:t>tôn</a:t>
                      </a:r>
                      <a:r>
                        <a:rPr lang="en-US" sz="1800" dirty="0">
                          <a:effectLst/>
                        </a:rPr>
                        <a:t> </a:t>
                      </a:r>
                      <a:r>
                        <a:rPr lang="en-US" sz="1800" dirty="0" err="1">
                          <a:effectLst/>
                        </a:rPr>
                        <a:t>trọng</a:t>
                      </a:r>
                      <a:r>
                        <a:rPr lang="en-US" sz="1800" dirty="0">
                          <a:effectLst/>
                        </a:rPr>
                        <a:t> </a:t>
                      </a:r>
                      <a:r>
                        <a:rPr lang="en-US" sz="1800" dirty="0" err="1">
                          <a:effectLst/>
                        </a:rPr>
                        <a:t>cô</a:t>
                      </a:r>
                      <a:r>
                        <a:rPr lang="en-US" sz="1800" dirty="0">
                          <a:effectLst/>
                        </a:rPr>
                        <a:t> </a:t>
                      </a:r>
                      <a:r>
                        <a:rPr lang="en-US" sz="1800" dirty="0" err="1">
                          <a:effectLst/>
                        </a:rPr>
                        <a:t>giáo</a:t>
                      </a:r>
                      <a:r>
                        <a:rPr lang="en-US" sz="1800" dirty="0">
                          <a:effectLst/>
                        </a:rPr>
                        <a:t> </a:t>
                      </a:r>
                      <a:r>
                        <a:rPr lang="en-US" sz="1800" dirty="0" err="1">
                          <a:effectLst/>
                        </a:rPr>
                        <a:t>và</a:t>
                      </a:r>
                      <a:r>
                        <a:rPr lang="en-US" sz="1800" dirty="0">
                          <a:effectLst/>
                        </a:rPr>
                        <a:t> </a:t>
                      </a:r>
                      <a:r>
                        <a:rPr lang="en-US" sz="1800" dirty="0" err="1">
                          <a:effectLst/>
                        </a:rPr>
                        <a:t>các</a:t>
                      </a:r>
                      <a:r>
                        <a:rPr lang="en-US" sz="1800" dirty="0">
                          <a:effectLst/>
                        </a:rPr>
                        <a:t> </a:t>
                      </a:r>
                      <a:r>
                        <a:rPr lang="en-US" sz="1800" dirty="0" err="1">
                          <a:effectLst/>
                        </a:rPr>
                        <a:t>bạn</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Tuân</a:t>
                      </a:r>
                      <a:r>
                        <a:rPr lang="en-US" sz="1800" dirty="0">
                          <a:effectLst/>
                        </a:rPr>
                        <a:t> </a:t>
                      </a:r>
                      <a:r>
                        <a:rPr lang="en-US" sz="1800" dirty="0" err="1">
                          <a:effectLst/>
                        </a:rPr>
                        <a:t>theo</a:t>
                      </a:r>
                      <a:r>
                        <a:rPr lang="en-US" sz="1800" dirty="0">
                          <a:effectLst/>
                        </a:rPr>
                        <a:t> </a:t>
                      </a:r>
                      <a:r>
                        <a:rPr lang="en-US" sz="1800" dirty="0" err="1">
                          <a:effectLst/>
                        </a:rPr>
                        <a:t>các</a:t>
                      </a:r>
                      <a:r>
                        <a:rPr lang="en-US" sz="1800" dirty="0">
                          <a:effectLst/>
                        </a:rPr>
                        <a:t> </a:t>
                      </a:r>
                      <a:r>
                        <a:rPr lang="en-US" sz="1800" dirty="0" err="1">
                          <a:effectLst/>
                        </a:rPr>
                        <a:t>quy</a:t>
                      </a:r>
                      <a:r>
                        <a:rPr lang="en-US" sz="1800" dirty="0">
                          <a:effectLst/>
                        </a:rPr>
                        <a:t> </a:t>
                      </a:r>
                      <a:r>
                        <a:rPr lang="en-US" sz="1800" dirty="0" err="1">
                          <a:effectLst/>
                        </a:rPr>
                        <a:t>tắc</a:t>
                      </a:r>
                      <a:r>
                        <a:rPr lang="en-US" sz="1800" dirty="0">
                          <a:effectLst/>
                        </a:rPr>
                        <a:t> </a:t>
                      </a:r>
                      <a:r>
                        <a:rPr lang="en-US" sz="1800" dirty="0" err="1">
                          <a:effectLst/>
                        </a:rPr>
                        <a:t>của</a:t>
                      </a:r>
                      <a:r>
                        <a:rPr lang="en-US" sz="1800" dirty="0">
                          <a:effectLst/>
                        </a:rPr>
                        <a:t> </a:t>
                      </a:r>
                      <a:r>
                        <a:rPr lang="en-US" sz="1800" dirty="0" err="1">
                          <a:effectLst/>
                        </a:rPr>
                        <a:t>trường</a:t>
                      </a:r>
                      <a:r>
                        <a:rPr lang="en-US" sz="1800" dirty="0">
                          <a:effectLst/>
                        </a:rPr>
                        <a:t>/</a:t>
                      </a:r>
                      <a:r>
                        <a:rPr lang="en-US" sz="1800" dirty="0" err="1">
                          <a:effectLst/>
                        </a:rPr>
                        <a:t>lớp</a:t>
                      </a:r>
                      <a:r>
                        <a:rPr lang="en-US" sz="1800" dirty="0">
                          <a:effectLst/>
                        </a:rPr>
                        <a:t>: </a:t>
                      </a:r>
                      <a:r>
                        <a:rPr lang="en-US" sz="1800" dirty="0" err="1">
                          <a:effectLst/>
                        </a:rPr>
                        <a:t>trật</a:t>
                      </a:r>
                      <a:r>
                        <a:rPr lang="en-US" sz="1800" dirty="0">
                          <a:effectLst/>
                        </a:rPr>
                        <a:t> </a:t>
                      </a:r>
                      <a:r>
                        <a:rPr lang="en-US" sz="1800" dirty="0" err="1">
                          <a:effectLst/>
                        </a:rPr>
                        <a:t>tự</a:t>
                      </a:r>
                      <a:r>
                        <a:rPr lang="en-US" sz="1800" dirty="0">
                          <a:effectLst/>
                        </a:rPr>
                        <a:t> </a:t>
                      </a:r>
                      <a:r>
                        <a:rPr lang="en-US" sz="1800" dirty="0" err="1">
                          <a:effectLst/>
                        </a:rPr>
                        <a:t>trong</a:t>
                      </a:r>
                      <a:r>
                        <a:rPr lang="en-US" sz="1800" dirty="0">
                          <a:effectLst/>
                        </a:rPr>
                        <a:t> </a:t>
                      </a:r>
                      <a:r>
                        <a:rPr lang="en-US" sz="1800" dirty="0" err="1">
                          <a:effectLst/>
                        </a:rPr>
                        <a:t>giờ</a:t>
                      </a:r>
                      <a:r>
                        <a:rPr lang="en-US" sz="1800" dirty="0">
                          <a:effectLst/>
                        </a:rPr>
                        <a:t> </a:t>
                      </a:r>
                      <a:r>
                        <a:rPr lang="en-US" sz="1800" dirty="0" err="1">
                          <a:effectLst/>
                        </a:rPr>
                        <a:t>học</a:t>
                      </a:r>
                      <a:r>
                        <a:rPr lang="en-US" sz="1800" dirty="0">
                          <a:effectLst/>
                        </a:rPr>
                        <a:t>, </a:t>
                      </a:r>
                      <a:r>
                        <a:rPr lang="en-US" sz="1800" dirty="0" err="1">
                          <a:effectLst/>
                        </a:rPr>
                        <a:t>chờ</a:t>
                      </a:r>
                      <a:r>
                        <a:rPr lang="en-US" sz="1800" dirty="0">
                          <a:effectLst/>
                        </a:rPr>
                        <a:t> </a:t>
                      </a:r>
                      <a:r>
                        <a:rPr lang="en-US" sz="1800" dirty="0" err="1">
                          <a:effectLst/>
                        </a:rPr>
                        <a:t>đến</a:t>
                      </a:r>
                      <a:r>
                        <a:rPr lang="en-US" sz="1800" dirty="0">
                          <a:effectLst/>
                        </a:rPr>
                        <a:t> </a:t>
                      </a:r>
                      <a:r>
                        <a:rPr lang="en-US" sz="1800" dirty="0" err="1">
                          <a:effectLst/>
                        </a:rPr>
                        <a:t>lượt</a:t>
                      </a:r>
                      <a:r>
                        <a:rPr lang="en-US" sz="1800" dirty="0">
                          <a:effectLst/>
                        </a:rPr>
                        <a:t>, </a:t>
                      </a:r>
                      <a:r>
                        <a:rPr lang="en-US" sz="1800" dirty="0" err="1">
                          <a:effectLst/>
                        </a:rPr>
                        <a:t>cất</a:t>
                      </a:r>
                      <a:r>
                        <a:rPr lang="en-US" sz="1800" dirty="0">
                          <a:effectLst/>
                        </a:rPr>
                        <a:t> </a:t>
                      </a:r>
                      <a:r>
                        <a:rPr lang="en-US" sz="1800" dirty="0" err="1">
                          <a:effectLst/>
                        </a:rPr>
                        <a:t>đồ</a:t>
                      </a:r>
                      <a:r>
                        <a:rPr lang="en-US" sz="1800" dirty="0">
                          <a:effectLst/>
                        </a:rPr>
                        <a:t> </a:t>
                      </a:r>
                      <a:r>
                        <a:rPr lang="en-US" sz="1800" dirty="0" err="1">
                          <a:effectLst/>
                        </a:rPr>
                        <a:t>dùng</a:t>
                      </a:r>
                      <a:r>
                        <a:rPr lang="en-US" sz="1800" dirty="0">
                          <a:effectLst/>
                        </a:rPr>
                        <a:t>, </a:t>
                      </a:r>
                      <a:r>
                        <a:rPr lang="en-US" sz="1800" dirty="0" err="1">
                          <a:effectLst/>
                        </a:rPr>
                        <a:t>đồ</a:t>
                      </a:r>
                      <a:r>
                        <a:rPr lang="en-US" sz="1800" dirty="0">
                          <a:effectLst/>
                        </a:rPr>
                        <a:t> </a:t>
                      </a:r>
                      <a:r>
                        <a:rPr lang="en-US" sz="1800" dirty="0" err="1">
                          <a:effectLst/>
                        </a:rPr>
                        <a:t>chơi</a:t>
                      </a:r>
                      <a:endParaRPr lang="en-US" sz="1800" dirty="0">
                        <a:effectLst/>
                      </a:endParaRPr>
                    </a:p>
                    <a:p>
                      <a:pPr marL="0" marR="0" algn="just">
                        <a:lnSpc>
                          <a:spcPct val="140000"/>
                        </a:lnSpc>
                        <a:spcBef>
                          <a:spcPts val="0"/>
                        </a:spcBef>
                        <a:spcAft>
                          <a:spcPts val="0"/>
                        </a:spcAft>
                      </a:pPr>
                      <a:r>
                        <a:rPr lang="en-US" sz="1800" dirty="0">
                          <a:effectLst/>
                        </a:rPr>
                        <a:t>-  K</a:t>
                      </a:r>
                      <a:r>
                        <a:rPr lang="vi-VN" sz="1800" dirty="0">
                          <a:effectLst/>
                        </a:rPr>
                        <a:t>ĩ năng </a:t>
                      </a:r>
                      <a:r>
                        <a:rPr lang="en-US" sz="1800" dirty="0" err="1">
                          <a:effectLst/>
                        </a:rPr>
                        <a:t>giao</a:t>
                      </a:r>
                      <a:r>
                        <a:rPr lang="en-US" sz="1800" dirty="0">
                          <a:effectLst/>
                        </a:rPr>
                        <a:t> </a:t>
                      </a:r>
                      <a:r>
                        <a:rPr lang="en-US" sz="1800" dirty="0" err="1">
                          <a:effectLst/>
                        </a:rPr>
                        <a:t>tiếp</a:t>
                      </a:r>
                      <a:r>
                        <a:rPr lang="en-US" sz="1800" dirty="0">
                          <a:effectLst/>
                        </a:rPr>
                        <a:t> </a:t>
                      </a:r>
                      <a:r>
                        <a:rPr lang="en-US" sz="1800" dirty="0" err="1">
                          <a:effectLst/>
                        </a:rPr>
                        <a:t>với</a:t>
                      </a:r>
                      <a:r>
                        <a:rPr lang="en-US" sz="1800" dirty="0">
                          <a:effectLst/>
                        </a:rPr>
                        <a:t> </a:t>
                      </a:r>
                      <a:r>
                        <a:rPr lang="en-US" sz="1800" dirty="0" err="1">
                          <a:effectLst/>
                        </a:rPr>
                        <a:t>cô</a:t>
                      </a:r>
                      <a:r>
                        <a:rPr lang="en-US" sz="1800" dirty="0">
                          <a:effectLst/>
                        </a:rPr>
                        <a:t> </a:t>
                      </a:r>
                      <a:r>
                        <a:rPr lang="en-US" sz="1800" dirty="0" err="1">
                          <a:effectLst/>
                        </a:rPr>
                        <a:t>và</a:t>
                      </a:r>
                      <a:r>
                        <a:rPr lang="en-US" sz="1800" dirty="0">
                          <a:effectLst/>
                        </a:rPr>
                        <a:t> </a:t>
                      </a:r>
                      <a:r>
                        <a:rPr lang="en-US" sz="1800" dirty="0" err="1">
                          <a:effectLst/>
                        </a:rPr>
                        <a:t>bạn</a:t>
                      </a:r>
                      <a:r>
                        <a:rPr lang="en-US" sz="1800" dirty="0">
                          <a:effectLst/>
                        </a:rPr>
                        <a:t>, </a:t>
                      </a:r>
                    </a:p>
                    <a:p>
                      <a:pPr marL="0" marR="0" algn="just">
                        <a:lnSpc>
                          <a:spcPct val="140000"/>
                        </a:lnSpc>
                        <a:spcBef>
                          <a:spcPts val="0"/>
                        </a:spcBef>
                        <a:spcAft>
                          <a:spcPts val="0"/>
                        </a:spcAft>
                      </a:pPr>
                      <a:r>
                        <a:rPr lang="vi-VN" sz="1800" dirty="0">
                          <a:effectLst/>
                        </a:rPr>
                        <a:t>- Biết giải quyết mâu thuẫn của mình với mọi người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63775777"/>
                  </a:ext>
                </a:extLst>
              </a:tr>
            </a:tbl>
          </a:graphicData>
        </a:graphic>
      </p:graphicFrame>
    </p:spTree>
    <p:extLst>
      <p:ext uri="{BB962C8B-B14F-4D97-AF65-F5344CB8AC3E}">
        <p14:creationId xmlns:p14="http://schemas.microsoft.com/office/powerpoint/2010/main" val="2095078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graphicFrame>
        <p:nvGraphicFramePr>
          <p:cNvPr id="2" name="Table 1">
            <a:extLst>
              <a:ext uri="{FF2B5EF4-FFF2-40B4-BE49-F238E27FC236}">
                <a16:creationId xmlns:a16="http://schemas.microsoft.com/office/drawing/2014/main" id="{8AD6FBD2-7493-3022-E63E-B7FD66692ED1}"/>
              </a:ext>
            </a:extLst>
          </p:cNvPr>
          <p:cNvGraphicFramePr>
            <a:graphicFrameLocks noGrp="1"/>
          </p:cNvGraphicFramePr>
          <p:nvPr>
            <p:extLst>
              <p:ext uri="{D42A27DB-BD31-4B8C-83A1-F6EECF244321}">
                <p14:modId xmlns:p14="http://schemas.microsoft.com/office/powerpoint/2010/main" val="1701921542"/>
              </p:ext>
            </p:extLst>
          </p:nvPr>
        </p:nvGraphicFramePr>
        <p:xfrm>
          <a:off x="977900" y="1022350"/>
          <a:ext cx="7448550" cy="3803015"/>
        </p:xfrm>
        <a:graphic>
          <a:graphicData uri="http://schemas.openxmlformats.org/drawingml/2006/table">
            <a:tbl>
              <a:tblPr firstRow="1" firstCol="1" bandRow="1">
                <a:tableStyleId>{03E3C8FF-8B87-4EE5-BC46-B188729109F7}</a:tableStyleId>
              </a:tblPr>
              <a:tblGrid>
                <a:gridCol w="1146421">
                  <a:extLst>
                    <a:ext uri="{9D8B030D-6E8A-4147-A177-3AD203B41FA5}">
                      <a16:colId xmlns:a16="http://schemas.microsoft.com/office/drawing/2014/main" val="831638318"/>
                    </a:ext>
                  </a:extLst>
                </a:gridCol>
                <a:gridCol w="6302129">
                  <a:extLst>
                    <a:ext uri="{9D8B030D-6E8A-4147-A177-3AD203B41FA5}">
                      <a16:colId xmlns:a16="http://schemas.microsoft.com/office/drawing/2014/main" val="3085291239"/>
                    </a:ext>
                  </a:extLst>
                </a:gridCol>
              </a:tblGrid>
              <a:tr h="3340100">
                <a:tc>
                  <a:txBody>
                    <a:bodyPr/>
                    <a:lstStyle/>
                    <a:p>
                      <a:pPr marL="0" marR="0" algn="just">
                        <a:lnSpc>
                          <a:spcPct val="140000"/>
                        </a:lnSpc>
                        <a:spcBef>
                          <a:spcPts val="0"/>
                        </a:spcBef>
                        <a:spcAft>
                          <a:spcPts val="0"/>
                        </a:spcAft>
                      </a:pPr>
                      <a:r>
                        <a:rPr lang="en-US" sz="1800">
                          <a:effectLst/>
                        </a:rPr>
                        <a:t>Gia đình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40000"/>
                        </a:lnSpc>
                        <a:spcBef>
                          <a:spcPts val="0"/>
                        </a:spcBef>
                        <a:spcAft>
                          <a:spcPts val="0"/>
                        </a:spcAft>
                      </a:pPr>
                      <a:r>
                        <a:rPr lang="en-US" sz="1800" dirty="0">
                          <a:effectLst/>
                        </a:rPr>
                        <a:t>- </a:t>
                      </a:r>
                      <a:r>
                        <a:rPr lang="en-US" sz="1800" dirty="0" err="1">
                          <a:effectLst/>
                        </a:rPr>
                        <a:t>Chú</a:t>
                      </a:r>
                      <a:r>
                        <a:rPr lang="en-US" sz="1800" dirty="0">
                          <a:effectLst/>
                        </a:rPr>
                        <a:t> ý </a:t>
                      </a:r>
                      <a:r>
                        <a:rPr lang="en-US" sz="1800" dirty="0" err="1">
                          <a:effectLst/>
                        </a:rPr>
                        <a:t>nghe</a:t>
                      </a:r>
                      <a:r>
                        <a:rPr lang="en-US" sz="1800" dirty="0">
                          <a:effectLst/>
                        </a:rPr>
                        <a:t> </a:t>
                      </a:r>
                      <a:r>
                        <a:rPr lang="en-US" sz="1800" dirty="0" err="1">
                          <a:effectLst/>
                        </a:rPr>
                        <a:t>người</a:t>
                      </a:r>
                      <a:r>
                        <a:rPr lang="en-US" sz="1800" dirty="0">
                          <a:effectLst/>
                        </a:rPr>
                        <a:t> </a:t>
                      </a:r>
                      <a:r>
                        <a:rPr lang="en-US" sz="1800" dirty="0" err="1">
                          <a:effectLst/>
                        </a:rPr>
                        <a:t>khác</a:t>
                      </a:r>
                      <a:r>
                        <a:rPr lang="en-US" sz="1800" dirty="0">
                          <a:effectLst/>
                        </a:rPr>
                        <a:t> </a:t>
                      </a:r>
                      <a:r>
                        <a:rPr lang="en-US" sz="1800" dirty="0" err="1">
                          <a:effectLst/>
                        </a:rPr>
                        <a:t>nói</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Không</a:t>
                      </a:r>
                      <a:r>
                        <a:rPr lang="en-US" sz="1800" dirty="0">
                          <a:effectLst/>
                        </a:rPr>
                        <a:t> </a:t>
                      </a:r>
                      <a:r>
                        <a:rPr lang="en-US" sz="1800" dirty="0" err="1">
                          <a:effectLst/>
                        </a:rPr>
                        <a:t>cắt</a:t>
                      </a:r>
                      <a:r>
                        <a:rPr lang="en-US" sz="1800" dirty="0">
                          <a:effectLst/>
                        </a:rPr>
                        <a:t> </a:t>
                      </a:r>
                      <a:r>
                        <a:rPr lang="en-US" sz="1800" dirty="0" err="1">
                          <a:effectLst/>
                        </a:rPr>
                        <a:t>ngang</a:t>
                      </a:r>
                      <a:r>
                        <a:rPr lang="en-US" sz="1800" dirty="0">
                          <a:effectLst/>
                        </a:rPr>
                        <a:t> </a:t>
                      </a:r>
                      <a:r>
                        <a:rPr lang="en-US" sz="1800" dirty="0" err="1">
                          <a:effectLst/>
                        </a:rPr>
                        <a:t>khi</a:t>
                      </a:r>
                      <a:r>
                        <a:rPr lang="en-US" sz="1800" dirty="0">
                          <a:effectLst/>
                        </a:rPr>
                        <a:t> </a:t>
                      </a:r>
                      <a:r>
                        <a:rPr lang="en-US" sz="1800" dirty="0" err="1">
                          <a:effectLst/>
                        </a:rPr>
                        <a:t>người</a:t>
                      </a:r>
                      <a:r>
                        <a:rPr lang="en-US" sz="1800" dirty="0">
                          <a:effectLst/>
                        </a:rPr>
                        <a:t> </a:t>
                      </a:r>
                      <a:r>
                        <a:rPr lang="en-US" sz="1800" dirty="0" err="1">
                          <a:effectLst/>
                        </a:rPr>
                        <a:t>khác</a:t>
                      </a:r>
                      <a:r>
                        <a:rPr lang="en-US" sz="1800" dirty="0">
                          <a:effectLst/>
                        </a:rPr>
                        <a:t> </a:t>
                      </a:r>
                      <a:r>
                        <a:rPr lang="en-US" sz="1800" dirty="0" err="1">
                          <a:effectLst/>
                        </a:rPr>
                        <a:t>đang</a:t>
                      </a:r>
                      <a:r>
                        <a:rPr lang="en-US" sz="1800" dirty="0">
                          <a:effectLst/>
                        </a:rPr>
                        <a:t> </a:t>
                      </a:r>
                      <a:r>
                        <a:rPr lang="en-US" sz="1800" dirty="0" err="1">
                          <a:effectLst/>
                        </a:rPr>
                        <a:t>nói</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Chấp</a:t>
                      </a:r>
                      <a:r>
                        <a:rPr lang="en-US" sz="1800" dirty="0">
                          <a:effectLst/>
                        </a:rPr>
                        <a:t> </a:t>
                      </a:r>
                      <a:r>
                        <a:rPr lang="en-US" sz="1800" dirty="0" err="1">
                          <a:effectLst/>
                        </a:rPr>
                        <a:t>nận</a:t>
                      </a:r>
                      <a:r>
                        <a:rPr lang="en-US" sz="1800" dirty="0">
                          <a:effectLst/>
                        </a:rPr>
                        <a:t> ý </a:t>
                      </a:r>
                      <a:r>
                        <a:rPr lang="en-US" sz="1800" dirty="0" err="1">
                          <a:effectLst/>
                        </a:rPr>
                        <a:t>kiến</a:t>
                      </a:r>
                      <a:r>
                        <a:rPr lang="en-US" sz="1800" dirty="0">
                          <a:effectLst/>
                        </a:rPr>
                        <a:t> </a:t>
                      </a:r>
                      <a:r>
                        <a:rPr lang="en-US" sz="1800" dirty="0" err="1">
                          <a:effectLst/>
                        </a:rPr>
                        <a:t>hợp</a:t>
                      </a:r>
                      <a:r>
                        <a:rPr lang="en-US" sz="1800" dirty="0">
                          <a:effectLst/>
                        </a:rPr>
                        <a:t> </a:t>
                      </a:r>
                      <a:r>
                        <a:rPr lang="en-US" sz="1800" dirty="0" err="1">
                          <a:effectLst/>
                        </a:rPr>
                        <a:t>lí</a:t>
                      </a:r>
                      <a:r>
                        <a:rPr lang="en-US" sz="1800" dirty="0">
                          <a:effectLst/>
                        </a:rPr>
                        <a:t> </a:t>
                      </a:r>
                      <a:r>
                        <a:rPr lang="en-US" sz="1800" dirty="0" err="1">
                          <a:effectLst/>
                        </a:rPr>
                        <a:t>của</a:t>
                      </a:r>
                      <a:r>
                        <a:rPr lang="en-US" sz="1800" dirty="0">
                          <a:effectLst/>
                        </a:rPr>
                        <a:t> </a:t>
                      </a:r>
                      <a:r>
                        <a:rPr lang="en-US" sz="1800" dirty="0" err="1">
                          <a:effectLst/>
                        </a:rPr>
                        <a:t>người</a:t>
                      </a:r>
                      <a:r>
                        <a:rPr lang="en-US" sz="1800" dirty="0">
                          <a:effectLst/>
                        </a:rPr>
                        <a:t> </a:t>
                      </a:r>
                      <a:r>
                        <a:rPr lang="en-US" sz="1800" dirty="0" err="1">
                          <a:effectLst/>
                        </a:rPr>
                        <a:t>khác</a:t>
                      </a:r>
                      <a:r>
                        <a:rPr lang="en-US" sz="1800" dirty="0">
                          <a:effectLst/>
                        </a:rPr>
                        <a:t> </a:t>
                      </a:r>
                      <a:r>
                        <a:rPr lang="en-US" sz="1800" dirty="0" err="1">
                          <a:effectLst/>
                        </a:rPr>
                        <a:t>không</a:t>
                      </a:r>
                      <a:r>
                        <a:rPr lang="en-US" sz="1800" dirty="0">
                          <a:effectLst/>
                        </a:rPr>
                        <a:t> </a:t>
                      </a:r>
                      <a:r>
                        <a:rPr lang="en-US" sz="1800" dirty="0" err="1">
                          <a:effectLst/>
                        </a:rPr>
                        <a:t>trùng</a:t>
                      </a:r>
                      <a:r>
                        <a:rPr lang="en-US" sz="1800" dirty="0">
                          <a:effectLst/>
                        </a:rPr>
                        <a:t> </a:t>
                      </a:r>
                      <a:r>
                        <a:rPr lang="en-US" sz="1800" dirty="0" err="1">
                          <a:effectLst/>
                        </a:rPr>
                        <a:t>với</a:t>
                      </a:r>
                      <a:r>
                        <a:rPr lang="en-US" sz="1800" dirty="0">
                          <a:effectLst/>
                        </a:rPr>
                        <a:t> ý </a:t>
                      </a:r>
                      <a:r>
                        <a:rPr lang="en-US" sz="1800" dirty="0" err="1">
                          <a:effectLst/>
                        </a:rPr>
                        <a:t>của</a:t>
                      </a:r>
                      <a:r>
                        <a:rPr lang="en-US" sz="1800" dirty="0">
                          <a:effectLst/>
                        </a:rPr>
                        <a:t> </a:t>
                      </a:r>
                      <a:r>
                        <a:rPr lang="en-US" sz="1800" dirty="0" err="1">
                          <a:effectLst/>
                        </a:rPr>
                        <a:t>mình</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Giữ</a:t>
                      </a:r>
                      <a:r>
                        <a:rPr lang="en-US" sz="1800" dirty="0">
                          <a:effectLst/>
                        </a:rPr>
                        <a:t> </a:t>
                      </a:r>
                      <a:r>
                        <a:rPr lang="en-US" sz="1800" dirty="0" err="1">
                          <a:effectLst/>
                        </a:rPr>
                        <a:t>gìn</a:t>
                      </a:r>
                      <a:r>
                        <a:rPr lang="en-US" sz="1800" dirty="0">
                          <a:effectLst/>
                        </a:rPr>
                        <a:t> </a:t>
                      </a:r>
                      <a:r>
                        <a:rPr lang="en-US" sz="1800" dirty="0" err="1">
                          <a:effectLst/>
                        </a:rPr>
                        <a:t>nhà</a:t>
                      </a:r>
                      <a:r>
                        <a:rPr lang="en-US" sz="1800" dirty="0">
                          <a:effectLst/>
                        </a:rPr>
                        <a:t> </a:t>
                      </a:r>
                      <a:r>
                        <a:rPr lang="en-US" sz="1800" dirty="0" err="1">
                          <a:effectLst/>
                        </a:rPr>
                        <a:t>cửa</a:t>
                      </a:r>
                      <a:r>
                        <a:rPr lang="en-US" sz="1800" dirty="0">
                          <a:effectLst/>
                        </a:rPr>
                        <a:t> </a:t>
                      </a:r>
                      <a:r>
                        <a:rPr lang="en-US" sz="1800" dirty="0" err="1">
                          <a:effectLst/>
                        </a:rPr>
                        <a:t>sạch</a:t>
                      </a:r>
                      <a:r>
                        <a:rPr lang="en-US" sz="1800" dirty="0">
                          <a:effectLst/>
                        </a:rPr>
                        <a:t> </a:t>
                      </a:r>
                      <a:r>
                        <a:rPr lang="en-US" sz="1800" dirty="0" err="1">
                          <a:effectLst/>
                        </a:rPr>
                        <a:t>sẽ</a:t>
                      </a:r>
                      <a:r>
                        <a:rPr lang="en-US" sz="1800" dirty="0">
                          <a:effectLst/>
                        </a:rPr>
                        <a:t>, </a:t>
                      </a:r>
                      <a:r>
                        <a:rPr lang="en-US" sz="1800" dirty="0" err="1">
                          <a:effectLst/>
                        </a:rPr>
                        <a:t>gọn</a:t>
                      </a:r>
                      <a:r>
                        <a:rPr lang="en-US" sz="1800" dirty="0">
                          <a:effectLst/>
                        </a:rPr>
                        <a:t> </a:t>
                      </a:r>
                      <a:r>
                        <a:rPr lang="en-US" sz="1800" dirty="0" err="1">
                          <a:effectLst/>
                        </a:rPr>
                        <a:t>gàng</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Thực</a:t>
                      </a:r>
                      <a:r>
                        <a:rPr lang="en-US" sz="1800" dirty="0">
                          <a:effectLst/>
                        </a:rPr>
                        <a:t> </a:t>
                      </a:r>
                      <a:r>
                        <a:rPr lang="en-US" sz="1800" dirty="0" err="1">
                          <a:effectLst/>
                        </a:rPr>
                        <a:t>hiện</a:t>
                      </a:r>
                      <a:r>
                        <a:rPr lang="en-US" sz="1800" dirty="0">
                          <a:effectLst/>
                        </a:rPr>
                        <a:t> </a:t>
                      </a:r>
                      <a:r>
                        <a:rPr lang="en-US" sz="1800" dirty="0" err="1">
                          <a:effectLst/>
                        </a:rPr>
                        <a:t>một</a:t>
                      </a:r>
                      <a:r>
                        <a:rPr lang="en-US" sz="1800" dirty="0">
                          <a:effectLst/>
                        </a:rPr>
                        <a:t> </a:t>
                      </a:r>
                      <a:r>
                        <a:rPr lang="en-US" sz="1800" dirty="0" err="1">
                          <a:effectLst/>
                        </a:rPr>
                        <a:t>số</a:t>
                      </a:r>
                      <a:r>
                        <a:rPr lang="en-US" sz="1800" dirty="0">
                          <a:effectLst/>
                        </a:rPr>
                        <a:t> </a:t>
                      </a:r>
                      <a:r>
                        <a:rPr lang="en-US" sz="1800" dirty="0" err="1">
                          <a:effectLst/>
                        </a:rPr>
                        <a:t>quy</a:t>
                      </a:r>
                      <a:r>
                        <a:rPr lang="en-US" sz="1800" dirty="0">
                          <a:effectLst/>
                        </a:rPr>
                        <a:t> </a:t>
                      </a:r>
                      <a:r>
                        <a:rPr lang="en-US" sz="1800" dirty="0" err="1">
                          <a:effectLst/>
                        </a:rPr>
                        <a:t>định</a:t>
                      </a:r>
                      <a:r>
                        <a:rPr lang="en-US" sz="1800" dirty="0">
                          <a:effectLst/>
                        </a:rPr>
                        <a:t> </a:t>
                      </a:r>
                      <a:r>
                        <a:rPr lang="en-US" sz="1800" dirty="0" err="1">
                          <a:effectLst/>
                        </a:rPr>
                        <a:t>trong</a:t>
                      </a:r>
                      <a:r>
                        <a:rPr lang="en-US" sz="1800" dirty="0">
                          <a:effectLst/>
                        </a:rPr>
                        <a:t> </a:t>
                      </a:r>
                      <a:r>
                        <a:rPr lang="en-US" sz="1800" dirty="0" err="1">
                          <a:effectLst/>
                        </a:rPr>
                        <a:t>gia</a:t>
                      </a:r>
                      <a:r>
                        <a:rPr lang="en-US" sz="1800" dirty="0">
                          <a:effectLst/>
                        </a:rPr>
                        <a:t> </a:t>
                      </a:r>
                      <a:r>
                        <a:rPr lang="en-US" sz="1800" dirty="0" err="1">
                          <a:effectLst/>
                        </a:rPr>
                        <a:t>đình</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Vâng</a:t>
                      </a:r>
                      <a:r>
                        <a:rPr lang="en-US" sz="1800" dirty="0">
                          <a:effectLst/>
                        </a:rPr>
                        <a:t> </a:t>
                      </a:r>
                      <a:r>
                        <a:rPr lang="en-US" sz="1800" dirty="0" err="1">
                          <a:effectLst/>
                        </a:rPr>
                        <a:t>lời</a:t>
                      </a:r>
                      <a:r>
                        <a:rPr lang="en-US" sz="1800" dirty="0">
                          <a:effectLst/>
                        </a:rPr>
                        <a:t> </a:t>
                      </a:r>
                      <a:r>
                        <a:rPr lang="en-US" sz="1800" dirty="0" err="1">
                          <a:effectLst/>
                        </a:rPr>
                        <a:t>người</a:t>
                      </a:r>
                      <a:r>
                        <a:rPr lang="en-US" sz="1800" dirty="0">
                          <a:effectLst/>
                        </a:rPr>
                        <a:t> </a:t>
                      </a:r>
                      <a:r>
                        <a:rPr lang="en-US" sz="1800" dirty="0" err="1">
                          <a:effectLst/>
                        </a:rPr>
                        <a:t>lớn</a:t>
                      </a:r>
                      <a:endParaRPr lang="en-US" sz="1800" dirty="0">
                        <a:effectLst/>
                      </a:endParaRPr>
                    </a:p>
                    <a:p>
                      <a:pPr marL="0" marR="0" algn="just">
                        <a:lnSpc>
                          <a:spcPct val="140000"/>
                        </a:lnSpc>
                        <a:spcBef>
                          <a:spcPts val="0"/>
                        </a:spcBef>
                        <a:spcAft>
                          <a:spcPts val="0"/>
                        </a:spcAft>
                      </a:pPr>
                      <a:r>
                        <a:rPr lang="en-US" sz="1800" dirty="0">
                          <a:effectLst/>
                        </a:rPr>
                        <a:t>- Chia </a:t>
                      </a:r>
                      <a:r>
                        <a:rPr lang="en-US" sz="1800" dirty="0" err="1">
                          <a:effectLst/>
                        </a:rPr>
                        <a:t>sẻ</a:t>
                      </a:r>
                      <a:r>
                        <a:rPr lang="en-US" sz="1800" dirty="0">
                          <a:effectLst/>
                        </a:rPr>
                        <a:t>, </a:t>
                      </a:r>
                      <a:r>
                        <a:rPr lang="en-US" sz="1800" dirty="0" err="1">
                          <a:effectLst/>
                        </a:rPr>
                        <a:t>chăm</a:t>
                      </a:r>
                      <a:r>
                        <a:rPr lang="en-US" sz="1800" dirty="0">
                          <a:effectLst/>
                        </a:rPr>
                        <a:t> </a:t>
                      </a:r>
                      <a:r>
                        <a:rPr lang="en-US" sz="1800" dirty="0" err="1">
                          <a:effectLst/>
                        </a:rPr>
                        <a:t>sóc</a:t>
                      </a:r>
                      <a:r>
                        <a:rPr lang="en-US" sz="1800" dirty="0">
                          <a:effectLst/>
                        </a:rPr>
                        <a:t>, </a:t>
                      </a:r>
                      <a:r>
                        <a:rPr lang="en-US" sz="1800" dirty="0" err="1">
                          <a:effectLst/>
                        </a:rPr>
                        <a:t>giúp</a:t>
                      </a:r>
                      <a:r>
                        <a:rPr lang="en-US" sz="1800" dirty="0">
                          <a:effectLst/>
                        </a:rPr>
                        <a:t> </a:t>
                      </a:r>
                      <a:r>
                        <a:rPr lang="en-US" sz="1800" dirty="0" err="1">
                          <a:effectLst/>
                        </a:rPr>
                        <a:t>đỡ</a:t>
                      </a:r>
                      <a:r>
                        <a:rPr lang="en-US" sz="1800" dirty="0">
                          <a:effectLst/>
                        </a:rPr>
                        <a:t> </a:t>
                      </a:r>
                      <a:r>
                        <a:rPr lang="en-US" sz="1800" dirty="0" err="1">
                          <a:effectLst/>
                        </a:rPr>
                        <a:t>những</a:t>
                      </a:r>
                      <a:r>
                        <a:rPr lang="en-US" sz="1800" dirty="0">
                          <a:effectLst/>
                        </a:rPr>
                        <a:t> </a:t>
                      </a:r>
                      <a:r>
                        <a:rPr lang="en-US" sz="1800" dirty="0" err="1">
                          <a:effectLst/>
                        </a:rPr>
                        <a:t>người</a:t>
                      </a:r>
                      <a:r>
                        <a:rPr lang="en-US" sz="1800" dirty="0">
                          <a:effectLst/>
                        </a:rPr>
                        <a:t> </a:t>
                      </a:r>
                      <a:r>
                        <a:rPr lang="en-US" sz="1800" dirty="0" err="1">
                          <a:effectLst/>
                        </a:rPr>
                        <a:t>thân</a:t>
                      </a:r>
                      <a:r>
                        <a:rPr lang="en-US" sz="1800" dirty="0">
                          <a:effectLst/>
                        </a:rPr>
                        <a:t> </a:t>
                      </a:r>
                      <a:r>
                        <a:rPr lang="en-US" sz="1800" dirty="0" err="1">
                          <a:effectLst/>
                        </a:rPr>
                        <a:t>trong</a:t>
                      </a:r>
                      <a:r>
                        <a:rPr lang="en-US" sz="1800" dirty="0">
                          <a:effectLst/>
                        </a:rPr>
                        <a:t> </a:t>
                      </a:r>
                      <a:r>
                        <a:rPr lang="en-US" sz="1800" dirty="0" err="1">
                          <a:effectLst/>
                        </a:rPr>
                        <a:t>gia</a:t>
                      </a:r>
                      <a:r>
                        <a:rPr lang="en-US" sz="1800" dirty="0">
                          <a:effectLst/>
                        </a:rPr>
                        <a:t> </a:t>
                      </a:r>
                      <a:r>
                        <a:rPr lang="en-US" sz="1800" dirty="0" err="1">
                          <a:effectLst/>
                        </a:rPr>
                        <a:t>đình</a:t>
                      </a:r>
                      <a:endParaRPr lang="en-US" sz="1800" dirty="0">
                        <a:effectLst/>
                      </a:endParaRPr>
                    </a:p>
                    <a:p>
                      <a:pPr marL="0" marR="0" algn="just">
                        <a:lnSpc>
                          <a:spcPct val="140000"/>
                        </a:lnSpc>
                        <a:spcBef>
                          <a:spcPts val="0"/>
                        </a:spcBef>
                        <a:spcAft>
                          <a:spcPts val="0"/>
                        </a:spcAft>
                      </a:pPr>
                      <a:r>
                        <a:rPr lang="en-US" sz="1800" dirty="0">
                          <a:effectLst/>
                        </a:rPr>
                        <a:t>- </a:t>
                      </a:r>
                      <a:r>
                        <a:rPr lang="en-US" sz="1800" dirty="0" err="1">
                          <a:effectLst/>
                        </a:rPr>
                        <a:t>Phân</a:t>
                      </a:r>
                      <a:r>
                        <a:rPr lang="en-US" sz="1800" dirty="0">
                          <a:effectLst/>
                        </a:rPr>
                        <a:t> </a:t>
                      </a:r>
                      <a:r>
                        <a:rPr lang="en-US" sz="1800" dirty="0" err="1">
                          <a:effectLst/>
                        </a:rPr>
                        <a:t>biệt</a:t>
                      </a:r>
                      <a:r>
                        <a:rPr lang="en-US" sz="1800" dirty="0">
                          <a:effectLst/>
                        </a:rPr>
                        <a:t> </a:t>
                      </a:r>
                      <a:r>
                        <a:rPr lang="en-US" sz="1800" dirty="0" err="1">
                          <a:effectLst/>
                        </a:rPr>
                        <a:t>hành</a:t>
                      </a:r>
                      <a:r>
                        <a:rPr lang="en-US" sz="1800" dirty="0">
                          <a:effectLst/>
                        </a:rPr>
                        <a:t> vi </a:t>
                      </a:r>
                      <a:r>
                        <a:rPr lang="en-US" sz="1800" dirty="0" err="1">
                          <a:effectLst/>
                        </a:rPr>
                        <a:t>đúng</a:t>
                      </a:r>
                      <a:r>
                        <a:rPr lang="en-US" sz="1800" dirty="0">
                          <a:effectLst/>
                        </a:rPr>
                        <a:t> – </a:t>
                      </a:r>
                      <a:r>
                        <a:rPr lang="en-US" sz="1800" dirty="0" err="1">
                          <a:effectLst/>
                        </a:rPr>
                        <a:t>sai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87327189"/>
                  </a:ext>
                </a:extLst>
              </a:tr>
            </a:tbl>
          </a:graphicData>
        </a:graphic>
      </p:graphicFrame>
    </p:spTree>
    <p:extLst>
      <p:ext uri="{BB962C8B-B14F-4D97-AF65-F5344CB8AC3E}">
        <p14:creationId xmlns:p14="http://schemas.microsoft.com/office/powerpoint/2010/main" val="3731871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graphicFrame>
        <p:nvGraphicFramePr>
          <p:cNvPr id="2" name="Table 1">
            <a:extLst>
              <a:ext uri="{FF2B5EF4-FFF2-40B4-BE49-F238E27FC236}">
                <a16:creationId xmlns:a16="http://schemas.microsoft.com/office/drawing/2014/main" id="{529FAAEA-ADD0-AF9A-EDF7-C59C85150AF1}"/>
              </a:ext>
            </a:extLst>
          </p:cNvPr>
          <p:cNvGraphicFramePr>
            <a:graphicFrameLocks noGrp="1"/>
          </p:cNvGraphicFramePr>
          <p:nvPr>
            <p:extLst>
              <p:ext uri="{D42A27DB-BD31-4B8C-83A1-F6EECF244321}">
                <p14:modId xmlns:p14="http://schemas.microsoft.com/office/powerpoint/2010/main" val="1599428869"/>
              </p:ext>
            </p:extLst>
          </p:nvPr>
        </p:nvGraphicFramePr>
        <p:xfrm>
          <a:off x="1601470" y="978535"/>
          <a:ext cx="5941060" cy="3803015"/>
        </p:xfrm>
        <a:graphic>
          <a:graphicData uri="http://schemas.openxmlformats.org/drawingml/2006/table">
            <a:tbl>
              <a:tblPr firstRow="1" firstCol="1" bandRow="1">
                <a:tableStyleId>{03E3C8FF-8B87-4EE5-BC46-B188729109F7}</a:tableStyleId>
              </a:tblPr>
              <a:tblGrid>
                <a:gridCol w="914400">
                  <a:extLst>
                    <a:ext uri="{9D8B030D-6E8A-4147-A177-3AD203B41FA5}">
                      <a16:colId xmlns:a16="http://schemas.microsoft.com/office/drawing/2014/main" val="1649075851"/>
                    </a:ext>
                  </a:extLst>
                </a:gridCol>
                <a:gridCol w="5026660">
                  <a:extLst>
                    <a:ext uri="{9D8B030D-6E8A-4147-A177-3AD203B41FA5}">
                      <a16:colId xmlns:a16="http://schemas.microsoft.com/office/drawing/2014/main" val="3394157317"/>
                    </a:ext>
                  </a:extLst>
                </a:gridCol>
              </a:tblGrid>
              <a:tr h="0">
                <a:tc>
                  <a:txBody>
                    <a:bodyPr/>
                    <a:lstStyle/>
                    <a:p>
                      <a:pPr marL="0" marR="0" algn="just">
                        <a:lnSpc>
                          <a:spcPct val="140000"/>
                        </a:lnSpc>
                        <a:spcBef>
                          <a:spcPts val="0"/>
                        </a:spcBef>
                        <a:spcAft>
                          <a:spcPts val="0"/>
                        </a:spcAft>
                      </a:pPr>
                      <a:r>
                        <a:rPr lang="vi-VN" sz="1800" dirty="0">
                          <a:effectLst/>
                        </a:rPr>
                        <a:t>Nước và các hiện tượng tự nhiên</a:t>
                      </a:r>
                      <a:endParaRPr lang="en-US" sz="1800" dirty="0">
                        <a:effectLst/>
                      </a:endParaRPr>
                    </a:p>
                    <a:p>
                      <a:pPr marL="0" marR="0" algn="just">
                        <a:lnSpc>
                          <a:spcPct val="140000"/>
                        </a:lnSpc>
                        <a:spcBef>
                          <a:spcPts val="0"/>
                        </a:spcBef>
                        <a:spcAft>
                          <a:spcPts val="0"/>
                        </a:spcAft>
                      </a:pPr>
                      <a:r>
                        <a:rPr lang="vi-VN"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40000"/>
                        </a:lnSpc>
                        <a:spcBef>
                          <a:spcPts val="0"/>
                        </a:spcBef>
                        <a:spcAft>
                          <a:spcPts val="0"/>
                        </a:spcAft>
                      </a:pPr>
                      <a:r>
                        <a:rPr lang="vi-VN" sz="1800" dirty="0">
                          <a:effectLst/>
                        </a:rPr>
                        <a:t>- Cách  bảo vệ nguồn nước </a:t>
                      </a:r>
                      <a:endParaRPr lang="en-US" sz="1800" dirty="0">
                        <a:effectLst/>
                      </a:endParaRPr>
                    </a:p>
                    <a:p>
                      <a:pPr marL="0" marR="0" algn="just">
                        <a:lnSpc>
                          <a:spcPct val="140000"/>
                        </a:lnSpc>
                        <a:spcBef>
                          <a:spcPts val="0"/>
                        </a:spcBef>
                        <a:spcAft>
                          <a:spcPts val="0"/>
                        </a:spcAft>
                      </a:pPr>
                      <a:r>
                        <a:rPr lang="vi-VN" sz="1800" dirty="0">
                          <a:effectLst/>
                        </a:rPr>
                        <a:t>- Sử dụng nước tiết kiệm</a:t>
                      </a:r>
                      <a:endParaRPr lang="en-US" sz="1800" dirty="0">
                        <a:effectLst/>
                      </a:endParaRPr>
                    </a:p>
                    <a:p>
                      <a:pPr marL="0" marR="0" algn="just">
                        <a:lnSpc>
                          <a:spcPct val="140000"/>
                        </a:lnSpc>
                        <a:spcBef>
                          <a:spcPts val="0"/>
                        </a:spcBef>
                        <a:spcAft>
                          <a:spcPts val="0"/>
                        </a:spcAft>
                      </a:pPr>
                      <a:r>
                        <a:rPr lang="vi-VN" sz="1800" dirty="0">
                          <a:effectLst/>
                        </a:rPr>
                        <a:t>- Một số kĩ năng ứng xử khi xảy ra thiên tai (tự bảo vệ bản thân:</a:t>
                      </a:r>
                      <a:endParaRPr lang="en-US" sz="1800" dirty="0">
                        <a:effectLst/>
                      </a:endParaRPr>
                    </a:p>
                    <a:p>
                      <a:pPr marL="0" marR="0" algn="just">
                        <a:lnSpc>
                          <a:spcPct val="140000"/>
                        </a:lnSpc>
                        <a:spcBef>
                          <a:spcPts val="0"/>
                        </a:spcBef>
                        <a:spcAft>
                          <a:spcPts val="0"/>
                        </a:spcAft>
                      </a:pPr>
                      <a:r>
                        <a:rPr lang="vi-VN" sz="1800" dirty="0">
                          <a:effectLst/>
                        </a:rPr>
                        <a:t>- Nghe và làm theo chỉ dẫn của người lớn (cách thoát hiểm, giúp đỡ, quan tâm chia sẻ người bị ảnh hưởng bới thiên tai)</a:t>
                      </a:r>
                      <a:endParaRPr lang="en-US" sz="1800" dirty="0">
                        <a:effectLst/>
                      </a:endParaRPr>
                    </a:p>
                    <a:p>
                      <a:pPr marL="0" marR="0" algn="just">
                        <a:lnSpc>
                          <a:spcPct val="140000"/>
                        </a:lnSpc>
                        <a:spcBef>
                          <a:spcPts val="0"/>
                        </a:spcBef>
                        <a:spcAft>
                          <a:spcPts val="0"/>
                        </a:spcAft>
                      </a:pPr>
                      <a:r>
                        <a:rPr lang="vi-VN" sz="1800" dirty="0">
                          <a:effectLst/>
                        </a:rPr>
                        <a:t>- Chấp nhận sự phân công của nhóm bạn</a:t>
                      </a:r>
                      <a:endParaRPr lang="en-US" sz="1800" dirty="0">
                        <a:effectLst/>
                      </a:endParaRPr>
                    </a:p>
                    <a:p>
                      <a:pPr marL="0" marR="0" algn="just">
                        <a:lnSpc>
                          <a:spcPct val="140000"/>
                        </a:lnSpc>
                        <a:spcBef>
                          <a:spcPts val="0"/>
                        </a:spcBef>
                        <a:spcAft>
                          <a:spcPts val="0"/>
                        </a:spcAft>
                      </a:pPr>
                      <a:r>
                        <a:rPr lang="vi-VN" sz="1800" dirty="0">
                          <a:effectLst/>
                        </a:rPr>
                        <a:t>- Không cắt lời người khác khi đang nói</a:t>
                      </a:r>
                      <a:endParaRPr lang="en-US" sz="1800" dirty="0">
                        <a:effectLst/>
                      </a:endParaRPr>
                    </a:p>
                    <a:p>
                      <a:pPr marL="0" marR="0" algn="just">
                        <a:lnSpc>
                          <a:spcPct val="140000"/>
                        </a:lnSpc>
                        <a:spcBef>
                          <a:spcPts val="0"/>
                        </a:spcBef>
                        <a:spcAft>
                          <a:spcPts val="0"/>
                        </a:spcAft>
                      </a:pPr>
                      <a:r>
                        <a:rPr lang="vi-VN" sz="1800" dirty="0">
                          <a:effectLst/>
                        </a:rPr>
                        <a:t>- Trao đổi ý kiến của mình với các bạn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46149825"/>
                  </a:ext>
                </a:extLst>
              </a:tr>
            </a:tbl>
          </a:graphicData>
        </a:graphic>
      </p:graphicFrame>
      <p:sp>
        <p:nvSpPr>
          <p:cNvPr id="12" name="Google Shape;126;p25">
            <a:extLst>
              <a:ext uri="{FF2B5EF4-FFF2-40B4-BE49-F238E27FC236}">
                <a16:creationId xmlns:a16="http://schemas.microsoft.com/office/drawing/2014/main" id="{DE1CF579-CCEC-AF81-686A-16CF668AB23E}"/>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6196999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2" name="Google Shape;126;p25">
            <a:extLst>
              <a:ext uri="{FF2B5EF4-FFF2-40B4-BE49-F238E27FC236}">
                <a16:creationId xmlns:a16="http://schemas.microsoft.com/office/drawing/2014/main" id="{DE1CF579-CCEC-AF81-686A-16CF668AB23E}"/>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
        <p:nvSpPr>
          <p:cNvPr id="8" name="TextBox 7">
            <a:extLst>
              <a:ext uri="{FF2B5EF4-FFF2-40B4-BE49-F238E27FC236}">
                <a16:creationId xmlns:a16="http://schemas.microsoft.com/office/drawing/2014/main" id="{64850822-7EDE-DA7E-3FE6-A89BA63E4AED}"/>
              </a:ext>
            </a:extLst>
          </p:cNvPr>
          <p:cNvSpPr txBox="1"/>
          <p:nvPr/>
        </p:nvSpPr>
        <p:spPr>
          <a:xfrm>
            <a:off x="457200" y="1366501"/>
            <a:ext cx="8426450" cy="1837811"/>
          </a:xfrm>
          <a:prstGeom prst="rect">
            <a:avLst/>
          </a:prstGeom>
          <a:noFill/>
        </p:spPr>
        <p:txBody>
          <a:bodyPr wrap="square">
            <a:spAutoFit/>
          </a:bodyPr>
          <a:lstStyle/>
          <a:p>
            <a:pPr marL="0" marR="0" algn="just">
              <a:lnSpc>
                <a:spcPct val="150000"/>
              </a:lnSpc>
              <a:spcBef>
                <a:spcPts val="0"/>
              </a:spcBef>
              <a:spcAft>
                <a:spcPts val="1000"/>
              </a:spcAft>
              <a:tabLst>
                <a:tab pos="228600" algn="l"/>
              </a:tabLst>
            </a:pPr>
            <a:r>
              <a:rPr lang="en-US" sz="1800" i="1" dirty="0" err="1">
                <a:solidFill>
                  <a:srgbClr val="000000"/>
                </a:solidFill>
                <a:effectLst/>
                <a:latin typeface="Arial" panose="020B0604020202020204" pitchFamily="34" charset="0"/>
                <a:ea typeface="Calibri" panose="020F0502020204030204" pitchFamily="34" charset="0"/>
              </a:rPr>
              <a:t>Bước</a:t>
            </a:r>
            <a:r>
              <a:rPr lang="en-US" sz="1800" i="1" dirty="0">
                <a:solidFill>
                  <a:srgbClr val="000000"/>
                </a:solidFill>
                <a:effectLst/>
                <a:latin typeface="Arial" panose="020B0604020202020204" pitchFamily="34" charset="0"/>
                <a:ea typeface="Calibri" panose="020F0502020204030204" pitchFamily="34" charset="0"/>
              </a:rPr>
              <a:t> 3:</a:t>
            </a:r>
            <a:r>
              <a:rPr lang="vi-VN" sz="1800" i="1" dirty="0">
                <a:solidFill>
                  <a:srgbClr val="000000"/>
                </a:solidFill>
                <a:effectLst/>
                <a:latin typeface="Arial" panose="020B0604020202020204" pitchFamily="34" charset="0"/>
                <a:ea typeface="Calibri" panose="020F0502020204030204" pitchFamily="34" charset="0"/>
              </a:rPr>
              <a:t> Lựa chọn các hoạt động giáo dục </a:t>
            </a:r>
            <a:r>
              <a:rPr lang="en-US" sz="1800" i="1" dirty="0">
                <a:solidFill>
                  <a:srgbClr val="000000"/>
                </a:solidFill>
                <a:effectLst/>
                <a:latin typeface="Arial" panose="020B0604020202020204" pitchFamily="34" charset="0"/>
                <a:ea typeface="Calibri" panose="020F0502020204030204" pitchFamily="34" charset="0"/>
              </a:rPr>
              <a:t>KNXH</a:t>
            </a:r>
            <a:r>
              <a:rPr lang="vi-VN" sz="1800" i="1" dirty="0">
                <a:solidFill>
                  <a:srgbClr val="000000"/>
                </a:solidFill>
                <a:effectLst/>
                <a:latin typeface="Arial" panose="020B0604020202020204" pitchFamily="34" charset="0"/>
                <a:ea typeface="Calibri" panose="020F0502020204030204" pitchFamily="34" charset="0"/>
              </a:rPr>
              <a:t> cho trẻ </a:t>
            </a:r>
            <a:r>
              <a:rPr lang="en-US" sz="1800" i="1" dirty="0" err="1">
                <a:solidFill>
                  <a:srgbClr val="000000"/>
                </a:solidFill>
                <a:effectLst/>
                <a:latin typeface="Arial" panose="020B0604020202020204" pitchFamily="34" charset="0"/>
                <a:ea typeface="Calibri" panose="020F0502020204030204" pitchFamily="34" charset="0"/>
              </a:rPr>
              <a:t>mẫu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vi-VN" sz="1800" i="1" dirty="0">
                <a:solidFill>
                  <a:srgbClr val="000000"/>
                </a:solidFill>
                <a:effectLst/>
                <a:latin typeface="Arial" panose="020B0604020202020204" pitchFamily="34" charset="0"/>
                <a:ea typeface="Calibri" panose="020F0502020204030204" pitchFamily="34" charset="0"/>
              </a:rPr>
              <a:t>5-6 tuổi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1000"/>
              </a:spcAft>
              <a:tabLst>
                <a:tab pos="228600" algn="l"/>
              </a:tabLst>
            </a:pPr>
            <a:r>
              <a:rPr lang="vi-VN" sz="1800" i="1"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 Để thực hiện các nội dung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đạt hiệu quả, GV cần xây dựng các hoạt động để thực hiện nội dung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GV có thể lựa chọn nội dung và các hoạt động để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,như sau:</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93342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913101"/>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834799"/>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a:xfrm>
            <a:off x="457200" y="30627"/>
            <a:ext cx="8229600" cy="857400"/>
          </a:xfrm>
        </p:spPr>
        <p:txBody>
          <a:bodyPr/>
          <a:lstStyle/>
          <a:p>
            <a:endParaRPr lang="en-US"/>
          </a:p>
        </p:txBody>
      </p:sp>
      <p:sp>
        <p:nvSpPr>
          <p:cNvPr id="12" name="Google Shape;126;p25">
            <a:extLst>
              <a:ext uri="{FF2B5EF4-FFF2-40B4-BE49-F238E27FC236}">
                <a16:creationId xmlns:a16="http://schemas.microsoft.com/office/drawing/2014/main" id="{DE1CF579-CCEC-AF81-686A-16CF668AB23E}"/>
              </a:ext>
            </a:extLst>
          </p:cNvPr>
          <p:cNvSpPr txBox="1">
            <a:spLocks/>
          </p:cNvSpPr>
          <p:nvPr/>
        </p:nvSpPr>
        <p:spPr>
          <a:xfrm>
            <a:off x="457200" y="0"/>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graphicFrame>
        <p:nvGraphicFramePr>
          <p:cNvPr id="4" name="Table 3">
            <a:extLst>
              <a:ext uri="{FF2B5EF4-FFF2-40B4-BE49-F238E27FC236}">
                <a16:creationId xmlns:a16="http://schemas.microsoft.com/office/drawing/2014/main" id="{EA1F107A-2532-7BDA-F13C-BE7D451518E7}"/>
              </a:ext>
            </a:extLst>
          </p:cNvPr>
          <p:cNvGraphicFramePr>
            <a:graphicFrameLocks noGrp="1"/>
          </p:cNvGraphicFramePr>
          <p:nvPr>
            <p:extLst>
              <p:ext uri="{D42A27DB-BD31-4B8C-83A1-F6EECF244321}">
                <p14:modId xmlns:p14="http://schemas.microsoft.com/office/powerpoint/2010/main" val="118976597"/>
              </p:ext>
            </p:extLst>
          </p:nvPr>
        </p:nvGraphicFramePr>
        <p:xfrm>
          <a:off x="262467" y="750486"/>
          <a:ext cx="8771466" cy="4366641"/>
        </p:xfrm>
        <a:graphic>
          <a:graphicData uri="http://schemas.openxmlformats.org/drawingml/2006/table">
            <a:tbl>
              <a:tblPr firstRow="1" firstCol="1" bandRow="1">
                <a:tableStyleId>{03E3C8FF-8B87-4EE5-BC46-B188729109F7}</a:tableStyleId>
              </a:tblPr>
              <a:tblGrid>
                <a:gridCol w="1524000">
                  <a:extLst>
                    <a:ext uri="{9D8B030D-6E8A-4147-A177-3AD203B41FA5}">
                      <a16:colId xmlns:a16="http://schemas.microsoft.com/office/drawing/2014/main" val="619420195"/>
                    </a:ext>
                  </a:extLst>
                </a:gridCol>
                <a:gridCol w="7247466">
                  <a:extLst>
                    <a:ext uri="{9D8B030D-6E8A-4147-A177-3AD203B41FA5}">
                      <a16:colId xmlns:a16="http://schemas.microsoft.com/office/drawing/2014/main" val="1459618157"/>
                    </a:ext>
                  </a:extLst>
                </a:gridCol>
              </a:tblGrid>
              <a:tr h="228100">
                <a:tc>
                  <a:txBody>
                    <a:bodyPr/>
                    <a:lstStyle/>
                    <a:p>
                      <a:pPr marL="0" marR="0" algn="ctr">
                        <a:lnSpc>
                          <a:spcPct val="130000"/>
                        </a:lnSpc>
                        <a:spcBef>
                          <a:spcPts val="0"/>
                        </a:spcBef>
                        <a:spcAft>
                          <a:spcPts val="1000"/>
                        </a:spcAft>
                        <a:tabLst>
                          <a:tab pos="228600" algn="l"/>
                        </a:tabLst>
                      </a:pPr>
                      <a:r>
                        <a:rPr lang="en-US" sz="1800">
                          <a:effectLst/>
                        </a:rPr>
                        <a:t>Nội dung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tc>
                  <a:txBody>
                    <a:bodyPr/>
                    <a:lstStyle/>
                    <a:p>
                      <a:pPr marL="0" marR="0" algn="ctr">
                        <a:lnSpc>
                          <a:spcPct val="130000"/>
                        </a:lnSpc>
                        <a:spcBef>
                          <a:spcPts val="0"/>
                        </a:spcBef>
                        <a:spcAft>
                          <a:spcPts val="1000"/>
                        </a:spcAft>
                        <a:tabLst>
                          <a:tab pos="228600" algn="l"/>
                        </a:tabLst>
                      </a:pPr>
                      <a:r>
                        <a:rPr lang="en-US" sz="1800">
                          <a:effectLst/>
                        </a:rPr>
                        <a:t>Các hoạt động GD KNXH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extLst>
                  <a:ext uri="{0D108BD9-81ED-4DB2-BD59-A6C34878D82A}">
                    <a16:rowId xmlns:a16="http://schemas.microsoft.com/office/drawing/2014/main" val="2562172999"/>
                  </a:ext>
                </a:extLst>
              </a:tr>
              <a:tr h="1454688">
                <a:tc>
                  <a:txBody>
                    <a:bodyPr/>
                    <a:lstStyle/>
                    <a:p>
                      <a:pPr marL="0" marR="0" algn="just">
                        <a:lnSpc>
                          <a:spcPct val="130000"/>
                        </a:lnSpc>
                        <a:spcBef>
                          <a:spcPts val="0"/>
                        </a:spcBef>
                        <a:spcAft>
                          <a:spcPts val="1000"/>
                        </a:spcAft>
                        <a:tabLst>
                          <a:tab pos="228600" algn="l"/>
                        </a:tabLst>
                      </a:pPr>
                      <a:r>
                        <a:rPr lang="en-US" sz="1800">
                          <a:effectLst/>
                        </a:rPr>
                        <a:t>1. Giáo dục KN tuân thủ các quy tắc xã hội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tc>
                  <a:txBody>
                    <a:bodyPr/>
                    <a:lstStyle/>
                    <a:p>
                      <a:pPr marL="0" marR="0" algn="just">
                        <a:lnSpc>
                          <a:spcPct val="130000"/>
                        </a:lnSpc>
                        <a:spcBef>
                          <a:spcPts val="0"/>
                        </a:spcBef>
                        <a:spcAft>
                          <a:spcPts val="1000"/>
                        </a:spcAft>
                        <a:tabLst>
                          <a:tab pos="228600" algn="l"/>
                        </a:tabLst>
                      </a:pPr>
                      <a:r>
                        <a:rPr lang="en-US" sz="1800" dirty="0">
                          <a:effectLst/>
                        </a:rPr>
                        <a:t>H</a:t>
                      </a:r>
                      <a:r>
                        <a:rPr lang="vi-VN" sz="1800" dirty="0">
                          <a:effectLst/>
                        </a:rPr>
                        <a:t>Đ</a:t>
                      </a:r>
                      <a:r>
                        <a:rPr lang="en-US" sz="1800" dirty="0">
                          <a:effectLst/>
                        </a:rPr>
                        <a:t> </a:t>
                      </a:r>
                      <a:r>
                        <a:rPr lang="en-US" sz="1800" dirty="0" err="1">
                          <a:effectLst/>
                        </a:rPr>
                        <a:t>chơi</a:t>
                      </a:r>
                      <a:r>
                        <a:rPr lang="en-US" sz="1800" dirty="0">
                          <a:effectLst/>
                        </a:rPr>
                        <a:t>: </a:t>
                      </a:r>
                      <a:r>
                        <a:rPr lang="en-US" sz="1800" dirty="0" err="1">
                          <a:effectLst/>
                        </a:rPr>
                        <a:t>Chơi</a:t>
                      </a:r>
                      <a:r>
                        <a:rPr lang="en-US" sz="1800" dirty="0">
                          <a:effectLst/>
                        </a:rPr>
                        <a:t> </a:t>
                      </a:r>
                      <a:r>
                        <a:rPr lang="en-US" sz="1800" dirty="0" err="1">
                          <a:effectLst/>
                        </a:rPr>
                        <a:t>các</a:t>
                      </a:r>
                      <a:r>
                        <a:rPr lang="en-US" sz="1800" dirty="0">
                          <a:effectLst/>
                        </a:rPr>
                        <a:t> </a:t>
                      </a:r>
                      <a:r>
                        <a:rPr lang="en-US" sz="1800" dirty="0" err="1">
                          <a:effectLst/>
                        </a:rPr>
                        <a:t>trò</a:t>
                      </a:r>
                      <a:r>
                        <a:rPr lang="en-US" sz="1800" dirty="0">
                          <a:effectLst/>
                        </a:rPr>
                        <a:t> </a:t>
                      </a:r>
                      <a:r>
                        <a:rPr lang="en-US" sz="1800" dirty="0" err="1">
                          <a:effectLst/>
                        </a:rPr>
                        <a:t>chơi</a:t>
                      </a:r>
                      <a:r>
                        <a:rPr lang="en-US" sz="1800" dirty="0">
                          <a:effectLst/>
                        </a:rPr>
                        <a:t>: </a:t>
                      </a:r>
                      <a:r>
                        <a:rPr lang="en-US" sz="1800" dirty="0" err="1">
                          <a:effectLst/>
                        </a:rPr>
                        <a:t>Đèn</a:t>
                      </a:r>
                      <a:r>
                        <a:rPr lang="en-US" sz="1800" dirty="0">
                          <a:effectLst/>
                        </a:rPr>
                        <a:t> </a:t>
                      </a:r>
                      <a:r>
                        <a:rPr lang="en-US" sz="1800" dirty="0" err="1">
                          <a:effectLst/>
                        </a:rPr>
                        <a:t>giao</a:t>
                      </a:r>
                      <a:r>
                        <a:rPr lang="en-US" sz="1800" dirty="0">
                          <a:effectLst/>
                        </a:rPr>
                        <a:t> </a:t>
                      </a:r>
                      <a:r>
                        <a:rPr lang="en-US" sz="1800" dirty="0" err="1">
                          <a:effectLst/>
                        </a:rPr>
                        <a:t>thông</a:t>
                      </a:r>
                      <a:r>
                        <a:rPr lang="en-US" sz="1800" dirty="0">
                          <a:effectLst/>
                        </a:rPr>
                        <a:t>, </a:t>
                      </a:r>
                      <a:r>
                        <a:rPr lang="en-US" sz="1800" dirty="0" err="1">
                          <a:effectLst/>
                        </a:rPr>
                        <a:t>biển</a:t>
                      </a:r>
                      <a:r>
                        <a:rPr lang="en-US" sz="1800" dirty="0">
                          <a:effectLst/>
                        </a:rPr>
                        <a:t> </a:t>
                      </a:r>
                      <a:r>
                        <a:rPr lang="en-US" sz="1800" dirty="0" err="1">
                          <a:effectLst/>
                        </a:rPr>
                        <a:t>báo</a:t>
                      </a:r>
                      <a:r>
                        <a:rPr lang="en-US" sz="1800" dirty="0">
                          <a:effectLst/>
                        </a:rPr>
                        <a:t>, </a:t>
                      </a:r>
                      <a:r>
                        <a:rPr lang="en-US" sz="1800" dirty="0" err="1">
                          <a:effectLst/>
                        </a:rPr>
                        <a:t>quy</a:t>
                      </a:r>
                      <a:r>
                        <a:rPr lang="en-US" sz="1800" dirty="0">
                          <a:effectLst/>
                        </a:rPr>
                        <a:t> </a:t>
                      </a:r>
                      <a:r>
                        <a:rPr lang="en-US" sz="1800" dirty="0" err="1">
                          <a:effectLst/>
                        </a:rPr>
                        <a:t>định</a:t>
                      </a:r>
                      <a:r>
                        <a:rPr lang="en-US" sz="1800" dirty="0">
                          <a:effectLst/>
                        </a:rPr>
                        <a:t> ở </a:t>
                      </a:r>
                      <a:r>
                        <a:rPr lang="en-US" sz="1800" dirty="0" err="1">
                          <a:effectLst/>
                        </a:rPr>
                        <a:t>trường</a:t>
                      </a:r>
                      <a:endParaRPr lang="en-US" sz="1800" dirty="0">
                        <a:effectLst/>
                      </a:endParaRPr>
                    </a:p>
                    <a:p>
                      <a:pPr marL="0" marR="0" algn="just">
                        <a:lnSpc>
                          <a:spcPct val="130000"/>
                        </a:lnSpc>
                        <a:spcBef>
                          <a:spcPts val="0"/>
                        </a:spcBef>
                        <a:spcAft>
                          <a:spcPts val="1000"/>
                        </a:spcAft>
                        <a:tabLst>
                          <a:tab pos="228600" algn="l"/>
                        </a:tabLst>
                      </a:pPr>
                      <a:r>
                        <a:rPr lang="en-US" sz="1800" dirty="0">
                          <a:effectLst/>
                        </a:rPr>
                        <a:t>H</a:t>
                      </a:r>
                      <a:r>
                        <a:rPr lang="vi-VN" sz="1800" dirty="0">
                          <a:effectLst/>
                        </a:rPr>
                        <a:t>Đ</a:t>
                      </a:r>
                      <a:r>
                        <a:rPr lang="en-US" sz="1800" dirty="0">
                          <a:effectLst/>
                        </a:rPr>
                        <a:t> </a:t>
                      </a:r>
                      <a:r>
                        <a:rPr lang="en-US" sz="1800" dirty="0" err="1">
                          <a:effectLst/>
                        </a:rPr>
                        <a:t>sinh</a:t>
                      </a:r>
                      <a:r>
                        <a:rPr lang="en-US" sz="1800" dirty="0">
                          <a:effectLst/>
                        </a:rPr>
                        <a:t> h</a:t>
                      </a:r>
                      <a:r>
                        <a:rPr lang="vi-VN" sz="1800" dirty="0">
                          <a:effectLst/>
                        </a:rPr>
                        <a:t>oạt</a:t>
                      </a:r>
                      <a:r>
                        <a:rPr lang="en-US" sz="1800" dirty="0">
                          <a:effectLst/>
                        </a:rPr>
                        <a:t>: </a:t>
                      </a:r>
                      <a:r>
                        <a:rPr lang="en-US" sz="1800" dirty="0" err="1">
                          <a:effectLst/>
                        </a:rPr>
                        <a:t>Ứng</a:t>
                      </a:r>
                      <a:r>
                        <a:rPr lang="en-US" sz="1800" dirty="0">
                          <a:effectLst/>
                        </a:rPr>
                        <a:t> </a:t>
                      </a:r>
                      <a:r>
                        <a:rPr lang="en-US" sz="1800" dirty="0" err="1">
                          <a:effectLst/>
                        </a:rPr>
                        <a:t>xử</a:t>
                      </a:r>
                      <a:r>
                        <a:rPr lang="en-US" sz="1800" dirty="0">
                          <a:effectLst/>
                        </a:rPr>
                        <a:t> </a:t>
                      </a:r>
                      <a:r>
                        <a:rPr lang="en-US" sz="1800" dirty="0" err="1">
                          <a:effectLst/>
                        </a:rPr>
                        <a:t>khi</a:t>
                      </a:r>
                      <a:r>
                        <a:rPr lang="en-US" sz="1800" dirty="0">
                          <a:effectLst/>
                        </a:rPr>
                        <a:t> ở </a:t>
                      </a:r>
                      <a:r>
                        <a:rPr lang="en-US" sz="1800" dirty="0" err="1">
                          <a:effectLst/>
                        </a:rPr>
                        <a:t>trường</a:t>
                      </a:r>
                      <a:r>
                        <a:rPr lang="en-US" sz="1800" dirty="0">
                          <a:effectLst/>
                        </a:rPr>
                        <a:t>, </a:t>
                      </a:r>
                      <a:r>
                        <a:rPr lang="en-US" sz="1800" spc="-30" dirty="0" err="1">
                          <a:effectLst/>
                        </a:rPr>
                        <a:t>Hòa</a:t>
                      </a:r>
                      <a:r>
                        <a:rPr lang="en-US" sz="1800" spc="-30" dirty="0">
                          <a:effectLst/>
                        </a:rPr>
                        <a:t> </a:t>
                      </a:r>
                      <a:r>
                        <a:rPr lang="en-US" sz="1800" spc="-30" dirty="0" err="1">
                          <a:effectLst/>
                        </a:rPr>
                        <a:t>giải</a:t>
                      </a:r>
                      <a:r>
                        <a:rPr lang="en-US" sz="1800" spc="-30" dirty="0">
                          <a:effectLst/>
                        </a:rPr>
                        <a:t> </a:t>
                      </a:r>
                      <a:r>
                        <a:rPr lang="en-US" sz="1800" spc="-30" dirty="0" err="1">
                          <a:effectLst/>
                        </a:rPr>
                        <a:t>khi</a:t>
                      </a:r>
                      <a:r>
                        <a:rPr lang="en-US" sz="1800" spc="-30" dirty="0">
                          <a:effectLst/>
                        </a:rPr>
                        <a:t> </a:t>
                      </a:r>
                      <a:r>
                        <a:rPr lang="en-US" sz="1800" spc="-30" dirty="0" err="1">
                          <a:effectLst/>
                        </a:rPr>
                        <a:t>bạn</a:t>
                      </a:r>
                      <a:r>
                        <a:rPr lang="en-US" sz="1800" spc="-30" dirty="0">
                          <a:effectLst/>
                        </a:rPr>
                        <a:t> </a:t>
                      </a:r>
                      <a:r>
                        <a:rPr lang="en-US" sz="1800" spc="-30" dirty="0" err="1">
                          <a:effectLst/>
                        </a:rPr>
                        <a:t>xung</a:t>
                      </a:r>
                      <a:r>
                        <a:rPr lang="en-US" sz="1800" spc="-30" dirty="0">
                          <a:effectLst/>
                        </a:rPr>
                        <a:t> </a:t>
                      </a:r>
                      <a:r>
                        <a:rPr lang="en-US" sz="1800" spc="-30" dirty="0" err="1">
                          <a:effectLst/>
                        </a:rPr>
                        <a:t>đột</a:t>
                      </a:r>
                      <a:endParaRPr lang="en-US" sz="1800" dirty="0">
                        <a:effectLst/>
                      </a:endParaRPr>
                    </a:p>
                    <a:p>
                      <a:pPr marL="0" marR="0" algn="just">
                        <a:lnSpc>
                          <a:spcPct val="130000"/>
                        </a:lnSpc>
                        <a:spcBef>
                          <a:spcPts val="0"/>
                        </a:spcBef>
                        <a:spcAft>
                          <a:spcPts val="1000"/>
                        </a:spcAft>
                        <a:tabLst>
                          <a:tab pos="228600" algn="l"/>
                        </a:tabLst>
                      </a:pPr>
                      <a:r>
                        <a:rPr lang="en-US" sz="1800" dirty="0">
                          <a:effectLst/>
                        </a:rPr>
                        <a:t>H</a:t>
                      </a:r>
                      <a:r>
                        <a:rPr lang="vi-VN" sz="1800" dirty="0">
                          <a:effectLst/>
                        </a:rPr>
                        <a:t>Đ</a:t>
                      </a:r>
                      <a:r>
                        <a:rPr lang="en-US" sz="1800" dirty="0">
                          <a:effectLst/>
                        </a:rPr>
                        <a:t> </a:t>
                      </a:r>
                      <a:r>
                        <a:rPr lang="en-US" sz="1800" dirty="0" err="1">
                          <a:effectLst/>
                        </a:rPr>
                        <a:t>lễ</a:t>
                      </a:r>
                      <a:r>
                        <a:rPr lang="en-US" sz="1800" dirty="0">
                          <a:effectLst/>
                        </a:rPr>
                        <a:t> </a:t>
                      </a:r>
                      <a:r>
                        <a:rPr lang="en-US" sz="1800" dirty="0" err="1">
                          <a:effectLst/>
                        </a:rPr>
                        <a:t>hội</a:t>
                      </a:r>
                      <a:r>
                        <a:rPr lang="en-US" sz="1800" dirty="0">
                          <a:effectLst/>
                        </a:rPr>
                        <a:t>: </a:t>
                      </a:r>
                      <a:r>
                        <a:rPr lang="en-US" sz="1800" spc="-30" dirty="0" err="1">
                          <a:effectLst/>
                        </a:rPr>
                        <a:t>Ngày</a:t>
                      </a:r>
                      <a:r>
                        <a:rPr lang="en-US" sz="1800" spc="-30" dirty="0">
                          <a:effectLst/>
                        </a:rPr>
                        <a:t> </a:t>
                      </a:r>
                      <a:r>
                        <a:rPr lang="en-US" sz="1800" spc="-30" dirty="0" err="1">
                          <a:effectLst/>
                        </a:rPr>
                        <a:t>hội</a:t>
                      </a:r>
                      <a:r>
                        <a:rPr lang="en-US" sz="1800" spc="-30" dirty="0">
                          <a:effectLst/>
                        </a:rPr>
                        <a:t> </a:t>
                      </a:r>
                      <a:r>
                        <a:rPr lang="en-US" sz="1800" spc="-30" dirty="0" err="1">
                          <a:effectLst/>
                        </a:rPr>
                        <a:t>đến</a:t>
                      </a:r>
                      <a:r>
                        <a:rPr lang="en-US" sz="1800" spc="-30" dirty="0">
                          <a:effectLst/>
                        </a:rPr>
                        <a:t> </a:t>
                      </a:r>
                      <a:r>
                        <a:rPr lang="en-US" sz="1800" spc="-30" dirty="0" err="1">
                          <a:effectLst/>
                        </a:rPr>
                        <a:t>trường</a:t>
                      </a:r>
                      <a:r>
                        <a:rPr lang="en-US" sz="1800" spc="-30" dirty="0">
                          <a:effectLst/>
                        </a:rPr>
                        <a:t>, </a:t>
                      </a:r>
                      <a:r>
                        <a:rPr lang="en-US" sz="1800" spc="-30" dirty="0" err="1">
                          <a:effectLst/>
                        </a:rPr>
                        <a:t>Trung</a:t>
                      </a:r>
                      <a:r>
                        <a:rPr lang="en-US" sz="1800" spc="-30" dirty="0">
                          <a:effectLst/>
                        </a:rPr>
                        <a:t> </a:t>
                      </a:r>
                      <a:r>
                        <a:rPr lang="en-US" sz="1800" spc="-30" dirty="0" err="1">
                          <a:effectLst/>
                        </a:rPr>
                        <a:t>thu</a:t>
                      </a:r>
                      <a:r>
                        <a:rPr lang="en-US" sz="1800" spc="-30" dirty="0">
                          <a:effectLst/>
                        </a:rPr>
                        <a:t> </a:t>
                      </a:r>
                      <a:r>
                        <a:rPr lang="en-US" sz="1800" spc="-30" dirty="0" err="1">
                          <a:effectLst/>
                        </a:rPr>
                        <a:t>yêu</a:t>
                      </a:r>
                      <a:r>
                        <a:rPr lang="en-US" sz="1800" spc="-30" dirty="0">
                          <a:effectLst/>
                        </a:rPr>
                        <a:t> </a:t>
                      </a:r>
                      <a:r>
                        <a:rPr lang="en-US" sz="1800" spc="-30" dirty="0" err="1">
                          <a:effectLst/>
                        </a:rPr>
                        <a:t>thương</a:t>
                      </a: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extLst>
                  <a:ext uri="{0D108BD9-81ED-4DB2-BD59-A6C34878D82A}">
                    <a16:rowId xmlns:a16="http://schemas.microsoft.com/office/drawing/2014/main" val="2970757471"/>
                  </a:ext>
                </a:extLst>
              </a:tr>
              <a:tr h="2043075">
                <a:tc>
                  <a:txBody>
                    <a:bodyPr/>
                    <a:lstStyle/>
                    <a:p>
                      <a:pPr marL="0" marR="0" algn="just">
                        <a:lnSpc>
                          <a:spcPct val="130000"/>
                        </a:lnSpc>
                        <a:spcBef>
                          <a:spcPts val="0"/>
                        </a:spcBef>
                        <a:spcAft>
                          <a:spcPts val="1000"/>
                        </a:spcAft>
                        <a:tabLst>
                          <a:tab pos="228600" algn="l"/>
                        </a:tabLst>
                      </a:pPr>
                      <a:r>
                        <a:rPr lang="en-US" sz="1800">
                          <a:effectLst/>
                        </a:rPr>
                        <a:t>2. Giáo dục KN giao tiếp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tc>
                  <a:txBody>
                    <a:bodyPr/>
                    <a:lstStyle/>
                    <a:p>
                      <a:pPr marL="0" marR="0" algn="just">
                        <a:lnSpc>
                          <a:spcPct val="140000"/>
                        </a:lnSpc>
                        <a:spcBef>
                          <a:spcPts val="0"/>
                        </a:spcBef>
                        <a:spcAft>
                          <a:spcPts val="1000"/>
                        </a:spcAft>
                      </a:pPr>
                      <a:r>
                        <a:rPr lang="en-US" sz="1800" spc="-30" dirty="0">
                          <a:effectLst/>
                        </a:rPr>
                        <a:t>H</a:t>
                      </a:r>
                      <a:r>
                        <a:rPr lang="vi-VN" sz="1800" spc="-30" dirty="0">
                          <a:effectLst/>
                        </a:rPr>
                        <a:t>Đ</a:t>
                      </a:r>
                      <a:r>
                        <a:rPr lang="en-US" sz="1800" spc="-30" dirty="0">
                          <a:effectLst/>
                        </a:rPr>
                        <a:t> </a:t>
                      </a:r>
                      <a:r>
                        <a:rPr lang="en-US" sz="1800" spc="-30" dirty="0" err="1">
                          <a:effectLst/>
                        </a:rPr>
                        <a:t>chơi</a:t>
                      </a:r>
                      <a:r>
                        <a:rPr lang="en-US" sz="1800" spc="-30" dirty="0">
                          <a:effectLst/>
                        </a:rPr>
                        <a:t>:</a:t>
                      </a:r>
                      <a:r>
                        <a:rPr lang="vi-VN" sz="1800" spc="-30" dirty="0">
                          <a:effectLst/>
                        </a:rPr>
                        <a:t> trò chơi “</a:t>
                      </a:r>
                      <a:r>
                        <a:rPr lang="en-US" sz="1800" spc="-30" dirty="0" err="1">
                          <a:effectLst/>
                        </a:rPr>
                        <a:t>Đón</a:t>
                      </a:r>
                      <a:r>
                        <a:rPr lang="en-US" sz="1800" spc="-30" dirty="0">
                          <a:effectLst/>
                        </a:rPr>
                        <a:t> </a:t>
                      </a:r>
                      <a:r>
                        <a:rPr lang="en-US" sz="1800" spc="-30" dirty="0" err="1">
                          <a:effectLst/>
                        </a:rPr>
                        <a:t>bạn</a:t>
                      </a:r>
                      <a:r>
                        <a:rPr lang="en-US" sz="1800" spc="-30" dirty="0">
                          <a:effectLst/>
                        </a:rPr>
                        <a:t> </a:t>
                      </a:r>
                      <a:r>
                        <a:rPr lang="en-US" sz="1800" spc="-30" dirty="0" err="1">
                          <a:effectLst/>
                        </a:rPr>
                        <a:t>mới</a:t>
                      </a:r>
                      <a:r>
                        <a:rPr lang="vi-VN" sz="1800" spc="-30" dirty="0">
                          <a:effectLst/>
                        </a:rPr>
                        <a:t>”</a:t>
                      </a:r>
                      <a:r>
                        <a:rPr lang="en-US" sz="1800" spc="-30" dirty="0">
                          <a:effectLst/>
                        </a:rPr>
                        <a:t>; </a:t>
                      </a:r>
                      <a:r>
                        <a:rPr lang="en-US" sz="1800" spc="-30" dirty="0" err="1">
                          <a:effectLst/>
                        </a:rPr>
                        <a:t>cùng</a:t>
                      </a:r>
                      <a:r>
                        <a:rPr lang="en-US" sz="1800" spc="-30" dirty="0">
                          <a:effectLst/>
                        </a:rPr>
                        <a:t> </a:t>
                      </a:r>
                      <a:r>
                        <a:rPr lang="en-US" sz="1800" spc="-30" dirty="0" err="1">
                          <a:effectLst/>
                        </a:rPr>
                        <a:t>chơi</a:t>
                      </a:r>
                      <a:r>
                        <a:rPr lang="en-US" sz="1800" spc="-30" dirty="0">
                          <a:effectLst/>
                        </a:rPr>
                        <a:t> </a:t>
                      </a:r>
                      <a:r>
                        <a:rPr lang="en-US" sz="1800" spc="-30" dirty="0" err="1">
                          <a:effectLst/>
                        </a:rPr>
                        <a:t>với</a:t>
                      </a:r>
                      <a:r>
                        <a:rPr lang="en-US" sz="1800" spc="-30" dirty="0">
                          <a:effectLst/>
                        </a:rPr>
                        <a:t> </a:t>
                      </a:r>
                      <a:r>
                        <a:rPr lang="en-US" sz="1800" spc="-30" dirty="0" err="1">
                          <a:effectLst/>
                        </a:rPr>
                        <a:t>các</a:t>
                      </a:r>
                      <a:r>
                        <a:rPr lang="en-US" sz="1800" spc="-30" dirty="0">
                          <a:effectLst/>
                        </a:rPr>
                        <a:t> </a:t>
                      </a:r>
                      <a:r>
                        <a:rPr lang="en-US" sz="1800" spc="-30" dirty="0" err="1">
                          <a:effectLst/>
                        </a:rPr>
                        <a:t>em</a:t>
                      </a:r>
                      <a:r>
                        <a:rPr lang="en-US" sz="1800" spc="-30" dirty="0">
                          <a:effectLst/>
                        </a:rPr>
                        <a:t> </a:t>
                      </a:r>
                      <a:r>
                        <a:rPr lang="en-US" sz="1800" spc="-30" dirty="0" err="1">
                          <a:effectLst/>
                        </a:rPr>
                        <a:t>nhỏ</a:t>
                      </a:r>
                      <a:r>
                        <a:rPr lang="vi-VN" sz="1800" spc="-30" dirty="0">
                          <a:effectLst/>
                        </a:rPr>
                        <a:t> lớp dưới</a:t>
                      </a:r>
                      <a:endParaRPr lang="en-US" sz="1800" dirty="0">
                        <a:effectLst/>
                      </a:endParaRPr>
                    </a:p>
                    <a:p>
                      <a:pPr marL="0" marR="0" algn="just">
                        <a:lnSpc>
                          <a:spcPct val="140000"/>
                        </a:lnSpc>
                        <a:spcBef>
                          <a:spcPts val="0"/>
                        </a:spcBef>
                        <a:spcAft>
                          <a:spcPts val="1000"/>
                        </a:spcAft>
                      </a:pPr>
                      <a:r>
                        <a:rPr lang="vi-VN" sz="1800" spc="-30" dirty="0">
                          <a:effectLst/>
                        </a:rPr>
                        <a:t>HĐ lao động: Cùng trực nhật bàn ăn</a:t>
                      </a:r>
                      <a:endParaRPr lang="en-US" sz="1800" dirty="0">
                        <a:effectLst/>
                      </a:endParaRPr>
                    </a:p>
                    <a:p>
                      <a:pPr marL="0" marR="0" algn="just">
                        <a:lnSpc>
                          <a:spcPct val="140000"/>
                        </a:lnSpc>
                        <a:spcBef>
                          <a:spcPts val="0"/>
                        </a:spcBef>
                        <a:spcAft>
                          <a:spcPts val="1000"/>
                        </a:spcAft>
                      </a:pPr>
                      <a:r>
                        <a:rPr lang="vi-VN" sz="1800" spc="-30" dirty="0">
                          <a:effectLst/>
                        </a:rPr>
                        <a:t>HĐ lễ hội: Quà tặng cô và mẹ ngày 20/10</a:t>
                      </a:r>
                      <a:endParaRPr lang="en-US" sz="1800" dirty="0">
                        <a:effectLst/>
                      </a:endParaRPr>
                    </a:p>
                    <a:p>
                      <a:pPr marL="0" marR="0" algn="just">
                        <a:lnSpc>
                          <a:spcPct val="140000"/>
                        </a:lnSpc>
                        <a:spcBef>
                          <a:spcPts val="0"/>
                        </a:spcBef>
                        <a:spcAft>
                          <a:spcPts val="1000"/>
                        </a:spcAft>
                      </a:pPr>
                      <a:r>
                        <a:rPr lang="vi-VN" sz="1800" spc="-30" dirty="0">
                          <a:effectLst/>
                        </a:rPr>
                        <a:t>HĐ sinh hoạt hàng ngày: Áo mới, váy mới của bạn. </a:t>
                      </a:r>
                      <a:endParaRPr lang="en-US" sz="1800" dirty="0">
                        <a:effectLst/>
                      </a:endParaRPr>
                    </a:p>
                    <a:p>
                      <a:pPr marL="0" marR="0" algn="just">
                        <a:lnSpc>
                          <a:spcPct val="140000"/>
                        </a:lnSpc>
                        <a:spcBef>
                          <a:spcPts val="0"/>
                        </a:spcBef>
                        <a:spcAft>
                          <a:spcPts val="1000"/>
                        </a:spcAft>
                      </a:pPr>
                      <a:r>
                        <a:rPr lang="en-US" sz="1800" spc="-30" dirty="0" err="1">
                          <a:effectLst/>
                        </a:rPr>
                        <a:t>Thăm</a:t>
                      </a:r>
                      <a:r>
                        <a:rPr lang="en-US" sz="1800" spc="-30" dirty="0">
                          <a:effectLst/>
                        </a:rPr>
                        <a:t> </a:t>
                      </a:r>
                      <a:r>
                        <a:rPr lang="en-US" sz="1800" spc="-30" dirty="0" err="1">
                          <a:effectLst/>
                        </a:rPr>
                        <a:t>bạn</a:t>
                      </a:r>
                      <a:r>
                        <a:rPr lang="en-US" sz="1800" spc="-30" dirty="0">
                          <a:effectLst/>
                        </a:rPr>
                        <a:t> </a:t>
                      </a:r>
                      <a:r>
                        <a:rPr lang="en-US" sz="1800" spc="-30" dirty="0" err="1">
                          <a:effectLst/>
                        </a:rPr>
                        <a:t>ốm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1695" marR="61695" marT="0" marB="0"/>
                </a:tc>
                <a:extLst>
                  <a:ext uri="{0D108BD9-81ED-4DB2-BD59-A6C34878D82A}">
                    <a16:rowId xmlns:a16="http://schemas.microsoft.com/office/drawing/2014/main" val="4012562782"/>
                  </a:ext>
                </a:extLst>
              </a:tr>
            </a:tbl>
          </a:graphicData>
        </a:graphic>
      </p:graphicFrame>
    </p:spTree>
    <p:extLst>
      <p:ext uri="{BB962C8B-B14F-4D97-AF65-F5344CB8AC3E}">
        <p14:creationId xmlns:p14="http://schemas.microsoft.com/office/powerpoint/2010/main" val="1813713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2" name="Google Shape;126;p25">
            <a:extLst>
              <a:ext uri="{FF2B5EF4-FFF2-40B4-BE49-F238E27FC236}">
                <a16:creationId xmlns:a16="http://schemas.microsoft.com/office/drawing/2014/main" id="{DE1CF579-CCEC-AF81-686A-16CF668AB23E}"/>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graphicFrame>
        <p:nvGraphicFramePr>
          <p:cNvPr id="4" name="Table 3">
            <a:extLst>
              <a:ext uri="{FF2B5EF4-FFF2-40B4-BE49-F238E27FC236}">
                <a16:creationId xmlns:a16="http://schemas.microsoft.com/office/drawing/2014/main" id="{D2A015A6-F673-B356-D4AD-B51F28E4C38C}"/>
              </a:ext>
            </a:extLst>
          </p:cNvPr>
          <p:cNvGraphicFramePr>
            <a:graphicFrameLocks noGrp="1"/>
          </p:cNvGraphicFramePr>
          <p:nvPr>
            <p:extLst>
              <p:ext uri="{D42A27DB-BD31-4B8C-83A1-F6EECF244321}">
                <p14:modId xmlns:p14="http://schemas.microsoft.com/office/powerpoint/2010/main" val="3960406739"/>
              </p:ext>
            </p:extLst>
          </p:nvPr>
        </p:nvGraphicFramePr>
        <p:xfrm>
          <a:off x="660400" y="1060707"/>
          <a:ext cx="7797800" cy="3110865"/>
        </p:xfrm>
        <a:graphic>
          <a:graphicData uri="http://schemas.openxmlformats.org/drawingml/2006/table">
            <a:tbl>
              <a:tblPr firstRow="1" firstCol="1" bandRow="1">
                <a:tableStyleId>{03E3C8FF-8B87-4EE5-BC46-B188729109F7}</a:tableStyleId>
              </a:tblPr>
              <a:tblGrid>
                <a:gridCol w="1709959">
                  <a:extLst>
                    <a:ext uri="{9D8B030D-6E8A-4147-A177-3AD203B41FA5}">
                      <a16:colId xmlns:a16="http://schemas.microsoft.com/office/drawing/2014/main" val="2009308942"/>
                    </a:ext>
                  </a:extLst>
                </a:gridCol>
                <a:gridCol w="6087841">
                  <a:extLst>
                    <a:ext uri="{9D8B030D-6E8A-4147-A177-3AD203B41FA5}">
                      <a16:colId xmlns:a16="http://schemas.microsoft.com/office/drawing/2014/main" val="1979929619"/>
                    </a:ext>
                  </a:extLst>
                </a:gridCol>
              </a:tblGrid>
              <a:tr h="0">
                <a:tc>
                  <a:txBody>
                    <a:bodyPr/>
                    <a:lstStyle/>
                    <a:p>
                      <a:pPr marL="0" marR="0" algn="just">
                        <a:lnSpc>
                          <a:spcPct val="130000"/>
                        </a:lnSpc>
                        <a:spcBef>
                          <a:spcPts val="0"/>
                        </a:spcBef>
                        <a:spcAft>
                          <a:spcPts val="1000"/>
                        </a:spcAft>
                        <a:tabLst>
                          <a:tab pos="228600" algn="l"/>
                        </a:tabLst>
                      </a:pPr>
                      <a:r>
                        <a:rPr lang="en-US" sz="1800" dirty="0">
                          <a:effectLst/>
                        </a:rPr>
                        <a:t>5. </a:t>
                      </a:r>
                      <a:r>
                        <a:rPr lang="en-US" sz="1800" dirty="0" err="1">
                          <a:effectLst/>
                        </a:rPr>
                        <a:t>Giáo</a:t>
                      </a:r>
                      <a:r>
                        <a:rPr lang="en-US" sz="1800" dirty="0">
                          <a:effectLst/>
                        </a:rPr>
                        <a:t> </a:t>
                      </a:r>
                      <a:r>
                        <a:rPr lang="en-US" sz="1800" dirty="0" err="1">
                          <a:effectLst/>
                        </a:rPr>
                        <a:t>dục</a:t>
                      </a:r>
                      <a:r>
                        <a:rPr lang="en-US" sz="1800" dirty="0">
                          <a:effectLst/>
                        </a:rPr>
                        <a:t> KN </a:t>
                      </a:r>
                      <a:r>
                        <a:rPr lang="en-US" sz="1800" dirty="0" err="1">
                          <a:effectLst/>
                        </a:rPr>
                        <a:t>quan</a:t>
                      </a:r>
                      <a:r>
                        <a:rPr lang="en-US" sz="1800" dirty="0">
                          <a:effectLst/>
                        </a:rPr>
                        <a:t> </a:t>
                      </a:r>
                      <a:r>
                        <a:rPr lang="en-US" sz="1800" dirty="0" err="1">
                          <a:effectLst/>
                        </a:rPr>
                        <a:t>tâm</a:t>
                      </a:r>
                      <a:r>
                        <a:rPr lang="en-US" sz="1800" dirty="0">
                          <a:effectLst/>
                        </a:rPr>
                        <a:t> </a:t>
                      </a:r>
                      <a:r>
                        <a:rPr lang="en-US" sz="1800" dirty="0" err="1">
                          <a:effectLst/>
                        </a:rPr>
                        <a:t>đến</a:t>
                      </a:r>
                      <a:r>
                        <a:rPr lang="en-US" sz="1800" dirty="0">
                          <a:effectLst/>
                        </a:rPr>
                        <a:t> </a:t>
                      </a:r>
                      <a:r>
                        <a:rPr lang="en-US" sz="1800" dirty="0" err="1">
                          <a:effectLst/>
                        </a:rPr>
                        <a:t>môi</a:t>
                      </a:r>
                      <a:r>
                        <a:rPr lang="en-US" sz="1800" dirty="0">
                          <a:effectLst/>
                        </a:rPr>
                        <a:t> </a:t>
                      </a:r>
                      <a:r>
                        <a:rPr lang="en-US" sz="1800" dirty="0" err="1">
                          <a:effectLst/>
                        </a:rPr>
                        <a:t>trường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40000"/>
                        </a:lnSpc>
                        <a:spcBef>
                          <a:spcPts val="0"/>
                        </a:spcBef>
                        <a:spcAft>
                          <a:spcPts val="1000"/>
                        </a:spcAft>
                      </a:pPr>
                      <a:r>
                        <a:rPr lang="en-US" sz="1800" dirty="0">
                          <a:effectLst/>
                        </a:rPr>
                        <a:t>- </a:t>
                      </a:r>
                      <a:r>
                        <a:rPr lang="vi-VN" sz="1800" spc="-30" dirty="0">
                          <a:effectLst/>
                        </a:rPr>
                        <a:t>HĐ</a:t>
                      </a:r>
                      <a:r>
                        <a:rPr lang="en-US" sz="1800" spc="-30" dirty="0">
                          <a:effectLst/>
                        </a:rPr>
                        <a:t> </a:t>
                      </a:r>
                      <a:r>
                        <a:rPr lang="en-US" sz="1800" spc="-30" dirty="0" err="1">
                          <a:effectLst/>
                        </a:rPr>
                        <a:t>chơi</a:t>
                      </a:r>
                      <a:r>
                        <a:rPr lang="en-US" sz="1800" spc="-30" dirty="0">
                          <a:effectLst/>
                        </a:rPr>
                        <a:t>: </a:t>
                      </a:r>
                      <a:r>
                        <a:rPr lang="en-US" sz="1800" spc="-30" dirty="0" err="1">
                          <a:effectLst/>
                        </a:rPr>
                        <a:t>chơi</a:t>
                      </a:r>
                      <a:r>
                        <a:rPr lang="en-US" sz="1800" spc="-30" dirty="0">
                          <a:effectLst/>
                        </a:rPr>
                        <a:t> </a:t>
                      </a:r>
                      <a:r>
                        <a:rPr lang="en-US" sz="1800" spc="-30" dirty="0" err="1">
                          <a:effectLst/>
                        </a:rPr>
                        <a:t>các</a:t>
                      </a:r>
                      <a:r>
                        <a:rPr lang="en-US" sz="1800" spc="-30" dirty="0">
                          <a:effectLst/>
                        </a:rPr>
                        <a:t> </a:t>
                      </a:r>
                      <a:r>
                        <a:rPr lang="en-US" sz="1800" spc="-30" dirty="0" err="1">
                          <a:effectLst/>
                        </a:rPr>
                        <a:t>trò</a:t>
                      </a:r>
                      <a:r>
                        <a:rPr lang="en-US" sz="1800" spc="-30" dirty="0">
                          <a:effectLst/>
                        </a:rPr>
                        <a:t> </a:t>
                      </a:r>
                      <a:r>
                        <a:rPr lang="en-US" sz="1800" spc="-30" dirty="0" err="1">
                          <a:effectLst/>
                        </a:rPr>
                        <a:t>chơi</a:t>
                      </a:r>
                      <a:r>
                        <a:rPr lang="en-US" sz="1800" spc="-30" dirty="0">
                          <a:effectLst/>
                        </a:rPr>
                        <a:t>: </a:t>
                      </a:r>
                      <a:r>
                        <a:rPr lang="en-US" sz="1800" spc="-30" dirty="0" err="1">
                          <a:effectLst/>
                        </a:rPr>
                        <a:t>Đúng</a:t>
                      </a:r>
                      <a:r>
                        <a:rPr lang="en-US" sz="1800" spc="-30" dirty="0">
                          <a:effectLst/>
                        </a:rPr>
                        <a:t>, </a:t>
                      </a:r>
                      <a:r>
                        <a:rPr lang="en-US" sz="1800" spc="-30" dirty="0" err="1">
                          <a:effectLst/>
                        </a:rPr>
                        <a:t>sai</a:t>
                      </a:r>
                      <a:r>
                        <a:rPr lang="en-US" sz="1800" spc="-30" dirty="0">
                          <a:effectLst/>
                        </a:rPr>
                        <a:t>; </a:t>
                      </a:r>
                      <a:r>
                        <a:rPr lang="en-US" sz="1800" spc="-30" dirty="0" err="1">
                          <a:effectLst/>
                        </a:rPr>
                        <a:t>Những</a:t>
                      </a:r>
                      <a:r>
                        <a:rPr lang="en-US" sz="1800" spc="-30" dirty="0">
                          <a:effectLst/>
                        </a:rPr>
                        <a:t> </a:t>
                      </a:r>
                      <a:r>
                        <a:rPr lang="en-US" sz="1800" spc="-30" dirty="0" err="1">
                          <a:effectLst/>
                        </a:rPr>
                        <a:t>vật</a:t>
                      </a:r>
                      <a:r>
                        <a:rPr lang="en-US" sz="1800" spc="-30" dirty="0">
                          <a:effectLst/>
                        </a:rPr>
                        <a:t> </a:t>
                      </a:r>
                      <a:r>
                        <a:rPr lang="en-US" sz="1800" spc="-30" dirty="0" err="1">
                          <a:effectLst/>
                        </a:rPr>
                        <a:t>và</a:t>
                      </a:r>
                      <a:r>
                        <a:rPr lang="en-US" sz="1800" spc="-30" dirty="0">
                          <a:effectLst/>
                        </a:rPr>
                        <a:t> </a:t>
                      </a:r>
                      <a:r>
                        <a:rPr lang="en-US" sz="1800" spc="-30" dirty="0" err="1">
                          <a:effectLst/>
                        </a:rPr>
                        <a:t>những</a:t>
                      </a:r>
                      <a:r>
                        <a:rPr lang="en-US" sz="1800" spc="-30" dirty="0">
                          <a:effectLst/>
                        </a:rPr>
                        <a:t> </a:t>
                      </a:r>
                      <a:r>
                        <a:rPr lang="en-US" sz="1800" spc="-30" dirty="0" err="1">
                          <a:effectLst/>
                        </a:rPr>
                        <a:t>nơi</a:t>
                      </a:r>
                      <a:r>
                        <a:rPr lang="en-US" sz="1800" spc="-30" dirty="0">
                          <a:effectLst/>
                        </a:rPr>
                        <a:t> </a:t>
                      </a:r>
                      <a:r>
                        <a:rPr lang="en-US" sz="1800" spc="-30" dirty="0" err="1">
                          <a:effectLst/>
                        </a:rPr>
                        <a:t>nguy</a:t>
                      </a:r>
                      <a:r>
                        <a:rPr lang="en-US" sz="1800" spc="-30" dirty="0">
                          <a:effectLst/>
                        </a:rPr>
                        <a:t> </a:t>
                      </a:r>
                      <a:r>
                        <a:rPr lang="en-US" sz="1800" spc="-30" dirty="0" err="1">
                          <a:effectLst/>
                        </a:rPr>
                        <a:t>hiểm</a:t>
                      </a:r>
                      <a:r>
                        <a:rPr lang="en-US" sz="1800" spc="-30" dirty="0">
                          <a:effectLst/>
                        </a:rPr>
                        <a:t>; </a:t>
                      </a:r>
                      <a:endParaRPr lang="en-US" sz="1800" dirty="0">
                        <a:effectLst/>
                      </a:endParaRPr>
                    </a:p>
                    <a:p>
                      <a:pPr marL="0" marR="0" algn="just">
                        <a:lnSpc>
                          <a:spcPct val="140000"/>
                        </a:lnSpc>
                        <a:spcBef>
                          <a:spcPts val="0"/>
                        </a:spcBef>
                        <a:spcAft>
                          <a:spcPts val="1000"/>
                        </a:spcAft>
                      </a:pPr>
                      <a:r>
                        <a:rPr lang="en-US" sz="1800" spc="-30" dirty="0">
                          <a:effectLst/>
                        </a:rPr>
                        <a:t>H</a:t>
                      </a:r>
                      <a:r>
                        <a:rPr lang="vi-VN" sz="1800" spc="-30" dirty="0">
                          <a:effectLst/>
                        </a:rPr>
                        <a:t>Đ</a:t>
                      </a:r>
                      <a:r>
                        <a:rPr lang="en-US" sz="1800" spc="-30" dirty="0">
                          <a:effectLst/>
                        </a:rPr>
                        <a:t> </a:t>
                      </a:r>
                      <a:r>
                        <a:rPr lang="en-US" sz="1800" spc="-30" dirty="0" err="1">
                          <a:effectLst/>
                        </a:rPr>
                        <a:t>lao</a:t>
                      </a:r>
                      <a:r>
                        <a:rPr lang="en-US" sz="1800" spc="-30" dirty="0">
                          <a:effectLst/>
                        </a:rPr>
                        <a:t> </a:t>
                      </a:r>
                      <a:r>
                        <a:rPr lang="en-US" sz="1800" spc="-30" dirty="0" err="1">
                          <a:effectLst/>
                        </a:rPr>
                        <a:t>động</a:t>
                      </a:r>
                      <a:r>
                        <a:rPr lang="en-US" sz="1800" spc="-30" dirty="0">
                          <a:effectLst/>
                        </a:rPr>
                        <a:t>: </a:t>
                      </a:r>
                      <a:r>
                        <a:rPr lang="en-US" sz="1800" spc="-30" dirty="0" err="1">
                          <a:effectLst/>
                        </a:rPr>
                        <a:t>Cùng</a:t>
                      </a:r>
                      <a:r>
                        <a:rPr lang="en-US" sz="1800" spc="-30" dirty="0">
                          <a:effectLst/>
                        </a:rPr>
                        <a:t> </a:t>
                      </a:r>
                      <a:r>
                        <a:rPr lang="en-US" sz="1800" spc="-30" dirty="0" err="1">
                          <a:effectLst/>
                        </a:rPr>
                        <a:t>tưới</a:t>
                      </a:r>
                      <a:r>
                        <a:rPr lang="en-US" sz="1800" spc="-30" dirty="0">
                          <a:effectLst/>
                        </a:rPr>
                        <a:t> </a:t>
                      </a:r>
                      <a:r>
                        <a:rPr lang="en-US" sz="1800" spc="-30" dirty="0" err="1">
                          <a:effectLst/>
                        </a:rPr>
                        <a:t>cây</a:t>
                      </a:r>
                      <a:r>
                        <a:rPr lang="en-US" sz="1800" spc="-30" dirty="0">
                          <a:effectLst/>
                        </a:rPr>
                        <a:t>, </a:t>
                      </a:r>
                      <a:r>
                        <a:rPr lang="en-US" sz="1800" spc="-30" dirty="0" err="1">
                          <a:effectLst/>
                        </a:rPr>
                        <a:t>cùng</a:t>
                      </a:r>
                      <a:r>
                        <a:rPr lang="en-US" sz="1800" spc="-30" dirty="0">
                          <a:effectLst/>
                        </a:rPr>
                        <a:t> </a:t>
                      </a:r>
                      <a:r>
                        <a:rPr lang="en-US" sz="1800" spc="-30" dirty="0" err="1">
                          <a:effectLst/>
                        </a:rPr>
                        <a:t>nhặt</a:t>
                      </a:r>
                      <a:r>
                        <a:rPr lang="en-US" sz="1800" spc="-30" dirty="0">
                          <a:effectLst/>
                        </a:rPr>
                        <a:t> </a:t>
                      </a:r>
                      <a:r>
                        <a:rPr lang="en-US" sz="1800" spc="-30" dirty="0" err="1">
                          <a:effectLst/>
                        </a:rPr>
                        <a:t>lá</a:t>
                      </a:r>
                      <a:r>
                        <a:rPr lang="en-US" sz="1800" spc="-30" dirty="0">
                          <a:effectLst/>
                        </a:rPr>
                        <a:t> </a:t>
                      </a:r>
                      <a:r>
                        <a:rPr lang="en-US" sz="1800" spc="-30" dirty="0" err="1">
                          <a:effectLst/>
                        </a:rPr>
                        <a:t>sâu</a:t>
                      </a:r>
                      <a:r>
                        <a:rPr lang="en-US" sz="1800" spc="-30" dirty="0">
                          <a:effectLst/>
                        </a:rPr>
                        <a:t>,</a:t>
                      </a:r>
                      <a:r>
                        <a:rPr lang="en-US" sz="1800" dirty="0">
                          <a:effectLst/>
                        </a:rPr>
                        <a:t> </a:t>
                      </a:r>
                      <a:r>
                        <a:rPr lang="en-US" sz="1800" dirty="0" err="1">
                          <a:effectLst/>
                        </a:rPr>
                        <a:t>Đồ</a:t>
                      </a:r>
                      <a:r>
                        <a:rPr lang="en-US" sz="1800" dirty="0">
                          <a:effectLst/>
                        </a:rPr>
                        <a:t> </a:t>
                      </a:r>
                      <a:r>
                        <a:rPr lang="en-US" sz="1800" dirty="0" err="1">
                          <a:effectLst/>
                        </a:rPr>
                        <a:t>dùng</a:t>
                      </a:r>
                      <a:r>
                        <a:rPr lang="en-US" sz="1800" dirty="0">
                          <a:effectLst/>
                        </a:rPr>
                        <a:t> </a:t>
                      </a:r>
                      <a:r>
                        <a:rPr lang="en-US" sz="1800" dirty="0" err="1">
                          <a:effectLst/>
                        </a:rPr>
                        <a:t>yêu</a:t>
                      </a:r>
                      <a:r>
                        <a:rPr lang="en-US" sz="1800" dirty="0">
                          <a:effectLst/>
                        </a:rPr>
                        <a:t> </a:t>
                      </a:r>
                      <a:r>
                        <a:rPr lang="en-US" sz="1800" dirty="0" err="1">
                          <a:effectLst/>
                        </a:rPr>
                        <a:t>quý</a:t>
                      </a:r>
                      <a:r>
                        <a:rPr lang="en-US" sz="1800" dirty="0">
                          <a:effectLst/>
                        </a:rPr>
                        <a:t>; </a:t>
                      </a:r>
                      <a:r>
                        <a:rPr lang="en-US" sz="1800" dirty="0" err="1">
                          <a:effectLst/>
                        </a:rPr>
                        <a:t>Nào</a:t>
                      </a:r>
                      <a:r>
                        <a:rPr lang="en-US" sz="1800" dirty="0">
                          <a:effectLst/>
                        </a:rPr>
                        <a:t> </a:t>
                      </a:r>
                      <a:r>
                        <a:rPr lang="en-US" sz="1800" dirty="0" err="1">
                          <a:effectLst/>
                        </a:rPr>
                        <a:t>chúng</a:t>
                      </a:r>
                      <a:r>
                        <a:rPr lang="en-US" sz="1800" dirty="0">
                          <a:effectLst/>
                        </a:rPr>
                        <a:t> </a:t>
                      </a:r>
                      <a:r>
                        <a:rPr lang="en-US" sz="1800" dirty="0" err="1">
                          <a:effectLst/>
                        </a:rPr>
                        <a:t>mình</a:t>
                      </a:r>
                      <a:r>
                        <a:rPr lang="en-US" sz="1800" dirty="0">
                          <a:effectLst/>
                        </a:rPr>
                        <a:t> </a:t>
                      </a:r>
                      <a:r>
                        <a:rPr lang="en-US" sz="1800" dirty="0" err="1">
                          <a:effectLst/>
                        </a:rPr>
                        <a:t>cùng</a:t>
                      </a:r>
                      <a:r>
                        <a:rPr lang="en-US" sz="1800" dirty="0">
                          <a:effectLst/>
                        </a:rPr>
                        <a:t> </a:t>
                      </a:r>
                      <a:r>
                        <a:rPr lang="en-US" sz="1800" dirty="0" err="1">
                          <a:effectLst/>
                        </a:rPr>
                        <a:t>nhặt</a:t>
                      </a:r>
                      <a:r>
                        <a:rPr lang="en-US" sz="1800" dirty="0">
                          <a:effectLst/>
                        </a:rPr>
                        <a:t> </a:t>
                      </a:r>
                      <a:r>
                        <a:rPr lang="en-US" sz="1800" dirty="0" err="1">
                          <a:effectLst/>
                        </a:rPr>
                        <a:t>rác</a:t>
                      </a:r>
                      <a:r>
                        <a:rPr lang="en-US" sz="1800" spc="-30" dirty="0">
                          <a:effectLst/>
                        </a:rPr>
                        <a:t>...;</a:t>
                      </a:r>
                      <a:endParaRPr lang="en-US" sz="1800" dirty="0">
                        <a:effectLst/>
                      </a:endParaRPr>
                    </a:p>
                    <a:p>
                      <a:pPr marL="0" marR="0" algn="just">
                        <a:lnSpc>
                          <a:spcPct val="140000"/>
                        </a:lnSpc>
                        <a:spcBef>
                          <a:spcPts val="0"/>
                        </a:spcBef>
                        <a:spcAft>
                          <a:spcPts val="1000"/>
                        </a:spcAft>
                      </a:pPr>
                      <a:r>
                        <a:rPr lang="en-US" sz="1800" spc="-30" dirty="0">
                          <a:effectLst/>
                        </a:rPr>
                        <a:t>H</a:t>
                      </a:r>
                      <a:r>
                        <a:rPr lang="vi-VN" sz="1800" spc="-30" dirty="0">
                          <a:effectLst/>
                        </a:rPr>
                        <a:t>Đ</a:t>
                      </a:r>
                      <a:r>
                        <a:rPr lang="en-US" sz="1800" spc="-30" dirty="0">
                          <a:effectLst/>
                        </a:rPr>
                        <a:t> </a:t>
                      </a:r>
                      <a:r>
                        <a:rPr lang="en-US" sz="1800" spc="-30" dirty="0" err="1">
                          <a:effectLst/>
                        </a:rPr>
                        <a:t>lễ</a:t>
                      </a:r>
                      <a:r>
                        <a:rPr lang="en-US" sz="1800" spc="-30" dirty="0">
                          <a:effectLst/>
                        </a:rPr>
                        <a:t> </a:t>
                      </a:r>
                      <a:r>
                        <a:rPr lang="en-US" sz="1800" spc="-30" dirty="0" err="1">
                          <a:effectLst/>
                        </a:rPr>
                        <a:t>hội</a:t>
                      </a:r>
                      <a:r>
                        <a:rPr lang="en-US" sz="1800" spc="-30" dirty="0">
                          <a:effectLst/>
                        </a:rPr>
                        <a:t>: </a:t>
                      </a:r>
                      <a:r>
                        <a:rPr lang="en-US" sz="1800" spc="-30" dirty="0" err="1">
                          <a:effectLst/>
                        </a:rPr>
                        <a:t>Ngày</a:t>
                      </a:r>
                      <a:r>
                        <a:rPr lang="en-US" sz="1800" spc="-30" dirty="0">
                          <a:effectLst/>
                        </a:rPr>
                        <a:t> </a:t>
                      </a:r>
                      <a:r>
                        <a:rPr lang="en-US" sz="1800" spc="-30" dirty="0" err="1">
                          <a:effectLst/>
                        </a:rPr>
                        <a:t>tết</a:t>
                      </a:r>
                      <a:r>
                        <a:rPr lang="en-US" sz="1800" spc="-30" dirty="0">
                          <a:effectLst/>
                        </a:rPr>
                        <a:t> </a:t>
                      </a:r>
                      <a:r>
                        <a:rPr lang="en-US" sz="1800" spc="-30" dirty="0" err="1">
                          <a:effectLst/>
                        </a:rPr>
                        <a:t>truyền</a:t>
                      </a:r>
                      <a:r>
                        <a:rPr lang="en-US" sz="1800" spc="-30" dirty="0">
                          <a:effectLst/>
                        </a:rPr>
                        <a:t> </a:t>
                      </a:r>
                      <a:r>
                        <a:rPr lang="en-US" sz="1800" spc="-30" dirty="0" err="1">
                          <a:effectLst/>
                        </a:rPr>
                        <a:t>thống</a:t>
                      </a:r>
                      <a:r>
                        <a:rPr lang="en-US" sz="1800" spc="-30" dirty="0">
                          <a:effectLst/>
                        </a:rPr>
                        <a:t> </a:t>
                      </a:r>
                      <a:endParaRPr lang="en-US" sz="1800" dirty="0">
                        <a:effectLst/>
                      </a:endParaRPr>
                    </a:p>
                    <a:p>
                      <a:pPr marL="0" marR="0" algn="just">
                        <a:lnSpc>
                          <a:spcPct val="130000"/>
                        </a:lnSpc>
                        <a:spcBef>
                          <a:spcPts val="0"/>
                        </a:spcBef>
                        <a:spcAft>
                          <a:spcPts val="1000"/>
                        </a:spcAft>
                        <a:tabLst>
                          <a:tab pos="228600" algn="l"/>
                        </a:tabLst>
                      </a:pPr>
                      <a:r>
                        <a:rPr lang="en-US" sz="1800" spc="-30" dirty="0">
                          <a:effectLst/>
                        </a:rPr>
                        <a:t>H</a:t>
                      </a:r>
                      <a:r>
                        <a:rPr lang="vi-VN" sz="1800" spc="-30" dirty="0">
                          <a:effectLst/>
                        </a:rPr>
                        <a:t>Đ</a:t>
                      </a:r>
                      <a:r>
                        <a:rPr lang="en-US" sz="1800" spc="-30" dirty="0">
                          <a:effectLst/>
                        </a:rPr>
                        <a:t> </a:t>
                      </a:r>
                      <a:r>
                        <a:rPr lang="en-US" sz="1800" spc="-30" dirty="0" err="1">
                          <a:effectLst/>
                        </a:rPr>
                        <a:t>thăm</a:t>
                      </a:r>
                      <a:r>
                        <a:rPr lang="en-US" sz="1800" spc="-30" dirty="0">
                          <a:effectLst/>
                        </a:rPr>
                        <a:t> </a:t>
                      </a:r>
                      <a:r>
                        <a:rPr lang="en-US" sz="1800" spc="-30" dirty="0" err="1">
                          <a:effectLst/>
                        </a:rPr>
                        <a:t>quan</a:t>
                      </a:r>
                      <a:r>
                        <a:rPr lang="en-US" sz="1800" spc="-30" dirty="0">
                          <a:effectLst/>
                        </a:rPr>
                        <a:t>: </a:t>
                      </a:r>
                      <a:r>
                        <a:rPr lang="en-US" sz="1800" spc="-30" dirty="0" err="1">
                          <a:effectLst/>
                        </a:rPr>
                        <a:t>Thăm</a:t>
                      </a:r>
                      <a:r>
                        <a:rPr lang="en-US" sz="1800" spc="-30" dirty="0">
                          <a:effectLst/>
                        </a:rPr>
                        <a:t> </a:t>
                      </a:r>
                      <a:r>
                        <a:rPr lang="en-US" sz="1800" spc="-30" dirty="0" err="1">
                          <a:effectLst/>
                        </a:rPr>
                        <a:t>nông</a:t>
                      </a:r>
                      <a:r>
                        <a:rPr lang="en-US" sz="1800" spc="-30" dirty="0">
                          <a:effectLst/>
                        </a:rPr>
                        <a:t> </a:t>
                      </a:r>
                      <a:r>
                        <a:rPr lang="en-US" sz="1800" spc="-30" dirty="0" err="1">
                          <a:effectLst/>
                        </a:rPr>
                        <a:t>trại</a:t>
                      </a:r>
                      <a:endParaRPr lang="en-US" sz="1800" dirty="0">
                        <a:effectLst/>
                      </a:endParaRPr>
                    </a:p>
                    <a:p>
                      <a:pPr marL="0" marR="0" algn="just">
                        <a:lnSpc>
                          <a:spcPct val="130000"/>
                        </a:lnSpc>
                        <a:spcBef>
                          <a:spcPts val="0"/>
                        </a:spcBef>
                        <a:spcAft>
                          <a:spcPts val="1000"/>
                        </a:spcAft>
                        <a:tabLst>
                          <a:tab pos="228600" algn="l"/>
                        </a:tabLst>
                      </a:pPr>
                      <a:r>
                        <a:rPr lang="en-US" sz="1800" spc="-30" dirty="0">
                          <a:effectLst/>
                        </a:rPr>
                        <a:t>H</a:t>
                      </a:r>
                      <a:r>
                        <a:rPr lang="vi-VN" sz="1800" spc="-30" dirty="0">
                          <a:effectLst/>
                        </a:rPr>
                        <a:t>Đ</a:t>
                      </a:r>
                      <a:r>
                        <a:rPr lang="en-US" sz="1800" spc="-30" dirty="0">
                          <a:effectLst/>
                        </a:rPr>
                        <a:t> </a:t>
                      </a:r>
                      <a:r>
                        <a:rPr lang="en-US" sz="1800" spc="-30" dirty="0" err="1">
                          <a:effectLst/>
                        </a:rPr>
                        <a:t>sinh</a:t>
                      </a:r>
                      <a:r>
                        <a:rPr lang="en-US" sz="1800" spc="-30" dirty="0">
                          <a:effectLst/>
                        </a:rPr>
                        <a:t> </a:t>
                      </a:r>
                      <a:r>
                        <a:rPr lang="en-US" sz="1800" spc="-30" dirty="0" err="1">
                          <a:effectLst/>
                        </a:rPr>
                        <a:t>hoạt</a:t>
                      </a:r>
                      <a:r>
                        <a:rPr lang="en-US" sz="1800" spc="-30" dirty="0">
                          <a:effectLst/>
                        </a:rPr>
                        <a:t>: Khi </a:t>
                      </a:r>
                      <a:r>
                        <a:rPr lang="en-US" sz="1800" dirty="0" err="1">
                          <a:effectLst/>
                        </a:rPr>
                        <a:t>bạn</a:t>
                      </a:r>
                      <a:r>
                        <a:rPr lang="en-US" sz="1800" dirty="0">
                          <a:effectLst/>
                        </a:rPr>
                        <a:t> </a:t>
                      </a:r>
                      <a:r>
                        <a:rPr lang="en-US" sz="1800" dirty="0" err="1">
                          <a:effectLst/>
                        </a:rPr>
                        <a:t>không</a:t>
                      </a:r>
                      <a:r>
                        <a:rPr lang="en-US" sz="1800" dirty="0">
                          <a:effectLst/>
                        </a:rPr>
                        <a:t> </a:t>
                      </a:r>
                      <a:r>
                        <a:rPr lang="en-US" sz="1800" dirty="0" err="1">
                          <a:effectLst/>
                        </a:rPr>
                        <a:t>vâng</a:t>
                      </a:r>
                      <a:r>
                        <a:rPr lang="en-US" sz="1800" dirty="0">
                          <a:effectLst/>
                        </a:rPr>
                        <a:t> </a:t>
                      </a:r>
                      <a:r>
                        <a:rPr lang="en-US" sz="1800" dirty="0" err="1">
                          <a:effectLst/>
                        </a:rPr>
                        <a:t>lời</a:t>
                      </a:r>
                      <a:r>
                        <a:rPr lang="en-US" sz="1800" dirty="0">
                          <a:effectLst/>
                        </a:rPr>
                        <a:t> </a:t>
                      </a:r>
                      <a:r>
                        <a:rPr lang="en-US" sz="1800" dirty="0" err="1">
                          <a:effectLst/>
                        </a:rPr>
                        <a:t>cô</a:t>
                      </a: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9793795"/>
                  </a:ext>
                </a:extLst>
              </a:tr>
            </a:tbl>
          </a:graphicData>
        </a:graphic>
      </p:graphicFrame>
    </p:spTree>
    <p:extLst>
      <p:ext uri="{BB962C8B-B14F-4D97-AF65-F5344CB8AC3E}">
        <p14:creationId xmlns:p14="http://schemas.microsoft.com/office/powerpoint/2010/main" val="4121182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624179"/>
            <a:ext cx="8932333" cy="3139321"/>
          </a:xfrm>
          <a:prstGeom prst="rect">
            <a:avLst/>
          </a:prstGeom>
          <a:noFill/>
        </p:spPr>
        <p:txBody>
          <a:bodyPr wrap="square">
            <a:spAutoFit/>
          </a:bodyPr>
          <a:lstStyle/>
          <a:p>
            <a:pPr marL="0" marR="0" algn="just">
              <a:lnSpc>
                <a:spcPct val="150000"/>
              </a:lnSpc>
              <a:spcBef>
                <a:spcPts val="0"/>
              </a:spcBef>
              <a:spcAft>
                <a:spcPts val="0"/>
              </a:spcAft>
            </a:pPr>
            <a:r>
              <a:rPr lang="en-US" sz="1800" i="1" spc="-30" dirty="0">
                <a:solidFill>
                  <a:srgbClr val="000000"/>
                </a:solidFill>
                <a:effectLst/>
                <a:latin typeface="+mj-lt"/>
                <a:ea typeface="Calibri" panose="020F0502020204030204" pitchFamily="34" charset="0"/>
              </a:rPr>
              <a:t>2.1.2. </a:t>
            </a:r>
            <a:r>
              <a:rPr lang="en-US" sz="1800" i="1" spc="-30" dirty="0" err="1">
                <a:solidFill>
                  <a:srgbClr val="000000"/>
                </a:solidFill>
                <a:effectLst/>
                <a:latin typeface="+mj-lt"/>
                <a:ea typeface="Calibri" panose="020F0502020204030204" pitchFamily="34" charset="0"/>
              </a:rPr>
              <a:t>Biện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pháp</a:t>
            </a:r>
            <a:r>
              <a:rPr lang="en-US" sz="1800" i="1" spc="-30" dirty="0">
                <a:solidFill>
                  <a:srgbClr val="000000"/>
                </a:solidFill>
                <a:effectLst/>
                <a:latin typeface="+mj-lt"/>
                <a:ea typeface="Calibri" panose="020F0502020204030204" pitchFamily="34" charset="0"/>
              </a:rPr>
              <a:t> 2: </a:t>
            </a:r>
            <a:r>
              <a:rPr lang="en-US" sz="1800" i="1" spc="-30" dirty="0" err="1">
                <a:solidFill>
                  <a:srgbClr val="000000"/>
                </a:solidFill>
                <a:effectLst/>
                <a:latin typeface="+mj-lt"/>
                <a:ea typeface="Calibri" panose="020F0502020204030204" pitchFamily="34" charset="0"/>
              </a:rPr>
              <a:t>Lựa</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chọn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thiết</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kế</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những</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hoạt</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động</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giáo</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dục</a:t>
            </a:r>
            <a:r>
              <a:rPr lang="en-US" sz="1800" i="1" spc="-30" dirty="0">
                <a:solidFill>
                  <a:srgbClr val="000000"/>
                </a:solidFill>
                <a:effectLst/>
                <a:latin typeface="+mj-lt"/>
                <a:ea typeface="Calibri" panose="020F0502020204030204" pitchFamily="34" charset="0"/>
              </a:rPr>
              <a:t> KNXH </a:t>
            </a:r>
            <a:r>
              <a:rPr lang="en-US" sz="1800" i="1" spc="-30" dirty="0" err="1">
                <a:solidFill>
                  <a:srgbClr val="000000"/>
                </a:solidFill>
                <a:effectLst/>
                <a:latin typeface="+mj-lt"/>
                <a:ea typeface="Calibri" panose="020F0502020204030204" pitchFamily="34" charset="0"/>
              </a:rPr>
              <a:t>cho</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trẻ</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mẫu</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giáo</a:t>
            </a:r>
            <a:r>
              <a:rPr lang="en-US" sz="1800" i="1" spc="-30" dirty="0">
                <a:solidFill>
                  <a:srgbClr val="000000"/>
                </a:solidFill>
                <a:effectLst/>
                <a:latin typeface="+mj-lt"/>
                <a:ea typeface="Calibri" panose="020F0502020204030204" pitchFamily="34" charset="0"/>
              </a:rPr>
              <a:t> ,qua </a:t>
            </a:r>
            <a:r>
              <a:rPr lang="en-US" sz="1800" i="1" spc="-30" dirty="0" err="1">
                <a:solidFill>
                  <a:srgbClr val="000000"/>
                </a:solidFill>
                <a:effectLst/>
                <a:latin typeface="+mj-lt"/>
                <a:ea typeface="Calibri" panose="020F0502020204030204" pitchFamily="34" charset="0"/>
              </a:rPr>
              <a:t>hoạt</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động</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trải</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nghiệm</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a:solidFill>
                  <a:srgbClr val="000000"/>
                </a:solidFill>
                <a:effectLst/>
                <a:latin typeface="+mj-lt"/>
                <a:ea typeface="Calibri" panose="020F0502020204030204" pitchFamily="34" charset="0"/>
              </a:rPr>
              <a:t>a. </a:t>
            </a:r>
            <a:r>
              <a:rPr lang="en-US" sz="1800" i="1" spc="-30" dirty="0" err="1">
                <a:solidFill>
                  <a:srgbClr val="000000"/>
                </a:solidFill>
                <a:effectLst/>
                <a:latin typeface="+mj-lt"/>
                <a:ea typeface="Calibri" panose="020F0502020204030204" pitchFamily="34" charset="0"/>
              </a:rPr>
              <a:t>Mục</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đích</a:t>
            </a:r>
            <a:r>
              <a:rPr lang="en-US" sz="1800" i="1"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mj-lt"/>
                <a:ea typeface="Calibri" panose="020F0502020204030204" pitchFamily="34" charset="0"/>
              </a:rPr>
              <a:t>Giúp</a:t>
            </a:r>
            <a:r>
              <a:rPr lang="en-US" sz="1800" spc="-30" dirty="0">
                <a:solidFill>
                  <a:srgbClr val="000000"/>
                </a:solidFill>
                <a:effectLst/>
                <a:latin typeface="+mj-lt"/>
                <a:ea typeface="Calibri" panose="020F0502020204030204" pitchFamily="34" charset="0"/>
              </a:rPr>
              <a:t> GV </a:t>
            </a:r>
            <a:r>
              <a:rPr lang="en-US" sz="1800" spc="-30" dirty="0" err="1">
                <a:solidFill>
                  <a:srgbClr val="000000"/>
                </a:solidFill>
                <a:effectLst/>
                <a:latin typeface="+mj-lt"/>
                <a:ea typeface="Calibri" panose="020F0502020204030204" pitchFamily="34" charset="0"/>
              </a:rPr>
              <a:t>dễ</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dàng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thiết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kế</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được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những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,qua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trải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nghiệm</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a:solidFill>
                  <a:srgbClr val="000000"/>
                </a:solidFill>
                <a:effectLst/>
                <a:latin typeface="+mj-lt"/>
                <a:ea typeface="Calibri" panose="020F0502020204030204" pitchFamily="34" charset="0"/>
              </a:rPr>
              <a:t>b. </a:t>
            </a:r>
            <a:r>
              <a:rPr lang="en-US" sz="1800" i="1" spc="-30" dirty="0" err="1">
                <a:solidFill>
                  <a:srgbClr val="000000"/>
                </a:solidFill>
                <a:effectLst/>
                <a:latin typeface="+mj-lt"/>
                <a:ea typeface="Calibri" panose="020F0502020204030204" pitchFamily="34" charset="0"/>
              </a:rPr>
              <a:t>Tiến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hành</a:t>
            </a:r>
            <a:endParaRPr lang="en-US" sz="1800" dirty="0">
              <a:effectLst/>
              <a:latin typeface="+mj-lt"/>
              <a:ea typeface="Calibri" panose="020F0502020204030204" pitchFamily="34" charset="0"/>
            </a:endParaRPr>
          </a:p>
          <a:p>
            <a:r>
              <a:rPr lang="en-US" sz="1800" spc="-30" dirty="0" err="1">
                <a:solidFill>
                  <a:srgbClr val="000000"/>
                </a:solidFill>
                <a:effectLst/>
                <a:latin typeface="+mj-lt"/>
                <a:ea typeface="Calibri" panose="020F0502020204030204" pitchFamily="34" charset="0"/>
              </a:rPr>
              <a:t>Việc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thiết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kế</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những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,qua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trải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nghiệm</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cần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tiến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hành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theo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bước</a:t>
            </a:r>
            <a:endParaRPr lang="en-US" sz="1800" dirty="0">
              <a:effectLst/>
              <a:latin typeface="+mj-lt"/>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1560260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895113"/>
            <a:ext cx="8932333" cy="2956066"/>
          </a:xfrm>
          <a:prstGeom prst="rect">
            <a:avLst/>
          </a:prstGeom>
          <a:noFill/>
        </p:spPr>
        <p:txBody>
          <a:bodyPr wrap="square">
            <a:spAutoFit/>
          </a:bodyPr>
          <a:lstStyle/>
          <a:p>
            <a:pPr marL="0" marR="0" indent="450215" algn="just">
              <a:lnSpc>
                <a:spcPct val="150000"/>
              </a:lnSpc>
              <a:spcBef>
                <a:spcPts val="0"/>
              </a:spcBef>
              <a:spcAft>
                <a:spcPts val="0"/>
              </a:spcAft>
            </a:pP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Việc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lựa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chọn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hoạt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viên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lựa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chọn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sử</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hoạt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ở </a:t>
            </a:r>
            <a:r>
              <a:rPr lang="en-US" sz="1800" spc="-30" dirty="0" err="1">
                <a:solidFill>
                  <a:srgbClr val="000000"/>
                </a:solidFill>
                <a:effectLst/>
                <a:latin typeface="Arial" panose="020B0604020202020204" pitchFamily="34" charset="0"/>
                <a:ea typeface="Calibri" panose="020F0502020204030204" pitchFamily="34" charset="0"/>
              </a:rPr>
              <a:t>trường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mầm</a:t>
            </a:r>
            <a:r>
              <a:rPr lang="en-US" sz="1800" spc="-30" dirty="0">
                <a:solidFill>
                  <a:srgbClr val="000000"/>
                </a:solidFill>
                <a:effectLst/>
                <a:latin typeface="Arial" panose="020B0604020202020204" pitchFamily="34" charset="0"/>
                <a:ea typeface="Calibri" panose="020F0502020204030204" pitchFamily="34" charset="0"/>
              </a:rPr>
              <a:t> non </a:t>
            </a:r>
            <a:r>
              <a:rPr lang="en-US" sz="1800" spc="-30" dirty="0" err="1">
                <a:solidFill>
                  <a:srgbClr val="000000"/>
                </a:solidFill>
                <a:effectLst/>
                <a:latin typeface="Arial" panose="020B0604020202020204" pitchFamily="34" charset="0"/>
                <a:ea typeface="Calibri" panose="020F0502020204030204" pitchFamily="34" charset="0"/>
              </a:rPr>
              <a:t>để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Một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hoạt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có</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nhiều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kĩ</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năng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nhưng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một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kĩ</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năng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hình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thành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cũng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có</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tổ</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chức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dưới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nhiều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hoạt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đó</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viên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tính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đến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hứng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thú</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của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phù</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hợp</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với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điều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kiện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của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trường</a:t>
            </a:r>
            <a:r>
              <a:rPr lang="en-US" sz="1800" spc="-3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0"/>
              </a:spcAft>
            </a:pP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thiết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kế</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một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hoạt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động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dục</a:t>
            </a:r>
            <a:r>
              <a:rPr lang="en-US" sz="1800" spc="-30" dirty="0">
                <a:solidFill>
                  <a:srgbClr val="000000"/>
                </a:solidFill>
                <a:effectLst/>
                <a:latin typeface="Arial" panose="020B0604020202020204" pitchFamily="34" charset="0"/>
                <a:ea typeface="Calibri" panose="020F0502020204030204" pitchFamily="34" charset="0"/>
              </a:rPr>
              <a:t> KNXH </a:t>
            </a:r>
            <a:r>
              <a:rPr lang="en-US" sz="1800" spc="-30" dirty="0" err="1">
                <a:solidFill>
                  <a:srgbClr val="000000"/>
                </a:solidFill>
                <a:effectLst/>
                <a:latin typeface="Arial" panose="020B0604020202020204" pitchFamily="34" charset="0"/>
                <a:ea typeface="Calibri" panose="020F0502020204030204" pitchFamily="34" charset="0"/>
              </a:rPr>
              <a:t>cho</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trẻ</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mẫu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giáo</a:t>
            </a:r>
            <a:r>
              <a:rPr lang="en-US" sz="1800" spc="-30" dirty="0">
                <a:solidFill>
                  <a:srgbClr val="000000"/>
                </a:solidFill>
                <a:effectLst/>
                <a:latin typeface="Arial" panose="020B0604020202020204" pitchFamily="34" charset="0"/>
                <a:ea typeface="Calibri" panose="020F0502020204030204" pitchFamily="34" charset="0"/>
              </a:rPr>
              <a:t> qua </a:t>
            </a:r>
            <a:r>
              <a:rPr lang="en-US" sz="1800" spc="-30" dirty="0" err="1">
                <a:solidFill>
                  <a:srgbClr val="000000"/>
                </a:solidFill>
                <a:effectLst/>
                <a:latin typeface="Arial" panose="020B0604020202020204" pitchFamily="34" charset="0"/>
                <a:ea typeface="Calibri" panose="020F0502020204030204" pitchFamily="34" charset="0"/>
              </a:rPr>
              <a:t>trải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nghiệm</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thì</a:t>
            </a:r>
            <a:r>
              <a:rPr lang="en-US" sz="1800" spc="-30" dirty="0">
                <a:solidFill>
                  <a:srgbClr val="000000"/>
                </a:solidFill>
                <a:effectLst/>
                <a:latin typeface="Arial" panose="020B0604020202020204" pitchFamily="34" charset="0"/>
                <a:ea typeface="Calibri" panose="020F0502020204030204" pitchFamily="34" charset="0"/>
              </a:rPr>
              <a:t> GV </a:t>
            </a:r>
            <a:r>
              <a:rPr lang="en-US" sz="1800" spc="-30" dirty="0" err="1">
                <a:solidFill>
                  <a:srgbClr val="000000"/>
                </a:solidFill>
                <a:effectLst/>
                <a:latin typeface="Arial" panose="020B0604020202020204" pitchFamily="34" charset="0"/>
                <a:ea typeface="Calibri" panose="020F0502020204030204" pitchFamily="34" charset="0"/>
              </a:rPr>
              <a:t>cần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phải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thông</a:t>
            </a:r>
            <a:r>
              <a:rPr lang="en-US" sz="1800" spc="-30" dirty="0">
                <a:solidFill>
                  <a:srgbClr val="000000"/>
                </a:solidFill>
                <a:effectLst/>
                <a:latin typeface="Arial" panose="020B0604020202020204" pitchFamily="34" charset="0"/>
                <a:ea typeface="Calibri" panose="020F0502020204030204" pitchFamily="34" charset="0"/>
              </a:rPr>
              <a:t> qua </a:t>
            </a:r>
            <a:r>
              <a:rPr lang="en-US" sz="1800" spc="-30" dirty="0" err="1">
                <a:solidFill>
                  <a:srgbClr val="000000"/>
                </a:solidFill>
                <a:effectLst/>
                <a:latin typeface="Arial" panose="020B0604020202020204" pitchFamily="34" charset="0"/>
                <a:ea typeface="Calibri" panose="020F0502020204030204" pitchFamily="34" charset="0"/>
              </a:rPr>
              <a:t>các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bước</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sau</a:t>
            </a:r>
            <a:r>
              <a:rPr lang="en-US" sz="1800"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1584929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624179"/>
            <a:ext cx="8932333" cy="3392082"/>
          </a:xfrm>
          <a:prstGeom prst="rect">
            <a:avLst/>
          </a:prstGeom>
          <a:noFill/>
        </p:spPr>
        <p:txBody>
          <a:bodyPr wrap="square">
            <a:spAutoFit/>
          </a:bodyPr>
          <a:lstStyle/>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1: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KNXH </a:t>
            </a:r>
            <a:r>
              <a:rPr lang="en-US" sz="1800" i="1" spc="-30" dirty="0" err="1">
                <a:solidFill>
                  <a:srgbClr val="000000"/>
                </a:solidFill>
                <a:effectLst/>
                <a:latin typeface="Arial" panose="020B0604020202020204" pitchFamily="34" charset="0"/>
                <a:ea typeface="Calibri" panose="020F0502020204030204" pitchFamily="34" charset="0"/>
              </a:rPr>
              <a:t>của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2: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dạng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tương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ứng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với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kĩ</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năng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xã</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hội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của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5-6 </a:t>
            </a:r>
            <a:r>
              <a:rPr lang="en-US" sz="1800" i="1" spc="-3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3: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mục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tiêu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xây</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dựng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dục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kĩ</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năng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xã</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hội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cho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5-6 </a:t>
            </a:r>
            <a:r>
              <a:rPr lang="en-US" sz="1800" i="1" spc="-3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200"/>
              </a:spcBef>
              <a:spcAft>
                <a:spcPts val="200"/>
              </a:spcAft>
              <a:tabLst>
                <a:tab pos="270510" algn="l"/>
              </a:tabLst>
            </a:pPr>
            <a:r>
              <a:rPr lang="af-ZA" sz="1800" i="1" dirty="0">
                <a:solidFill>
                  <a:srgbClr val="000000"/>
                </a:solidFill>
                <a:effectLst/>
                <a:latin typeface="Arial" panose="020B0604020202020204" pitchFamily="34" charset="0"/>
                <a:ea typeface="Times New Roman" panose="02020603050405020304" pitchFamily="18" charset="0"/>
              </a:rPr>
              <a:t>	 </a:t>
            </a:r>
            <a:r>
              <a:rPr lang="x-none" sz="1800" i="1" spc="-30" dirty="0">
                <a:solidFill>
                  <a:srgbClr val="000000"/>
                </a:solidFill>
                <a:effectLst/>
                <a:latin typeface="Arial" panose="020B0604020202020204" pitchFamily="34" charset="0"/>
                <a:ea typeface="Times New Roman" panose="02020603050405020304" pitchFamily="18" charset="0"/>
              </a:rPr>
              <a:t>Bước 4:  Xây dựng các </a:t>
            </a:r>
            <a:r>
              <a:rPr lang="en-US" sz="1800" i="1" spc="-30" dirty="0" err="1">
                <a:solidFill>
                  <a:srgbClr val="000000"/>
                </a:solidFill>
                <a:effectLst/>
                <a:latin typeface="Arial" panose="020B0604020202020204" pitchFamily="34" charset="0"/>
                <a:ea typeface="Times New Roman" panose="02020603050405020304" pitchFamily="18" charset="0"/>
              </a:rPr>
              <a:t>hoạt</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động</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trải</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nghiệm</a:t>
            </a:r>
            <a:r>
              <a:rPr lang="x-none" sz="1800" i="1" spc="-30" dirty="0">
                <a:solidFill>
                  <a:srgbClr val="000000"/>
                </a:solidFill>
                <a:effectLst/>
                <a:latin typeface="Arial" panose="020B0604020202020204" pitchFamily="34" charset="0"/>
                <a:ea typeface="Times New Roman" panose="02020603050405020304" pitchFamily="18" charset="0"/>
              </a:rPr>
              <a:t> theo mục tiêu đã xác định </a:t>
            </a:r>
            <a:endParaRPr lang="en-US" sz="1800" dirty="0">
              <a:effectLst/>
              <a:latin typeface="Times New Roman" panose="02020603050405020304" pitchFamily="18" charset="0"/>
              <a:ea typeface="Times New Roman" panose="02020603050405020304" pitchFamily="18" charset="0"/>
            </a:endParaRPr>
          </a:p>
          <a:p>
            <a:pPr marL="287020" marR="0" indent="71755"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5: </a:t>
            </a:r>
            <a:r>
              <a:rPr lang="en-US" sz="1800" i="1" spc="-30" dirty="0" err="1">
                <a:solidFill>
                  <a:srgbClr val="000000"/>
                </a:solidFill>
                <a:effectLst/>
                <a:latin typeface="Arial" panose="020B0604020202020204" pitchFamily="34" charset="0"/>
                <a:ea typeface="Calibri" panose="020F0502020204030204" pitchFamily="34" charset="0"/>
              </a:rPr>
              <a:t>Thử</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nghiệm</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chỉnh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sửa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và</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hoàn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thiện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endParaRPr lang="en-US" sz="1800" dirty="0">
              <a:effectLst/>
              <a:latin typeface="Calibri" panose="020F0502020204030204" pitchFamily="34" charset="0"/>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2522553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624179"/>
            <a:ext cx="8932333" cy="3392082"/>
          </a:xfrm>
          <a:prstGeom prst="rect">
            <a:avLst/>
          </a:prstGeom>
          <a:noFill/>
        </p:spPr>
        <p:txBody>
          <a:bodyPr wrap="square">
            <a:spAutoFit/>
          </a:bodyPr>
          <a:lstStyle/>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1: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KNXH </a:t>
            </a:r>
            <a:r>
              <a:rPr lang="en-US" sz="1800" i="1" spc="-30" dirty="0" err="1">
                <a:solidFill>
                  <a:srgbClr val="000000"/>
                </a:solidFill>
                <a:effectLst/>
                <a:latin typeface="Arial" panose="020B0604020202020204" pitchFamily="34" charset="0"/>
                <a:ea typeface="Calibri" panose="020F0502020204030204" pitchFamily="34" charset="0"/>
              </a:rPr>
              <a:t>của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2: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dạng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tương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ứng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với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kĩ</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năng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xã</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hội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của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5-6 </a:t>
            </a:r>
            <a:r>
              <a:rPr lang="en-US" sz="1800" i="1" spc="-3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3: </a:t>
            </a:r>
            <a:r>
              <a:rPr lang="en-US" sz="1800" i="1" spc="-30" dirty="0" err="1">
                <a:solidFill>
                  <a:srgbClr val="000000"/>
                </a:solidFill>
                <a:effectLst/>
                <a:latin typeface="Arial" panose="020B0604020202020204" pitchFamily="34" charset="0"/>
                <a:ea typeface="Calibri" panose="020F0502020204030204" pitchFamily="34" charset="0"/>
              </a:rPr>
              <a:t>Xác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định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mục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tiêu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xây</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dựng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dục</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kĩ</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năng</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xã</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hội</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cho</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trẻ</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mẫu</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giáo</a:t>
            </a:r>
            <a:r>
              <a:rPr lang="en-US" sz="1800" i="1" spc="-30" dirty="0">
                <a:solidFill>
                  <a:srgbClr val="000000"/>
                </a:solidFill>
                <a:effectLst/>
                <a:latin typeface="Arial" panose="020B0604020202020204" pitchFamily="34" charset="0"/>
                <a:ea typeface="Calibri" panose="020F0502020204030204" pitchFamily="34" charset="0"/>
              </a:rPr>
              <a:t> 5-6 </a:t>
            </a:r>
            <a:r>
              <a:rPr lang="en-US" sz="1800" i="1" spc="-3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200"/>
              </a:spcBef>
              <a:spcAft>
                <a:spcPts val="200"/>
              </a:spcAft>
              <a:tabLst>
                <a:tab pos="270510" algn="l"/>
              </a:tabLst>
            </a:pPr>
            <a:r>
              <a:rPr lang="af-ZA" sz="1800" i="1" dirty="0">
                <a:solidFill>
                  <a:srgbClr val="000000"/>
                </a:solidFill>
                <a:effectLst/>
                <a:latin typeface="Arial" panose="020B0604020202020204" pitchFamily="34" charset="0"/>
                <a:ea typeface="Times New Roman" panose="02020603050405020304" pitchFamily="18" charset="0"/>
              </a:rPr>
              <a:t>	 </a:t>
            </a:r>
            <a:r>
              <a:rPr lang="x-none" sz="1800" i="1" spc="-30" dirty="0">
                <a:solidFill>
                  <a:srgbClr val="000000"/>
                </a:solidFill>
                <a:effectLst/>
                <a:latin typeface="Arial" panose="020B0604020202020204" pitchFamily="34" charset="0"/>
                <a:ea typeface="Times New Roman" panose="02020603050405020304" pitchFamily="18" charset="0"/>
              </a:rPr>
              <a:t>Bước 4:  Xây dựng các </a:t>
            </a:r>
            <a:r>
              <a:rPr lang="en-US" sz="1800" i="1" spc="-30" dirty="0" err="1">
                <a:solidFill>
                  <a:srgbClr val="000000"/>
                </a:solidFill>
                <a:effectLst/>
                <a:latin typeface="Arial" panose="020B0604020202020204" pitchFamily="34" charset="0"/>
                <a:ea typeface="Times New Roman" panose="02020603050405020304" pitchFamily="18" charset="0"/>
              </a:rPr>
              <a:t>hoạt</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động</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trải</a:t>
            </a:r>
            <a:r>
              <a:rPr lang="en-US" sz="1800" i="1" spc="-30" dirty="0">
                <a:solidFill>
                  <a:srgbClr val="000000"/>
                </a:solidFill>
                <a:effectLst/>
                <a:latin typeface="Arial" panose="020B0604020202020204" pitchFamily="34" charset="0"/>
                <a:ea typeface="Times New Roman" panose="02020603050405020304" pitchFamily="18" charset="0"/>
              </a:rPr>
              <a:t> </a:t>
            </a:r>
            <a:r>
              <a:rPr lang="en-US" sz="1800" i="1" spc="-30" dirty="0" err="1">
                <a:solidFill>
                  <a:srgbClr val="000000"/>
                </a:solidFill>
                <a:effectLst/>
                <a:latin typeface="Arial" panose="020B0604020202020204" pitchFamily="34" charset="0"/>
                <a:ea typeface="Times New Roman" panose="02020603050405020304" pitchFamily="18" charset="0"/>
              </a:rPr>
              <a:t>nghiệm</a:t>
            </a:r>
            <a:r>
              <a:rPr lang="x-none" sz="1800" i="1" spc="-30" dirty="0">
                <a:solidFill>
                  <a:srgbClr val="000000"/>
                </a:solidFill>
                <a:effectLst/>
                <a:latin typeface="Arial" panose="020B0604020202020204" pitchFamily="34" charset="0"/>
                <a:ea typeface="Times New Roman" panose="02020603050405020304" pitchFamily="18" charset="0"/>
              </a:rPr>
              <a:t> theo mục tiêu đã xác định </a:t>
            </a:r>
            <a:endParaRPr lang="en-US" sz="1800" dirty="0">
              <a:effectLst/>
              <a:latin typeface="Times New Roman" panose="02020603050405020304" pitchFamily="18" charset="0"/>
              <a:ea typeface="Times New Roman" panose="02020603050405020304" pitchFamily="18" charset="0"/>
            </a:endParaRPr>
          </a:p>
          <a:p>
            <a:pPr marL="287020" marR="0" indent="71755" algn="just">
              <a:lnSpc>
                <a:spcPct val="150000"/>
              </a:lnSpc>
              <a:spcBef>
                <a:spcPts val="0"/>
              </a:spcBef>
              <a:spcAft>
                <a:spcPts val="1000"/>
              </a:spcAft>
            </a:pPr>
            <a:r>
              <a:rPr lang="en-US" sz="1800" i="1" spc="-30" dirty="0" err="1">
                <a:solidFill>
                  <a:srgbClr val="000000"/>
                </a:solidFill>
                <a:effectLst/>
                <a:latin typeface="Arial" panose="020B0604020202020204" pitchFamily="34" charset="0"/>
                <a:ea typeface="Calibri" panose="020F0502020204030204" pitchFamily="34" charset="0"/>
              </a:rPr>
              <a:t>Bước</a:t>
            </a:r>
            <a:r>
              <a:rPr lang="en-US" sz="1800" i="1" spc="-30" dirty="0">
                <a:solidFill>
                  <a:srgbClr val="000000"/>
                </a:solidFill>
                <a:effectLst/>
                <a:latin typeface="Arial" panose="020B0604020202020204" pitchFamily="34" charset="0"/>
                <a:ea typeface="Calibri" panose="020F0502020204030204" pitchFamily="34" charset="0"/>
              </a:rPr>
              <a:t> 5: </a:t>
            </a:r>
            <a:r>
              <a:rPr lang="en-US" sz="1800" i="1" spc="-30" dirty="0" err="1">
                <a:solidFill>
                  <a:srgbClr val="000000"/>
                </a:solidFill>
                <a:effectLst/>
                <a:latin typeface="Arial" panose="020B0604020202020204" pitchFamily="34" charset="0"/>
                <a:ea typeface="Calibri" panose="020F0502020204030204" pitchFamily="34" charset="0"/>
              </a:rPr>
              <a:t>Thử</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nghiệm</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chỉnh</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sửa</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và</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hoàn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thiện</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hoạt</a:t>
            </a:r>
            <a:r>
              <a:rPr lang="en-US" sz="1800" i="1" spc="-30" dirty="0">
                <a:solidFill>
                  <a:srgbClr val="000000"/>
                </a:solidFill>
                <a:effectLst/>
                <a:latin typeface="Arial" panose="020B0604020202020204" pitchFamily="34" charset="0"/>
                <a:ea typeface="Calibri" panose="020F0502020204030204" pitchFamily="34" charset="0"/>
              </a:rPr>
              <a:t> </a:t>
            </a:r>
            <a:r>
              <a:rPr lang="en-US" sz="1800" i="1" spc="-30" dirty="0" err="1">
                <a:solidFill>
                  <a:srgbClr val="000000"/>
                </a:solidFill>
                <a:effectLst/>
                <a:latin typeface="Arial" panose="020B0604020202020204" pitchFamily="34" charset="0"/>
                <a:ea typeface="Calibri" panose="020F0502020204030204" pitchFamily="34" charset="0"/>
              </a:rPr>
              <a:t>động</a:t>
            </a:r>
            <a:endParaRPr lang="en-US" sz="1800" dirty="0">
              <a:effectLst/>
              <a:latin typeface="Calibri" panose="020F0502020204030204" pitchFamily="34" charset="0"/>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824844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3780522"/>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mj-lt"/>
                <a:ea typeface="Calibri" panose="020F0502020204030204" pitchFamily="34" charset="0"/>
              </a:rPr>
              <a:t>2.1.3. </a:t>
            </a:r>
            <a:r>
              <a:rPr lang="en-US" sz="1800" i="1" dirty="0" err="1">
                <a:solidFill>
                  <a:srgbClr val="000000"/>
                </a:solidFill>
                <a:effectLst/>
                <a:latin typeface="+mj-lt"/>
                <a:ea typeface="Calibri" panose="020F0502020204030204" pitchFamily="34" charset="0"/>
              </a:rPr>
              <a:t>Biện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pháp</a:t>
            </a:r>
            <a:r>
              <a:rPr lang="en-US" sz="1800" i="1" dirty="0">
                <a:solidFill>
                  <a:srgbClr val="000000"/>
                </a:solidFill>
                <a:effectLst/>
                <a:latin typeface="+mj-lt"/>
                <a:ea typeface="Calibri" panose="020F0502020204030204" pitchFamily="34" charset="0"/>
              </a:rPr>
              <a:t> 3: </a:t>
            </a:r>
            <a:r>
              <a:rPr lang="en-US" sz="1800" i="1" dirty="0" err="1">
                <a:solidFill>
                  <a:srgbClr val="000000"/>
                </a:solidFill>
                <a:effectLst/>
                <a:latin typeface="+mj-lt"/>
                <a:ea typeface="Calibri" panose="020F0502020204030204" pitchFamily="34" charset="0"/>
              </a:rPr>
              <a:t>Xây</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dựng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môi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trường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và</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các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điều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kiện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tổ</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chức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hoạt</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động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trải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nghiệm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nhằm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dục</a:t>
            </a:r>
            <a:r>
              <a:rPr lang="en-US" sz="1800" i="1" dirty="0">
                <a:solidFill>
                  <a:srgbClr val="000000"/>
                </a:solidFill>
                <a:effectLst/>
                <a:latin typeface="+mj-lt"/>
                <a:ea typeface="Calibri" panose="020F0502020204030204" pitchFamily="34" charset="0"/>
              </a:rPr>
              <a:t> KNXH </a:t>
            </a:r>
            <a:r>
              <a:rPr lang="en-US" sz="1800" i="1" dirty="0" err="1">
                <a:solidFill>
                  <a:srgbClr val="000000"/>
                </a:solidFill>
                <a:effectLst/>
                <a:latin typeface="+mj-lt"/>
                <a:ea typeface="Calibri" panose="020F0502020204030204" pitchFamily="34" charset="0"/>
              </a:rPr>
              <a:t>của</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trẻ</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mẫu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5-6 </a:t>
            </a:r>
            <a:r>
              <a:rPr lang="en-US" sz="1800" i="1"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en-US" sz="1800" i="1" dirty="0" err="1">
                <a:solidFill>
                  <a:srgbClr val="000000"/>
                </a:solidFill>
                <a:effectLst/>
                <a:latin typeface="+mj-lt"/>
                <a:ea typeface="Calibri" panose="020F0502020204030204" pitchFamily="34" charset="0"/>
              </a:rPr>
              <a:t>Mục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đích</a:t>
            </a:r>
            <a:r>
              <a:rPr lang="en-US" sz="1800" i="1"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Xây</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dựng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môi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sắp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xếp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dùng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lý</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theo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hướng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mở</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khả</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yêu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cầu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nhằm</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gợi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khuyến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bộc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lộ</a:t>
            </a:r>
            <a:r>
              <a:rPr lang="en-US" sz="1800" dirty="0">
                <a:solidFill>
                  <a:srgbClr val="000000"/>
                </a:solidFill>
                <a:effectLst/>
                <a:latin typeface="+mj-lt"/>
                <a:ea typeface="Calibri" panose="020F0502020204030204" pitchFamily="34" charset="0"/>
              </a:rPr>
              <a:t> KNXH.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sự</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phối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kết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giữa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việc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KNXH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mẫu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200" y="-22225"/>
            <a:ext cx="88392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21519884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279400" y="638517"/>
            <a:ext cx="8585200" cy="5155257"/>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mj-lt"/>
                <a:ea typeface="Calibri" panose="020F0502020204030204" pitchFamily="34" charset="0"/>
              </a:rPr>
              <a:t>Tiến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hành</a:t>
            </a:r>
            <a:r>
              <a:rPr lang="en-US" sz="1800" i="1"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40" dirty="0">
                <a:solidFill>
                  <a:srgbClr val="000000"/>
                </a:solidFill>
                <a:effectLst/>
                <a:latin typeface="+mj-lt"/>
                <a:ea typeface="Calibri" panose="020F0502020204030204" pitchFamily="34" charset="0"/>
              </a:rPr>
              <a:t>	 (a) </a:t>
            </a:r>
            <a:r>
              <a:rPr lang="en-US" sz="1800" i="1" spc="-40" dirty="0" err="1">
                <a:solidFill>
                  <a:srgbClr val="000000"/>
                </a:solidFill>
                <a:effectLst/>
                <a:latin typeface="+mj-lt"/>
                <a:ea typeface="Calibri" panose="020F0502020204030204" pitchFamily="34" charset="0"/>
              </a:rPr>
              <a:t>Xây</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dựng</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môi</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trường</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phù</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hợp</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với</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hoạt</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động</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của</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trẻ</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trong</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và</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ngoài</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lớp</a:t>
            </a:r>
            <a:r>
              <a:rPr lang="en-US" sz="1800" i="1" spc="-40" dirty="0">
                <a:solidFill>
                  <a:srgbClr val="000000"/>
                </a:solidFill>
                <a:effectLst/>
                <a:latin typeface="+mj-lt"/>
                <a:ea typeface="Calibri" panose="020F0502020204030204" pitchFamily="34" charset="0"/>
              </a:rPr>
              <a:t> </a:t>
            </a:r>
            <a:r>
              <a:rPr lang="en-US" sz="1800" i="1" spc="-40" dirty="0" err="1">
                <a:solidFill>
                  <a:srgbClr val="000000"/>
                </a:solidFill>
                <a:effectLst/>
                <a:latin typeface="+mj-lt"/>
                <a:ea typeface="Calibri" panose="020F0502020204030204" pitchFamily="34" charset="0"/>
              </a:rPr>
              <a:t>học</a:t>
            </a:r>
            <a:endParaRPr lang="en-US" sz="1800" dirty="0">
              <a:effectLst/>
              <a:latin typeface="+mj-lt"/>
              <a:ea typeface="Calibri" panose="020F0502020204030204" pitchFamily="34" charset="0"/>
            </a:endParaRPr>
          </a:p>
          <a:p>
            <a:pPr marL="0" marR="0" indent="457200" algn="just">
              <a:lnSpc>
                <a:spcPct val="150000"/>
              </a:lnSpc>
              <a:spcBef>
                <a:spcPts val="0"/>
              </a:spcBef>
              <a:spcAft>
                <a:spcPts val="1000"/>
              </a:spcAft>
            </a:pPr>
            <a:r>
              <a:rPr lang="en-US" sz="1800" dirty="0">
                <a:solidFill>
                  <a:srgbClr val="000000"/>
                </a:solidFill>
                <a:effectLst/>
                <a:latin typeface="+mj-lt"/>
                <a:ea typeface="Calibri" panose="020F0502020204030204" pitchFamily="34" charset="0"/>
              </a:rPr>
              <a:t>Sau </a:t>
            </a:r>
            <a:r>
              <a:rPr lang="en-US" sz="1800" dirty="0" err="1">
                <a:solidFill>
                  <a:srgbClr val="000000"/>
                </a:solidFill>
                <a:effectLst/>
                <a:latin typeface="+mj-lt"/>
                <a:ea typeface="Calibri" panose="020F0502020204030204" pitchFamily="34" charset="0"/>
              </a:rPr>
              <a:t>mỗi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chủ</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đề</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viên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cần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nắm</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bắt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được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cầu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kinh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nghiệm</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mức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thể</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hiện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lòng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nhân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điều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kiện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tế</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để</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lên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kế</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tổ</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chức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môi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mj-lt"/>
                <a:ea typeface="Calibri" panose="020F0502020204030204" pitchFamily="34" charset="0"/>
              </a:rPr>
              <a:t>Xây</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dựng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các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ngoài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học</a:t>
            </a:r>
            <a:r>
              <a:rPr lang="en-US" sz="1800" dirty="0">
                <a:solidFill>
                  <a:srgbClr val="000000"/>
                </a:solidFill>
                <a:effectLst/>
                <a:latin typeface="+mj-lt"/>
                <a:ea typeface="Calibri" panose="020F0502020204030204" pitchFamily="34" charset="0"/>
              </a:rPr>
              <a:t>.</a:t>
            </a:r>
          </a:p>
          <a:p>
            <a:pPr marL="342900" indent="-342900" algn="just">
              <a:lnSpc>
                <a:spcPct val="150000"/>
              </a:lnSpc>
              <a:buFont typeface="Times New Roman" panose="02020603050405020304" pitchFamily="18" charset="0"/>
              <a:buChar char="-"/>
            </a:pPr>
            <a:r>
              <a:rPr lang="en-US" sz="1800" dirty="0" err="1">
                <a:solidFill>
                  <a:srgbClr val="000000"/>
                </a:solidFill>
                <a:effectLst/>
                <a:latin typeface="+mj-lt"/>
                <a:ea typeface="Calibri" panose="020F0502020204030204" pitchFamily="34" charset="0"/>
              </a:rPr>
              <a:t>Lựa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chọn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dùng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tài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liệu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bố</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những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thứ</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đó</a:t>
            </a:r>
            <a:r>
              <a:rPr lang="en-US" sz="1800" dirty="0">
                <a:solidFill>
                  <a:srgbClr val="000000"/>
                </a:solidFill>
                <a:effectLst/>
                <a:latin typeface="+mj-lt"/>
                <a:ea typeface="Calibri" panose="020F0502020204030204" pitchFamily="34" charset="0"/>
              </a:rPr>
              <a:t> ở </a:t>
            </a:r>
            <a:r>
              <a:rPr lang="en-US" sz="1800" dirty="0" err="1">
                <a:solidFill>
                  <a:srgbClr val="000000"/>
                </a:solidFill>
                <a:effectLst/>
                <a:latin typeface="+mj-lt"/>
                <a:ea typeface="Calibri" panose="020F0502020204030204" pitchFamily="34" charset="0"/>
              </a:rPr>
              <a:t>vị</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lý</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thuận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lợi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a:t>
            </a:r>
          </a:p>
          <a:p>
            <a:pPr marL="342900" indent="-342900" algn="just">
              <a:lnSpc>
                <a:spcPct val="150000"/>
              </a:lnSpc>
              <a:buFont typeface="Times New Roman" panose="02020603050405020304" pitchFamily="18" charset="0"/>
              <a:buChar char="-"/>
            </a:pPr>
            <a:r>
              <a:rPr lang="en-US" sz="1800" spc="-40" dirty="0">
                <a:solidFill>
                  <a:srgbClr val="000000"/>
                </a:solidFill>
                <a:effectLst/>
                <a:latin typeface="Arial" panose="020B0604020202020204" pitchFamily="34" charset="0"/>
                <a:ea typeface="Calibri" panose="020F0502020204030204" pitchFamily="34" charset="0"/>
              </a:rPr>
              <a:t>Trang </a:t>
            </a:r>
            <a:r>
              <a:rPr lang="en-US" sz="1800" spc="-40" dirty="0" err="1">
                <a:solidFill>
                  <a:srgbClr val="000000"/>
                </a:solidFill>
                <a:effectLst/>
                <a:latin typeface="Arial" panose="020B0604020202020204" pitchFamily="34" charset="0"/>
                <a:ea typeface="Calibri" panose="020F0502020204030204" pitchFamily="34" charset="0"/>
              </a:rPr>
              <a:t>trí</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các</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khu</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vực</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hoạt</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động</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các</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mẫu</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hành</a:t>
            </a:r>
            <a:r>
              <a:rPr lang="en-US" sz="1800" spc="-40" dirty="0">
                <a:solidFill>
                  <a:srgbClr val="000000"/>
                </a:solidFill>
                <a:effectLst/>
                <a:latin typeface="Arial" panose="020B0604020202020204" pitchFamily="34" charset="0"/>
                <a:ea typeface="Calibri" panose="020F0502020204030204" pitchFamily="34" charset="0"/>
              </a:rPr>
              <a:t> vi </a:t>
            </a:r>
            <a:r>
              <a:rPr lang="en-US" sz="1800" spc="-40" dirty="0" err="1">
                <a:solidFill>
                  <a:srgbClr val="000000"/>
                </a:solidFill>
                <a:effectLst/>
                <a:latin typeface="Arial" panose="020B0604020202020204" pitchFamily="34" charset="0"/>
                <a:ea typeface="Calibri" panose="020F0502020204030204" pitchFamily="34" charset="0"/>
              </a:rPr>
              <a:t>đúng</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chú</a:t>
            </a:r>
            <a:r>
              <a:rPr lang="en-US" sz="1800" spc="-40" dirty="0">
                <a:solidFill>
                  <a:srgbClr val="000000"/>
                </a:solidFill>
                <a:effectLst/>
                <a:latin typeface="Arial" panose="020B0604020202020204" pitchFamily="34" charset="0"/>
                <a:ea typeface="Calibri" panose="020F0502020204030204" pitchFamily="34" charset="0"/>
              </a:rPr>
              <a:t> ý </a:t>
            </a:r>
            <a:r>
              <a:rPr lang="en-US" sz="1800" spc="-40" dirty="0" err="1">
                <a:solidFill>
                  <a:srgbClr val="000000"/>
                </a:solidFill>
                <a:effectLst/>
                <a:latin typeface="Arial" panose="020B0604020202020204" pitchFamily="34" charset="0"/>
                <a:ea typeface="Calibri" panose="020F0502020204030204" pitchFamily="34" charset="0"/>
              </a:rPr>
              <a:t>tranh</a:t>
            </a:r>
            <a:r>
              <a:rPr lang="en-US" sz="1800" spc="-40" dirty="0">
                <a:solidFill>
                  <a:srgbClr val="000000"/>
                </a:solidFill>
                <a:effectLst/>
                <a:latin typeface="Arial" panose="020B0604020202020204" pitchFamily="34" charset="0"/>
                <a:ea typeface="Calibri" panose="020F0502020204030204" pitchFamily="34" charset="0"/>
              </a:rPr>
              <a:t> </a:t>
            </a:r>
            <a:r>
              <a:rPr lang="en-US" sz="1800" spc="-40" dirty="0" err="1">
                <a:solidFill>
                  <a:srgbClr val="000000"/>
                </a:solidFill>
                <a:effectLst/>
                <a:latin typeface="Arial" panose="020B0604020202020204" pitchFamily="34" charset="0"/>
                <a:ea typeface="Calibri" panose="020F0502020204030204" pitchFamily="34" charset="0"/>
              </a:rPr>
              <a:t>ảnh</a:t>
            </a:r>
            <a:r>
              <a:rPr lang="en-US" sz="1800" spc="-40"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a:p>
            <a:pPr marL="342900" indent="-342900" algn="just">
              <a:lnSpc>
                <a:spcPct val="150000"/>
              </a:lnSpc>
              <a:buFont typeface="Times New Roman" panose="02020603050405020304" pitchFamily="18" charset="0"/>
              <a:buChar char="-"/>
            </a:pP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endParaRPr lang="en-US" sz="1800" dirty="0">
              <a:effectLst/>
              <a:latin typeface="+mj-lt"/>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779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12947842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3780522"/>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mj-lt"/>
                <a:ea typeface="Calibri" panose="020F0502020204030204" pitchFamily="34" charset="0"/>
              </a:rPr>
              <a:t>2.1.3. </a:t>
            </a:r>
            <a:r>
              <a:rPr lang="en-US" sz="1800" i="1" dirty="0" err="1">
                <a:solidFill>
                  <a:srgbClr val="000000"/>
                </a:solidFill>
                <a:effectLst/>
                <a:latin typeface="+mj-lt"/>
                <a:ea typeface="Calibri" panose="020F0502020204030204" pitchFamily="34" charset="0"/>
              </a:rPr>
              <a:t>Biện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pháp</a:t>
            </a:r>
            <a:r>
              <a:rPr lang="en-US" sz="1800" i="1" dirty="0">
                <a:solidFill>
                  <a:srgbClr val="000000"/>
                </a:solidFill>
                <a:effectLst/>
                <a:latin typeface="+mj-lt"/>
                <a:ea typeface="Calibri" panose="020F0502020204030204" pitchFamily="34" charset="0"/>
              </a:rPr>
              <a:t> 3: </a:t>
            </a:r>
            <a:r>
              <a:rPr lang="en-US" sz="1800" i="1" dirty="0" err="1">
                <a:solidFill>
                  <a:srgbClr val="000000"/>
                </a:solidFill>
                <a:effectLst/>
                <a:latin typeface="+mj-lt"/>
                <a:ea typeface="Calibri" panose="020F0502020204030204" pitchFamily="34" charset="0"/>
              </a:rPr>
              <a:t>Xây</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dựng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môi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trường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và</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các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điều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kiện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tổ</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chức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hoạt</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động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trải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nghiệm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nhằm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dục</a:t>
            </a:r>
            <a:r>
              <a:rPr lang="en-US" sz="1800" i="1" dirty="0">
                <a:solidFill>
                  <a:srgbClr val="000000"/>
                </a:solidFill>
                <a:effectLst/>
                <a:latin typeface="+mj-lt"/>
                <a:ea typeface="Calibri" panose="020F0502020204030204" pitchFamily="34" charset="0"/>
              </a:rPr>
              <a:t> KNXH </a:t>
            </a:r>
            <a:r>
              <a:rPr lang="en-US" sz="1800" i="1" dirty="0" err="1">
                <a:solidFill>
                  <a:srgbClr val="000000"/>
                </a:solidFill>
                <a:effectLst/>
                <a:latin typeface="+mj-lt"/>
                <a:ea typeface="Calibri" panose="020F0502020204030204" pitchFamily="34" charset="0"/>
              </a:rPr>
              <a:t>của</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trẻ</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mẫu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5-6 </a:t>
            </a:r>
            <a:r>
              <a:rPr lang="en-US" sz="1800" i="1"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en-US" sz="1800" i="1" dirty="0" err="1">
                <a:solidFill>
                  <a:srgbClr val="000000"/>
                </a:solidFill>
                <a:effectLst/>
                <a:latin typeface="+mj-lt"/>
                <a:ea typeface="Calibri" panose="020F0502020204030204" pitchFamily="34" charset="0"/>
              </a:rPr>
              <a:t>Mục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đích</a:t>
            </a:r>
            <a:r>
              <a:rPr lang="en-US" sz="1800" i="1"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Xây</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dựng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môi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sắp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xếp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dùng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lý</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theo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hướng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mở</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khả</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yêu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cầu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nhằm</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gợi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khuyến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bộc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lộ</a:t>
            </a:r>
            <a:r>
              <a:rPr lang="en-US" sz="1800" dirty="0">
                <a:solidFill>
                  <a:srgbClr val="000000"/>
                </a:solidFill>
                <a:effectLst/>
                <a:latin typeface="+mj-lt"/>
                <a:ea typeface="Calibri" panose="020F0502020204030204" pitchFamily="34" charset="0"/>
              </a:rPr>
              <a:t> KNXH.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sự</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phối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kết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giữa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việc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KNXH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mẫu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2788411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30</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3780522"/>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mj-lt"/>
                <a:ea typeface="Calibri" panose="020F0502020204030204" pitchFamily="34" charset="0"/>
              </a:rPr>
              <a:t>2.1.3. </a:t>
            </a:r>
            <a:r>
              <a:rPr lang="en-US" sz="1800" i="1" dirty="0" err="1">
                <a:solidFill>
                  <a:srgbClr val="000000"/>
                </a:solidFill>
                <a:effectLst/>
                <a:latin typeface="+mj-lt"/>
                <a:ea typeface="Calibri" panose="020F0502020204030204" pitchFamily="34" charset="0"/>
              </a:rPr>
              <a:t>Biện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pháp</a:t>
            </a:r>
            <a:r>
              <a:rPr lang="en-US" sz="1800" i="1" dirty="0">
                <a:solidFill>
                  <a:srgbClr val="000000"/>
                </a:solidFill>
                <a:effectLst/>
                <a:latin typeface="+mj-lt"/>
                <a:ea typeface="Calibri" panose="020F0502020204030204" pitchFamily="34" charset="0"/>
              </a:rPr>
              <a:t> 3: </a:t>
            </a:r>
            <a:r>
              <a:rPr lang="en-US" sz="1800" i="1" dirty="0" err="1">
                <a:solidFill>
                  <a:srgbClr val="000000"/>
                </a:solidFill>
                <a:effectLst/>
                <a:latin typeface="+mj-lt"/>
                <a:ea typeface="Calibri" panose="020F0502020204030204" pitchFamily="34" charset="0"/>
              </a:rPr>
              <a:t>Xây</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dựng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môi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trường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và</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các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điều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kiện</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tổ</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chức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hoạt</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động</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trải</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nghiệm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nhằm</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dục</a:t>
            </a:r>
            <a:r>
              <a:rPr lang="en-US" sz="1800" i="1" dirty="0">
                <a:solidFill>
                  <a:srgbClr val="000000"/>
                </a:solidFill>
                <a:effectLst/>
                <a:latin typeface="+mj-lt"/>
                <a:ea typeface="Calibri" panose="020F0502020204030204" pitchFamily="34" charset="0"/>
              </a:rPr>
              <a:t> KNXH </a:t>
            </a:r>
            <a:r>
              <a:rPr lang="en-US" sz="1800" i="1" dirty="0" err="1">
                <a:solidFill>
                  <a:srgbClr val="000000"/>
                </a:solidFill>
                <a:effectLst/>
                <a:latin typeface="+mj-lt"/>
                <a:ea typeface="Calibri" panose="020F0502020204030204" pitchFamily="34" charset="0"/>
              </a:rPr>
              <a:t>của</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trẻ</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mẫu</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giáo</a:t>
            </a:r>
            <a:r>
              <a:rPr lang="en-US" sz="1800" i="1" dirty="0">
                <a:solidFill>
                  <a:srgbClr val="000000"/>
                </a:solidFill>
                <a:effectLst/>
                <a:latin typeface="+mj-lt"/>
                <a:ea typeface="Calibri" panose="020F0502020204030204" pitchFamily="34" charset="0"/>
              </a:rPr>
              <a:t> 5-6 </a:t>
            </a:r>
            <a:r>
              <a:rPr lang="en-US" sz="1800" i="1"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en-US" sz="1800" i="1" dirty="0" err="1">
                <a:solidFill>
                  <a:srgbClr val="000000"/>
                </a:solidFill>
                <a:effectLst/>
                <a:latin typeface="+mj-lt"/>
                <a:ea typeface="Calibri" panose="020F0502020204030204" pitchFamily="34" charset="0"/>
              </a:rPr>
              <a:t>Mục</a:t>
            </a:r>
            <a:r>
              <a:rPr lang="en-US" sz="1800" i="1" dirty="0">
                <a:solidFill>
                  <a:srgbClr val="000000"/>
                </a:solidFill>
                <a:effectLst/>
                <a:latin typeface="+mj-lt"/>
                <a:ea typeface="Calibri" panose="020F0502020204030204" pitchFamily="34" charset="0"/>
              </a:rPr>
              <a:t> </a:t>
            </a:r>
            <a:r>
              <a:rPr lang="en-US" sz="1800" i="1" dirty="0" err="1">
                <a:solidFill>
                  <a:srgbClr val="000000"/>
                </a:solidFill>
                <a:effectLst/>
                <a:latin typeface="+mj-lt"/>
                <a:ea typeface="Calibri" panose="020F0502020204030204" pitchFamily="34" charset="0"/>
              </a:rPr>
              <a:t>đích</a:t>
            </a:r>
            <a:r>
              <a:rPr lang="en-US" sz="1800" i="1"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Xây</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dựng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môi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sắp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xếp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dùng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đồ</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lý</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theo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hướng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mở</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khả</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của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yêu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cầu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động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nhằm</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khơi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gợi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khuyến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khích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bộc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lộ</a:t>
            </a:r>
            <a:r>
              <a:rPr lang="en-US" sz="1800" dirty="0">
                <a:solidFill>
                  <a:srgbClr val="000000"/>
                </a:solidFill>
                <a:effectLst/>
                <a:latin typeface="+mj-lt"/>
                <a:ea typeface="Calibri" panose="020F0502020204030204" pitchFamily="34" charset="0"/>
              </a:rPr>
              <a:t> KNXH.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Tăng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sự</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phối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kết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giữa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gia</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nhà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trường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việc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KNXH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mẫu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36860562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31</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3366243"/>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(b) </a:t>
            </a:r>
            <a:r>
              <a:rPr lang="en-US" sz="1800" i="1" dirty="0" err="1">
                <a:solidFill>
                  <a:srgbClr val="000000"/>
                </a:solidFill>
                <a:effectLst/>
                <a:latin typeface="Arial" panose="020B0604020202020204" pitchFamily="34" charset="0"/>
                <a:ea typeface="Calibri" panose="020F0502020204030204" pitchFamily="34" charset="0"/>
              </a:rPr>
              <a:t>Thay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đổi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môi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ra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cơ</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hội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quan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tâm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giúp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đỡ</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lẫn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nhau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trong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quá</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trình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thêm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tượng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Calibri" panose="020F0502020204030204" pitchFamily="34" charset="0"/>
              </a:rPr>
              <a:t>Thay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vị</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xắp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chóng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Calibri" panose="020F0502020204030204" pitchFamily="34" charset="0"/>
              </a:rPr>
              <a:t>Cất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bớt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Calibri" panose="020F0502020204030204" pitchFamily="34" charset="0"/>
              </a:rPr>
              <a:t>Chuyển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sang </a:t>
            </a:r>
            <a:r>
              <a:rPr lang="en-US" sz="1800" dirty="0" err="1">
                <a:solidFill>
                  <a:srgbClr val="000000"/>
                </a:solidFill>
                <a:effectLst/>
                <a:latin typeface="Arial" panose="020B0604020202020204" pitchFamily="34" charset="0"/>
                <a:ea typeface="Calibri" panose="020F0502020204030204" pitchFamily="34" charset="0"/>
              </a:rPr>
              <a:t>khu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đòi</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573999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1288751"/>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dụ1: </a:t>
            </a:r>
            <a:r>
              <a:rPr lang="en-US" sz="1800" dirty="0" err="1">
                <a:solidFill>
                  <a:srgbClr val="000000"/>
                </a:solidFill>
                <a:effectLst/>
                <a:latin typeface="Arial" panose="020B0604020202020204" pitchFamily="34" charset="0"/>
                <a:ea typeface="Calibri" panose="020F0502020204030204" pitchFamily="34" charset="0"/>
              </a:rPr>
              <a:t>Cất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bớt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đồ</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góc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xây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dựng</a:t>
            </a:r>
            <a:r>
              <a:rPr lang="en-US" sz="1800" dirty="0">
                <a:solidFill>
                  <a:srgbClr val="000000"/>
                </a:solidFill>
                <a:effectLst/>
                <a:latin typeface="Arial" panose="020B0604020202020204" pitchFamily="34" charset="0"/>
                <a:ea typeface="Calibri" panose="020F0502020204030204" pitchFamily="34" charset="0"/>
              </a:rPr>
              <a:t> hay </a:t>
            </a:r>
            <a:r>
              <a:rPr lang="en-US" sz="1800" dirty="0" err="1">
                <a:solidFill>
                  <a:srgbClr val="000000"/>
                </a:solidFill>
                <a:effectLst/>
                <a:latin typeface="Arial" panose="020B0604020202020204" pitchFamily="34" charset="0"/>
                <a:ea typeface="Calibri" panose="020F0502020204030204" pitchFamily="34" charset="0"/>
              </a:rPr>
              <a:t>chuyển</a:t>
            </a:r>
            <a:r>
              <a:rPr lang="en-US" sz="1800" dirty="0">
                <a:solidFill>
                  <a:srgbClr val="000000"/>
                </a:solidFill>
                <a:effectLst/>
                <a:latin typeface="Arial" panose="020B0604020202020204" pitchFamily="34" charset="0"/>
                <a:ea typeface="Calibri" panose="020F0502020204030204" pitchFamily="34" charset="0"/>
              </a:rPr>
              <a:t> sang </a:t>
            </a:r>
            <a:r>
              <a:rPr lang="en-US" sz="1800" dirty="0" err="1">
                <a:solidFill>
                  <a:srgbClr val="000000"/>
                </a:solidFill>
                <a:effectLst/>
                <a:latin typeface="Arial" panose="020B0604020202020204" pitchFamily="34" charset="0"/>
                <a:ea typeface="Calibri" panose="020F0502020204030204" pitchFamily="34" charset="0"/>
              </a:rPr>
              <a:t>góc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lý</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2: </a:t>
            </a:r>
            <a:r>
              <a:rPr lang="en-US" sz="1800" dirty="0" err="1">
                <a:solidFill>
                  <a:srgbClr val="000000"/>
                </a:solidFill>
                <a:effectLst/>
                <a:latin typeface="Arial" panose="020B0604020202020204" pitchFamily="34" charset="0"/>
                <a:ea typeface="Calibri" panose="020F0502020204030204" pitchFamily="34" charset="0"/>
              </a:rPr>
              <a:t>Cất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cốc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nước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endParaRPr lang="en-US" sz="1800" dirty="0">
              <a:effectLst/>
              <a:latin typeface="Times New Roman" panose="02020603050405020304" pitchFamily="18" charset="0"/>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pic>
        <p:nvPicPr>
          <p:cNvPr id="6" name="Picture 5">
            <a:extLst>
              <a:ext uri="{FF2B5EF4-FFF2-40B4-BE49-F238E27FC236}">
                <a16:creationId xmlns:a16="http://schemas.microsoft.com/office/drawing/2014/main" id="{AC519CB1-9F40-393C-A9AA-8170E485C687}"/>
              </a:ext>
            </a:extLst>
          </p:cNvPr>
          <p:cNvPicPr>
            <a:picLocks noChangeAspect="1"/>
          </p:cNvPicPr>
          <p:nvPr/>
        </p:nvPicPr>
        <p:blipFill>
          <a:blip r:embed="rId3"/>
          <a:stretch>
            <a:fillRect/>
          </a:stretch>
        </p:blipFill>
        <p:spPr>
          <a:xfrm>
            <a:off x="2964864" y="2445681"/>
            <a:ext cx="3346226" cy="2239740"/>
          </a:xfrm>
          <a:prstGeom prst="rect">
            <a:avLst/>
          </a:prstGeom>
        </p:spPr>
      </p:pic>
      <p:sp>
        <p:nvSpPr>
          <p:cNvPr id="7" name="TextBox 6">
            <a:extLst>
              <a:ext uri="{FF2B5EF4-FFF2-40B4-BE49-F238E27FC236}">
                <a16:creationId xmlns:a16="http://schemas.microsoft.com/office/drawing/2014/main" id="{A4A5AD13-23CE-B288-1A94-8A4AE66D2BE6}"/>
              </a:ext>
            </a:extLst>
          </p:cNvPr>
          <p:cNvSpPr txBox="1"/>
          <p:nvPr/>
        </p:nvSpPr>
        <p:spPr>
          <a:xfrm>
            <a:off x="3723592" y="4750773"/>
            <a:ext cx="1828770"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26162635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33</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3366243"/>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(c) </a:t>
            </a:r>
            <a:r>
              <a:rPr lang="en-US" sz="1800" i="1" dirty="0" err="1">
                <a:solidFill>
                  <a:srgbClr val="000000"/>
                </a:solidFill>
                <a:effectLst/>
                <a:latin typeface="Arial" panose="020B0604020202020204" pitchFamily="34" charset="0"/>
                <a:ea typeface="Calibri" panose="020F0502020204030204" pitchFamily="34" charset="0"/>
              </a:rPr>
              <a:t>Hình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thành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sự</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tự</a:t>
            </a:r>
            <a:r>
              <a:rPr lang="en-US" sz="1800" i="1" dirty="0">
                <a:solidFill>
                  <a:srgbClr val="000000"/>
                </a:solidFill>
                <a:effectLst/>
                <a:latin typeface="Arial" panose="020B0604020202020204" pitchFamily="34" charset="0"/>
                <a:ea typeface="Calibri" panose="020F0502020204030204" pitchFamily="34" charset="0"/>
              </a:rPr>
              <a:t> tin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trong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tương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với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bạn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thông</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bầu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không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khí</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gần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gũi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thoải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mái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vui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vẻ</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spc="20" dirty="0" err="1">
                <a:solidFill>
                  <a:srgbClr val="000000"/>
                </a:solidFill>
                <a:effectLst/>
                <a:latin typeface="Arial" panose="020B0604020202020204" pitchFamily="34" charset="0"/>
                <a:ea typeface="Calibri" panose="020F0502020204030204" pitchFamily="34" charset="0"/>
              </a:rPr>
              <a:t>Việc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tạo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nên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bầu</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không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khí</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lớp</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học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thoải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mái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hào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hứng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khi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bước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vào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các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hoạt</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động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là</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hết</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sức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quan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trọng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Vì</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vậy</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các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phương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tiện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đồ</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dùng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đồ</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chơi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tranh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ảnh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được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trang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trí</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cần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mang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tính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thẩm</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mĩ</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gần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gũi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với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trẻ</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sẽ</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tạo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cho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trẻ</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cảm</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giác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thoải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mái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khi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tham</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gia</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vào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các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hoạt</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động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tham</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gia</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vào</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trò</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chơi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Việc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thay</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đổi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môi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trường</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phải</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được</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tiến</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hành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một</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cách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từ</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từ</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tránh</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quá</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đột</a:t>
            </a:r>
            <a:r>
              <a:rPr lang="en-US" sz="1800" spc="20" dirty="0">
                <a:solidFill>
                  <a:srgbClr val="000000"/>
                </a:solidFill>
                <a:effectLst/>
                <a:latin typeface="Arial" panose="020B0604020202020204" pitchFamily="34" charset="0"/>
                <a:ea typeface="Calibri" panose="020F0502020204030204" pitchFamily="34" charset="0"/>
              </a:rPr>
              <a:t> </a:t>
            </a:r>
            <a:r>
              <a:rPr lang="en-US" sz="1800" spc="20" dirty="0" err="1">
                <a:solidFill>
                  <a:srgbClr val="000000"/>
                </a:solidFill>
                <a:effectLst/>
                <a:latin typeface="Arial" panose="020B0604020202020204" pitchFamily="34" charset="0"/>
                <a:ea typeface="Calibri" panose="020F0502020204030204" pitchFamily="34" charset="0"/>
              </a:rPr>
              <a:t>ngột</a:t>
            </a:r>
            <a:r>
              <a:rPr lang="en-US" sz="1800" spc="20"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41178453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34</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68BC4A4-C886-5185-E840-3A2886C8601E}"/>
              </a:ext>
            </a:extLst>
          </p:cNvPr>
          <p:cNvSpPr txBox="1"/>
          <p:nvPr/>
        </p:nvSpPr>
        <p:spPr>
          <a:xfrm>
            <a:off x="457200" y="943317"/>
            <a:ext cx="8585200" cy="2956066"/>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(d) </a:t>
            </a:r>
            <a:r>
              <a:rPr lang="en-US" sz="1800" i="1" dirty="0" err="1">
                <a:solidFill>
                  <a:srgbClr val="000000"/>
                </a:solidFill>
                <a:effectLst/>
                <a:latin typeface="Arial" panose="020B0604020202020204" pitchFamily="34" charset="0"/>
                <a:ea typeface="Calibri" panose="020F0502020204030204" pitchFamily="34" charset="0"/>
              </a:rPr>
              <a:t>Về</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phối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hợp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thống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nhất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giữa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đình</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Việc giáo dục KNXH cho trẻ ở trường MN đòi hỏi phải có sự thống nhất giữa gia đình và nhà trường thì mới đạt hiệu quả như mong muốn. Trong quá trình đó nhà trường giữ vai trò định hướng giáo dục cho trẻ</a:t>
            </a:r>
            <a:r>
              <a:rPr lang="vi-VN" sz="1800" dirty="0">
                <a:solidFill>
                  <a:srgbClr val="000000"/>
                </a:solidFill>
                <a:effectLst/>
                <a:latin typeface="Arial" panose="020B0604020202020204" pitchFamily="34" charset="0"/>
                <a:ea typeface="Calibri" panose="020F0502020204030204" pitchFamily="34" charset="0"/>
              </a:rPr>
              <a:t> như xác định</a:t>
            </a:r>
            <a:r>
              <a:rPr lang="af-ZA" sz="1800" dirty="0">
                <a:solidFill>
                  <a:srgbClr val="000000"/>
                </a:solidFill>
                <a:effectLst/>
                <a:latin typeface="Arial" panose="020B0604020202020204" pitchFamily="34" charset="0"/>
                <a:ea typeface="Calibri" panose="020F0502020204030204" pitchFamily="34" charset="0"/>
              </a:rPr>
              <a:t> mục đích, nội dung, phương pháp giáo dục KNXH. Gia đình hỗ trợ nhà trường tham gia trực tiếp vào quá trình giáo dục trẻ và hỗ trợ về việc chuẩn bị phương tiện giáo dục trẻ. </a:t>
            </a:r>
            <a:endParaRPr lang="en-US" sz="1800" dirty="0">
              <a:effectLst/>
              <a:latin typeface="Calibri" panose="020F0502020204030204" pitchFamily="34" charset="0"/>
              <a:ea typeface="Calibri" panose="020F0502020204030204" pitchFamily="34" charset="0"/>
            </a:endParaRPr>
          </a:p>
        </p:txBody>
      </p:sp>
      <p:sp>
        <p:nvSpPr>
          <p:cNvPr id="11" name="Google Shape;126;p25">
            <a:extLst>
              <a:ext uri="{FF2B5EF4-FFF2-40B4-BE49-F238E27FC236}">
                <a16:creationId xmlns:a16="http://schemas.microsoft.com/office/drawing/2014/main" id="{262B7895-5A84-CB70-0194-12801D5CF0CB}"/>
              </a:ext>
            </a:extLst>
          </p:cNvPr>
          <p:cNvSpPr txBox="1">
            <a:spLocks noGrp="1"/>
          </p:cNvSpPr>
          <p:nvPr>
            <p:ph type="title"/>
          </p:nvPr>
        </p:nvSpPr>
        <p:spPr>
          <a:xfrm>
            <a:off x="457199" y="-22225"/>
            <a:ext cx="8906933"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33425981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35</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624179"/>
            <a:ext cx="8932333" cy="4595553"/>
          </a:xfrm>
          <a:prstGeom prst="rect">
            <a:avLst/>
          </a:prstGeom>
          <a:noFill/>
        </p:spPr>
        <p:txBody>
          <a:bodyPr wrap="square">
            <a:spAutoFit/>
          </a:bodyPr>
          <a:lstStyle/>
          <a:p>
            <a:pPr marL="0" marR="0" indent="457200" algn="just">
              <a:lnSpc>
                <a:spcPct val="160000"/>
              </a:lnSpc>
              <a:spcBef>
                <a:spcPts val="0"/>
              </a:spcBef>
              <a:spcAft>
                <a:spcPts val="1000"/>
              </a:spcAft>
            </a:pPr>
            <a:r>
              <a:rPr lang="vi-VN" sz="1800" i="1" spc="-30" dirty="0">
                <a:solidFill>
                  <a:srgbClr val="000000"/>
                </a:solidFill>
                <a:effectLst/>
                <a:latin typeface="Arial" panose="020B0604020202020204" pitchFamily="34" charset="0"/>
                <a:ea typeface="Calibri" panose="020F0502020204030204" pitchFamily="34" charset="0"/>
              </a:rPr>
              <a:t>* Nội dung phối hợp với cha mẹ trẻ trong việc giáo dục </a:t>
            </a:r>
            <a:r>
              <a:rPr lang="en-US" sz="1800" i="1" spc="-30" dirty="0">
                <a:solidFill>
                  <a:srgbClr val="000000"/>
                </a:solidFill>
                <a:effectLst/>
                <a:latin typeface="Arial" panose="020B0604020202020204" pitchFamily="34" charset="0"/>
                <a:ea typeface="Calibri" panose="020F0502020204030204" pitchFamily="34" charset="0"/>
              </a:rPr>
              <a:t>KNXH</a:t>
            </a:r>
            <a:r>
              <a:rPr lang="vi-VN" sz="1800" i="1" spc="-30" dirty="0">
                <a:solidFill>
                  <a:srgbClr val="000000"/>
                </a:solidFill>
                <a:effectLst/>
                <a:latin typeface="Arial" panose="020B0604020202020204" pitchFamily="34" charset="0"/>
                <a:ea typeface="Calibri" panose="020F0502020204030204" pitchFamily="34" charset="0"/>
              </a:rPr>
              <a:t> bao gồm: </a:t>
            </a:r>
            <a:endParaRPr lang="en-US" sz="1800" dirty="0">
              <a:effectLst/>
              <a:latin typeface="Calibri" panose="020F0502020204030204" pitchFamily="34" charset="0"/>
              <a:ea typeface="Calibri" panose="020F0502020204030204" pitchFamily="34" charset="0"/>
            </a:endParaRPr>
          </a:p>
          <a:p>
            <a:pPr marL="0" marR="0" indent="457200" algn="just">
              <a:lnSpc>
                <a:spcPct val="16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 Cung cấp cho </a:t>
            </a:r>
            <a:r>
              <a:rPr lang="en-US" sz="1800" dirty="0">
                <a:solidFill>
                  <a:srgbClr val="000000"/>
                </a:solidFill>
                <a:effectLst/>
                <a:latin typeface="Arial" panose="020B0604020202020204" pitchFamily="34" charset="0"/>
                <a:ea typeface="Calibri" panose="020F0502020204030204" pitchFamily="34" charset="0"/>
              </a:rPr>
              <a:t>cha </a:t>
            </a:r>
            <a:r>
              <a:rPr lang="en-US" sz="1800" dirty="0" err="1">
                <a:solidFill>
                  <a:srgbClr val="000000"/>
                </a:solidFill>
                <a:effectLst/>
                <a:latin typeface="Arial" panose="020B0604020202020204" pitchFamily="34" charset="0"/>
                <a:ea typeface="Calibri" panose="020F0502020204030204" pitchFamily="34" charset="0"/>
              </a:rPr>
              <a:t>mẹ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vi-VN" sz="1800" dirty="0">
                <a:solidFill>
                  <a:srgbClr val="000000"/>
                </a:solidFill>
                <a:effectLst/>
                <a:latin typeface="Arial" panose="020B0604020202020204" pitchFamily="34" charset="0"/>
                <a:ea typeface="Calibri" panose="020F0502020204030204" pitchFamily="34" charset="0"/>
              </a:rPr>
              <a:t> chương trình hoạt động trải nghiệm GD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ở trường MN bao gồm: mục tiêu, nội dung, phương pháp giáo </a:t>
            </a:r>
            <a:r>
              <a:rPr lang="vi-VN" sz="1800" spc="-20" dirty="0">
                <a:solidFill>
                  <a:srgbClr val="000000"/>
                </a:solidFill>
                <a:effectLst/>
                <a:latin typeface="Arial" panose="020B0604020202020204" pitchFamily="34" charset="0"/>
                <a:ea typeface="Calibri" panose="020F0502020204030204" pitchFamily="34" charset="0"/>
              </a:rPr>
              <a:t>dục LNA cho trẻ ,với các hoạt động cụ thể, được phân bố theo thời gian.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6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 GV và </a:t>
            </a:r>
            <a:r>
              <a:rPr lang="en-US" sz="1800" dirty="0">
                <a:solidFill>
                  <a:srgbClr val="000000"/>
                </a:solidFill>
                <a:effectLst/>
                <a:latin typeface="Arial" panose="020B0604020202020204" pitchFamily="34" charset="0"/>
                <a:ea typeface="Calibri" panose="020F0502020204030204" pitchFamily="34" charset="0"/>
              </a:rPr>
              <a:t>cha </a:t>
            </a:r>
            <a:r>
              <a:rPr lang="en-US" sz="1800" dirty="0" err="1">
                <a:solidFill>
                  <a:srgbClr val="000000"/>
                </a:solidFill>
                <a:effectLst/>
                <a:latin typeface="Arial" panose="020B0604020202020204" pitchFamily="34" charset="0"/>
                <a:ea typeface="Calibri" panose="020F0502020204030204" pitchFamily="34" charset="0"/>
              </a:rPr>
              <a:t>mẹ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vi-VN" sz="1800" dirty="0">
                <a:solidFill>
                  <a:srgbClr val="000000"/>
                </a:solidFill>
                <a:effectLst/>
                <a:latin typeface="Arial" panose="020B0604020202020204" pitchFamily="34" charset="0"/>
                <a:ea typeface="Calibri" panose="020F0502020204030204" pitchFamily="34" charset="0"/>
              </a:rPr>
              <a:t> cùng trao đổi, đánh giá mực độ hình thành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của trẻ và đưa ra định hướng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ở gia đình với sự phối hợp hợp lí với các hoạt động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,ở trường MN</a:t>
            </a:r>
            <a:endParaRPr lang="en-US" sz="1800" dirty="0">
              <a:effectLst/>
              <a:latin typeface="Times New Roman" panose="02020603050405020304" pitchFamily="18" charset="0"/>
              <a:ea typeface="Calibri" panose="020F0502020204030204" pitchFamily="34" charset="0"/>
            </a:endParaRPr>
          </a:p>
          <a:p>
            <a:pPr marL="0" marR="0" indent="457200" algn="just">
              <a:lnSpc>
                <a:spcPct val="16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 Khuyến khích cha mẹ trẻ tham gia vào các hoạt động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,ở trường MN theo khả năng của từng gia đình về thời gian tham gia trực tiếp, về đóng góp vật chất hoặc đưa ra ý tưởng tổ chức hoạt động giáo dục</a:t>
            </a:r>
            <a:endParaRPr lang="en-US" sz="1800" dirty="0">
              <a:effectLst/>
              <a:latin typeface="Times New Roman" panose="02020603050405020304" pitchFamily="18" charset="0"/>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6076848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36</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3" name="Text Placeholder 2">
            <a:extLst>
              <a:ext uri="{FF2B5EF4-FFF2-40B4-BE49-F238E27FC236}">
                <a16:creationId xmlns:a16="http://schemas.microsoft.com/office/drawing/2014/main" id="{236564F8-DF5B-5346-2E10-94F84294C05F}"/>
              </a:ext>
            </a:extLst>
          </p:cNvPr>
          <p:cNvSpPr>
            <a:spLocks noGrp="1"/>
          </p:cNvSpPr>
          <p:nvPr>
            <p:ph type="body" idx="1"/>
          </p:nvPr>
        </p:nvSpPr>
        <p:spPr/>
        <p:txBody>
          <a:bodyPr/>
          <a:lstStyle/>
          <a:p>
            <a:endParaRPr lang="en-US"/>
          </a:p>
        </p:txBody>
      </p:sp>
      <p:sp>
        <p:nvSpPr>
          <p:cNvPr id="8" name="TextBox 7">
            <a:extLst>
              <a:ext uri="{FF2B5EF4-FFF2-40B4-BE49-F238E27FC236}">
                <a16:creationId xmlns:a16="http://schemas.microsoft.com/office/drawing/2014/main" id="{E9CF3BD7-D2BE-7AEA-BA55-5110959E9A21}"/>
              </a:ext>
            </a:extLst>
          </p:cNvPr>
          <p:cNvSpPr txBox="1"/>
          <p:nvPr/>
        </p:nvSpPr>
        <p:spPr>
          <a:xfrm>
            <a:off x="0" y="624179"/>
            <a:ext cx="9059333" cy="5014386"/>
          </a:xfrm>
          <a:prstGeom prst="rect">
            <a:avLst/>
          </a:prstGeom>
          <a:noFill/>
        </p:spPr>
        <p:txBody>
          <a:bodyPr wrap="square">
            <a:spAutoFit/>
          </a:bodyPr>
          <a:lstStyle/>
          <a:p>
            <a:pPr marL="0" marR="0" indent="457200" algn="just">
              <a:lnSpc>
                <a:spcPct val="160000"/>
              </a:lnSpc>
              <a:spcBef>
                <a:spcPts val="0"/>
              </a:spcBef>
              <a:spcAft>
                <a:spcPts val="0"/>
              </a:spcAft>
            </a:pPr>
            <a:r>
              <a:rPr lang="vi-VN" sz="1800" i="1" dirty="0">
                <a:solidFill>
                  <a:srgbClr val="000000"/>
                </a:solidFill>
                <a:effectLst/>
                <a:latin typeface="Arial" panose="020B0604020202020204" pitchFamily="34" charset="0"/>
                <a:ea typeface="Calibri" panose="020F0502020204030204" pitchFamily="34" charset="0"/>
              </a:rPr>
              <a:t>* Về hình thức phối hợp nhà trường và gia đình trong việc giáo dục </a:t>
            </a:r>
            <a:r>
              <a:rPr lang="en-US" sz="1800" i="1" dirty="0">
                <a:solidFill>
                  <a:srgbClr val="000000"/>
                </a:solidFill>
                <a:effectLst/>
                <a:latin typeface="Arial" panose="020B0604020202020204" pitchFamily="34" charset="0"/>
                <a:ea typeface="Calibri" panose="020F0502020204030204" pitchFamily="34" charset="0"/>
              </a:rPr>
              <a:t>KNXH</a:t>
            </a:r>
            <a:r>
              <a:rPr lang="vi-VN" sz="1800" i="1" dirty="0">
                <a:solidFill>
                  <a:srgbClr val="000000"/>
                </a:solidFill>
                <a:effectLst/>
                <a:latin typeface="Arial" panose="020B0604020202020204" pitchFamily="34" charset="0"/>
                <a:ea typeface="Calibri" panose="020F0502020204030204" pitchFamily="34" charset="0"/>
              </a:rPr>
              <a:t> cho trẻ </a:t>
            </a:r>
            <a:r>
              <a:rPr lang="en-US" sz="1800" i="1" dirty="0" err="1">
                <a:solidFill>
                  <a:srgbClr val="000000"/>
                </a:solidFill>
                <a:effectLst/>
                <a:latin typeface="Arial" panose="020B0604020202020204" pitchFamily="34" charset="0"/>
                <a:ea typeface="Calibri" panose="020F0502020204030204" pitchFamily="34" charset="0"/>
              </a:rPr>
              <a:t>thông</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vi-VN" sz="1800" i="1" dirty="0">
                <a:solidFill>
                  <a:srgbClr val="000000"/>
                </a:solidFill>
                <a:effectLst/>
                <a:latin typeface="Arial" panose="020B0604020202020204" pitchFamily="34" charset="0"/>
                <a:ea typeface="Calibri" panose="020F0502020204030204" pitchFamily="34" charset="0"/>
              </a:rPr>
              <a:t> trải nghiệm ở trường MN</a:t>
            </a:r>
            <a:endParaRPr lang="en-US" sz="1800" dirty="0">
              <a:effectLst/>
              <a:latin typeface="Times New Roman" panose="02020603050405020304" pitchFamily="18" charset="0"/>
              <a:ea typeface="Calibri" panose="020F0502020204030204" pitchFamily="34" charset="0"/>
            </a:endParaRPr>
          </a:p>
          <a:p>
            <a:pPr marL="0" marR="0" indent="457200" algn="just">
              <a:lnSpc>
                <a:spcPct val="16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GV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sau</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a:p>
            <a:pPr marL="457200" marR="0" algn="just">
              <a:lnSpc>
                <a:spcPct val="16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Trao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đổi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trực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tiếp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với</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endParaRPr lang="en-US" sz="1800" dirty="0">
              <a:effectLst/>
              <a:latin typeface="Times New Roman" panose="02020603050405020304" pitchFamily="18" charset="0"/>
              <a:ea typeface="Calibri" panose="020F0502020204030204" pitchFamily="34" charset="0"/>
            </a:endParaRPr>
          </a:p>
          <a:p>
            <a:pPr marL="0" marR="0" indent="457200" algn="just">
              <a:lnSpc>
                <a:spcPct val="16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Họp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với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một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nhóm</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endParaRPr lang="en-US" sz="1800" dirty="0">
              <a:effectLst/>
              <a:latin typeface="Times New Roman" panose="02020603050405020304" pitchFamily="18" charset="0"/>
              <a:ea typeface="Calibri" panose="020F0502020204030204" pitchFamily="34" charset="0"/>
            </a:endParaRPr>
          </a:p>
          <a:p>
            <a:pPr marL="0" marR="0" algn="just">
              <a:lnSpc>
                <a:spcPct val="16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Xây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dựng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góc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dành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endParaRPr lang="en-US" sz="1800" dirty="0">
              <a:effectLst/>
              <a:latin typeface="Times New Roman" panose="02020603050405020304" pitchFamily="18" charset="0"/>
              <a:ea typeface="Calibri" panose="020F0502020204030204" pitchFamily="34" charset="0"/>
            </a:endParaRPr>
          </a:p>
          <a:p>
            <a:pPr marL="0" marR="0" indent="457200" algn="just">
              <a:lnSpc>
                <a:spcPct val="16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Trao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đổi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với</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i="1" dirty="0">
                <a:solidFill>
                  <a:srgbClr val="000000"/>
                </a:solidFill>
                <a:effectLst/>
                <a:latin typeface="Arial" panose="020B0604020202020204" pitchFamily="34" charset="0"/>
                <a:ea typeface="Calibri" panose="020F0502020204030204" pitchFamily="34" charset="0"/>
              </a:rPr>
              <a:t>qua </a:t>
            </a:r>
            <a:r>
              <a:rPr lang="en-US" sz="1800" i="1" dirty="0" err="1">
                <a:solidFill>
                  <a:srgbClr val="000000"/>
                </a:solidFill>
                <a:effectLst/>
                <a:latin typeface="Arial" panose="020B0604020202020204" pitchFamily="34" charset="0"/>
                <a:ea typeface="Calibri" panose="020F0502020204030204" pitchFamily="34" charset="0"/>
              </a:rPr>
              <a:t>thư</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tử</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trang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mạng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xã</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hội</a:t>
            </a:r>
            <a:endParaRPr lang="en-US" sz="1800" dirty="0">
              <a:effectLst/>
              <a:latin typeface="Times New Roman" panose="02020603050405020304" pitchFamily="18" charset="0"/>
              <a:ea typeface="Calibri" panose="020F0502020204030204" pitchFamily="34" charset="0"/>
            </a:endParaRPr>
          </a:p>
          <a:p>
            <a:pPr marL="0" marR="0" indent="457200" algn="just">
              <a:lnSpc>
                <a:spcPct val="17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Mời</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đến</a:t>
            </a:r>
            <a:r>
              <a:rPr lang="vi-VN" sz="1800" i="1" dirty="0">
                <a:solidFill>
                  <a:srgbClr val="000000"/>
                </a:solidFill>
                <a:effectLst/>
                <a:latin typeface="Arial" panose="020B0604020202020204" pitchFamily="34" charset="0"/>
                <a:ea typeface="Calibri" panose="020F0502020204030204" pitchFamily="34" charset="0"/>
              </a:rPr>
              <a:t> tham gia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GD </a:t>
            </a:r>
            <a:r>
              <a:rPr lang="en-US" sz="1800" dirty="0">
                <a:solidFill>
                  <a:srgbClr val="000000"/>
                </a:solidFill>
                <a:effectLst/>
                <a:latin typeface="Arial" panose="020B0604020202020204" pitchFamily="34" charset="0"/>
                <a:ea typeface="Calibri" panose="020F0502020204030204" pitchFamily="34" charset="0"/>
              </a:rPr>
              <a:t>KNXH</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của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MN.</a:t>
            </a:r>
            <a:endParaRPr lang="en-US" sz="1800" dirty="0">
              <a:effectLst/>
              <a:latin typeface="Times New Roman" panose="02020603050405020304" pitchFamily="18" charset="0"/>
              <a:ea typeface="Calibri" panose="020F0502020204030204" pitchFamily="34" charset="0"/>
            </a:endParaRPr>
          </a:p>
          <a:p>
            <a:pPr marL="0" marR="0" indent="457200" algn="just">
              <a:lnSpc>
                <a:spcPct val="17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Xây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dựng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một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số</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tài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liệu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hướng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dẫn</a:t>
            </a:r>
            <a:r>
              <a:rPr lang="en-US" sz="1800" i="1" dirty="0">
                <a:solidFill>
                  <a:srgbClr val="000000"/>
                </a:solidFill>
                <a:effectLst/>
                <a:latin typeface="Arial" panose="020B0604020202020204" pitchFamily="34" charset="0"/>
                <a:ea typeface="Calibri" panose="020F0502020204030204" pitchFamily="34" charset="0"/>
              </a:rPr>
              <a:t> cha </a:t>
            </a:r>
            <a:r>
              <a:rPr lang="en-US" sz="1800" i="1" dirty="0" err="1">
                <a:solidFill>
                  <a:srgbClr val="000000"/>
                </a:solidFill>
                <a:effectLst/>
                <a:latin typeface="Arial" panose="020B0604020202020204" pitchFamily="34" charset="0"/>
                <a:ea typeface="Calibri" panose="020F0502020204030204" pitchFamily="34" charset="0"/>
              </a:rPr>
              <a:t>mẹ</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về</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gia</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đình</a:t>
            </a:r>
            <a:r>
              <a:rPr lang="en-US" sz="1800" i="1"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p:txBody>
      </p:sp>
      <p:sp>
        <p:nvSpPr>
          <p:cNvPr id="9" name="Google Shape;126;p25">
            <a:extLst>
              <a:ext uri="{FF2B5EF4-FFF2-40B4-BE49-F238E27FC236}">
                <a16:creationId xmlns:a16="http://schemas.microsoft.com/office/drawing/2014/main" id="{84F1E635-3623-6541-8CE1-350ECAB1591F}"/>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Tree>
    <p:extLst>
      <p:ext uri="{BB962C8B-B14F-4D97-AF65-F5344CB8AC3E}">
        <p14:creationId xmlns:p14="http://schemas.microsoft.com/office/powerpoint/2010/main" val="1104255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8" name="TextBox 7">
            <a:extLst>
              <a:ext uri="{FF2B5EF4-FFF2-40B4-BE49-F238E27FC236}">
                <a16:creationId xmlns:a16="http://schemas.microsoft.com/office/drawing/2014/main" id="{732C7EB0-78D3-A2B5-483B-F9F19F6DF3EB}"/>
              </a:ext>
            </a:extLst>
          </p:cNvPr>
          <p:cNvSpPr txBox="1"/>
          <p:nvPr/>
        </p:nvSpPr>
        <p:spPr>
          <a:xfrm>
            <a:off x="296332" y="897384"/>
            <a:ext cx="8288867" cy="1910779"/>
          </a:xfrm>
          <a:prstGeom prst="rect">
            <a:avLst/>
          </a:prstGeom>
          <a:noFill/>
        </p:spPr>
        <p:txBody>
          <a:bodyPr wrap="square">
            <a:spAutoFit/>
          </a:bodyPr>
          <a:lstStyle/>
          <a:p>
            <a:pPr marL="0" marR="0" algn="just">
              <a:lnSpc>
                <a:spcPct val="170000"/>
              </a:lnSpc>
              <a:spcBef>
                <a:spcPts val="0"/>
              </a:spcBef>
              <a:spcAft>
                <a:spcPts val="1000"/>
              </a:spcAft>
              <a:tabLst>
                <a:tab pos="228600" algn="l"/>
              </a:tabLst>
            </a:pPr>
            <a:r>
              <a:rPr lang="en-US" sz="1800" dirty="0">
                <a:solidFill>
                  <a:srgbClr val="000000"/>
                </a:solidFill>
                <a:effectLst/>
                <a:latin typeface="+mj-lt"/>
                <a:ea typeface="Calibri" panose="020F0502020204030204" pitchFamily="34" charset="0"/>
                <a:sym typeface="Wingdings" panose="05000000000000000000" pitchFamily="2" charset="2"/>
              </a:rPr>
              <a:t> </a:t>
            </a:r>
            <a:r>
              <a:rPr lang="en-US" sz="1800" dirty="0" err="1">
                <a:solidFill>
                  <a:srgbClr val="000000"/>
                </a:solidFill>
                <a:effectLst/>
                <a:latin typeface="+mj-lt"/>
                <a:ea typeface="Calibri" panose="020F0502020204030204" pitchFamily="34" charset="0"/>
              </a:rPr>
              <a:t>Có</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thể</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thấy</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để</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KNXH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hiệu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quả</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thì</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phụ</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thuộc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rất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lớn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công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tác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phối</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với</a:t>
            </a:r>
            <a:r>
              <a:rPr lang="en-US" sz="1800" dirty="0">
                <a:solidFill>
                  <a:srgbClr val="000000"/>
                </a:solidFill>
                <a:effectLst/>
                <a:latin typeface="+mj-lt"/>
                <a:ea typeface="Calibri" panose="020F0502020204030204" pitchFamily="34" charset="0"/>
              </a:rPr>
              <a:t> cha </a:t>
            </a:r>
            <a:r>
              <a:rPr lang="en-US" sz="1800" dirty="0" err="1">
                <a:solidFill>
                  <a:srgbClr val="000000"/>
                </a:solidFill>
                <a:effectLst/>
                <a:latin typeface="+mj-lt"/>
                <a:ea typeface="Calibri" panose="020F0502020204030204" pitchFamily="34" charset="0"/>
              </a:rPr>
              <a:t>mẹ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quá</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thực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hiện</a:t>
            </a:r>
            <a:r>
              <a:rPr lang="en-US" sz="1800" dirty="0">
                <a:solidFill>
                  <a:srgbClr val="000000"/>
                </a:solidFill>
                <a:effectLst/>
                <a:latin typeface="+mj-lt"/>
                <a:ea typeface="Calibri" panose="020F0502020204030204" pitchFamily="34" charset="0"/>
              </a:rPr>
              <a:t> GV </a:t>
            </a:r>
            <a:r>
              <a:rPr lang="en-US" sz="1800" dirty="0" err="1">
                <a:solidFill>
                  <a:srgbClr val="000000"/>
                </a:solidFill>
                <a:effectLst/>
                <a:latin typeface="+mj-lt"/>
                <a:ea typeface="Calibri" panose="020F0502020204030204" pitchFamily="34" charset="0"/>
              </a:rPr>
              <a:t>cần</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linh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hoạt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sử</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các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thức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phù</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và</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cũng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có</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thể</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kết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hợp</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các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thức</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trong</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suốt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quá</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trình</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giáo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dục</a:t>
            </a:r>
            <a:r>
              <a:rPr lang="en-US" sz="1800" dirty="0">
                <a:solidFill>
                  <a:srgbClr val="000000"/>
                </a:solidFill>
                <a:effectLst/>
                <a:latin typeface="+mj-lt"/>
                <a:ea typeface="Calibri" panose="020F0502020204030204" pitchFamily="34" charset="0"/>
              </a:rPr>
              <a:t> KNXH </a:t>
            </a:r>
            <a:r>
              <a:rPr lang="en-US" sz="1800" dirty="0" err="1">
                <a:solidFill>
                  <a:srgbClr val="000000"/>
                </a:solidFill>
                <a:effectLst/>
                <a:latin typeface="+mj-lt"/>
                <a:ea typeface="Calibri" panose="020F0502020204030204" pitchFamily="34" charset="0"/>
              </a:rPr>
              <a:t>cho</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trẻ</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đạt</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hiệu</a:t>
            </a:r>
            <a:r>
              <a:rPr lang="en-US" sz="1800" dirty="0">
                <a:solidFill>
                  <a:srgbClr val="000000"/>
                </a:solidFill>
                <a:effectLst/>
                <a:latin typeface="+mj-lt"/>
                <a:ea typeface="Calibri" panose="020F0502020204030204" pitchFamily="34" charset="0"/>
              </a:rPr>
              <a:t> </a:t>
            </a:r>
            <a:r>
              <a:rPr lang="en-US" sz="1800" dirty="0" err="1">
                <a:solidFill>
                  <a:srgbClr val="000000"/>
                </a:solidFill>
                <a:effectLst/>
                <a:latin typeface="+mj-lt"/>
                <a:ea typeface="Calibri" panose="020F0502020204030204" pitchFamily="34" charset="0"/>
              </a:rPr>
              <a:t>quả</a:t>
            </a:r>
            <a:r>
              <a:rPr lang="en-US" sz="180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
        <p:nvSpPr>
          <p:cNvPr id="12" name="TextBox 11">
            <a:extLst>
              <a:ext uri="{FF2B5EF4-FFF2-40B4-BE49-F238E27FC236}">
                <a16:creationId xmlns:a16="http://schemas.microsoft.com/office/drawing/2014/main" id="{32B5932F-F6F5-79C4-E160-134815F6B499}"/>
              </a:ext>
            </a:extLst>
          </p:cNvPr>
          <p:cNvSpPr txBox="1"/>
          <p:nvPr/>
        </p:nvSpPr>
        <p:spPr>
          <a:xfrm>
            <a:off x="2635249" y="3011378"/>
            <a:ext cx="4796366" cy="1021883"/>
          </a:xfrm>
          <a:prstGeom prst="rect">
            <a:avLst/>
          </a:prstGeom>
          <a:noFill/>
        </p:spPr>
        <p:txBody>
          <a:bodyPr wrap="square">
            <a:spAutoFit/>
          </a:bodyPr>
          <a:lstStyle/>
          <a:p>
            <a:pPr marL="0" marR="0" algn="just">
              <a:lnSpc>
                <a:spcPct val="150000"/>
              </a:lnSpc>
              <a:spcBef>
                <a:spcPts val="0"/>
              </a:spcBef>
              <a:spcAft>
                <a:spcPts val="0"/>
              </a:spcAft>
            </a:pPr>
            <a:r>
              <a:rPr lang="en-US" sz="1400" b="1" dirty="0">
                <a:solidFill>
                  <a:srgbClr val="000000"/>
                </a:solidFill>
                <a:effectLst/>
                <a:latin typeface="+mj-lt"/>
                <a:ea typeface="Calibri" panose="020F0502020204030204" pitchFamily="34" charset="0"/>
              </a:rPr>
              <a:t>MỜI XEM VIDEO: </a:t>
            </a:r>
            <a:r>
              <a:rPr lang="en-US" sz="1400" b="1" dirty="0" err="1">
                <a:solidFill>
                  <a:srgbClr val="000000"/>
                </a:solidFill>
                <a:effectLst/>
                <a:latin typeface="+mj-lt"/>
                <a:ea typeface="Calibri" panose="020F0502020204030204" pitchFamily="34" charset="0"/>
              </a:rPr>
              <a:t>Tổ</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chức</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hoạt</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động</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phát</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triển</a:t>
            </a:r>
            <a:r>
              <a:rPr lang="en-US" sz="1400" b="1" dirty="0">
                <a:solidFill>
                  <a:srgbClr val="000000"/>
                </a:solidFill>
                <a:effectLst/>
                <a:latin typeface="+mj-lt"/>
                <a:ea typeface="Calibri" panose="020F0502020204030204" pitchFamily="34" charset="0"/>
              </a:rPr>
              <a:t> KNXH </a:t>
            </a:r>
            <a:r>
              <a:rPr lang="en-US" sz="1400" b="1" dirty="0" err="1">
                <a:solidFill>
                  <a:srgbClr val="000000"/>
                </a:solidFill>
                <a:effectLst/>
                <a:latin typeface="+mj-lt"/>
                <a:ea typeface="Calibri" panose="020F0502020204030204" pitchFamily="34" charset="0"/>
              </a:rPr>
              <a:t>theo</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chủ</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đề</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và</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có</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dự</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giờ</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nhận</a:t>
            </a:r>
            <a:r>
              <a:rPr lang="en-US" sz="1400" b="1" dirty="0">
                <a:solidFill>
                  <a:srgbClr val="000000"/>
                </a:solidFill>
                <a:effectLst/>
                <a:latin typeface="+mj-lt"/>
                <a:ea typeface="Calibri" panose="020F0502020204030204" pitchFamily="34" charset="0"/>
              </a:rPr>
              <a:t> </a:t>
            </a:r>
            <a:r>
              <a:rPr lang="en-US" sz="1400" b="1" dirty="0" err="1">
                <a:solidFill>
                  <a:srgbClr val="000000"/>
                </a:solidFill>
                <a:effectLst/>
                <a:latin typeface="+mj-lt"/>
                <a:ea typeface="Calibri" panose="020F0502020204030204" pitchFamily="34" charset="0"/>
              </a:rPr>
              <a:t>xét</a:t>
            </a:r>
            <a:r>
              <a:rPr lang="en-US" sz="1400" b="1" dirty="0">
                <a:solidFill>
                  <a:srgbClr val="000000"/>
                </a:solidFill>
                <a:effectLst/>
                <a:latin typeface="+mj-lt"/>
                <a:ea typeface="Calibri" panose="020F0502020204030204" pitchFamily="34" charset="0"/>
              </a:rPr>
              <a:t>: </a:t>
            </a:r>
            <a:r>
              <a:rPr lang="en-US" sz="1400" u="sng" dirty="0">
                <a:solidFill>
                  <a:srgbClr val="0000FF"/>
                </a:solidFill>
                <a:effectLst/>
                <a:latin typeface="+mj-lt"/>
                <a:ea typeface="Calibri" panose="020F0502020204030204" pitchFamily="34" charset="0"/>
                <a:hlinkClick r:id="rId3"/>
              </a:rPr>
              <a:t>https://www.youtube.com/watch?v=LFyhA_ceOZ4&amp;t=40s</a:t>
            </a:r>
            <a:endParaRPr lang="en-US" sz="1400" dirty="0">
              <a:effectLst/>
              <a:latin typeface="+mj-lt"/>
              <a:ea typeface="Calibri" panose="020F0502020204030204" pitchFamily="34" charset="0"/>
            </a:endParaRPr>
          </a:p>
        </p:txBody>
      </p:sp>
    </p:spTree>
    <p:extLst>
      <p:ext uri="{BB962C8B-B14F-4D97-AF65-F5344CB8AC3E}">
        <p14:creationId xmlns:p14="http://schemas.microsoft.com/office/powerpoint/2010/main" val="183695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751</TotalTime>
  <Words>4321</Words>
  <Application>Microsoft Office PowerPoint</Application>
  <PresentationFormat>On-screen Show (16:9)</PresentationFormat>
  <Paragraphs>276</Paragraphs>
  <Slides>37</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Times New Roman</vt:lpstr>
      <vt:lpstr>Permanent Marker</vt:lpstr>
      <vt:lpstr>Arial</vt:lpstr>
      <vt:lpstr>Calibri</vt:lpstr>
      <vt:lpstr>Symbol</vt:lpstr>
      <vt:lpstr>Source Sans Pro</vt:lpstr>
      <vt:lpstr>Timon template</vt:lpstr>
      <vt:lpstr>GIÁO DỤC KỸ NĂNG XÃ HỘI CHO TRẺ MẦM NON </vt:lpstr>
      <vt:lpstr>hello!</vt:lpstr>
      <vt:lpstr>BÀI HỌC SỐ 12</vt:lpstr>
      <vt:lpstr>TIẾN TRÌNH HỌC TẬP</vt:lpstr>
      <vt:lpstr>Mục tiêu của bài học</vt:lpstr>
      <vt:lpstr>Tài liệu tham khảo</vt:lpstr>
      <vt:lpstr>PowerPoint Presentation</vt:lpstr>
      <vt:lpstr>Các biện pháp phát triển knxh thông qua hđ trải nghiệm</vt:lpstr>
      <vt:lpstr>PowerPoint Presentation</vt:lpstr>
      <vt:lpstr>Các biện pháp phát triển knxh thông qua hđ trải nghiệm</vt:lpstr>
      <vt:lpstr>Các biện pháp phát triển knxh thông qua hđ trải nghiệm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136</cp:revision>
  <dcterms:modified xsi:type="dcterms:W3CDTF">2022-06-10T03:19:42Z</dcterms:modified>
</cp:coreProperties>
</file>