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61" r:id="rId5"/>
    <p:sldId id="262" r:id="rId6"/>
    <p:sldId id="268" r:id="rId7"/>
    <p:sldId id="270" r:id="rId8"/>
    <p:sldId id="271" r:id="rId9"/>
    <p:sldId id="272" r:id="rId10"/>
    <p:sldId id="273" r:id="rId11"/>
    <p:sldId id="274" r:id="rId12"/>
    <p:sldId id="267" r:id="rId13"/>
    <p:sldId id="264" r:id="rId14"/>
    <p:sldId id="275" r:id="rId15"/>
    <p:sldId id="269" r:id="rId16"/>
    <p:sldId id="276" r:id="rId17"/>
    <p:sldId id="265" r:id="rId18"/>
    <p:sldId id="260"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2" d="100"/>
          <a:sy n="102" d="100"/>
        </p:scale>
        <p:origin x="864" y="10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a:t>Образец подзаголовка</a:t>
            </a:r>
            <a:endParaRPr kumimoji="0" lang="en-US"/>
          </a:p>
        </p:txBody>
      </p:sp>
      <p:sp>
        <p:nvSpPr>
          <p:cNvPr id="30" name="Date Placeholder 29"/>
          <p:cNvSpPr>
            <a:spLocks noGrp="1"/>
          </p:cNvSpPr>
          <p:nvPr>
            <p:ph type="dt" sz="half" idx="10"/>
          </p:nvPr>
        </p:nvSpPr>
        <p:spPr/>
        <p:txBody>
          <a:bodyPr/>
          <a:lstStyle/>
          <a:p>
            <a:fld id="{B4C71EC6-210F-42DE-9C53-41977AD35B3D}" type="datetimeFigureOut">
              <a:rPr lang="ru-RU" smtClean="0"/>
              <a:t>01.07.2019</a:t>
            </a:fld>
            <a:endParaRPr lang="ru-RU"/>
          </a:p>
        </p:txBody>
      </p:sp>
      <p:sp>
        <p:nvSpPr>
          <p:cNvPr id="19" name="Footer Placeholder 18"/>
          <p:cNvSpPr>
            <a:spLocks noGrp="1"/>
          </p:cNvSpPr>
          <p:nvPr>
            <p:ph type="ftr" sz="quarter" idx="11"/>
          </p:nvPr>
        </p:nvSpPr>
        <p:spPr/>
        <p:txBody>
          <a:bodyPr/>
          <a:lstStyle/>
          <a:p>
            <a:endParaRPr lang="ru-RU"/>
          </a:p>
        </p:txBody>
      </p:sp>
      <p:sp>
        <p:nvSpPr>
          <p:cNvPr id="27" name="Slide Number Placeholder 26"/>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Content Placeholder 2"/>
          <p:cNvSpPr>
            <a:spLocks noGrp="1"/>
          </p:cNvSpPr>
          <p:nvPr>
            <p:ph idx="1"/>
          </p:nvPr>
        </p:nvSpPr>
        <p:spPr/>
        <p:txBody>
          <a:body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01.07.2019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01.07.2019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ru-RU"/>
              <a:t>Образец заголовка</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01.07.2019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ru-RU"/>
              <a:t>Образец заголовка</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a:t>Образец текста</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7" name="Date Placeholder 6"/>
          <p:cNvSpPr>
            <a:spLocks noGrp="1"/>
          </p:cNvSpPr>
          <p:nvPr>
            <p:ph type="dt" sz="half" idx="10"/>
          </p:nvPr>
        </p:nvSpPr>
        <p:spPr/>
        <p:txBody>
          <a:bodyPr/>
          <a:lstStyle/>
          <a:p>
            <a:fld id="{B4C71EC6-210F-42DE-9C53-41977AD35B3D}" type="datetimeFigureOut">
              <a:rPr lang="ru-RU" smtClean="0"/>
              <a:t>01.07.2019</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Date Placeholder 2"/>
          <p:cNvSpPr>
            <a:spLocks noGrp="1"/>
          </p:cNvSpPr>
          <p:nvPr>
            <p:ph type="dt" sz="half" idx="10"/>
          </p:nvPr>
        </p:nvSpPr>
        <p:spPr/>
        <p:txBody>
          <a:bodyPr/>
          <a:lstStyle/>
          <a:p>
            <a:fld id="{B4C71EC6-210F-42DE-9C53-41977AD35B3D}" type="datetimeFigureOut">
              <a:rPr lang="ru-RU" smtClean="0"/>
              <a:t>01.07.2019</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01.07.2019</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a:t>Образец заголовка</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a:t>Образец текста</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5" name="Date Placeholder 4"/>
          <p:cNvSpPr>
            <a:spLocks noGrp="1"/>
          </p:cNvSpPr>
          <p:nvPr>
            <p:ph type="dt" sz="half" idx="10"/>
          </p:nvPr>
        </p:nvSpPr>
        <p:spPr/>
        <p:txBody>
          <a:bodyPr/>
          <a:lstStyle/>
          <a:p>
            <a:fld id="{B4C71EC6-210F-42DE-9C53-41977AD35B3D}" type="datetimeFigureOut">
              <a:rPr lang="ru-RU" smtClean="0"/>
              <a:t>01.07.2019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ru-RU"/>
              <a:t>Образец заголовка</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01.07.2019</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a:xfrm>
            <a:off x="8077200" y="6356350"/>
            <a:ext cx="609600" cy="365125"/>
          </a:xfrm>
        </p:spPr>
        <p:txBody>
          <a:bodyPr/>
          <a:lstStyle/>
          <a:p>
            <a:fld id="{B19B0651-EE4F-4900-A07F-96A6BFA9D0F0}" type="slidenum">
              <a:rPr lang="ru-RU" smtClean="0"/>
              <a:t>‹#›</a:t>
            </a:fld>
            <a:endParaRPr lang="ru-RU"/>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a:t>Вставка рисунка</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ru-RU"/>
              <a:t>Образец заголовка</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01.07.2019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ru-RU"/>
              <a:t>Образец заголовка</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ru-RU"/>
              <a:t>Образец текста</a:t>
            </a:r>
          </a:p>
          <a:p>
            <a:pPr lvl="1" eaLnBrk="1" latinLnBrk="0" hangingPunct="1"/>
            <a:r>
              <a:rPr lang="ru-RU"/>
              <a:t>Второй уровень</a:t>
            </a:r>
          </a:p>
          <a:p>
            <a:pPr lvl="2" eaLnBrk="1" latinLnBrk="0" hangingPunct="1"/>
            <a:r>
              <a:rPr lang="ru-RU"/>
              <a:t>Третий уровень</a:t>
            </a:r>
          </a:p>
          <a:p>
            <a:pPr lvl="3" eaLnBrk="1" latinLnBrk="0" hangingPunct="1"/>
            <a:r>
              <a:rPr lang="ru-RU"/>
              <a:t>Четвертый уровень</a:t>
            </a:r>
          </a:p>
          <a:p>
            <a:pPr lvl="4" eaLnBrk="1" latinLnBrk="0" hangingPunct="1"/>
            <a:r>
              <a:rPr lang="ru-RU"/>
              <a:t>Пятый уровень</a:t>
            </a:r>
            <a:endParaRPr kumimoji="0" lang="en-US"/>
          </a:p>
        </p:txBody>
      </p:sp>
      <p:sp>
        <p:nvSpPr>
          <p:cNvPr id="4" name="Date Placeholder 3"/>
          <p:cNvSpPr>
            <a:spLocks noGrp="1"/>
          </p:cNvSpPr>
          <p:nvPr>
            <p:ph type="dt" sz="half" idx="10"/>
          </p:nvPr>
        </p:nvSpPr>
        <p:spPr/>
        <p:txBody>
          <a:bodyPr/>
          <a:lstStyle/>
          <a:p>
            <a:fld id="{B4C71EC6-210F-42DE-9C53-41977AD35B3D}" type="datetimeFigureOut">
              <a:rPr lang="ru-RU" smtClean="0"/>
              <a:t>01.07.2019</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ru-RU"/>
              <a:t>Образец заголовка</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ru-RU"/>
              <a:t>Образец текста</a:t>
            </a:r>
          </a:p>
          <a:p>
            <a:pPr lvl="1" eaLnBrk="1" latinLnBrk="0" hangingPunct="1"/>
            <a:r>
              <a:rPr kumimoji="0" lang="ru-RU"/>
              <a:t>Второй уровень</a:t>
            </a:r>
          </a:p>
          <a:p>
            <a:pPr lvl="2" eaLnBrk="1" latinLnBrk="0" hangingPunct="1"/>
            <a:r>
              <a:rPr kumimoji="0" lang="ru-RU"/>
              <a:t>Третий уровень</a:t>
            </a:r>
          </a:p>
          <a:p>
            <a:pPr lvl="3" eaLnBrk="1" latinLnBrk="0" hangingPunct="1"/>
            <a:r>
              <a:rPr kumimoji="0" lang="ru-RU"/>
              <a:t>Четвертый уровень</a:t>
            </a:r>
          </a:p>
          <a:p>
            <a:pPr lvl="4" eaLnBrk="1" latinLnBrk="0" hangingPunct="1"/>
            <a:r>
              <a:rPr kumimoji="0" lang="ru-RU"/>
              <a:t>Пятый уровень</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4C71EC6-210F-42DE-9C53-41977AD35B3D}" type="datetimeFigureOut">
              <a:rPr lang="ru-RU" smtClean="0"/>
              <a:t>01.07.2019</a:t>
            </a:fld>
            <a:endParaRPr lang="ru-RU"/>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ru-RU"/>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B19B0651-EE4F-4900-A07F-96A6BFA9D0F0}" type="slidenum">
              <a:rPr lang="ru-RU" smtClean="0"/>
              <a:t>‹#›</a:t>
            </a:fld>
            <a:endParaRPr lang="ru-RU"/>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www.matsda.org.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journals.cambridge.org/jid_AP" TargetMode="External"/><Relationship Id="rId7" Type="http://schemas.openxmlformats.org/officeDocument/2006/relationships/hyperlink" Target="http://www.tesol.org/read-and-publish/journal/tesol-quarterly" TargetMode="External"/><Relationship Id="rId2" Type="http://schemas.openxmlformats.org/officeDocument/2006/relationships/hyperlink" Target="https://applij.oxfordjournals.org/" TargetMode="External"/><Relationship Id="rId1" Type="http://schemas.openxmlformats.org/officeDocument/2006/relationships/slideLayout" Target="../slideLayouts/slideLayout2.xml"/><Relationship Id="rId6" Type="http://schemas.openxmlformats.org/officeDocument/2006/relationships/hyperlink" Target="http://www.onlinelibrary.wiley.com/" TargetMode="External"/><Relationship Id="rId5" Type="http://schemas.openxmlformats.org/officeDocument/2006/relationships/hyperlink" Target="http://www.tandfonline.com/" TargetMode="External"/><Relationship Id="rId4" Type="http://schemas.openxmlformats.org/officeDocument/2006/relationships/hyperlink" Target="http://www.jalt-publications.org/jj" TargetMode="External"/></Relationships>
</file>

<file path=ppt/slides/_rels/slide16.xml.rels><?xml version="1.0" encoding="UTF-8" standalone="yes"?>
<Relationships xmlns="http://schemas.openxmlformats.org/package/2006/relationships"><Relationship Id="rId2" Type="http://schemas.openxmlformats.org/officeDocument/2006/relationships/hyperlink" Target="http://www.eltteacher2writer.co.uk/"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normAutofit fontScale="90000"/>
          </a:bodyPr>
          <a:lstStyle/>
          <a:p>
            <a:r>
              <a:rPr lang="en-US" dirty="0">
                <a:solidFill>
                  <a:schemeClr val="bg1"/>
                </a:solidFill>
                <a:latin typeface="+mn-lt"/>
              </a:rPr>
              <a:t>Lecture 7</a:t>
            </a:r>
            <a:r>
              <a:rPr lang="en-US" dirty="0">
                <a:latin typeface="+mn-lt"/>
              </a:rPr>
              <a:t> </a:t>
            </a:r>
            <a:br>
              <a:rPr lang="en-US" dirty="0">
                <a:latin typeface="+mn-lt"/>
              </a:rPr>
            </a:br>
            <a:r>
              <a:rPr lang="en-US" dirty="0">
                <a:latin typeface="+mn-lt"/>
              </a:rPr>
              <a:t>Research-based recommendations</a:t>
            </a:r>
            <a:endParaRPr lang="ru-RU" dirty="0">
              <a:latin typeface="+mn-lt"/>
            </a:endParaRPr>
          </a:p>
        </p:txBody>
      </p:sp>
      <p:sp>
        <p:nvSpPr>
          <p:cNvPr id="3" name="Подзаголовок 2"/>
          <p:cNvSpPr>
            <a:spLocks noGrp="1"/>
          </p:cNvSpPr>
          <p:nvPr>
            <p:ph type="subTitle" idx="1"/>
          </p:nvPr>
        </p:nvSpPr>
        <p:spPr/>
        <p:txBody>
          <a:bodyPr>
            <a:normAutofit fontScale="70000" lnSpcReduction="20000"/>
          </a:bodyPr>
          <a:lstStyle/>
          <a:p>
            <a:endParaRPr lang="en-US" dirty="0"/>
          </a:p>
          <a:p>
            <a:endParaRPr lang="en-US" dirty="0"/>
          </a:p>
          <a:p>
            <a:endParaRPr lang="en-US" dirty="0"/>
          </a:p>
          <a:p>
            <a:endParaRPr lang="en-US" dirty="0"/>
          </a:p>
          <a:p>
            <a:r>
              <a:rPr lang="en-US" b="1" dirty="0" err="1"/>
              <a:t>Komila</a:t>
            </a:r>
            <a:r>
              <a:rPr lang="en-US" b="1" dirty="0"/>
              <a:t> </a:t>
            </a:r>
            <a:r>
              <a:rPr lang="en-US" b="1" dirty="0" err="1"/>
              <a:t>Tangirova</a:t>
            </a:r>
            <a:r>
              <a:rPr lang="en-US" b="1" dirty="0"/>
              <a:t>,</a:t>
            </a:r>
          </a:p>
          <a:p>
            <a:r>
              <a:rPr lang="en-US" b="1" dirty="0" err="1"/>
              <a:t>UzSPIC</a:t>
            </a:r>
            <a:endParaRPr lang="en-US" dirty="0"/>
          </a:p>
        </p:txBody>
      </p:sp>
    </p:spTree>
    <p:extLst>
      <p:ext uri="{BB962C8B-B14F-4D97-AF65-F5344CB8AC3E}">
        <p14:creationId xmlns:p14="http://schemas.microsoft.com/office/powerpoint/2010/main" val="247996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5400" b="1" dirty="0">
                <a:latin typeface="+mn-lt"/>
              </a:rPr>
              <a:t>Outline:</a:t>
            </a:r>
            <a:endParaRPr lang="ru-RU" sz="5400" b="1" dirty="0">
              <a:latin typeface="+mn-lt"/>
            </a:endParaRPr>
          </a:p>
        </p:txBody>
      </p:sp>
      <p:sp>
        <p:nvSpPr>
          <p:cNvPr id="3" name="Объект 2"/>
          <p:cNvSpPr>
            <a:spLocks noGrp="1"/>
          </p:cNvSpPr>
          <p:nvPr>
            <p:ph idx="1"/>
          </p:nvPr>
        </p:nvSpPr>
        <p:spPr/>
        <p:txBody>
          <a:bodyPr>
            <a:normAutofit/>
          </a:bodyPr>
          <a:lstStyle/>
          <a:p>
            <a:r>
              <a:rPr lang="en-US" dirty="0"/>
              <a:t>Developments in the field</a:t>
            </a:r>
          </a:p>
          <a:p>
            <a:r>
              <a:rPr lang="en-US" dirty="0"/>
              <a:t>Principles in Materials Development</a:t>
            </a:r>
          </a:p>
          <a:p>
            <a:r>
              <a:rPr lang="en-US" dirty="0"/>
              <a:t>Five main currents in ESP that influenced Materials Development </a:t>
            </a:r>
          </a:p>
          <a:p>
            <a:r>
              <a:rPr lang="en-US" dirty="0"/>
              <a:t>Research in the area</a:t>
            </a:r>
            <a:endParaRPr lang="ru-RU" dirty="0"/>
          </a:p>
          <a:p>
            <a:r>
              <a:rPr lang="en-US" dirty="0"/>
              <a:t>Materials in action and Materials in design </a:t>
            </a:r>
          </a:p>
          <a:p>
            <a:r>
              <a:rPr lang="en-US" dirty="0"/>
              <a:t>Research-based recommendations on Developing Materials for the Four Modes of Communication</a:t>
            </a:r>
          </a:p>
          <a:p>
            <a:pPr marL="0" indent="0">
              <a:buNone/>
            </a:pPr>
            <a:r>
              <a:rPr lang="en-US" dirty="0"/>
              <a:t> </a:t>
            </a:r>
          </a:p>
        </p:txBody>
      </p:sp>
    </p:spTree>
    <p:extLst>
      <p:ext uri="{BB962C8B-B14F-4D97-AF65-F5344CB8AC3E}">
        <p14:creationId xmlns:p14="http://schemas.microsoft.com/office/powerpoint/2010/main" val="9980776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400" b="1" dirty="0">
                <a:latin typeface="+mn-lt"/>
              </a:rPr>
              <a:t>Developments in the field</a:t>
            </a:r>
            <a:endParaRPr lang="ru-RU" sz="4400" b="1" dirty="0">
              <a:latin typeface="+mn-lt"/>
            </a:endParaRPr>
          </a:p>
        </p:txBody>
      </p:sp>
      <p:sp>
        <p:nvSpPr>
          <p:cNvPr id="3" name="Объект 2"/>
          <p:cNvSpPr>
            <a:spLocks noGrp="1"/>
          </p:cNvSpPr>
          <p:nvPr>
            <p:ph idx="1"/>
          </p:nvPr>
        </p:nvSpPr>
        <p:spPr/>
        <p:txBody>
          <a:bodyPr>
            <a:normAutofit lnSpcReduction="10000"/>
          </a:bodyPr>
          <a:lstStyle/>
          <a:p>
            <a:pPr marL="0" indent="0">
              <a:buNone/>
            </a:pPr>
            <a:endParaRPr lang="en-US" b="1" dirty="0">
              <a:solidFill>
                <a:srgbClr val="FF0000"/>
              </a:solidFill>
            </a:endParaRPr>
          </a:p>
          <a:p>
            <a:pPr marL="0" indent="0">
              <a:buNone/>
            </a:pPr>
            <a:r>
              <a:rPr lang="en-US" sz="2200" dirty="0"/>
              <a:t>The numerous research studies have been conducted on materials development (</a:t>
            </a:r>
            <a:r>
              <a:rPr lang="en-US" sz="2200" dirty="0" err="1"/>
              <a:t>Fenner</a:t>
            </a:r>
            <a:r>
              <a:rPr lang="en-US" sz="2200" dirty="0"/>
              <a:t> and Newby, 2000; McDonough and Shaw, 2003; McGrath, 2002; </a:t>
            </a:r>
            <a:r>
              <a:rPr lang="en-US" sz="2200" dirty="0" err="1"/>
              <a:t>Renandya</a:t>
            </a:r>
            <a:r>
              <a:rPr lang="en-US" sz="2200" dirty="0"/>
              <a:t> (2003); Richards (2001); Tomlinson (1998, 2003, 2007, 2008).  </a:t>
            </a:r>
          </a:p>
          <a:p>
            <a:pPr marL="0" indent="0">
              <a:buNone/>
            </a:pPr>
            <a:r>
              <a:rPr lang="en-US" sz="2200" dirty="0"/>
              <a:t>One of the most prominent specialists in the area of materials development is </a:t>
            </a:r>
            <a:r>
              <a:rPr lang="en-US" sz="2200" b="1" dirty="0"/>
              <a:t>Brian Tomlinson</a:t>
            </a:r>
            <a:r>
              <a:rPr lang="en-US" sz="2200" dirty="0"/>
              <a:t>. He has contributed a lot to the field and has established </a:t>
            </a:r>
            <a:r>
              <a:rPr lang="en-US" sz="2200" b="1" dirty="0"/>
              <a:t>MATSDA</a:t>
            </a:r>
            <a:r>
              <a:rPr lang="en-US" sz="2200" dirty="0"/>
              <a:t> – Materials Development Association. One of the main aims s of MATSDA to organise conferences and workshops, publish a journal Folio and bring together publishers, researchers, writers and teachers to work in collaboration in order to improve the effectiveness of language learning materials (</a:t>
            </a:r>
            <a:r>
              <a:rPr lang="en-US" sz="2200" u="sng" dirty="0">
                <a:hlinkClick r:id="rId2"/>
              </a:rPr>
              <a:t>www.matsda.org.uk</a:t>
            </a:r>
            <a:r>
              <a:rPr lang="en-US" sz="2200" dirty="0"/>
              <a:t>). </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006622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a:t>Developments in the field</a:t>
            </a:r>
            <a:endParaRPr lang="ru-RU" sz="4800" b="1" dirty="0"/>
          </a:p>
        </p:txBody>
      </p:sp>
      <p:sp>
        <p:nvSpPr>
          <p:cNvPr id="3" name="Объект 2"/>
          <p:cNvSpPr>
            <a:spLocks noGrp="1"/>
          </p:cNvSpPr>
          <p:nvPr>
            <p:ph idx="1"/>
          </p:nvPr>
        </p:nvSpPr>
        <p:spPr/>
        <p:txBody>
          <a:bodyPr>
            <a:normAutofit fontScale="92500"/>
          </a:bodyPr>
          <a:lstStyle/>
          <a:p>
            <a:pPr marL="0" indent="0">
              <a:buNone/>
            </a:pPr>
            <a:r>
              <a:rPr lang="en-US" dirty="0"/>
              <a:t>Even though until recently, not much was known what procedures materials writers take during producing teaching materials, such specialists in the area as Bell and Gower (1998). Hidalgo et al. (1995), Johnson (2003), Lyons (2003), </a:t>
            </a:r>
            <a:r>
              <a:rPr lang="en-US" dirty="0" err="1"/>
              <a:t>Maley</a:t>
            </a:r>
            <a:r>
              <a:rPr lang="en-US" dirty="0"/>
              <a:t> (2003), Mares (2003), </a:t>
            </a:r>
            <a:r>
              <a:rPr lang="en-US" dirty="0" err="1"/>
              <a:t>Popovici</a:t>
            </a:r>
            <a:r>
              <a:rPr lang="en-US" dirty="0"/>
              <a:t> and Bolitho (2003), Prowse (1998) </a:t>
            </a:r>
            <a:r>
              <a:rPr lang="en-US" dirty="0" err="1"/>
              <a:t>amd</a:t>
            </a:r>
            <a:r>
              <a:rPr lang="en-US" dirty="0"/>
              <a:t> Tomlinson (1995), we have a much better idea of the varied ways in which authors go about writing language learning materials. </a:t>
            </a:r>
          </a:p>
          <a:p>
            <a:pPr marL="0" indent="0">
              <a:buNone/>
            </a:pPr>
            <a:r>
              <a:rPr lang="en-US" dirty="0"/>
              <a:t>The literature also now contains various proposals for principled approaches to writing language learning materials (Tomlinson, 2003a. 2003b; Tomlinson and Masuhara, 2004). </a:t>
            </a:r>
          </a:p>
          <a:p>
            <a:endParaRPr lang="ru-RU" b="1" dirty="0"/>
          </a:p>
        </p:txBody>
      </p:sp>
    </p:spTree>
    <p:extLst>
      <p:ext uri="{BB962C8B-B14F-4D97-AF65-F5344CB8AC3E}">
        <p14:creationId xmlns:p14="http://schemas.microsoft.com/office/powerpoint/2010/main" val="28022053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4000" b="1" dirty="0">
                <a:latin typeface="+mn-lt"/>
              </a:rPr>
              <a:t>Principles in Materials Development</a:t>
            </a:r>
            <a:endParaRPr lang="ru-RU" sz="4000" b="1" dirty="0">
              <a:latin typeface="+mn-lt"/>
            </a:endParaRPr>
          </a:p>
        </p:txBody>
      </p:sp>
      <p:sp>
        <p:nvSpPr>
          <p:cNvPr id="3" name="Объект 2"/>
          <p:cNvSpPr>
            <a:spLocks noGrp="1"/>
          </p:cNvSpPr>
          <p:nvPr>
            <p:ph idx="1"/>
          </p:nvPr>
        </p:nvSpPr>
        <p:spPr/>
        <p:txBody>
          <a:bodyPr>
            <a:normAutofit/>
          </a:bodyPr>
          <a:lstStyle/>
          <a:p>
            <a:pPr marL="0" indent="0">
              <a:buNone/>
            </a:pPr>
            <a:r>
              <a:rPr lang="en-US" dirty="0"/>
              <a:t>Hall (1995) discusses the following principles which he thinks should “underpin everything we do in planning and writing our materials”:</a:t>
            </a:r>
          </a:p>
          <a:p>
            <a:pPr lvl="0"/>
            <a:r>
              <a:rPr lang="en-US" dirty="0"/>
              <a:t>The need to communicate</a:t>
            </a:r>
          </a:p>
          <a:p>
            <a:pPr lvl="0"/>
            <a:r>
              <a:rPr lang="en-US" dirty="0"/>
              <a:t>The need for Long-term goals</a:t>
            </a:r>
          </a:p>
          <a:p>
            <a:pPr lvl="0"/>
            <a:r>
              <a:rPr lang="en-US" dirty="0"/>
              <a:t>The need for Authenticity</a:t>
            </a:r>
          </a:p>
          <a:p>
            <a:pPr lvl="0"/>
            <a:r>
              <a:rPr lang="en-US" dirty="0"/>
              <a:t>The need for Student-Centredness</a:t>
            </a:r>
          </a:p>
          <a:p>
            <a:endParaRPr lang="ru-RU" dirty="0"/>
          </a:p>
        </p:txBody>
      </p:sp>
    </p:spTree>
    <p:extLst>
      <p:ext uri="{BB962C8B-B14F-4D97-AF65-F5344CB8AC3E}">
        <p14:creationId xmlns:p14="http://schemas.microsoft.com/office/powerpoint/2010/main" val="1337942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Autofit/>
          </a:bodyPr>
          <a:lstStyle/>
          <a:p>
            <a:pPr algn="ctr"/>
            <a:r>
              <a:rPr lang="en-US" sz="4000" b="1" dirty="0">
                <a:latin typeface="+mn-lt"/>
              </a:rPr>
              <a:t>Principles in Materials Development</a:t>
            </a:r>
            <a:endParaRPr lang="ru-RU" sz="3600" b="1" dirty="0">
              <a:latin typeface="+mn-lt"/>
            </a:endParaRPr>
          </a:p>
        </p:txBody>
      </p:sp>
      <p:sp>
        <p:nvSpPr>
          <p:cNvPr id="3" name="Объект 2"/>
          <p:cNvSpPr>
            <a:spLocks noGrp="1"/>
          </p:cNvSpPr>
          <p:nvPr>
            <p:ph idx="1"/>
          </p:nvPr>
        </p:nvSpPr>
        <p:spPr/>
        <p:txBody>
          <a:bodyPr>
            <a:normAutofit lnSpcReduction="10000"/>
          </a:bodyPr>
          <a:lstStyle/>
          <a:p>
            <a:pPr marL="0" indent="0">
              <a:buNone/>
            </a:pPr>
            <a:r>
              <a:rPr lang="en-US" dirty="0"/>
              <a:t>Jolly and Bolitho (1998) advocate the following principled framework which they have used to develop materials:</a:t>
            </a:r>
          </a:p>
          <a:p>
            <a:pPr lvl="0"/>
            <a:r>
              <a:rPr lang="en-US" dirty="0"/>
              <a:t>Identification of the need for materials</a:t>
            </a:r>
          </a:p>
          <a:p>
            <a:pPr lvl="0"/>
            <a:r>
              <a:rPr lang="en-US" dirty="0"/>
              <a:t>Exploration of need</a:t>
            </a:r>
          </a:p>
          <a:p>
            <a:pPr lvl="0"/>
            <a:r>
              <a:rPr lang="en-US" dirty="0"/>
              <a:t>Contextual realisation of materials </a:t>
            </a:r>
          </a:p>
          <a:p>
            <a:pPr lvl="0"/>
            <a:r>
              <a:rPr lang="en-US" dirty="0"/>
              <a:t>Pedagogical realisation of materials </a:t>
            </a:r>
          </a:p>
          <a:p>
            <a:pPr lvl="0"/>
            <a:r>
              <a:rPr lang="en-US" dirty="0"/>
              <a:t>Production of materials</a:t>
            </a:r>
          </a:p>
          <a:p>
            <a:pPr lvl="0"/>
            <a:r>
              <a:rPr lang="en-US" dirty="0"/>
              <a:t>Student use of materials</a:t>
            </a:r>
          </a:p>
          <a:p>
            <a:pPr lvl="0"/>
            <a:r>
              <a:rPr lang="en-US" dirty="0"/>
              <a:t>Evaluation of materials against objectives  </a:t>
            </a:r>
          </a:p>
          <a:p>
            <a:pPr marL="0" indent="0" algn="r">
              <a:buNone/>
            </a:pPr>
            <a:endParaRPr lang="en-US" sz="2000" dirty="0"/>
          </a:p>
        </p:txBody>
      </p:sp>
    </p:spTree>
    <p:extLst>
      <p:ext uri="{BB962C8B-B14F-4D97-AF65-F5344CB8AC3E}">
        <p14:creationId xmlns:p14="http://schemas.microsoft.com/office/powerpoint/2010/main" val="3988366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7FC48-6C0B-4A84-9B5F-F6FA0DD7D88F}"/>
              </a:ext>
            </a:extLst>
          </p:cNvPr>
          <p:cNvSpPr>
            <a:spLocks noGrp="1"/>
          </p:cNvSpPr>
          <p:nvPr>
            <p:ph type="title"/>
          </p:nvPr>
        </p:nvSpPr>
        <p:spPr/>
        <p:txBody>
          <a:bodyPr>
            <a:normAutofit/>
          </a:bodyPr>
          <a:lstStyle/>
          <a:p>
            <a:pPr algn="ctr"/>
            <a:r>
              <a:rPr lang="en-US" sz="4000" b="1" dirty="0">
                <a:latin typeface="+mn-lt"/>
              </a:rPr>
              <a:t>Five main currents in ESP</a:t>
            </a:r>
          </a:p>
        </p:txBody>
      </p:sp>
      <p:sp>
        <p:nvSpPr>
          <p:cNvPr id="3" name="Content Placeholder 2">
            <a:extLst>
              <a:ext uri="{FF2B5EF4-FFF2-40B4-BE49-F238E27FC236}">
                <a16:creationId xmlns:a16="http://schemas.microsoft.com/office/drawing/2014/main" id="{DB8DDCAD-FBEE-4260-9C6A-F0A04430C743}"/>
              </a:ext>
            </a:extLst>
          </p:cNvPr>
          <p:cNvSpPr>
            <a:spLocks noGrp="1"/>
          </p:cNvSpPr>
          <p:nvPr>
            <p:ph idx="1"/>
          </p:nvPr>
        </p:nvSpPr>
        <p:spPr/>
        <p:txBody>
          <a:bodyPr>
            <a:normAutofit fontScale="92500" lnSpcReduction="10000"/>
          </a:bodyPr>
          <a:lstStyle/>
          <a:p>
            <a:pPr marL="0" indent="0">
              <a:buNone/>
            </a:pPr>
            <a:r>
              <a:rPr lang="en-US" b="1" dirty="0">
                <a:solidFill>
                  <a:srgbClr val="FF0000"/>
                </a:solidFill>
              </a:rPr>
              <a:t>Register analysis</a:t>
            </a:r>
          </a:p>
          <a:p>
            <a:pPr marL="0" indent="0">
              <a:buNone/>
            </a:pPr>
            <a:r>
              <a:rPr lang="en-US" dirty="0"/>
              <a:t>The first important ESP materials in the 1960s and early 1970s were based on the findings of register analysis, in which the grammatical and lexical features of a topic are were analysed and organised with the aim of making the contents of the course more relevant to learner’s needs. Research concentrated mainly on science and medicine-related specialisms. However, register analysis proved to have limited usefulness as far as ESP syllabus design was concerned, partly because grammatical differences from one topic area to another were relatively slight, and analysis was limited to the sentence level.  </a:t>
            </a:r>
          </a:p>
          <a:p>
            <a:pPr marL="0" indent="0">
              <a:buNone/>
            </a:pPr>
            <a:endParaRPr lang="en-US" dirty="0"/>
          </a:p>
        </p:txBody>
      </p:sp>
    </p:spTree>
    <p:extLst>
      <p:ext uri="{BB962C8B-B14F-4D97-AF65-F5344CB8AC3E}">
        <p14:creationId xmlns:p14="http://schemas.microsoft.com/office/powerpoint/2010/main" val="36562636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1815F-148C-4E07-A230-7B7FB9DEA2CA}"/>
              </a:ext>
            </a:extLst>
          </p:cNvPr>
          <p:cNvSpPr>
            <a:spLocks noGrp="1"/>
          </p:cNvSpPr>
          <p:nvPr>
            <p:ph type="title"/>
          </p:nvPr>
        </p:nvSpPr>
        <p:spPr/>
        <p:txBody>
          <a:bodyPr>
            <a:normAutofit fontScale="90000"/>
          </a:bodyPr>
          <a:lstStyle/>
          <a:p>
            <a:pPr algn="ctr"/>
            <a:r>
              <a:rPr lang="en-US" dirty="0"/>
              <a:t/>
            </a:r>
            <a:br>
              <a:rPr lang="en-US" dirty="0"/>
            </a:br>
            <a:endParaRPr lang="en-US" dirty="0">
              <a:solidFill>
                <a:srgbClr val="FF0000"/>
              </a:solidFill>
              <a:latin typeface="+mn-lt"/>
            </a:endParaRPr>
          </a:p>
        </p:txBody>
      </p:sp>
      <p:sp>
        <p:nvSpPr>
          <p:cNvPr id="3" name="Content Placeholder 2">
            <a:extLst>
              <a:ext uri="{FF2B5EF4-FFF2-40B4-BE49-F238E27FC236}">
                <a16:creationId xmlns:a16="http://schemas.microsoft.com/office/drawing/2014/main" id="{7350E274-6009-4EF8-B718-0CB969BC1C03}"/>
              </a:ext>
            </a:extLst>
          </p:cNvPr>
          <p:cNvSpPr>
            <a:spLocks noGrp="1"/>
          </p:cNvSpPr>
          <p:nvPr>
            <p:ph idx="1"/>
          </p:nvPr>
        </p:nvSpPr>
        <p:spPr/>
        <p:txBody>
          <a:bodyPr>
            <a:normAutofit lnSpcReduction="10000"/>
          </a:bodyPr>
          <a:lstStyle/>
          <a:p>
            <a:pPr marL="0" indent="0">
              <a:buNone/>
            </a:pPr>
            <a:r>
              <a:rPr lang="en-US" sz="2800" b="1" dirty="0">
                <a:solidFill>
                  <a:srgbClr val="FF0000"/>
                </a:solidFill>
              </a:rPr>
              <a:t>Discourse and rhetorical analysis</a:t>
            </a:r>
            <a:endParaRPr lang="en-US" dirty="0"/>
          </a:p>
          <a:p>
            <a:pPr marL="0" indent="0">
              <a:buNone/>
            </a:pPr>
            <a:r>
              <a:rPr lang="en-US" dirty="0"/>
              <a:t>In 1970s, the attention shifted to understanding how different social contexts influenced the way discourse above sentence level was used for communication. This included not only grammar and lexis, but levels of formality and management of information, and led to the development of ‘functional’ syllabuses based on functions as opposed to grammar points. These developments also had a profound effect on EGP materials and courses and the field of genre analysis adopted a similar approach to written texts.</a:t>
            </a:r>
          </a:p>
          <a:p>
            <a:pPr marL="0" indent="0">
              <a:buNone/>
            </a:pPr>
            <a:endParaRPr lang="en-US" dirty="0"/>
          </a:p>
        </p:txBody>
      </p:sp>
      <p:sp>
        <p:nvSpPr>
          <p:cNvPr id="4" name="Rectangle 3">
            <a:extLst>
              <a:ext uri="{FF2B5EF4-FFF2-40B4-BE49-F238E27FC236}">
                <a16:creationId xmlns:a16="http://schemas.microsoft.com/office/drawing/2014/main" id="{56FD3A02-C60C-4B7D-BC09-26968545C249}"/>
              </a:ext>
            </a:extLst>
          </p:cNvPr>
          <p:cNvSpPr/>
          <p:nvPr/>
        </p:nvSpPr>
        <p:spPr>
          <a:xfrm>
            <a:off x="1835696" y="1014122"/>
            <a:ext cx="5086392" cy="584775"/>
          </a:xfrm>
          <a:prstGeom prst="rect">
            <a:avLst/>
          </a:prstGeom>
        </p:spPr>
        <p:txBody>
          <a:bodyPr wrap="none">
            <a:spAutoFit/>
          </a:bodyPr>
          <a:lstStyle/>
          <a:p>
            <a:pPr algn="ctr"/>
            <a:r>
              <a:rPr lang="en-US" sz="3200" b="1" dirty="0">
                <a:solidFill>
                  <a:schemeClr val="tx2"/>
                </a:solidFill>
              </a:rPr>
              <a:t>Five main currents in ESP</a:t>
            </a:r>
            <a:endParaRPr lang="en-US" sz="3200" dirty="0">
              <a:solidFill>
                <a:schemeClr val="tx2"/>
              </a:solidFill>
            </a:endParaRPr>
          </a:p>
        </p:txBody>
      </p:sp>
    </p:spTree>
    <p:extLst>
      <p:ext uri="{BB962C8B-B14F-4D97-AF65-F5344CB8AC3E}">
        <p14:creationId xmlns:p14="http://schemas.microsoft.com/office/powerpoint/2010/main" val="249085272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36C13A-BB50-43F1-9F75-29CEDD4B8036}"/>
              </a:ext>
            </a:extLst>
          </p:cNvPr>
          <p:cNvSpPr>
            <a:spLocks noGrp="1"/>
          </p:cNvSpPr>
          <p:nvPr>
            <p:ph type="title"/>
          </p:nvPr>
        </p:nvSpPr>
        <p:spPr/>
        <p:txBody>
          <a:bodyPr>
            <a:normAutofit/>
          </a:bodyPr>
          <a:lstStyle/>
          <a:p>
            <a:pPr algn="ctr"/>
            <a:r>
              <a:rPr lang="en-US" sz="4000" b="1" dirty="0">
                <a:latin typeface="+mn-lt"/>
              </a:rPr>
              <a:t>Five main currents in ESP</a:t>
            </a:r>
            <a:endParaRPr lang="en-US" sz="4000" dirty="0">
              <a:latin typeface="+mn-lt"/>
            </a:endParaRPr>
          </a:p>
        </p:txBody>
      </p:sp>
      <p:sp>
        <p:nvSpPr>
          <p:cNvPr id="3" name="Content Placeholder 2">
            <a:extLst>
              <a:ext uri="{FF2B5EF4-FFF2-40B4-BE49-F238E27FC236}">
                <a16:creationId xmlns:a16="http://schemas.microsoft.com/office/drawing/2014/main" id="{6010F44C-BD70-41BA-9769-200E0339F78A}"/>
              </a:ext>
            </a:extLst>
          </p:cNvPr>
          <p:cNvSpPr>
            <a:spLocks noGrp="1"/>
          </p:cNvSpPr>
          <p:nvPr>
            <p:ph idx="1"/>
          </p:nvPr>
        </p:nvSpPr>
        <p:spPr/>
        <p:txBody>
          <a:bodyPr/>
          <a:lstStyle/>
          <a:p>
            <a:pPr marL="0" indent="0">
              <a:buNone/>
            </a:pPr>
            <a:r>
              <a:rPr lang="en-US" b="1" dirty="0">
                <a:solidFill>
                  <a:srgbClr val="FF0000"/>
                </a:solidFill>
              </a:rPr>
              <a:t>Needs analysis</a:t>
            </a:r>
          </a:p>
          <a:p>
            <a:pPr marL="0" indent="0">
              <a:buNone/>
            </a:pPr>
            <a:r>
              <a:rPr lang="en-US" dirty="0"/>
              <a:t>The process of collecting, collating and interpreting data on the learner’s likely use of the target language has been an indispensable feature of ESP from the beginning, Munby’s highly detailed model (1978) represented the culmination of the ‘target situation analysis’ approach.</a:t>
            </a:r>
          </a:p>
          <a:p>
            <a:pPr marL="0" indent="0">
              <a:buNone/>
            </a:pPr>
            <a:endParaRPr lang="en-US" dirty="0"/>
          </a:p>
        </p:txBody>
      </p:sp>
    </p:spTree>
    <p:extLst>
      <p:ext uri="{BB962C8B-B14F-4D97-AF65-F5344CB8AC3E}">
        <p14:creationId xmlns:p14="http://schemas.microsoft.com/office/powerpoint/2010/main" val="42510782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558292-8C2C-49E1-8239-4962AC12C25F}"/>
              </a:ext>
            </a:extLst>
          </p:cNvPr>
          <p:cNvSpPr>
            <a:spLocks noGrp="1"/>
          </p:cNvSpPr>
          <p:nvPr>
            <p:ph type="title"/>
          </p:nvPr>
        </p:nvSpPr>
        <p:spPr/>
        <p:txBody>
          <a:bodyPr>
            <a:normAutofit/>
          </a:bodyPr>
          <a:lstStyle/>
          <a:p>
            <a:pPr algn="ctr"/>
            <a:r>
              <a:rPr lang="en-US" sz="4000" b="1" dirty="0">
                <a:latin typeface="+mn-lt"/>
              </a:rPr>
              <a:t>Five main currents in ESP</a:t>
            </a:r>
            <a:endParaRPr lang="en-US" sz="4000" dirty="0">
              <a:latin typeface="+mn-lt"/>
            </a:endParaRPr>
          </a:p>
        </p:txBody>
      </p:sp>
      <p:sp>
        <p:nvSpPr>
          <p:cNvPr id="3" name="Content Placeholder 2">
            <a:extLst>
              <a:ext uri="{FF2B5EF4-FFF2-40B4-BE49-F238E27FC236}">
                <a16:creationId xmlns:a16="http://schemas.microsoft.com/office/drawing/2014/main" id="{D9820EC4-50EE-4683-8B5C-CEFBA54C33B3}"/>
              </a:ext>
            </a:extLst>
          </p:cNvPr>
          <p:cNvSpPr>
            <a:spLocks noGrp="1"/>
          </p:cNvSpPr>
          <p:nvPr>
            <p:ph idx="1"/>
          </p:nvPr>
        </p:nvSpPr>
        <p:spPr/>
        <p:txBody>
          <a:bodyPr>
            <a:normAutofit lnSpcReduction="10000"/>
          </a:bodyPr>
          <a:lstStyle/>
          <a:p>
            <a:pPr marL="0" indent="0">
              <a:buNone/>
            </a:pPr>
            <a:r>
              <a:rPr lang="en-US" b="1" dirty="0">
                <a:solidFill>
                  <a:srgbClr val="FF0000"/>
                </a:solidFill>
              </a:rPr>
              <a:t>The skills-centred approach</a:t>
            </a:r>
          </a:p>
          <a:p>
            <a:pPr marL="0" indent="0">
              <a:buNone/>
            </a:pPr>
            <a:r>
              <a:rPr lang="en-US" dirty="0"/>
              <a:t>Skills-centred courses explored the thinking processes that underlie language use, and developments in this area were most noticeable in EAP. Much work was done in South America with courses devoted to reading-skill development. Rather that ‘mastering’ the language needed for particular contexts within the course period, the objective was to develop skills (e.g. using a dictionary effectively and selecting appropriate reference materials) which could be utilised to increase language ability in the target area after the completion of the course.</a:t>
            </a:r>
          </a:p>
          <a:p>
            <a:pPr marL="0" indent="0">
              <a:buNone/>
            </a:pPr>
            <a:endParaRPr lang="en-US" dirty="0"/>
          </a:p>
        </p:txBody>
      </p:sp>
    </p:spTree>
    <p:extLst>
      <p:ext uri="{BB962C8B-B14F-4D97-AF65-F5344CB8AC3E}">
        <p14:creationId xmlns:p14="http://schemas.microsoft.com/office/powerpoint/2010/main" val="34415637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FA6877-60CA-4B56-93D0-96D4DC9F0C02}"/>
              </a:ext>
            </a:extLst>
          </p:cNvPr>
          <p:cNvSpPr>
            <a:spLocks noGrp="1"/>
          </p:cNvSpPr>
          <p:nvPr>
            <p:ph type="title"/>
          </p:nvPr>
        </p:nvSpPr>
        <p:spPr/>
        <p:txBody>
          <a:bodyPr>
            <a:normAutofit/>
          </a:bodyPr>
          <a:lstStyle/>
          <a:p>
            <a:pPr algn="ctr"/>
            <a:r>
              <a:rPr lang="en-US" sz="4400" b="1" dirty="0">
                <a:latin typeface="+mn-lt"/>
              </a:rPr>
              <a:t>Five main currents in ESP</a:t>
            </a:r>
            <a:endParaRPr lang="en-US" sz="4400" dirty="0">
              <a:latin typeface="+mn-lt"/>
            </a:endParaRPr>
          </a:p>
        </p:txBody>
      </p:sp>
      <p:sp>
        <p:nvSpPr>
          <p:cNvPr id="3" name="Content Placeholder 2">
            <a:extLst>
              <a:ext uri="{FF2B5EF4-FFF2-40B4-BE49-F238E27FC236}">
                <a16:creationId xmlns:a16="http://schemas.microsoft.com/office/drawing/2014/main" id="{B9F02EF0-486C-43B6-BF4D-446E94D1DD09}"/>
              </a:ext>
            </a:extLst>
          </p:cNvPr>
          <p:cNvSpPr>
            <a:spLocks noGrp="1"/>
          </p:cNvSpPr>
          <p:nvPr>
            <p:ph idx="1"/>
          </p:nvPr>
        </p:nvSpPr>
        <p:spPr/>
        <p:txBody>
          <a:bodyPr>
            <a:normAutofit fontScale="92500"/>
          </a:bodyPr>
          <a:lstStyle/>
          <a:p>
            <a:pPr marL="0" indent="0">
              <a:buNone/>
            </a:pPr>
            <a:r>
              <a:rPr lang="en-US" b="1" dirty="0">
                <a:solidFill>
                  <a:srgbClr val="FF0000"/>
                </a:solidFill>
              </a:rPr>
              <a:t>The learning-centred approach</a:t>
            </a:r>
          </a:p>
          <a:p>
            <a:pPr marL="0" indent="0">
              <a:buNone/>
            </a:pPr>
            <a:r>
              <a:rPr lang="en-US" dirty="0"/>
              <a:t>As presented by Hutchinson and Waters (1987), this approach paid greater attention to the affective factors of language learning, and attempted to address learner needs at all stages of course design. One example of this is the observation that, although a typical skills-centred reading course would be devoted almost exclusively to reading activities, a learning-centred reading course would provide practice in other skills, not only in order to complement and reinforce reading activities, but also to make the course more varied and interesting, and thus more motivating.</a:t>
            </a:r>
          </a:p>
          <a:p>
            <a:pPr marL="0" indent="0">
              <a:buNone/>
            </a:pPr>
            <a:endParaRPr lang="en-US" dirty="0"/>
          </a:p>
        </p:txBody>
      </p:sp>
    </p:spTree>
    <p:extLst>
      <p:ext uri="{BB962C8B-B14F-4D97-AF65-F5344CB8AC3E}">
        <p14:creationId xmlns:p14="http://schemas.microsoft.com/office/powerpoint/2010/main" val="3802816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a:t>Research in the area</a:t>
            </a:r>
            <a:endParaRPr lang="ru-RU" b="1" dirty="0"/>
          </a:p>
        </p:txBody>
      </p:sp>
      <p:sp>
        <p:nvSpPr>
          <p:cNvPr id="3" name="Объект 2"/>
          <p:cNvSpPr>
            <a:spLocks noGrp="1"/>
          </p:cNvSpPr>
          <p:nvPr>
            <p:ph idx="1"/>
          </p:nvPr>
        </p:nvSpPr>
        <p:spPr/>
        <p:txBody>
          <a:bodyPr>
            <a:normAutofit fontScale="92500" lnSpcReduction="10000"/>
          </a:bodyPr>
          <a:lstStyle/>
          <a:p>
            <a:pPr marL="0" indent="0">
              <a:buNone/>
            </a:pPr>
            <a:r>
              <a:rPr lang="en-US" dirty="0"/>
              <a:t>According to Tomlinson (2012:143) materials can be:</a:t>
            </a:r>
          </a:p>
          <a:p>
            <a:pPr marL="0" indent="0">
              <a:buNone/>
            </a:pPr>
            <a:r>
              <a:rPr lang="en-US" b="1" dirty="0"/>
              <a:t>informative</a:t>
            </a:r>
            <a:r>
              <a:rPr lang="en-US" dirty="0"/>
              <a:t> (in that they inform the learner about the target language);</a:t>
            </a:r>
          </a:p>
          <a:p>
            <a:pPr marL="0" indent="0">
              <a:buNone/>
            </a:pPr>
            <a:r>
              <a:rPr lang="en-US" b="1" dirty="0"/>
              <a:t>instructional</a:t>
            </a:r>
            <a:r>
              <a:rPr lang="en-US" dirty="0"/>
              <a:t> (in that they guide the learner to practice the language);</a:t>
            </a:r>
          </a:p>
          <a:p>
            <a:pPr marL="0" indent="0">
              <a:buNone/>
            </a:pPr>
            <a:r>
              <a:rPr lang="en-US" b="1" dirty="0"/>
              <a:t>experiential </a:t>
            </a:r>
            <a:r>
              <a:rPr lang="en-US" dirty="0"/>
              <a:t>(in that they provide the learner with the experience of the language in use);</a:t>
            </a:r>
          </a:p>
          <a:p>
            <a:pPr marL="0" indent="0">
              <a:buNone/>
            </a:pPr>
            <a:r>
              <a:rPr lang="en-US" b="1" dirty="0"/>
              <a:t>eliciting</a:t>
            </a:r>
            <a:r>
              <a:rPr lang="en-US" dirty="0"/>
              <a:t> (in that they encourage the learner to use the language);</a:t>
            </a:r>
          </a:p>
          <a:p>
            <a:pPr marL="0" indent="0">
              <a:buNone/>
            </a:pPr>
            <a:r>
              <a:rPr lang="en-US" b="1" dirty="0"/>
              <a:t>exploratory</a:t>
            </a:r>
            <a:r>
              <a:rPr lang="en-US" dirty="0"/>
              <a:t> (in that they help the learner to make discoveries about the language.</a:t>
            </a:r>
          </a:p>
          <a:p>
            <a:pPr marL="0" indent="0">
              <a:buNone/>
            </a:pPr>
            <a:endParaRPr lang="en-US" i="1" dirty="0"/>
          </a:p>
        </p:txBody>
      </p:sp>
    </p:spTree>
    <p:extLst>
      <p:ext uri="{BB962C8B-B14F-4D97-AF65-F5344CB8AC3E}">
        <p14:creationId xmlns:p14="http://schemas.microsoft.com/office/powerpoint/2010/main" val="14751071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3200" b="1" dirty="0"/>
              <a:t>Materials in action and Materials in design </a:t>
            </a:r>
            <a:r>
              <a:rPr lang="en-US" sz="3200" dirty="0"/>
              <a:t/>
            </a:r>
            <a:br>
              <a:rPr lang="en-US" sz="3200" dirty="0"/>
            </a:br>
            <a:endParaRPr lang="ru-RU" sz="3100" b="1" dirty="0">
              <a:solidFill>
                <a:srgbClr val="FF0000"/>
              </a:solidFill>
            </a:endParaRPr>
          </a:p>
        </p:txBody>
      </p:sp>
      <p:sp>
        <p:nvSpPr>
          <p:cNvPr id="3" name="Объект 2"/>
          <p:cNvSpPr>
            <a:spLocks noGrp="1"/>
          </p:cNvSpPr>
          <p:nvPr>
            <p:ph idx="1"/>
          </p:nvPr>
        </p:nvSpPr>
        <p:spPr/>
        <p:txBody>
          <a:bodyPr>
            <a:normAutofit/>
          </a:bodyPr>
          <a:lstStyle/>
          <a:p>
            <a:pPr marL="0" indent="0">
              <a:buNone/>
            </a:pPr>
            <a:r>
              <a:rPr lang="en-US" dirty="0" err="1"/>
              <a:t>Maley</a:t>
            </a:r>
            <a:r>
              <a:rPr lang="en-US" dirty="0"/>
              <a:t> and Tomlinson (2018) point out that materials can also be in design, as designed, in action, or in reflection. Materials in design are those that are in the process of being developed; materials as designed are those that have been finalised and are in a form ready for use; materials in action are those that are actually in the process of being used, and materials in reflection are those that are represented when users of the materials recollect their use. </a:t>
            </a:r>
          </a:p>
        </p:txBody>
      </p:sp>
    </p:spTree>
    <p:extLst>
      <p:ext uri="{BB962C8B-B14F-4D97-AF65-F5344CB8AC3E}">
        <p14:creationId xmlns:p14="http://schemas.microsoft.com/office/powerpoint/2010/main" val="8147995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B42F0-9E4E-4C76-9A0C-4FD8C0600446}"/>
              </a:ext>
            </a:extLst>
          </p:cNvPr>
          <p:cNvSpPr>
            <a:spLocks noGrp="1"/>
          </p:cNvSpPr>
          <p:nvPr>
            <p:ph type="title"/>
          </p:nvPr>
        </p:nvSpPr>
        <p:spPr/>
        <p:txBody>
          <a:bodyPr>
            <a:normAutofit fontScale="90000"/>
          </a:bodyPr>
          <a:lstStyle/>
          <a:p>
            <a:pPr algn="ctr"/>
            <a:r>
              <a:rPr lang="en-US" dirty="0"/>
              <a:t/>
            </a:r>
            <a:br>
              <a:rPr lang="en-US" dirty="0"/>
            </a:br>
            <a:r>
              <a:rPr lang="en-US" sz="3100" b="1" dirty="0">
                <a:latin typeface="+mn-lt"/>
              </a:rPr>
              <a:t>Research-based recommendations on Developing Materials for the Four Modes of Communication</a:t>
            </a:r>
            <a:endParaRPr lang="en-US" dirty="0"/>
          </a:p>
        </p:txBody>
      </p:sp>
      <p:sp>
        <p:nvSpPr>
          <p:cNvPr id="3" name="Content Placeholder 2">
            <a:extLst>
              <a:ext uri="{FF2B5EF4-FFF2-40B4-BE49-F238E27FC236}">
                <a16:creationId xmlns:a16="http://schemas.microsoft.com/office/drawing/2014/main" id="{0B2F3F52-E1E0-4CE2-A6CA-10B58E1C894A}"/>
              </a:ext>
            </a:extLst>
          </p:cNvPr>
          <p:cNvSpPr>
            <a:spLocks noGrp="1"/>
          </p:cNvSpPr>
          <p:nvPr>
            <p:ph idx="1"/>
          </p:nvPr>
        </p:nvSpPr>
        <p:spPr/>
        <p:txBody>
          <a:bodyPr>
            <a:normAutofit fontScale="85000" lnSpcReduction="10000"/>
          </a:bodyPr>
          <a:lstStyle/>
          <a:p>
            <a:pPr marL="0" indent="0">
              <a:buNone/>
            </a:pPr>
            <a:r>
              <a:rPr lang="en-US" dirty="0"/>
              <a:t>Below are some of the recommendations provided by Tomlinson and  Masuhara  (2018).</a:t>
            </a:r>
          </a:p>
          <a:p>
            <a:pPr marL="514350" indent="-514350">
              <a:buAutoNum type="arabicPeriod"/>
            </a:pPr>
            <a:r>
              <a:rPr lang="en-US" dirty="0"/>
              <a:t>For beginners, provide rich, recycled, meaningful and comprehensible input through extensive listening as the foundation for speaking, reading and writing. </a:t>
            </a:r>
          </a:p>
          <a:p>
            <a:pPr marL="514350" indent="-514350">
              <a:buAutoNum type="arabicPeriod"/>
            </a:pPr>
            <a:r>
              <a:rPr lang="en-US" dirty="0"/>
              <a:t>Create situations in which learners need and want to listen to (and use) the target language more outside the classroom.</a:t>
            </a:r>
          </a:p>
          <a:p>
            <a:pPr marL="514350" indent="-514350">
              <a:buAutoNum type="arabicPeriod"/>
            </a:pPr>
            <a:r>
              <a:rPr lang="en-US" dirty="0"/>
              <a:t>Provide engaging opportunities for exposure to authentic and meaningful language in use.</a:t>
            </a:r>
          </a:p>
          <a:p>
            <a:pPr marL="514350" indent="-514350">
              <a:buAutoNum type="arabicPeriod"/>
            </a:pPr>
            <a:r>
              <a:rPr lang="en-US" dirty="0"/>
              <a:t>Make use of pedagogic approaches in which “the four skills” are integrated. A number of approaches that are increasingly used involve integration rather that separation of skills.</a:t>
            </a:r>
          </a:p>
          <a:p>
            <a:pPr marL="514350" indent="-514350">
              <a:buAutoNum type="arabicPeriod"/>
            </a:pPr>
            <a:endParaRPr lang="en-US" dirty="0"/>
          </a:p>
        </p:txBody>
      </p:sp>
    </p:spTree>
    <p:extLst>
      <p:ext uri="{BB962C8B-B14F-4D97-AF65-F5344CB8AC3E}">
        <p14:creationId xmlns:p14="http://schemas.microsoft.com/office/powerpoint/2010/main" val="51170205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268760"/>
            <a:ext cx="8229600" cy="1143000"/>
          </a:xfrm>
        </p:spPr>
        <p:txBody>
          <a:bodyPr>
            <a:normAutofit fontScale="90000"/>
          </a:bodyPr>
          <a:lstStyle/>
          <a:p>
            <a:pPr algn="ctr"/>
            <a:r>
              <a:rPr lang="en-US" dirty="0"/>
              <a:t/>
            </a:r>
            <a:br>
              <a:rPr lang="en-US" dirty="0"/>
            </a:br>
            <a:r>
              <a:rPr lang="en-US" sz="3200" b="1" dirty="0">
                <a:latin typeface="+mn-lt"/>
              </a:rPr>
              <a:t>Journals with relevance to materials development</a:t>
            </a:r>
            <a:r>
              <a:rPr lang="en-US" sz="3200" dirty="0"/>
              <a:t/>
            </a:r>
            <a:br>
              <a:rPr lang="en-US" sz="3200" dirty="0"/>
            </a:br>
            <a:endParaRPr lang="ru-RU" b="1" dirty="0">
              <a:latin typeface="+mn-lt"/>
            </a:endParaRPr>
          </a:p>
        </p:txBody>
      </p:sp>
      <p:sp>
        <p:nvSpPr>
          <p:cNvPr id="3" name="Объект 2"/>
          <p:cNvSpPr>
            <a:spLocks noGrp="1"/>
          </p:cNvSpPr>
          <p:nvPr>
            <p:ph idx="1"/>
          </p:nvPr>
        </p:nvSpPr>
        <p:spPr/>
        <p:txBody>
          <a:bodyPr>
            <a:normAutofit fontScale="92500"/>
          </a:bodyPr>
          <a:lstStyle/>
          <a:p>
            <a:pPr marL="0" indent="0">
              <a:buNone/>
            </a:pPr>
            <a:endParaRPr lang="en-US" dirty="0"/>
          </a:p>
          <a:p>
            <a:r>
              <a:rPr lang="en-US" dirty="0"/>
              <a:t>Applied Linguistics (</a:t>
            </a:r>
            <a:r>
              <a:rPr lang="en-US" u="sng" dirty="0">
                <a:hlinkClick r:id="rId2"/>
              </a:rPr>
              <a:t>https://applij.oxfordjournals.org/</a:t>
            </a:r>
            <a:r>
              <a:rPr lang="en-US" dirty="0"/>
              <a:t>)</a:t>
            </a:r>
          </a:p>
          <a:p>
            <a:r>
              <a:rPr lang="en-US" dirty="0"/>
              <a:t>Annual Review of Applied Linguistics (</a:t>
            </a:r>
            <a:r>
              <a:rPr lang="en-US" u="sng" dirty="0">
                <a:hlinkClick r:id="rId3"/>
              </a:rPr>
              <a:t>www.journals.cambridge.org/jid_AP</a:t>
            </a:r>
            <a:r>
              <a:rPr lang="en-US" dirty="0"/>
              <a:t>) </a:t>
            </a:r>
          </a:p>
          <a:p>
            <a:r>
              <a:rPr lang="en-US" dirty="0"/>
              <a:t>JALT Journal (</a:t>
            </a:r>
            <a:r>
              <a:rPr lang="en-US" u="sng" dirty="0">
                <a:hlinkClick r:id="rId4"/>
              </a:rPr>
              <a:t>www.jalt-publications.org/jj</a:t>
            </a:r>
            <a:r>
              <a:rPr lang="en-US" dirty="0"/>
              <a:t>)</a:t>
            </a:r>
          </a:p>
          <a:p>
            <a:r>
              <a:rPr lang="en-US" dirty="0"/>
              <a:t>Language Learning Journal (</a:t>
            </a:r>
            <a:r>
              <a:rPr lang="en-US" u="sng" dirty="0">
                <a:hlinkClick r:id="rId5"/>
              </a:rPr>
              <a:t>www.tandfonline.com</a:t>
            </a:r>
            <a:r>
              <a:rPr lang="en-US" dirty="0"/>
              <a:t>)</a:t>
            </a:r>
          </a:p>
          <a:p>
            <a:r>
              <a:rPr lang="en-US" dirty="0"/>
              <a:t>Modern Language Journal (</a:t>
            </a:r>
            <a:r>
              <a:rPr lang="en-US" u="sng" dirty="0">
                <a:hlinkClick r:id="rId6"/>
              </a:rPr>
              <a:t>www.onlinelibrary.wiley.com</a:t>
            </a:r>
            <a:r>
              <a:rPr lang="en-US" dirty="0"/>
              <a:t>)</a:t>
            </a:r>
          </a:p>
          <a:p>
            <a:r>
              <a:rPr lang="en-US" dirty="0"/>
              <a:t>TESOL Quarterly (</a:t>
            </a:r>
            <a:r>
              <a:rPr lang="en-US" u="sng" dirty="0">
                <a:hlinkClick r:id="rId7"/>
              </a:rPr>
              <a:t>www.tesol.org/read-and-publish/journal/tesol-quarterly</a:t>
            </a:r>
            <a:r>
              <a:rPr lang="en-US" dirty="0"/>
              <a:t>)</a:t>
            </a:r>
          </a:p>
        </p:txBody>
      </p:sp>
    </p:spTree>
    <p:extLst>
      <p:ext uri="{BB962C8B-B14F-4D97-AF65-F5344CB8AC3E}">
        <p14:creationId xmlns:p14="http://schemas.microsoft.com/office/powerpoint/2010/main" val="219892145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4263FD-5A3C-4348-BB13-E16D7581EB89}"/>
              </a:ext>
            </a:extLst>
          </p:cNvPr>
          <p:cNvSpPr>
            <a:spLocks noGrp="1"/>
          </p:cNvSpPr>
          <p:nvPr>
            <p:ph type="title"/>
          </p:nvPr>
        </p:nvSpPr>
        <p:spPr>
          <a:xfrm>
            <a:off x="457200" y="1363980"/>
            <a:ext cx="8229600" cy="1143000"/>
          </a:xfrm>
        </p:spPr>
        <p:txBody>
          <a:bodyPr>
            <a:normAutofit fontScale="90000"/>
          </a:bodyPr>
          <a:lstStyle/>
          <a:p>
            <a:pPr algn="ctr"/>
            <a:r>
              <a:rPr lang="en-US" sz="4000" b="1" dirty="0">
                <a:latin typeface="+mn-lt"/>
              </a:rPr>
              <a:t>Practical Guides to Materials Development</a:t>
            </a:r>
            <a:r>
              <a:rPr lang="en-US" dirty="0"/>
              <a:t/>
            </a:r>
            <a:br>
              <a:rPr lang="en-US" dirty="0"/>
            </a:br>
            <a:endParaRPr lang="en-US" dirty="0"/>
          </a:p>
        </p:txBody>
      </p:sp>
      <p:sp>
        <p:nvSpPr>
          <p:cNvPr id="3" name="Content Placeholder 2">
            <a:extLst>
              <a:ext uri="{FF2B5EF4-FFF2-40B4-BE49-F238E27FC236}">
                <a16:creationId xmlns:a16="http://schemas.microsoft.com/office/drawing/2014/main" id="{BBF68435-297A-4094-B337-1FCD4E5252A7}"/>
              </a:ext>
            </a:extLst>
          </p:cNvPr>
          <p:cNvSpPr>
            <a:spLocks noGrp="1"/>
          </p:cNvSpPr>
          <p:nvPr>
            <p:ph idx="1"/>
          </p:nvPr>
        </p:nvSpPr>
        <p:spPr/>
        <p:txBody>
          <a:bodyPr>
            <a:normAutofit fontScale="85000" lnSpcReduction="20000"/>
          </a:bodyPr>
          <a:lstStyle/>
          <a:p>
            <a:r>
              <a:rPr lang="en-US" dirty="0" err="1"/>
              <a:t>Baleghizadeh</a:t>
            </a:r>
            <a:r>
              <a:rPr lang="en-US" dirty="0"/>
              <a:t>, S. (2002). Materials development for English language teachers: a practical guide. Tehran: SAMT Publishers.</a:t>
            </a:r>
          </a:p>
          <a:p>
            <a:r>
              <a:rPr lang="en-US" dirty="0"/>
              <a:t>Byrd, P.H. (1995). Materials writers guide. Rowley, MA: Newbury House</a:t>
            </a:r>
          </a:p>
          <a:p>
            <a:r>
              <a:rPr lang="en-US" dirty="0"/>
              <a:t>Byrd, P.H. &amp; </a:t>
            </a:r>
            <a:r>
              <a:rPr lang="en-US" dirty="0" err="1"/>
              <a:t>Schuemann</a:t>
            </a:r>
            <a:r>
              <a:rPr lang="en-US" dirty="0"/>
              <a:t>, C.M. (2012). Materials publication. The Encyclopedia of Applied Linguistics. Hoboken, NJ: Wiley-Blackwell.</a:t>
            </a:r>
          </a:p>
          <a:p>
            <a:r>
              <a:rPr lang="en-US" dirty="0"/>
              <a:t>ELTTeacher3Writer. Retrieved from </a:t>
            </a:r>
            <a:r>
              <a:rPr lang="en-US" u="sng" dirty="0">
                <a:hlinkClick r:id="rId2"/>
              </a:rPr>
              <a:t>http://www.eltteacher2writer.co.uk/</a:t>
            </a:r>
            <a:r>
              <a:rPr lang="en-US" dirty="0"/>
              <a:t>. [A series of e-books training teachers to write materials.]</a:t>
            </a:r>
          </a:p>
          <a:p>
            <a:r>
              <a:rPr lang="en-US" dirty="0"/>
              <a:t>Nunez, A., Tellez, M. F., Castellanos, J. &amp; Ramos, B. (2009). A practical materials development guide for EFL pre-service, novice, and in-service teachers, Vol 1. Bogota: Universidad </a:t>
            </a:r>
            <a:r>
              <a:rPr lang="en-US" dirty="0" err="1"/>
              <a:t>Externado</a:t>
            </a:r>
            <a:r>
              <a:rPr lang="en-US" dirty="0"/>
              <a:t> de Colombia, </a:t>
            </a:r>
            <a:r>
              <a:rPr lang="en-US" dirty="0" err="1"/>
              <a:t>Facultad</a:t>
            </a:r>
            <a:r>
              <a:rPr lang="en-US" dirty="0"/>
              <a:t> de </a:t>
            </a:r>
            <a:r>
              <a:rPr lang="en-US" dirty="0" err="1"/>
              <a:t>Ciencias</a:t>
            </a:r>
            <a:r>
              <a:rPr lang="en-US" dirty="0"/>
              <a:t> de la Education.</a:t>
            </a:r>
          </a:p>
          <a:p>
            <a:pPr marL="0" indent="0">
              <a:buNone/>
            </a:pPr>
            <a:endParaRPr lang="en-US" dirty="0"/>
          </a:p>
        </p:txBody>
      </p:sp>
    </p:spTree>
    <p:extLst>
      <p:ext uri="{BB962C8B-B14F-4D97-AF65-F5344CB8AC3E}">
        <p14:creationId xmlns:p14="http://schemas.microsoft.com/office/powerpoint/2010/main" val="15290023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mn-lt"/>
              </a:rPr>
              <a:t>References:</a:t>
            </a:r>
            <a:endParaRPr lang="en-US" sz="4000" dirty="0">
              <a:latin typeface="+mn-lt"/>
            </a:endParaRPr>
          </a:p>
        </p:txBody>
      </p:sp>
      <p:sp>
        <p:nvSpPr>
          <p:cNvPr id="3" name="Объект 2"/>
          <p:cNvSpPr>
            <a:spLocks noGrp="1"/>
          </p:cNvSpPr>
          <p:nvPr>
            <p:ph idx="1"/>
          </p:nvPr>
        </p:nvSpPr>
        <p:spPr/>
        <p:txBody>
          <a:bodyPr>
            <a:normAutofit fontScale="62500" lnSpcReduction="20000"/>
          </a:bodyPr>
          <a:lstStyle/>
          <a:p>
            <a:pPr marL="0" indent="0">
              <a:buNone/>
            </a:pPr>
            <a:endParaRPr lang="en-US" dirty="0"/>
          </a:p>
          <a:p>
            <a:r>
              <a:rPr lang="en-US" dirty="0"/>
              <a:t>Hutchinson, T. and Waters, A. (1987). English for Specific Purposes: A Learning-centred Approach. Cambridge: Cambridge University Press. </a:t>
            </a:r>
          </a:p>
          <a:p>
            <a:r>
              <a:rPr lang="en-US" dirty="0"/>
              <a:t>Jolly, D. and Bolitho, R. (1998). “A framework for materials writing” in B. Tomlinson, (Ed.), Materials Development for Language Teaching. Cambridge: Cambridge University Press, pp. 90-115.</a:t>
            </a:r>
          </a:p>
          <a:p>
            <a:r>
              <a:rPr lang="en-US" dirty="0" err="1"/>
              <a:t>Maley</a:t>
            </a:r>
            <a:r>
              <a:rPr lang="en-US" dirty="0"/>
              <a:t>, A., &amp; Tomlinson, B. (Eds.). (2018). Authenticity in materials development for language learning. Newcastle upon Tyne: Cambridge Scholars.</a:t>
            </a:r>
          </a:p>
          <a:p>
            <a:r>
              <a:rPr lang="en-US" dirty="0"/>
              <a:t>Munby, J. (1978). Communicative Syllabus Design. Cambridge: Cambridge University Press.</a:t>
            </a:r>
          </a:p>
          <a:p>
            <a:r>
              <a:rPr lang="en-US" dirty="0"/>
              <a:t>Tomlinson, B. (2003a). “Materials evaluation” in B. Tomlinson, (Ed.). Developing Materials for Language Teaching. London: Continuum. </a:t>
            </a:r>
          </a:p>
          <a:p>
            <a:r>
              <a:rPr lang="en-US" dirty="0"/>
              <a:t>Tomlinson, B. (2003b.). “Developing principled frameworks for materials development” in B. Tomlinson, (Ed.). Developing Materials for Language Teaching. London: Continuum.</a:t>
            </a:r>
          </a:p>
          <a:p>
            <a:r>
              <a:rPr lang="en-US" dirty="0"/>
              <a:t>Tomlinson, B. &amp; Masuhara, H. (Eds.). (2011). Research in materials development for language learning: Evidence for best practice. London: Continuum. </a:t>
            </a:r>
          </a:p>
          <a:p>
            <a:r>
              <a:rPr lang="en-US" dirty="0"/>
              <a:t>Tomlinson, B. &amp; Masuhara, H. (2018). The complete guide to the theory and practice of materials development for language learning. Hoboken, US: Wiley Blackwell.</a:t>
            </a:r>
          </a:p>
          <a:p>
            <a:pPr marL="0" indent="0">
              <a:buNone/>
            </a:pPr>
            <a:endParaRPr lang="ru-RU" dirty="0"/>
          </a:p>
        </p:txBody>
      </p:sp>
    </p:spTree>
    <p:extLst>
      <p:ext uri="{BB962C8B-B14F-4D97-AF65-F5344CB8AC3E}">
        <p14:creationId xmlns:p14="http://schemas.microsoft.com/office/powerpoint/2010/main" val="36890606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000" b="1" dirty="0">
                <a:latin typeface="+mn-lt"/>
              </a:rPr>
              <a:t>Home assignment </a:t>
            </a:r>
            <a:endParaRPr lang="ru-RU" sz="4000" b="1" dirty="0">
              <a:latin typeface="+mn-lt"/>
            </a:endParaRPr>
          </a:p>
        </p:txBody>
      </p:sp>
      <p:sp>
        <p:nvSpPr>
          <p:cNvPr id="3" name="Объект 2"/>
          <p:cNvSpPr>
            <a:spLocks noGrp="1"/>
          </p:cNvSpPr>
          <p:nvPr>
            <p:ph idx="1"/>
          </p:nvPr>
        </p:nvSpPr>
        <p:spPr/>
        <p:txBody>
          <a:bodyPr>
            <a:normAutofit fontScale="77500" lnSpcReduction="20000"/>
          </a:bodyPr>
          <a:lstStyle/>
          <a:p>
            <a:pPr marL="0" indent="0">
              <a:buNone/>
            </a:pPr>
            <a:r>
              <a:rPr lang="en-US" b="1" dirty="0"/>
              <a:t>Reflection Task</a:t>
            </a:r>
          </a:p>
          <a:p>
            <a:pPr marL="0" indent="0">
              <a:buNone/>
            </a:pPr>
            <a:r>
              <a:rPr lang="en-US" dirty="0"/>
              <a:t>Based on what you have learnt from this lecture, write a one-page reflection on your experiences of materials development. Write about the impact of this lecture on your understanding of materials development.</a:t>
            </a:r>
          </a:p>
          <a:p>
            <a:pPr marL="0" indent="0">
              <a:buNone/>
            </a:pPr>
            <a:r>
              <a:rPr lang="en-US" b="1" dirty="0"/>
              <a:t>Question/Answer</a:t>
            </a:r>
            <a:endParaRPr lang="en-US" dirty="0"/>
          </a:p>
          <a:p>
            <a:r>
              <a:rPr lang="en-US" dirty="0"/>
              <a:t>1. What is the organization that focuses on materials development?</a:t>
            </a:r>
          </a:p>
          <a:p>
            <a:r>
              <a:rPr lang="en-US" dirty="0"/>
              <a:t>2. What are the principles offered by specialists in the area?</a:t>
            </a:r>
          </a:p>
          <a:p>
            <a:r>
              <a:rPr lang="en-US" dirty="0"/>
              <a:t>3. What are the five currents in ESP how do they impact materials design?</a:t>
            </a:r>
          </a:p>
          <a:p>
            <a:pPr marL="0" indent="0">
              <a:buNone/>
            </a:pPr>
            <a:r>
              <a:rPr lang="en-US" b="1" dirty="0"/>
              <a:t>A Practical Task</a:t>
            </a:r>
          </a:p>
          <a:p>
            <a:pPr marL="0" indent="0">
              <a:buNone/>
            </a:pPr>
            <a:r>
              <a:rPr lang="en-US" dirty="0"/>
              <a:t>Focusing on your ESP area, make an analysis of the teaching materials that you use based on the principles and frameworks explained in this lecture. </a:t>
            </a:r>
          </a:p>
          <a:p>
            <a:pPr marL="0" indent="0" algn="ctr">
              <a:buNone/>
            </a:pPr>
            <a:endParaRPr lang="en-US" dirty="0"/>
          </a:p>
          <a:p>
            <a:pPr marL="0" indent="0" algn="ctr">
              <a:buNone/>
            </a:pPr>
            <a:endParaRPr lang="en-US" sz="2800" dirty="0"/>
          </a:p>
        </p:txBody>
      </p:sp>
    </p:spTree>
    <p:extLst>
      <p:ext uri="{BB962C8B-B14F-4D97-AF65-F5344CB8AC3E}">
        <p14:creationId xmlns:p14="http://schemas.microsoft.com/office/powerpoint/2010/main" val="168618952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Поток">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863</TotalTime>
  <Words>1683</Words>
  <Application>Microsoft Office PowerPoint</Application>
  <PresentationFormat>화면 슬라이드 쇼(4:3)</PresentationFormat>
  <Paragraphs>102</Paragraphs>
  <Slides>18</Slides>
  <Notes>0</Notes>
  <HiddenSlides>0</HiddenSlides>
  <MMClips>0</MMClips>
  <ScaleCrop>false</ScaleCrop>
  <HeadingPairs>
    <vt:vector size="6" baseType="variant">
      <vt:variant>
        <vt:lpstr>사용한 글꼴</vt:lpstr>
      </vt:variant>
      <vt:variant>
        <vt:i4>3</vt:i4>
      </vt:variant>
      <vt:variant>
        <vt:lpstr>테마</vt:lpstr>
      </vt:variant>
      <vt:variant>
        <vt:i4>1</vt:i4>
      </vt:variant>
      <vt:variant>
        <vt:lpstr>슬라이드 제목</vt:lpstr>
      </vt:variant>
      <vt:variant>
        <vt:i4>18</vt:i4>
      </vt:variant>
    </vt:vector>
  </HeadingPairs>
  <TitlesOfParts>
    <vt:vector size="22" baseType="lpstr">
      <vt:lpstr>Calibri</vt:lpstr>
      <vt:lpstr>Constantia</vt:lpstr>
      <vt:lpstr>Wingdings 2</vt:lpstr>
      <vt:lpstr>Поток</vt:lpstr>
      <vt:lpstr>Lecture 7  Research-based recommendations</vt:lpstr>
      <vt:lpstr>Outline:</vt:lpstr>
      <vt:lpstr>Developments in the field</vt:lpstr>
      <vt:lpstr>Developments in the field</vt:lpstr>
      <vt:lpstr>Principles in Materials Development</vt:lpstr>
      <vt:lpstr>Principles in Materials Development</vt:lpstr>
      <vt:lpstr>Five main currents in ESP</vt:lpstr>
      <vt:lpstr> </vt:lpstr>
      <vt:lpstr>Five main currents in ESP</vt:lpstr>
      <vt:lpstr>Five main currents in ESP</vt:lpstr>
      <vt:lpstr>Five main currents in ESP</vt:lpstr>
      <vt:lpstr>Research in the area</vt:lpstr>
      <vt:lpstr>Materials in action and Materials in design  </vt:lpstr>
      <vt:lpstr> Research-based recommendations on Developing Materials for the Four Modes of Communication</vt:lpstr>
      <vt:lpstr> Journals with relevance to materials development </vt:lpstr>
      <vt:lpstr>Practical Guides to Materials Development </vt:lpstr>
      <vt:lpstr>References:</vt:lpstr>
      <vt:lpstr>Home assignment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Using Corpus Linguistics for Developing ESP teaching Materials</dc:title>
  <dc:creator>Пользователь</dc:creator>
  <cp:lastModifiedBy>Windows 사용자</cp:lastModifiedBy>
  <cp:revision>73</cp:revision>
  <dcterms:created xsi:type="dcterms:W3CDTF">2018-10-25T23:43:22Z</dcterms:created>
  <dcterms:modified xsi:type="dcterms:W3CDTF">2019-07-01T05:08:52Z</dcterms:modified>
</cp:coreProperties>
</file>