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0" r:id="rId4"/>
    <p:sldId id="258" r:id="rId5"/>
    <p:sldId id="272" r:id="rId6"/>
    <p:sldId id="274" r:id="rId7"/>
    <p:sldId id="273" r:id="rId8"/>
    <p:sldId id="275" r:id="rId9"/>
    <p:sldId id="276" r:id="rId10"/>
    <p:sldId id="262" r:id="rId11"/>
    <p:sldId id="268" r:id="rId12"/>
    <p:sldId id="259" r:id="rId13"/>
    <p:sldId id="261" r:id="rId14"/>
    <p:sldId id="267" r:id="rId15"/>
    <p:sldId id="264" r:id="rId16"/>
    <p:sldId id="265" r:id="rId17"/>
    <p:sldId id="260" r:id="rId18"/>
    <p:sldId id="271"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23.06.2019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23.06.2019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23.06.2019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23.06.2019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23.06.2019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23.06.2019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23.06.2019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23.06.2019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23.06.2019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23.06.2019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23.06.2019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23.06.2019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cambridge.org/elt/blog/2014/08/use-coursebooks-art-pedagogy"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br>
              <a:rPr lang="en-US" dirty="0">
                <a:latin typeface="+mn-lt"/>
              </a:rPr>
            </a:br>
            <a:br>
              <a:rPr lang="en-US" dirty="0">
                <a:latin typeface="+mn-lt"/>
              </a:rPr>
            </a:br>
            <a:r>
              <a:rPr lang="en-US" dirty="0">
                <a:solidFill>
                  <a:schemeClr val="bg1"/>
                </a:solidFill>
                <a:latin typeface="+mn-lt"/>
              </a:rPr>
              <a:t>Lecture 8 </a:t>
            </a:r>
            <a:br>
              <a:rPr lang="en-US" dirty="0">
                <a:latin typeface="+mn-lt"/>
              </a:rPr>
            </a:br>
            <a:r>
              <a:rPr lang="en-US" sz="5300" dirty="0">
                <a:latin typeface="+mn-lt"/>
              </a:rPr>
              <a:t>Matching Teaching Materials to Learner Needs</a:t>
            </a:r>
            <a:endParaRPr lang="ru-RU" dirty="0">
              <a:latin typeface="+mn-lt"/>
            </a:endParaRPr>
          </a:p>
        </p:txBody>
      </p:sp>
      <p:sp>
        <p:nvSpPr>
          <p:cNvPr id="3" name="Подзаголовок 2"/>
          <p:cNvSpPr>
            <a:spLocks noGrp="1"/>
          </p:cNvSpPr>
          <p:nvPr>
            <p:ph type="subTitle" idx="1"/>
          </p:nvPr>
        </p:nvSpPr>
        <p:spPr>
          <a:xfrm>
            <a:off x="758952" y="4365104"/>
            <a:ext cx="7854696" cy="1752600"/>
          </a:xfrm>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Tangirova,</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Outline:</a:t>
            </a:r>
            <a:endParaRPr lang="ru-RU" b="1" dirty="0">
              <a:latin typeface="+mn-lt"/>
            </a:endParaRPr>
          </a:p>
        </p:txBody>
      </p:sp>
      <p:sp>
        <p:nvSpPr>
          <p:cNvPr id="3" name="Объект 2"/>
          <p:cNvSpPr>
            <a:spLocks noGrp="1"/>
          </p:cNvSpPr>
          <p:nvPr>
            <p:ph idx="1"/>
          </p:nvPr>
        </p:nvSpPr>
        <p:spPr/>
        <p:txBody>
          <a:bodyPr/>
          <a:lstStyle/>
          <a:p>
            <a:r>
              <a:rPr lang="en-US" dirty="0"/>
              <a:t>Matching materials to learning styles</a:t>
            </a:r>
          </a:p>
          <a:p>
            <a:r>
              <a:rPr lang="en-US" dirty="0"/>
              <a:t>Different types of needs</a:t>
            </a:r>
          </a:p>
          <a:p>
            <a:r>
              <a:rPr lang="en-US" dirty="0"/>
              <a:t>How to match expectations</a:t>
            </a:r>
          </a:p>
          <a:p>
            <a:r>
              <a:rPr lang="en-US" dirty="0"/>
              <a:t>Research in the area</a:t>
            </a:r>
          </a:p>
          <a:p>
            <a:r>
              <a:rPr lang="en-US" sz="2400" dirty="0"/>
              <a:t>Important considerations</a:t>
            </a:r>
            <a:endParaRPr lang="en-US" dirty="0"/>
          </a:p>
          <a:p>
            <a:r>
              <a:rPr lang="en-US" dirty="0"/>
              <a:t>Designing ESP materials based on learner needs</a:t>
            </a:r>
            <a:endParaRPr lang="en-US" sz="2000" dirty="0"/>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A5CA2-8DCE-458E-A1BF-3286CCFDE793}"/>
              </a:ext>
            </a:extLst>
          </p:cNvPr>
          <p:cNvSpPr>
            <a:spLocks noGrp="1"/>
          </p:cNvSpPr>
          <p:nvPr>
            <p:ph type="title"/>
          </p:nvPr>
        </p:nvSpPr>
        <p:spPr/>
        <p:txBody>
          <a:bodyPr>
            <a:noAutofit/>
          </a:bodyPr>
          <a:lstStyle/>
          <a:p>
            <a:pPr algn="ctr"/>
            <a:r>
              <a:rPr lang="en-US" sz="3600" b="1" dirty="0">
                <a:latin typeface="+mn-lt"/>
              </a:rPr>
              <a:t>Matching materials to learning styles</a:t>
            </a:r>
          </a:p>
        </p:txBody>
      </p:sp>
      <p:sp>
        <p:nvSpPr>
          <p:cNvPr id="3" name="Content Placeholder 2">
            <a:extLst>
              <a:ext uri="{FF2B5EF4-FFF2-40B4-BE49-F238E27FC236}">
                <a16:creationId xmlns:a16="http://schemas.microsoft.com/office/drawing/2014/main" id="{9DEF1F42-F13E-46B6-B177-B5CA395AAD73}"/>
              </a:ext>
            </a:extLst>
          </p:cNvPr>
          <p:cNvSpPr>
            <a:spLocks noGrp="1"/>
          </p:cNvSpPr>
          <p:nvPr>
            <p:ph idx="1"/>
          </p:nvPr>
        </p:nvSpPr>
        <p:spPr>
          <a:xfrm>
            <a:off x="457200" y="3482360"/>
            <a:ext cx="8229600" cy="2842239"/>
          </a:xfrm>
        </p:spPr>
        <p:txBody>
          <a:bodyPr>
            <a:normAutofit fontScale="62500" lnSpcReduction="20000"/>
          </a:bodyPr>
          <a:lstStyle/>
          <a:p>
            <a:pPr marL="0" indent="0">
              <a:buNone/>
            </a:pPr>
            <a:r>
              <a:rPr lang="en-US" dirty="0"/>
              <a:t>Tomlinson (2011: xiii) provides the following overview to learning styles:</a:t>
            </a:r>
          </a:p>
          <a:p>
            <a:pPr marL="0" indent="0" algn="just">
              <a:lnSpc>
                <a:spcPct val="170000"/>
              </a:lnSpc>
              <a:spcAft>
                <a:spcPts val="600"/>
              </a:spcAft>
              <a:buNone/>
            </a:pPr>
            <a:r>
              <a:rPr lang="en-US" dirty="0"/>
              <a:t>The way(s) that particular learners prefer to learn. Some language leaners have a preference for hearing the language (</a:t>
            </a:r>
            <a:r>
              <a:rPr lang="en-US" dirty="0">
                <a:solidFill>
                  <a:srgbClr val="FF0000"/>
                </a:solidFill>
              </a:rPr>
              <a:t>auditory learners</a:t>
            </a:r>
            <a:r>
              <a:rPr lang="en-US" dirty="0"/>
              <a:t>), some for seeing it written down (</a:t>
            </a:r>
            <a:r>
              <a:rPr lang="en-US" dirty="0">
                <a:solidFill>
                  <a:srgbClr val="FF0000"/>
                </a:solidFill>
              </a:rPr>
              <a:t>visual learners</a:t>
            </a:r>
            <a:r>
              <a:rPr lang="en-US" dirty="0"/>
              <a:t>), some for learning it in discrete bits (</a:t>
            </a:r>
            <a:r>
              <a:rPr lang="en-US" dirty="0">
                <a:solidFill>
                  <a:srgbClr val="FF0000"/>
                </a:solidFill>
              </a:rPr>
              <a:t>analytic learners</a:t>
            </a:r>
            <a:r>
              <a:rPr lang="en-US" dirty="0"/>
              <a:t>), some for experiencing it in large chunks (</a:t>
            </a:r>
            <a:r>
              <a:rPr lang="en-US" dirty="0">
                <a:solidFill>
                  <a:srgbClr val="FF0000"/>
                </a:solidFill>
              </a:rPr>
              <a:t>global or holistic or experiential learners</a:t>
            </a:r>
            <a:r>
              <a:rPr lang="en-US" dirty="0"/>
              <a:t>), and many prefer to do something physical whilst experiencing the language (</a:t>
            </a:r>
            <a:r>
              <a:rPr lang="en-US" dirty="0">
                <a:solidFill>
                  <a:srgbClr val="FF0000"/>
                </a:solidFill>
              </a:rPr>
              <a:t>kinesthetic learners</a:t>
            </a:r>
            <a:r>
              <a:rPr lang="en-US" dirty="0"/>
              <a:t>). Learning styles are variable and people often have different preferences in different learning contexts. </a:t>
            </a:r>
          </a:p>
        </p:txBody>
      </p:sp>
      <p:pic>
        <p:nvPicPr>
          <p:cNvPr id="5" name="Picture 4">
            <a:extLst>
              <a:ext uri="{FF2B5EF4-FFF2-40B4-BE49-F238E27FC236}">
                <a16:creationId xmlns:a16="http://schemas.microsoft.com/office/drawing/2014/main" id="{45B2FD0B-BA6B-4791-9985-17FA44C591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0958" y="1806141"/>
            <a:ext cx="1755842" cy="1717167"/>
          </a:xfrm>
          <a:prstGeom prst="rect">
            <a:avLst/>
          </a:prstGeom>
        </p:spPr>
      </p:pic>
      <p:sp>
        <p:nvSpPr>
          <p:cNvPr id="6" name="Rectangle 5">
            <a:extLst>
              <a:ext uri="{FF2B5EF4-FFF2-40B4-BE49-F238E27FC236}">
                <a16:creationId xmlns:a16="http://schemas.microsoft.com/office/drawing/2014/main" id="{86B65A74-279F-4FA8-BDC0-65155A4FCCD8}"/>
              </a:ext>
            </a:extLst>
          </p:cNvPr>
          <p:cNvSpPr/>
          <p:nvPr/>
        </p:nvSpPr>
        <p:spPr>
          <a:xfrm>
            <a:off x="583909" y="1935480"/>
            <a:ext cx="6220340" cy="1440160"/>
          </a:xfrm>
          <a:prstGeom prst="rect">
            <a:avLst/>
          </a:prstGeom>
        </p:spPr>
        <p:txBody>
          <a:bodyPr wrap="square">
            <a:spAutoFit/>
          </a:bodyPr>
          <a:lstStyle/>
          <a:p>
            <a:pPr algn="just">
              <a:lnSpc>
                <a:spcPct val="120000"/>
              </a:lnSpc>
              <a:spcAft>
                <a:spcPts val="600"/>
              </a:spcAft>
            </a:pPr>
            <a:r>
              <a:rPr lang="en-US" dirty="0"/>
              <a:t>Learning styles can influence on the preferences students have for this or that type of materials and therefore, teachers should be responsive to learners’ needs when making decisions in preparing teaching materials. </a:t>
            </a:r>
          </a:p>
        </p:txBody>
      </p:sp>
    </p:spTree>
    <p:extLst>
      <p:ext uri="{BB962C8B-B14F-4D97-AF65-F5344CB8AC3E}">
        <p14:creationId xmlns:p14="http://schemas.microsoft.com/office/powerpoint/2010/main" val="3788140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Different types of needs</a:t>
            </a:r>
          </a:p>
        </p:txBody>
      </p:sp>
      <p:sp>
        <p:nvSpPr>
          <p:cNvPr id="3" name="Объект 2"/>
          <p:cNvSpPr>
            <a:spLocks noGrp="1"/>
          </p:cNvSpPr>
          <p:nvPr>
            <p:ph idx="1"/>
          </p:nvPr>
        </p:nvSpPr>
        <p:spPr/>
        <p:txBody>
          <a:bodyPr>
            <a:normAutofit/>
          </a:bodyPr>
          <a:lstStyle/>
          <a:p>
            <a:pPr marL="0" indent="0">
              <a:buNone/>
            </a:pPr>
            <a:endParaRPr lang="en-US" sz="2000" dirty="0"/>
          </a:p>
          <a:p>
            <a:pPr marL="0" indent="0">
              <a:buNone/>
            </a:pPr>
            <a:r>
              <a:rPr lang="en-US" sz="2000" dirty="0"/>
              <a:t>Needs vary according to who the stakeholder is. Each stakeholder may have their own views regarding what is important for the ESP course and what kinds of materials are to be used. Therefore, there are four views of needs:</a:t>
            </a:r>
          </a:p>
          <a:p>
            <a:pPr marL="0" indent="0">
              <a:buNone/>
            </a:pPr>
            <a:endParaRPr lang="en-US" sz="2000" dirty="0"/>
          </a:p>
          <a:p>
            <a:r>
              <a:rPr lang="en-US" dirty="0"/>
              <a:t>A </a:t>
            </a:r>
            <a:r>
              <a:rPr lang="en-US" dirty="0">
                <a:solidFill>
                  <a:srgbClr val="FF0000"/>
                </a:solidFill>
              </a:rPr>
              <a:t>diagnostic</a:t>
            </a:r>
            <a:r>
              <a:rPr lang="en-US" dirty="0"/>
              <a:t> view of needs</a:t>
            </a:r>
          </a:p>
          <a:p>
            <a:r>
              <a:rPr lang="en-US" dirty="0"/>
              <a:t>A </a:t>
            </a:r>
            <a:r>
              <a:rPr lang="en-US" dirty="0">
                <a:solidFill>
                  <a:srgbClr val="FF0000"/>
                </a:solidFill>
              </a:rPr>
              <a:t>discrepancy</a:t>
            </a:r>
            <a:r>
              <a:rPr lang="en-US" dirty="0"/>
              <a:t> view of needs</a:t>
            </a:r>
          </a:p>
          <a:p>
            <a:r>
              <a:rPr lang="en-US" dirty="0"/>
              <a:t>A </a:t>
            </a:r>
            <a:r>
              <a:rPr lang="en-US" dirty="0">
                <a:solidFill>
                  <a:srgbClr val="FF0000"/>
                </a:solidFill>
              </a:rPr>
              <a:t>democratic</a:t>
            </a:r>
            <a:r>
              <a:rPr lang="en-US" dirty="0"/>
              <a:t> view of needs</a:t>
            </a:r>
          </a:p>
          <a:p>
            <a:r>
              <a:rPr lang="en-US" dirty="0"/>
              <a:t>An </a:t>
            </a:r>
            <a:r>
              <a:rPr lang="en-US" dirty="0">
                <a:solidFill>
                  <a:srgbClr val="FF0000"/>
                </a:solidFill>
              </a:rPr>
              <a:t>analytic</a:t>
            </a:r>
            <a:r>
              <a:rPr lang="en-US" dirty="0"/>
              <a:t> view of needs</a:t>
            </a:r>
          </a:p>
          <a:p>
            <a:pPr marL="0" indent="0" algn="r">
              <a:buNone/>
            </a:pPr>
            <a:r>
              <a:rPr lang="en-US" sz="1800" dirty="0"/>
              <a:t>(Brown, 2016)</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6622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22D58-4AE4-4D98-B6D4-1177859FB1CD}"/>
              </a:ext>
            </a:extLst>
          </p:cNvPr>
          <p:cNvSpPr>
            <a:spLocks noGrp="1"/>
          </p:cNvSpPr>
          <p:nvPr>
            <p:ph type="title"/>
          </p:nvPr>
        </p:nvSpPr>
        <p:spPr>
          <a:xfrm>
            <a:off x="457200" y="620688"/>
            <a:ext cx="8435280" cy="1224136"/>
          </a:xfrm>
        </p:spPr>
        <p:txBody>
          <a:bodyPr>
            <a:normAutofit fontScale="90000"/>
          </a:bodyPr>
          <a:lstStyle/>
          <a:p>
            <a:pPr algn="ctr"/>
            <a:br>
              <a:rPr lang="en-US" b="1" dirty="0">
                <a:latin typeface="+mn-lt"/>
              </a:rPr>
            </a:br>
            <a:br>
              <a:rPr lang="en-US" b="1" dirty="0">
                <a:latin typeface="+mn-lt"/>
              </a:rPr>
            </a:br>
            <a:r>
              <a:rPr lang="en-US" b="1" dirty="0">
                <a:latin typeface="+mn-lt"/>
              </a:rPr>
              <a:t>A diagnostic view of needs</a:t>
            </a:r>
            <a:br>
              <a:rPr lang="en-US" dirty="0"/>
            </a:br>
            <a:endParaRPr lang="en-US" dirty="0"/>
          </a:p>
        </p:txBody>
      </p:sp>
      <p:sp>
        <p:nvSpPr>
          <p:cNvPr id="3" name="Content Placeholder 2">
            <a:extLst>
              <a:ext uri="{FF2B5EF4-FFF2-40B4-BE49-F238E27FC236}">
                <a16:creationId xmlns:a16="http://schemas.microsoft.com/office/drawing/2014/main" id="{6393A17A-BD07-423D-9BB9-AC46A3FCF736}"/>
              </a:ext>
            </a:extLst>
          </p:cNvPr>
          <p:cNvSpPr>
            <a:spLocks noGrp="1"/>
          </p:cNvSpPr>
          <p:nvPr>
            <p:ph idx="1"/>
          </p:nvPr>
        </p:nvSpPr>
        <p:spPr>
          <a:xfrm>
            <a:off x="457200" y="1340768"/>
            <a:ext cx="8229600" cy="4983832"/>
          </a:xfrm>
        </p:spPr>
        <p:txBody>
          <a:bodyPr>
            <a:normAutofit fontScale="92500"/>
          </a:bodyPr>
          <a:lstStyle/>
          <a:p>
            <a:pPr marL="0" indent="0">
              <a:lnSpc>
                <a:spcPct val="120000"/>
              </a:lnSpc>
              <a:buNone/>
            </a:pPr>
            <a:r>
              <a:rPr lang="en-US" sz="2400" dirty="0"/>
              <a:t>Here, needs correspond to language, genres, and skills that are considered necessities and  essentials for success in the target setting. The key stakeholders in this situation are those who possess the direct knowledge and experience of the target settings:</a:t>
            </a:r>
          </a:p>
          <a:p>
            <a:pPr marL="0" indent="0">
              <a:buNone/>
            </a:pPr>
            <a:endParaRPr lang="en-US" sz="2400" dirty="0"/>
          </a:p>
          <a:p>
            <a:r>
              <a:rPr lang="en-US" sz="2400" dirty="0"/>
              <a:t>Experienced ESP instructors</a:t>
            </a:r>
          </a:p>
          <a:p>
            <a:r>
              <a:rPr lang="en-US" sz="2400" dirty="0"/>
              <a:t>Course coordinators</a:t>
            </a:r>
          </a:p>
          <a:p>
            <a:r>
              <a:rPr lang="en-US" sz="2400" dirty="0"/>
              <a:t>Heads of department</a:t>
            </a:r>
          </a:p>
          <a:p>
            <a:r>
              <a:rPr lang="en-US" sz="2400" dirty="0"/>
              <a:t>Subject specialists future employers</a:t>
            </a:r>
          </a:p>
          <a:p>
            <a:r>
              <a:rPr lang="en-US" sz="2400" dirty="0"/>
              <a:t>Graduate alumni</a:t>
            </a:r>
          </a:p>
          <a:p>
            <a:pPr marL="0" indent="0">
              <a:buNone/>
            </a:pPr>
            <a:endParaRPr lang="en-US" sz="2400" dirty="0"/>
          </a:p>
          <a:p>
            <a:pPr marL="0" indent="0" algn="r">
              <a:buNone/>
            </a:pPr>
            <a:r>
              <a:rPr lang="en-US" sz="2000" dirty="0"/>
              <a:t>(Brown, 2016)</a:t>
            </a:r>
          </a:p>
          <a:p>
            <a:pPr marL="0" indent="0" algn="r">
              <a:buNone/>
            </a:pPr>
            <a:endParaRPr lang="en-US" sz="2400" dirty="0"/>
          </a:p>
          <a:p>
            <a:pPr marL="0" indent="0">
              <a:buNone/>
            </a:pPr>
            <a:endParaRPr lang="en-US" sz="2400" dirty="0"/>
          </a:p>
        </p:txBody>
      </p:sp>
    </p:spTree>
    <p:extLst>
      <p:ext uri="{BB962C8B-B14F-4D97-AF65-F5344CB8AC3E}">
        <p14:creationId xmlns:p14="http://schemas.microsoft.com/office/powerpoint/2010/main" val="3319630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B6471-0320-48EC-A357-99125BABE97A}"/>
              </a:ext>
            </a:extLst>
          </p:cNvPr>
          <p:cNvSpPr>
            <a:spLocks noGrp="1"/>
          </p:cNvSpPr>
          <p:nvPr>
            <p:ph type="title"/>
          </p:nvPr>
        </p:nvSpPr>
        <p:spPr/>
        <p:txBody>
          <a:bodyPr>
            <a:normAutofit/>
          </a:bodyPr>
          <a:lstStyle/>
          <a:p>
            <a:pPr algn="ctr"/>
            <a:r>
              <a:rPr lang="en-US" sz="4400" b="1" dirty="0">
                <a:latin typeface="+mn-lt"/>
              </a:rPr>
              <a:t>A diagnostic view of needs</a:t>
            </a:r>
            <a:endParaRPr lang="en-US" sz="4400" dirty="0">
              <a:latin typeface="+mn-lt"/>
            </a:endParaRPr>
          </a:p>
        </p:txBody>
      </p:sp>
      <p:sp>
        <p:nvSpPr>
          <p:cNvPr id="3" name="Content Placeholder 2">
            <a:extLst>
              <a:ext uri="{FF2B5EF4-FFF2-40B4-BE49-F238E27FC236}">
                <a16:creationId xmlns:a16="http://schemas.microsoft.com/office/drawing/2014/main" id="{6DC021CF-4853-4523-8766-B77CFC4B39E5}"/>
              </a:ext>
            </a:extLst>
          </p:cNvPr>
          <p:cNvSpPr>
            <a:spLocks noGrp="1"/>
          </p:cNvSpPr>
          <p:nvPr>
            <p:ph idx="1"/>
          </p:nvPr>
        </p:nvSpPr>
        <p:spPr/>
        <p:txBody>
          <a:bodyPr>
            <a:normAutofit fontScale="77500" lnSpcReduction="20000"/>
          </a:bodyPr>
          <a:lstStyle/>
          <a:p>
            <a:pPr marL="0" indent="0">
              <a:buNone/>
            </a:pPr>
            <a:r>
              <a:rPr lang="en-US" sz="2800" dirty="0"/>
              <a:t>A diagnostic view of needs brings about ranking of learner objectives:</a:t>
            </a:r>
          </a:p>
          <a:p>
            <a:pPr marL="0" indent="0" algn="ctr">
              <a:buNone/>
            </a:pPr>
            <a:r>
              <a:rPr lang="en-US" sz="2800" dirty="0">
                <a:solidFill>
                  <a:srgbClr val="FF0000"/>
                </a:solidFill>
              </a:rPr>
              <a:t>at the top</a:t>
            </a:r>
            <a:endParaRPr lang="en-US" sz="2800" dirty="0"/>
          </a:p>
          <a:p>
            <a:pPr marL="0" indent="0" algn="ctr">
              <a:buNone/>
            </a:pPr>
            <a:r>
              <a:rPr lang="en-US" sz="2800" dirty="0"/>
              <a:t>Those which must be achieved </a:t>
            </a:r>
          </a:p>
          <a:p>
            <a:pPr marL="0" indent="0" algn="ctr">
              <a:buNone/>
            </a:pPr>
            <a:r>
              <a:rPr lang="en-US" sz="2800" dirty="0">
                <a:solidFill>
                  <a:srgbClr val="FF0000"/>
                </a:solidFill>
              </a:rPr>
              <a:t>in the middle </a:t>
            </a:r>
            <a:endParaRPr lang="en-US" sz="2800" dirty="0"/>
          </a:p>
          <a:p>
            <a:pPr marL="0" indent="0" algn="ctr">
              <a:buNone/>
            </a:pPr>
            <a:r>
              <a:rPr lang="en-US" sz="2800" dirty="0"/>
              <a:t>Those which are desirable but less important </a:t>
            </a:r>
          </a:p>
          <a:p>
            <a:pPr marL="0" indent="0" algn="ctr">
              <a:buNone/>
            </a:pPr>
            <a:r>
              <a:rPr lang="en-US" sz="2800" dirty="0">
                <a:solidFill>
                  <a:srgbClr val="FF0000"/>
                </a:solidFill>
              </a:rPr>
              <a:t>at the bottom</a:t>
            </a:r>
            <a:endParaRPr lang="en-US" sz="2800" dirty="0"/>
          </a:p>
          <a:p>
            <a:pPr marL="0" indent="0" algn="ctr">
              <a:buNone/>
            </a:pPr>
            <a:r>
              <a:rPr lang="en-US" sz="2800" dirty="0"/>
              <a:t>Those</a:t>
            </a:r>
            <a:r>
              <a:rPr lang="en-US" sz="2800" dirty="0">
                <a:solidFill>
                  <a:srgbClr val="FF0000"/>
                </a:solidFill>
              </a:rPr>
              <a:t> </a:t>
            </a:r>
            <a:r>
              <a:rPr lang="en-US" sz="2800" dirty="0"/>
              <a:t>that are irrelevant and can be ignored</a:t>
            </a:r>
          </a:p>
          <a:p>
            <a:pPr marL="0" indent="0" algn="ctr">
              <a:buNone/>
            </a:pPr>
            <a:endParaRPr lang="en-US" sz="2800" dirty="0"/>
          </a:p>
          <a:p>
            <a:pPr marL="0" indent="0" algn="ctr">
              <a:buNone/>
            </a:pPr>
            <a:r>
              <a:rPr lang="en-US" sz="2800" dirty="0">
                <a:solidFill>
                  <a:schemeClr val="tx2"/>
                </a:solidFill>
              </a:rPr>
              <a:t>Such approach allows prioritising the most important components of the teaching input and set the right sequence of materials</a:t>
            </a:r>
          </a:p>
          <a:p>
            <a:pPr marL="0" indent="0" algn="r">
              <a:buNone/>
            </a:pPr>
            <a:endParaRPr lang="en-US" sz="2800" dirty="0"/>
          </a:p>
          <a:p>
            <a:pPr marL="0" indent="0" algn="r">
              <a:buNone/>
            </a:pPr>
            <a:r>
              <a:rPr lang="en-US" sz="2300" dirty="0"/>
              <a:t>(Brown, 2016)</a:t>
            </a:r>
          </a:p>
          <a:p>
            <a:pPr marL="0" indent="0">
              <a:buNone/>
            </a:pPr>
            <a:endParaRPr lang="en-US" dirty="0"/>
          </a:p>
        </p:txBody>
      </p:sp>
    </p:spTree>
    <p:extLst>
      <p:ext uri="{BB962C8B-B14F-4D97-AF65-F5344CB8AC3E}">
        <p14:creationId xmlns:p14="http://schemas.microsoft.com/office/powerpoint/2010/main" val="2918305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0F508-3633-4750-ABF9-C17931F56883}"/>
              </a:ext>
            </a:extLst>
          </p:cNvPr>
          <p:cNvSpPr>
            <a:spLocks noGrp="1"/>
          </p:cNvSpPr>
          <p:nvPr>
            <p:ph type="title"/>
          </p:nvPr>
        </p:nvSpPr>
        <p:spPr/>
        <p:txBody>
          <a:bodyPr>
            <a:normAutofit fontScale="90000"/>
          </a:bodyPr>
          <a:lstStyle/>
          <a:p>
            <a:pPr algn="ctr"/>
            <a:r>
              <a:rPr lang="en-US" b="1" dirty="0">
                <a:latin typeface="+mn-lt"/>
              </a:rPr>
              <a:t>A discrepancy view of needs</a:t>
            </a:r>
          </a:p>
        </p:txBody>
      </p:sp>
      <p:sp>
        <p:nvSpPr>
          <p:cNvPr id="3" name="Content Placeholder 2">
            <a:extLst>
              <a:ext uri="{FF2B5EF4-FFF2-40B4-BE49-F238E27FC236}">
                <a16:creationId xmlns:a16="http://schemas.microsoft.com/office/drawing/2014/main" id="{46B40448-1984-4C7A-ABDD-FF86B0370935}"/>
              </a:ext>
            </a:extLst>
          </p:cNvPr>
          <p:cNvSpPr>
            <a:spLocks noGrp="1"/>
          </p:cNvSpPr>
          <p:nvPr>
            <p:ph idx="1"/>
          </p:nvPr>
        </p:nvSpPr>
        <p:spPr/>
        <p:txBody>
          <a:bodyPr/>
          <a:lstStyle/>
          <a:p>
            <a:pPr marL="0" indent="0">
              <a:buNone/>
            </a:pPr>
            <a:r>
              <a:rPr lang="en-US" dirty="0"/>
              <a:t>Here, needs correspond to </a:t>
            </a:r>
          </a:p>
          <a:p>
            <a:pPr marL="0" indent="0">
              <a:buNone/>
            </a:pPr>
            <a:r>
              <a:rPr lang="en-US" dirty="0"/>
              <a:t>“the lacks, discrepancies, or gaps between what learners can currently do in the language and what they will need to do in the target setting”. </a:t>
            </a:r>
          </a:p>
          <a:p>
            <a:pPr marL="0" indent="0">
              <a:buNone/>
            </a:pPr>
            <a:endParaRPr lang="en-US" dirty="0"/>
          </a:p>
          <a:p>
            <a:pPr marL="0" indent="0">
              <a:buNone/>
            </a:pPr>
            <a:r>
              <a:rPr lang="en-US" dirty="0"/>
              <a:t>The ESP instructors may divide learners according to particular ability groups and also consult the stakeholders so that the appropriate objectives are set. </a:t>
            </a:r>
          </a:p>
        </p:txBody>
      </p:sp>
    </p:spTree>
    <p:extLst>
      <p:ext uri="{BB962C8B-B14F-4D97-AF65-F5344CB8AC3E}">
        <p14:creationId xmlns:p14="http://schemas.microsoft.com/office/powerpoint/2010/main" val="3148212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A6AFA-6F66-431B-B287-68010AB3A9E2}"/>
              </a:ext>
            </a:extLst>
          </p:cNvPr>
          <p:cNvSpPr>
            <a:spLocks noGrp="1"/>
          </p:cNvSpPr>
          <p:nvPr>
            <p:ph type="title"/>
          </p:nvPr>
        </p:nvSpPr>
        <p:spPr/>
        <p:txBody>
          <a:bodyPr>
            <a:normAutofit/>
          </a:bodyPr>
          <a:lstStyle/>
          <a:p>
            <a:pPr algn="ctr"/>
            <a:r>
              <a:rPr lang="en-US" sz="4400" b="1" dirty="0">
                <a:latin typeface="+mn-lt"/>
              </a:rPr>
              <a:t>Democratic view of needs</a:t>
            </a:r>
          </a:p>
        </p:txBody>
      </p:sp>
      <p:sp>
        <p:nvSpPr>
          <p:cNvPr id="3" name="Content Placeholder 2">
            <a:extLst>
              <a:ext uri="{FF2B5EF4-FFF2-40B4-BE49-F238E27FC236}">
                <a16:creationId xmlns:a16="http://schemas.microsoft.com/office/drawing/2014/main" id="{1701ECF9-A18C-469A-B0C3-59FB40E5D942}"/>
              </a:ext>
            </a:extLst>
          </p:cNvPr>
          <p:cNvSpPr>
            <a:spLocks noGrp="1"/>
          </p:cNvSpPr>
          <p:nvPr>
            <p:ph idx="1"/>
          </p:nvPr>
        </p:nvSpPr>
        <p:spPr/>
        <p:txBody>
          <a:bodyPr/>
          <a:lstStyle/>
          <a:p>
            <a:pPr marL="365760" lvl="1" indent="0">
              <a:buNone/>
            </a:pPr>
            <a:r>
              <a:rPr lang="en-US" dirty="0"/>
              <a:t>Here, needs correspond to what the different stakeholders want, desire, expect, or request from the ESP course. The most important stakeholders in this case are the learners themselves. </a:t>
            </a:r>
          </a:p>
          <a:p>
            <a:pPr marL="365760" lvl="1" indent="0">
              <a:buNone/>
            </a:pPr>
            <a:r>
              <a:rPr lang="en-US" dirty="0"/>
              <a:t>Learners certainly expect their ESP course to be:</a:t>
            </a:r>
          </a:p>
          <a:p>
            <a:pPr lvl="1"/>
            <a:r>
              <a:rPr lang="en-US" dirty="0"/>
              <a:t>Interesting </a:t>
            </a:r>
          </a:p>
          <a:p>
            <a:pPr lvl="1"/>
            <a:r>
              <a:rPr lang="en-US" dirty="0"/>
              <a:t>Enjoyable</a:t>
            </a:r>
          </a:p>
          <a:p>
            <a:pPr lvl="1"/>
            <a:r>
              <a:rPr lang="en-US" dirty="0"/>
              <a:t>Manageable</a:t>
            </a:r>
          </a:p>
          <a:p>
            <a:pPr lvl="1"/>
            <a:r>
              <a:rPr lang="en-US" dirty="0"/>
              <a:t>Relevant to their future goals</a:t>
            </a:r>
          </a:p>
        </p:txBody>
      </p:sp>
    </p:spTree>
    <p:extLst>
      <p:ext uri="{BB962C8B-B14F-4D97-AF65-F5344CB8AC3E}">
        <p14:creationId xmlns:p14="http://schemas.microsoft.com/office/powerpoint/2010/main" val="1434164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AACEF-4B48-41C2-BA38-7C2F66896971}"/>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An analytic view of needs</a:t>
            </a:r>
          </a:p>
        </p:txBody>
      </p:sp>
      <p:sp>
        <p:nvSpPr>
          <p:cNvPr id="3" name="Content Placeholder 2">
            <a:extLst>
              <a:ext uri="{FF2B5EF4-FFF2-40B4-BE49-F238E27FC236}">
                <a16:creationId xmlns:a16="http://schemas.microsoft.com/office/drawing/2014/main" id="{BCB3E16E-E777-422F-A4CF-E6E924D84166}"/>
              </a:ext>
            </a:extLst>
          </p:cNvPr>
          <p:cNvSpPr>
            <a:spLocks noGrp="1"/>
          </p:cNvSpPr>
          <p:nvPr>
            <p:ph idx="1"/>
          </p:nvPr>
        </p:nvSpPr>
        <p:spPr/>
        <p:txBody>
          <a:bodyPr/>
          <a:lstStyle/>
          <a:p>
            <a:pPr marL="0" indent="0">
              <a:buNone/>
            </a:pPr>
            <a:endParaRPr lang="en-US" dirty="0"/>
          </a:p>
          <a:p>
            <a:pPr marL="0" indent="0">
              <a:buNone/>
            </a:pPr>
            <a:endParaRPr lang="en-US" dirty="0"/>
          </a:p>
          <a:p>
            <a:pPr marL="0" indent="0">
              <a:buNone/>
            </a:pPr>
            <a:r>
              <a:rPr lang="en-US" dirty="0"/>
              <a:t>Here, needs correspond to elements that Second Language Acquisition (SLA) theory and ELT research shows. Research and general practice in the area can inform of the most effective ways to match the teaching materials to learner needs. </a:t>
            </a:r>
          </a:p>
        </p:txBody>
      </p:sp>
    </p:spTree>
    <p:extLst>
      <p:ext uri="{BB962C8B-B14F-4D97-AF65-F5344CB8AC3E}">
        <p14:creationId xmlns:p14="http://schemas.microsoft.com/office/powerpoint/2010/main" val="532813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How to match expectations</a:t>
            </a:r>
          </a:p>
        </p:txBody>
      </p:sp>
      <p:sp>
        <p:nvSpPr>
          <p:cNvPr id="3" name="Объект 2"/>
          <p:cNvSpPr>
            <a:spLocks noGrp="1"/>
          </p:cNvSpPr>
          <p:nvPr>
            <p:ph idx="1"/>
          </p:nvPr>
        </p:nvSpPr>
        <p:spPr/>
        <p:txBody>
          <a:bodyPr>
            <a:normAutofit fontScale="55000" lnSpcReduction="20000"/>
          </a:bodyPr>
          <a:lstStyle/>
          <a:p>
            <a:pPr marL="0" indent="0">
              <a:buNone/>
            </a:pPr>
            <a:r>
              <a:rPr lang="en-US" sz="3600" dirty="0"/>
              <a:t>There are some additional points that we would like to mention: </a:t>
            </a:r>
          </a:p>
          <a:p>
            <a:pPr marL="0" indent="0">
              <a:lnSpc>
                <a:spcPct val="170000"/>
              </a:lnSpc>
              <a:spcAft>
                <a:spcPts val="600"/>
              </a:spcAft>
              <a:buNone/>
            </a:pPr>
            <a:r>
              <a:rPr lang="en-US" dirty="0"/>
              <a:t>a. Bear in mind the backgrounds of the teachers who will use the materials. How experienced are they? How much do they know about developments in ELT and ESP? How much do they know about the ESP specialism? </a:t>
            </a:r>
          </a:p>
          <a:p>
            <a:pPr marL="0" indent="0">
              <a:lnSpc>
                <a:spcPct val="170000"/>
              </a:lnSpc>
              <a:spcAft>
                <a:spcPts val="600"/>
              </a:spcAft>
              <a:buNone/>
            </a:pPr>
            <a:r>
              <a:rPr lang="en-US" dirty="0"/>
              <a:t>b. There should be a course syllabus which will indicate what kind and what amount of materials are needed. The entire syllabus may be prepared by a department, and may depend solely on materials developed by the staff. At the other extreme, the syllabus may be provided by a published textbook, and supplemented by in-house materials. Whatever the situation, materials should be developed according to </a:t>
            </a:r>
            <a:r>
              <a:rPr lang="en-US" dirty="0">
                <a:latin typeface="Times New Roman" panose="02020603050405020304" pitchFamily="18" charset="0"/>
                <a:cs typeface="Times New Roman" panose="02020603050405020304" pitchFamily="18" charset="0"/>
              </a:rPr>
              <a:t>guidelines</a:t>
            </a:r>
            <a:r>
              <a:rPr lang="en-US" dirty="0"/>
              <a:t> which have been agreed upon by the staff. </a:t>
            </a:r>
          </a:p>
          <a:p>
            <a:pPr marL="0" indent="0">
              <a:lnSpc>
                <a:spcPct val="170000"/>
              </a:lnSpc>
              <a:spcAft>
                <a:spcPts val="600"/>
              </a:spcAft>
              <a:buNone/>
            </a:pPr>
            <a:r>
              <a:rPr lang="en-US" dirty="0"/>
              <a:t>c. Allow for personal preference and modification on the part of the teacher. Materials that can be used in a variety of ways are more likely to have a positive effect on a teacher's performance in class.</a:t>
            </a:r>
          </a:p>
        </p:txBody>
      </p:sp>
    </p:spTree>
    <p:extLst>
      <p:ext uri="{BB962C8B-B14F-4D97-AF65-F5344CB8AC3E}">
        <p14:creationId xmlns:p14="http://schemas.microsoft.com/office/powerpoint/2010/main" val="133794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How to match expectations</a:t>
            </a:r>
            <a:endParaRPr lang="ru-RU" sz="4400" b="1" dirty="0">
              <a:latin typeface="+mn-lt"/>
            </a:endParaRPr>
          </a:p>
        </p:txBody>
      </p:sp>
      <p:sp>
        <p:nvSpPr>
          <p:cNvPr id="3" name="Объект 2"/>
          <p:cNvSpPr>
            <a:spLocks noGrp="1"/>
          </p:cNvSpPr>
          <p:nvPr>
            <p:ph idx="1"/>
          </p:nvPr>
        </p:nvSpPr>
        <p:spPr/>
        <p:txBody>
          <a:bodyPr>
            <a:normAutofit fontScale="47500" lnSpcReduction="20000"/>
          </a:bodyPr>
          <a:lstStyle/>
          <a:p>
            <a:pPr marL="0" indent="0">
              <a:buNone/>
            </a:pPr>
            <a:endParaRPr lang="en-US" dirty="0"/>
          </a:p>
          <a:p>
            <a:pPr marL="0" indent="0">
              <a:lnSpc>
                <a:spcPct val="170000"/>
              </a:lnSpc>
              <a:spcAft>
                <a:spcPts val="600"/>
              </a:spcAft>
              <a:buNone/>
            </a:pPr>
            <a:r>
              <a:rPr lang="en-US" sz="2500" dirty="0"/>
              <a:t>d. Ideally, the course syllabus and class materials will be designed not only by a group of teachers who are conversant with the latest developments in ELT and ESP, but who share a similar approach to teaching, who can cooperate on collating and responding to feedback and who are supported by a sympathetic management As most teachers know, this type of situation is not always the norm. </a:t>
            </a:r>
          </a:p>
          <a:p>
            <a:pPr marL="0" indent="0">
              <a:lnSpc>
                <a:spcPct val="170000"/>
              </a:lnSpc>
              <a:spcAft>
                <a:spcPts val="600"/>
              </a:spcAft>
              <a:buNone/>
            </a:pPr>
            <a:r>
              <a:rPr lang="en-US" sz="2500" dirty="0"/>
              <a:t>e. Consider designing guides and templates to aid less experienced teachers to develop materials. For example, if listening material is needed, advice on the selection, editing, recording and re-recording of texts could be presented, together with a brief summary of current thinking in teaching listening skills. This could be supplemented by templates which allow teachers to 'slot in texts and exercises to produce usable materials. </a:t>
            </a:r>
          </a:p>
          <a:p>
            <a:pPr marL="0" indent="0">
              <a:lnSpc>
                <a:spcPct val="170000"/>
              </a:lnSpc>
              <a:spcAft>
                <a:spcPts val="600"/>
              </a:spcAft>
              <a:buNone/>
            </a:pPr>
            <a:r>
              <a:rPr lang="en-US" sz="2500" dirty="0"/>
              <a:t>f. Remember that syllabuses and materials have a limited lifespan. Wherever possible, design a syllabus that allows for partial changes to be made, thus avoiding wholesale changes to a programme that can be disastrous. Design materials that can be revised with a minimum of effort. Do not spend too much time developing materials that have a short shelf-life.</a:t>
            </a:r>
          </a:p>
          <a:p>
            <a:pPr marL="0" indent="0">
              <a:lnSpc>
                <a:spcPct val="170000"/>
              </a:lnSpc>
              <a:spcAft>
                <a:spcPts val="600"/>
              </a:spcAft>
              <a:buNone/>
            </a:pPr>
            <a:r>
              <a:rPr lang="en-US" sz="2500" dirty="0"/>
              <a:t> g. Encourage ongoing research into analysis of relevant source texts (written and spoken), and related textbooks. Organize regular meetings/workshops to exchange ideas.</a:t>
            </a:r>
          </a:p>
          <a:p>
            <a:pPr marL="0" indent="0" algn="r">
              <a:buNone/>
            </a:pPr>
            <a:endParaRPr lang="en-US" sz="2000" dirty="0"/>
          </a:p>
        </p:txBody>
      </p:sp>
    </p:spTree>
    <p:extLst>
      <p:ext uri="{BB962C8B-B14F-4D97-AF65-F5344CB8AC3E}">
        <p14:creationId xmlns:p14="http://schemas.microsoft.com/office/powerpoint/2010/main" val="3988366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400" b="1" dirty="0"/>
              <a:t>Research in the area</a:t>
            </a:r>
            <a:br>
              <a:rPr lang="en-US" sz="4400" b="1" dirty="0"/>
            </a:br>
            <a:endParaRPr lang="ru-RU" sz="4400" b="1" dirty="0">
              <a:solidFill>
                <a:srgbClr val="FF0000"/>
              </a:solidFill>
              <a:latin typeface="+mn-lt"/>
            </a:endParaRPr>
          </a:p>
        </p:txBody>
      </p:sp>
      <p:sp>
        <p:nvSpPr>
          <p:cNvPr id="3" name="Объект 2"/>
          <p:cNvSpPr>
            <a:spLocks noGrp="1"/>
          </p:cNvSpPr>
          <p:nvPr>
            <p:ph idx="1"/>
          </p:nvPr>
        </p:nvSpPr>
        <p:spPr/>
        <p:txBody>
          <a:bodyPr/>
          <a:lstStyle/>
          <a:p>
            <a:pPr marL="0" indent="0">
              <a:buNone/>
            </a:pPr>
            <a:endParaRPr lang="en-US" b="1" dirty="0">
              <a:solidFill>
                <a:srgbClr val="FF0000"/>
              </a:solidFill>
            </a:endParaRPr>
          </a:p>
          <a:p>
            <a:pPr marL="0" indent="0">
              <a:buNone/>
            </a:pPr>
            <a:endParaRPr lang="en-US" dirty="0"/>
          </a:p>
          <a:p>
            <a:pPr marL="0" indent="0">
              <a:buNone/>
            </a:pPr>
            <a:endParaRPr lang="ru-RU" dirty="0"/>
          </a:p>
        </p:txBody>
      </p:sp>
      <p:pic>
        <p:nvPicPr>
          <p:cNvPr id="4" name="Content Placeholder 4">
            <a:extLst>
              <a:ext uri="{FF2B5EF4-FFF2-40B4-BE49-F238E27FC236}">
                <a16:creationId xmlns:a16="http://schemas.microsoft.com/office/drawing/2014/main" id="{B9A0B188-81EE-4582-BED2-8187BEDD28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1670680"/>
            <a:ext cx="6840760" cy="4672986"/>
          </a:xfrm>
          <a:prstGeom prst="rect">
            <a:avLst/>
          </a:prstGeom>
        </p:spPr>
      </p:pic>
      <p:sp>
        <p:nvSpPr>
          <p:cNvPr id="5" name="Rectangle 4">
            <a:extLst>
              <a:ext uri="{FF2B5EF4-FFF2-40B4-BE49-F238E27FC236}">
                <a16:creationId xmlns:a16="http://schemas.microsoft.com/office/drawing/2014/main" id="{7BB11308-1BF6-4D00-8CA2-E36908FB48F2}"/>
              </a:ext>
            </a:extLst>
          </p:cNvPr>
          <p:cNvSpPr/>
          <p:nvPr/>
        </p:nvSpPr>
        <p:spPr>
          <a:xfrm>
            <a:off x="5652120" y="6324600"/>
            <a:ext cx="4572000" cy="380938"/>
          </a:xfrm>
          <a:prstGeom prst="rect">
            <a:avLst/>
          </a:prstGeom>
        </p:spPr>
        <p:txBody>
          <a:bodyPr>
            <a:spAutoFit/>
          </a:bodyPr>
          <a:lstStyle/>
          <a:p>
            <a:pPr algn="just">
              <a:lnSpc>
                <a:spcPct val="150000"/>
              </a:lnSpc>
              <a:spcAft>
                <a:spcPts val="800"/>
              </a:spcAft>
            </a:pPr>
            <a:r>
              <a:rPr lang="en-US" sz="1400" dirty="0">
                <a:latin typeface="Times New Roman" panose="02020603050405020304" pitchFamily="18" charset="0"/>
                <a:ea typeface="Calibri" panose="020F0502020204030204" pitchFamily="34" charset="0"/>
                <a:cs typeface="Times New Roman" panose="02020603050405020304" pitchFamily="18" charset="0"/>
              </a:rPr>
              <a:t>(Barnard &amp; Zemach, 2014:308).</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0433EBB1-C5D5-466E-9D29-328DF253DDF3}"/>
              </a:ext>
            </a:extLst>
          </p:cNvPr>
          <p:cNvSpPr/>
          <p:nvPr/>
        </p:nvSpPr>
        <p:spPr>
          <a:xfrm>
            <a:off x="3353365" y="1275588"/>
            <a:ext cx="2437270" cy="369332"/>
          </a:xfrm>
          <a:prstGeom prst="rect">
            <a:avLst/>
          </a:prstGeom>
        </p:spPr>
        <p:txBody>
          <a:bodyPr wrap="none">
            <a:spAutoFit/>
          </a:bodyPr>
          <a:lstStyle/>
          <a:p>
            <a:r>
              <a:rPr lang="en-US" b="1" dirty="0">
                <a:solidFill>
                  <a:srgbClr val="FF0000"/>
                </a:solidFill>
              </a:rPr>
              <a:t>EGP-ESP continuum </a:t>
            </a:r>
            <a:endParaRPr lang="en-US" dirty="0"/>
          </a:p>
        </p:txBody>
      </p:sp>
    </p:spTree>
    <p:extLst>
      <p:ext uri="{BB962C8B-B14F-4D97-AF65-F5344CB8AC3E}">
        <p14:creationId xmlns:p14="http://schemas.microsoft.com/office/powerpoint/2010/main" val="3648948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Important considerations</a:t>
            </a:r>
            <a:endParaRPr lang="ru-RU" sz="4400" b="1" dirty="0">
              <a:latin typeface="+mn-lt"/>
            </a:endParaRPr>
          </a:p>
        </p:txBody>
      </p:sp>
      <p:sp>
        <p:nvSpPr>
          <p:cNvPr id="3" name="Объект 2"/>
          <p:cNvSpPr>
            <a:spLocks noGrp="1"/>
          </p:cNvSpPr>
          <p:nvPr>
            <p:ph idx="1"/>
          </p:nvPr>
        </p:nvSpPr>
        <p:spPr/>
        <p:txBody>
          <a:bodyPr>
            <a:normAutofit fontScale="25000" lnSpcReduction="20000"/>
          </a:bodyPr>
          <a:lstStyle/>
          <a:p>
            <a:pPr marL="0" indent="0">
              <a:buNone/>
            </a:pPr>
            <a:r>
              <a:rPr lang="en-US" sz="6400" dirty="0"/>
              <a:t>Based on the continuum in the previous slide, the following points must be remembered by designers of ESP materials:</a:t>
            </a:r>
          </a:p>
          <a:p>
            <a:pPr marL="0" indent="0">
              <a:buNone/>
            </a:pPr>
            <a:endParaRPr lang="en-US" sz="4800" dirty="0"/>
          </a:p>
          <a:p>
            <a:pPr marL="0" indent="0">
              <a:lnSpc>
                <a:spcPct val="170000"/>
              </a:lnSpc>
              <a:buNone/>
            </a:pPr>
            <a:r>
              <a:rPr lang="en-US" sz="4800" dirty="0"/>
              <a:t>a. The more focused the course, the greater the knowledge of the specialism required by the course designer and the teacher.</a:t>
            </a:r>
          </a:p>
          <a:p>
            <a:pPr marL="0" indent="0">
              <a:lnSpc>
                <a:spcPct val="170000"/>
              </a:lnSpc>
              <a:buNone/>
            </a:pPr>
            <a:r>
              <a:rPr lang="en-US" sz="4800" dirty="0"/>
              <a:t>b. The learners will very often know more than the teacher about the topic area of a lesson.</a:t>
            </a:r>
          </a:p>
          <a:p>
            <a:pPr marL="0" indent="0">
              <a:lnSpc>
                <a:spcPct val="170000"/>
              </a:lnSpc>
              <a:buNone/>
            </a:pPr>
            <a:r>
              <a:rPr lang="en-US" sz="4800" dirty="0"/>
              <a:t>c. The greater the specialisation, the more obvious the differences in course content; however, all areas of ESP will share a common basis in general English.</a:t>
            </a:r>
          </a:p>
          <a:p>
            <a:pPr marL="0" indent="0">
              <a:lnSpc>
                <a:spcPct val="170000"/>
              </a:lnSpc>
              <a:buNone/>
            </a:pPr>
            <a:r>
              <a:rPr lang="en-US" sz="4800" dirty="0"/>
              <a:t>d. In theory, it is easier to predict leaners’ specific language needs at the end of the continuum.</a:t>
            </a:r>
          </a:p>
          <a:p>
            <a:pPr marL="0" indent="0">
              <a:lnSpc>
                <a:spcPct val="170000"/>
              </a:lnSpc>
              <a:buNone/>
            </a:pPr>
            <a:r>
              <a:rPr lang="en-US" sz="4800" dirty="0"/>
              <a:t>e. The position of a course on the continuum in no way dictates what approach, method or techniques should be used in class.</a:t>
            </a:r>
          </a:p>
          <a:p>
            <a:pPr marL="0" indent="0">
              <a:lnSpc>
                <a:spcPct val="170000"/>
              </a:lnSpc>
              <a:buNone/>
            </a:pPr>
            <a:r>
              <a:rPr lang="en-US" sz="4800" dirty="0"/>
              <a:t>f. A course especially developed for a specific context and group of learners will not necessarily be limited to the language used in that context. Depending on the time available, apparently unrelated EGP content can used to develop fluency and provide variety.</a:t>
            </a:r>
          </a:p>
          <a:p>
            <a:pPr marL="0" indent="0">
              <a:lnSpc>
                <a:spcPct val="170000"/>
              </a:lnSpc>
              <a:buNone/>
            </a:pPr>
            <a:r>
              <a:rPr lang="en-US" sz="4800" dirty="0"/>
              <a:t>g. The proficiency levels of learners may set limits on the level of specificity of a course. At lower levels, more attention will probably be given to proficiency in general English. </a:t>
            </a:r>
          </a:p>
          <a:p>
            <a:pPr marL="0" indent="0">
              <a:buNone/>
            </a:pPr>
            <a:endParaRPr lang="ru-RU" b="1" dirty="0"/>
          </a:p>
        </p:txBody>
      </p:sp>
    </p:spTree>
    <p:extLst>
      <p:ext uri="{BB962C8B-B14F-4D97-AF65-F5344CB8AC3E}">
        <p14:creationId xmlns:p14="http://schemas.microsoft.com/office/powerpoint/2010/main" val="2802205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Research in the area</a:t>
            </a:r>
            <a:endParaRPr lang="ru-RU" sz="4400" b="1" dirty="0">
              <a:latin typeface="+mn-lt"/>
            </a:endParaRPr>
          </a:p>
        </p:txBody>
      </p:sp>
      <p:sp>
        <p:nvSpPr>
          <p:cNvPr id="3" name="Объект 2"/>
          <p:cNvSpPr>
            <a:spLocks noGrp="1"/>
          </p:cNvSpPr>
          <p:nvPr>
            <p:ph idx="1"/>
          </p:nvPr>
        </p:nvSpPr>
        <p:spPr/>
        <p:txBody>
          <a:bodyPr/>
          <a:lstStyle/>
          <a:p>
            <a:pPr marL="0" indent="0">
              <a:buNone/>
            </a:pPr>
            <a:r>
              <a:rPr lang="en-US" b="1" dirty="0"/>
              <a:t>Statements from specialists:</a:t>
            </a:r>
            <a:endParaRPr lang="en-US" i="1" dirty="0"/>
          </a:p>
          <a:p>
            <a:pPr marL="0" indent="0">
              <a:buNone/>
            </a:pPr>
            <a:endParaRPr lang="en-US" i="1" dirty="0"/>
          </a:p>
          <a:p>
            <a:pPr marL="0" indent="0">
              <a:buNone/>
            </a:pPr>
            <a:r>
              <a:rPr lang="en-US" i="1" dirty="0"/>
              <a:t>Courses do not teach classes, teachers do</a:t>
            </a:r>
          </a:p>
          <a:p>
            <a:pPr marL="0" indent="0">
              <a:buNone/>
            </a:pPr>
            <a:r>
              <a:rPr lang="en-US" i="1" dirty="0"/>
              <a:t>(Lansford,2014)</a:t>
            </a:r>
          </a:p>
          <a:p>
            <a:pPr marL="0" indent="0">
              <a:buNone/>
            </a:pPr>
            <a:endParaRPr lang="en-US" i="1" dirty="0"/>
          </a:p>
          <a:p>
            <a:pPr marL="0" indent="0">
              <a:buNone/>
            </a:pPr>
            <a:endParaRPr lang="en-US" i="1" dirty="0"/>
          </a:p>
          <a:p>
            <a:pPr marL="0" indent="0">
              <a:buNone/>
            </a:pPr>
            <a:r>
              <a:rPr lang="en-US" i="1" dirty="0"/>
              <a:t>Learners do not learn what teachers teach, they learn what they need and want to learn (Tomlinson, 2015)</a:t>
            </a:r>
          </a:p>
        </p:txBody>
      </p:sp>
    </p:spTree>
    <p:extLst>
      <p:ext uri="{BB962C8B-B14F-4D97-AF65-F5344CB8AC3E}">
        <p14:creationId xmlns:p14="http://schemas.microsoft.com/office/powerpoint/2010/main" val="1475107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200" b="1" dirty="0">
                <a:latin typeface="+mn-lt"/>
              </a:rPr>
              <a:t>Designing ESP materials based on learner needs</a:t>
            </a:r>
            <a:endParaRPr lang="en-US" sz="2400" b="1" dirty="0">
              <a:latin typeface="+mn-lt"/>
            </a:endParaRPr>
          </a:p>
        </p:txBody>
      </p:sp>
      <p:sp>
        <p:nvSpPr>
          <p:cNvPr id="3" name="Объект 2"/>
          <p:cNvSpPr>
            <a:spLocks noGrp="1"/>
          </p:cNvSpPr>
          <p:nvPr>
            <p:ph idx="1"/>
          </p:nvPr>
        </p:nvSpPr>
        <p:spPr/>
        <p:txBody>
          <a:bodyPr>
            <a:normAutofit fontScale="77500" lnSpcReduction="20000"/>
          </a:bodyPr>
          <a:lstStyle/>
          <a:p>
            <a:pPr marL="0" indent="0">
              <a:buNone/>
            </a:pPr>
            <a:r>
              <a:rPr lang="en-US" dirty="0"/>
              <a:t>In the same way activities in commercially available textbooks should also be carefully selected and modified for effective teaching. Below are the five most important criteria suggested by Tomlinson:</a:t>
            </a:r>
          </a:p>
          <a:p>
            <a:pPr marL="0" indent="0">
              <a:buNone/>
            </a:pPr>
            <a:endParaRPr lang="en-US" dirty="0"/>
          </a:p>
          <a:p>
            <a:r>
              <a:rPr lang="en-US" dirty="0"/>
              <a:t>(1) expose the learners to a rich, recycled, comprehensible and meaningful input of language in use</a:t>
            </a:r>
          </a:p>
          <a:p>
            <a:r>
              <a:rPr lang="en-US" dirty="0"/>
              <a:t>(2) engage the learners affectively (i.e. involve the learners’ emotions and or contribute to self-esteem and positive feelings about the learning experience)</a:t>
            </a:r>
          </a:p>
          <a:p>
            <a:r>
              <a:rPr lang="en-US" dirty="0"/>
              <a:t>(3) engage the learners cognitively (i.e. stimulate the learners to think critically and creatively);</a:t>
            </a:r>
          </a:p>
          <a:p>
            <a:r>
              <a:rPr lang="en-US" dirty="0"/>
              <a:t>(4) pay attention to form during or after a meaning-focused activity;</a:t>
            </a:r>
          </a:p>
          <a:p>
            <a:r>
              <a:rPr lang="en-US" dirty="0"/>
              <a:t>(5) provide the learners with opportunities to use the target language for authentic communication.</a:t>
            </a:r>
          </a:p>
          <a:p>
            <a:pPr marL="0" indent="0">
              <a:buNone/>
            </a:pPr>
            <a:endParaRPr lang="en-US" dirty="0"/>
          </a:p>
        </p:txBody>
      </p:sp>
    </p:spTree>
    <p:extLst>
      <p:ext uri="{BB962C8B-B14F-4D97-AF65-F5344CB8AC3E}">
        <p14:creationId xmlns:p14="http://schemas.microsoft.com/office/powerpoint/2010/main" val="8147995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5400" dirty="0">
                <a:latin typeface="+mn-lt"/>
              </a:rPr>
              <a:t>References</a:t>
            </a:r>
            <a:endParaRPr lang="ru-RU" sz="5400" dirty="0">
              <a:latin typeface="+mn-lt"/>
            </a:endParaRPr>
          </a:p>
        </p:txBody>
      </p:sp>
      <p:sp>
        <p:nvSpPr>
          <p:cNvPr id="3" name="Объект 2"/>
          <p:cNvSpPr>
            <a:spLocks noGrp="1"/>
          </p:cNvSpPr>
          <p:nvPr>
            <p:ph idx="1"/>
          </p:nvPr>
        </p:nvSpPr>
        <p:spPr/>
        <p:txBody>
          <a:bodyPr>
            <a:normAutofit/>
          </a:bodyPr>
          <a:lstStyle/>
          <a:p>
            <a:r>
              <a:rPr lang="en-US" sz="2000" dirty="0"/>
              <a:t>Bao, D. (2018). Creativity and Innovations in ELT Materials Development: Looking Beyond the Current Design. Blue Ridge Summit, PA: Multilingual Matters.</a:t>
            </a:r>
          </a:p>
          <a:p>
            <a:r>
              <a:rPr lang="en-US" sz="2000" dirty="0"/>
              <a:t>Ellis, R. (2016). Language teaching materials as work plans: An SLA perspective. In B. Tomlinson (ed.) Second Language Acquisition Research and Materials Development for Language Learning (pp.203-2013). New York: Routledge.</a:t>
            </a:r>
          </a:p>
          <a:p>
            <a:r>
              <a:rPr lang="en-US" sz="2000" dirty="0"/>
              <a:t>Lansford, L. (2014, August 13). How to use coursebook: The art of pedagogy – Cambridge conversations. Retrieved June 16, 2016, from learning materials, </a:t>
            </a:r>
            <a:r>
              <a:rPr lang="en-US" sz="2000" dirty="0">
                <a:hlinkClick r:id="rId2"/>
              </a:rPr>
              <a:t>http://www.Cambridge.org/elt/blog/2014/08/use-coursebooks-art-pedagogy</a:t>
            </a:r>
            <a:endParaRPr lang="en-US" sz="2000" dirty="0"/>
          </a:p>
          <a:p>
            <a:r>
              <a:rPr lang="en-US" sz="2000" dirty="0"/>
              <a:t>Brown, J.D. (2016). Introducing needs analysis and English specific purposes. Abingdon, UK: Routledge. </a:t>
            </a:r>
          </a:p>
          <a:p>
            <a:pPr marL="0" indent="0">
              <a:buNone/>
            </a:pPr>
            <a:endParaRPr lang="en-US" dirty="0"/>
          </a:p>
        </p:txBody>
      </p:sp>
    </p:spTree>
    <p:extLst>
      <p:ext uri="{BB962C8B-B14F-4D97-AF65-F5344CB8AC3E}">
        <p14:creationId xmlns:p14="http://schemas.microsoft.com/office/powerpoint/2010/main" val="36890606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5400" b="1" dirty="0">
                <a:latin typeface="+mn-lt"/>
              </a:rPr>
              <a:t>Further Reading</a:t>
            </a:r>
            <a:endParaRPr lang="ru-RU" sz="5400" b="1" dirty="0">
              <a:latin typeface="+mn-lt"/>
            </a:endParaRPr>
          </a:p>
        </p:txBody>
      </p:sp>
      <p:sp>
        <p:nvSpPr>
          <p:cNvPr id="3" name="Объект 2"/>
          <p:cNvSpPr>
            <a:spLocks noGrp="1"/>
          </p:cNvSpPr>
          <p:nvPr>
            <p:ph idx="1"/>
          </p:nvPr>
        </p:nvSpPr>
        <p:spPr/>
        <p:txBody>
          <a:bodyPr>
            <a:normAutofit fontScale="25000" lnSpcReduction="20000"/>
          </a:bodyPr>
          <a:lstStyle/>
          <a:p>
            <a:pPr marL="0" indent="0">
              <a:buNone/>
            </a:pPr>
            <a:endParaRPr lang="en-US" dirty="0"/>
          </a:p>
          <a:p>
            <a:r>
              <a:rPr lang="en-US" sz="5600" dirty="0"/>
              <a:t>Brindley, G. (1989). The role of needs analysis in adult ESL programme design. In R. K. Johnson (Ed.), The Second Language Curriculum. Cambridge: Cambridge University Press. </a:t>
            </a:r>
          </a:p>
          <a:p>
            <a:r>
              <a:rPr lang="en-US" sz="5600" dirty="0"/>
              <a:t>Chovancová, B. (2014). Needs analysis and ESP course design: Self-perception of language needs among pre-service students. </a:t>
            </a:r>
            <a:r>
              <a:rPr lang="en-US" sz="5600" i="1" dirty="0"/>
              <a:t>Studies in Logic, Grammar and Rhetoric</a:t>
            </a:r>
            <a:r>
              <a:rPr lang="en-US" sz="5600" dirty="0"/>
              <a:t>, </a:t>
            </a:r>
            <a:r>
              <a:rPr lang="en-US" sz="5600" i="1" dirty="0"/>
              <a:t>38</a:t>
            </a:r>
            <a:r>
              <a:rPr lang="en-US" sz="5600" dirty="0"/>
              <a:t>(1), 43-57.</a:t>
            </a:r>
          </a:p>
          <a:p>
            <a:r>
              <a:rPr lang="en-US" sz="5600" dirty="0"/>
              <a:t>Flowerdew, L. (2013). Needs analysis and curriculum development. In B. </a:t>
            </a:r>
            <a:r>
              <a:rPr lang="en-US" sz="5600" dirty="0" err="1"/>
              <a:t>Paltridge</a:t>
            </a:r>
            <a:r>
              <a:rPr lang="en-US" sz="5600" dirty="0"/>
              <a:t> &amp; Starfield (Eds.), The handbook of English for specific purposes (pp.325-346). Oxford: Wiley-Blackwell. </a:t>
            </a:r>
          </a:p>
          <a:p>
            <a:r>
              <a:rPr lang="en-US" sz="5600" dirty="0"/>
              <a:t>Holliday, A. (1995). Assessing language needs within an institutional context: An ethnographic approach. </a:t>
            </a:r>
            <a:r>
              <a:rPr lang="en-US" sz="5600" i="1" dirty="0"/>
              <a:t>English for Specific Purposes</a:t>
            </a:r>
            <a:r>
              <a:rPr lang="en-US" sz="5600" dirty="0"/>
              <a:t>, </a:t>
            </a:r>
            <a:r>
              <a:rPr lang="en-US" sz="5600" i="1" dirty="0"/>
              <a:t>14</a:t>
            </a:r>
            <a:r>
              <a:rPr lang="en-US" sz="5600" dirty="0"/>
              <a:t>(2), 115-126.</a:t>
            </a:r>
          </a:p>
          <a:p>
            <a:r>
              <a:rPr lang="en-US" sz="5600" dirty="0"/>
              <a:t>Hsu, W. (2014). Measuring the vocabulary load of engineering textbooks for EFL undergraduates. </a:t>
            </a:r>
            <a:r>
              <a:rPr lang="en-US" sz="5600" i="1" dirty="0"/>
              <a:t>English for Specific Purposes</a:t>
            </a:r>
            <a:r>
              <a:rPr lang="en-US" sz="5600" dirty="0"/>
              <a:t>, </a:t>
            </a:r>
            <a:r>
              <a:rPr lang="en-US" sz="5600" i="1" dirty="0"/>
              <a:t>33</a:t>
            </a:r>
            <a:r>
              <a:rPr lang="en-US" sz="5600" dirty="0"/>
              <a:t>, 54-65.</a:t>
            </a:r>
          </a:p>
          <a:p>
            <a:r>
              <a:rPr lang="en-US" sz="5600" dirty="0"/>
              <a:t>Malmström, H., </a:t>
            </a:r>
            <a:r>
              <a:rPr lang="en-US" sz="5600" dirty="0" err="1"/>
              <a:t>Pecorari</a:t>
            </a:r>
            <a:r>
              <a:rPr lang="en-US" sz="5600" dirty="0"/>
              <a:t>, D., &amp; Shaw, P. (2018). Words for what? Contrasting university students' receptive and productive academic vocabulary needs. </a:t>
            </a:r>
            <a:r>
              <a:rPr lang="en-US" sz="5600" i="1" dirty="0"/>
              <a:t>English for Specific Purposes</a:t>
            </a:r>
            <a:r>
              <a:rPr lang="en-US" sz="5600" dirty="0"/>
              <a:t>, </a:t>
            </a:r>
            <a:r>
              <a:rPr lang="en-US" sz="5600" i="1" dirty="0"/>
              <a:t>50</a:t>
            </a:r>
            <a:r>
              <a:rPr lang="en-US" sz="5600" dirty="0"/>
              <a:t>, 28-39.</a:t>
            </a:r>
          </a:p>
          <a:p>
            <a:r>
              <a:rPr lang="en-US" sz="5600" dirty="0"/>
              <a:t>Serafini, E. J., Lake, J. B., &amp; Long, M. H. (2015). Needs analysis for specialized learner populations: Essential methodological improvements. </a:t>
            </a:r>
            <a:r>
              <a:rPr lang="en-US" sz="5600" i="1" dirty="0"/>
              <a:t>English for Specific Purposes</a:t>
            </a:r>
            <a:r>
              <a:rPr lang="en-US" sz="5600" dirty="0"/>
              <a:t>, </a:t>
            </a:r>
            <a:r>
              <a:rPr lang="en-US" sz="5600" i="1" dirty="0"/>
              <a:t>40</a:t>
            </a:r>
            <a:r>
              <a:rPr lang="en-US" sz="5600" dirty="0"/>
              <a:t>, 11-26.</a:t>
            </a:r>
          </a:p>
          <a:p>
            <a:r>
              <a:rPr lang="en-US" sz="5600" dirty="0"/>
              <a:t>Bosher, S., &amp; Smalkovski, K. (2002). From needs analysis to curriculum development: Designing a course in health-care communication for immigrant students in the USA. </a:t>
            </a:r>
            <a:r>
              <a:rPr lang="en-US" sz="5600" i="1" dirty="0"/>
              <a:t>English for Specific Purposes</a:t>
            </a:r>
            <a:r>
              <a:rPr lang="en-US" sz="5600" dirty="0"/>
              <a:t>, 21, 59-79.</a:t>
            </a:r>
          </a:p>
        </p:txBody>
      </p:sp>
    </p:spTree>
    <p:extLst>
      <p:ext uri="{BB962C8B-B14F-4D97-AF65-F5344CB8AC3E}">
        <p14:creationId xmlns:p14="http://schemas.microsoft.com/office/powerpoint/2010/main" val="1686189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23376-F108-4EFE-8AC3-3134F786F3CE}"/>
              </a:ext>
            </a:extLst>
          </p:cNvPr>
          <p:cNvSpPr>
            <a:spLocks noGrp="1"/>
          </p:cNvSpPr>
          <p:nvPr>
            <p:ph type="title"/>
          </p:nvPr>
        </p:nvSpPr>
        <p:spPr/>
        <p:txBody>
          <a:bodyPr/>
          <a:lstStyle/>
          <a:p>
            <a:pPr algn="ctr"/>
            <a:r>
              <a:rPr lang="en-US" b="1" dirty="0">
                <a:latin typeface="+mn-lt"/>
              </a:rPr>
              <a:t>Home assignment </a:t>
            </a:r>
          </a:p>
        </p:txBody>
      </p:sp>
      <p:sp>
        <p:nvSpPr>
          <p:cNvPr id="3" name="Content Placeholder 2">
            <a:extLst>
              <a:ext uri="{FF2B5EF4-FFF2-40B4-BE49-F238E27FC236}">
                <a16:creationId xmlns:a16="http://schemas.microsoft.com/office/drawing/2014/main" id="{5630F80F-12D5-435D-9BDB-445B1735D47B}"/>
              </a:ext>
            </a:extLst>
          </p:cNvPr>
          <p:cNvSpPr>
            <a:spLocks noGrp="1"/>
          </p:cNvSpPr>
          <p:nvPr>
            <p:ph idx="1"/>
          </p:nvPr>
        </p:nvSpPr>
        <p:spPr/>
        <p:txBody>
          <a:bodyPr>
            <a:normAutofit fontScale="85000" lnSpcReduction="10000"/>
          </a:bodyPr>
          <a:lstStyle/>
          <a:p>
            <a:pPr marL="0" indent="0">
              <a:buNone/>
            </a:pPr>
            <a:r>
              <a:rPr lang="en-US" b="1" dirty="0"/>
              <a:t>Reflection task</a:t>
            </a:r>
            <a:endParaRPr lang="en-US" dirty="0"/>
          </a:p>
          <a:p>
            <a:r>
              <a:rPr lang="en-US" dirty="0"/>
              <a:t>Based on what you have learnt from this lecture, write a one-page reflection focusing on how you match your teaching materials to your learner needs</a:t>
            </a:r>
          </a:p>
          <a:p>
            <a:pPr marL="0" indent="0">
              <a:buNone/>
            </a:pPr>
            <a:r>
              <a:rPr lang="en-US" b="1" dirty="0"/>
              <a:t>Question/Answer</a:t>
            </a:r>
            <a:endParaRPr lang="en-US" dirty="0"/>
          </a:p>
          <a:p>
            <a:pPr marL="0" lvl="0" indent="0">
              <a:buNone/>
            </a:pPr>
            <a:r>
              <a:rPr lang="en-US" dirty="0"/>
              <a:t>1. Which of the points covered in this lecture were new to you?</a:t>
            </a:r>
          </a:p>
          <a:p>
            <a:pPr marL="0" lvl="0" indent="0">
              <a:buNone/>
            </a:pPr>
            <a:r>
              <a:rPr lang="en-US" dirty="0"/>
              <a:t>2. Which of the recommendations are the most relevant for your own teaching practice?</a:t>
            </a:r>
          </a:p>
          <a:p>
            <a:pPr marL="0" lvl="0" indent="0">
              <a:buNone/>
            </a:pPr>
            <a:r>
              <a:rPr lang="en-US" dirty="0"/>
              <a:t>3. What are the four views of needs ?</a:t>
            </a:r>
          </a:p>
          <a:p>
            <a:pPr marL="0" indent="0">
              <a:buNone/>
            </a:pPr>
            <a:r>
              <a:rPr lang="en-US" b="1" dirty="0"/>
              <a:t>A Practical Task</a:t>
            </a:r>
            <a:endParaRPr lang="en-US" dirty="0"/>
          </a:p>
          <a:p>
            <a:r>
              <a:rPr lang="en-US" dirty="0"/>
              <a:t>Within the selected branch of ESP, create your own criteria for matching teaching materials to your learner needs.</a:t>
            </a:r>
          </a:p>
        </p:txBody>
      </p:sp>
    </p:spTree>
    <p:extLst>
      <p:ext uri="{BB962C8B-B14F-4D97-AF65-F5344CB8AC3E}">
        <p14:creationId xmlns:p14="http://schemas.microsoft.com/office/powerpoint/2010/main" val="25963591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1186</TotalTime>
  <Words>1705</Words>
  <Application>Microsoft Office PowerPoint</Application>
  <PresentationFormat>On-screen Show (4:3)</PresentationFormat>
  <Paragraphs>130</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Calibri</vt:lpstr>
      <vt:lpstr>Constantia</vt:lpstr>
      <vt:lpstr>Times New Roman</vt:lpstr>
      <vt:lpstr>Wingdings 2</vt:lpstr>
      <vt:lpstr>Поток</vt:lpstr>
      <vt:lpstr>  Lecture 8  Matching Teaching Materials to Learner Needs</vt:lpstr>
      <vt:lpstr>Outline:</vt:lpstr>
      <vt:lpstr>Matching materials to learning styles</vt:lpstr>
      <vt:lpstr>Different types of needs</vt:lpstr>
      <vt:lpstr>  A diagnostic view of needs </vt:lpstr>
      <vt:lpstr>A diagnostic view of needs</vt:lpstr>
      <vt:lpstr>A discrepancy view of needs</vt:lpstr>
      <vt:lpstr>Democratic view of needs</vt:lpstr>
      <vt:lpstr>An analytic view of needs</vt:lpstr>
      <vt:lpstr>How to match expectations</vt:lpstr>
      <vt:lpstr>How to match expectations</vt:lpstr>
      <vt:lpstr>Research in the area </vt:lpstr>
      <vt:lpstr>Important considerations</vt:lpstr>
      <vt:lpstr>Research in the area</vt:lpstr>
      <vt:lpstr>Designing ESP materials based on learner needs</vt:lpstr>
      <vt:lpstr>References</vt:lpstr>
      <vt:lpstr>Further Reading</vt:lpstr>
      <vt:lpstr>Home assignment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108</cp:revision>
  <dcterms:created xsi:type="dcterms:W3CDTF">2018-10-25T23:43:22Z</dcterms:created>
  <dcterms:modified xsi:type="dcterms:W3CDTF">2019-06-23T14:14:22Z</dcterms:modified>
</cp:coreProperties>
</file>