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3" r:id="rId3"/>
    <p:sldId id="261" r:id="rId4"/>
    <p:sldId id="262" r:id="rId5"/>
    <p:sldId id="274" r:id="rId6"/>
    <p:sldId id="266" r:id="rId7"/>
    <p:sldId id="267" r:id="rId8"/>
    <p:sldId id="268" r:id="rId9"/>
    <p:sldId id="269" r:id="rId10"/>
    <p:sldId id="270" r:id="rId11"/>
    <p:sldId id="275" r:id="rId12"/>
    <p:sldId id="271" r:id="rId13"/>
    <p:sldId id="276" r:id="rId14"/>
    <p:sldId id="272" r:id="rId15"/>
    <p:sldId id="263" r:id="rId16"/>
    <p:sldId id="265"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4660"/>
  </p:normalViewPr>
  <p:slideViewPr>
    <p:cSldViewPr>
      <p:cViewPr varScale="1">
        <p:scale>
          <a:sx n="82" d="100"/>
          <a:sy n="82" d="100"/>
        </p:scale>
        <p:origin x="148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05.07.2019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05.07.2019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05.07.2019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05.07.2019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05.07.2019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05.07.2019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05.07.2019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05.07.2019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05.07.2019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learningindustry.com/visual-learning-6-reasons-visuals-powerful-aspect-elearning" TargetMode="External"/><Relationship Id="rId2" Type="http://schemas.openxmlformats.org/officeDocument/2006/relationships/hyperlink" Target="https://www.researchgate.net/publication/237476568_Guidelines_for_Designing_Effective_English_Language_Teaching_Material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1484784"/>
            <a:ext cx="7851648" cy="1715616"/>
          </a:xfrm>
        </p:spPr>
        <p:txBody>
          <a:bodyPr>
            <a:normAutofit/>
          </a:bodyPr>
          <a:lstStyle/>
          <a:p>
            <a:r>
              <a:rPr lang="en-US" sz="4400" dirty="0">
                <a:latin typeface="+mn-lt"/>
              </a:rPr>
              <a:t> Focusing on Visual Aspects of Teaching Materials</a:t>
            </a:r>
            <a:endParaRPr lang="ru-RU" sz="4400"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
        <p:nvSpPr>
          <p:cNvPr id="4" name="Прямоугольник 3"/>
          <p:cNvSpPr/>
          <p:nvPr/>
        </p:nvSpPr>
        <p:spPr>
          <a:xfrm>
            <a:off x="5724128" y="836712"/>
            <a:ext cx="2798395" cy="769441"/>
          </a:xfrm>
          <a:prstGeom prst="rect">
            <a:avLst/>
          </a:prstGeom>
        </p:spPr>
        <p:txBody>
          <a:bodyPr wrap="none">
            <a:spAutoFit/>
          </a:bodyPr>
          <a:lstStyle/>
          <a:p>
            <a:r>
              <a:rPr lang="en-US" sz="4400" b="1" dirty="0">
                <a:solidFill>
                  <a:schemeClr val="bg1"/>
                </a:solidFill>
              </a:rPr>
              <a:t>Lecture 9.</a:t>
            </a:r>
            <a:endParaRPr lang="ru-RU" sz="4400" b="1" dirty="0">
              <a:solidFill>
                <a:schemeClr val="bg1"/>
              </a:solidFill>
            </a:endParaRPr>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D5359-C07C-4AF2-9EA6-4622AE8447CE}"/>
              </a:ext>
            </a:extLst>
          </p:cNvPr>
          <p:cNvSpPr>
            <a:spLocks noGrp="1"/>
          </p:cNvSpPr>
          <p:nvPr>
            <p:ph type="title"/>
          </p:nvPr>
        </p:nvSpPr>
        <p:spPr/>
        <p:txBody>
          <a:bodyPr/>
          <a:lstStyle/>
          <a:p>
            <a:pPr algn="ctr"/>
            <a:r>
              <a:rPr lang="en-US" b="1" dirty="0">
                <a:latin typeface="+mn-lt"/>
              </a:rPr>
              <a:t>Outline</a:t>
            </a:r>
          </a:p>
        </p:txBody>
      </p:sp>
      <p:sp>
        <p:nvSpPr>
          <p:cNvPr id="3" name="Content Placeholder 2">
            <a:extLst>
              <a:ext uri="{FF2B5EF4-FFF2-40B4-BE49-F238E27FC236}">
                <a16:creationId xmlns:a16="http://schemas.microsoft.com/office/drawing/2014/main" id="{A330715B-0FC5-41B0-8F4E-A425306CEA7C}"/>
              </a:ext>
            </a:extLst>
          </p:cNvPr>
          <p:cNvSpPr>
            <a:spLocks noGrp="1"/>
          </p:cNvSpPr>
          <p:nvPr>
            <p:ph idx="1"/>
          </p:nvPr>
        </p:nvSpPr>
        <p:spPr/>
        <p:txBody>
          <a:bodyPr/>
          <a:lstStyle/>
          <a:p>
            <a:pPr lvl="0"/>
            <a:r>
              <a:rPr lang="en-US" dirty="0"/>
              <a:t>The importance of visual element in teaching materials</a:t>
            </a:r>
          </a:p>
          <a:p>
            <a:pPr lvl="0"/>
            <a:r>
              <a:rPr lang="en-US" dirty="0"/>
              <a:t>Advantages of visual aids</a:t>
            </a:r>
          </a:p>
          <a:p>
            <a:pPr lvl="0"/>
            <a:r>
              <a:rPr lang="en-US" dirty="0"/>
              <a:t>Requirements for visuals </a:t>
            </a:r>
          </a:p>
          <a:p>
            <a:pPr lvl="0"/>
            <a:r>
              <a:rPr lang="en-US" dirty="0"/>
              <a:t>Criteria for evaluating visual aspects</a:t>
            </a:r>
          </a:p>
          <a:p>
            <a:pPr marL="0" indent="0">
              <a:buNone/>
            </a:pPr>
            <a:endParaRPr lang="en-US" dirty="0"/>
          </a:p>
        </p:txBody>
      </p:sp>
    </p:spTree>
    <p:extLst>
      <p:ext uri="{BB962C8B-B14F-4D97-AF65-F5344CB8AC3E}">
        <p14:creationId xmlns:p14="http://schemas.microsoft.com/office/powerpoint/2010/main" val="1490192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363980"/>
            <a:ext cx="8229600" cy="1143000"/>
          </a:xfrm>
        </p:spPr>
        <p:txBody>
          <a:bodyPr>
            <a:normAutofit fontScale="90000"/>
          </a:bodyPr>
          <a:lstStyle/>
          <a:p>
            <a:pPr algn="ctr"/>
            <a:r>
              <a:rPr lang="en-US" sz="3600" b="1" dirty="0">
                <a:latin typeface="+mn-lt"/>
              </a:rPr>
              <a:t>The importance of visual element in teaching materials</a:t>
            </a:r>
            <a:br>
              <a:rPr lang="en-US" dirty="0"/>
            </a:br>
            <a:endParaRPr lang="ru-RU" dirty="0"/>
          </a:p>
        </p:txBody>
      </p:sp>
      <p:sp>
        <p:nvSpPr>
          <p:cNvPr id="3" name="Объект 2"/>
          <p:cNvSpPr>
            <a:spLocks noGrp="1"/>
          </p:cNvSpPr>
          <p:nvPr>
            <p:ph idx="1"/>
          </p:nvPr>
        </p:nvSpPr>
        <p:spPr>
          <a:xfrm>
            <a:off x="457200" y="1935480"/>
            <a:ext cx="8229600" cy="4661872"/>
          </a:xfrm>
        </p:spPr>
        <p:txBody>
          <a:bodyPr>
            <a:normAutofit/>
          </a:bodyPr>
          <a:lstStyle/>
          <a:p>
            <a:pPr marL="0" indent="0" algn="just">
              <a:spcBef>
                <a:spcPts val="800"/>
              </a:spcBef>
              <a:buNone/>
            </a:pPr>
            <a:r>
              <a:rPr lang="en-US" dirty="0"/>
              <a:t> Which of the following will appeal to a student more?</a:t>
            </a:r>
          </a:p>
          <a:p>
            <a:pPr marL="0" indent="0" algn="just">
              <a:spcBef>
                <a:spcPts val="800"/>
              </a:spcBef>
              <a:buNone/>
            </a:pPr>
            <a:endParaRPr lang="ru-RU" dirty="0"/>
          </a:p>
          <a:p>
            <a:pPr marL="0" lvl="0" indent="0" algn="just">
              <a:spcBef>
                <a:spcPts val="800"/>
              </a:spcBef>
              <a:buNone/>
            </a:pPr>
            <a:r>
              <a:rPr lang="en-US" dirty="0"/>
              <a:t>1) Textual description of a chemical process?</a:t>
            </a:r>
          </a:p>
          <a:p>
            <a:pPr marL="0" indent="0" algn="just">
              <a:spcBef>
                <a:spcPts val="800"/>
              </a:spcBef>
              <a:buNone/>
            </a:pPr>
            <a:r>
              <a:rPr lang="en-US" dirty="0"/>
              <a:t>2) A video or pictorial representation of that chemical process?</a:t>
            </a:r>
          </a:p>
          <a:p>
            <a:pPr marL="0" indent="0" algn="just">
              <a:spcBef>
                <a:spcPts val="800"/>
              </a:spcBef>
              <a:buNone/>
            </a:pPr>
            <a:r>
              <a:rPr lang="en-US" sz="2400" dirty="0"/>
              <a:t>A majority will learn better with the </a:t>
            </a:r>
            <a:r>
              <a:rPr lang="en-US" sz="2400" b="1" dirty="0"/>
              <a:t>second option. </a:t>
            </a:r>
            <a:r>
              <a:rPr lang="en-US" sz="2400" dirty="0"/>
              <a:t>It’s simply because visuals hold more appeal than plain text. Various studies show that learners respond to visual information faster as compared to text only materials.</a:t>
            </a:r>
            <a:endParaRPr lang="ru-RU" sz="2400" dirty="0"/>
          </a:p>
        </p:txBody>
      </p:sp>
    </p:spTree>
    <p:extLst>
      <p:ext uri="{BB962C8B-B14F-4D97-AF65-F5344CB8AC3E}">
        <p14:creationId xmlns:p14="http://schemas.microsoft.com/office/powerpoint/2010/main" val="812422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650336"/>
          </a:xfrm>
        </p:spPr>
        <p:txBody>
          <a:bodyPr>
            <a:noAutofit/>
          </a:bodyPr>
          <a:lstStyle/>
          <a:p>
            <a:pPr algn="ctr"/>
            <a:r>
              <a:rPr lang="en-US" sz="4400" b="1" dirty="0">
                <a:latin typeface="+mn-lt"/>
              </a:rPr>
              <a:t>Advantages of visual aids</a:t>
            </a:r>
            <a:endParaRPr lang="ru-RU" sz="4400" b="1" dirty="0">
              <a:latin typeface="+mn-lt"/>
            </a:endParaRPr>
          </a:p>
        </p:txBody>
      </p:sp>
      <p:sp>
        <p:nvSpPr>
          <p:cNvPr id="3" name="Объект 2"/>
          <p:cNvSpPr>
            <a:spLocks noGrp="1"/>
          </p:cNvSpPr>
          <p:nvPr>
            <p:ph idx="1"/>
          </p:nvPr>
        </p:nvSpPr>
        <p:spPr/>
        <p:txBody>
          <a:bodyPr>
            <a:normAutofit/>
          </a:bodyPr>
          <a:lstStyle/>
          <a:p>
            <a:pPr marL="514350" indent="-514350">
              <a:buAutoNum type="arabicPeriod"/>
            </a:pPr>
            <a:r>
              <a:rPr lang="en-US" sz="2400" i="1" dirty="0"/>
              <a:t>They help store information longer. </a:t>
            </a:r>
          </a:p>
          <a:p>
            <a:pPr marL="514350" indent="-514350">
              <a:buAutoNum type="arabicPeriod"/>
            </a:pPr>
            <a:r>
              <a:rPr lang="en-US" sz="2400" i="1" dirty="0"/>
              <a:t>Make communication quicker and simpler.</a:t>
            </a:r>
          </a:p>
          <a:p>
            <a:pPr marL="514350" indent="-514350">
              <a:buFont typeface="Wingdings 2"/>
              <a:buAutoNum type="arabicPeriod"/>
            </a:pPr>
            <a:r>
              <a:rPr lang="en-US" sz="2400" i="1" dirty="0"/>
              <a:t> Aid Better Comprehension.</a:t>
            </a:r>
            <a:endParaRPr lang="ru-RU" sz="2400" dirty="0"/>
          </a:p>
          <a:p>
            <a:pPr marL="514350" indent="-514350">
              <a:buFont typeface="Wingdings 2"/>
              <a:buAutoNum type="arabicPeriod"/>
            </a:pPr>
            <a:r>
              <a:rPr lang="en-US" sz="2400" i="1" dirty="0"/>
              <a:t>Act as stimulator for emotions. </a:t>
            </a:r>
            <a:endParaRPr lang="en-US" sz="2400" dirty="0"/>
          </a:p>
          <a:p>
            <a:pPr marL="514350" indent="-514350">
              <a:buFont typeface="Wingdings 2"/>
              <a:buAutoNum type="arabicPeriod"/>
            </a:pPr>
            <a:r>
              <a:rPr lang="en-US" sz="2400" i="1" dirty="0"/>
              <a:t>Drive Motivation.</a:t>
            </a:r>
            <a:endParaRPr lang="en-US" sz="2400" dirty="0"/>
          </a:p>
          <a:p>
            <a:pPr marL="514350" indent="-514350">
              <a:buFont typeface="Wingdings 2"/>
              <a:buAutoNum type="arabicPeriod"/>
            </a:pPr>
            <a:r>
              <a:rPr lang="en-US" sz="2400" i="1" dirty="0"/>
              <a:t>Unsuitable visuals equals unhappy learners.</a:t>
            </a:r>
            <a:endParaRPr lang="en-US" sz="2400" dirty="0"/>
          </a:p>
          <a:p>
            <a:pPr marL="514350" indent="-514350">
              <a:buAutoNum type="arabicPeriod"/>
            </a:pPr>
            <a:endParaRPr lang="en-US" b="1" i="1" dirty="0"/>
          </a:p>
          <a:p>
            <a:pPr marL="0" indent="0">
              <a:buNone/>
            </a:pPr>
            <a:endParaRPr lang="ru-RU" dirty="0"/>
          </a:p>
          <a:p>
            <a:pPr marL="0" indent="0">
              <a:buNone/>
            </a:pPr>
            <a:endParaRPr lang="en-US" dirty="0"/>
          </a:p>
          <a:p>
            <a:pPr marL="0" indent="0">
              <a:buNone/>
            </a:pPr>
            <a:endParaRPr lang="ru-RU" dirty="0"/>
          </a:p>
        </p:txBody>
      </p:sp>
    </p:spTree>
    <p:extLst>
      <p:ext uri="{BB962C8B-B14F-4D97-AF65-F5344CB8AC3E}">
        <p14:creationId xmlns:p14="http://schemas.microsoft.com/office/powerpoint/2010/main" val="1408136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2BAC-95A1-4084-A173-B038EB37A39F}"/>
              </a:ext>
            </a:extLst>
          </p:cNvPr>
          <p:cNvSpPr>
            <a:spLocks noGrp="1"/>
          </p:cNvSpPr>
          <p:nvPr>
            <p:ph type="title"/>
          </p:nvPr>
        </p:nvSpPr>
        <p:spPr/>
        <p:txBody>
          <a:bodyPr>
            <a:noAutofit/>
          </a:bodyPr>
          <a:lstStyle/>
          <a:p>
            <a:pPr algn="ctr"/>
            <a:r>
              <a:rPr lang="en-US" sz="3200" b="1" dirty="0">
                <a:latin typeface="+mn-lt"/>
              </a:rPr>
              <a:t>1 Visual materials help store information longer. </a:t>
            </a:r>
          </a:p>
        </p:txBody>
      </p:sp>
      <p:sp>
        <p:nvSpPr>
          <p:cNvPr id="3" name="Content Placeholder 2">
            <a:extLst>
              <a:ext uri="{FF2B5EF4-FFF2-40B4-BE49-F238E27FC236}">
                <a16:creationId xmlns:a16="http://schemas.microsoft.com/office/drawing/2014/main" id="{3C8C02C8-675B-4099-923F-152FBF52DE73}"/>
              </a:ext>
            </a:extLst>
          </p:cNvPr>
          <p:cNvSpPr>
            <a:spLocks noGrp="1"/>
          </p:cNvSpPr>
          <p:nvPr>
            <p:ph idx="1"/>
          </p:nvPr>
        </p:nvSpPr>
        <p:spPr/>
        <p:txBody>
          <a:bodyPr/>
          <a:lstStyle/>
          <a:p>
            <a:pPr marL="0" indent="0" algn="just">
              <a:buNone/>
            </a:pPr>
            <a:endParaRPr lang="en-US" dirty="0"/>
          </a:p>
          <a:p>
            <a:pPr marL="0" indent="0" algn="just">
              <a:buNone/>
            </a:pPr>
            <a:r>
              <a:rPr lang="en-US" dirty="0"/>
              <a:t>Images are simplest and the most effectively way to make sure that the information gets stored as a long-term memory. According to Dr. Lynell </a:t>
            </a:r>
            <a:r>
              <a:rPr lang="en-US" dirty="0" err="1"/>
              <a:t>Burmark</a:t>
            </a:r>
            <a:r>
              <a:rPr lang="en-US" dirty="0"/>
              <a:t>, an education consultant, our short-term memory processes words and can only retain about seven bits of information, whereas images are directly processed by our long-term memory, where they get indelibly etched.</a:t>
            </a:r>
          </a:p>
          <a:p>
            <a:pPr marL="0" indent="0">
              <a:buNone/>
            </a:pPr>
            <a:endParaRPr lang="en-US" dirty="0"/>
          </a:p>
        </p:txBody>
      </p:sp>
    </p:spTree>
    <p:extLst>
      <p:ext uri="{BB962C8B-B14F-4D97-AF65-F5344CB8AC3E}">
        <p14:creationId xmlns:p14="http://schemas.microsoft.com/office/powerpoint/2010/main" val="1697025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556792"/>
            <a:ext cx="8496944" cy="5040560"/>
          </a:xfrm>
        </p:spPr>
        <p:txBody>
          <a:bodyPr>
            <a:normAutofit fontScale="77500" lnSpcReduction="20000"/>
          </a:bodyPr>
          <a:lstStyle/>
          <a:p>
            <a:pPr marL="0" indent="0">
              <a:buNone/>
            </a:pPr>
            <a:r>
              <a:rPr lang="en-US" dirty="0"/>
              <a:t>Information listed in bullets is no doubt simpler to process. But, that same information in the form of an image or video is processed even more quickly. As per the visual teaching alliance –</a:t>
            </a:r>
          </a:p>
          <a:p>
            <a:pPr>
              <a:lnSpc>
                <a:spcPct val="160000"/>
              </a:lnSpc>
              <a:spcAft>
                <a:spcPts val="600"/>
              </a:spcAft>
            </a:pPr>
            <a:r>
              <a:rPr lang="en-US" dirty="0"/>
              <a:t>Of all the information transmitted to brain, 90% is visual</a:t>
            </a:r>
          </a:p>
          <a:p>
            <a:pPr>
              <a:lnSpc>
                <a:spcPct val="160000"/>
              </a:lnSpc>
              <a:spcAft>
                <a:spcPts val="600"/>
              </a:spcAft>
            </a:pPr>
            <a:r>
              <a:rPr lang="en-US" dirty="0"/>
              <a:t>As opposed to text, visuals are processed 60,000x faster.</a:t>
            </a:r>
          </a:p>
          <a:p>
            <a:pPr>
              <a:lnSpc>
                <a:spcPct val="160000"/>
              </a:lnSpc>
              <a:spcAft>
                <a:spcPts val="600"/>
              </a:spcAft>
            </a:pPr>
            <a:r>
              <a:rPr lang="en-US" dirty="0"/>
              <a:t>Humans are capable of getting the sense of a visual scene in less than 1/10</a:t>
            </a:r>
            <a:r>
              <a:rPr lang="en-US" baseline="30000" dirty="0"/>
              <a:t>th</a:t>
            </a:r>
            <a:r>
              <a:rPr lang="en-US" dirty="0"/>
              <a:t> of a second</a:t>
            </a:r>
          </a:p>
          <a:p>
            <a:pPr>
              <a:lnSpc>
                <a:spcPct val="160000"/>
              </a:lnSpc>
              <a:spcAft>
                <a:spcPts val="600"/>
              </a:spcAft>
            </a:pPr>
            <a:r>
              <a:rPr lang="en-US" dirty="0"/>
              <a:t>40 % of nerve fibres are linked to the retina.</a:t>
            </a:r>
          </a:p>
          <a:p>
            <a:pPr>
              <a:lnSpc>
                <a:spcPct val="160000"/>
              </a:lnSpc>
              <a:spcAft>
                <a:spcPts val="600"/>
              </a:spcAft>
            </a:pPr>
            <a:r>
              <a:rPr lang="en-US" dirty="0"/>
              <a:t>Our brain can see images that last for only 13 milliseconds.</a:t>
            </a:r>
          </a:p>
          <a:p>
            <a:pPr>
              <a:lnSpc>
                <a:spcPct val="160000"/>
              </a:lnSpc>
              <a:spcAft>
                <a:spcPts val="600"/>
              </a:spcAft>
            </a:pPr>
            <a:r>
              <a:rPr lang="en-US" dirty="0"/>
              <a:t>Human eye can register 36,000 visual messages every hour.</a:t>
            </a:r>
          </a:p>
          <a:p>
            <a:pPr algn="just">
              <a:buFont typeface="Arial" pitchFamily="34" charset="0"/>
              <a:buChar char="•"/>
            </a:pPr>
            <a:endParaRPr lang="ru-RU" dirty="0"/>
          </a:p>
          <a:p>
            <a:pPr algn="just">
              <a:buFont typeface="Arial" pitchFamily="34" charset="0"/>
              <a:buChar char="•"/>
            </a:pPr>
            <a:endParaRPr lang="ru-RU" dirty="0"/>
          </a:p>
          <a:p>
            <a:pPr algn="just">
              <a:buFont typeface="Arial" pitchFamily="34" charset="0"/>
              <a:buChar char="•"/>
            </a:pPr>
            <a:endParaRPr lang="ru-RU" dirty="0"/>
          </a:p>
          <a:p>
            <a:pPr marL="0" indent="0">
              <a:buNone/>
            </a:pPr>
            <a:endParaRPr lang="ru-RU" dirty="0"/>
          </a:p>
        </p:txBody>
      </p:sp>
      <p:sp>
        <p:nvSpPr>
          <p:cNvPr id="2" name="Rectangle 1">
            <a:extLst>
              <a:ext uri="{FF2B5EF4-FFF2-40B4-BE49-F238E27FC236}">
                <a16:creationId xmlns:a16="http://schemas.microsoft.com/office/drawing/2014/main" id="{B9BAF08D-D277-4E5D-8A31-59232FFF3454}"/>
              </a:ext>
            </a:extLst>
          </p:cNvPr>
          <p:cNvSpPr/>
          <p:nvPr/>
        </p:nvSpPr>
        <p:spPr>
          <a:xfrm>
            <a:off x="827584" y="620688"/>
            <a:ext cx="7632848" cy="830997"/>
          </a:xfrm>
          <a:prstGeom prst="rect">
            <a:avLst/>
          </a:prstGeom>
        </p:spPr>
        <p:txBody>
          <a:bodyPr wrap="square">
            <a:spAutoFit/>
          </a:bodyPr>
          <a:lstStyle/>
          <a:p>
            <a:pPr algn="ctr"/>
            <a:r>
              <a:rPr lang="en-US" sz="2400" b="1" dirty="0">
                <a:solidFill>
                  <a:schemeClr val="tx2"/>
                </a:solidFill>
              </a:rPr>
              <a:t>2 Visual Aids make communication quicker and simpler</a:t>
            </a:r>
          </a:p>
        </p:txBody>
      </p:sp>
    </p:spTree>
    <p:extLst>
      <p:ext uri="{BB962C8B-B14F-4D97-AF65-F5344CB8AC3E}">
        <p14:creationId xmlns:p14="http://schemas.microsoft.com/office/powerpoint/2010/main" val="1536014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836712"/>
            <a:ext cx="8229600" cy="3024336"/>
          </a:xfrm>
        </p:spPr>
        <p:txBody>
          <a:bodyPr>
            <a:normAutofit/>
          </a:bodyPr>
          <a:lstStyle/>
          <a:p>
            <a:pPr marL="0" indent="0" algn="just">
              <a:buNone/>
            </a:pPr>
            <a:r>
              <a:rPr lang="en-US" sz="2500" b="1" i="1" dirty="0">
                <a:solidFill>
                  <a:schemeClr val="tx2"/>
                </a:solidFill>
              </a:rPr>
              <a:t>3. Aid Better Comprehension.</a:t>
            </a:r>
            <a:endParaRPr lang="ru-RU" sz="2500" b="1" dirty="0">
              <a:solidFill>
                <a:schemeClr val="tx2"/>
              </a:solidFill>
            </a:endParaRPr>
          </a:p>
          <a:p>
            <a:pPr marL="0" indent="0" algn="just">
              <a:buNone/>
            </a:pPr>
            <a:r>
              <a:rPr lang="en-US" sz="2500" dirty="0"/>
              <a:t>Visuals help learners grasp concepts easily by stimulating imagination and affecting their cognitive capabilities. Besides, the visual language is also known to have the potential to stretch ‘human bandwidth’ -which comprises absorbing, comprehending and analysing new information.</a:t>
            </a:r>
            <a:endParaRPr lang="ru-RU" sz="2500" dirty="0"/>
          </a:p>
        </p:txBody>
      </p:sp>
      <p:sp>
        <p:nvSpPr>
          <p:cNvPr id="4" name="Объект 2"/>
          <p:cNvSpPr txBox="1">
            <a:spLocks/>
          </p:cNvSpPr>
          <p:nvPr/>
        </p:nvSpPr>
        <p:spPr>
          <a:xfrm>
            <a:off x="467544" y="3717032"/>
            <a:ext cx="8229600" cy="2900450"/>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None/>
            </a:pPr>
            <a:r>
              <a:rPr lang="en-US" sz="2500" b="1" i="1" dirty="0">
                <a:solidFill>
                  <a:schemeClr val="tx2"/>
                </a:solidFill>
              </a:rPr>
              <a:t>4.  Act as stimulator for emotions. </a:t>
            </a:r>
            <a:endParaRPr lang="ru-RU" sz="2500" b="1" dirty="0">
              <a:solidFill>
                <a:schemeClr val="tx2"/>
              </a:solidFill>
            </a:endParaRPr>
          </a:p>
          <a:p>
            <a:pPr marL="0" indent="0" algn="just">
              <a:buNone/>
            </a:pPr>
            <a:r>
              <a:rPr lang="en-US" sz="2500" dirty="0"/>
              <a:t>Emotions and visual information are processed in the same part of the human brain. Visual stimuli and emotional response are linked in a simple way and these two together generate what we call memories. Hence, powerful images and visual metaphors create strong impression and lasting memories in learners. </a:t>
            </a:r>
            <a:endParaRPr lang="ru-RU" sz="2500" dirty="0"/>
          </a:p>
        </p:txBody>
      </p:sp>
    </p:spTree>
    <p:extLst>
      <p:ext uri="{BB962C8B-B14F-4D97-AF65-F5344CB8AC3E}">
        <p14:creationId xmlns:p14="http://schemas.microsoft.com/office/powerpoint/2010/main" val="1066241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5928" y="764704"/>
            <a:ext cx="8077200" cy="3024336"/>
          </a:xfrm>
        </p:spPr>
        <p:txBody>
          <a:bodyPr/>
          <a:lstStyle/>
          <a:p>
            <a:pPr marL="0" indent="0" algn="just">
              <a:buNone/>
            </a:pPr>
            <a:r>
              <a:rPr lang="en-US" sz="2500" b="1" i="1" dirty="0">
                <a:solidFill>
                  <a:schemeClr val="tx2"/>
                </a:solidFill>
              </a:rPr>
              <a:t>5. Drive Motivation.</a:t>
            </a:r>
            <a:endParaRPr lang="ru-RU" sz="2500" b="1" dirty="0">
              <a:solidFill>
                <a:schemeClr val="tx2"/>
              </a:solidFill>
            </a:endParaRPr>
          </a:p>
          <a:p>
            <a:pPr marL="0" indent="0" algn="just">
              <a:buNone/>
            </a:pPr>
            <a:r>
              <a:rPr lang="en-US" sz="2500" dirty="0"/>
              <a:t>Most of the students struggle with some of their subjects because they find them uninteresting and hence lack the motivation to put in the required efforts. Visuals are the best bet in such scenarios. Captivating images, engaging videos, interesting info graphics, etc. help learners fight the boredom and motivate them to do better.</a:t>
            </a:r>
            <a:endParaRPr lang="ru-RU" sz="2500" dirty="0"/>
          </a:p>
          <a:p>
            <a:pPr algn="just"/>
            <a:endParaRPr lang="ru-RU" sz="2500" dirty="0"/>
          </a:p>
        </p:txBody>
      </p:sp>
      <p:sp>
        <p:nvSpPr>
          <p:cNvPr id="4" name="Объект 2"/>
          <p:cNvSpPr txBox="1">
            <a:spLocks/>
          </p:cNvSpPr>
          <p:nvPr/>
        </p:nvSpPr>
        <p:spPr>
          <a:xfrm>
            <a:off x="539552" y="3933056"/>
            <a:ext cx="8165976" cy="2610373"/>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None/>
            </a:pPr>
            <a:r>
              <a:rPr lang="en-US" sz="2500" b="1" i="1" dirty="0">
                <a:solidFill>
                  <a:schemeClr val="tx2"/>
                </a:solidFill>
              </a:rPr>
              <a:t>6. Unsuitable visuals equals unhappy learners.</a:t>
            </a:r>
            <a:endParaRPr lang="ru-RU" sz="2500" b="1" dirty="0">
              <a:solidFill>
                <a:schemeClr val="tx2"/>
              </a:solidFill>
            </a:endParaRPr>
          </a:p>
          <a:p>
            <a:pPr marL="0" indent="0" algn="just">
              <a:buNone/>
            </a:pPr>
            <a:r>
              <a:rPr lang="en-US" sz="2500" dirty="0"/>
              <a:t>The positive aspects of visuals hold true when they are used appropriately. The quality and relevance of visuals matter a lot. If the visual aids are generic in nature and fail to explain the subject in a specific and clear way, it will not appeal to the learners.</a:t>
            </a:r>
            <a:endParaRPr lang="ru-RU" sz="2500" dirty="0"/>
          </a:p>
        </p:txBody>
      </p:sp>
    </p:spTree>
    <p:extLst>
      <p:ext uri="{BB962C8B-B14F-4D97-AF65-F5344CB8AC3E}">
        <p14:creationId xmlns:p14="http://schemas.microsoft.com/office/powerpoint/2010/main" val="630950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Requirements for visuals </a:t>
            </a:r>
            <a:endParaRPr lang="ru-RU" sz="4000" b="1" dirty="0">
              <a:latin typeface="+mn-lt"/>
            </a:endParaRPr>
          </a:p>
        </p:txBody>
      </p:sp>
      <p:sp>
        <p:nvSpPr>
          <p:cNvPr id="3" name="Объект 2"/>
          <p:cNvSpPr>
            <a:spLocks noGrp="1"/>
          </p:cNvSpPr>
          <p:nvPr>
            <p:ph idx="1"/>
          </p:nvPr>
        </p:nvSpPr>
        <p:spPr/>
        <p:txBody>
          <a:bodyPr/>
          <a:lstStyle/>
          <a:p>
            <a:pPr marL="0" indent="0" algn="just">
              <a:buNone/>
            </a:pPr>
            <a:r>
              <a:rPr lang="en-US" dirty="0"/>
              <a:t>The images which will add value to your course material and actually help the learners should meet the following requirements:</a:t>
            </a:r>
          </a:p>
          <a:p>
            <a:pPr marL="0" indent="0" algn="just">
              <a:buNone/>
            </a:pPr>
            <a:endParaRPr lang="ru-RU" dirty="0"/>
          </a:p>
          <a:p>
            <a:pPr lvl="0" algn="just"/>
            <a:r>
              <a:rPr lang="en-US" dirty="0"/>
              <a:t>Simplify the difficult-to-understand and text heavy topics;</a:t>
            </a:r>
            <a:endParaRPr lang="ru-RU" dirty="0"/>
          </a:p>
          <a:p>
            <a:pPr lvl="0" algn="just"/>
            <a:r>
              <a:rPr lang="en-US" dirty="0"/>
              <a:t>Explain using actual people, places, or objects;</a:t>
            </a:r>
            <a:endParaRPr lang="ru-RU" dirty="0"/>
          </a:p>
          <a:p>
            <a:pPr lvl="0" algn="just"/>
            <a:r>
              <a:rPr lang="en-US" dirty="0"/>
              <a:t>Help the learners connect the familiar materials with the unfamiliar.</a:t>
            </a:r>
            <a:endParaRPr lang="ru-RU" dirty="0"/>
          </a:p>
          <a:p>
            <a:pPr algn="just"/>
            <a:endParaRPr lang="ru-RU" dirty="0"/>
          </a:p>
        </p:txBody>
      </p:sp>
    </p:spTree>
    <p:extLst>
      <p:ext uri="{BB962C8B-B14F-4D97-AF65-F5344CB8AC3E}">
        <p14:creationId xmlns:p14="http://schemas.microsoft.com/office/powerpoint/2010/main" val="346817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normAutofit fontScale="90000"/>
          </a:bodyPr>
          <a:lstStyle/>
          <a:p>
            <a:pPr algn="ctr"/>
            <a:br>
              <a:rPr lang="en-US" b="1" dirty="0">
                <a:latin typeface="+mn-lt"/>
              </a:rPr>
            </a:br>
            <a:br>
              <a:rPr lang="en-US" b="1" dirty="0">
                <a:latin typeface="+mn-lt"/>
              </a:rPr>
            </a:br>
            <a:br>
              <a:rPr lang="en-US" b="1" dirty="0">
                <a:latin typeface="+mn-lt"/>
              </a:rPr>
            </a:br>
            <a:br>
              <a:rPr lang="en-US" dirty="0"/>
            </a:br>
            <a:r>
              <a:rPr lang="en-US" sz="4000" b="1" dirty="0">
                <a:latin typeface="+mn-lt"/>
              </a:rPr>
              <a:t>Criteria for evaluating visual aspects</a:t>
            </a:r>
            <a:endParaRPr lang="ru-RU" dirty="0">
              <a:latin typeface="+mn-lt"/>
            </a:endParaRPr>
          </a:p>
        </p:txBody>
      </p:sp>
      <p:sp>
        <p:nvSpPr>
          <p:cNvPr id="3" name="Объект 2"/>
          <p:cNvSpPr>
            <a:spLocks noGrp="1"/>
          </p:cNvSpPr>
          <p:nvPr>
            <p:ph idx="1"/>
          </p:nvPr>
        </p:nvSpPr>
        <p:spPr>
          <a:xfrm>
            <a:off x="489146" y="2234060"/>
            <a:ext cx="8197654" cy="4389120"/>
          </a:xfrm>
        </p:spPr>
        <p:txBody>
          <a:bodyPr>
            <a:normAutofit/>
          </a:bodyPr>
          <a:lstStyle/>
          <a:p>
            <a:pPr marL="0" indent="0" algn="just">
              <a:buNone/>
            </a:pPr>
            <a:r>
              <a:rPr lang="en-US" altLang="ko-K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Based on a number of authors, Howard and Major’s (2004) note that criteria for evaluating English language teaching materials and course books frequently include reference to the ‘look’ and the ‘feel’ of the product (see, for example, Harmer, 1998; Nunan,1991). Some aspects of these criteria that are particularly pertinent to materials designers are discussed below:</a:t>
            </a:r>
            <a:r>
              <a:rPr lang="en-US" altLang="ko-KR" sz="2400" dirty="0"/>
              <a:t> </a:t>
            </a:r>
          </a:p>
          <a:p>
            <a:pPr algn="just"/>
            <a:r>
              <a:rPr lang="en-US" altLang="ko-KR" sz="2000" dirty="0">
                <a:latin typeface="Times New Roman" panose="02020603050405020304" pitchFamily="18" charset="0"/>
                <a:cs typeface="Times New Roman" panose="02020603050405020304" pitchFamily="18" charset="0"/>
              </a:rPr>
              <a:t>Physical Appearance</a:t>
            </a:r>
          </a:p>
          <a:p>
            <a:pPr algn="just"/>
            <a:r>
              <a:rPr lang="en-US" sz="2000" dirty="0">
                <a:latin typeface="Times New Roman" panose="02020603050405020304" pitchFamily="18" charset="0"/>
                <a:cs typeface="Times New Roman" panose="02020603050405020304" pitchFamily="18" charset="0"/>
              </a:rPr>
              <a:t>User-friendliness</a:t>
            </a:r>
          </a:p>
          <a:p>
            <a:pPr algn="just"/>
            <a:r>
              <a:rPr lang="en-US" sz="2000" dirty="0">
                <a:latin typeface="Times New Roman" panose="02020603050405020304" pitchFamily="18" charset="0"/>
                <a:cs typeface="Times New Roman" panose="02020603050405020304" pitchFamily="18" charset="0"/>
              </a:rPr>
              <a:t>Durability</a:t>
            </a:r>
          </a:p>
          <a:p>
            <a:pPr algn="just"/>
            <a:r>
              <a:rPr lang="en-US" sz="2000" dirty="0">
                <a:latin typeface="Times New Roman" panose="02020603050405020304" pitchFamily="18" charset="0"/>
                <a:cs typeface="Times New Roman" panose="02020603050405020304" pitchFamily="18" charset="0"/>
              </a:rPr>
              <a:t>Ability to be reproduced</a:t>
            </a:r>
          </a:p>
        </p:txBody>
      </p:sp>
    </p:spTree>
    <p:extLst>
      <p:ext uri="{BB962C8B-B14F-4D97-AF65-F5344CB8AC3E}">
        <p14:creationId xmlns:p14="http://schemas.microsoft.com/office/powerpoint/2010/main" val="1537701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76BAD-CE3B-41C3-9E41-FC6FDF3F9B30}"/>
              </a:ext>
            </a:extLst>
          </p:cNvPr>
          <p:cNvSpPr>
            <a:spLocks noGrp="1"/>
          </p:cNvSpPr>
          <p:nvPr>
            <p:ph type="title"/>
          </p:nvPr>
        </p:nvSpPr>
        <p:spPr/>
        <p:txBody>
          <a:bodyPr>
            <a:normAutofit/>
          </a:bodyPr>
          <a:lstStyle/>
          <a:p>
            <a:pPr algn="ctr"/>
            <a:r>
              <a:rPr lang="en-US" sz="4000" b="1" dirty="0">
                <a:latin typeface="+mn-lt"/>
              </a:rPr>
              <a:t>Physical appearance:</a:t>
            </a:r>
            <a:endParaRPr lang="en-US" sz="4000" dirty="0">
              <a:latin typeface="+mn-lt"/>
            </a:endParaRPr>
          </a:p>
        </p:txBody>
      </p:sp>
      <p:sp>
        <p:nvSpPr>
          <p:cNvPr id="3" name="Content Placeholder 2">
            <a:extLst>
              <a:ext uri="{FF2B5EF4-FFF2-40B4-BE49-F238E27FC236}">
                <a16:creationId xmlns:a16="http://schemas.microsoft.com/office/drawing/2014/main" id="{0AB0328A-6720-4DA4-A3F2-7A75055768D1}"/>
              </a:ext>
            </a:extLst>
          </p:cNvPr>
          <p:cNvSpPr>
            <a:spLocks noGrp="1"/>
          </p:cNvSpPr>
          <p:nvPr>
            <p:ph idx="1"/>
          </p:nvPr>
        </p:nvSpPr>
        <p:spPr/>
        <p:txBody>
          <a:bodyPr/>
          <a:lstStyle/>
          <a:p>
            <a:pPr marL="0" indent="0">
              <a:buNone/>
            </a:pPr>
            <a:endParaRPr lang="en-US" dirty="0"/>
          </a:p>
          <a:p>
            <a:pPr marL="0" indent="0" algn="just">
              <a:buNone/>
            </a:pPr>
            <a:r>
              <a:rPr lang="en-US" dirty="0"/>
              <a:t>Initial impressions can be as important in the language classroom as they are in many other aspects of life. Put simply, language-teaching materials should be good to look at! Factors to consider include the density of the text on the page, the type size, and the cohesiveness and consistency of the layout.</a:t>
            </a:r>
            <a:endParaRPr lang="ru-RU" dirty="0"/>
          </a:p>
          <a:p>
            <a:pPr marL="0" indent="0">
              <a:buNone/>
            </a:pPr>
            <a:endParaRPr lang="en-US" dirty="0"/>
          </a:p>
        </p:txBody>
      </p:sp>
    </p:spTree>
    <p:extLst>
      <p:ext uri="{BB962C8B-B14F-4D97-AF65-F5344CB8AC3E}">
        <p14:creationId xmlns:p14="http://schemas.microsoft.com/office/powerpoint/2010/main" val="265803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052736"/>
            <a:ext cx="8229600" cy="5256584"/>
          </a:xfrm>
        </p:spPr>
        <p:txBody>
          <a:bodyPr>
            <a:normAutofit/>
          </a:bodyPr>
          <a:lstStyle/>
          <a:p>
            <a:pPr marL="0" indent="0" algn="ctr">
              <a:buNone/>
            </a:pPr>
            <a:r>
              <a:rPr lang="en-US" sz="4000" b="1" dirty="0">
                <a:solidFill>
                  <a:schemeClr val="tx2"/>
                </a:solidFill>
              </a:rPr>
              <a:t>User-friendliness</a:t>
            </a:r>
            <a:endParaRPr lang="en-US" sz="4000" dirty="0">
              <a:solidFill>
                <a:schemeClr val="tx2"/>
              </a:solidFill>
            </a:endParaRPr>
          </a:p>
          <a:p>
            <a:pPr marL="0" indent="0" algn="just">
              <a:buNone/>
            </a:pPr>
            <a:endParaRPr lang="en-US" dirty="0"/>
          </a:p>
          <a:p>
            <a:pPr marL="0" indent="0" algn="just">
              <a:buNone/>
            </a:pPr>
            <a:endParaRPr lang="en-US" dirty="0"/>
          </a:p>
          <a:p>
            <a:pPr marL="0" indent="0" algn="just">
              <a:buNone/>
            </a:pPr>
            <a:r>
              <a:rPr lang="en-US" dirty="0"/>
              <a:t>Materials should also be attractive in terms of their ‘usability’. Some simple examples:  if the activity is a gap-</a:t>
            </a:r>
            <a:r>
              <a:rPr lang="ru-RU" dirty="0"/>
              <a:t>ﬁ</a:t>
            </a:r>
            <a:r>
              <a:rPr lang="en-US" dirty="0" err="1"/>
              <a:t>ll</a:t>
            </a:r>
            <a:r>
              <a:rPr lang="en-US" dirty="0"/>
              <a:t> exercise, is there enough space for learners to handwrite their responses? If an oral response is required during a tape or video exercise. is the silence long enough to allow for both thinking and responding?</a:t>
            </a:r>
          </a:p>
          <a:p>
            <a:pPr marL="0" indent="0" algn="just">
              <a:buNone/>
            </a:pPr>
            <a:endParaRPr lang="en-US" dirty="0"/>
          </a:p>
        </p:txBody>
      </p:sp>
    </p:spTree>
    <p:extLst>
      <p:ext uri="{BB962C8B-B14F-4D97-AF65-F5344CB8AC3E}">
        <p14:creationId xmlns:p14="http://schemas.microsoft.com/office/powerpoint/2010/main" val="1754146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77B0-AB95-4DD6-B79D-BEFEAC668F87}"/>
              </a:ext>
            </a:extLst>
          </p:cNvPr>
          <p:cNvSpPr>
            <a:spLocks noGrp="1"/>
          </p:cNvSpPr>
          <p:nvPr>
            <p:ph type="title"/>
          </p:nvPr>
        </p:nvSpPr>
        <p:spPr/>
        <p:txBody>
          <a:bodyPr>
            <a:normAutofit/>
          </a:bodyPr>
          <a:lstStyle/>
          <a:p>
            <a:pPr algn="ctr"/>
            <a:r>
              <a:rPr lang="en-US" sz="4400" b="1" dirty="0">
                <a:latin typeface="+mn-lt"/>
              </a:rPr>
              <a:t>Durability</a:t>
            </a:r>
            <a:endParaRPr lang="en-US" sz="4400" dirty="0">
              <a:latin typeface="+mn-lt"/>
            </a:endParaRPr>
          </a:p>
        </p:txBody>
      </p:sp>
      <p:sp>
        <p:nvSpPr>
          <p:cNvPr id="3" name="Content Placeholder 2">
            <a:extLst>
              <a:ext uri="{FF2B5EF4-FFF2-40B4-BE49-F238E27FC236}">
                <a16:creationId xmlns:a16="http://schemas.microsoft.com/office/drawing/2014/main" id="{BC88AFEC-9895-4CF4-9129-AE5BCAF02FF3}"/>
              </a:ext>
            </a:extLst>
          </p:cNvPr>
          <p:cNvSpPr>
            <a:spLocks noGrp="1"/>
          </p:cNvSpPr>
          <p:nvPr>
            <p:ph idx="1"/>
          </p:nvPr>
        </p:nvSpPr>
        <p:spPr>
          <a:xfrm>
            <a:off x="457200" y="1935480"/>
            <a:ext cx="8147248" cy="1925568"/>
          </a:xfrm>
        </p:spPr>
        <p:txBody>
          <a:bodyPr/>
          <a:lstStyle/>
          <a:p>
            <a:pPr marL="0" indent="0" algn="just">
              <a:buNone/>
            </a:pPr>
            <a:r>
              <a:rPr lang="en-US" dirty="0"/>
              <a:t>If materials need to be used more than once, or if they are to be used by many different students, consideration needs to be given to how they can be made robust enough to last the required distance.</a:t>
            </a:r>
            <a:endParaRPr lang="ru-RU" dirty="0"/>
          </a:p>
          <a:p>
            <a:pPr marL="0" indent="0">
              <a:buNone/>
            </a:pPr>
            <a:endParaRPr lang="en-US" dirty="0"/>
          </a:p>
        </p:txBody>
      </p:sp>
    </p:spTree>
    <p:extLst>
      <p:ext uri="{BB962C8B-B14F-4D97-AF65-F5344CB8AC3E}">
        <p14:creationId xmlns:p14="http://schemas.microsoft.com/office/powerpoint/2010/main" val="4091163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Ability to be reproduced</a:t>
            </a:r>
            <a:endParaRPr lang="ru-RU" sz="4000" dirty="0">
              <a:latin typeface="+mn-lt"/>
            </a:endParaRPr>
          </a:p>
        </p:txBody>
      </p:sp>
      <p:sp>
        <p:nvSpPr>
          <p:cNvPr id="3" name="Объект 2"/>
          <p:cNvSpPr>
            <a:spLocks noGrp="1"/>
          </p:cNvSpPr>
          <p:nvPr>
            <p:ph idx="1"/>
          </p:nvPr>
        </p:nvSpPr>
        <p:spPr>
          <a:xfrm>
            <a:off x="467544" y="2420888"/>
            <a:ext cx="8229600" cy="3437736"/>
          </a:xfrm>
        </p:spPr>
        <p:txBody>
          <a:bodyPr/>
          <a:lstStyle/>
          <a:p>
            <a:pPr marL="0" indent="0" algn="just">
              <a:buNone/>
            </a:pPr>
            <a:r>
              <a:rPr lang="en-US" dirty="0"/>
              <a:t>Language teaching institutions are not renowned for giving their staff unlimited access to colour copying facilities, yet many do-it-yourself materials designers continue to produce eye-catching multi-coloured originals, and suffer frustration and disappointment when what emerges from the photocopier is a class-set of grey blurs.</a:t>
            </a:r>
            <a:endParaRPr lang="ru-RU" dirty="0"/>
          </a:p>
        </p:txBody>
      </p:sp>
    </p:spTree>
    <p:extLst>
      <p:ext uri="{BB962C8B-B14F-4D97-AF65-F5344CB8AC3E}">
        <p14:creationId xmlns:p14="http://schemas.microsoft.com/office/powerpoint/2010/main" val="2498480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32656"/>
            <a:ext cx="8229600" cy="1143000"/>
          </a:xfrm>
        </p:spPr>
        <p:txBody>
          <a:bodyPr/>
          <a:lstStyle/>
          <a:p>
            <a:pPr algn="ctr"/>
            <a:r>
              <a:rPr lang="en-US" b="1" dirty="0">
                <a:latin typeface="+mn-lt"/>
              </a:rPr>
              <a:t>References:</a:t>
            </a:r>
            <a:endParaRPr lang="ru-RU" dirty="0">
              <a:latin typeface="+mn-lt"/>
            </a:endParaRPr>
          </a:p>
        </p:txBody>
      </p:sp>
      <p:sp>
        <p:nvSpPr>
          <p:cNvPr id="3" name="Объект 2"/>
          <p:cNvSpPr>
            <a:spLocks noGrp="1"/>
          </p:cNvSpPr>
          <p:nvPr>
            <p:ph idx="1"/>
          </p:nvPr>
        </p:nvSpPr>
        <p:spPr/>
        <p:txBody>
          <a:bodyPr/>
          <a:lstStyle/>
          <a:p>
            <a:r>
              <a:rPr lang="en-US" dirty="0"/>
              <a:t>Howard, J., Major, J. (2004). Guidelines for Designing Effective English Language Teaching Materials </a:t>
            </a:r>
          </a:p>
          <a:p>
            <a:r>
              <a:rPr lang="en-US" u="sng" dirty="0">
                <a:hlinkClick r:id="rId2"/>
              </a:rPr>
              <a:t>https://www.researchgate.net/publication/237476568_Guidelines_for_Designing_Effective_English_Language_Teaching_Materials</a:t>
            </a:r>
            <a:endParaRPr lang="ru-RU" dirty="0"/>
          </a:p>
          <a:p>
            <a:r>
              <a:rPr lang="en-US" u="sng" dirty="0">
                <a:hlinkClick r:id="rId3"/>
              </a:rPr>
              <a:t>https://elearningindustry.com/visual-learning-6-reasons-visuals-powerful-aspect-elearning</a:t>
            </a:r>
            <a:endParaRPr lang="ru-RU" dirty="0"/>
          </a:p>
          <a:p>
            <a:pPr marL="0" indent="0">
              <a:buNone/>
            </a:pPr>
            <a:endParaRPr lang="ru-RU" dirty="0"/>
          </a:p>
        </p:txBody>
      </p:sp>
    </p:spTree>
    <p:extLst>
      <p:ext uri="{BB962C8B-B14F-4D97-AF65-F5344CB8AC3E}">
        <p14:creationId xmlns:p14="http://schemas.microsoft.com/office/powerpoint/2010/main" val="4055813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Home assignment</a:t>
            </a:r>
            <a:endParaRPr lang="ru-RU" sz="4400" dirty="0">
              <a:latin typeface="+mn-lt"/>
            </a:endParaRPr>
          </a:p>
        </p:txBody>
      </p:sp>
      <p:sp>
        <p:nvSpPr>
          <p:cNvPr id="3" name="Объект 2"/>
          <p:cNvSpPr>
            <a:spLocks noGrp="1"/>
          </p:cNvSpPr>
          <p:nvPr>
            <p:ph idx="1"/>
          </p:nvPr>
        </p:nvSpPr>
        <p:spPr/>
        <p:txBody>
          <a:bodyPr>
            <a:normAutofit fontScale="85000" lnSpcReduction="20000"/>
          </a:bodyPr>
          <a:lstStyle/>
          <a:p>
            <a:pPr marL="0" indent="0">
              <a:buNone/>
            </a:pPr>
            <a:r>
              <a:rPr lang="en-US" b="1" dirty="0"/>
              <a:t>Reflection task</a:t>
            </a:r>
            <a:endParaRPr lang="en-US" dirty="0"/>
          </a:p>
          <a:p>
            <a:pPr marL="0" indent="0">
              <a:buNone/>
            </a:pPr>
            <a:r>
              <a:rPr lang="en-US" dirty="0"/>
              <a:t>Based on what you have learnt from this lecture, write a one-page reflection focusing on what kind of what considerations you make in regards to the appearance and visual aspects of the materials you develop.</a:t>
            </a:r>
          </a:p>
          <a:p>
            <a:pPr marL="0" indent="0">
              <a:buNone/>
            </a:pPr>
            <a:r>
              <a:rPr lang="en-US" b="1" dirty="0"/>
              <a:t>Question/Answer</a:t>
            </a:r>
            <a:endParaRPr lang="en-US" dirty="0"/>
          </a:p>
          <a:p>
            <a:pPr marL="0" indent="0">
              <a:buNone/>
            </a:pPr>
            <a:r>
              <a:rPr lang="en-US" dirty="0"/>
              <a:t>1. What is the importance of visual element in teaching materials?</a:t>
            </a:r>
          </a:p>
          <a:p>
            <a:pPr marL="0" indent="0">
              <a:buNone/>
            </a:pPr>
            <a:r>
              <a:rPr lang="en-US" dirty="0"/>
              <a:t>2. What are the benefits of visual aids in teaching materials?</a:t>
            </a:r>
          </a:p>
          <a:p>
            <a:pPr marL="0" indent="0">
              <a:buNone/>
            </a:pPr>
            <a:r>
              <a:rPr lang="en-US" dirty="0"/>
              <a:t>3. What criteria are to be considered for evaluating visual aspects?</a:t>
            </a:r>
          </a:p>
          <a:p>
            <a:pPr marL="0" indent="0">
              <a:buNone/>
            </a:pPr>
            <a:r>
              <a:rPr lang="en-US" b="1" dirty="0"/>
              <a:t>A Practical Task</a:t>
            </a:r>
            <a:endParaRPr lang="en-US" dirty="0"/>
          </a:p>
          <a:p>
            <a:pPr marL="0" indent="0">
              <a:buNone/>
            </a:pPr>
            <a:r>
              <a:rPr lang="en-US" dirty="0"/>
              <a:t>Within the selected branch of ESP, develop a teaching material incorporating what you learned from this lecture. Use the ready materials in the class and get feedback from your student by asking questions on the visual aspect of your teaching material.</a:t>
            </a:r>
          </a:p>
          <a:p>
            <a:pPr marL="0" indent="0">
              <a:buNone/>
            </a:pPr>
            <a:endParaRPr lang="en-US" dirty="0"/>
          </a:p>
          <a:p>
            <a:pPr marL="0" indent="0">
              <a:buNone/>
            </a:pPr>
            <a:endParaRPr lang="ru-RU" dirty="0"/>
          </a:p>
        </p:txBody>
      </p:sp>
    </p:spTree>
    <p:extLst>
      <p:ext uri="{BB962C8B-B14F-4D97-AF65-F5344CB8AC3E}">
        <p14:creationId xmlns:p14="http://schemas.microsoft.com/office/powerpoint/2010/main" val="13897382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959</TotalTime>
  <Words>1111</Words>
  <Application>Microsoft Office PowerPoint</Application>
  <PresentationFormat>On-screen Show (4:3)</PresentationFormat>
  <Paragraphs>85</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Constantia</vt:lpstr>
      <vt:lpstr>Times New Roman</vt:lpstr>
      <vt:lpstr>Wingdings 2</vt:lpstr>
      <vt:lpstr>Поток</vt:lpstr>
      <vt:lpstr> Focusing on Visual Aspects of Teaching Materials</vt:lpstr>
      <vt:lpstr>Outline</vt:lpstr>
      <vt:lpstr>The importance of visual element in teaching materials </vt:lpstr>
      <vt:lpstr>Advantages of visual aids</vt:lpstr>
      <vt:lpstr>1 Visual materials help store information longer. </vt:lpstr>
      <vt:lpstr>PowerPoint Presentation</vt:lpstr>
      <vt:lpstr>PowerPoint Presentation</vt:lpstr>
      <vt:lpstr>PowerPoint Presentation</vt:lpstr>
      <vt:lpstr>Requirements for visuals </vt:lpstr>
      <vt:lpstr>    Criteria for evaluating visual aspects</vt:lpstr>
      <vt:lpstr>Physical appearance:</vt:lpstr>
      <vt:lpstr>PowerPoint Presentation</vt:lpstr>
      <vt:lpstr>Durability</vt:lpstr>
      <vt:lpstr>Ability to be reproduced</vt:lpstr>
      <vt:lpstr>References:</vt:lpstr>
      <vt:lpstr>Home 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72</cp:revision>
  <dcterms:created xsi:type="dcterms:W3CDTF">2018-10-25T23:43:22Z</dcterms:created>
  <dcterms:modified xsi:type="dcterms:W3CDTF">2019-07-04T21:04:35Z</dcterms:modified>
</cp:coreProperties>
</file>