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6" r:id="rId4"/>
    <p:sldId id="258" r:id="rId5"/>
    <p:sldId id="264" r:id="rId6"/>
    <p:sldId id="267" r:id="rId7"/>
    <p:sldId id="259" r:id="rId8"/>
    <p:sldId id="268" r:id="rId9"/>
    <p:sldId id="269" r:id="rId10"/>
    <p:sldId id="271" r:id="rId11"/>
    <p:sldId id="272" r:id="rId12"/>
    <p:sldId id="270" r:id="rId13"/>
    <p:sldId id="263" r:id="rId14"/>
    <p:sldId id="262" r:id="rId15"/>
    <p:sldId id="261"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24.06.2019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24.06.2019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24.06.2019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24.06.2019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24.06.2019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24.06.2019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24.06.2019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24.06.2019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24.06.2019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24.06.2019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24.06.2019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24.06.2019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researchgate.net/publication/237476568_Guidelines_for_Designing_Effective_English_Language_Teaching_Materials" TargetMode="External"/><Relationship Id="rId2" Type="http://schemas.openxmlformats.org/officeDocument/2006/relationships/hyperlink" Target="http://www.kamts1.kpi.ua/en/node/2409" TargetMode="External"/><Relationship Id="rId1" Type="http://schemas.openxmlformats.org/officeDocument/2006/relationships/slideLayout" Target="../slideLayouts/slideLayout2.xml"/><Relationship Id="rId5" Type="http://schemas.openxmlformats.org/officeDocument/2006/relationships/hyperlink" Target="http://www.scientificlanguage.com/esp/authentic.pdf" TargetMode="External"/><Relationship Id="rId4" Type="http://schemas.openxmlformats.org/officeDocument/2006/relationships/hyperlink" Target="http://www.cambridge.org/elt/blog/2014/05/16/authentic-materials-classroom-advantages/"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dirty="0">
                <a:solidFill>
                  <a:schemeClr val="bg1"/>
                </a:solidFill>
                <a:latin typeface="+mn-lt"/>
              </a:rPr>
              <a:t>Lecture 10. </a:t>
            </a:r>
            <a:br>
              <a:rPr lang="en-US" dirty="0">
                <a:solidFill>
                  <a:schemeClr val="bg1"/>
                </a:solidFill>
                <a:latin typeface="+mn-lt"/>
              </a:rPr>
            </a:br>
            <a:r>
              <a:rPr lang="en-US" dirty="0">
                <a:latin typeface="+mn-lt"/>
              </a:rPr>
              <a:t>Authenticity in ESP Materials </a:t>
            </a:r>
            <a:endParaRPr lang="ru-RU"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Outline:</a:t>
            </a:r>
            <a:endParaRPr lang="ru-RU" b="1" dirty="0">
              <a:latin typeface="+mn-lt"/>
            </a:endParaRPr>
          </a:p>
        </p:txBody>
      </p:sp>
      <p:sp>
        <p:nvSpPr>
          <p:cNvPr id="3" name="Объект 2"/>
          <p:cNvSpPr>
            <a:spLocks noGrp="1"/>
          </p:cNvSpPr>
          <p:nvPr>
            <p:ph idx="1"/>
          </p:nvPr>
        </p:nvSpPr>
        <p:spPr/>
        <p:txBody>
          <a:bodyPr/>
          <a:lstStyle/>
          <a:p>
            <a:r>
              <a:rPr lang="en-US" dirty="0"/>
              <a:t>The notion of authenticity</a:t>
            </a:r>
          </a:p>
          <a:p>
            <a:r>
              <a:rPr lang="en-US" dirty="0"/>
              <a:t>Why use authentic materials in ESP classes?</a:t>
            </a:r>
          </a:p>
          <a:p>
            <a:r>
              <a:rPr lang="en-US" dirty="0"/>
              <a:t>Categories of ESP authentic materials</a:t>
            </a:r>
          </a:p>
          <a:p>
            <a:r>
              <a:rPr lang="en-US" dirty="0"/>
              <a:t>Text authenticity and Task authenticity</a:t>
            </a:r>
          </a:p>
          <a:p>
            <a:r>
              <a:rPr lang="en-US" dirty="0"/>
              <a:t>Benefits and drawbacks of authentic materials in ESP</a:t>
            </a:r>
          </a:p>
          <a:p>
            <a:r>
              <a:rPr lang="en-US" dirty="0"/>
              <a:t>Text-related characteristics </a:t>
            </a:r>
          </a:p>
          <a:p>
            <a:pPr lvl="0"/>
            <a:r>
              <a:rPr lang="en-US" dirty="0"/>
              <a:t>Factors affecting the degree of authenticity of materials</a:t>
            </a:r>
          </a:p>
          <a:p>
            <a:pPr marL="0" indent="0">
              <a:buNone/>
            </a:pPr>
            <a:r>
              <a:rPr lang="en-US" sz="2000" dirty="0"/>
              <a:t> </a:t>
            </a:r>
          </a:p>
        </p:txBody>
      </p:sp>
    </p:spTree>
    <p:extLst>
      <p:ext uri="{BB962C8B-B14F-4D97-AF65-F5344CB8AC3E}">
        <p14:creationId xmlns:p14="http://schemas.microsoft.com/office/powerpoint/2010/main" val="99807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04664"/>
            <a:ext cx="8229600" cy="1143000"/>
          </a:xfrm>
        </p:spPr>
        <p:txBody>
          <a:bodyPr/>
          <a:lstStyle/>
          <a:p>
            <a:pPr algn="ctr"/>
            <a:r>
              <a:rPr lang="en-US" b="1" dirty="0">
                <a:latin typeface="+mn-lt"/>
              </a:rPr>
              <a:t>The Notion “authentic”</a:t>
            </a:r>
            <a:endParaRPr lang="ru-RU" b="1" dirty="0">
              <a:latin typeface="+mn-lt"/>
            </a:endParaRPr>
          </a:p>
        </p:txBody>
      </p:sp>
      <p:sp>
        <p:nvSpPr>
          <p:cNvPr id="3" name="Объект 2"/>
          <p:cNvSpPr>
            <a:spLocks noGrp="1"/>
          </p:cNvSpPr>
          <p:nvPr>
            <p:ph idx="1"/>
          </p:nvPr>
        </p:nvSpPr>
        <p:spPr>
          <a:xfrm>
            <a:off x="457200" y="1935480"/>
            <a:ext cx="8229600" cy="4589864"/>
          </a:xfrm>
        </p:spPr>
        <p:txBody>
          <a:bodyPr>
            <a:normAutofit fontScale="55000" lnSpcReduction="20000"/>
          </a:bodyPr>
          <a:lstStyle/>
          <a:p>
            <a:pPr marL="0" indent="0">
              <a:lnSpc>
                <a:spcPct val="170000"/>
              </a:lnSpc>
              <a:spcAft>
                <a:spcPts val="600"/>
              </a:spcAft>
              <a:buNone/>
            </a:pPr>
            <a:r>
              <a:rPr lang="en-US" sz="2900" dirty="0"/>
              <a:t>Prior to analysis of potential benefits and drawbacks of authentic materials, it is important to define the notion of authenticity and authentic materials. Gilmore (2007) provides eight meanings of the notion authentic. According to him authenticity relates to:</a:t>
            </a:r>
            <a:endParaRPr lang="ru-RU" sz="2900" dirty="0"/>
          </a:p>
          <a:p>
            <a:pPr lvl="0">
              <a:lnSpc>
                <a:spcPct val="170000"/>
              </a:lnSpc>
            </a:pPr>
            <a:r>
              <a:rPr lang="en-US" dirty="0"/>
              <a:t>The language produced and used by native speakers in a language community </a:t>
            </a:r>
            <a:endParaRPr lang="ru-RU" dirty="0"/>
          </a:p>
          <a:p>
            <a:pPr lvl="0">
              <a:lnSpc>
                <a:spcPct val="170000"/>
              </a:lnSpc>
            </a:pPr>
            <a:r>
              <a:rPr lang="en-US" dirty="0"/>
              <a:t>The language produced by a real speaker or writer for a real audience and for the purpose of delivering a real message  </a:t>
            </a:r>
            <a:endParaRPr lang="ru-RU" dirty="0"/>
          </a:p>
          <a:p>
            <a:pPr lvl="0">
              <a:lnSpc>
                <a:spcPct val="170000"/>
              </a:lnSpc>
            </a:pPr>
            <a:r>
              <a:rPr lang="en-US" dirty="0"/>
              <a:t>The qualities given to the text/ message by the listener or reader  </a:t>
            </a:r>
            <a:endParaRPr lang="ru-RU" dirty="0"/>
          </a:p>
          <a:p>
            <a:pPr lvl="0">
              <a:lnSpc>
                <a:spcPct val="170000"/>
              </a:lnSpc>
            </a:pPr>
            <a:r>
              <a:rPr lang="en-US" dirty="0"/>
              <a:t>The interaction between student and teachers </a:t>
            </a:r>
            <a:endParaRPr lang="ru-RU" dirty="0"/>
          </a:p>
          <a:p>
            <a:pPr lvl="0">
              <a:lnSpc>
                <a:spcPct val="170000"/>
              </a:lnSpc>
            </a:pPr>
            <a:r>
              <a:rPr lang="en-US" dirty="0"/>
              <a:t>The tasks given </a:t>
            </a:r>
            <a:endParaRPr lang="ru-RU" dirty="0"/>
          </a:p>
          <a:p>
            <a:pPr lvl="0">
              <a:lnSpc>
                <a:spcPct val="170000"/>
              </a:lnSpc>
            </a:pPr>
            <a:r>
              <a:rPr lang="en-US" dirty="0"/>
              <a:t>The assessment  </a:t>
            </a:r>
            <a:endParaRPr lang="ru-RU" dirty="0"/>
          </a:p>
          <a:p>
            <a:pPr lvl="0">
              <a:lnSpc>
                <a:spcPct val="170000"/>
              </a:lnSpc>
            </a:pPr>
            <a:r>
              <a:rPr lang="en-US" dirty="0"/>
              <a:t>The culture and the ability to adapt to target language group  </a:t>
            </a:r>
            <a:endParaRPr lang="ru-RU" dirty="0"/>
          </a:p>
          <a:p>
            <a:pPr lvl="0">
              <a:lnSpc>
                <a:spcPct val="170000"/>
              </a:lnSpc>
            </a:pPr>
            <a:r>
              <a:rPr lang="en-US" dirty="0"/>
              <a:t>The social situation in the classroom</a:t>
            </a:r>
            <a:endParaRPr lang="ru-RU" dirty="0"/>
          </a:p>
          <a:p>
            <a:endParaRPr lang="ru-RU" dirty="0"/>
          </a:p>
        </p:txBody>
      </p:sp>
    </p:spTree>
    <p:extLst>
      <p:ext uri="{BB962C8B-B14F-4D97-AF65-F5344CB8AC3E}">
        <p14:creationId xmlns:p14="http://schemas.microsoft.com/office/powerpoint/2010/main" val="4277585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a:latin typeface="+mn-lt"/>
              </a:rPr>
              <a:t>Why use authentic materials?</a:t>
            </a:r>
            <a:endParaRPr lang="ru-RU" b="1" dirty="0">
              <a:latin typeface="+mn-lt"/>
            </a:endParaRPr>
          </a:p>
        </p:txBody>
      </p:sp>
      <p:sp>
        <p:nvSpPr>
          <p:cNvPr id="3" name="Объект 2"/>
          <p:cNvSpPr>
            <a:spLocks noGrp="1"/>
          </p:cNvSpPr>
          <p:nvPr>
            <p:ph idx="1"/>
          </p:nvPr>
        </p:nvSpPr>
        <p:spPr/>
        <p:txBody>
          <a:bodyPr>
            <a:normAutofit fontScale="85000" lnSpcReduction="10000"/>
          </a:bodyPr>
          <a:lstStyle/>
          <a:p>
            <a:pPr marL="0" indent="0">
              <a:buNone/>
            </a:pPr>
            <a:endParaRPr lang="en-US" b="1" dirty="0">
              <a:solidFill>
                <a:srgbClr val="FF0000"/>
              </a:solidFill>
            </a:endParaRPr>
          </a:p>
          <a:p>
            <a:pPr marL="0" indent="0">
              <a:buNone/>
            </a:pPr>
            <a:r>
              <a:rPr lang="en-US" sz="2400" dirty="0"/>
              <a:t>“It is imperative for second language learners to be regularly exposed in the classroom to real, unscripted language—to passages that have not been produced speciﬁcally for language learning purposes”.</a:t>
            </a:r>
          </a:p>
          <a:p>
            <a:pPr marL="0" indent="0" algn="r">
              <a:buNone/>
            </a:pPr>
            <a:r>
              <a:rPr lang="en-US" sz="2000" dirty="0"/>
              <a:t>(Howard &amp; Major, 2004) </a:t>
            </a:r>
          </a:p>
          <a:p>
            <a:pPr marL="0" indent="0">
              <a:buNone/>
            </a:pPr>
            <a:endParaRPr lang="en-US" sz="2400" dirty="0"/>
          </a:p>
          <a:p>
            <a:pPr marL="0" indent="0">
              <a:buNone/>
            </a:pPr>
            <a:r>
              <a:rPr lang="en-US" sz="2400" dirty="0"/>
              <a:t>Nunan points out, “texts written speciﬁcally for the classroom generally distort the language in some way”</a:t>
            </a:r>
          </a:p>
          <a:p>
            <a:pPr marL="0" indent="0" algn="r">
              <a:buNone/>
            </a:pPr>
            <a:r>
              <a:rPr lang="en-US" sz="2400" dirty="0"/>
              <a:t> (1988:6).</a:t>
            </a:r>
          </a:p>
          <a:p>
            <a:pPr marL="0" indent="0">
              <a:buNone/>
            </a:pPr>
            <a:r>
              <a:rPr lang="en-US" sz="2400" dirty="0"/>
              <a:t>According to Bernardo (2006:60), “one of the main reasons for using authentic materials in the classroom is once outside the “safe” controlled language learning environment, the learner will not encounter the artificial language of the classroom but the real world and language how it is really used”.</a:t>
            </a:r>
          </a:p>
          <a:p>
            <a:pPr marL="0" indent="0" algn="r">
              <a:buNone/>
            </a:pPr>
            <a:endParaRPr lang="en-US" sz="2400" dirty="0"/>
          </a:p>
        </p:txBody>
      </p:sp>
    </p:spTree>
    <p:extLst>
      <p:ext uri="{BB962C8B-B14F-4D97-AF65-F5344CB8AC3E}">
        <p14:creationId xmlns:p14="http://schemas.microsoft.com/office/powerpoint/2010/main" val="4006622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1772816"/>
            <a:ext cx="8280920" cy="4320480"/>
          </a:xfrm>
        </p:spPr>
        <p:txBody>
          <a:bodyPr>
            <a:normAutofit fontScale="85000" lnSpcReduction="10000"/>
          </a:bodyPr>
          <a:lstStyle/>
          <a:p>
            <a:pPr marL="0" indent="0" algn="just">
              <a:lnSpc>
                <a:spcPct val="170000"/>
              </a:lnSpc>
              <a:buNone/>
            </a:pPr>
            <a:r>
              <a:rPr lang="en-US" sz="1600" dirty="0"/>
              <a:t>Spirovska, E.T (2018:60) argues that “one of the characteristic features of ESP setting is the necessity to use authentic materials in teaching the target language and establishing two types of authentic interaction”. Learner authenticity, defined by Lee (1995) is the interaction between the language learner and the context in which the language is being used. Classroom authenticity, defined by MacDonald et al. (2006) is authenticity created in the context of language learning classroom and by creating meaningful learning contexts in which the participants can discuss, share their opinions and engage in socially motivated and meaningful activities. Therefore, the purpose of ESP leaning materials is to create opportunities for meaningful interaction and an appropriate and motivating context. For that reason, authentic texts and other documents or materials can be used. They expose the learners to a meaningful context, provide the authentic and needed vocabulary and establish a link with the content area of study. They can include authentic texts from the content area of study, journal articles and texts and visual materials, forms and documents, instructions and other types of materials.</a:t>
            </a:r>
          </a:p>
        </p:txBody>
      </p:sp>
      <p:sp>
        <p:nvSpPr>
          <p:cNvPr id="2" name="Rectangle 1">
            <a:extLst>
              <a:ext uri="{FF2B5EF4-FFF2-40B4-BE49-F238E27FC236}">
                <a16:creationId xmlns:a16="http://schemas.microsoft.com/office/drawing/2014/main" id="{1A8B932F-5C14-4165-825A-2757911482CD}"/>
              </a:ext>
            </a:extLst>
          </p:cNvPr>
          <p:cNvSpPr/>
          <p:nvPr/>
        </p:nvSpPr>
        <p:spPr>
          <a:xfrm>
            <a:off x="1043608" y="980728"/>
            <a:ext cx="7416824" cy="646331"/>
          </a:xfrm>
          <a:prstGeom prst="rect">
            <a:avLst/>
          </a:prstGeom>
        </p:spPr>
        <p:txBody>
          <a:bodyPr wrap="square">
            <a:spAutoFit/>
          </a:bodyPr>
          <a:lstStyle/>
          <a:p>
            <a:pPr algn="ctr"/>
            <a:r>
              <a:rPr lang="en-US" sz="3600" b="1" dirty="0">
                <a:solidFill>
                  <a:schemeClr val="tx2"/>
                </a:solidFill>
              </a:rPr>
              <a:t>Why use authentic materials?</a:t>
            </a:r>
            <a:endParaRPr lang="en-US" sz="3600" dirty="0">
              <a:solidFill>
                <a:schemeClr val="tx2"/>
              </a:solidFill>
            </a:endParaRPr>
          </a:p>
        </p:txBody>
      </p:sp>
    </p:spTree>
    <p:extLst>
      <p:ext uri="{BB962C8B-B14F-4D97-AF65-F5344CB8AC3E}">
        <p14:creationId xmlns:p14="http://schemas.microsoft.com/office/powerpoint/2010/main" val="1688552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24744"/>
            <a:ext cx="7992888" cy="854968"/>
          </a:xfrm>
        </p:spPr>
        <p:txBody>
          <a:bodyPr>
            <a:normAutofit fontScale="90000"/>
          </a:bodyPr>
          <a:lstStyle/>
          <a:p>
            <a:pPr algn="ctr"/>
            <a:r>
              <a:rPr lang="en-US" sz="4000" b="1" dirty="0">
                <a:latin typeface="+mn-lt"/>
              </a:rPr>
              <a:t>Categories of ESP authentic materials</a:t>
            </a:r>
            <a:endParaRPr lang="ru-RU" sz="3600" b="1" dirty="0">
              <a:solidFill>
                <a:schemeClr val="tx1"/>
              </a:solidFill>
              <a:latin typeface="+mn-lt"/>
            </a:endParaRPr>
          </a:p>
        </p:txBody>
      </p:sp>
      <p:sp>
        <p:nvSpPr>
          <p:cNvPr id="3" name="Объект 2"/>
          <p:cNvSpPr>
            <a:spLocks noGrp="1"/>
          </p:cNvSpPr>
          <p:nvPr>
            <p:ph idx="1"/>
          </p:nvPr>
        </p:nvSpPr>
        <p:spPr>
          <a:xfrm>
            <a:off x="467544" y="2204864"/>
            <a:ext cx="8229600" cy="4389120"/>
          </a:xfrm>
        </p:spPr>
        <p:txBody>
          <a:bodyPr>
            <a:normAutofit/>
          </a:bodyPr>
          <a:lstStyle/>
          <a:p>
            <a:pPr marL="0" lvl="0" indent="0">
              <a:buNone/>
            </a:pPr>
            <a:r>
              <a:rPr lang="en-US" sz="2000" dirty="0"/>
              <a:t>Bondarenko (2018) reports that scholars distinguish three broad categories of ESP authentic materials:</a:t>
            </a:r>
          </a:p>
          <a:p>
            <a:pPr marL="0" lvl="0" indent="0">
              <a:buNone/>
            </a:pPr>
            <a:endParaRPr lang="en-US" sz="2000" b="1" dirty="0"/>
          </a:p>
          <a:p>
            <a:pPr lvl="0"/>
            <a:r>
              <a:rPr lang="en-US" sz="2300" b="1" dirty="0"/>
              <a:t>daily objects</a:t>
            </a:r>
            <a:r>
              <a:rPr lang="en-US" sz="2300" dirty="0"/>
              <a:t> such as business cards, bank leaflets, photographs, receipts, catalogues, currency, reports, financial statements, instructions, bank accounts, application forms, pictures, registration forms, letters/emails, diagrams, agreements, etc.;</a:t>
            </a:r>
            <a:endParaRPr lang="ru-RU" sz="2300" dirty="0"/>
          </a:p>
          <a:p>
            <a:pPr lvl="0"/>
            <a:r>
              <a:rPr lang="en-US" sz="2300" b="1" dirty="0"/>
              <a:t>broadcast texts</a:t>
            </a:r>
            <a:r>
              <a:rPr lang="en-US" sz="2300" dirty="0"/>
              <a:t> such as newspapers, journals, TV and radio programs, films, documentaries, general or special literature;</a:t>
            </a:r>
            <a:endParaRPr lang="ru-RU" sz="2300" dirty="0"/>
          </a:p>
          <a:p>
            <a:pPr lvl="0"/>
            <a:r>
              <a:rPr lang="en-US" sz="2300" b="1" dirty="0"/>
              <a:t>websites.</a:t>
            </a:r>
            <a:endParaRPr lang="ru-RU" sz="2300" dirty="0"/>
          </a:p>
          <a:p>
            <a:endParaRPr lang="ru-RU" dirty="0"/>
          </a:p>
        </p:txBody>
      </p:sp>
    </p:spTree>
    <p:extLst>
      <p:ext uri="{BB962C8B-B14F-4D97-AF65-F5344CB8AC3E}">
        <p14:creationId xmlns:p14="http://schemas.microsoft.com/office/powerpoint/2010/main" val="2607488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556792"/>
            <a:ext cx="8229600" cy="936104"/>
          </a:xfrm>
        </p:spPr>
        <p:txBody>
          <a:bodyPr>
            <a:normAutofit fontScale="90000"/>
          </a:bodyPr>
          <a:lstStyle/>
          <a:p>
            <a:pPr algn="ctr"/>
            <a:br>
              <a:rPr lang="en-US" sz="4800" dirty="0"/>
            </a:br>
            <a:br>
              <a:rPr lang="en-US" sz="4800" dirty="0"/>
            </a:br>
            <a:br>
              <a:rPr lang="en-US" sz="4800" dirty="0"/>
            </a:br>
            <a:br>
              <a:rPr lang="en-US" sz="4800" dirty="0"/>
            </a:br>
            <a:br>
              <a:rPr lang="en-US" sz="4800" dirty="0"/>
            </a:br>
            <a:br>
              <a:rPr lang="en-US" sz="4800" dirty="0"/>
            </a:br>
            <a:br>
              <a:rPr lang="en-US" sz="4800" dirty="0"/>
            </a:br>
            <a:br>
              <a:rPr lang="en-US" sz="4800" dirty="0"/>
            </a:br>
            <a:br>
              <a:rPr lang="en-US" sz="4800" dirty="0"/>
            </a:br>
            <a:br>
              <a:rPr lang="en-US" sz="4800" dirty="0"/>
            </a:br>
            <a:br>
              <a:rPr lang="en-US" sz="4800" dirty="0"/>
            </a:br>
            <a:br>
              <a:rPr lang="en-US" sz="4800" dirty="0"/>
            </a:br>
            <a:r>
              <a:rPr lang="en-US" sz="4800" b="1" dirty="0">
                <a:latin typeface="+mn-lt"/>
              </a:rPr>
              <a:t>Text  authenticity &amp; Task authenticity</a:t>
            </a:r>
            <a:br>
              <a:rPr lang="en-US" sz="4800" dirty="0"/>
            </a:br>
            <a:endParaRPr lang="ru-RU" sz="4800" b="1" dirty="0">
              <a:latin typeface="+mn-lt"/>
            </a:endParaRPr>
          </a:p>
        </p:txBody>
      </p:sp>
      <p:sp>
        <p:nvSpPr>
          <p:cNvPr id="3" name="Объект 2"/>
          <p:cNvSpPr>
            <a:spLocks noGrp="1"/>
          </p:cNvSpPr>
          <p:nvPr>
            <p:ph idx="1"/>
          </p:nvPr>
        </p:nvSpPr>
        <p:spPr/>
        <p:txBody>
          <a:bodyPr>
            <a:normAutofit fontScale="55000" lnSpcReduction="20000"/>
          </a:bodyPr>
          <a:lstStyle/>
          <a:p>
            <a:pPr marL="0" indent="0">
              <a:buNone/>
            </a:pPr>
            <a:endParaRPr lang="en-US" b="1" dirty="0">
              <a:solidFill>
                <a:srgbClr val="FF0000"/>
              </a:solidFill>
            </a:endParaRPr>
          </a:p>
          <a:p>
            <a:pPr marL="0" indent="0">
              <a:lnSpc>
                <a:spcPct val="170000"/>
              </a:lnSpc>
              <a:spcAft>
                <a:spcPts val="600"/>
              </a:spcAft>
              <a:buNone/>
            </a:pPr>
            <a:r>
              <a:rPr lang="en-US" dirty="0"/>
              <a:t>Howard and Major’s (2004) emphasize that </a:t>
            </a:r>
          </a:p>
          <a:p>
            <a:pPr marL="0" indent="0">
              <a:lnSpc>
                <a:spcPct val="170000"/>
              </a:lnSpc>
              <a:spcAft>
                <a:spcPts val="600"/>
              </a:spcAft>
              <a:buNone/>
            </a:pPr>
            <a:r>
              <a:rPr lang="en-US" dirty="0"/>
              <a:t>When the aim for authenticity </a:t>
            </a:r>
            <a:r>
              <a:rPr lang="en-US" b="1" dirty="0"/>
              <a:t>in terms of the texts</a:t>
            </a:r>
            <a:r>
              <a:rPr lang="en-US" dirty="0"/>
              <a:t> presented to learners is discussed, a common tendency is to immediately think of written material such as newspapers and magazines. Materials designers should also aim for authentic spoken and visual texts. Learners need to hear, see and read the way native speakers communicate with each other naturally. </a:t>
            </a:r>
          </a:p>
          <a:p>
            <a:pPr marL="0" indent="0">
              <a:lnSpc>
                <a:spcPct val="170000"/>
              </a:lnSpc>
              <a:spcAft>
                <a:spcPts val="600"/>
              </a:spcAft>
              <a:buNone/>
            </a:pPr>
            <a:endParaRPr lang="en-US" dirty="0"/>
          </a:p>
          <a:p>
            <a:pPr marL="0" indent="0">
              <a:lnSpc>
                <a:spcPct val="170000"/>
              </a:lnSpc>
              <a:spcAft>
                <a:spcPts val="600"/>
              </a:spcAft>
              <a:buNone/>
            </a:pPr>
            <a:r>
              <a:rPr lang="en-US" dirty="0"/>
              <a:t>Arguably more important than the provision of authentic texts, is authenticity </a:t>
            </a:r>
            <a:r>
              <a:rPr lang="en-US" b="1" dirty="0"/>
              <a:t>in terms of the tasks</a:t>
            </a:r>
            <a:r>
              <a:rPr lang="en-US" dirty="0"/>
              <a:t> which students are required to perform with them. Consideration of the types of real-world tasks speciﬁc groups of learners commonly need to perform will allow designers to generate materials where both the texts and the things learners are required to do with them reﬂect the language and behaviours required of them in the world outside the classroom.</a:t>
            </a:r>
          </a:p>
        </p:txBody>
      </p:sp>
    </p:spTree>
    <p:extLst>
      <p:ext uri="{BB962C8B-B14F-4D97-AF65-F5344CB8AC3E}">
        <p14:creationId xmlns:p14="http://schemas.microsoft.com/office/powerpoint/2010/main" val="3648948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692696"/>
            <a:ext cx="8229600" cy="1143000"/>
          </a:xfrm>
        </p:spPr>
        <p:txBody>
          <a:bodyPr>
            <a:noAutofit/>
          </a:bodyPr>
          <a:lstStyle/>
          <a:p>
            <a:pPr algn="ctr"/>
            <a:r>
              <a:rPr lang="en-US" sz="3600" b="1" dirty="0">
                <a:latin typeface="+mn-lt"/>
              </a:rPr>
              <a:t>Benefits of using authentic materials</a:t>
            </a:r>
            <a:endParaRPr lang="ru-RU" sz="3600" b="1" dirty="0">
              <a:latin typeface="+mn-lt"/>
            </a:endParaRPr>
          </a:p>
        </p:txBody>
      </p:sp>
      <p:sp>
        <p:nvSpPr>
          <p:cNvPr id="3" name="Объект 2"/>
          <p:cNvSpPr>
            <a:spLocks noGrp="1"/>
          </p:cNvSpPr>
          <p:nvPr>
            <p:ph idx="1"/>
          </p:nvPr>
        </p:nvSpPr>
        <p:spPr>
          <a:xfrm>
            <a:off x="539552" y="1916832"/>
            <a:ext cx="8157592" cy="4157816"/>
          </a:xfrm>
        </p:spPr>
        <p:txBody>
          <a:bodyPr>
            <a:normAutofit/>
          </a:bodyPr>
          <a:lstStyle/>
          <a:p>
            <a:pPr marL="0" lvl="0" indent="0">
              <a:buNone/>
            </a:pPr>
            <a:r>
              <a:rPr lang="en-US" sz="2200" dirty="0"/>
              <a:t>According to Bondarenko (2018),using authentic materials can bring the following benefits:</a:t>
            </a:r>
          </a:p>
          <a:p>
            <a:pPr lvl="0"/>
            <a:r>
              <a:rPr lang="en-US" sz="2400" dirty="0"/>
              <a:t>scaffold learners' learning of a target language more sufficiently </a:t>
            </a:r>
            <a:endParaRPr lang="ru-RU" sz="2400" dirty="0"/>
          </a:p>
          <a:p>
            <a:pPr lvl="0"/>
            <a:r>
              <a:rPr lang="en-US" sz="2400" dirty="0"/>
              <a:t>helps students to produce better language;</a:t>
            </a:r>
            <a:endParaRPr lang="ru-RU" sz="2400" dirty="0"/>
          </a:p>
          <a:p>
            <a:pPr lvl="0"/>
            <a:r>
              <a:rPr lang="en-US" sz="2400" dirty="0"/>
              <a:t>helps students to acquire the language faster; </a:t>
            </a:r>
            <a:endParaRPr lang="ru-RU" sz="2400" dirty="0"/>
          </a:p>
          <a:p>
            <a:pPr lvl="0"/>
            <a:r>
              <a:rPr lang="en-US" sz="2400" dirty="0"/>
              <a:t>makes students more confident in real situations; </a:t>
            </a:r>
            <a:endParaRPr lang="ru-RU" sz="2400" dirty="0"/>
          </a:p>
          <a:p>
            <a:pPr lvl="0"/>
            <a:r>
              <a:rPr lang="en-US" sz="2400" dirty="0"/>
              <a:t>brings cultural information to the students’ attention; </a:t>
            </a:r>
            <a:endParaRPr lang="ru-RU" sz="2400" dirty="0"/>
          </a:p>
          <a:p>
            <a:pPr lvl="0"/>
            <a:r>
              <a:rPr lang="ru-RU" sz="2400" dirty="0" err="1"/>
              <a:t>strengthens</a:t>
            </a:r>
            <a:r>
              <a:rPr lang="ru-RU" sz="2400" dirty="0"/>
              <a:t> </a:t>
            </a:r>
            <a:r>
              <a:rPr lang="ru-RU" sz="2400" dirty="0" err="1"/>
              <a:t>motivation</a:t>
            </a:r>
            <a:endParaRPr lang="ru-RU" sz="2400" dirty="0"/>
          </a:p>
          <a:p>
            <a:endParaRPr lang="ru-RU" dirty="0"/>
          </a:p>
        </p:txBody>
      </p:sp>
    </p:spTree>
    <p:extLst>
      <p:ext uri="{BB962C8B-B14F-4D97-AF65-F5344CB8AC3E}">
        <p14:creationId xmlns:p14="http://schemas.microsoft.com/office/powerpoint/2010/main" val="1015817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980728"/>
            <a:ext cx="8229600" cy="1143000"/>
          </a:xfrm>
        </p:spPr>
        <p:txBody>
          <a:bodyPr>
            <a:noAutofit/>
          </a:bodyPr>
          <a:lstStyle/>
          <a:p>
            <a:pPr algn="just"/>
            <a:r>
              <a:rPr lang="en-US" sz="2600" dirty="0">
                <a:solidFill>
                  <a:schemeClr val="tx1"/>
                </a:solidFill>
                <a:latin typeface="+mn-lt"/>
              </a:rPr>
              <a:t>Bernardo (2006:64) highlights the main advantages of using authentic materials in the classroom:</a:t>
            </a:r>
            <a:endParaRPr lang="ru-RU" sz="2600" dirty="0">
              <a:solidFill>
                <a:schemeClr val="tx1"/>
              </a:solidFill>
              <a:latin typeface="+mn-lt"/>
            </a:endParaRPr>
          </a:p>
        </p:txBody>
      </p:sp>
      <p:sp>
        <p:nvSpPr>
          <p:cNvPr id="3" name="Объект 2"/>
          <p:cNvSpPr>
            <a:spLocks noGrp="1"/>
          </p:cNvSpPr>
          <p:nvPr>
            <p:ph idx="1"/>
          </p:nvPr>
        </p:nvSpPr>
        <p:spPr>
          <a:xfrm>
            <a:off x="395536" y="2636912"/>
            <a:ext cx="8229600" cy="3149704"/>
          </a:xfrm>
        </p:spPr>
        <p:txBody>
          <a:bodyPr/>
          <a:lstStyle/>
          <a:p>
            <a:pPr lvl="0"/>
            <a:r>
              <a:rPr lang="en-US" dirty="0"/>
              <a:t>having a positive effect on student motivation;</a:t>
            </a:r>
          </a:p>
          <a:p>
            <a:pPr lvl="0"/>
            <a:r>
              <a:rPr lang="ru-RU" dirty="0"/>
              <a:t>giving authentic cultural information;</a:t>
            </a:r>
            <a:endParaRPr lang="en-US" dirty="0"/>
          </a:p>
          <a:p>
            <a:pPr lvl="0"/>
            <a:r>
              <a:rPr lang="en-US" dirty="0"/>
              <a:t>exposing students to real language;</a:t>
            </a:r>
          </a:p>
          <a:p>
            <a:pPr lvl="0"/>
            <a:r>
              <a:rPr lang="en-US" dirty="0"/>
              <a:t>relating more closely to students’ needs;</a:t>
            </a:r>
          </a:p>
          <a:p>
            <a:pPr lvl="0"/>
            <a:r>
              <a:rPr lang="en-US" dirty="0"/>
              <a:t>supporting a more creative approach to teaching.</a:t>
            </a:r>
          </a:p>
          <a:p>
            <a:pPr marL="0" indent="0">
              <a:buNone/>
            </a:pPr>
            <a:endParaRPr lang="ru-RU" dirty="0"/>
          </a:p>
        </p:txBody>
      </p:sp>
    </p:spTree>
    <p:extLst>
      <p:ext uri="{BB962C8B-B14F-4D97-AF65-F5344CB8AC3E}">
        <p14:creationId xmlns:p14="http://schemas.microsoft.com/office/powerpoint/2010/main" val="3544572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2ED07-1488-4C34-8C04-D1B3C0802217}"/>
              </a:ext>
            </a:extLst>
          </p:cNvPr>
          <p:cNvSpPr>
            <a:spLocks noGrp="1"/>
          </p:cNvSpPr>
          <p:nvPr>
            <p:ph type="title"/>
          </p:nvPr>
        </p:nvSpPr>
        <p:spPr/>
        <p:txBody>
          <a:bodyPr/>
          <a:lstStyle/>
          <a:p>
            <a:pPr algn="ctr"/>
            <a:r>
              <a:rPr lang="en-US" b="1" dirty="0">
                <a:latin typeface="+mn-lt"/>
              </a:rPr>
              <a:t>Drawbacks</a:t>
            </a:r>
          </a:p>
        </p:txBody>
      </p:sp>
      <p:sp>
        <p:nvSpPr>
          <p:cNvPr id="3" name="Content Placeholder 2">
            <a:extLst>
              <a:ext uri="{FF2B5EF4-FFF2-40B4-BE49-F238E27FC236}">
                <a16:creationId xmlns:a16="http://schemas.microsoft.com/office/drawing/2014/main" id="{E25DA739-0465-4C31-A37F-CE061DAF71D2}"/>
              </a:ext>
            </a:extLst>
          </p:cNvPr>
          <p:cNvSpPr>
            <a:spLocks noGrp="1"/>
          </p:cNvSpPr>
          <p:nvPr>
            <p:ph idx="1"/>
          </p:nvPr>
        </p:nvSpPr>
        <p:spPr/>
        <p:txBody>
          <a:bodyPr>
            <a:normAutofit fontScale="55000" lnSpcReduction="20000"/>
          </a:bodyPr>
          <a:lstStyle/>
          <a:p>
            <a:pPr marL="0" indent="0" algn="just">
              <a:lnSpc>
                <a:spcPct val="170000"/>
              </a:lnSpc>
              <a:spcAft>
                <a:spcPts val="600"/>
              </a:spcAft>
              <a:buNone/>
            </a:pPr>
            <a:r>
              <a:rPr lang="en-US" dirty="0"/>
              <a:t>Although authentic materials provide a rich source of learning opportunities for ESP teachers and language learning and teaching situations, it needs to be emphasized that there are potential drawbacks. Probably the most notable drawback is that the majority of authentic materials were </a:t>
            </a:r>
            <a:r>
              <a:rPr lang="en-US" b="1" dirty="0">
                <a:solidFill>
                  <a:srgbClr val="FF0000"/>
                </a:solidFill>
              </a:rPr>
              <a:t>not designed for the purpose of language learning</a:t>
            </a:r>
            <a:r>
              <a:rPr lang="en-US" dirty="0"/>
              <a:t>. As a result, these materials can be either </a:t>
            </a:r>
            <a:r>
              <a:rPr lang="en-US" b="1" dirty="0">
                <a:solidFill>
                  <a:srgbClr val="FF0000"/>
                </a:solidFill>
              </a:rPr>
              <a:t>too difficult </a:t>
            </a:r>
            <a:r>
              <a:rPr lang="en-US" dirty="0"/>
              <a:t>or </a:t>
            </a:r>
            <a:r>
              <a:rPr lang="en-US" b="1" dirty="0">
                <a:solidFill>
                  <a:srgbClr val="FF0000"/>
                </a:solidFill>
              </a:rPr>
              <a:t>too easy </a:t>
            </a:r>
            <a:r>
              <a:rPr lang="en-US" dirty="0"/>
              <a:t>for a group of language learners.</a:t>
            </a:r>
          </a:p>
          <a:p>
            <a:pPr marL="0" indent="0" algn="just">
              <a:lnSpc>
                <a:spcPct val="170000"/>
              </a:lnSpc>
              <a:spcAft>
                <a:spcPts val="600"/>
              </a:spcAft>
              <a:buNone/>
            </a:pPr>
            <a:r>
              <a:rPr lang="en-US" dirty="0"/>
              <a:t>Using authentic materials can also </a:t>
            </a:r>
            <a:r>
              <a:rPr lang="en-US" b="1" dirty="0">
                <a:solidFill>
                  <a:srgbClr val="FF0000"/>
                </a:solidFill>
              </a:rPr>
              <a:t>require a large amount of preparation on behalf of the ESP instructor</a:t>
            </a:r>
            <a:r>
              <a:rPr lang="en-US" dirty="0"/>
              <a:t>, which includes searching for relevant and appropriate materials, selecting the vocabulary or grammar items to be taught, adapting the materials to serve the teaching goals and objectives, adapting the materials in terms of language difficulty and adapting the materials in order to fit them in the frame of a class time. Thus, using authentic materials </a:t>
            </a:r>
            <a:r>
              <a:rPr lang="en-US" b="1" dirty="0">
                <a:solidFill>
                  <a:srgbClr val="FF0000"/>
                </a:solidFill>
              </a:rPr>
              <a:t>requires significant experience and knowledge on behalf of the ESP practitioner</a:t>
            </a:r>
            <a:r>
              <a:rPr lang="en-US" dirty="0"/>
              <a:t>. The above-mentioned reasons sometimes raise the issue of practicality of using authentic materials in a typical ESP or general language teaching and learning context.</a:t>
            </a:r>
          </a:p>
          <a:p>
            <a:pPr marL="0" indent="0">
              <a:buNone/>
            </a:pPr>
            <a:endParaRPr lang="en-US" dirty="0"/>
          </a:p>
        </p:txBody>
      </p:sp>
    </p:spTree>
    <p:extLst>
      <p:ext uri="{BB962C8B-B14F-4D97-AF65-F5344CB8AC3E}">
        <p14:creationId xmlns:p14="http://schemas.microsoft.com/office/powerpoint/2010/main" val="3059633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45805-B04F-4858-AB04-F09CB75B6DEB}"/>
              </a:ext>
            </a:extLst>
          </p:cNvPr>
          <p:cNvSpPr>
            <a:spLocks noGrp="1"/>
          </p:cNvSpPr>
          <p:nvPr>
            <p:ph type="title"/>
          </p:nvPr>
        </p:nvSpPr>
        <p:spPr/>
        <p:txBody>
          <a:bodyPr>
            <a:normAutofit/>
          </a:bodyPr>
          <a:lstStyle/>
          <a:p>
            <a:pPr algn="ctr"/>
            <a:r>
              <a:rPr lang="en-US" sz="4000" b="1" dirty="0">
                <a:latin typeface="+mn-lt"/>
              </a:rPr>
              <a:t>Text-related Characteristics </a:t>
            </a:r>
          </a:p>
        </p:txBody>
      </p:sp>
      <p:sp>
        <p:nvSpPr>
          <p:cNvPr id="3" name="Content Placeholder 2">
            <a:extLst>
              <a:ext uri="{FF2B5EF4-FFF2-40B4-BE49-F238E27FC236}">
                <a16:creationId xmlns:a16="http://schemas.microsoft.com/office/drawing/2014/main" id="{C785D611-6547-4E83-9CC2-69C1E282FC64}"/>
              </a:ext>
            </a:extLst>
          </p:cNvPr>
          <p:cNvSpPr>
            <a:spLocks noGrp="1"/>
          </p:cNvSpPr>
          <p:nvPr>
            <p:ph idx="1"/>
          </p:nvPr>
        </p:nvSpPr>
        <p:spPr/>
        <p:txBody>
          <a:bodyPr/>
          <a:lstStyle/>
          <a:p>
            <a:pPr marL="0" indent="0">
              <a:buNone/>
            </a:pPr>
            <a:endParaRPr lang="en-US" dirty="0"/>
          </a:p>
          <a:p>
            <a:pPr marL="0" indent="0">
              <a:buNone/>
            </a:pPr>
            <a:r>
              <a:rPr lang="en-US" dirty="0"/>
              <a:t>Text- related characteristics to be viewed in the development of ELT materials. Of vital importance in choosing reading materials for a language course are</a:t>
            </a:r>
          </a:p>
          <a:p>
            <a:pPr marL="0" indent="0">
              <a:buNone/>
            </a:pPr>
            <a:endParaRPr lang="en-US" dirty="0"/>
          </a:p>
          <a:p>
            <a:r>
              <a:rPr lang="en-US"/>
              <a:t>content </a:t>
            </a:r>
            <a:r>
              <a:rPr lang="en-US" dirty="0"/>
              <a:t>suitability</a:t>
            </a:r>
          </a:p>
          <a:p>
            <a:r>
              <a:rPr lang="en-US" dirty="0"/>
              <a:t>exploitability </a:t>
            </a:r>
          </a:p>
          <a:p>
            <a:r>
              <a:rPr lang="en-US" dirty="0"/>
              <a:t>readability</a:t>
            </a:r>
          </a:p>
        </p:txBody>
      </p:sp>
    </p:spTree>
    <p:extLst>
      <p:ext uri="{BB962C8B-B14F-4D97-AF65-F5344CB8AC3E}">
        <p14:creationId xmlns:p14="http://schemas.microsoft.com/office/powerpoint/2010/main" val="31251941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C257C-245C-4A90-A761-0724CB4DF51B}"/>
              </a:ext>
            </a:extLst>
          </p:cNvPr>
          <p:cNvSpPr>
            <a:spLocks noGrp="1"/>
          </p:cNvSpPr>
          <p:nvPr>
            <p:ph type="title"/>
          </p:nvPr>
        </p:nvSpPr>
        <p:spPr>
          <a:xfrm>
            <a:off x="1049085" y="1772816"/>
            <a:ext cx="7643192" cy="578328"/>
          </a:xfrm>
        </p:spPr>
        <p:txBody>
          <a:bodyPr>
            <a:normAutofit fontScale="90000"/>
          </a:bodyPr>
          <a:lstStyle/>
          <a:p>
            <a:r>
              <a:rPr lang="en-US" sz="4400" b="1" dirty="0">
                <a:latin typeface="+mn-lt"/>
              </a:rPr>
              <a:t>Factors affecting the degree of authenticity of materials</a:t>
            </a:r>
            <a:br>
              <a:rPr lang="en-US" dirty="0"/>
            </a:br>
            <a:endParaRPr lang="en-US" dirty="0"/>
          </a:p>
        </p:txBody>
      </p:sp>
      <p:pic>
        <p:nvPicPr>
          <p:cNvPr id="5" name="Content Placeholder 4">
            <a:extLst>
              <a:ext uri="{FF2B5EF4-FFF2-40B4-BE49-F238E27FC236}">
                <a16:creationId xmlns:a16="http://schemas.microsoft.com/office/drawing/2014/main" id="{C7C2A1AB-B676-4749-861B-AA7D85E4E01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3047" y="1935163"/>
            <a:ext cx="6837905" cy="4389437"/>
          </a:xfrm>
        </p:spPr>
      </p:pic>
    </p:spTree>
    <p:extLst>
      <p:ext uri="{BB962C8B-B14F-4D97-AF65-F5344CB8AC3E}">
        <p14:creationId xmlns:p14="http://schemas.microsoft.com/office/powerpoint/2010/main" val="34650866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References:</a:t>
            </a:r>
            <a:endParaRPr lang="ru-RU" dirty="0"/>
          </a:p>
        </p:txBody>
      </p:sp>
      <p:sp>
        <p:nvSpPr>
          <p:cNvPr id="3" name="Объект 2"/>
          <p:cNvSpPr>
            <a:spLocks noGrp="1"/>
          </p:cNvSpPr>
          <p:nvPr>
            <p:ph idx="1"/>
          </p:nvPr>
        </p:nvSpPr>
        <p:spPr/>
        <p:txBody>
          <a:bodyPr>
            <a:normAutofit fontScale="40000" lnSpcReduction="20000"/>
          </a:bodyPr>
          <a:lstStyle/>
          <a:p>
            <a:endParaRPr lang="en-US" sz="2900" dirty="0"/>
          </a:p>
          <a:p>
            <a:pPr marL="0" indent="0">
              <a:buNone/>
            </a:pPr>
            <a:endParaRPr lang="en-US" sz="2900" dirty="0"/>
          </a:p>
          <a:p>
            <a:r>
              <a:rPr lang="en-US" sz="2900" dirty="0"/>
              <a:t>Bernardo, S.S. (2006). The use of authentic materials in the teaching of reading. </a:t>
            </a:r>
            <a:r>
              <a:rPr lang="en-US" sz="2900" i="1" dirty="0"/>
              <a:t>The Reading Matrix</a:t>
            </a:r>
            <a:r>
              <a:rPr lang="en-US" sz="2900" dirty="0"/>
              <a:t>. Vol.6, No.2.</a:t>
            </a:r>
          </a:p>
          <a:p>
            <a:r>
              <a:rPr lang="en-US" sz="2900" dirty="0"/>
              <a:t>Bondarenko, O.I. (2018). Authentic materials in ESP classroom. Retrieved from </a:t>
            </a:r>
            <a:r>
              <a:rPr lang="en-US" sz="2900" u="sng" dirty="0">
                <a:hlinkClick r:id="rId2"/>
              </a:rPr>
              <a:t>http://www.kamts1.kpi.ua/en/node/2409</a:t>
            </a:r>
            <a:endParaRPr lang="en-US" sz="2900" dirty="0"/>
          </a:p>
          <a:p>
            <a:r>
              <a:rPr lang="en-US" sz="2900" dirty="0"/>
              <a:t>Gilmore, A. (2007). Authentic materials and authenticity in foreign language learning. Language Teaching, Vol. 40(02), pp.97-118. </a:t>
            </a:r>
          </a:p>
          <a:p>
            <a:r>
              <a:rPr lang="en-US" sz="2900" dirty="0"/>
              <a:t>Harmer, J. (1998). How to teach: English. Harlow, Essex: Pearson Educational Ltd.</a:t>
            </a:r>
          </a:p>
          <a:p>
            <a:r>
              <a:rPr lang="en-US" sz="2900" dirty="0"/>
              <a:t>Hedge, T. (2000). Teaching and learning in the language classroom. Oxford: Oxford University Press.</a:t>
            </a:r>
          </a:p>
          <a:p>
            <a:r>
              <a:rPr lang="en-US" sz="2900" dirty="0"/>
              <a:t>Howard, J., Major, J. (2004). Guidelines for Designing Effective English Language Teaching Materials </a:t>
            </a:r>
            <a:r>
              <a:rPr lang="en-US" sz="2900" u="sng" dirty="0">
                <a:hlinkClick r:id="rId3"/>
              </a:rPr>
              <a:t>https://www.researchgate.net/publication/237476568_Guidelines_for_Designing_Effective_English_Language_Teaching_Materials</a:t>
            </a:r>
            <a:endParaRPr lang="en-US" sz="2900" dirty="0"/>
          </a:p>
          <a:p>
            <a:r>
              <a:rPr lang="en-US" sz="2900" dirty="0"/>
              <a:t>House S. Authentic materials in the classroom / S. House // Didactic approaches for teachers of English in an international context // Salamanca: </a:t>
            </a:r>
            <a:r>
              <a:rPr lang="en-US" sz="2900" dirty="0" err="1"/>
              <a:t>Ediciones</a:t>
            </a:r>
            <a:r>
              <a:rPr lang="en-US" sz="2900" dirty="0"/>
              <a:t> Universidad de Salamanca. – 2008. – N 138. – P. 53–70.</a:t>
            </a:r>
          </a:p>
          <a:p>
            <a:r>
              <a:rPr lang="en-US" sz="2900" dirty="0"/>
              <a:t>Lansford L. Authentic materials in the classroom: the advantages / Lewis Lansford // CUP. – 2014. – Retrieved from: </a:t>
            </a:r>
            <a:r>
              <a:rPr lang="en-US" sz="2900" u="sng" dirty="0">
                <a:hlinkClick r:id="rId4"/>
              </a:rPr>
              <a:t>http://www.cambridge.org/elt/blog/2014/05/16/authentic-materials-classroom-advantages/</a:t>
            </a:r>
            <a:r>
              <a:rPr lang="en-US" sz="2900" dirty="0"/>
              <a:t>.</a:t>
            </a:r>
          </a:p>
          <a:p>
            <a:r>
              <a:rPr lang="en-US" sz="2900" dirty="0"/>
              <a:t>Lee, W. (1995). “Authenticity revisited: Text authenticity and learner authenticity” ELT Journal, Vol.49, No.4, pp.323-328.</a:t>
            </a:r>
          </a:p>
          <a:p>
            <a:r>
              <a:rPr lang="en-US" sz="2900" dirty="0"/>
              <a:t>Lowe, I. (2010). authentic lesson materials in ESP,1-12 pages. Retrieved from </a:t>
            </a:r>
            <a:r>
              <a:rPr lang="en-US" sz="2900" u="sng" dirty="0">
                <a:hlinkClick r:id="rId5"/>
              </a:rPr>
              <a:t>www.scientificlanguage.com/esp/authentic.pdf</a:t>
            </a:r>
            <a:endParaRPr lang="en-US" sz="2900" dirty="0"/>
          </a:p>
          <a:p>
            <a:r>
              <a:rPr lang="en-US" sz="2900" dirty="0"/>
              <a:t>Nunan (1988). Principles for designing language teaching materials. Guidelines, 10</a:t>
            </a:r>
            <a:r>
              <a:rPr lang="en-US" sz="2900" i="1" dirty="0"/>
              <a:t>(2), </a:t>
            </a:r>
            <a:r>
              <a:rPr lang="en-US" sz="2900" dirty="0"/>
              <a:t>1-24.</a:t>
            </a:r>
          </a:p>
          <a:p>
            <a:r>
              <a:rPr lang="en-US" sz="2900" dirty="0"/>
              <a:t>Spirovska, E.T (2018). Authentic materials vs textbooks in ESP. Journal of Languages for Specific Purposes. 1(5), 57-66.</a:t>
            </a:r>
          </a:p>
          <a:p>
            <a:pPr marL="0" indent="0">
              <a:buNone/>
            </a:pPr>
            <a:endParaRPr lang="ru-RU" dirty="0"/>
          </a:p>
        </p:txBody>
      </p:sp>
    </p:spTree>
    <p:extLst>
      <p:ext uri="{BB962C8B-B14F-4D97-AF65-F5344CB8AC3E}">
        <p14:creationId xmlns:p14="http://schemas.microsoft.com/office/powerpoint/2010/main" val="5043814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229600" cy="1143000"/>
          </a:xfrm>
        </p:spPr>
        <p:txBody>
          <a:bodyPr>
            <a:normAutofit/>
          </a:bodyPr>
          <a:lstStyle/>
          <a:p>
            <a:pPr algn="ctr"/>
            <a:r>
              <a:rPr lang="en-US" sz="4800" b="1" dirty="0">
                <a:latin typeface="+mn-lt"/>
              </a:rPr>
              <a:t>Further Reading</a:t>
            </a:r>
            <a:endParaRPr lang="ru-RU" sz="4800" dirty="0">
              <a:latin typeface="+mn-lt"/>
            </a:endParaRPr>
          </a:p>
        </p:txBody>
      </p:sp>
      <p:sp>
        <p:nvSpPr>
          <p:cNvPr id="3" name="Объект 2"/>
          <p:cNvSpPr>
            <a:spLocks noGrp="1"/>
          </p:cNvSpPr>
          <p:nvPr>
            <p:ph idx="1"/>
          </p:nvPr>
        </p:nvSpPr>
        <p:spPr>
          <a:xfrm>
            <a:off x="467544" y="1772816"/>
            <a:ext cx="8229600" cy="4661872"/>
          </a:xfrm>
        </p:spPr>
        <p:txBody>
          <a:bodyPr>
            <a:normAutofit fontScale="92500" lnSpcReduction="10000"/>
          </a:bodyPr>
          <a:lstStyle/>
          <a:p>
            <a:r>
              <a:rPr lang="en-US" sz="1900" dirty="0"/>
              <a:t>Dumitrescu V. (2000). Authentic materials: Selection and implementation in exercise language training. Forum, 38(2), 20-25.</a:t>
            </a:r>
            <a:endParaRPr lang="ru-RU" sz="1900" dirty="0"/>
          </a:p>
          <a:p>
            <a:r>
              <a:rPr lang="en-US" sz="1900" dirty="0"/>
              <a:t>Carton, S., &amp; Graves, K. (Eds.). (2014). International perspectives on materials in ELT. Basingstoke: Palgrave Macmillan.</a:t>
            </a:r>
            <a:endParaRPr lang="ru-RU" sz="1900" dirty="0"/>
          </a:p>
          <a:p>
            <a:r>
              <a:rPr lang="en-US" sz="1900" dirty="0"/>
              <a:t>Harwood, N. (Ed.). (2014). English language teaching textbooks: Content, consumption, production. Basingstoke: Palgrave Macmillan.</a:t>
            </a:r>
            <a:endParaRPr lang="ru-RU" sz="1900" dirty="0"/>
          </a:p>
          <a:p>
            <a:r>
              <a:rPr lang="en-US" sz="1900" dirty="0" err="1"/>
              <a:t>Maley</a:t>
            </a:r>
            <a:r>
              <a:rPr lang="en-US" sz="1900" dirty="0"/>
              <a:t>, A., &amp; Tomlinson, B. (Eds.). (2018). Authenticity in materials development for language learning. Newcastle upon Tyne: Cambridge Scholars.</a:t>
            </a:r>
            <a:endParaRPr lang="ru-RU" sz="1900" dirty="0"/>
          </a:p>
          <a:p>
            <a:r>
              <a:rPr lang="en-US" sz="1900" dirty="0" err="1"/>
              <a:t>Masuhara</a:t>
            </a:r>
            <a:r>
              <a:rPr lang="en-US" sz="1900" dirty="0"/>
              <a:t>, H., </a:t>
            </a:r>
            <a:r>
              <a:rPr lang="en-US" sz="1900" dirty="0" err="1"/>
              <a:t>Mishan</a:t>
            </a:r>
            <a:r>
              <a:rPr lang="en-US" sz="1900" dirty="0"/>
              <a:t>, F., &amp; Tomlinson, B. (Eds.). (2017). Practice and theory for materials development in L2 learning. Newcastle upon Tyne: Cambridge Scholars.</a:t>
            </a:r>
            <a:endParaRPr lang="ru-RU" sz="1900" dirty="0"/>
          </a:p>
          <a:p>
            <a:r>
              <a:rPr lang="en-US" sz="1900" dirty="0"/>
              <a:t>McGrath, I. (2013). Teaching materials and the roles of ESL/EFL teachers: Practice and theory. London: Bloomsbury.</a:t>
            </a:r>
            <a:endParaRPr lang="ru-RU" sz="1900" dirty="0"/>
          </a:p>
          <a:p>
            <a:r>
              <a:rPr lang="en-US" sz="1900" dirty="0"/>
              <a:t>Tomlinson, B., &amp; </a:t>
            </a:r>
            <a:r>
              <a:rPr lang="en-US" sz="1900" dirty="0" err="1"/>
              <a:t>Masuhara</a:t>
            </a:r>
            <a:r>
              <a:rPr lang="en-US" sz="1900" dirty="0"/>
              <a:t>, H. (Eds.). (2010). Research for materials development in language learning: evidence for best practice. London: Continuum.</a:t>
            </a:r>
            <a:endParaRPr lang="ru-RU" sz="1900" dirty="0"/>
          </a:p>
          <a:p>
            <a:endParaRPr lang="ru-RU" dirty="0"/>
          </a:p>
        </p:txBody>
      </p:sp>
    </p:spTree>
    <p:extLst>
      <p:ext uri="{BB962C8B-B14F-4D97-AF65-F5344CB8AC3E}">
        <p14:creationId xmlns:p14="http://schemas.microsoft.com/office/powerpoint/2010/main" val="4245421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a:latin typeface="+mn-lt"/>
              </a:rPr>
              <a:t>Home assignment</a:t>
            </a:r>
            <a:endParaRPr lang="ru-RU" sz="4800" dirty="0">
              <a:latin typeface="+mn-lt"/>
            </a:endParaRPr>
          </a:p>
        </p:txBody>
      </p:sp>
      <p:sp>
        <p:nvSpPr>
          <p:cNvPr id="3" name="Объект 2"/>
          <p:cNvSpPr>
            <a:spLocks noGrp="1"/>
          </p:cNvSpPr>
          <p:nvPr>
            <p:ph idx="1"/>
          </p:nvPr>
        </p:nvSpPr>
        <p:spPr/>
        <p:txBody>
          <a:bodyPr>
            <a:normAutofit fontScale="85000" lnSpcReduction="10000"/>
          </a:bodyPr>
          <a:lstStyle/>
          <a:p>
            <a:pPr marL="0" indent="0">
              <a:buNone/>
            </a:pPr>
            <a:r>
              <a:rPr lang="en-US" b="1" dirty="0"/>
              <a:t>Reflection task</a:t>
            </a:r>
            <a:endParaRPr lang="en-US" dirty="0"/>
          </a:p>
          <a:p>
            <a:pPr marL="0" lvl="0" indent="0">
              <a:buNone/>
            </a:pPr>
            <a:r>
              <a:rPr lang="en-US" dirty="0"/>
              <a:t>Based on what you have learnt from this lecture, write a one-page reflection focusing on what kind of authentic materials you use and how it affects teaching &amp; leaning.</a:t>
            </a:r>
          </a:p>
          <a:p>
            <a:pPr marL="0" indent="0">
              <a:buNone/>
            </a:pPr>
            <a:r>
              <a:rPr lang="en-US" b="1" dirty="0"/>
              <a:t>Question/Answer</a:t>
            </a:r>
            <a:endParaRPr lang="en-US" dirty="0"/>
          </a:p>
          <a:p>
            <a:pPr marL="0" indent="0">
              <a:buNone/>
            </a:pPr>
            <a:r>
              <a:rPr lang="en-US" dirty="0"/>
              <a:t>1. What is the notion “authenticity related to?</a:t>
            </a:r>
          </a:p>
          <a:p>
            <a:pPr marL="0" indent="0">
              <a:buNone/>
            </a:pPr>
            <a:r>
              <a:rPr lang="en-US" dirty="0"/>
              <a:t>2. What are the benefits and drawbacks of authentic materials?</a:t>
            </a:r>
          </a:p>
          <a:p>
            <a:pPr marL="0" indent="0">
              <a:buNone/>
            </a:pPr>
            <a:r>
              <a:rPr lang="en-US" dirty="0"/>
              <a:t>3. Why is it important to use authentic materials in ESP teaching?</a:t>
            </a:r>
          </a:p>
          <a:p>
            <a:pPr marL="0" indent="0">
              <a:buNone/>
            </a:pPr>
            <a:r>
              <a:rPr lang="en-US" b="1" dirty="0"/>
              <a:t>A Practical Task</a:t>
            </a:r>
            <a:endParaRPr lang="en-US" dirty="0"/>
          </a:p>
          <a:p>
            <a:pPr marL="0" lvl="0" indent="0">
              <a:buNone/>
            </a:pPr>
            <a:r>
              <a:rPr lang="en-US" dirty="0"/>
              <a:t>Within the selected branch of ESP, select an authentic piece of teaching material, use it in your class, conduct a discussion with your students on their perceptions of using authentic materials.</a:t>
            </a:r>
          </a:p>
          <a:p>
            <a:pPr marL="0" indent="0">
              <a:buNone/>
            </a:pPr>
            <a:endParaRPr lang="ru-RU" dirty="0"/>
          </a:p>
        </p:txBody>
      </p:sp>
    </p:spTree>
    <p:extLst>
      <p:ext uri="{BB962C8B-B14F-4D97-AF65-F5344CB8AC3E}">
        <p14:creationId xmlns:p14="http://schemas.microsoft.com/office/powerpoint/2010/main" val="109604695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1090</TotalTime>
  <Words>1773</Words>
  <Application>Microsoft Office PowerPoint</Application>
  <PresentationFormat>On-screen Show (4:3)</PresentationFormat>
  <Paragraphs>105</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Calibri</vt:lpstr>
      <vt:lpstr>Constantia</vt:lpstr>
      <vt:lpstr>Wingdings 2</vt:lpstr>
      <vt:lpstr>Поток</vt:lpstr>
      <vt:lpstr>Lecture 10.  Authenticity in ESP Materials </vt:lpstr>
      <vt:lpstr>Outline:</vt:lpstr>
      <vt:lpstr>The Notion “authentic”</vt:lpstr>
      <vt:lpstr>Why use authentic materials?</vt:lpstr>
      <vt:lpstr>PowerPoint Presentation</vt:lpstr>
      <vt:lpstr>Categories of ESP authentic materials</vt:lpstr>
      <vt:lpstr>            Text  authenticity &amp; Task authenticity </vt:lpstr>
      <vt:lpstr>Benefits of using authentic materials</vt:lpstr>
      <vt:lpstr>Bernardo (2006:64) highlights the main advantages of using authentic materials in the classroom:</vt:lpstr>
      <vt:lpstr>Drawbacks</vt:lpstr>
      <vt:lpstr>Text-related Characteristics </vt:lpstr>
      <vt:lpstr>Factors affecting the degree of authenticity of materials </vt:lpstr>
      <vt:lpstr>References:</vt:lpstr>
      <vt:lpstr>Further Reading</vt:lpstr>
      <vt:lpstr>Home assignment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Acer</cp:lastModifiedBy>
  <cp:revision>95</cp:revision>
  <dcterms:created xsi:type="dcterms:W3CDTF">2018-10-25T23:43:22Z</dcterms:created>
  <dcterms:modified xsi:type="dcterms:W3CDTF">2019-06-24T18:32:06Z</dcterms:modified>
</cp:coreProperties>
</file>