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8" r:id="rId3"/>
    <p:sldId id="264" r:id="rId4"/>
    <p:sldId id="265" r:id="rId5"/>
    <p:sldId id="266" r:id="rId6"/>
    <p:sldId id="267" r:id="rId7"/>
    <p:sldId id="269" r:id="rId8"/>
    <p:sldId id="270" r:id="rId9"/>
    <p:sldId id="271" r:id="rId10"/>
    <p:sldId id="272" r:id="rId11"/>
    <p:sldId id="273" r:id="rId12"/>
    <p:sldId id="274" r:id="rId13"/>
    <p:sldId id="275" r:id="rId14"/>
    <p:sldId id="263" r:id="rId15"/>
    <p:sldId id="262" r:id="rId16"/>
    <p:sldId id="261" r:id="rId17"/>
    <p:sldId id="260"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474"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01.07.2019</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01.07.2019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01.07.2019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01.07.2019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01.07.2019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01.07.2019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01.07.2019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01.07.2019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01.07.2019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01.07.2019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01.07.2019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01.07.2019</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englishpost.org/choose-right-listening-materials/" TargetMode="External"/><Relationship Id="rId2" Type="http://schemas.openxmlformats.org/officeDocument/2006/relationships/hyperlink" Target="https://www.teachingenglish.org.uk/article/a-framework-planning-a-listening-skills-lesson"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dl.ueb.vnu.edu.vn/bitstream/1247/9968/1/Developing%20Listening%20Skills%20with%20Authentic%20Materials%281%29.pdf" TargetMode="External"/><Relationship Id="rId2" Type="http://schemas.openxmlformats.org/officeDocument/2006/relationships/hyperlink" Target="http://e-journal.iain-palangkaraya.ac.id/index.php/jefl/article/download/379/631"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46176" y="1052736"/>
            <a:ext cx="7851648" cy="1828800"/>
          </a:xfrm>
        </p:spPr>
        <p:txBody>
          <a:bodyPr>
            <a:normAutofit fontScale="90000"/>
          </a:bodyPr>
          <a:lstStyle/>
          <a:p>
            <a:r>
              <a:rPr lang="en-US" dirty="0">
                <a:solidFill>
                  <a:schemeClr val="bg1"/>
                </a:solidFill>
                <a:latin typeface="+mn-lt"/>
              </a:rPr>
              <a:t>Lecture 11</a:t>
            </a:r>
            <a:br>
              <a:rPr lang="en-US" dirty="0">
                <a:latin typeface="+mn-lt"/>
              </a:rPr>
            </a:br>
            <a:r>
              <a:rPr lang="en-US" dirty="0">
                <a:latin typeface="+mn-lt"/>
              </a:rPr>
              <a:t>Creating Tasks. Listening</a:t>
            </a:r>
            <a:endParaRPr lang="ru-RU" dirty="0">
              <a:latin typeface="+mn-lt"/>
            </a:endParaRPr>
          </a:p>
        </p:txBody>
      </p:sp>
      <p:sp>
        <p:nvSpPr>
          <p:cNvPr id="3" name="Подзаголовок 2"/>
          <p:cNvSpPr>
            <a:spLocks noGrp="1"/>
          </p:cNvSpPr>
          <p:nvPr>
            <p:ph type="subTitle" idx="1"/>
          </p:nvPr>
        </p:nvSpPr>
        <p:spPr/>
        <p:txBody>
          <a:bodyPr>
            <a:normAutofit fontScale="70000" lnSpcReduction="20000"/>
          </a:bodyPr>
          <a:lstStyle/>
          <a:p>
            <a:endParaRPr lang="en-US" dirty="0"/>
          </a:p>
          <a:p>
            <a:endParaRPr lang="en-US" dirty="0"/>
          </a:p>
          <a:p>
            <a:endParaRPr lang="en-US" dirty="0"/>
          </a:p>
          <a:p>
            <a:endParaRPr lang="en-US" dirty="0"/>
          </a:p>
          <a:p>
            <a:r>
              <a:rPr lang="en-US" b="1" dirty="0" err="1"/>
              <a:t>Komila</a:t>
            </a:r>
            <a:r>
              <a:rPr lang="en-US" b="1" dirty="0"/>
              <a:t> </a:t>
            </a:r>
            <a:r>
              <a:rPr lang="en-US" b="1" dirty="0" err="1"/>
              <a:t>Tangirova</a:t>
            </a:r>
            <a:r>
              <a:rPr lang="en-US" b="1" dirty="0"/>
              <a:t>,</a:t>
            </a:r>
          </a:p>
          <a:p>
            <a:r>
              <a:rPr lang="en-US" b="1" dirty="0" err="1"/>
              <a:t>UzSPIC</a:t>
            </a:r>
            <a:endParaRPr lang="en-US" dirty="0"/>
          </a:p>
        </p:txBody>
      </p:sp>
    </p:spTree>
    <p:extLst>
      <p:ext uri="{BB962C8B-B14F-4D97-AF65-F5344CB8AC3E}">
        <p14:creationId xmlns:p14="http://schemas.microsoft.com/office/powerpoint/2010/main" val="2479962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latin typeface="+mn-lt"/>
              </a:rPr>
              <a:t>Outline:</a:t>
            </a:r>
            <a:endParaRPr lang="ru-RU" b="1" dirty="0">
              <a:latin typeface="+mn-lt"/>
            </a:endParaRPr>
          </a:p>
        </p:txBody>
      </p:sp>
      <p:sp>
        <p:nvSpPr>
          <p:cNvPr id="3" name="Объект 2"/>
          <p:cNvSpPr>
            <a:spLocks noGrp="1"/>
          </p:cNvSpPr>
          <p:nvPr>
            <p:ph idx="1"/>
          </p:nvPr>
        </p:nvSpPr>
        <p:spPr/>
        <p:txBody>
          <a:bodyPr/>
          <a:lstStyle/>
          <a:p>
            <a:pPr lvl="0"/>
            <a:r>
              <a:rPr lang="en-US" dirty="0"/>
              <a:t>Listening as a skill</a:t>
            </a:r>
          </a:p>
          <a:p>
            <a:pPr lvl="0"/>
            <a:r>
              <a:rPr lang="en-US" dirty="0"/>
              <a:t>Keys to teaching listening </a:t>
            </a:r>
          </a:p>
          <a:p>
            <a:pPr lvl="0"/>
            <a:r>
              <a:rPr lang="en-US" dirty="0"/>
              <a:t>Important Considerations</a:t>
            </a:r>
          </a:p>
          <a:p>
            <a:pPr lvl="0"/>
            <a:r>
              <a:rPr lang="en-US" dirty="0"/>
              <a:t>Model of listening materials development </a:t>
            </a:r>
          </a:p>
          <a:p>
            <a:pPr lvl="0"/>
            <a:r>
              <a:rPr lang="en-US" dirty="0"/>
              <a:t>A framework for teaching listening</a:t>
            </a:r>
          </a:p>
          <a:p>
            <a:pPr lvl="0"/>
            <a:r>
              <a:rPr lang="en-US" dirty="0"/>
              <a:t>Ten Factors to consider when choosing Listening Materials</a:t>
            </a:r>
          </a:p>
          <a:p>
            <a:pPr lvl="0"/>
            <a:r>
              <a:rPr lang="en-US" dirty="0"/>
              <a:t>Challenges in developing a Listening course</a:t>
            </a:r>
          </a:p>
          <a:p>
            <a:pPr lvl="0"/>
            <a:r>
              <a:rPr lang="en-US" dirty="0"/>
              <a:t>Micro skills of Listening</a:t>
            </a:r>
          </a:p>
          <a:p>
            <a:pPr marL="0" indent="0">
              <a:buNone/>
            </a:pPr>
            <a:endParaRPr lang="en-US" dirty="0"/>
          </a:p>
          <a:p>
            <a:pPr marL="0" indent="0">
              <a:buNone/>
            </a:pPr>
            <a:endParaRPr lang="ru-RU" dirty="0"/>
          </a:p>
        </p:txBody>
      </p:sp>
    </p:spTree>
    <p:extLst>
      <p:ext uri="{BB962C8B-B14F-4D97-AF65-F5344CB8AC3E}">
        <p14:creationId xmlns:p14="http://schemas.microsoft.com/office/powerpoint/2010/main" val="3105318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b="1" dirty="0">
                <a:latin typeface="+mn-lt"/>
              </a:rPr>
              <a:t>Listening as a skill</a:t>
            </a:r>
            <a:br>
              <a:rPr lang="en-US" dirty="0"/>
            </a:br>
            <a:endParaRPr lang="ru-RU" b="1" dirty="0"/>
          </a:p>
        </p:txBody>
      </p:sp>
      <p:sp>
        <p:nvSpPr>
          <p:cNvPr id="3" name="Объект 2"/>
          <p:cNvSpPr>
            <a:spLocks noGrp="1"/>
          </p:cNvSpPr>
          <p:nvPr>
            <p:ph idx="1"/>
          </p:nvPr>
        </p:nvSpPr>
        <p:spPr/>
        <p:txBody>
          <a:bodyPr>
            <a:normAutofit/>
          </a:bodyPr>
          <a:lstStyle/>
          <a:p>
            <a:pPr marL="0" indent="0">
              <a:buNone/>
            </a:pPr>
            <a:r>
              <a:rPr lang="en-US" sz="2400" b="1" dirty="0"/>
              <a:t>Listening</a:t>
            </a:r>
            <a:r>
              <a:rPr lang="en-US" sz="2400" dirty="0"/>
              <a:t> as a receptive skill is considered the oral skill which is the primary ability developed in first language acquisition. </a:t>
            </a:r>
          </a:p>
          <a:p>
            <a:pPr marL="0" indent="0">
              <a:buNone/>
            </a:pPr>
            <a:endParaRPr lang="en-US" sz="2400" dirty="0"/>
          </a:p>
          <a:p>
            <a:pPr marL="0" indent="0">
              <a:buNone/>
            </a:pPr>
            <a:r>
              <a:rPr lang="en-US" sz="2400" dirty="0"/>
              <a:t>“Listening is </a:t>
            </a:r>
            <a:r>
              <a:rPr lang="en-US" sz="2400" i="1" dirty="0">
                <a:solidFill>
                  <a:srgbClr val="FF0000"/>
                </a:solidFill>
              </a:rPr>
              <a:t>Cinderella skill </a:t>
            </a:r>
            <a:r>
              <a:rPr lang="en-US" sz="2400" dirty="0"/>
              <a:t>in the second language context because it is overlooked be its elder sister, speaking.”</a:t>
            </a:r>
          </a:p>
          <a:p>
            <a:pPr marL="0" indent="0" algn="r">
              <a:buNone/>
            </a:pPr>
            <a:r>
              <a:rPr lang="en-US" sz="2000" dirty="0"/>
              <a:t>(Nunan, 1999)</a:t>
            </a:r>
          </a:p>
          <a:p>
            <a:pPr marL="0" indent="0">
              <a:buNone/>
            </a:pPr>
            <a:r>
              <a:rPr lang="en-US" sz="2400" dirty="0"/>
              <a:t>Nunan (1999) and Zaenuri (2015) note that EFL students spend a lot of class time for listening, but it is the most unnoticed of the four skills in EFL contexts.   </a:t>
            </a:r>
            <a:endParaRPr lang="ru-RU" sz="2400" dirty="0"/>
          </a:p>
        </p:txBody>
      </p:sp>
    </p:spTree>
    <p:extLst>
      <p:ext uri="{BB962C8B-B14F-4D97-AF65-F5344CB8AC3E}">
        <p14:creationId xmlns:p14="http://schemas.microsoft.com/office/powerpoint/2010/main" val="3766452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404664"/>
            <a:ext cx="8229600" cy="1143000"/>
          </a:xfrm>
        </p:spPr>
        <p:txBody>
          <a:bodyPr>
            <a:normAutofit/>
          </a:bodyPr>
          <a:lstStyle/>
          <a:p>
            <a:pPr algn="ctr"/>
            <a:r>
              <a:rPr lang="en-US" sz="4400" b="1" dirty="0">
                <a:latin typeface="+mn-lt"/>
              </a:rPr>
              <a:t>Keys to teaching listening </a:t>
            </a:r>
            <a:endParaRPr lang="ru-RU" sz="4400" dirty="0"/>
          </a:p>
        </p:txBody>
      </p:sp>
      <p:sp>
        <p:nvSpPr>
          <p:cNvPr id="3" name="Объект 2"/>
          <p:cNvSpPr>
            <a:spLocks noGrp="1"/>
          </p:cNvSpPr>
          <p:nvPr>
            <p:ph idx="1"/>
          </p:nvPr>
        </p:nvSpPr>
        <p:spPr>
          <a:xfrm>
            <a:off x="611560" y="1676400"/>
            <a:ext cx="8229600" cy="4776936"/>
          </a:xfrm>
        </p:spPr>
        <p:txBody>
          <a:bodyPr>
            <a:normAutofit/>
          </a:bodyPr>
          <a:lstStyle/>
          <a:p>
            <a:pPr marL="0" indent="0">
              <a:lnSpc>
                <a:spcPct val="170000"/>
              </a:lnSpc>
              <a:spcAft>
                <a:spcPts val="600"/>
              </a:spcAft>
              <a:buNone/>
            </a:pPr>
            <a:r>
              <a:rPr lang="en-US" sz="1600" dirty="0"/>
              <a:t>However, with the emergence of Comprehension Approach and Natural Approach more attention was paid to listening. In this regard, </a:t>
            </a:r>
            <a:r>
              <a:rPr lang="en-US" sz="1600" dirty="0" err="1"/>
              <a:t>Cahyono</a:t>
            </a:r>
            <a:r>
              <a:rPr lang="en-US" sz="1600" dirty="0"/>
              <a:t> (1997:14) points out that listening possesses essential role in the development of language proficiency. Below are some of the keys to teaching Listening:</a:t>
            </a:r>
          </a:p>
          <a:p>
            <a:pPr lvl="0">
              <a:lnSpc>
                <a:spcPct val="110000"/>
              </a:lnSpc>
              <a:spcAft>
                <a:spcPts val="600"/>
              </a:spcAft>
            </a:pPr>
            <a:r>
              <a:rPr lang="en-US" sz="1600" dirty="0"/>
              <a:t>Create tasks (and use live speakers) that approximate real-life situations</a:t>
            </a:r>
          </a:p>
          <a:p>
            <a:pPr lvl="0">
              <a:lnSpc>
                <a:spcPct val="110000"/>
              </a:lnSpc>
              <a:spcAft>
                <a:spcPts val="600"/>
              </a:spcAft>
            </a:pPr>
            <a:r>
              <a:rPr lang="en-US" sz="1600" dirty="0"/>
              <a:t>Progress from semi-authentic speech to genuine authentic speech</a:t>
            </a:r>
          </a:p>
          <a:p>
            <a:pPr lvl="0">
              <a:lnSpc>
                <a:spcPct val="110000"/>
              </a:lnSpc>
              <a:spcAft>
                <a:spcPts val="600"/>
              </a:spcAft>
            </a:pPr>
            <a:r>
              <a:rPr lang="en-US" sz="1600" dirty="0"/>
              <a:t>Don’t use tasks that result in cognitive overload</a:t>
            </a:r>
          </a:p>
          <a:p>
            <a:pPr lvl="0">
              <a:lnSpc>
                <a:spcPct val="110000"/>
              </a:lnSpc>
              <a:spcAft>
                <a:spcPts val="600"/>
              </a:spcAft>
            </a:pPr>
            <a:r>
              <a:rPr lang="en-US" sz="1600" dirty="0"/>
              <a:t>Design tasks that are success-oriented</a:t>
            </a:r>
          </a:p>
          <a:p>
            <a:pPr lvl="0">
              <a:lnSpc>
                <a:spcPct val="110000"/>
              </a:lnSpc>
              <a:spcAft>
                <a:spcPts val="600"/>
              </a:spcAft>
            </a:pPr>
            <a:r>
              <a:rPr lang="en-US" sz="1600" dirty="0"/>
              <a:t>Build upon learner’s background knowledge</a:t>
            </a:r>
          </a:p>
          <a:p>
            <a:pPr lvl="0">
              <a:lnSpc>
                <a:spcPct val="110000"/>
              </a:lnSpc>
              <a:spcAft>
                <a:spcPts val="600"/>
              </a:spcAft>
            </a:pPr>
            <a:r>
              <a:rPr lang="en-US" sz="1600" dirty="0"/>
              <a:t>Allow time for collaborative listening and discussion to clarify and restate ideas</a:t>
            </a:r>
          </a:p>
          <a:p>
            <a:pPr lvl="0">
              <a:lnSpc>
                <a:spcPct val="110000"/>
              </a:lnSpc>
              <a:spcAft>
                <a:spcPts val="600"/>
              </a:spcAft>
            </a:pPr>
            <a:r>
              <a:rPr lang="en-US" sz="1600" dirty="0"/>
              <a:t>Progress from finding the gist of the conversation, to main ideas, to critical thinking skills where students construct meaning on their own. </a:t>
            </a:r>
          </a:p>
        </p:txBody>
      </p:sp>
    </p:spTree>
    <p:extLst>
      <p:ext uri="{BB962C8B-B14F-4D97-AF65-F5344CB8AC3E}">
        <p14:creationId xmlns:p14="http://schemas.microsoft.com/office/powerpoint/2010/main" val="617348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1129308"/>
            <a:ext cx="8064896" cy="571500"/>
          </a:xfrm>
        </p:spPr>
        <p:txBody>
          <a:bodyPr>
            <a:normAutofit fontScale="90000"/>
          </a:bodyPr>
          <a:lstStyle/>
          <a:p>
            <a:pPr algn="ctr"/>
            <a:r>
              <a:rPr lang="en-US" sz="4000" b="1" dirty="0">
                <a:latin typeface="+mn-lt"/>
              </a:rPr>
              <a:t>Important Considerations</a:t>
            </a:r>
            <a:br>
              <a:rPr lang="en-US" sz="4000" dirty="0"/>
            </a:br>
            <a:endParaRPr lang="ru-RU" sz="4000" b="1" dirty="0">
              <a:solidFill>
                <a:srgbClr val="0070C0"/>
              </a:solidFill>
            </a:endParaRPr>
          </a:p>
        </p:txBody>
      </p:sp>
      <p:sp>
        <p:nvSpPr>
          <p:cNvPr id="3" name="Объект 2"/>
          <p:cNvSpPr>
            <a:spLocks noGrp="1"/>
          </p:cNvSpPr>
          <p:nvPr>
            <p:ph idx="1"/>
          </p:nvPr>
        </p:nvSpPr>
        <p:spPr>
          <a:xfrm>
            <a:off x="457200" y="1484784"/>
            <a:ext cx="8229600" cy="4968552"/>
          </a:xfrm>
        </p:spPr>
        <p:txBody>
          <a:bodyPr>
            <a:normAutofit/>
          </a:bodyPr>
          <a:lstStyle/>
          <a:p>
            <a:r>
              <a:rPr lang="en-US" dirty="0"/>
              <a:t>A teacher should also remember that testing listening is not teaching to Listening and for teaching purposes it is important to create engaging activities that teach listening, not just test it. </a:t>
            </a:r>
          </a:p>
          <a:p>
            <a:endParaRPr lang="en-US" dirty="0"/>
          </a:p>
          <a:p>
            <a:r>
              <a:rPr lang="en-US" dirty="0"/>
              <a:t>It is also essential to provide rich content that is within the linguistic reach of your students. </a:t>
            </a:r>
          </a:p>
          <a:p>
            <a:endParaRPr lang="en-US" dirty="0"/>
          </a:p>
          <a:p>
            <a:r>
              <a:rPr lang="en-US" dirty="0"/>
              <a:t>Finally, effective listening materials should encourage the use of critical thinking and problem-solving skills that are needed in and out of the language classroom.</a:t>
            </a:r>
          </a:p>
          <a:p>
            <a:endParaRPr lang="ru-RU" dirty="0"/>
          </a:p>
        </p:txBody>
      </p:sp>
    </p:spTree>
    <p:extLst>
      <p:ext uri="{BB962C8B-B14F-4D97-AF65-F5344CB8AC3E}">
        <p14:creationId xmlns:p14="http://schemas.microsoft.com/office/powerpoint/2010/main" val="19289905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76672"/>
            <a:ext cx="8229600" cy="1143000"/>
          </a:xfrm>
        </p:spPr>
        <p:txBody>
          <a:bodyPr>
            <a:noAutofit/>
          </a:bodyPr>
          <a:lstStyle/>
          <a:p>
            <a:pPr algn="ctr"/>
            <a:r>
              <a:rPr lang="en-US" sz="3600" b="1" dirty="0">
                <a:latin typeface="+mn-lt"/>
              </a:rPr>
              <a:t>Model of listening materials development</a:t>
            </a:r>
            <a:endParaRPr lang="ru-RU" sz="3200" dirty="0">
              <a:latin typeface="+mn-lt"/>
            </a:endParaRPr>
          </a:p>
        </p:txBody>
      </p:sp>
      <p:sp>
        <p:nvSpPr>
          <p:cNvPr id="3" name="Объект 2"/>
          <p:cNvSpPr>
            <a:spLocks noGrp="1"/>
          </p:cNvSpPr>
          <p:nvPr>
            <p:ph idx="1"/>
          </p:nvPr>
        </p:nvSpPr>
        <p:spPr>
          <a:xfrm>
            <a:off x="457200" y="1935480"/>
            <a:ext cx="8229600" cy="4589864"/>
          </a:xfrm>
        </p:spPr>
        <p:txBody>
          <a:bodyPr>
            <a:normAutofit/>
          </a:bodyPr>
          <a:lstStyle/>
          <a:p>
            <a:pPr marL="0" indent="0">
              <a:buNone/>
            </a:pPr>
            <a:r>
              <a:rPr lang="en-US" dirty="0"/>
              <a:t>Zaenuri (2015:125) proposes a model of listening materials development as follows:</a:t>
            </a:r>
          </a:p>
          <a:p>
            <a:r>
              <a:rPr lang="en-US" dirty="0"/>
              <a:t>Conducting needs analysis</a:t>
            </a:r>
          </a:p>
          <a:p>
            <a:r>
              <a:rPr lang="en-US" dirty="0"/>
              <a:t>Selecting materials</a:t>
            </a:r>
          </a:p>
          <a:p>
            <a:r>
              <a:rPr lang="en-US" dirty="0"/>
              <a:t>Developing materials</a:t>
            </a:r>
          </a:p>
          <a:p>
            <a:r>
              <a:rPr lang="en-US" dirty="0"/>
              <a:t>Expert and practitioner’s validation</a:t>
            </a:r>
          </a:p>
          <a:p>
            <a:r>
              <a:rPr lang="en-US" dirty="0"/>
              <a:t>Evaluation and revision </a:t>
            </a:r>
          </a:p>
          <a:p>
            <a:r>
              <a:rPr lang="en-US" dirty="0"/>
              <a:t>Conducting the try-out</a:t>
            </a:r>
          </a:p>
          <a:p>
            <a:r>
              <a:rPr lang="en-US" dirty="0"/>
              <a:t>Evaluation and revision </a:t>
            </a:r>
          </a:p>
          <a:p>
            <a:pPr marL="0" indent="0" algn="just">
              <a:buNone/>
            </a:pPr>
            <a:endParaRPr lang="ru-RU" dirty="0"/>
          </a:p>
        </p:txBody>
      </p:sp>
    </p:spTree>
    <p:extLst>
      <p:ext uri="{BB962C8B-B14F-4D97-AF65-F5344CB8AC3E}">
        <p14:creationId xmlns:p14="http://schemas.microsoft.com/office/powerpoint/2010/main" val="38151032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5287B-46D5-43E3-B038-96705EE8B148}"/>
              </a:ext>
            </a:extLst>
          </p:cNvPr>
          <p:cNvSpPr>
            <a:spLocks noGrp="1"/>
          </p:cNvSpPr>
          <p:nvPr>
            <p:ph type="title"/>
          </p:nvPr>
        </p:nvSpPr>
        <p:spPr/>
        <p:txBody>
          <a:bodyPr>
            <a:noAutofit/>
          </a:bodyPr>
          <a:lstStyle/>
          <a:p>
            <a:pPr algn="ctr"/>
            <a:r>
              <a:rPr lang="en-US" sz="3600" b="1" dirty="0">
                <a:latin typeface="+mn-lt"/>
              </a:rPr>
              <a:t>Model of listening materials development</a:t>
            </a:r>
            <a:endParaRPr lang="en-US" sz="3200" dirty="0">
              <a:latin typeface="+mn-lt"/>
            </a:endParaRPr>
          </a:p>
        </p:txBody>
      </p:sp>
      <p:pic>
        <p:nvPicPr>
          <p:cNvPr id="4" name="Content Placeholder 3">
            <a:extLst>
              <a:ext uri="{FF2B5EF4-FFF2-40B4-BE49-F238E27FC236}">
                <a16:creationId xmlns:a16="http://schemas.microsoft.com/office/drawing/2014/main" id="{F8ACBC0D-92BE-421D-85B1-D7817AEEEAFA}"/>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14437" y="2286794"/>
            <a:ext cx="6715125" cy="3686175"/>
          </a:xfrm>
          <a:prstGeom prst="rect">
            <a:avLst/>
          </a:prstGeom>
          <a:noFill/>
          <a:ln>
            <a:noFill/>
          </a:ln>
        </p:spPr>
      </p:pic>
    </p:spTree>
    <p:extLst>
      <p:ext uri="{BB962C8B-B14F-4D97-AF65-F5344CB8AC3E}">
        <p14:creationId xmlns:p14="http://schemas.microsoft.com/office/powerpoint/2010/main" val="32236629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B6FFA-7BDB-4CB1-9573-D9678E259B3F}"/>
              </a:ext>
            </a:extLst>
          </p:cNvPr>
          <p:cNvSpPr>
            <a:spLocks noGrp="1"/>
          </p:cNvSpPr>
          <p:nvPr>
            <p:ph type="title"/>
          </p:nvPr>
        </p:nvSpPr>
        <p:spPr>
          <a:xfrm>
            <a:off x="457200" y="1363980"/>
            <a:ext cx="8229600" cy="1143000"/>
          </a:xfrm>
        </p:spPr>
        <p:txBody>
          <a:bodyPr>
            <a:normAutofit fontScale="90000"/>
          </a:bodyPr>
          <a:lstStyle/>
          <a:p>
            <a:pPr algn="ctr"/>
            <a:br>
              <a:rPr lang="en-US" sz="4900" b="1" dirty="0">
                <a:latin typeface="+mn-lt"/>
              </a:rPr>
            </a:br>
            <a:br>
              <a:rPr lang="en-US" sz="4900" b="1" dirty="0">
                <a:latin typeface="+mn-lt"/>
              </a:rPr>
            </a:br>
            <a:br>
              <a:rPr lang="en-US" sz="4900" b="1" dirty="0">
                <a:latin typeface="+mn-lt"/>
              </a:rPr>
            </a:br>
            <a:r>
              <a:rPr lang="en-US" sz="4400" b="1" dirty="0">
                <a:latin typeface="+mn-lt"/>
              </a:rPr>
              <a:t>A framework for teaching listening</a:t>
            </a:r>
            <a:br>
              <a:rPr lang="en-US" dirty="0"/>
            </a:br>
            <a:endParaRPr lang="en-US" dirty="0"/>
          </a:p>
        </p:txBody>
      </p:sp>
      <p:sp>
        <p:nvSpPr>
          <p:cNvPr id="3" name="Content Placeholder 2">
            <a:extLst>
              <a:ext uri="{FF2B5EF4-FFF2-40B4-BE49-F238E27FC236}">
                <a16:creationId xmlns:a16="http://schemas.microsoft.com/office/drawing/2014/main" id="{86E3406F-F063-4349-82D4-2C4CC005FE1A}"/>
              </a:ext>
            </a:extLst>
          </p:cNvPr>
          <p:cNvSpPr>
            <a:spLocks noGrp="1"/>
          </p:cNvSpPr>
          <p:nvPr>
            <p:ph idx="1"/>
          </p:nvPr>
        </p:nvSpPr>
        <p:spPr/>
        <p:txBody>
          <a:bodyPr>
            <a:normAutofit fontScale="77500" lnSpcReduction="20000"/>
          </a:bodyPr>
          <a:lstStyle/>
          <a:p>
            <a:pPr marL="0" indent="0">
              <a:buNone/>
            </a:pPr>
            <a:r>
              <a:rPr lang="en-US" dirty="0"/>
              <a:t>Nik Peachey (teacher and materials writer at British Council) suggests a framework which involve three main stages:</a:t>
            </a:r>
          </a:p>
          <a:p>
            <a:pPr lvl="0"/>
            <a:r>
              <a:rPr lang="en-US" b="1" dirty="0"/>
              <a:t>Pre-listening</a:t>
            </a:r>
            <a:r>
              <a:rPr lang="en-US" dirty="0"/>
              <a:t> -during which we help our students to prepare to listen</a:t>
            </a:r>
          </a:p>
          <a:p>
            <a:pPr lvl="0"/>
            <a:r>
              <a:rPr lang="en-US" b="1" dirty="0"/>
              <a:t>While-listening</a:t>
            </a:r>
            <a:r>
              <a:rPr lang="en-US" dirty="0"/>
              <a:t> -during which we help to focus their attention on the listening text and guide the development of their understanding of it</a:t>
            </a:r>
          </a:p>
          <a:p>
            <a:pPr lvl="0"/>
            <a:r>
              <a:rPr lang="en-US" b="1" dirty="0"/>
              <a:t>Post-listening</a:t>
            </a:r>
            <a:r>
              <a:rPr lang="en-US" dirty="0"/>
              <a:t> -during which we help our students integrate what they have learnt from the text into their existing knowledge.</a:t>
            </a:r>
          </a:p>
          <a:p>
            <a:pPr lvl="0"/>
            <a:endParaRPr lang="en-US" dirty="0"/>
          </a:p>
          <a:p>
            <a:r>
              <a:rPr lang="en-US" dirty="0"/>
              <a:t>According to </a:t>
            </a:r>
            <a:r>
              <a:rPr lang="en-US" i="1" dirty="0"/>
              <a:t>englishpost.org</a:t>
            </a:r>
            <a:r>
              <a:rPr lang="en-US" dirty="0"/>
              <a:t>, listening materials can be categorized according to:</a:t>
            </a:r>
          </a:p>
          <a:p>
            <a:r>
              <a:rPr lang="en-US" dirty="0"/>
              <a:t>1. their authenticity</a:t>
            </a:r>
          </a:p>
          <a:p>
            <a:r>
              <a:rPr lang="en-US" dirty="0"/>
              <a:t>2. their level</a:t>
            </a:r>
          </a:p>
          <a:p>
            <a:r>
              <a:rPr lang="en-US" dirty="0"/>
              <a:t>3. their purpose</a:t>
            </a:r>
          </a:p>
          <a:p>
            <a:pPr marL="0" indent="0">
              <a:buNone/>
            </a:pPr>
            <a:endParaRPr lang="en-US" dirty="0"/>
          </a:p>
        </p:txBody>
      </p:sp>
    </p:spTree>
    <p:extLst>
      <p:ext uri="{BB962C8B-B14F-4D97-AF65-F5344CB8AC3E}">
        <p14:creationId xmlns:p14="http://schemas.microsoft.com/office/powerpoint/2010/main" val="625631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5E7A0-6E2B-4B88-8E20-055ED32E0910}"/>
              </a:ext>
            </a:extLst>
          </p:cNvPr>
          <p:cNvSpPr>
            <a:spLocks noGrp="1"/>
          </p:cNvSpPr>
          <p:nvPr>
            <p:ph type="title"/>
          </p:nvPr>
        </p:nvSpPr>
        <p:spPr/>
        <p:txBody>
          <a:bodyPr>
            <a:noAutofit/>
          </a:bodyPr>
          <a:lstStyle/>
          <a:p>
            <a:pPr algn="ctr"/>
            <a:r>
              <a:rPr lang="en-US" sz="3600" b="1" dirty="0">
                <a:latin typeface="+mn-lt"/>
              </a:rPr>
              <a:t>Ten Factors to consider when choosing Listening Materials</a:t>
            </a:r>
            <a:endParaRPr lang="en-US" sz="3200" dirty="0">
              <a:latin typeface="+mn-lt"/>
            </a:endParaRPr>
          </a:p>
        </p:txBody>
      </p:sp>
      <p:sp>
        <p:nvSpPr>
          <p:cNvPr id="3" name="Content Placeholder 2">
            <a:extLst>
              <a:ext uri="{FF2B5EF4-FFF2-40B4-BE49-F238E27FC236}">
                <a16:creationId xmlns:a16="http://schemas.microsoft.com/office/drawing/2014/main" id="{7136F859-5CA8-4763-9E11-DE52BE0B5D5F}"/>
              </a:ext>
            </a:extLst>
          </p:cNvPr>
          <p:cNvSpPr>
            <a:spLocks noGrp="1"/>
          </p:cNvSpPr>
          <p:nvPr>
            <p:ph idx="1"/>
          </p:nvPr>
        </p:nvSpPr>
        <p:spPr/>
        <p:txBody>
          <a:bodyPr>
            <a:normAutofit fontScale="47500" lnSpcReduction="20000"/>
          </a:bodyPr>
          <a:lstStyle/>
          <a:p>
            <a:pPr marL="0" indent="0">
              <a:buNone/>
            </a:pPr>
            <a:r>
              <a:rPr lang="en-US" sz="3400" dirty="0"/>
              <a:t>There are two factors that make a good listening material:</a:t>
            </a:r>
          </a:p>
          <a:p>
            <a:r>
              <a:rPr lang="en-US" sz="3400" dirty="0"/>
              <a:t>Content </a:t>
            </a:r>
          </a:p>
          <a:p>
            <a:r>
              <a:rPr lang="en-US" sz="3400" dirty="0"/>
              <a:t>Delivery</a:t>
            </a:r>
          </a:p>
          <a:p>
            <a:pPr marL="0" indent="0">
              <a:buNone/>
            </a:pPr>
            <a:endParaRPr lang="en-US" sz="3400" dirty="0"/>
          </a:p>
          <a:p>
            <a:pPr marL="0" indent="0">
              <a:buNone/>
            </a:pPr>
            <a:r>
              <a:rPr lang="en-US" sz="3400" b="1" dirty="0"/>
              <a:t>Content Factors</a:t>
            </a:r>
            <a:endParaRPr lang="en-US" sz="3400" dirty="0"/>
          </a:p>
          <a:p>
            <a:r>
              <a:rPr lang="en-US" sz="3400" dirty="0"/>
              <a:t>1. </a:t>
            </a:r>
            <a:r>
              <a:rPr lang="en-US" sz="3400" i="1" dirty="0"/>
              <a:t>Interest Factor</a:t>
            </a:r>
            <a:r>
              <a:rPr lang="en-US" sz="3400" dirty="0"/>
              <a:t>: It is obvious that the listening material should be interesting enough to engage students. Appropriate pre-listening task can help develop interest in students about something that they did know before.</a:t>
            </a:r>
          </a:p>
          <a:p>
            <a:r>
              <a:rPr lang="en-US" sz="3400" dirty="0"/>
              <a:t>2. </a:t>
            </a:r>
            <a:r>
              <a:rPr lang="en-US" sz="3400" i="1" dirty="0"/>
              <a:t>Entertainment Factor</a:t>
            </a:r>
            <a:r>
              <a:rPr lang="en-US" sz="3400" dirty="0"/>
              <a:t>: something interesting will probably be entertaining as well, therefore these two factors are interconnected. </a:t>
            </a:r>
          </a:p>
          <a:p>
            <a:r>
              <a:rPr lang="en-US" sz="3400" dirty="0"/>
              <a:t>3. </a:t>
            </a:r>
            <a:r>
              <a:rPr lang="en-US" sz="3400" i="1" dirty="0"/>
              <a:t>Cultural Accessibility</a:t>
            </a:r>
            <a:r>
              <a:rPr lang="en-US" sz="3400" dirty="0"/>
              <a:t>: It is important that the content a listening teaching material is culturally accessible to learners. A teacher must be careful in choices, as some concepts simply do not exist in certain countries. For example, Uzbek learners may not understand Thanksgiving Day or some other celebration.</a:t>
            </a:r>
          </a:p>
          <a:p>
            <a:r>
              <a:rPr lang="en-US" sz="3400" dirty="0"/>
              <a:t>4. </a:t>
            </a:r>
            <a:r>
              <a:rPr lang="en-US" sz="3400" i="1" dirty="0"/>
              <a:t>Speech Acts.</a:t>
            </a:r>
            <a:r>
              <a:rPr lang="en-US" sz="3400" dirty="0"/>
              <a:t> It is essential that learners understand whether the speaker in the listening material is narrating, criticizing, giving instructions or suggesting. If the learners cannot understand those, it might increase the difficulty of the listening.</a:t>
            </a:r>
          </a:p>
          <a:p>
            <a:pPr marL="0" indent="0">
              <a:buNone/>
            </a:pPr>
            <a:endParaRPr lang="en-US" b="1" dirty="0"/>
          </a:p>
        </p:txBody>
      </p:sp>
    </p:spTree>
    <p:extLst>
      <p:ext uri="{BB962C8B-B14F-4D97-AF65-F5344CB8AC3E}">
        <p14:creationId xmlns:p14="http://schemas.microsoft.com/office/powerpoint/2010/main" val="3736177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A7D72-A4B1-41C8-914C-4CCC3A1B7E18}"/>
              </a:ext>
            </a:extLst>
          </p:cNvPr>
          <p:cNvSpPr>
            <a:spLocks noGrp="1"/>
          </p:cNvSpPr>
          <p:nvPr>
            <p:ph type="title"/>
          </p:nvPr>
        </p:nvSpPr>
        <p:spPr>
          <a:xfrm>
            <a:off x="478702" y="1363980"/>
            <a:ext cx="8229600" cy="1143000"/>
          </a:xfrm>
        </p:spPr>
        <p:txBody>
          <a:bodyPr>
            <a:normAutofit fontScale="90000"/>
          </a:bodyPr>
          <a:lstStyle/>
          <a:p>
            <a:pPr algn="ctr"/>
            <a:r>
              <a:rPr lang="en-US" sz="4000" b="1" dirty="0">
                <a:latin typeface="+mn-lt"/>
              </a:rPr>
              <a:t>Ten Factors to consider when choosing Listening Materials</a:t>
            </a:r>
            <a:br>
              <a:rPr lang="en-US" dirty="0"/>
            </a:br>
            <a:endParaRPr lang="en-US" dirty="0"/>
          </a:p>
        </p:txBody>
      </p:sp>
      <p:sp>
        <p:nvSpPr>
          <p:cNvPr id="3" name="Content Placeholder 2">
            <a:extLst>
              <a:ext uri="{FF2B5EF4-FFF2-40B4-BE49-F238E27FC236}">
                <a16:creationId xmlns:a16="http://schemas.microsoft.com/office/drawing/2014/main" id="{8A85A10F-3505-48E9-B8AC-864A25093BC6}"/>
              </a:ext>
            </a:extLst>
          </p:cNvPr>
          <p:cNvSpPr>
            <a:spLocks noGrp="1"/>
          </p:cNvSpPr>
          <p:nvPr>
            <p:ph idx="1"/>
          </p:nvPr>
        </p:nvSpPr>
        <p:spPr/>
        <p:txBody>
          <a:bodyPr>
            <a:normAutofit fontScale="92500"/>
          </a:bodyPr>
          <a:lstStyle/>
          <a:p>
            <a:r>
              <a:rPr lang="en-US" sz="1600" dirty="0"/>
              <a:t>5. </a:t>
            </a:r>
            <a:r>
              <a:rPr lang="en-US" sz="1600" i="1" dirty="0"/>
              <a:t>Discourse Structures.</a:t>
            </a:r>
            <a:r>
              <a:rPr lang="en-US" sz="1600" dirty="0"/>
              <a:t> There are different discourse structures and understanding them can help learners to recognize the organization of a text and be prepared for a particular type of content. For example, it can be cause and effect structured text and students may comprehend the materials easily.</a:t>
            </a:r>
          </a:p>
          <a:p>
            <a:r>
              <a:rPr lang="en-US" sz="1600" dirty="0"/>
              <a:t>6. </a:t>
            </a:r>
            <a:r>
              <a:rPr lang="en-US" sz="1600" i="1" dirty="0"/>
              <a:t>Density:</a:t>
            </a:r>
            <a:r>
              <a:rPr lang="en-US" sz="1600" dirty="0"/>
              <a:t> This feature refers to the amount of information in a text. It means that listening materials may contain a lot of information even if the length of track is short or vice versa.</a:t>
            </a:r>
          </a:p>
          <a:p>
            <a:r>
              <a:rPr lang="en-US" sz="1600" dirty="0"/>
              <a:t>7. </a:t>
            </a:r>
            <a:r>
              <a:rPr lang="en-US" sz="1600" i="1" dirty="0"/>
              <a:t>Language Level:</a:t>
            </a:r>
            <a:r>
              <a:rPr lang="en-US" sz="1600" dirty="0"/>
              <a:t> This feature refers to the complexity of grammar structures or the level of vocabulary. Sometimes the listening material may contain too formal or too informal content thus affecting the language level.</a:t>
            </a:r>
          </a:p>
          <a:p>
            <a:r>
              <a:rPr lang="en-US" sz="1600" dirty="0"/>
              <a:t> 8. </a:t>
            </a:r>
            <a:r>
              <a:rPr lang="en-US" sz="1600" i="1" dirty="0"/>
              <a:t>Length:</a:t>
            </a:r>
            <a:r>
              <a:rPr lang="en-US" sz="1600" dirty="0"/>
              <a:t> one more important consideration is the amount of input that students can deal with. When new pieces of information arrive with very short intervals one after the other, it may cause difficulties to learners, therefore, the suggested length is usually one minute.</a:t>
            </a:r>
          </a:p>
          <a:p>
            <a:r>
              <a:rPr lang="en-US" sz="1600" dirty="0"/>
              <a:t>9. </a:t>
            </a:r>
            <a:r>
              <a:rPr lang="en-US" sz="1600" i="1" dirty="0"/>
              <a:t>Quality of Recordings</a:t>
            </a:r>
            <a:r>
              <a:rPr lang="en-US" sz="1600" dirty="0"/>
              <a:t>: The problems with understanding can be caused by the quality of the audio itself. This undoubtedly influences understanding.</a:t>
            </a:r>
          </a:p>
          <a:p>
            <a:r>
              <a:rPr lang="en-US" sz="1600" dirty="0"/>
              <a:t>10. </a:t>
            </a:r>
            <a:r>
              <a:rPr lang="en-US" sz="1600" i="1" dirty="0"/>
              <a:t>Accent, speed and number of speakers:</a:t>
            </a:r>
            <a:r>
              <a:rPr lang="en-US" sz="1600" dirty="0"/>
              <a:t> Certain accents may cause difficulty during listening. Such contributing factors as rapid speed or many speakers talking may create confusion.</a:t>
            </a:r>
          </a:p>
        </p:txBody>
      </p:sp>
    </p:spTree>
    <p:extLst>
      <p:ext uri="{BB962C8B-B14F-4D97-AF65-F5344CB8AC3E}">
        <p14:creationId xmlns:p14="http://schemas.microsoft.com/office/powerpoint/2010/main" val="1307146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6FFA6-1EB0-4EB9-809E-0512A04CD7B3}"/>
              </a:ext>
            </a:extLst>
          </p:cNvPr>
          <p:cNvSpPr>
            <a:spLocks noGrp="1"/>
          </p:cNvSpPr>
          <p:nvPr>
            <p:ph type="title"/>
          </p:nvPr>
        </p:nvSpPr>
        <p:spPr>
          <a:xfrm>
            <a:off x="395536" y="1363980"/>
            <a:ext cx="8229600" cy="1143000"/>
          </a:xfrm>
        </p:spPr>
        <p:txBody>
          <a:bodyPr>
            <a:normAutofit fontScale="90000"/>
          </a:bodyPr>
          <a:lstStyle/>
          <a:p>
            <a:pPr algn="ctr"/>
            <a:r>
              <a:rPr lang="en-US" sz="4400" b="1" dirty="0">
                <a:latin typeface="+mn-lt"/>
              </a:rPr>
              <a:t>Challenges in developing a Listening course</a:t>
            </a:r>
            <a:br>
              <a:rPr lang="en-US" dirty="0"/>
            </a:br>
            <a:endParaRPr lang="en-US" dirty="0"/>
          </a:p>
        </p:txBody>
      </p:sp>
      <p:sp>
        <p:nvSpPr>
          <p:cNvPr id="3" name="Content Placeholder 2">
            <a:extLst>
              <a:ext uri="{FF2B5EF4-FFF2-40B4-BE49-F238E27FC236}">
                <a16:creationId xmlns:a16="http://schemas.microsoft.com/office/drawing/2014/main" id="{25BD7C4C-FEB7-40B9-9276-C4CDB47D3C43}"/>
              </a:ext>
            </a:extLst>
          </p:cNvPr>
          <p:cNvSpPr>
            <a:spLocks noGrp="1"/>
          </p:cNvSpPr>
          <p:nvPr>
            <p:ph idx="1"/>
          </p:nvPr>
        </p:nvSpPr>
        <p:spPr/>
        <p:txBody>
          <a:bodyPr>
            <a:normAutofit lnSpcReduction="10000"/>
          </a:bodyPr>
          <a:lstStyle/>
          <a:p>
            <a:pPr marL="0" indent="0">
              <a:buNone/>
            </a:pPr>
            <a:r>
              <a:rPr lang="en-US" dirty="0"/>
              <a:t>When it comes to possible issues with the skill of Listening, two main challenges for the development of an L2 listening course are reported by Burns and Siegal (2018: 53):</a:t>
            </a:r>
          </a:p>
          <a:p>
            <a:r>
              <a:rPr lang="en-US" dirty="0"/>
              <a:t>1. To provide practice in identifying words in the speech stream so that listeners can develop the essential skill.</a:t>
            </a:r>
          </a:p>
          <a:p>
            <a:r>
              <a:rPr lang="en-US" dirty="0"/>
              <a:t>2. To provide opportunities to apply this skill in situations that require the deployment of complementary skills such as the use of textual, topic and world knowledge. </a:t>
            </a:r>
          </a:p>
          <a:p>
            <a:pPr marL="0" indent="0">
              <a:buNone/>
            </a:pPr>
            <a:endParaRPr lang="en-US" dirty="0"/>
          </a:p>
        </p:txBody>
      </p:sp>
    </p:spTree>
    <p:extLst>
      <p:ext uri="{BB962C8B-B14F-4D97-AF65-F5344CB8AC3E}">
        <p14:creationId xmlns:p14="http://schemas.microsoft.com/office/powerpoint/2010/main" val="40215048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9CEB-1952-42DF-964B-E28214F5DE48}"/>
              </a:ext>
            </a:extLst>
          </p:cNvPr>
          <p:cNvSpPr>
            <a:spLocks noGrp="1"/>
          </p:cNvSpPr>
          <p:nvPr>
            <p:ph type="title"/>
          </p:nvPr>
        </p:nvSpPr>
        <p:spPr>
          <a:xfrm>
            <a:off x="457200" y="1196752"/>
            <a:ext cx="8229600" cy="1143000"/>
          </a:xfrm>
        </p:spPr>
        <p:txBody>
          <a:bodyPr>
            <a:normAutofit fontScale="90000"/>
          </a:bodyPr>
          <a:lstStyle/>
          <a:p>
            <a:pPr algn="ctr"/>
            <a:r>
              <a:rPr lang="en-US" b="1" dirty="0">
                <a:latin typeface="+mn-lt"/>
              </a:rPr>
              <a:t>Micro skills of Listening</a:t>
            </a:r>
            <a:br>
              <a:rPr lang="en-US" dirty="0"/>
            </a:br>
            <a:endParaRPr lang="en-US" dirty="0"/>
          </a:p>
        </p:txBody>
      </p:sp>
      <p:sp>
        <p:nvSpPr>
          <p:cNvPr id="3" name="Content Placeholder 2">
            <a:extLst>
              <a:ext uri="{FF2B5EF4-FFF2-40B4-BE49-F238E27FC236}">
                <a16:creationId xmlns:a16="http://schemas.microsoft.com/office/drawing/2014/main" id="{1A22A308-ABB8-4CF1-BACC-6A5801E5E3F2}"/>
              </a:ext>
            </a:extLst>
          </p:cNvPr>
          <p:cNvSpPr>
            <a:spLocks noGrp="1"/>
          </p:cNvSpPr>
          <p:nvPr>
            <p:ph idx="1"/>
          </p:nvPr>
        </p:nvSpPr>
        <p:spPr/>
        <p:txBody>
          <a:bodyPr>
            <a:normAutofit fontScale="70000" lnSpcReduction="20000"/>
          </a:bodyPr>
          <a:lstStyle/>
          <a:p>
            <a:pPr marL="0" indent="0">
              <a:buNone/>
            </a:pPr>
            <a:r>
              <a:rPr lang="en-US" dirty="0"/>
              <a:t>However, when micro skills of Listening are taken into account, they may help teachers to break down what it is that the learners need to actually perform as they acquire effective listening strategies (Zaenuri, 2015:123).</a:t>
            </a:r>
          </a:p>
          <a:p>
            <a:r>
              <a:rPr lang="en-US" dirty="0"/>
              <a:t>(1) retain chinks of language of different lengths in short-term memory;</a:t>
            </a:r>
          </a:p>
          <a:p>
            <a:r>
              <a:rPr lang="en-US" dirty="0"/>
              <a:t>(2) discriminate among the distinctive sounds of English; </a:t>
            </a:r>
          </a:p>
          <a:p>
            <a:r>
              <a:rPr lang="en-US" dirty="0"/>
              <a:t>(3) recognize English stress patterns, words in stressed and unstressed positions, rhythmic structure, intonational contours, and their role in signaling information;</a:t>
            </a:r>
          </a:p>
          <a:p>
            <a:r>
              <a:rPr lang="en-US" dirty="0"/>
              <a:t>(4) recognize reduced forms of words;</a:t>
            </a:r>
          </a:p>
          <a:p>
            <a:r>
              <a:rPr lang="en-US" dirty="0"/>
              <a:t>(5) distinguish word boundaries, recognize a core of words, and interpret word order patterns and their significance;</a:t>
            </a:r>
          </a:p>
          <a:p>
            <a:r>
              <a:rPr lang="en-US" dirty="0"/>
              <a:t>(6) process speech at different rates of delivery;</a:t>
            </a:r>
          </a:p>
          <a:p>
            <a:r>
              <a:rPr lang="en-US" dirty="0"/>
              <a:t>(7) process speech containing pauses, errors, corrections, and other performance variables;</a:t>
            </a:r>
          </a:p>
          <a:p>
            <a:r>
              <a:rPr lang="en-US" dirty="0"/>
              <a:t>(8) recognize grammatical word classes (nouns, verbs, etc.), systems (e.g. tense, agreement, pluralization). Patterns, rules, and elliptical forms;</a:t>
            </a:r>
          </a:p>
          <a:p>
            <a:pPr marL="0" indent="0">
              <a:buNone/>
            </a:pPr>
            <a:endParaRPr lang="en-US" dirty="0"/>
          </a:p>
        </p:txBody>
      </p:sp>
    </p:spTree>
    <p:extLst>
      <p:ext uri="{BB962C8B-B14F-4D97-AF65-F5344CB8AC3E}">
        <p14:creationId xmlns:p14="http://schemas.microsoft.com/office/powerpoint/2010/main" val="25338633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24A92-8202-4015-9048-F7A44AD7CC94}"/>
              </a:ext>
            </a:extLst>
          </p:cNvPr>
          <p:cNvSpPr>
            <a:spLocks noGrp="1"/>
          </p:cNvSpPr>
          <p:nvPr>
            <p:ph type="title"/>
          </p:nvPr>
        </p:nvSpPr>
        <p:spPr/>
        <p:txBody>
          <a:bodyPr>
            <a:normAutofit/>
          </a:bodyPr>
          <a:lstStyle/>
          <a:p>
            <a:pPr algn="ctr"/>
            <a:r>
              <a:rPr lang="en-US" sz="4400" b="1" dirty="0">
                <a:latin typeface="+mn-lt"/>
              </a:rPr>
              <a:t>Micro skills of Listening</a:t>
            </a:r>
            <a:endParaRPr lang="en-US" sz="4400" dirty="0">
              <a:latin typeface="+mn-lt"/>
            </a:endParaRPr>
          </a:p>
        </p:txBody>
      </p:sp>
      <p:sp>
        <p:nvSpPr>
          <p:cNvPr id="3" name="Content Placeholder 2">
            <a:extLst>
              <a:ext uri="{FF2B5EF4-FFF2-40B4-BE49-F238E27FC236}">
                <a16:creationId xmlns:a16="http://schemas.microsoft.com/office/drawing/2014/main" id="{4868BCAA-9D11-4B2A-83EC-03A37D4B2C76}"/>
              </a:ext>
            </a:extLst>
          </p:cNvPr>
          <p:cNvSpPr>
            <a:spLocks noGrp="1"/>
          </p:cNvSpPr>
          <p:nvPr>
            <p:ph idx="1"/>
          </p:nvPr>
        </p:nvSpPr>
        <p:spPr/>
        <p:txBody>
          <a:bodyPr>
            <a:normAutofit fontScale="62500" lnSpcReduction="20000"/>
          </a:bodyPr>
          <a:lstStyle/>
          <a:p>
            <a:r>
              <a:rPr lang="en-US" dirty="0"/>
              <a:t>(9) detect sentence constituents and distinguish between major and minor constituents;</a:t>
            </a:r>
          </a:p>
          <a:p>
            <a:r>
              <a:rPr lang="en-US" dirty="0"/>
              <a:t>(10) recognize that a particular meaning may be expressed in different grammatical forms;</a:t>
            </a:r>
          </a:p>
          <a:p>
            <a:r>
              <a:rPr lang="en-US" dirty="0"/>
              <a:t>(11) recognize cohesive devices in spoken discourse</a:t>
            </a:r>
          </a:p>
          <a:p>
            <a:r>
              <a:rPr lang="en-US" dirty="0"/>
              <a:t>(12) recognize the communicative functions of utterances, according to situations, participants, goals; </a:t>
            </a:r>
          </a:p>
          <a:p>
            <a:r>
              <a:rPr lang="en-US" dirty="0"/>
              <a:t>(13) infer situations, participants, goals using real-world knowledge;</a:t>
            </a:r>
          </a:p>
          <a:p>
            <a:r>
              <a:rPr lang="en-US" dirty="0"/>
              <a:t>(14) from events, ideas, etc., described, predict outcomes, infer links and connections between events, deduce causes and effects, and detect such relations as main idea, supporting idea, new information, given information, generalization, and exemplification; </a:t>
            </a:r>
          </a:p>
          <a:p>
            <a:r>
              <a:rPr lang="en-US" dirty="0"/>
              <a:t>(15) distinguish between literal and implied meanings;</a:t>
            </a:r>
          </a:p>
          <a:p>
            <a:r>
              <a:rPr lang="en-US" dirty="0"/>
              <a:t>(16) use facial, kinesics, body language, and other nonverbal clues to decipher meanings; </a:t>
            </a:r>
          </a:p>
          <a:p>
            <a:r>
              <a:rPr lang="en-US" dirty="0"/>
              <a:t>(17) develop and use a battery of listening strategies, such as detecting key words, guessing the meaning of words from context, appeal for help, and signaling comprehension or lack thereof. </a:t>
            </a:r>
          </a:p>
          <a:p>
            <a:pPr marL="0" indent="0">
              <a:buNone/>
            </a:pPr>
            <a:endParaRPr lang="en-US" dirty="0"/>
          </a:p>
        </p:txBody>
      </p:sp>
    </p:spTree>
    <p:extLst>
      <p:ext uri="{BB962C8B-B14F-4D97-AF65-F5344CB8AC3E}">
        <p14:creationId xmlns:p14="http://schemas.microsoft.com/office/powerpoint/2010/main" val="10651904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400" b="1" dirty="0">
                <a:latin typeface="+mn-lt"/>
              </a:rPr>
              <a:t>References:</a:t>
            </a:r>
            <a:endParaRPr lang="ru-RU" sz="4400" dirty="0">
              <a:latin typeface="+mn-lt"/>
            </a:endParaRPr>
          </a:p>
        </p:txBody>
      </p:sp>
      <p:sp>
        <p:nvSpPr>
          <p:cNvPr id="3" name="Объект 2"/>
          <p:cNvSpPr>
            <a:spLocks noGrp="1"/>
          </p:cNvSpPr>
          <p:nvPr>
            <p:ph idx="1"/>
          </p:nvPr>
        </p:nvSpPr>
        <p:spPr/>
        <p:txBody>
          <a:bodyPr>
            <a:normAutofit fontScale="85000" lnSpcReduction="20000"/>
          </a:bodyPr>
          <a:lstStyle/>
          <a:p>
            <a:r>
              <a:rPr lang="en-US" dirty="0"/>
              <a:t>Azarnoosh, M., </a:t>
            </a:r>
            <a:r>
              <a:rPr lang="en-US" dirty="0" err="1"/>
              <a:t>Zeraatpishe</a:t>
            </a:r>
            <a:r>
              <a:rPr lang="en-US" dirty="0"/>
              <a:t>, M., </a:t>
            </a:r>
            <a:r>
              <a:rPr lang="en-US" dirty="0" err="1"/>
              <a:t>Faravani</a:t>
            </a:r>
            <a:r>
              <a:rPr lang="en-US" dirty="0"/>
              <a:t> A., </a:t>
            </a:r>
            <a:r>
              <a:rPr lang="en-US" dirty="0" err="1"/>
              <a:t>Kargozari</a:t>
            </a:r>
            <a:r>
              <a:rPr lang="en-US" dirty="0"/>
              <a:t> H.R. (Eds.) (2016). Issues in Materials Development. Rotterdam: Sense Publishers.</a:t>
            </a:r>
          </a:p>
          <a:p>
            <a:r>
              <a:rPr lang="en-US" dirty="0"/>
              <a:t>Davis, R. (2007). Creating Listening Activities that work. Carolina TESOL Conference and the International TESOL Annual Convention.</a:t>
            </a:r>
          </a:p>
          <a:p>
            <a:r>
              <a:rPr lang="en-US" u="sng" dirty="0">
                <a:hlinkClick r:id="rId2"/>
              </a:rPr>
              <a:t>https://www.teachingenglish.org.uk/article/a-framework-planning-a-listening-skills-lesson</a:t>
            </a:r>
            <a:endParaRPr lang="en-US" dirty="0"/>
          </a:p>
          <a:p>
            <a:r>
              <a:rPr lang="en-US" u="sng" dirty="0">
                <a:hlinkClick r:id="rId3"/>
              </a:rPr>
              <a:t>https://englishpost.org/choose-right-listening-materials/</a:t>
            </a:r>
            <a:endParaRPr lang="en-US" dirty="0"/>
          </a:p>
          <a:p>
            <a:r>
              <a:rPr lang="en-US" dirty="0" err="1"/>
              <a:t>Qodir</a:t>
            </a:r>
            <a:r>
              <a:rPr lang="en-US" dirty="0"/>
              <a:t>, A., </a:t>
            </a:r>
            <a:r>
              <a:rPr lang="en-US" dirty="0" err="1"/>
              <a:t>Baehaqi</a:t>
            </a:r>
            <a:r>
              <a:rPr lang="en-US" dirty="0"/>
              <a:t>, L. &amp; </a:t>
            </a:r>
            <a:r>
              <a:rPr lang="en-US" dirty="0" err="1"/>
              <a:t>Miftah</a:t>
            </a:r>
            <a:r>
              <a:rPr lang="en-US" dirty="0"/>
              <a:t> M.Z. (2016). Developing materials of listening comprehension for the English department students. Journal on English as a Foreign Language. 6(1).  </a:t>
            </a:r>
          </a:p>
          <a:p>
            <a:r>
              <a:rPr lang="en-US" dirty="0"/>
              <a:t>Zaenuri, M. (2015). A model of EFL listening materials development. Indonesian EFL Journal, 1(2), 119-130.</a:t>
            </a:r>
          </a:p>
          <a:p>
            <a:pPr marL="0" indent="0">
              <a:buNone/>
            </a:pPr>
            <a:endParaRPr lang="ru-RU" dirty="0"/>
          </a:p>
        </p:txBody>
      </p:sp>
    </p:spTree>
    <p:extLst>
      <p:ext uri="{BB962C8B-B14F-4D97-AF65-F5344CB8AC3E}">
        <p14:creationId xmlns:p14="http://schemas.microsoft.com/office/powerpoint/2010/main" val="5275788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400" b="1" dirty="0">
                <a:latin typeface="+mn-lt"/>
              </a:rPr>
              <a:t>Further Reading</a:t>
            </a:r>
            <a:endParaRPr lang="ru-RU" sz="4400" dirty="0">
              <a:latin typeface="+mn-lt"/>
            </a:endParaRPr>
          </a:p>
        </p:txBody>
      </p:sp>
      <p:sp>
        <p:nvSpPr>
          <p:cNvPr id="3" name="Объект 2"/>
          <p:cNvSpPr>
            <a:spLocks noGrp="1"/>
          </p:cNvSpPr>
          <p:nvPr>
            <p:ph idx="1"/>
          </p:nvPr>
        </p:nvSpPr>
        <p:spPr/>
        <p:txBody>
          <a:bodyPr>
            <a:normAutofit fontScale="70000" lnSpcReduction="20000"/>
          </a:bodyPr>
          <a:lstStyle/>
          <a:p>
            <a:r>
              <a:rPr lang="en-US" dirty="0"/>
              <a:t>Chang, C.-S. (2016). Teaching L2 listening: In and outside the classroom. In W.A. </a:t>
            </a:r>
            <a:r>
              <a:rPr lang="en-US" dirty="0" err="1"/>
              <a:t>Renandya</a:t>
            </a:r>
            <a:r>
              <a:rPr lang="en-US" dirty="0"/>
              <a:t> &amp; H.P. Widodo (Eds.), English language teaching today: Linking theory and practice (pp.111-126). New York: Springer.</a:t>
            </a:r>
          </a:p>
          <a:p>
            <a:r>
              <a:rPr lang="en-US" dirty="0"/>
              <a:t>Field, J. (2008). Listening in the language classroom. Cambridge: Cambridge University Press.</a:t>
            </a:r>
          </a:p>
          <a:p>
            <a:r>
              <a:rPr lang="en-US" dirty="0"/>
              <a:t>Field, J. (2009). More listening or better listeners? English Teaching Professional, 61, 12-14.</a:t>
            </a:r>
          </a:p>
          <a:p>
            <a:r>
              <a:rPr lang="en-US" dirty="0"/>
              <a:t>Johnson, O. (2005). Listening activities. New York: Eli. </a:t>
            </a:r>
          </a:p>
          <a:p>
            <a:r>
              <a:rPr lang="en-US" dirty="0"/>
              <a:t>Richards, J.C. (2003). Basic tactics for listening (2</a:t>
            </a:r>
            <a:r>
              <a:rPr lang="en-US" baseline="30000" dirty="0"/>
              <a:t>nd</a:t>
            </a:r>
            <a:r>
              <a:rPr lang="en-US" dirty="0"/>
              <a:t> Ed). Oxford: Oxford University Press.</a:t>
            </a:r>
          </a:p>
          <a:p>
            <a:r>
              <a:rPr lang="en-US" dirty="0"/>
              <a:t>Developing Materials of Listening Comprehension for the English Department Students - </a:t>
            </a:r>
            <a:r>
              <a:rPr lang="en-US" u="sng" dirty="0">
                <a:hlinkClick r:id="rId2"/>
              </a:rPr>
              <a:t>http://e-journal.iain-palangkaraya.ac.id/index.php/jefl/article/download/379/631</a:t>
            </a:r>
            <a:endParaRPr lang="en-US" dirty="0"/>
          </a:p>
          <a:p>
            <a:r>
              <a:rPr lang="en-US" dirty="0"/>
              <a:t>Developing Listening Skills with Authentic Materials - </a:t>
            </a:r>
            <a:r>
              <a:rPr lang="en-US" u="sng" dirty="0">
                <a:hlinkClick r:id="rId3"/>
              </a:rPr>
              <a:t>http://dl.ueb.vnu.edu.vn/bitstream/1247/9968/1/Developing%20Listening%20Skills%20with%20Authentic%20Materials%281%29.pdf</a:t>
            </a:r>
            <a:endParaRPr lang="ru-RU" dirty="0"/>
          </a:p>
        </p:txBody>
      </p:sp>
    </p:spTree>
    <p:extLst>
      <p:ext uri="{BB962C8B-B14F-4D97-AF65-F5344CB8AC3E}">
        <p14:creationId xmlns:p14="http://schemas.microsoft.com/office/powerpoint/2010/main" val="25890576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400" b="1" dirty="0">
                <a:latin typeface="+mn-lt"/>
              </a:rPr>
              <a:t>Home assignment</a:t>
            </a:r>
            <a:endParaRPr lang="ru-RU" sz="4400" dirty="0">
              <a:latin typeface="+mn-lt"/>
            </a:endParaRPr>
          </a:p>
        </p:txBody>
      </p:sp>
      <p:sp>
        <p:nvSpPr>
          <p:cNvPr id="3" name="Объект 2"/>
          <p:cNvSpPr>
            <a:spLocks noGrp="1"/>
          </p:cNvSpPr>
          <p:nvPr>
            <p:ph idx="1"/>
          </p:nvPr>
        </p:nvSpPr>
        <p:spPr/>
        <p:txBody>
          <a:bodyPr>
            <a:normAutofit fontScale="85000" lnSpcReduction="20000"/>
          </a:bodyPr>
          <a:lstStyle/>
          <a:p>
            <a:pPr marL="0" indent="0">
              <a:buNone/>
            </a:pPr>
            <a:r>
              <a:rPr lang="en-US" b="1" dirty="0"/>
              <a:t>Reflection task</a:t>
            </a:r>
            <a:endParaRPr lang="en-US" dirty="0"/>
          </a:p>
          <a:p>
            <a:r>
              <a:rPr lang="en-US" dirty="0"/>
              <a:t>Based on what you have learnt from this lecture, consider the other factors that you think can influence the success of a listening material. Make the list of qualities of your listening materials that your students liked or disliked.</a:t>
            </a:r>
          </a:p>
          <a:p>
            <a:pPr marL="0" indent="0">
              <a:buNone/>
            </a:pPr>
            <a:r>
              <a:rPr lang="en-US" b="1" dirty="0"/>
              <a:t>Question/Answer</a:t>
            </a:r>
            <a:endParaRPr lang="en-US" dirty="0"/>
          </a:p>
          <a:p>
            <a:pPr lvl="0"/>
            <a:r>
              <a:rPr lang="en-US" dirty="0"/>
              <a:t>1. What factors are important to be considered when creating listening materials?</a:t>
            </a:r>
          </a:p>
          <a:p>
            <a:pPr lvl="0"/>
            <a:r>
              <a:rPr lang="en-US" dirty="0"/>
              <a:t>2. What are the keys to teaching Listening</a:t>
            </a:r>
          </a:p>
          <a:p>
            <a:pPr lvl="0"/>
            <a:r>
              <a:rPr lang="en-US" dirty="0"/>
              <a:t>3. What challenges are there in developing a Listening course?</a:t>
            </a:r>
          </a:p>
          <a:p>
            <a:pPr marL="0" indent="0">
              <a:buNone/>
            </a:pPr>
            <a:r>
              <a:rPr lang="en-US" b="1" dirty="0"/>
              <a:t>A Practical Task</a:t>
            </a:r>
            <a:endParaRPr lang="en-US" dirty="0"/>
          </a:p>
          <a:p>
            <a:r>
              <a:rPr lang="en-US" dirty="0"/>
              <a:t>Within the selected branch of ESP, develop a listening material and use it with your students. Collect their feedback by asking the questions based on the 10 factors given in the lecture.</a:t>
            </a:r>
          </a:p>
        </p:txBody>
      </p:sp>
    </p:spTree>
    <p:extLst>
      <p:ext uri="{BB962C8B-B14F-4D97-AF65-F5344CB8AC3E}">
        <p14:creationId xmlns:p14="http://schemas.microsoft.com/office/powerpoint/2010/main" val="9955302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endParaRPr lang="ru-RU" sz="7200" b="1" dirty="0"/>
          </a:p>
        </p:txBody>
      </p:sp>
      <p:sp>
        <p:nvSpPr>
          <p:cNvPr id="3" name="Объект 2"/>
          <p:cNvSpPr>
            <a:spLocks noGrp="1"/>
          </p:cNvSpPr>
          <p:nvPr>
            <p:ph idx="1"/>
          </p:nvPr>
        </p:nvSpPr>
        <p:spPr/>
        <p:txBody>
          <a:bodyPr/>
          <a:lstStyle/>
          <a:p>
            <a:pPr marL="0" indent="0">
              <a:buNone/>
            </a:pPr>
            <a:endParaRPr lang="en-US" dirty="0"/>
          </a:p>
          <a:p>
            <a:pPr marL="0" indent="0" algn="ctr">
              <a:buNone/>
            </a:pPr>
            <a:r>
              <a:rPr lang="en-US" sz="7200" b="1" dirty="0">
                <a:solidFill>
                  <a:srgbClr val="FF0000"/>
                </a:solidFill>
              </a:rPr>
              <a:t>Thank you!</a:t>
            </a:r>
            <a:endParaRPr lang="en-US" sz="6600" dirty="0">
              <a:solidFill>
                <a:srgbClr val="FF0000"/>
              </a:solidFill>
            </a:endParaRPr>
          </a:p>
          <a:p>
            <a:pPr marL="0" indent="0">
              <a:buNone/>
            </a:pPr>
            <a:endParaRPr lang="en-US" dirty="0"/>
          </a:p>
          <a:p>
            <a:pPr marL="0" indent="0" algn="ctr">
              <a:buNone/>
            </a:pPr>
            <a:endParaRPr lang="en-US" sz="2800" dirty="0"/>
          </a:p>
          <a:p>
            <a:pPr marL="0" indent="0" algn="ctr">
              <a:buNone/>
            </a:pPr>
            <a:r>
              <a:rPr lang="en-US" sz="2800" dirty="0"/>
              <a:t>uswlu.tangirova@gmail.ru</a:t>
            </a:r>
            <a:endParaRPr lang="ru-RU" sz="2800" dirty="0"/>
          </a:p>
        </p:txBody>
      </p:sp>
    </p:spTree>
    <p:extLst>
      <p:ext uri="{BB962C8B-B14F-4D97-AF65-F5344CB8AC3E}">
        <p14:creationId xmlns:p14="http://schemas.microsoft.com/office/powerpoint/2010/main" val="168618952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820</TotalTime>
  <Words>1858</Words>
  <Application>Microsoft Office PowerPoint</Application>
  <PresentationFormat>On-screen Show (4:3)</PresentationFormat>
  <Paragraphs>127</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Calibri</vt:lpstr>
      <vt:lpstr>Constantia</vt:lpstr>
      <vt:lpstr>Wingdings 2</vt:lpstr>
      <vt:lpstr>Поток</vt:lpstr>
      <vt:lpstr>Lecture 11 Creating Tasks. Listening</vt:lpstr>
      <vt:lpstr>Outline:</vt:lpstr>
      <vt:lpstr>Listening as a skill </vt:lpstr>
      <vt:lpstr>Keys to teaching listening </vt:lpstr>
      <vt:lpstr>Important Considerations </vt:lpstr>
      <vt:lpstr>Model of listening materials development</vt:lpstr>
      <vt:lpstr>Model of listening materials development</vt:lpstr>
      <vt:lpstr>   A framework for teaching listening </vt:lpstr>
      <vt:lpstr>Ten Factors to consider when choosing Listening Materials</vt:lpstr>
      <vt:lpstr>Ten Factors to consider when choosing Listening Materials </vt:lpstr>
      <vt:lpstr>Challenges in developing a Listening course </vt:lpstr>
      <vt:lpstr>Micro skills of Listening </vt:lpstr>
      <vt:lpstr>Micro skills of Listening</vt:lpstr>
      <vt:lpstr>References:</vt:lpstr>
      <vt:lpstr>Further Reading</vt:lpstr>
      <vt:lpstr>Home assignment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Corpus Linguistics for Developing ESP teaching Materials</dc:title>
  <dc:creator>Пользователь</dc:creator>
  <cp:lastModifiedBy>Acer</cp:lastModifiedBy>
  <cp:revision>65</cp:revision>
  <dcterms:created xsi:type="dcterms:W3CDTF">2018-10-25T23:43:22Z</dcterms:created>
  <dcterms:modified xsi:type="dcterms:W3CDTF">2019-06-30T21:40:32Z</dcterms:modified>
</cp:coreProperties>
</file>