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70" r:id="rId6"/>
    <p:sldId id="271" r:id="rId7"/>
    <p:sldId id="261" r:id="rId8"/>
    <p:sldId id="262" r:id="rId9"/>
    <p:sldId id="268" r:id="rId10"/>
    <p:sldId id="272" r:id="rId11"/>
    <p:sldId id="273" r:id="rId12"/>
    <p:sldId id="274" r:id="rId13"/>
    <p:sldId id="269" r:id="rId14"/>
    <p:sldId id="265"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4660"/>
  </p:normalViewPr>
  <p:slideViewPr>
    <p:cSldViewPr>
      <p:cViewPr varScale="1">
        <p:scale>
          <a:sx n="82" d="100"/>
          <a:sy n="82" d="100"/>
        </p:scale>
        <p:origin x="1493"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10.06.2019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10.06.2019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10.06.2019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10.06.2019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10.06.2019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10.06.2019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10.06.2019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10.06.2019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10.06.2019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10.06.2019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10.06.2019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10.06.2019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en-US" dirty="0">
                <a:solidFill>
                  <a:schemeClr val="bg1"/>
                </a:solidFill>
                <a:latin typeface="+mn-lt"/>
              </a:rPr>
              <a:t>Lecture 12.</a:t>
            </a:r>
            <a:br>
              <a:rPr lang="en-US" dirty="0">
                <a:latin typeface="+mn-lt"/>
              </a:rPr>
            </a:br>
            <a:r>
              <a:rPr lang="en-US" dirty="0">
                <a:latin typeface="+mn-lt"/>
              </a:rPr>
              <a:t>Creating tasks. Reading</a:t>
            </a:r>
            <a:endParaRPr lang="ru-RU" dirty="0">
              <a:latin typeface="+mn-lt"/>
            </a:endParaRPr>
          </a:p>
        </p:txBody>
      </p:sp>
      <p:sp>
        <p:nvSpPr>
          <p:cNvPr id="3" name="Подзаголовок 2"/>
          <p:cNvSpPr>
            <a:spLocks noGrp="1"/>
          </p:cNvSpPr>
          <p:nvPr>
            <p:ph type="subTitle" idx="1"/>
          </p:nvPr>
        </p:nvSpPr>
        <p:spPr/>
        <p:txBody>
          <a:bodyPr>
            <a:normAutofit fontScale="70000" lnSpcReduction="20000"/>
          </a:bodyPr>
          <a:lstStyle/>
          <a:p>
            <a:endParaRPr lang="en-US" dirty="0"/>
          </a:p>
          <a:p>
            <a:endParaRPr lang="en-US" dirty="0"/>
          </a:p>
          <a:p>
            <a:endParaRPr lang="en-US" dirty="0"/>
          </a:p>
          <a:p>
            <a:endParaRPr lang="en-US" dirty="0"/>
          </a:p>
          <a:p>
            <a:r>
              <a:rPr lang="en-US" b="1" dirty="0"/>
              <a:t>Komila Tangirova,</a:t>
            </a:r>
          </a:p>
          <a:p>
            <a:r>
              <a:rPr lang="en-US" b="1" dirty="0"/>
              <a:t>UzSPIC</a:t>
            </a:r>
            <a:endParaRPr lang="en-US" dirty="0"/>
          </a:p>
        </p:txBody>
      </p:sp>
    </p:spTree>
    <p:extLst>
      <p:ext uri="{BB962C8B-B14F-4D97-AF65-F5344CB8AC3E}">
        <p14:creationId xmlns:p14="http://schemas.microsoft.com/office/powerpoint/2010/main" val="2479962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latin typeface="+mn-lt"/>
              </a:rPr>
              <a:t>Outline:</a:t>
            </a:r>
            <a:endParaRPr lang="ru-RU" b="1" dirty="0">
              <a:latin typeface="+mn-lt"/>
            </a:endParaRPr>
          </a:p>
        </p:txBody>
      </p:sp>
      <p:sp>
        <p:nvSpPr>
          <p:cNvPr id="3" name="Объект 2"/>
          <p:cNvSpPr>
            <a:spLocks noGrp="1"/>
          </p:cNvSpPr>
          <p:nvPr>
            <p:ph idx="1"/>
          </p:nvPr>
        </p:nvSpPr>
        <p:spPr/>
        <p:txBody>
          <a:bodyPr>
            <a:normAutofit/>
          </a:bodyPr>
          <a:lstStyle/>
          <a:p>
            <a:r>
              <a:rPr lang="en-US" dirty="0"/>
              <a:t>Deciding on a topic in developing reading materials</a:t>
            </a:r>
          </a:p>
          <a:p>
            <a:r>
              <a:rPr lang="en-US" dirty="0"/>
              <a:t>Attracting to Reading</a:t>
            </a:r>
          </a:p>
          <a:p>
            <a:r>
              <a:rPr lang="en-US" dirty="0"/>
              <a:t>Important considerations in preparing reading materials </a:t>
            </a:r>
          </a:p>
          <a:p>
            <a:r>
              <a:rPr lang="en-US" dirty="0"/>
              <a:t>Qualities of Reading Tasks </a:t>
            </a:r>
            <a:endParaRPr lang="ru-RU" dirty="0"/>
          </a:p>
          <a:p>
            <a:r>
              <a:rPr lang="en-US" dirty="0"/>
              <a:t>Text-related characteristics</a:t>
            </a:r>
          </a:p>
          <a:p>
            <a:r>
              <a:rPr lang="en-US" dirty="0"/>
              <a:t>Important Factors in Choosing Authentic Reading Material </a:t>
            </a:r>
          </a:p>
          <a:p>
            <a:pPr marL="0" indent="0">
              <a:buNone/>
            </a:pPr>
            <a:r>
              <a:rPr lang="en-US" sz="2000" dirty="0"/>
              <a:t> </a:t>
            </a:r>
          </a:p>
        </p:txBody>
      </p:sp>
    </p:spTree>
    <p:extLst>
      <p:ext uri="{BB962C8B-B14F-4D97-AF65-F5344CB8AC3E}">
        <p14:creationId xmlns:p14="http://schemas.microsoft.com/office/powerpoint/2010/main" val="998077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en-US" sz="3600" b="1" dirty="0">
                <a:latin typeface="+mn-lt"/>
              </a:rPr>
              <a:t>Deciding on a topic in developing reading materials</a:t>
            </a:r>
            <a:endParaRPr lang="ru-RU" sz="3600" b="1" dirty="0">
              <a:latin typeface="+mn-lt"/>
            </a:endParaRPr>
          </a:p>
        </p:txBody>
      </p:sp>
      <p:sp>
        <p:nvSpPr>
          <p:cNvPr id="3" name="Объект 2"/>
          <p:cNvSpPr>
            <a:spLocks noGrp="1"/>
          </p:cNvSpPr>
          <p:nvPr>
            <p:ph idx="1"/>
          </p:nvPr>
        </p:nvSpPr>
        <p:spPr/>
        <p:txBody>
          <a:bodyPr>
            <a:normAutofit/>
          </a:bodyPr>
          <a:lstStyle/>
          <a:p>
            <a:pPr marL="0" indent="0">
              <a:buNone/>
            </a:pPr>
            <a:r>
              <a:rPr lang="en-US" sz="2200" dirty="0"/>
              <a:t>With a wide variety of reading materials available to course developers, deciding upon the topics and contents that would be really responsive to the </a:t>
            </a:r>
          </a:p>
          <a:p>
            <a:r>
              <a:rPr lang="en-US" sz="2200" dirty="0"/>
              <a:t>needs</a:t>
            </a:r>
          </a:p>
          <a:p>
            <a:r>
              <a:rPr lang="en-US" sz="2200" dirty="0"/>
              <a:t>goals </a:t>
            </a:r>
          </a:p>
          <a:p>
            <a:r>
              <a:rPr lang="en-US" sz="2200" dirty="0"/>
              <a:t>and reading abilities </a:t>
            </a:r>
          </a:p>
          <a:p>
            <a:pPr marL="0" indent="0">
              <a:buNone/>
            </a:pPr>
            <a:r>
              <a:rPr lang="en-US" sz="2200" dirty="0"/>
              <a:t>of the reader is, in fact, a daunting task. </a:t>
            </a:r>
          </a:p>
          <a:p>
            <a:pPr marL="0" indent="0">
              <a:buNone/>
            </a:pPr>
            <a:r>
              <a:rPr lang="en-US" sz="2200" dirty="0"/>
              <a:t>There are, however, a number of significant factors such as </a:t>
            </a:r>
          </a:p>
          <a:p>
            <a:pPr lvl="0"/>
            <a:r>
              <a:rPr lang="en-US" sz="2200" dirty="0"/>
              <a:t>reader’s interest;</a:t>
            </a:r>
          </a:p>
          <a:p>
            <a:pPr lvl="0"/>
            <a:r>
              <a:rPr lang="en-US" sz="2200" dirty="0"/>
              <a:t>background knowledge;</a:t>
            </a:r>
          </a:p>
          <a:p>
            <a:pPr lvl="0"/>
            <a:r>
              <a:rPr lang="en-US" sz="2200" dirty="0"/>
              <a:t>variety, relevance and authenticity of materials, etc. </a:t>
            </a:r>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4006622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4400" b="1" dirty="0">
                <a:latin typeface="+mn-lt"/>
              </a:rPr>
              <a:t>Attracting to reading</a:t>
            </a:r>
            <a:endParaRPr lang="ru-RU" sz="4400" b="1" dirty="0">
              <a:latin typeface="+mn-lt"/>
            </a:endParaRPr>
          </a:p>
        </p:txBody>
      </p:sp>
      <p:sp>
        <p:nvSpPr>
          <p:cNvPr id="3" name="Объект 2"/>
          <p:cNvSpPr>
            <a:spLocks noGrp="1"/>
          </p:cNvSpPr>
          <p:nvPr>
            <p:ph idx="1"/>
          </p:nvPr>
        </p:nvSpPr>
        <p:spPr/>
        <p:txBody>
          <a:bodyPr/>
          <a:lstStyle/>
          <a:p>
            <a:pPr marL="0" indent="0">
              <a:buNone/>
            </a:pPr>
            <a:endParaRPr lang="en-US" b="1" dirty="0">
              <a:solidFill>
                <a:srgbClr val="FF0000"/>
              </a:solidFill>
            </a:endParaRPr>
          </a:p>
          <a:p>
            <a:pPr marL="0" indent="0">
              <a:buNone/>
            </a:pPr>
            <a:r>
              <a:rPr lang="en-US" sz="2400" dirty="0"/>
              <a:t>It is often claimed that, in the absence of interest to read, very little or perhaps no reading will take place. On the other hand, if the reader is interested in the topics assigned, he will be ready to do his best to continue reading and recreate meaning from the print. As a result, it lies with the material developers to effectively design reading activities to generate interest and confidence in reader and meet his objectives. </a:t>
            </a:r>
          </a:p>
          <a:p>
            <a:pPr marL="0" indent="0" algn="r">
              <a:buNone/>
            </a:pPr>
            <a:endParaRPr lang="en-US" sz="1600" dirty="0"/>
          </a:p>
          <a:p>
            <a:pPr marL="0" indent="0" algn="r">
              <a:buNone/>
            </a:pPr>
            <a:endParaRPr lang="en-US" sz="1600" dirty="0"/>
          </a:p>
          <a:p>
            <a:pPr marL="0" indent="0" algn="r">
              <a:buNone/>
            </a:pPr>
            <a:r>
              <a:rPr lang="en-US" sz="1600" dirty="0"/>
              <a:t>(Azernoosh et al., 2016:66)</a:t>
            </a:r>
          </a:p>
          <a:p>
            <a:pPr marL="0" indent="0">
              <a:buNone/>
            </a:pPr>
            <a:endParaRPr lang="ru-RU" dirty="0"/>
          </a:p>
        </p:txBody>
      </p:sp>
      <p:pic>
        <p:nvPicPr>
          <p:cNvPr id="5" name="Picture 4">
            <a:extLst>
              <a:ext uri="{FF2B5EF4-FFF2-40B4-BE49-F238E27FC236}">
                <a16:creationId xmlns:a16="http://schemas.microsoft.com/office/drawing/2014/main" id="{396C0BEA-F00F-4B16-A12B-1F267D07825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00192" y="836712"/>
            <a:ext cx="2196924" cy="1465348"/>
          </a:xfrm>
          <a:prstGeom prst="rect">
            <a:avLst/>
          </a:prstGeom>
        </p:spPr>
      </p:pic>
    </p:spTree>
    <p:extLst>
      <p:ext uri="{BB962C8B-B14F-4D97-AF65-F5344CB8AC3E}">
        <p14:creationId xmlns:p14="http://schemas.microsoft.com/office/powerpoint/2010/main" val="3648948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80056-3E15-4BB5-9D30-3DD51AE33B94}"/>
              </a:ext>
            </a:extLst>
          </p:cNvPr>
          <p:cNvSpPr>
            <a:spLocks noGrp="1"/>
          </p:cNvSpPr>
          <p:nvPr>
            <p:ph type="title"/>
          </p:nvPr>
        </p:nvSpPr>
        <p:spPr/>
        <p:txBody>
          <a:bodyPr>
            <a:normAutofit/>
          </a:bodyPr>
          <a:lstStyle/>
          <a:p>
            <a:pPr algn="ctr"/>
            <a:r>
              <a:rPr lang="en-US" sz="4000" b="1" dirty="0">
                <a:latin typeface="+mn-lt"/>
              </a:rPr>
              <a:t>Attracting to reading</a:t>
            </a:r>
            <a:endParaRPr lang="en-US" sz="4000" dirty="0">
              <a:latin typeface="+mn-lt"/>
            </a:endParaRPr>
          </a:p>
        </p:txBody>
      </p:sp>
      <p:sp>
        <p:nvSpPr>
          <p:cNvPr id="3" name="Content Placeholder 2">
            <a:extLst>
              <a:ext uri="{FF2B5EF4-FFF2-40B4-BE49-F238E27FC236}">
                <a16:creationId xmlns:a16="http://schemas.microsoft.com/office/drawing/2014/main" id="{3D3BA7E7-E839-41F4-BE81-E0ADEA366ECD}"/>
              </a:ext>
            </a:extLst>
          </p:cNvPr>
          <p:cNvSpPr>
            <a:spLocks noGrp="1"/>
          </p:cNvSpPr>
          <p:nvPr>
            <p:ph idx="1"/>
          </p:nvPr>
        </p:nvSpPr>
        <p:spPr/>
        <p:txBody>
          <a:bodyPr/>
          <a:lstStyle/>
          <a:p>
            <a:pPr marL="0" indent="0">
              <a:buNone/>
            </a:pPr>
            <a:r>
              <a:rPr lang="en-US" dirty="0"/>
              <a:t>Two kinds of interests may be taken into account:</a:t>
            </a:r>
          </a:p>
          <a:p>
            <a:r>
              <a:rPr lang="en-US" b="1" dirty="0"/>
              <a:t>Individual interest</a:t>
            </a:r>
            <a:r>
              <a:rPr lang="en-US" dirty="0"/>
              <a:t> – reader preferences for certain subject matters and topics</a:t>
            </a:r>
          </a:p>
          <a:p>
            <a:r>
              <a:rPr lang="en-US" b="1" dirty="0"/>
              <a:t>Situational interest</a:t>
            </a:r>
            <a:r>
              <a:rPr lang="en-US" dirty="0"/>
              <a:t> – novelty, importance, relevance, ease of comprehension, triggering emotional reactions, variety</a:t>
            </a:r>
          </a:p>
          <a:p>
            <a:pPr marL="0" indent="0">
              <a:buNone/>
            </a:pPr>
            <a:endParaRPr lang="en-US" dirty="0"/>
          </a:p>
          <a:p>
            <a:pPr>
              <a:buFont typeface="Wingdings" panose="05000000000000000000" pitchFamily="2" charset="2"/>
              <a:buChar char="Ø"/>
            </a:pPr>
            <a:r>
              <a:rPr lang="en-US" dirty="0"/>
              <a:t>High-interest passages</a:t>
            </a:r>
          </a:p>
          <a:p>
            <a:pPr>
              <a:buFont typeface="Wingdings" panose="05000000000000000000" pitchFamily="2" charset="2"/>
              <a:buChar char="Ø"/>
            </a:pPr>
            <a:r>
              <a:rPr lang="en-US" dirty="0"/>
              <a:t>Low-interest passages</a:t>
            </a:r>
          </a:p>
        </p:txBody>
      </p:sp>
      <p:pic>
        <p:nvPicPr>
          <p:cNvPr id="4" name="Picture 3">
            <a:extLst>
              <a:ext uri="{FF2B5EF4-FFF2-40B4-BE49-F238E27FC236}">
                <a16:creationId xmlns:a16="http://schemas.microsoft.com/office/drawing/2014/main" id="{302BBA59-1E20-4A1A-8B8D-D00D203E98D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68144" y="4509120"/>
            <a:ext cx="2252583" cy="1501722"/>
          </a:xfrm>
          <a:prstGeom prst="rect">
            <a:avLst/>
          </a:prstGeom>
        </p:spPr>
      </p:pic>
    </p:spTree>
    <p:extLst>
      <p:ext uri="{BB962C8B-B14F-4D97-AF65-F5344CB8AC3E}">
        <p14:creationId xmlns:p14="http://schemas.microsoft.com/office/powerpoint/2010/main" val="2209446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1ACE2-EEE2-4A30-9E62-72CF2343AB92}"/>
              </a:ext>
            </a:extLst>
          </p:cNvPr>
          <p:cNvSpPr>
            <a:spLocks noGrp="1"/>
          </p:cNvSpPr>
          <p:nvPr>
            <p:ph type="title"/>
          </p:nvPr>
        </p:nvSpPr>
        <p:spPr/>
        <p:txBody>
          <a:bodyPr/>
          <a:lstStyle/>
          <a:p>
            <a:r>
              <a:rPr lang="en-US" dirty="0"/>
              <a:t>Main purposes for Reading</a:t>
            </a:r>
          </a:p>
        </p:txBody>
      </p:sp>
      <p:sp>
        <p:nvSpPr>
          <p:cNvPr id="3" name="Content Placeholder 2">
            <a:extLst>
              <a:ext uri="{FF2B5EF4-FFF2-40B4-BE49-F238E27FC236}">
                <a16:creationId xmlns:a16="http://schemas.microsoft.com/office/drawing/2014/main" id="{9DFACB52-06C2-4036-8675-2412CC0394BE}"/>
              </a:ext>
            </a:extLst>
          </p:cNvPr>
          <p:cNvSpPr>
            <a:spLocks noGrp="1"/>
          </p:cNvSpPr>
          <p:nvPr>
            <p:ph idx="1"/>
          </p:nvPr>
        </p:nvSpPr>
        <p:spPr/>
        <p:txBody>
          <a:bodyPr>
            <a:normAutofit fontScale="92500" lnSpcReduction="20000"/>
          </a:bodyPr>
          <a:lstStyle/>
          <a:p>
            <a:pPr marL="0" indent="0">
              <a:buNone/>
            </a:pPr>
            <a:r>
              <a:rPr lang="en-US" dirty="0"/>
              <a:t>Berardo (2006:61) states that Reading can have three main purposes:</a:t>
            </a:r>
          </a:p>
          <a:p>
            <a:r>
              <a:rPr lang="en-US" dirty="0"/>
              <a:t>For survival</a:t>
            </a:r>
          </a:p>
          <a:p>
            <a:r>
              <a:rPr lang="en-US" dirty="0"/>
              <a:t>For learning</a:t>
            </a:r>
          </a:p>
          <a:p>
            <a:r>
              <a:rPr lang="en-US" dirty="0"/>
              <a:t>For pleasure</a:t>
            </a:r>
          </a:p>
          <a:p>
            <a:pPr marL="0" indent="0">
              <a:buNone/>
            </a:pPr>
            <a:r>
              <a:rPr lang="en-US" dirty="0">
                <a:solidFill>
                  <a:srgbClr val="FF0000"/>
                </a:solidFill>
              </a:rPr>
              <a:t>Reading for survival </a:t>
            </a:r>
            <a:r>
              <a:rPr lang="en-US" dirty="0"/>
              <a:t>is considered to be in response to our environment, to find out information can include street signs, advertising, and timetables. It depends very much on the day-to-day needs of the reader and often involves an immediate response to a situation. In contrast, </a:t>
            </a:r>
            <a:r>
              <a:rPr lang="en-US" dirty="0">
                <a:solidFill>
                  <a:srgbClr val="FF0000"/>
                </a:solidFill>
              </a:rPr>
              <a:t>reading for learning </a:t>
            </a:r>
            <a:r>
              <a:rPr lang="en-US" dirty="0"/>
              <a:t>is considered to be the type of reading done in the classroom and is goal-oriented. While </a:t>
            </a:r>
            <a:r>
              <a:rPr lang="en-US" dirty="0">
                <a:solidFill>
                  <a:srgbClr val="FF0000"/>
                </a:solidFill>
              </a:rPr>
              <a:t>reading for pleasure </a:t>
            </a:r>
            <a:r>
              <a:rPr lang="en-US" dirty="0"/>
              <a:t>is something that does not have to be done</a:t>
            </a:r>
          </a:p>
        </p:txBody>
      </p:sp>
    </p:spTree>
    <p:extLst>
      <p:ext uri="{BB962C8B-B14F-4D97-AF65-F5344CB8AC3E}">
        <p14:creationId xmlns:p14="http://schemas.microsoft.com/office/powerpoint/2010/main" val="3260275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en-US" sz="3600" b="1" dirty="0">
                <a:latin typeface="+mn-lt"/>
              </a:rPr>
              <a:t>Important considerations in preparing reading materials </a:t>
            </a:r>
            <a:endParaRPr lang="ru-RU" sz="3600" b="1" dirty="0">
              <a:latin typeface="+mn-lt"/>
            </a:endParaRPr>
          </a:p>
        </p:txBody>
      </p:sp>
      <p:sp>
        <p:nvSpPr>
          <p:cNvPr id="3" name="Объект 2"/>
          <p:cNvSpPr>
            <a:spLocks noGrp="1"/>
          </p:cNvSpPr>
          <p:nvPr>
            <p:ph idx="1"/>
          </p:nvPr>
        </p:nvSpPr>
        <p:spPr/>
        <p:txBody>
          <a:bodyPr>
            <a:normAutofit lnSpcReduction="10000"/>
          </a:bodyPr>
          <a:lstStyle/>
          <a:p>
            <a:pPr marL="0" indent="0">
              <a:buNone/>
            </a:pPr>
            <a:r>
              <a:rPr lang="en-US" dirty="0"/>
              <a:t>Reading materials should:</a:t>
            </a:r>
          </a:p>
          <a:p>
            <a:pPr>
              <a:buFont typeface="Arial" panose="020B0604020202020204" pitchFamily="34" charset="0"/>
              <a:buChar char="•"/>
            </a:pPr>
            <a:r>
              <a:rPr lang="en-US" dirty="0"/>
              <a:t>be relevant to reader’s needs;</a:t>
            </a:r>
          </a:p>
          <a:p>
            <a:pPr>
              <a:buFont typeface="Arial" panose="020B0604020202020204" pitchFamily="34" charset="0"/>
              <a:buChar char="•"/>
            </a:pPr>
            <a:r>
              <a:rPr lang="en-US" dirty="0"/>
              <a:t>mirror the language materials that learner is likely to encounter outside of the classroom as well;</a:t>
            </a:r>
          </a:p>
          <a:p>
            <a:pPr>
              <a:buFont typeface="Arial" panose="020B0604020202020204" pitchFamily="34" charset="0"/>
              <a:buChar char="•"/>
            </a:pPr>
            <a:r>
              <a:rPr lang="en-US" dirty="0"/>
              <a:t>be selected from various content areas</a:t>
            </a:r>
          </a:p>
          <a:p>
            <a:pPr>
              <a:buFont typeface="Arial" panose="020B0604020202020204" pitchFamily="34" charset="0"/>
              <a:buChar char="•"/>
            </a:pPr>
            <a:r>
              <a:rPr lang="en-US" dirty="0"/>
              <a:t>include topics with which the reader feels familiar and comfortable. </a:t>
            </a:r>
          </a:p>
          <a:p>
            <a:pPr>
              <a:buFont typeface="Arial" panose="020B0604020202020204" pitchFamily="34" charset="0"/>
              <a:buChar char="•"/>
            </a:pPr>
            <a:r>
              <a:rPr lang="en-US" dirty="0"/>
              <a:t>include properly selected vocabulary</a:t>
            </a:r>
          </a:p>
          <a:p>
            <a:pPr>
              <a:buFont typeface="Arial" panose="020B0604020202020204" pitchFamily="34" charset="0"/>
              <a:buChar char="•"/>
            </a:pPr>
            <a:r>
              <a:rPr lang="en-US" dirty="0"/>
              <a:t>contain learnable vocabulary</a:t>
            </a:r>
          </a:p>
          <a:p>
            <a:pPr>
              <a:buFont typeface="Arial" panose="020B0604020202020204" pitchFamily="34" charset="0"/>
              <a:buChar char="•"/>
            </a:pPr>
            <a:r>
              <a:rPr lang="en-US" dirty="0"/>
              <a:t>provide opportunity to use background knowledge</a:t>
            </a:r>
          </a:p>
          <a:p>
            <a:pPr marL="0" indent="0">
              <a:buNone/>
            </a:pPr>
            <a:endParaRPr lang="ru-RU" dirty="0"/>
          </a:p>
        </p:txBody>
      </p:sp>
    </p:spTree>
    <p:extLst>
      <p:ext uri="{BB962C8B-B14F-4D97-AF65-F5344CB8AC3E}">
        <p14:creationId xmlns:p14="http://schemas.microsoft.com/office/powerpoint/2010/main" val="2802205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mn-lt"/>
              </a:rPr>
              <a:t>Qualities of Reading Tasks</a:t>
            </a:r>
            <a:endParaRPr lang="ru-RU" sz="4000" b="1" dirty="0">
              <a:latin typeface="+mn-lt"/>
            </a:endParaRPr>
          </a:p>
        </p:txBody>
      </p:sp>
      <p:sp>
        <p:nvSpPr>
          <p:cNvPr id="3" name="Объект 2"/>
          <p:cNvSpPr>
            <a:spLocks noGrp="1"/>
          </p:cNvSpPr>
          <p:nvPr>
            <p:ph idx="1"/>
          </p:nvPr>
        </p:nvSpPr>
        <p:spPr/>
        <p:txBody>
          <a:bodyPr>
            <a:normAutofit/>
          </a:bodyPr>
          <a:lstStyle/>
          <a:p>
            <a:pPr marL="0" indent="0" algn="just">
              <a:buNone/>
            </a:pPr>
            <a:r>
              <a:rPr lang="en-US" dirty="0"/>
              <a:t>Reading tasks by no means should encourage a </a:t>
            </a:r>
            <a:r>
              <a:rPr lang="en-US" b="1" dirty="0"/>
              <a:t>passive behaviour</a:t>
            </a:r>
            <a:r>
              <a:rPr lang="en-US" dirty="0"/>
              <a:t> on the part of the reader. Also, readings tasks should contribute to the development of a </a:t>
            </a:r>
            <a:r>
              <a:rPr lang="en-US" b="1" dirty="0"/>
              <a:t>strategic reader </a:t>
            </a:r>
            <a:r>
              <a:rPr lang="en-US" dirty="0"/>
              <a:t>allowing for transferring of skills across texts and, finally, as widely known, students learn in different ways and thus they should be provided with </a:t>
            </a:r>
            <a:r>
              <a:rPr lang="en-US" b="1" dirty="0"/>
              <a:t>varied types of tasks</a:t>
            </a:r>
            <a:r>
              <a:rPr lang="en-US" dirty="0"/>
              <a:t>, so that it is possible to reach their learning style.  </a:t>
            </a:r>
          </a:p>
          <a:p>
            <a:pPr marL="0" indent="0">
              <a:buNone/>
            </a:pPr>
            <a:endParaRPr lang="en-US" dirty="0"/>
          </a:p>
          <a:p>
            <a:pPr marL="0" indent="0" algn="r">
              <a:buNone/>
            </a:pPr>
            <a:r>
              <a:rPr lang="en-US" sz="2000" dirty="0"/>
              <a:t>(</a:t>
            </a:r>
            <a:r>
              <a:rPr lang="en-US" sz="2000" dirty="0" err="1"/>
              <a:t>Azarnoosh</a:t>
            </a:r>
            <a:r>
              <a:rPr lang="en-US" sz="2000" dirty="0"/>
              <a:t> et al., 2016)</a:t>
            </a:r>
          </a:p>
          <a:p>
            <a:endParaRPr lang="en-US" dirty="0"/>
          </a:p>
        </p:txBody>
      </p:sp>
    </p:spTree>
    <p:extLst>
      <p:ext uri="{BB962C8B-B14F-4D97-AF65-F5344CB8AC3E}">
        <p14:creationId xmlns:p14="http://schemas.microsoft.com/office/powerpoint/2010/main" val="133794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Text-related characteristics</a:t>
            </a:r>
            <a:endParaRPr lang="ru-RU" sz="4400" b="1" dirty="0">
              <a:latin typeface="+mn-lt"/>
            </a:endParaRPr>
          </a:p>
        </p:txBody>
      </p:sp>
      <p:sp>
        <p:nvSpPr>
          <p:cNvPr id="3" name="Объект 2"/>
          <p:cNvSpPr>
            <a:spLocks noGrp="1"/>
          </p:cNvSpPr>
          <p:nvPr>
            <p:ph idx="1"/>
          </p:nvPr>
        </p:nvSpPr>
        <p:spPr/>
        <p:txBody>
          <a:bodyPr/>
          <a:lstStyle/>
          <a:p>
            <a:endParaRPr lang="en-US" sz="2800" b="1" dirty="0"/>
          </a:p>
          <a:p>
            <a:r>
              <a:rPr lang="en-US" sz="2800" b="1" dirty="0">
                <a:solidFill>
                  <a:srgbClr val="FF0000"/>
                </a:solidFill>
              </a:rPr>
              <a:t>suitability</a:t>
            </a:r>
            <a:r>
              <a:rPr lang="en-US" sz="2800" dirty="0"/>
              <a:t> –interesting and motivating as well as relevant the age, developmental and needs</a:t>
            </a:r>
          </a:p>
          <a:p>
            <a:r>
              <a:rPr lang="en-US" sz="2800" b="1" dirty="0">
                <a:solidFill>
                  <a:srgbClr val="FF0000"/>
                </a:solidFill>
              </a:rPr>
              <a:t>exploitability</a:t>
            </a:r>
            <a:r>
              <a:rPr lang="en-US" sz="2800" dirty="0"/>
              <a:t> – one that can be used to develop the reader’s competence in the language</a:t>
            </a:r>
          </a:p>
          <a:p>
            <a:r>
              <a:rPr lang="en-US" sz="2800" b="1" dirty="0">
                <a:solidFill>
                  <a:srgbClr val="FF0000"/>
                </a:solidFill>
              </a:rPr>
              <a:t>readability</a:t>
            </a:r>
            <a:r>
              <a:rPr lang="en-US" sz="2800" dirty="0">
                <a:solidFill>
                  <a:srgbClr val="FF0000"/>
                </a:solidFill>
              </a:rPr>
              <a:t> </a:t>
            </a:r>
            <a:r>
              <a:rPr lang="en-US" sz="2800" dirty="0"/>
              <a:t>– should not be loaded with new structural and lexical items </a:t>
            </a:r>
          </a:p>
          <a:p>
            <a:pPr marL="0" indent="0" algn="r">
              <a:buNone/>
            </a:pPr>
            <a:endParaRPr lang="en-US" sz="2000" dirty="0"/>
          </a:p>
        </p:txBody>
      </p:sp>
    </p:spTree>
    <p:extLst>
      <p:ext uri="{BB962C8B-B14F-4D97-AF65-F5344CB8AC3E}">
        <p14:creationId xmlns:p14="http://schemas.microsoft.com/office/powerpoint/2010/main" val="3988366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FA410-8FCA-4791-A847-F3C5DB4DDF7F}"/>
              </a:ext>
            </a:extLst>
          </p:cNvPr>
          <p:cNvSpPr>
            <a:spLocks noGrp="1"/>
          </p:cNvSpPr>
          <p:nvPr>
            <p:ph type="title"/>
          </p:nvPr>
        </p:nvSpPr>
        <p:spPr/>
        <p:txBody>
          <a:bodyPr>
            <a:normAutofit fontScale="90000"/>
          </a:bodyPr>
          <a:lstStyle/>
          <a:p>
            <a:pPr algn="ctr"/>
            <a:br>
              <a:rPr lang="en-US" sz="4000" b="1" dirty="0">
                <a:latin typeface="+mn-lt"/>
              </a:rPr>
            </a:br>
            <a:br>
              <a:rPr lang="en-US" sz="4000" b="1" dirty="0">
                <a:latin typeface="+mn-lt"/>
              </a:rPr>
            </a:br>
            <a:br>
              <a:rPr lang="en-US" sz="4000" b="1" dirty="0">
                <a:latin typeface="+mn-lt"/>
              </a:rPr>
            </a:br>
            <a:br>
              <a:rPr lang="en-US" sz="4000" b="1" dirty="0">
                <a:latin typeface="+mn-lt"/>
              </a:rPr>
            </a:br>
            <a:br>
              <a:rPr lang="en-US" sz="4000" b="1" dirty="0">
                <a:latin typeface="+mn-lt"/>
              </a:rPr>
            </a:br>
            <a:br>
              <a:rPr lang="en-US" sz="4000" b="1" dirty="0">
                <a:latin typeface="+mn-lt"/>
              </a:rPr>
            </a:br>
            <a:br>
              <a:rPr lang="en-US" sz="4000" b="1" dirty="0">
                <a:latin typeface="+mn-lt"/>
              </a:rPr>
            </a:br>
            <a:br>
              <a:rPr lang="en-US" sz="4000" b="1" dirty="0">
                <a:latin typeface="+mn-lt"/>
              </a:rPr>
            </a:br>
            <a:br>
              <a:rPr lang="en-US" sz="4000" b="1" dirty="0">
                <a:latin typeface="+mn-lt"/>
              </a:rPr>
            </a:br>
            <a:br>
              <a:rPr lang="en-US" sz="4000" b="1" dirty="0">
                <a:latin typeface="+mn-lt"/>
              </a:rPr>
            </a:br>
            <a:br>
              <a:rPr lang="en-US" sz="4000" b="1" dirty="0">
                <a:latin typeface="+mn-lt"/>
              </a:rPr>
            </a:br>
            <a:br>
              <a:rPr lang="en-US" sz="4000" b="1" dirty="0">
                <a:latin typeface="+mn-lt"/>
              </a:rPr>
            </a:br>
            <a:br>
              <a:rPr lang="en-US" sz="4000" b="1" dirty="0">
                <a:latin typeface="+mn-lt"/>
              </a:rPr>
            </a:br>
            <a:br>
              <a:rPr lang="en-US" sz="4000" b="1" dirty="0">
                <a:latin typeface="+mn-lt"/>
              </a:rPr>
            </a:br>
            <a:br>
              <a:rPr lang="en-US" sz="4000" b="1" dirty="0">
                <a:latin typeface="+mn-lt"/>
              </a:rPr>
            </a:br>
            <a:br>
              <a:rPr lang="en-US" sz="4000" b="1" dirty="0">
                <a:latin typeface="+mn-lt"/>
              </a:rPr>
            </a:br>
            <a:br>
              <a:rPr lang="en-US" sz="4000" b="1" dirty="0">
                <a:latin typeface="+mn-lt"/>
              </a:rPr>
            </a:br>
            <a:br>
              <a:rPr lang="en-US" sz="4000" b="1" dirty="0">
                <a:latin typeface="+mn-lt"/>
              </a:rPr>
            </a:br>
            <a:br>
              <a:rPr lang="en-US" dirty="0"/>
            </a:br>
            <a:r>
              <a:rPr lang="en-US" sz="3600" b="1" dirty="0">
                <a:latin typeface="+mn-lt"/>
              </a:rPr>
              <a:t>Important Factors in Choosing Authentic Reading Material</a:t>
            </a:r>
            <a:endParaRPr lang="en-US" b="1" dirty="0">
              <a:latin typeface="+mn-lt"/>
            </a:endParaRPr>
          </a:p>
        </p:txBody>
      </p:sp>
      <p:sp>
        <p:nvSpPr>
          <p:cNvPr id="3" name="Content Placeholder 2">
            <a:extLst>
              <a:ext uri="{FF2B5EF4-FFF2-40B4-BE49-F238E27FC236}">
                <a16:creationId xmlns:a16="http://schemas.microsoft.com/office/drawing/2014/main" id="{86C8A1D1-8322-49EB-BA0F-25833CD98959}"/>
              </a:ext>
            </a:extLst>
          </p:cNvPr>
          <p:cNvSpPr>
            <a:spLocks noGrp="1"/>
          </p:cNvSpPr>
          <p:nvPr>
            <p:ph idx="1"/>
          </p:nvPr>
        </p:nvSpPr>
        <p:spPr/>
        <p:txBody>
          <a:bodyPr>
            <a:normAutofit fontScale="55000" lnSpcReduction="20000"/>
          </a:bodyPr>
          <a:lstStyle/>
          <a:p>
            <a:r>
              <a:rPr lang="en-US" b="1" dirty="0"/>
              <a:t>Suitability of Content </a:t>
            </a:r>
            <a:endParaRPr lang="en-US" dirty="0"/>
          </a:p>
          <a:p>
            <a:r>
              <a:rPr lang="en-US" dirty="0"/>
              <a:t>Does the text interest the student?</a:t>
            </a:r>
          </a:p>
          <a:p>
            <a:r>
              <a:rPr lang="en-US" dirty="0"/>
              <a:t>Is it relevant to the student’s needs?</a:t>
            </a:r>
          </a:p>
          <a:p>
            <a:r>
              <a:rPr lang="en-US" dirty="0"/>
              <a:t>Does it represent the type of material that the student will use outside of the classroom?</a:t>
            </a:r>
          </a:p>
          <a:p>
            <a:pPr marL="0" indent="0">
              <a:buNone/>
            </a:pPr>
            <a:endParaRPr lang="en-US" dirty="0"/>
          </a:p>
          <a:p>
            <a:r>
              <a:rPr lang="en-US" b="1" dirty="0"/>
              <a:t>Exploitability</a:t>
            </a:r>
            <a:endParaRPr lang="en-US" dirty="0"/>
          </a:p>
          <a:p>
            <a:r>
              <a:rPr lang="en-US" dirty="0"/>
              <a:t>Can the text be exploited for teaching purposes?</a:t>
            </a:r>
          </a:p>
          <a:p>
            <a:r>
              <a:rPr lang="en-US" dirty="0"/>
              <a:t>For what purpose should the text be exploited?</a:t>
            </a:r>
          </a:p>
          <a:p>
            <a:r>
              <a:rPr lang="en-US" dirty="0"/>
              <a:t>What skill/strategies can be developed by exploiting the text?</a:t>
            </a:r>
          </a:p>
          <a:p>
            <a:pPr marL="0" indent="0">
              <a:buNone/>
            </a:pPr>
            <a:endParaRPr lang="en-US" dirty="0"/>
          </a:p>
          <a:p>
            <a:r>
              <a:rPr lang="en-US" b="1" dirty="0"/>
              <a:t>Readability </a:t>
            </a:r>
            <a:endParaRPr lang="en-US" dirty="0"/>
          </a:p>
          <a:p>
            <a:r>
              <a:rPr lang="en-US" dirty="0"/>
              <a:t>Is the text too easy/difficult for the student?</a:t>
            </a:r>
          </a:p>
          <a:p>
            <a:r>
              <a:rPr lang="en-US" dirty="0"/>
              <a:t>Is it structurally too demanding/complex?</a:t>
            </a:r>
          </a:p>
          <a:p>
            <a:r>
              <a:rPr lang="en-US" dirty="0"/>
              <a:t>How much new vocabulary does it contain? Is it relevant?</a:t>
            </a:r>
          </a:p>
          <a:p>
            <a:pPr marL="0" indent="0">
              <a:buNone/>
            </a:pPr>
            <a:endParaRPr lang="en-US" dirty="0"/>
          </a:p>
          <a:p>
            <a:r>
              <a:rPr lang="en-US" b="1" dirty="0"/>
              <a:t>Presentation</a:t>
            </a:r>
            <a:endParaRPr lang="en-US" dirty="0"/>
          </a:p>
          <a:p>
            <a:r>
              <a:rPr lang="en-US" dirty="0"/>
              <a:t>Does it “look” authentic?</a:t>
            </a:r>
          </a:p>
          <a:p>
            <a:r>
              <a:rPr lang="en-US" dirty="0"/>
              <a:t>It is “attractive”?</a:t>
            </a:r>
          </a:p>
          <a:p>
            <a:r>
              <a:rPr lang="en-US" dirty="0"/>
              <a:t>Does it grab the student’s attention?</a:t>
            </a:r>
          </a:p>
          <a:p>
            <a:r>
              <a:rPr lang="en-US" dirty="0"/>
              <a:t>Does it make him want to read more?                                                                            Bernardo (2006:63)</a:t>
            </a:r>
          </a:p>
          <a:p>
            <a:pPr marL="0" indent="0">
              <a:buNone/>
            </a:pPr>
            <a:endParaRPr lang="en-US" dirty="0"/>
          </a:p>
        </p:txBody>
      </p:sp>
    </p:spTree>
    <p:extLst>
      <p:ext uri="{BB962C8B-B14F-4D97-AF65-F5344CB8AC3E}">
        <p14:creationId xmlns:p14="http://schemas.microsoft.com/office/powerpoint/2010/main" val="19687998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00635-60A1-4A49-A5E2-F35523374A8D}"/>
              </a:ext>
            </a:extLst>
          </p:cNvPr>
          <p:cNvSpPr>
            <a:spLocks noGrp="1"/>
          </p:cNvSpPr>
          <p:nvPr>
            <p:ph type="title"/>
          </p:nvPr>
        </p:nvSpPr>
        <p:spPr/>
        <p:txBody>
          <a:bodyPr/>
          <a:lstStyle/>
          <a:p>
            <a:pPr algn="ctr"/>
            <a:r>
              <a:rPr lang="en-US" b="1" dirty="0">
                <a:latin typeface="+mn-lt"/>
              </a:rPr>
              <a:t>Advantages</a:t>
            </a:r>
          </a:p>
        </p:txBody>
      </p:sp>
      <p:sp>
        <p:nvSpPr>
          <p:cNvPr id="3" name="Content Placeholder 2">
            <a:extLst>
              <a:ext uri="{FF2B5EF4-FFF2-40B4-BE49-F238E27FC236}">
                <a16:creationId xmlns:a16="http://schemas.microsoft.com/office/drawing/2014/main" id="{6B574F43-5E20-4E4A-A99E-B4E15211C2EC}"/>
              </a:ext>
            </a:extLst>
          </p:cNvPr>
          <p:cNvSpPr>
            <a:spLocks noGrp="1"/>
          </p:cNvSpPr>
          <p:nvPr>
            <p:ph idx="1"/>
          </p:nvPr>
        </p:nvSpPr>
        <p:spPr/>
        <p:txBody>
          <a:bodyPr>
            <a:normAutofit fontScale="77500" lnSpcReduction="20000"/>
          </a:bodyPr>
          <a:lstStyle/>
          <a:p>
            <a:r>
              <a:rPr lang="en-US" dirty="0"/>
              <a:t>Bernardo (2006:65) shows some advantages and disadvantages of authentic reading materials:</a:t>
            </a:r>
          </a:p>
          <a:p>
            <a:pPr marL="0" indent="0">
              <a:buNone/>
            </a:pPr>
            <a:endParaRPr lang="en-US" b="1" dirty="0"/>
          </a:p>
          <a:p>
            <a:pPr marL="0" indent="0">
              <a:buNone/>
            </a:pPr>
            <a:r>
              <a:rPr lang="en-US" b="1" dirty="0"/>
              <a:t>Advantages:</a:t>
            </a:r>
            <a:endParaRPr lang="en-US" dirty="0"/>
          </a:p>
          <a:p>
            <a:pPr lvl="0"/>
            <a:r>
              <a:rPr lang="en-US" dirty="0"/>
              <a:t>“Real” language exposure with language</a:t>
            </a:r>
          </a:p>
          <a:p>
            <a:pPr lvl="0"/>
            <a:r>
              <a:rPr lang="en-US" dirty="0"/>
              <a:t>Change/variation being reflected</a:t>
            </a:r>
          </a:p>
          <a:p>
            <a:pPr lvl="0"/>
            <a:r>
              <a:rPr lang="en-US" dirty="0"/>
              <a:t>Students are informed about what is happening in the world</a:t>
            </a:r>
          </a:p>
          <a:p>
            <a:pPr lvl="0"/>
            <a:r>
              <a:rPr lang="en-US" dirty="0"/>
              <a:t>Textbooks tend not to include incidental/improper and become outdated very quickly</a:t>
            </a:r>
          </a:p>
          <a:p>
            <a:pPr lvl="0"/>
            <a:r>
              <a:rPr lang="en-US" dirty="0"/>
              <a:t>The same piece of material can used for different tasks</a:t>
            </a:r>
          </a:p>
          <a:p>
            <a:pPr lvl="0"/>
            <a:r>
              <a:rPr lang="en-US" dirty="0"/>
              <a:t>Ideal for teaching/practicing mini skills-skimming/scanning</a:t>
            </a:r>
          </a:p>
          <a:p>
            <a:pPr lvl="0"/>
            <a:r>
              <a:rPr lang="en-US" dirty="0"/>
              <a:t>Contain a wide variety of text types, language styles not easily found in conventional teaching materials</a:t>
            </a:r>
          </a:p>
          <a:p>
            <a:pPr lvl="0"/>
            <a:r>
              <a:rPr lang="en-US" dirty="0"/>
              <a:t>Encourage reading for pleasure, likely to contain topics of interest</a:t>
            </a:r>
          </a:p>
          <a:p>
            <a:pPr marL="0" indent="0">
              <a:buNone/>
            </a:pPr>
            <a:endParaRPr lang="en-US" dirty="0"/>
          </a:p>
        </p:txBody>
      </p:sp>
    </p:spTree>
    <p:extLst>
      <p:ext uri="{BB962C8B-B14F-4D97-AF65-F5344CB8AC3E}">
        <p14:creationId xmlns:p14="http://schemas.microsoft.com/office/powerpoint/2010/main" val="35122636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0C6A0-6F7B-47B6-A8AF-4149AAC914B0}"/>
              </a:ext>
            </a:extLst>
          </p:cNvPr>
          <p:cNvSpPr>
            <a:spLocks noGrp="1"/>
          </p:cNvSpPr>
          <p:nvPr>
            <p:ph type="title"/>
          </p:nvPr>
        </p:nvSpPr>
        <p:spPr>
          <a:xfrm>
            <a:off x="539552" y="822703"/>
            <a:ext cx="8229600" cy="1143000"/>
          </a:xfrm>
        </p:spPr>
        <p:txBody>
          <a:bodyPr>
            <a:normAutofit fontScale="90000"/>
          </a:bodyPr>
          <a:lstStyle/>
          <a:p>
            <a:pPr algn="ctr"/>
            <a:r>
              <a:rPr lang="en-US" b="1" dirty="0">
                <a:latin typeface="+mn-lt"/>
              </a:rPr>
              <a:t>Disadvantages:</a:t>
            </a:r>
            <a:br>
              <a:rPr lang="en-US" dirty="0"/>
            </a:br>
            <a:endParaRPr lang="en-US" dirty="0"/>
          </a:p>
        </p:txBody>
      </p:sp>
      <p:sp>
        <p:nvSpPr>
          <p:cNvPr id="3" name="Content Placeholder 2">
            <a:extLst>
              <a:ext uri="{FF2B5EF4-FFF2-40B4-BE49-F238E27FC236}">
                <a16:creationId xmlns:a16="http://schemas.microsoft.com/office/drawing/2014/main" id="{559FFAA7-76AE-45EE-9DFD-BC3E35E6B27A}"/>
              </a:ext>
            </a:extLst>
          </p:cNvPr>
          <p:cNvSpPr>
            <a:spLocks noGrp="1"/>
          </p:cNvSpPr>
          <p:nvPr>
            <p:ph idx="1"/>
          </p:nvPr>
        </p:nvSpPr>
        <p:spPr/>
        <p:txBody>
          <a:bodyPr>
            <a:normAutofit lnSpcReduction="10000"/>
          </a:bodyPr>
          <a:lstStyle/>
          <a:p>
            <a:pPr marL="0" lvl="0" indent="0">
              <a:buNone/>
            </a:pPr>
            <a:r>
              <a:rPr lang="en-US" dirty="0"/>
              <a:t>Disadvantages include </a:t>
            </a:r>
            <a:r>
              <a:rPr lang="en-US"/>
              <a:t>the followings: </a:t>
            </a:r>
          </a:p>
          <a:p>
            <a:pPr lvl="0"/>
            <a:r>
              <a:rPr lang="en-US" dirty="0"/>
              <a:t>Often too culturally biased, difficult to understand outside the language community</a:t>
            </a:r>
          </a:p>
          <a:p>
            <a:pPr lvl="0"/>
            <a:r>
              <a:rPr lang="en-US" dirty="0"/>
              <a:t>Vocabulary might not be relevant to the student’s immediate needs</a:t>
            </a:r>
          </a:p>
          <a:p>
            <a:pPr lvl="0"/>
            <a:r>
              <a:rPr lang="en-US" dirty="0"/>
              <a:t>Too many structures are mixed so lower levels have problems decoding the texts</a:t>
            </a:r>
          </a:p>
          <a:p>
            <a:pPr lvl="0"/>
            <a:r>
              <a:rPr lang="en-US" dirty="0"/>
              <a:t>Special preparation is necessary, can be time consuming</a:t>
            </a:r>
          </a:p>
          <a:p>
            <a:pPr lvl="0"/>
            <a:r>
              <a:rPr lang="en-US" dirty="0"/>
              <a:t>Can become outdated easily, e.g. news stories, articles.</a:t>
            </a:r>
          </a:p>
          <a:p>
            <a:pPr marL="0" indent="0">
              <a:buNone/>
            </a:pPr>
            <a:endParaRPr lang="en-US" dirty="0"/>
          </a:p>
        </p:txBody>
      </p:sp>
    </p:spTree>
    <p:extLst>
      <p:ext uri="{BB962C8B-B14F-4D97-AF65-F5344CB8AC3E}">
        <p14:creationId xmlns:p14="http://schemas.microsoft.com/office/powerpoint/2010/main" val="23124959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References</a:t>
            </a:r>
            <a:endParaRPr lang="ru-RU" sz="4400" b="1" dirty="0">
              <a:latin typeface="+mn-lt"/>
            </a:endParaRPr>
          </a:p>
        </p:txBody>
      </p:sp>
      <p:sp>
        <p:nvSpPr>
          <p:cNvPr id="3" name="Объект 2"/>
          <p:cNvSpPr>
            <a:spLocks noGrp="1"/>
          </p:cNvSpPr>
          <p:nvPr>
            <p:ph idx="1"/>
          </p:nvPr>
        </p:nvSpPr>
        <p:spPr/>
        <p:txBody>
          <a:bodyPr>
            <a:normAutofit/>
          </a:bodyPr>
          <a:lstStyle/>
          <a:p>
            <a:r>
              <a:rPr lang="en-US" sz="2000" dirty="0" err="1"/>
              <a:t>Azarnoosh</a:t>
            </a:r>
            <a:r>
              <a:rPr lang="en-US" sz="2000" dirty="0"/>
              <a:t>, M., </a:t>
            </a:r>
            <a:r>
              <a:rPr lang="en-US" sz="2000" dirty="0" err="1"/>
              <a:t>Zeraatpishe</a:t>
            </a:r>
            <a:r>
              <a:rPr lang="en-US" sz="2000" dirty="0"/>
              <a:t>, M., </a:t>
            </a:r>
            <a:r>
              <a:rPr lang="en-US" sz="2000" dirty="0" err="1"/>
              <a:t>Faravani</a:t>
            </a:r>
            <a:r>
              <a:rPr lang="en-US" sz="2000" dirty="0"/>
              <a:t> A., </a:t>
            </a:r>
            <a:r>
              <a:rPr lang="en-US" sz="2000" dirty="0" err="1"/>
              <a:t>Kargozari</a:t>
            </a:r>
            <a:r>
              <a:rPr lang="en-US" sz="2000" dirty="0"/>
              <a:t> H.R. (Eds.) (2016). Issues in Materials Development. Rotterdam: Sense Publishers. </a:t>
            </a:r>
          </a:p>
          <a:p>
            <a:r>
              <a:rPr lang="en-US" sz="2000" dirty="0"/>
              <a:t>Berardo, S.S. (2006). The use of authentic materials in the teaching of reading. </a:t>
            </a:r>
            <a:r>
              <a:rPr lang="en-US" sz="2000" i="1" dirty="0"/>
              <a:t>The Reading Matrix</a:t>
            </a:r>
            <a:r>
              <a:rPr lang="en-US" sz="2000" dirty="0"/>
              <a:t>. Vol.6, No.2. </a:t>
            </a:r>
          </a:p>
          <a:p>
            <a:r>
              <a:rPr lang="en-US" sz="2000" dirty="0"/>
              <a:t>Nuttall, C. (1996). Teaching Reading Skills in a foreign language (New Edition) Oxford, Heinemann.</a:t>
            </a:r>
          </a:p>
          <a:p>
            <a:r>
              <a:rPr lang="en-US" sz="2000" dirty="0" err="1"/>
              <a:t>Tomitch</a:t>
            </a:r>
            <a:r>
              <a:rPr lang="en-US" sz="2000" dirty="0"/>
              <a:t>, L. (2014). Designing reading tasks to foster critical thinking.</a:t>
            </a:r>
            <a:endParaRPr lang="en-US" sz="2000" dirty="0">
              <a:effectLst/>
            </a:endParaRPr>
          </a:p>
        </p:txBody>
      </p:sp>
    </p:spTree>
    <p:extLst>
      <p:ext uri="{BB962C8B-B14F-4D97-AF65-F5344CB8AC3E}">
        <p14:creationId xmlns:p14="http://schemas.microsoft.com/office/powerpoint/2010/main" val="21989214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t>Home assignment </a:t>
            </a:r>
            <a:endParaRPr lang="ru-RU" sz="4000" b="1" dirty="0"/>
          </a:p>
        </p:txBody>
      </p:sp>
      <p:sp>
        <p:nvSpPr>
          <p:cNvPr id="3" name="Объект 2"/>
          <p:cNvSpPr>
            <a:spLocks noGrp="1"/>
          </p:cNvSpPr>
          <p:nvPr>
            <p:ph idx="1"/>
          </p:nvPr>
        </p:nvSpPr>
        <p:spPr/>
        <p:txBody>
          <a:bodyPr>
            <a:normAutofit fontScale="85000" lnSpcReduction="20000"/>
          </a:bodyPr>
          <a:lstStyle/>
          <a:p>
            <a:pPr marL="0" indent="0">
              <a:buNone/>
            </a:pPr>
            <a:r>
              <a:rPr lang="en-US" b="1" dirty="0"/>
              <a:t>Reflection task</a:t>
            </a:r>
          </a:p>
          <a:p>
            <a:pPr marL="0" indent="0">
              <a:buNone/>
            </a:pPr>
            <a:r>
              <a:rPr lang="en-US" sz="2300" dirty="0"/>
              <a:t>Based on what you have learnt from this lecture, consider the other factors that you think can influence the success of a reading material. Make the list of qualities of your reading materials that your students liked or disliked.</a:t>
            </a:r>
          </a:p>
          <a:p>
            <a:pPr marL="0" indent="0">
              <a:buNone/>
            </a:pPr>
            <a:r>
              <a:rPr lang="en-US" sz="2300" b="1" dirty="0"/>
              <a:t>Question/Answer</a:t>
            </a:r>
            <a:endParaRPr lang="en-US" sz="2300" dirty="0"/>
          </a:p>
          <a:p>
            <a:r>
              <a:rPr lang="en-US" sz="2300" dirty="0"/>
              <a:t>1. What should be taken into account when selecting topics for reading materials?</a:t>
            </a:r>
          </a:p>
          <a:p>
            <a:r>
              <a:rPr lang="en-US" sz="2300" dirty="0"/>
              <a:t>2. How can learners be attracted to reading?</a:t>
            </a:r>
          </a:p>
          <a:p>
            <a:r>
              <a:rPr lang="en-US" sz="2300" dirty="0"/>
              <a:t>3. What are the qualities of reading tasks?</a:t>
            </a:r>
          </a:p>
          <a:p>
            <a:pPr marL="0" indent="0">
              <a:buNone/>
            </a:pPr>
            <a:endParaRPr lang="en-US" sz="2300" b="1" dirty="0"/>
          </a:p>
          <a:p>
            <a:pPr marL="0" indent="0">
              <a:buNone/>
            </a:pPr>
            <a:r>
              <a:rPr lang="en-US" sz="2300" b="1" dirty="0"/>
              <a:t>A Practical Task</a:t>
            </a:r>
          </a:p>
          <a:p>
            <a:pPr marL="0" indent="0">
              <a:buNone/>
            </a:pPr>
            <a:r>
              <a:rPr lang="en-US" sz="2300" dirty="0"/>
              <a:t>Within the selected branch of ESP, develop a reading material and use it with your students. Collect their feedback by asking the questions based on what you have learnt in this lecture.</a:t>
            </a:r>
          </a:p>
          <a:p>
            <a:pPr marL="0" indent="0">
              <a:buNone/>
            </a:pPr>
            <a:endParaRPr lang="ru-RU" dirty="0"/>
          </a:p>
        </p:txBody>
      </p:sp>
    </p:spTree>
    <p:extLst>
      <p:ext uri="{BB962C8B-B14F-4D97-AF65-F5344CB8AC3E}">
        <p14:creationId xmlns:p14="http://schemas.microsoft.com/office/powerpoint/2010/main" val="36890606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1025</TotalTime>
  <Words>1074</Words>
  <Application>Microsoft Office PowerPoint</Application>
  <PresentationFormat>On-screen Show (4:3)</PresentationFormat>
  <Paragraphs>118</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Constantia</vt:lpstr>
      <vt:lpstr>Wingdings</vt:lpstr>
      <vt:lpstr>Wingdings 2</vt:lpstr>
      <vt:lpstr>Поток</vt:lpstr>
      <vt:lpstr>Lecture 12. Creating tasks. Reading</vt:lpstr>
      <vt:lpstr>Outline:</vt:lpstr>
      <vt:lpstr>Deciding on a topic in developing reading materials</vt:lpstr>
      <vt:lpstr>Attracting to reading</vt:lpstr>
      <vt:lpstr>Attracting to reading</vt:lpstr>
      <vt:lpstr>Main purposes for Reading</vt:lpstr>
      <vt:lpstr>Important considerations in preparing reading materials </vt:lpstr>
      <vt:lpstr>Qualities of Reading Tasks</vt:lpstr>
      <vt:lpstr>Text-related characteristics</vt:lpstr>
      <vt:lpstr>                   Important Factors in Choosing Authentic Reading Material</vt:lpstr>
      <vt:lpstr>Advantages</vt:lpstr>
      <vt:lpstr>Disadvantages: </vt:lpstr>
      <vt:lpstr>References</vt:lpstr>
      <vt:lpstr>Home assignment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Corpus Linguistics for Developing ESP teaching Materials</dc:title>
  <dc:creator>Пользователь</dc:creator>
  <cp:lastModifiedBy>Acer</cp:lastModifiedBy>
  <cp:revision>81</cp:revision>
  <dcterms:created xsi:type="dcterms:W3CDTF">2018-10-25T23:43:22Z</dcterms:created>
  <dcterms:modified xsi:type="dcterms:W3CDTF">2019-06-09T20:04:32Z</dcterms:modified>
</cp:coreProperties>
</file>