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8" r:id="rId8"/>
    <p:sldId id="267" r:id="rId9"/>
    <p:sldId id="264" r:id="rId10"/>
    <p:sldId id="269" r:id="rId11"/>
    <p:sldId id="265" r:id="rId12"/>
    <p:sldId id="260"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26.06.2019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26.06.2019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26.06.2019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26.06.2019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26.06.2019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26.06.2019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26.06.2019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26.06.2019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teachingenglish.org.uk/print/10479"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dirty="0">
                <a:solidFill>
                  <a:schemeClr val="bg1"/>
                </a:solidFill>
                <a:latin typeface="+mn-lt"/>
              </a:rPr>
              <a:t>Lecture 13.</a:t>
            </a:r>
            <a:br>
              <a:rPr lang="en-US" dirty="0">
                <a:latin typeface="+mn-lt"/>
              </a:rPr>
            </a:br>
            <a:r>
              <a:rPr lang="en-US" dirty="0">
                <a:latin typeface="+mn-lt"/>
              </a:rPr>
              <a:t>Creating tasks. Writing</a:t>
            </a:r>
            <a:endParaRPr lang="ru-RU"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Outline:</a:t>
            </a:r>
            <a:endParaRPr lang="ru-RU" b="1" dirty="0">
              <a:latin typeface="+mn-lt"/>
            </a:endParaRPr>
          </a:p>
        </p:txBody>
      </p:sp>
      <p:sp>
        <p:nvSpPr>
          <p:cNvPr id="3" name="Объект 2"/>
          <p:cNvSpPr>
            <a:spLocks noGrp="1"/>
          </p:cNvSpPr>
          <p:nvPr>
            <p:ph idx="1"/>
          </p:nvPr>
        </p:nvSpPr>
        <p:spPr/>
        <p:txBody>
          <a:bodyPr/>
          <a:lstStyle/>
          <a:p>
            <a:pPr lvl="0"/>
            <a:r>
              <a:rPr lang="ru-RU" dirty="0"/>
              <a:t>The Definition of Writing</a:t>
            </a:r>
            <a:endParaRPr lang="en-US" dirty="0"/>
          </a:p>
          <a:p>
            <a:pPr lvl="0"/>
            <a:r>
              <a:rPr lang="en-US" dirty="0"/>
              <a:t>Approaches in Writing</a:t>
            </a:r>
          </a:p>
          <a:p>
            <a:pPr lvl="0"/>
            <a:r>
              <a:rPr lang="en-US" dirty="0"/>
              <a:t>Research findings</a:t>
            </a:r>
          </a:p>
          <a:p>
            <a:pPr lvl="0"/>
            <a:r>
              <a:rPr lang="en-US" dirty="0"/>
              <a:t>Types of writing </a:t>
            </a:r>
          </a:p>
          <a:p>
            <a:pPr lvl="0"/>
            <a:r>
              <a:rPr lang="ru-RU" dirty="0"/>
              <a:t>Programmed and Spontaneous Writing</a:t>
            </a:r>
            <a:endParaRPr lang="en-US" dirty="0"/>
          </a:p>
          <a:p>
            <a:pPr lvl="0"/>
            <a:r>
              <a:rPr lang="en-US" dirty="0"/>
              <a:t>Techniques and strategies</a:t>
            </a:r>
          </a:p>
          <a:p>
            <a:pPr lvl="0"/>
            <a:r>
              <a:rPr lang="en-US" dirty="0"/>
              <a:t>General principles in teaching Writing</a:t>
            </a:r>
          </a:p>
          <a:p>
            <a:pPr marL="0" indent="0">
              <a:buNone/>
            </a:pPr>
            <a:r>
              <a:rPr lang="en-US" sz="2000" dirty="0"/>
              <a:t> </a:t>
            </a:r>
          </a:p>
        </p:txBody>
      </p:sp>
    </p:spTree>
    <p:extLst>
      <p:ext uri="{BB962C8B-B14F-4D97-AF65-F5344CB8AC3E}">
        <p14:creationId xmlns:p14="http://schemas.microsoft.com/office/powerpoint/2010/main" val="99807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The Definition of Writing</a:t>
            </a:r>
            <a:endParaRPr lang="ru-RU" sz="4400" b="1" dirty="0">
              <a:latin typeface="+mn-lt"/>
            </a:endParaRPr>
          </a:p>
        </p:txBody>
      </p:sp>
      <p:sp>
        <p:nvSpPr>
          <p:cNvPr id="3" name="Объект 2"/>
          <p:cNvSpPr>
            <a:spLocks noGrp="1"/>
          </p:cNvSpPr>
          <p:nvPr>
            <p:ph idx="1"/>
          </p:nvPr>
        </p:nvSpPr>
        <p:spPr/>
        <p:txBody>
          <a:bodyPr/>
          <a:lstStyle/>
          <a:p>
            <a:pPr marL="0" indent="0">
              <a:buNone/>
            </a:pPr>
            <a:endParaRPr lang="en-US" dirty="0"/>
          </a:p>
          <a:p>
            <a:pPr marL="0" indent="0">
              <a:buNone/>
            </a:pPr>
            <a:r>
              <a:rPr lang="en-US" dirty="0"/>
              <a:t>According to Azarnoosh et al. (2016), “writing is something, which has an aim, purpose and meaning to convey. It is not just a grammatical exercise and a sequence of sentences. </a:t>
            </a:r>
          </a:p>
          <a:p>
            <a:pPr marL="0" indent="0">
              <a:buNone/>
            </a:pPr>
            <a:endParaRPr lang="en-US" dirty="0"/>
          </a:p>
          <a:p>
            <a:pPr marL="0" indent="0">
              <a:buNone/>
            </a:pPr>
            <a:r>
              <a:rPr lang="en-US" dirty="0"/>
              <a:t>Hubbard et al. (1999:6) note that “the ultimate meaning of the word writing, is to use orthography in order to construct grammatically-correct sentences which communicate meaning to the readers”. </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06622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lvl="0" algn="ctr"/>
            <a:r>
              <a:rPr lang="en-US" sz="4400" b="1" dirty="0">
                <a:latin typeface="+mn-lt"/>
              </a:rPr>
              <a:t>Approaches in Writing</a:t>
            </a:r>
          </a:p>
        </p:txBody>
      </p:sp>
      <p:sp>
        <p:nvSpPr>
          <p:cNvPr id="3" name="Объект 2"/>
          <p:cNvSpPr>
            <a:spLocks noGrp="1"/>
          </p:cNvSpPr>
          <p:nvPr>
            <p:ph idx="1"/>
          </p:nvPr>
        </p:nvSpPr>
        <p:spPr/>
        <p:txBody>
          <a:bodyPr>
            <a:normAutofit fontScale="77500" lnSpcReduction="20000"/>
          </a:bodyPr>
          <a:lstStyle/>
          <a:p>
            <a:pPr marL="0" indent="0">
              <a:buNone/>
            </a:pPr>
            <a:r>
              <a:rPr lang="en-US" dirty="0"/>
              <a:t>There are a number of approaches in teaching of writing:</a:t>
            </a:r>
          </a:p>
          <a:p>
            <a:pPr lvl="0"/>
            <a:r>
              <a:rPr lang="en-US" b="1" dirty="0"/>
              <a:t>T</a:t>
            </a:r>
            <a:r>
              <a:rPr lang="ru-RU" b="1" dirty="0"/>
              <a:t>raditional product-oriented approach</a:t>
            </a:r>
            <a:endParaRPr lang="en-US" dirty="0"/>
          </a:p>
          <a:p>
            <a:pPr marL="0" indent="0">
              <a:buNone/>
            </a:pPr>
            <a:r>
              <a:rPr lang="en-US" dirty="0"/>
              <a:t>In this approach, teachers believed that if learners are given a text produced by a competent writer, they will learn how to write well. But this approach did not work, as students were still poor in writing (Oluwadiya, 1992:12).</a:t>
            </a:r>
          </a:p>
          <a:p>
            <a:pPr lvl="0"/>
            <a:r>
              <a:rPr lang="ru-RU" b="1" dirty="0"/>
              <a:t>Process oriented approach</a:t>
            </a:r>
            <a:endParaRPr lang="en-US" dirty="0"/>
          </a:p>
          <a:p>
            <a:pPr marL="0" indent="0">
              <a:buNone/>
            </a:pPr>
            <a:r>
              <a:rPr lang="en-US" dirty="0"/>
              <a:t>In this case, the aim was to explore and use the whole process of writing to achieve the skill of written production.</a:t>
            </a:r>
          </a:p>
          <a:p>
            <a:pPr lvl="0"/>
            <a:r>
              <a:rPr lang="ru-RU" b="1" dirty="0"/>
              <a:t>The modern approach</a:t>
            </a:r>
            <a:endParaRPr lang="en-US" dirty="0"/>
          </a:p>
          <a:p>
            <a:pPr marL="0" indent="0">
              <a:buNone/>
            </a:pPr>
            <a:r>
              <a:rPr lang="en-US" dirty="0"/>
              <a:t>In this approach both product and process are equally important. The followings are stressed in the modern approach:</a:t>
            </a:r>
          </a:p>
          <a:p>
            <a:pPr marL="0" indent="0">
              <a:buNone/>
            </a:pPr>
            <a:r>
              <a:rPr lang="en-US" dirty="0"/>
              <a:t>1. People write to communicate with readers</a:t>
            </a:r>
          </a:p>
          <a:p>
            <a:pPr marL="0" indent="0">
              <a:buNone/>
            </a:pPr>
            <a:r>
              <a:rPr lang="en-US" dirty="0"/>
              <a:t>2. People write to accomplish specific purpose</a:t>
            </a:r>
          </a:p>
          <a:p>
            <a:pPr marL="0" indent="0">
              <a:buNone/>
            </a:pPr>
            <a:r>
              <a:rPr lang="en-US" dirty="0"/>
              <a:t>3. Writing is a complex process.</a:t>
            </a:r>
          </a:p>
          <a:p>
            <a:pPr marL="0" indent="0">
              <a:buNone/>
            </a:pPr>
            <a:endParaRPr lang="ru-RU" dirty="0"/>
          </a:p>
        </p:txBody>
      </p:sp>
    </p:spTree>
    <p:extLst>
      <p:ext uri="{BB962C8B-B14F-4D97-AF65-F5344CB8AC3E}">
        <p14:creationId xmlns:p14="http://schemas.microsoft.com/office/powerpoint/2010/main" val="3648948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0" algn="ctr"/>
            <a:r>
              <a:rPr lang="en-US" sz="4400" b="1" dirty="0">
                <a:latin typeface="+mn-lt"/>
              </a:rPr>
              <a:t>Research findings</a:t>
            </a:r>
          </a:p>
        </p:txBody>
      </p:sp>
      <p:sp>
        <p:nvSpPr>
          <p:cNvPr id="3" name="Объект 2"/>
          <p:cNvSpPr>
            <a:spLocks noGrp="1"/>
          </p:cNvSpPr>
          <p:nvPr>
            <p:ph idx="1"/>
          </p:nvPr>
        </p:nvSpPr>
        <p:spPr/>
        <p:txBody>
          <a:bodyPr>
            <a:normAutofit fontScale="85000" lnSpcReduction="20000"/>
          </a:bodyPr>
          <a:lstStyle/>
          <a:p>
            <a:pPr marL="0" indent="0">
              <a:buNone/>
            </a:pPr>
            <a:r>
              <a:rPr lang="en-US" dirty="0"/>
              <a:t>Azarnoosh et al. (2016) also warn about the three important constituents in writing:</a:t>
            </a:r>
          </a:p>
          <a:p>
            <a:pPr lvl="0"/>
            <a:r>
              <a:rPr lang="ru-RU" dirty="0"/>
              <a:t>Audience</a:t>
            </a:r>
            <a:endParaRPr lang="en-US" dirty="0"/>
          </a:p>
          <a:p>
            <a:pPr lvl="0"/>
            <a:r>
              <a:rPr lang="ru-RU" dirty="0"/>
              <a:t>Purpose </a:t>
            </a:r>
            <a:endParaRPr lang="en-US" dirty="0"/>
          </a:p>
          <a:p>
            <a:pPr lvl="0"/>
            <a:r>
              <a:rPr lang="ru-RU" dirty="0"/>
              <a:t>Meaning </a:t>
            </a:r>
            <a:endParaRPr lang="en-US" dirty="0"/>
          </a:p>
          <a:p>
            <a:pPr marL="0" indent="0">
              <a:buNone/>
            </a:pPr>
            <a:r>
              <a:rPr lang="en-US" dirty="0"/>
              <a:t>Research (Habelman &amp; Wiriyachitria) in writing revealed the following findings:</a:t>
            </a:r>
          </a:p>
          <a:p>
            <a:pPr marL="0" indent="0">
              <a:buNone/>
            </a:pPr>
            <a:r>
              <a:rPr lang="en-US" dirty="0"/>
              <a:t>1. Writers discover meaning through writing. Writing is a process of extending and refining an initial idea.</a:t>
            </a:r>
          </a:p>
          <a:p>
            <a:pPr marL="0" indent="0">
              <a:buNone/>
            </a:pPr>
            <a:r>
              <a:rPr lang="en-US" dirty="0"/>
              <a:t>2. Writers often go back over what they have written before moving onward again. Writing is recursive process.</a:t>
            </a:r>
          </a:p>
          <a:p>
            <a:pPr marL="0" indent="0">
              <a:buNone/>
            </a:pPr>
            <a:r>
              <a:rPr lang="en-US" dirty="0"/>
              <a:t>3. The flow of ideas of unskilled writers is often blocked by too much attention to form (1990:37).</a:t>
            </a:r>
          </a:p>
          <a:p>
            <a:pPr marL="0" indent="0">
              <a:buNone/>
            </a:pPr>
            <a:endParaRPr lang="ru-RU" b="1" dirty="0"/>
          </a:p>
        </p:txBody>
      </p:sp>
    </p:spTree>
    <p:extLst>
      <p:ext uri="{BB962C8B-B14F-4D97-AF65-F5344CB8AC3E}">
        <p14:creationId xmlns:p14="http://schemas.microsoft.com/office/powerpoint/2010/main" val="2802205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lvl="0" algn="ctr"/>
            <a:r>
              <a:rPr lang="en-US" b="1" dirty="0">
                <a:latin typeface="+mn-lt"/>
              </a:rPr>
              <a:t>Types of writing </a:t>
            </a:r>
          </a:p>
        </p:txBody>
      </p:sp>
      <p:sp>
        <p:nvSpPr>
          <p:cNvPr id="3" name="Объект 2"/>
          <p:cNvSpPr>
            <a:spLocks noGrp="1"/>
          </p:cNvSpPr>
          <p:nvPr>
            <p:ph idx="1"/>
          </p:nvPr>
        </p:nvSpPr>
        <p:spPr/>
        <p:txBody>
          <a:bodyPr/>
          <a:lstStyle/>
          <a:p>
            <a:pPr marL="0" indent="0">
              <a:buNone/>
            </a:pPr>
            <a:r>
              <a:rPr lang="en-US" sz="1800" dirty="0"/>
              <a:t>As each case of writing, there is a certain purpose. Below are the different types of writing which can be used by teachers in creating their writing materials.</a:t>
            </a:r>
          </a:p>
          <a:p>
            <a:pPr marL="0" indent="0">
              <a:buNone/>
            </a:pPr>
            <a:endParaRPr lang="en-US" dirty="0"/>
          </a:p>
          <a:p>
            <a:pPr marL="0" indent="0">
              <a:buNone/>
            </a:pPr>
            <a:endParaRPr lang="ru-RU" dirty="0"/>
          </a:p>
        </p:txBody>
      </p:sp>
      <p:pic>
        <p:nvPicPr>
          <p:cNvPr id="4" name="Picture 3">
            <a:extLst>
              <a:ext uri="{FF2B5EF4-FFF2-40B4-BE49-F238E27FC236}">
                <a16:creationId xmlns:a16="http://schemas.microsoft.com/office/drawing/2014/main" id="{7BB90BB6-6F16-46C7-9298-BC427F89F19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708920"/>
            <a:ext cx="5616624" cy="3824292"/>
          </a:xfrm>
          <a:prstGeom prst="rect">
            <a:avLst/>
          </a:prstGeom>
          <a:noFill/>
          <a:ln>
            <a:noFill/>
          </a:ln>
        </p:spPr>
      </p:pic>
    </p:spTree>
    <p:extLst>
      <p:ext uri="{BB962C8B-B14F-4D97-AF65-F5344CB8AC3E}">
        <p14:creationId xmlns:p14="http://schemas.microsoft.com/office/powerpoint/2010/main" val="1337942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a:latin typeface="+mn-lt"/>
              </a:rPr>
              <a:t>Programmed and spontaneous writing</a:t>
            </a:r>
            <a:endParaRPr lang="ru-RU" b="1" dirty="0">
              <a:latin typeface="+mn-lt"/>
            </a:endParaRPr>
          </a:p>
        </p:txBody>
      </p:sp>
      <p:sp>
        <p:nvSpPr>
          <p:cNvPr id="3" name="Объект 2"/>
          <p:cNvSpPr>
            <a:spLocks noGrp="1"/>
          </p:cNvSpPr>
          <p:nvPr>
            <p:ph idx="1"/>
          </p:nvPr>
        </p:nvSpPr>
        <p:spPr/>
        <p:txBody>
          <a:bodyPr>
            <a:normAutofit fontScale="47500" lnSpcReduction="20000"/>
          </a:bodyPr>
          <a:lstStyle/>
          <a:p>
            <a:pPr marL="0" indent="0">
              <a:buNone/>
            </a:pPr>
            <a:endParaRPr lang="en-US" dirty="0"/>
          </a:p>
          <a:p>
            <a:pPr marL="0" indent="0">
              <a:lnSpc>
                <a:spcPct val="170000"/>
              </a:lnSpc>
              <a:buNone/>
            </a:pPr>
            <a:r>
              <a:rPr lang="en-US" dirty="0"/>
              <a:t>Taking into account that in real world perfect writing is not the aim, and we also write in unplanned without revising or editing, it may sometimes be useful to create learners these conditions. Thus, writing can be </a:t>
            </a:r>
          </a:p>
          <a:p>
            <a:pPr lvl="0">
              <a:lnSpc>
                <a:spcPct val="170000"/>
              </a:lnSpc>
            </a:pPr>
            <a:r>
              <a:rPr lang="ru-RU" dirty="0"/>
              <a:t>Programmed </a:t>
            </a:r>
            <a:endParaRPr lang="en-US" dirty="0"/>
          </a:p>
          <a:p>
            <a:pPr lvl="0">
              <a:lnSpc>
                <a:spcPct val="170000"/>
              </a:lnSpc>
            </a:pPr>
            <a:r>
              <a:rPr lang="ru-RU" dirty="0"/>
              <a:t>Spontaneous</a:t>
            </a:r>
            <a:endParaRPr lang="en-US" dirty="0"/>
          </a:p>
          <a:p>
            <a:pPr marL="0" indent="0">
              <a:lnSpc>
                <a:spcPct val="170000"/>
              </a:lnSpc>
              <a:buNone/>
            </a:pPr>
            <a:r>
              <a:rPr lang="en-US" dirty="0"/>
              <a:t>Spontaneous writing can be very interesting for students as they do not feel strain. This leads to more motivation on the part of both students and teachers. Instead of focusing on teaching grammar structures, learning targets more communicative ability (</a:t>
            </a:r>
            <a:r>
              <a:rPr lang="en-US" dirty="0" err="1"/>
              <a:t>Stapa</a:t>
            </a:r>
            <a:r>
              <a:rPr lang="en-US" dirty="0"/>
              <a:t>, 2004).</a:t>
            </a:r>
          </a:p>
          <a:p>
            <a:pPr marL="0" indent="0">
              <a:lnSpc>
                <a:spcPct val="170000"/>
              </a:lnSpc>
              <a:buNone/>
            </a:pPr>
            <a:r>
              <a:rPr lang="en-US" dirty="0"/>
              <a:t> </a:t>
            </a:r>
          </a:p>
          <a:p>
            <a:pPr marL="0" indent="0">
              <a:lnSpc>
                <a:spcPct val="170000"/>
              </a:lnSpc>
              <a:buNone/>
            </a:pPr>
            <a:r>
              <a:rPr lang="en-US" dirty="0" err="1"/>
              <a:t>Asarnoosh</a:t>
            </a:r>
            <a:r>
              <a:rPr lang="en-US" dirty="0"/>
              <a:t> et al. cite </a:t>
            </a:r>
            <a:r>
              <a:rPr lang="en-US" dirty="0" err="1"/>
              <a:t>Saxenian</a:t>
            </a:r>
            <a:r>
              <a:rPr lang="en-US" dirty="0"/>
              <a:t> (1998) who states that “in order to write a precise thesis statement and a coherent final draft, students must know their purpose. However, it is unreasonable to expect students to be absolutely clear about their purpose at the onset of writing. They like many other writers need the time to discover their exact purpose in the process of writing (p.30). On the other hand, a teacher should have a clear purpose on his mind while teaching writing to his students. It is difficult to write in a foreign language but it becomes even more difficult for a student if he does not have a clear-cut and well-defined reason or purpose to communicate. </a:t>
            </a:r>
          </a:p>
          <a:p>
            <a:pPr marL="0" indent="0" algn="r">
              <a:buNone/>
            </a:pPr>
            <a:endParaRPr lang="en-US" sz="2000" dirty="0"/>
          </a:p>
        </p:txBody>
      </p:sp>
    </p:spTree>
    <p:extLst>
      <p:ext uri="{BB962C8B-B14F-4D97-AF65-F5344CB8AC3E}">
        <p14:creationId xmlns:p14="http://schemas.microsoft.com/office/powerpoint/2010/main" val="3988366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Techniques and strategies</a:t>
            </a:r>
            <a:endParaRPr lang="ru-RU" b="1" dirty="0"/>
          </a:p>
        </p:txBody>
      </p:sp>
      <p:sp>
        <p:nvSpPr>
          <p:cNvPr id="3" name="Объект 2"/>
          <p:cNvSpPr>
            <a:spLocks noGrp="1"/>
          </p:cNvSpPr>
          <p:nvPr>
            <p:ph idx="1"/>
          </p:nvPr>
        </p:nvSpPr>
        <p:spPr/>
        <p:txBody>
          <a:bodyPr>
            <a:normAutofit fontScale="92500" lnSpcReduction="20000"/>
          </a:bodyPr>
          <a:lstStyle/>
          <a:p>
            <a:pPr marL="0" indent="0" algn="just">
              <a:buNone/>
            </a:pPr>
            <a:r>
              <a:rPr lang="en-US" dirty="0"/>
              <a:t>To the question how the writing skills can be improved Masood and Farooq (2013) highlight several techniques and strategies. For example: </a:t>
            </a:r>
          </a:p>
          <a:p>
            <a:pPr algn="just"/>
            <a:r>
              <a:rPr lang="en-US" dirty="0"/>
              <a:t>pictures, </a:t>
            </a:r>
          </a:p>
          <a:p>
            <a:pPr algn="just"/>
            <a:r>
              <a:rPr lang="en-US" dirty="0"/>
              <a:t>reading authentic texts, </a:t>
            </a:r>
          </a:p>
          <a:p>
            <a:pPr algn="just"/>
            <a:r>
              <a:rPr lang="en-US" dirty="0"/>
              <a:t>using other language skills,</a:t>
            </a:r>
          </a:p>
          <a:p>
            <a:pPr algn="just"/>
            <a:r>
              <a:rPr lang="en-US" dirty="0"/>
              <a:t> practical writing, </a:t>
            </a:r>
          </a:p>
          <a:p>
            <a:pPr algn="just"/>
            <a:r>
              <a:rPr lang="en-US" dirty="0"/>
              <a:t>control writing, organization of ideas,</a:t>
            </a:r>
          </a:p>
          <a:p>
            <a:pPr algn="just"/>
            <a:r>
              <a:rPr lang="en-US" dirty="0"/>
              <a:t> radio and TV programmes. </a:t>
            </a:r>
          </a:p>
          <a:p>
            <a:pPr marL="0" indent="0" algn="just">
              <a:buNone/>
            </a:pPr>
            <a:r>
              <a:rPr lang="en-US" dirty="0"/>
              <a:t>Also, very good resources are drawings, photographs, posters, slides, cartoons, magazine advertisements, diagrams, graphs, tables, charts and maps. </a:t>
            </a:r>
          </a:p>
          <a:p>
            <a:pPr marL="0" indent="0">
              <a:buNone/>
            </a:pPr>
            <a:endParaRPr lang="en-US" i="1" dirty="0"/>
          </a:p>
        </p:txBody>
      </p:sp>
    </p:spTree>
    <p:extLst>
      <p:ext uri="{BB962C8B-B14F-4D97-AF65-F5344CB8AC3E}">
        <p14:creationId xmlns:p14="http://schemas.microsoft.com/office/powerpoint/2010/main" val="147510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solidFill>
                  <a:srgbClr val="FF0000"/>
                </a:solidFill>
                <a:latin typeface="+mn-lt"/>
              </a:rPr>
              <a:t>General Principles</a:t>
            </a:r>
            <a:endParaRPr lang="ru-RU" sz="4400" b="1" dirty="0">
              <a:solidFill>
                <a:srgbClr val="FF0000"/>
              </a:solidFill>
              <a:latin typeface="+mn-lt"/>
            </a:endParaRPr>
          </a:p>
        </p:txBody>
      </p:sp>
      <p:sp>
        <p:nvSpPr>
          <p:cNvPr id="3" name="Объект 2"/>
          <p:cNvSpPr>
            <a:spLocks noGrp="1"/>
          </p:cNvSpPr>
          <p:nvPr>
            <p:ph idx="1"/>
          </p:nvPr>
        </p:nvSpPr>
        <p:spPr/>
        <p:txBody>
          <a:bodyPr>
            <a:normAutofit fontScale="55000" lnSpcReduction="20000"/>
          </a:bodyPr>
          <a:lstStyle/>
          <a:p>
            <a:pPr marL="0" indent="0">
              <a:buNone/>
            </a:pPr>
            <a:r>
              <a:rPr lang="en-US" sz="2900" dirty="0"/>
              <a:t>Laurence (2018) suggest the general principles that can be appropriate for teaching writing in most of the ESP settings:</a:t>
            </a:r>
          </a:p>
          <a:p>
            <a:r>
              <a:rPr lang="en-US" altLang="ko-KR"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adopting and adapting commonly used written genres</a:t>
            </a:r>
          </a:p>
          <a:p>
            <a:r>
              <a:rPr lang="en-US" altLang="ko-KR" sz="800" dirty="0"/>
              <a:t> </a:t>
            </a:r>
            <a:r>
              <a:rPr lang="en-US" altLang="ko-KR"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building a productive knowledge of written general, academic, and technical vocabulary</a:t>
            </a:r>
            <a:r>
              <a:rPr lang="en-US" altLang="ko-KR" sz="800" dirty="0"/>
              <a:t> </a:t>
            </a:r>
            <a:endParaRPr lang="en-US" altLang="ko-KR" sz="4400" dirty="0">
              <a:latin typeface="Arial" panose="020B0604020202020204" pitchFamily="34" charset="0"/>
            </a:endParaRPr>
          </a:p>
          <a:p>
            <a:r>
              <a:rPr lang="en-US" altLang="ko-KR"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citing and paraphrasing information obtained from external sources</a:t>
            </a:r>
            <a:r>
              <a:rPr lang="en-US" altLang="ko-KR" sz="800" dirty="0"/>
              <a:t> </a:t>
            </a:r>
            <a:endParaRPr lang="en-US" altLang="ko-KR" sz="4400" dirty="0">
              <a:latin typeface="Arial" panose="020B0604020202020204" pitchFamily="34" charset="0"/>
            </a:endParaRPr>
          </a:p>
          <a:p>
            <a:r>
              <a:rPr lang="en-US" altLang="ko-KR"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crafting surface-levels features (e.g. layout, color, font types, font styles)</a:t>
            </a:r>
          </a:p>
          <a:p>
            <a:r>
              <a:rPr lang="en-US" altLang="ko-KR"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deciding the target reader </a:t>
            </a:r>
          </a:p>
          <a:p>
            <a:r>
              <a:rPr lang="en-US" altLang="ko-KR"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deciding what information is relevant</a:t>
            </a:r>
          </a:p>
          <a:p>
            <a:r>
              <a:rPr lang="en-US" altLang="ko-KR"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employing hedging and persuasive devices</a:t>
            </a:r>
          </a:p>
          <a:p>
            <a:r>
              <a:rPr lang="en-US" altLang="ko-KR"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organizing ideas using rhetorical patterns</a:t>
            </a:r>
            <a:r>
              <a:rPr lang="en-US" altLang="ko-KR" sz="800" dirty="0"/>
              <a:t> </a:t>
            </a:r>
          </a:p>
          <a:p>
            <a:r>
              <a:rPr lang="en-US" altLang="ko-KR"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planning the message through brainstorming and outlining</a:t>
            </a:r>
          </a:p>
          <a:p>
            <a:r>
              <a:rPr lang="en-US" altLang="ko-KR"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presenting main ideas, supporting ideas, and examples</a:t>
            </a:r>
          </a:p>
          <a:p>
            <a:r>
              <a:rPr lang="en-US" altLang="ko-KR"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a:t>
            </a:r>
            <a:r>
              <a:rPr lang="ru-RU" altLang="ko-KR"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ﬁ</a:t>
            </a:r>
            <a:r>
              <a:rPr lang="en-US" altLang="ko-KR"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ning the message through drafting and revising</a:t>
            </a:r>
          </a:p>
          <a:p>
            <a:r>
              <a:rPr lang="en-US" altLang="ko-KR"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signaling relations within and between sentences, paragraphs, and sections using cohesive and discourse markers</a:t>
            </a:r>
            <a:r>
              <a:rPr lang="en-US" altLang="ko-KR" dirty="0"/>
              <a:t> </a:t>
            </a:r>
          </a:p>
          <a:p>
            <a:r>
              <a:rPr lang="en-US" altLang="ko-KR"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understanding the target discourse community</a:t>
            </a:r>
          </a:p>
          <a:p>
            <a:r>
              <a:rPr lang="en-US" altLang="ko-KR"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using models and templates</a:t>
            </a:r>
          </a:p>
          <a:p>
            <a:r>
              <a:rPr lang="en-US" altLang="ko-KR"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utilizing machine translation</a:t>
            </a:r>
            <a:r>
              <a:rPr lang="en-US" altLang="ko-KR" sz="1600" dirty="0"/>
              <a:t> </a:t>
            </a:r>
            <a:endParaRPr lang="en-US" altLang="ko-KR" sz="4500" dirty="0">
              <a:latin typeface="Arial" panose="020B0604020202020204" pitchFamily="34" charset="0"/>
            </a:endParaRPr>
          </a:p>
          <a:p>
            <a:pPr marL="0" indent="0">
              <a:buNone/>
            </a:pPr>
            <a:endParaRPr lang="en-US" altLang="ko-KR" sz="1400" dirty="0"/>
          </a:p>
          <a:p>
            <a:pPr marL="0" indent="0">
              <a:buNone/>
            </a:pPr>
            <a:endParaRPr lang="en-US" altLang="ko-KR" sz="3600" dirty="0">
              <a:latin typeface="Arial" panose="020B0604020202020204" pitchFamily="34" charset="0"/>
            </a:endParaRPr>
          </a:p>
          <a:p>
            <a:pPr marL="0" indent="0">
              <a:buNone/>
            </a:pPr>
            <a:endParaRPr lang="en-US" altLang="ko-KR" sz="800" dirty="0"/>
          </a:p>
          <a:p>
            <a:pPr marL="0" indent="0">
              <a:buNone/>
            </a:pPr>
            <a:endParaRPr lang="en-US" altLang="ko-KR" sz="4400" dirty="0">
              <a:latin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81479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References:</a:t>
            </a:r>
            <a:endParaRPr lang="en-US" dirty="0">
              <a:latin typeface="+mn-lt"/>
            </a:endParaRPr>
          </a:p>
        </p:txBody>
      </p:sp>
      <p:sp>
        <p:nvSpPr>
          <p:cNvPr id="3" name="Объект 2"/>
          <p:cNvSpPr>
            <a:spLocks noGrp="1"/>
          </p:cNvSpPr>
          <p:nvPr>
            <p:ph idx="1"/>
          </p:nvPr>
        </p:nvSpPr>
        <p:spPr/>
        <p:txBody>
          <a:bodyPr>
            <a:normAutofit fontScale="85000" lnSpcReduction="20000"/>
          </a:bodyPr>
          <a:lstStyle/>
          <a:p>
            <a:r>
              <a:rPr lang="en-US" dirty="0"/>
              <a:t>Azarnoosh, M., </a:t>
            </a:r>
            <a:r>
              <a:rPr lang="en-US" dirty="0" err="1"/>
              <a:t>Zeraatpishe</a:t>
            </a:r>
            <a:r>
              <a:rPr lang="en-US" dirty="0"/>
              <a:t>, M., </a:t>
            </a:r>
            <a:r>
              <a:rPr lang="en-US" dirty="0" err="1"/>
              <a:t>Faravani</a:t>
            </a:r>
            <a:r>
              <a:rPr lang="en-US" dirty="0"/>
              <a:t> A., </a:t>
            </a:r>
            <a:r>
              <a:rPr lang="en-US" dirty="0" err="1"/>
              <a:t>Kargozari</a:t>
            </a:r>
            <a:r>
              <a:rPr lang="en-US" dirty="0"/>
              <a:t> H.R. (Eds.) (2016). Issues in Materials Development. Rotterdam: Sense Publishers.  </a:t>
            </a:r>
          </a:p>
          <a:p>
            <a:r>
              <a:rPr lang="en-US" dirty="0"/>
              <a:t>Hubbard, P., Jones, H., </a:t>
            </a:r>
            <a:r>
              <a:rPr lang="en-US" dirty="0" err="1"/>
              <a:t>Thorton</a:t>
            </a:r>
            <a:r>
              <a:rPr lang="en-US" dirty="0"/>
              <a:t>, B., &amp; Wheeler, R. (1986). A training course for TEFL. Oxford: Oxford University Press.  </a:t>
            </a:r>
          </a:p>
          <a:p>
            <a:r>
              <a:rPr lang="en-US" dirty="0"/>
              <a:t>Masood, A. and Farooq, M.U. (2013). Exploiting Authentic Materials for Developing Writing Skills at Secondary Level.  </a:t>
            </a:r>
          </a:p>
          <a:p>
            <a:r>
              <a:rPr lang="en-US" dirty="0"/>
              <a:t>Laurence, A. (2018). Introducing English for specific Purposes. Oxon: Routledge.</a:t>
            </a:r>
          </a:p>
          <a:p>
            <a:r>
              <a:rPr lang="en-US" dirty="0"/>
              <a:t>Oluwadiya, A. (1992). Some prewriting techniques for student writers. English Teaching Forum, 30(4), 12-15.</a:t>
            </a:r>
          </a:p>
          <a:p>
            <a:r>
              <a:rPr lang="en-US" dirty="0" err="1"/>
              <a:t>Wiriyachitra</a:t>
            </a:r>
            <a:r>
              <a:rPr lang="en-US" dirty="0"/>
              <a:t>, A., &amp; </a:t>
            </a:r>
            <a:r>
              <a:rPr lang="en-US" dirty="0" err="1"/>
              <a:t>Hoblemen</a:t>
            </a:r>
            <a:r>
              <a:rPr lang="en-US" dirty="0"/>
              <a:t>, P. (1990). A balanced approach to the teaching of intermediate-level writing skills to EFL students. English Teaching Forum, 8(4), 37-39.</a:t>
            </a:r>
          </a:p>
        </p:txBody>
      </p:sp>
    </p:spTree>
    <p:extLst>
      <p:ext uri="{BB962C8B-B14F-4D97-AF65-F5344CB8AC3E}">
        <p14:creationId xmlns:p14="http://schemas.microsoft.com/office/powerpoint/2010/main" val="2198921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br>
              <a:rPr lang="en-US" sz="4000" dirty="0"/>
            </a:br>
            <a:r>
              <a:rPr lang="en-US" sz="4000" b="1" dirty="0">
                <a:latin typeface="+mn-lt"/>
              </a:rPr>
              <a:t>Further Reading</a:t>
            </a:r>
            <a:endParaRPr lang="en-US" sz="4000" dirty="0">
              <a:latin typeface="+mn-lt"/>
            </a:endParaRPr>
          </a:p>
        </p:txBody>
      </p:sp>
      <p:sp>
        <p:nvSpPr>
          <p:cNvPr id="3" name="Объект 2"/>
          <p:cNvSpPr>
            <a:spLocks noGrp="1"/>
          </p:cNvSpPr>
          <p:nvPr>
            <p:ph idx="1"/>
          </p:nvPr>
        </p:nvSpPr>
        <p:spPr/>
        <p:txBody>
          <a:bodyPr>
            <a:normAutofit fontScale="55000" lnSpcReduction="20000"/>
          </a:bodyPr>
          <a:lstStyle/>
          <a:p>
            <a:r>
              <a:rPr lang="en-US" dirty="0"/>
              <a:t>Bell, J., &amp; Gower, R. (1998). Writing course materials for the world: A great compromise. In B. Tomlinson (Ed.), Materials development in language teaching (pp. 116-129). Cambridge: Language Teaching Library, Cambridge University Press</a:t>
            </a:r>
          </a:p>
          <a:p>
            <a:r>
              <a:rPr lang="en-US" dirty="0" err="1"/>
              <a:t>Dumitrescu</a:t>
            </a:r>
            <a:r>
              <a:rPr lang="en-US" dirty="0"/>
              <a:t> V. (2000). Authentic materials: Selection and implementation in exercise language training. Forum, 38(2), 20-25</a:t>
            </a:r>
          </a:p>
          <a:p>
            <a:r>
              <a:rPr lang="en-US" dirty="0"/>
              <a:t>Hedge, T. (2005). Writing, A rich source of ideas for the teaching and learning of writing skills, using a framework that includes both “process” and “product” considerations.  Birmingham: The university of Birmingham.</a:t>
            </a:r>
          </a:p>
          <a:p>
            <a:r>
              <a:rPr lang="en-US" dirty="0" err="1"/>
              <a:t>Jacobsan</a:t>
            </a:r>
            <a:r>
              <a:rPr lang="en-US" dirty="0"/>
              <a:t>, E., </a:t>
            </a:r>
            <a:r>
              <a:rPr lang="en-US" dirty="0" err="1"/>
              <a:t>Degener</a:t>
            </a:r>
            <a:r>
              <a:rPr lang="en-US" dirty="0"/>
              <a:t>, S., &amp;Purcell-Gates, V. (2003). Creating authentic materials and activities for the adult literacy classroom: A handbook for practitioners. Boston, MA: NCSALL.</a:t>
            </a:r>
          </a:p>
          <a:p>
            <a:r>
              <a:rPr lang="en-US" dirty="0" err="1"/>
              <a:t>Maley</a:t>
            </a:r>
            <a:r>
              <a:rPr lang="en-US" dirty="0"/>
              <a:t>, A. (2009). Creative writing for language learners (and teachers). Retrieved from </a:t>
            </a:r>
            <a:r>
              <a:rPr lang="en-US" u="sng" dirty="0">
                <a:hlinkClick r:id="rId2"/>
              </a:rPr>
              <a:t>http://www.teachingenglish.org.uk/print/10479</a:t>
            </a:r>
            <a:r>
              <a:rPr lang="en-US" dirty="0"/>
              <a:t>.</a:t>
            </a:r>
          </a:p>
          <a:p>
            <a:r>
              <a:rPr lang="en-US" dirty="0" err="1"/>
              <a:t>Maroko</a:t>
            </a:r>
            <a:r>
              <a:rPr lang="en-US" dirty="0"/>
              <a:t>, G.M. (2010). The authentic materials approach in the teaching of functional writing in the classroom. In R. </a:t>
            </a:r>
            <a:r>
              <a:rPr lang="en-US" dirty="0" err="1"/>
              <a:t>Reinelt</a:t>
            </a:r>
            <a:r>
              <a:rPr lang="en-US" dirty="0"/>
              <a:t> (Ed),  The new decade and (2</a:t>
            </a:r>
            <a:r>
              <a:rPr lang="en-US" baseline="30000" dirty="0"/>
              <a:t>nd</a:t>
            </a:r>
            <a:r>
              <a:rPr lang="en-US" dirty="0"/>
              <a:t>) FL teaching: The initial phase (pp. 71-87). EU, Matsuyama, Japan: Rudolf </a:t>
            </a:r>
            <a:r>
              <a:rPr lang="en-US" dirty="0" err="1"/>
              <a:t>Reinelt</a:t>
            </a:r>
            <a:r>
              <a:rPr lang="en-US" dirty="0"/>
              <a:t> Research Laboratory.</a:t>
            </a:r>
          </a:p>
          <a:p>
            <a:r>
              <a:rPr lang="en-US" dirty="0"/>
              <a:t>McDonough, J., Shaw , C., &amp; Masuhara, H. (2012). Materials and methods in ELT. Malden, MA: John Wiley &amp; Sons, Inc</a:t>
            </a:r>
          </a:p>
          <a:p>
            <a:r>
              <a:rPr lang="en-US" dirty="0" err="1"/>
              <a:t>Mukundan</a:t>
            </a:r>
            <a:r>
              <a:rPr lang="en-US" dirty="0"/>
              <a:t>, J., &amp;  </a:t>
            </a:r>
            <a:r>
              <a:rPr lang="en-US" dirty="0" err="1"/>
              <a:t>Nimehchisalem</a:t>
            </a:r>
            <a:r>
              <a:rPr lang="en-US" dirty="0"/>
              <a:t>, V. (2013). Materials for writing was this the case of the runaway bandwagon? In B. Tomlinson (Ed), Applied linguistics and materials development (pp. 213-230). Chennai, India: </a:t>
            </a:r>
            <a:r>
              <a:rPr lang="en-US" dirty="0" err="1"/>
              <a:t>Bloomsburry</a:t>
            </a:r>
            <a:r>
              <a:rPr lang="en-US" dirty="0"/>
              <a:t> Academic.</a:t>
            </a:r>
          </a:p>
          <a:p>
            <a:pPr marL="0" indent="0">
              <a:buNone/>
            </a:pPr>
            <a:endParaRPr lang="ru-RU" dirty="0"/>
          </a:p>
        </p:txBody>
      </p:sp>
    </p:spTree>
    <p:extLst>
      <p:ext uri="{BB962C8B-B14F-4D97-AF65-F5344CB8AC3E}">
        <p14:creationId xmlns:p14="http://schemas.microsoft.com/office/powerpoint/2010/main" val="3689060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br>
              <a:rPr lang="en-US" sz="7200" dirty="0"/>
            </a:br>
            <a:r>
              <a:rPr lang="en-US" sz="4900" b="1" dirty="0">
                <a:latin typeface="+mn-lt"/>
              </a:rPr>
              <a:t>Home assignment</a:t>
            </a:r>
            <a:endParaRPr lang="ru-RU" sz="7200" b="1" dirty="0">
              <a:latin typeface="+mn-lt"/>
            </a:endParaRPr>
          </a:p>
        </p:txBody>
      </p:sp>
      <p:sp>
        <p:nvSpPr>
          <p:cNvPr id="3" name="Объект 2"/>
          <p:cNvSpPr>
            <a:spLocks noGrp="1"/>
          </p:cNvSpPr>
          <p:nvPr>
            <p:ph idx="1"/>
          </p:nvPr>
        </p:nvSpPr>
        <p:spPr/>
        <p:txBody>
          <a:bodyPr>
            <a:normAutofit fontScale="77500" lnSpcReduction="20000"/>
          </a:bodyPr>
          <a:lstStyle/>
          <a:p>
            <a:pPr marL="0" indent="0">
              <a:buNone/>
            </a:pPr>
            <a:endParaRPr lang="en-US" dirty="0"/>
          </a:p>
          <a:p>
            <a:pPr marL="0" indent="0">
              <a:buNone/>
            </a:pPr>
            <a:r>
              <a:rPr lang="en-US" b="1" dirty="0"/>
              <a:t>Reflection task</a:t>
            </a:r>
            <a:endParaRPr lang="en-US" dirty="0"/>
          </a:p>
          <a:p>
            <a:r>
              <a:rPr lang="en-US" dirty="0"/>
              <a:t>Based on what you have learnt from this lecture, write a one-page reflection on what challenges you face in developing writing materials and what types of activities do you usually choose to create and use. </a:t>
            </a:r>
          </a:p>
          <a:p>
            <a:pPr marL="0" indent="0">
              <a:buNone/>
            </a:pPr>
            <a:r>
              <a:rPr lang="en-US" b="1" dirty="0"/>
              <a:t>Question/Answer</a:t>
            </a:r>
            <a:endParaRPr lang="en-US" dirty="0"/>
          </a:p>
          <a:p>
            <a:pPr lvl="0"/>
            <a:r>
              <a:rPr lang="en-US" dirty="0"/>
              <a:t>1. What approaches are there in teaching writing? What are the strengths and weaknesses of each?</a:t>
            </a:r>
          </a:p>
          <a:p>
            <a:pPr lvl="0"/>
            <a:r>
              <a:rPr lang="en-US" dirty="0"/>
              <a:t>2. What types of writing do you know?</a:t>
            </a:r>
          </a:p>
          <a:p>
            <a:pPr lvl="0"/>
            <a:r>
              <a:rPr lang="en-US" dirty="0"/>
              <a:t>3. What are the qualities </a:t>
            </a:r>
            <a:r>
              <a:rPr lang="en-US"/>
              <a:t>of writing </a:t>
            </a:r>
            <a:r>
              <a:rPr lang="en-US" dirty="0"/>
              <a:t>tasks?</a:t>
            </a:r>
          </a:p>
          <a:p>
            <a:pPr marL="0" indent="0">
              <a:buNone/>
            </a:pPr>
            <a:r>
              <a:rPr lang="en-US" b="1" dirty="0"/>
              <a:t>A Practical Task</a:t>
            </a:r>
            <a:endParaRPr lang="en-US" dirty="0"/>
          </a:p>
          <a:p>
            <a:r>
              <a:rPr lang="en-US" dirty="0"/>
              <a:t>Within the selected branch of ESP, develop a writing material and use it with your students. Collect their feedback by asking the questions based on what you have learnt in this lecture.</a:t>
            </a:r>
          </a:p>
        </p:txBody>
      </p:sp>
    </p:spTree>
    <p:extLst>
      <p:ext uri="{BB962C8B-B14F-4D97-AF65-F5344CB8AC3E}">
        <p14:creationId xmlns:p14="http://schemas.microsoft.com/office/powerpoint/2010/main" val="16861895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817</TotalTime>
  <Words>1443</Words>
  <Application>Microsoft Office PowerPoint</Application>
  <PresentationFormat>On-screen Show (4:3)</PresentationFormat>
  <Paragraphs>107</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Constantia</vt:lpstr>
      <vt:lpstr>Times New Roman</vt:lpstr>
      <vt:lpstr>Wingdings 2</vt:lpstr>
      <vt:lpstr>Поток</vt:lpstr>
      <vt:lpstr>Lecture 13. Creating tasks. Writing</vt:lpstr>
      <vt:lpstr>Outline:</vt:lpstr>
      <vt:lpstr>The Definition of Writing</vt:lpstr>
      <vt:lpstr>Approaches in Writing</vt:lpstr>
      <vt:lpstr>Research findings</vt:lpstr>
      <vt:lpstr>Types of writing </vt:lpstr>
      <vt:lpstr>Programmed and spontaneous writing</vt:lpstr>
      <vt:lpstr>Techniques and strategies</vt:lpstr>
      <vt:lpstr>General Principles</vt:lpstr>
      <vt:lpstr>References:</vt:lpstr>
      <vt:lpstr> Further Reading</vt:lpstr>
      <vt:lpstr> Home assignment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Acer</cp:lastModifiedBy>
  <cp:revision>74</cp:revision>
  <dcterms:created xsi:type="dcterms:W3CDTF">2018-10-25T23:43:22Z</dcterms:created>
  <dcterms:modified xsi:type="dcterms:W3CDTF">2019-06-25T20:17:23Z</dcterms:modified>
</cp:coreProperties>
</file>