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0" r:id="rId5"/>
    <p:sldId id="259" r:id="rId6"/>
    <p:sldId id="261" r:id="rId7"/>
    <p:sldId id="262" r:id="rId8"/>
    <p:sldId id="269" r:id="rId9"/>
    <p:sldId id="265" r:id="rId10"/>
    <p:sldId id="271" r:id="rId11"/>
    <p:sldId id="272" r:id="rId12"/>
    <p:sldId id="268" r:id="rId13"/>
    <p:sldId id="267" r:id="rId14"/>
    <p:sldId id="264"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7" autoAdjust="0"/>
    <p:restoredTop sz="94660"/>
  </p:normalViewPr>
  <p:slideViewPr>
    <p:cSldViewPr>
      <p:cViewPr varScale="1">
        <p:scale>
          <a:sx n="82" d="100"/>
          <a:sy n="82" d="100"/>
        </p:scale>
        <p:origin x="147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02.07.2019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02.07.2019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02.07.2019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02.07.2019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02.07.2019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02.07.2019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02.07.2019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02.07.2019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researchgate.net/publication/330319110_PROBLEM-BASED_ENGLISH_SPEAKING_MATERIAL_TO_ENHANCE_STUDENTS'_CRITICAL_THINKING_SKILL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sz="4900" dirty="0">
                <a:solidFill>
                  <a:schemeClr val="bg1"/>
                </a:solidFill>
                <a:latin typeface="+mn-lt"/>
              </a:rPr>
              <a:t>Lecture 14. </a:t>
            </a:r>
            <a:br>
              <a:rPr lang="en-US" dirty="0">
                <a:latin typeface="+mn-lt"/>
              </a:rPr>
            </a:br>
            <a:r>
              <a:rPr lang="en-US">
                <a:latin typeface="+mn-lt"/>
              </a:rPr>
              <a:t>Creating tasks. </a:t>
            </a:r>
            <a:r>
              <a:rPr lang="en-US" dirty="0">
                <a:latin typeface="+mn-lt"/>
              </a:rPr>
              <a:t>Speaking</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pPr lvl="0"/>
            <a:r>
              <a:rPr lang="en-US" sz="2400" dirty="0"/>
              <a:t>Speaking as a skill</a:t>
            </a:r>
          </a:p>
          <a:p>
            <a:pPr lvl="0"/>
            <a:r>
              <a:rPr lang="en-US" sz="2400" dirty="0"/>
              <a:t>The significance of proper speaking materials </a:t>
            </a:r>
          </a:p>
          <a:p>
            <a:pPr lvl="0"/>
            <a:r>
              <a:rPr lang="en-US" sz="2400" dirty="0"/>
              <a:t>Areas of relevant research studies</a:t>
            </a:r>
          </a:p>
          <a:p>
            <a:pPr lvl="0"/>
            <a:r>
              <a:rPr lang="en-US" sz="2400" dirty="0"/>
              <a:t>Conditions for language acquisition</a:t>
            </a:r>
          </a:p>
          <a:p>
            <a:pPr lvl="0"/>
            <a:r>
              <a:rPr lang="en-US" sz="2400" dirty="0"/>
              <a:t>Criteria for Speaking Activities</a:t>
            </a:r>
          </a:p>
          <a:p>
            <a:r>
              <a:rPr lang="en-US" dirty="0"/>
              <a:t>Structuring Speaking activities</a:t>
            </a:r>
          </a:p>
          <a:p>
            <a:pPr lvl="0"/>
            <a:endParaRPr lang="en-US" sz="2400" dirty="0"/>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t>Speaking as a skill</a:t>
            </a:r>
            <a:endParaRPr lang="ru-RU" sz="4800" b="1" dirty="0"/>
          </a:p>
        </p:txBody>
      </p:sp>
      <p:sp>
        <p:nvSpPr>
          <p:cNvPr id="3" name="Объект 2"/>
          <p:cNvSpPr>
            <a:spLocks noGrp="1"/>
          </p:cNvSpPr>
          <p:nvPr>
            <p:ph idx="1"/>
          </p:nvPr>
        </p:nvSpPr>
        <p:spPr/>
        <p:txBody>
          <a:bodyPr>
            <a:normAutofit fontScale="92500" lnSpcReduction="10000"/>
          </a:bodyPr>
          <a:lstStyle/>
          <a:p>
            <a:pPr marL="0" indent="0">
              <a:buNone/>
            </a:pPr>
            <a:endParaRPr lang="en-US" b="1" dirty="0">
              <a:solidFill>
                <a:srgbClr val="FF0000"/>
              </a:solidFill>
            </a:endParaRPr>
          </a:p>
          <a:p>
            <a:pPr marL="0" indent="0">
              <a:buNone/>
            </a:pPr>
            <a:r>
              <a:rPr lang="en-US" dirty="0"/>
              <a:t>Azarnoosh et al. (2016:84) citing Burn and Hill (2013) note that speaking is a complex mental process combining various cognitive skills, virtually simultaneously, and drawing on working memory of words and concepts, while self-monitoring. </a:t>
            </a:r>
          </a:p>
          <a:p>
            <a:pPr marL="0" indent="0">
              <a:buNone/>
            </a:pPr>
            <a:r>
              <a:rPr lang="en-US" dirty="0"/>
              <a:t>Hughes (2010:208), focusing on specific challenges of the speaking skill for learners, stresses that</a:t>
            </a:r>
          </a:p>
          <a:p>
            <a:pPr marL="0" indent="0">
              <a:buNone/>
            </a:pPr>
            <a:r>
              <a:rPr lang="en-US" sz="2200" dirty="0"/>
              <a:t>… the demand of speech processing in real-time conversational and other speaking contexts place tremendous cognitive load on the second language user as they attempt to draw together the various elements from lexical retrieval to syntactic processing to the motor skills of speech articulation. </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D69F2-FF8D-49BC-8278-E37ADC5FE2CE}"/>
              </a:ext>
            </a:extLst>
          </p:cNvPr>
          <p:cNvSpPr>
            <a:spLocks noGrp="1"/>
          </p:cNvSpPr>
          <p:nvPr>
            <p:ph type="title"/>
          </p:nvPr>
        </p:nvSpPr>
        <p:spPr>
          <a:xfrm>
            <a:off x="539552" y="1363980"/>
            <a:ext cx="8229600" cy="1143000"/>
          </a:xfrm>
        </p:spPr>
        <p:txBody>
          <a:bodyPr>
            <a:normAutofit fontScale="90000"/>
          </a:bodyPr>
          <a:lstStyle/>
          <a:p>
            <a:pPr algn="ctr"/>
            <a:r>
              <a:rPr lang="en-US" sz="4000" b="1" dirty="0">
                <a:latin typeface="+mn-lt"/>
              </a:rPr>
              <a:t>The significance of proper speaking materials </a:t>
            </a:r>
            <a:br>
              <a:rPr lang="en-US" sz="5400" dirty="0"/>
            </a:br>
            <a:endParaRPr lang="en-US" dirty="0"/>
          </a:p>
        </p:txBody>
      </p:sp>
      <p:sp>
        <p:nvSpPr>
          <p:cNvPr id="3" name="Content Placeholder 2">
            <a:extLst>
              <a:ext uri="{FF2B5EF4-FFF2-40B4-BE49-F238E27FC236}">
                <a16:creationId xmlns:a16="http://schemas.microsoft.com/office/drawing/2014/main" id="{E7A75AD9-300F-4EFD-94A0-7B6BBCB8FBFA}"/>
              </a:ext>
            </a:extLst>
          </p:cNvPr>
          <p:cNvSpPr>
            <a:spLocks noGrp="1"/>
          </p:cNvSpPr>
          <p:nvPr>
            <p:ph idx="1"/>
          </p:nvPr>
        </p:nvSpPr>
        <p:spPr>
          <a:xfrm>
            <a:off x="457200" y="2132856"/>
            <a:ext cx="6168827" cy="4191744"/>
          </a:xfrm>
        </p:spPr>
        <p:txBody>
          <a:bodyPr>
            <a:normAutofit fontScale="92500" lnSpcReduction="20000"/>
          </a:bodyPr>
          <a:lstStyle/>
          <a:p>
            <a:pPr marL="0" indent="0" algn="just">
              <a:buNone/>
            </a:pPr>
            <a:r>
              <a:rPr lang="en-US" sz="2400" dirty="0"/>
              <a:t>The facilitation with real-life activities allowing for effective preparation of students for communication in the language is essential. It is particularly important that the materials developed by teachers can help to equip learners with the necessary skills and sufficient practice. Therefore, much thought must be given when making decisions regarding topics and types of tasks. The world-wide fashion in ELT in regards to Communicative Language Teaching which prioritises the skill of Speaking brings about the need for such materials. However, it must be admitted the types of activities and tasks are of less variety compared to the rest three skills. </a:t>
            </a:r>
          </a:p>
        </p:txBody>
      </p:sp>
      <p:pic>
        <p:nvPicPr>
          <p:cNvPr id="5" name="Picture 4">
            <a:extLst>
              <a:ext uri="{FF2B5EF4-FFF2-40B4-BE49-F238E27FC236}">
                <a16:creationId xmlns:a16="http://schemas.microsoft.com/office/drawing/2014/main" id="{16118B9B-7EE8-4899-B011-FBD74F3A5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1628800"/>
            <a:ext cx="2143125" cy="2143125"/>
          </a:xfrm>
          <a:prstGeom prst="rect">
            <a:avLst/>
          </a:prstGeom>
        </p:spPr>
      </p:pic>
      <p:pic>
        <p:nvPicPr>
          <p:cNvPr id="7" name="Picture 6">
            <a:extLst>
              <a:ext uri="{FF2B5EF4-FFF2-40B4-BE49-F238E27FC236}">
                <a16:creationId xmlns:a16="http://schemas.microsoft.com/office/drawing/2014/main" id="{14DE7316-A1F2-479F-8E9B-095C04760F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8330" y="4439005"/>
            <a:ext cx="2104987" cy="1580390"/>
          </a:xfrm>
          <a:prstGeom prst="rect">
            <a:avLst/>
          </a:prstGeom>
        </p:spPr>
      </p:pic>
    </p:spTree>
    <p:extLst>
      <p:ext uri="{BB962C8B-B14F-4D97-AF65-F5344CB8AC3E}">
        <p14:creationId xmlns:p14="http://schemas.microsoft.com/office/powerpoint/2010/main" val="1084771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0" algn="ctr"/>
            <a:r>
              <a:rPr lang="en-US" sz="3600" b="1" dirty="0">
                <a:latin typeface="+mn-lt"/>
              </a:rPr>
              <a:t>Areas of relevant research studies</a:t>
            </a:r>
          </a:p>
        </p:txBody>
      </p:sp>
      <p:sp>
        <p:nvSpPr>
          <p:cNvPr id="3" name="Объект 2"/>
          <p:cNvSpPr>
            <a:spLocks noGrp="1"/>
          </p:cNvSpPr>
          <p:nvPr>
            <p:ph idx="1"/>
          </p:nvPr>
        </p:nvSpPr>
        <p:spPr/>
        <p:txBody>
          <a:bodyPr>
            <a:normAutofit/>
          </a:bodyPr>
          <a:lstStyle/>
          <a:p>
            <a:pPr marL="0" indent="0">
              <a:buNone/>
            </a:pPr>
            <a:r>
              <a:rPr lang="en-US" dirty="0"/>
              <a:t>Hughes (2010:212) points out that there is a large body of research that can be referred to while developing materials for speaking skills:</a:t>
            </a:r>
          </a:p>
          <a:p>
            <a:pPr lvl="0"/>
            <a:r>
              <a:rPr lang="en-US" sz="2400" dirty="0"/>
              <a:t>Study of spoken corpora</a:t>
            </a:r>
          </a:p>
          <a:p>
            <a:pPr lvl="0"/>
            <a:r>
              <a:rPr lang="en-US" sz="2400" dirty="0"/>
              <a:t>Conversation analysis</a:t>
            </a:r>
          </a:p>
          <a:p>
            <a:pPr lvl="0"/>
            <a:r>
              <a:rPr lang="en-US" sz="2400" dirty="0"/>
              <a:t>Discourse analysis and pragmatics</a:t>
            </a:r>
          </a:p>
          <a:p>
            <a:pPr lvl="0"/>
            <a:r>
              <a:rPr lang="en-US" sz="2400" dirty="0"/>
              <a:t>Work on affect and creativity </a:t>
            </a:r>
          </a:p>
          <a:p>
            <a:pPr lvl="0"/>
            <a:r>
              <a:rPr lang="en-US" sz="2400" dirty="0"/>
              <a:t>Interactional linguistics</a:t>
            </a:r>
          </a:p>
          <a:p>
            <a:pPr lvl="0"/>
            <a:r>
              <a:rPr lang="en-US" sz="2400" dirty="0"/>
              <a:t>Speech processing and psycholinguistics</a:t>
            </a:r>
          </a:p>
          <a:p>
            <a:pPr marL="0" indent="0">
              <a:buNone/>
            </a:pPr>
            <a:endParaRPr lang="ru-RU" dirty="0"/>
          </a:p>
        </p:txBody>
      </p:sp>
    </p:spTree>
    <p:extLst>
      <p:ext uri="{BB962C8B-B14F-4D97-AF65-F5344CB8AC3E}">
        <p14:creationId xmlns:p14="http://schemas.microsoft.com/office/powerpoint/2010/main" val="3648948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3600" b="1" dirty="0">
                <a:latin typeface="+mn-lt"/>
              </a:rPr>
              <a:t>Creating conditions for language acquisition</a:t>
            </a:r>
            <a:endParaRPr lang="ru-RU" sz="3600" b="1" dirty="0">
              <a:latin typeface="+mn-lt"/>
            </a:endParaRPr>
          </a:p>
        </p:txBody>
      </p:sp>
      <p:sp>
        <p:nvSpPr>
          <p:cNvPr id="3" name="Объект 2"/>
          <p:cNvSpPr>
            <a:spLocks noGrp="1"/>
          </p:cNvSpPr>
          <p:nvPr>
            <p:ph idx="1"/>
          </p:nvPr>
        </p:nvSpPr>
        <p:spPr/>
        <p:txBody>
          <a:bodyPr>
            <a:normAutofit fontScale="85000" lnSpcReduction="20000"/>
          </a:bodyPr>
          <a:lstStyle/>
          <a:p>
            <a:pPr marL="0" indent="0">
              <a:buNone/>
            </a:pPr>
            <a:r>
              <a:rPr lang="en-US" dirty="0"/>
              <a:t>Tomlinson (2018:23) highlights the following five most important criteria for creating conditions for language acquisition showing to what extent various activities may:</a:t>
            </a:r>
          </a:p>
          <a:p>
            <a:r>
              <a:rPr lang="en-US" dirty="0"/>
              <a:t>(1). expose the learners to a rich, recycled, comprehensible and meaningful input of language in use;</a:t>
            </a:r>
          </a:p>
          <a:p>
            <a:r>
              <a:rPr lang="en-US" dirty="0"/>
              <a:t>(2). engage the leaners affectively (i.e. involve the leaners’ emotions and or contribute to self esteem and positive feelings about the learning experience);</a:t>
            </a:r>
          </a:p>
          <a:p>
            <a:r>
              <a:rPr lang="en-US" dirty="0"/>
              <a:t>(3). engage the learners cognitively (i.e. stimulate the learners to think critically and creatively);</a:t>
            </a:r>
          </a:p>
          <a:p>
            <a:r>
              <a:rPr lang="en-US" dirty="0"/>
              <a:t>(4). pay attention to form during or after a meaning-focused activity </a:t>
            </a:r>
          </a:p>
          <a:p>
            <a:r>
              <a:rPr lang="en-US" dirty="0"/>
              <a:t>(5). provide the learners with opportunities to use the target language for authentic communication</a:t>
            </a:r>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3600" b="1" dirty="0">
                <a:latin typeface="+mn-lt"/>
              </a:rPr>
              <a:t>Criteria for Speaking Activities</a:t>
            </a:r>
            <a:endParaRPr lang="ru-RU" sz="3600" b="1" dirty="0">
              <a:latin typeface="+mn-lt"/>
            </a:endParaRPr>
          </a:p>
        </p:txBody>
      </p:sp>
      <p:sp>
        <p:nvSpPr>
          <p:cNvPr id="3" name="Объект 2"/>
          <p:cNvSpPr>
            <a:spLocks noGrp="1"/>
          </p:cNvSpPr>
          <p:nvPr>
            <p:ph idx="1"/>
          </p:nvPr>
        </p:nvSpPr>
        <p:spPr/>
        <p:txBody>
          <a:bodyPr>
            <a:normAutofit fontScale="62500" lnSpcReduction="20000"/>
          </a:bodyPr>
          <a:lstStyle/>
          <a:p>
            <a:pPr marL="0" indent="0">
              <a:buNone/>
            </a:pPr>
            <a:r>
              <a:rPr lang="en-US" dirty="0"/>
              <a:t>Thornbury (2005) suggest a list of criteria for speaking activities:</a:t>
            </a:r>
          </a:p>
          <a:p>
            <a:r>
              <a:rPr lang="en-US" b="1" dirty="0"/>
              <a:t>Productivity</a:t>
            </a:r>
            <a:r>
              <a:rPr lang="en-US" dirty="0"/>
              <a:t> </a:t>
            </a:r>
          </a:p>
          <a:p>
            <a:r>
              <a:rPr lang="en-US" b="1" dirty="0"/>
              <a:t>Purposefulness </a:t>
            </a:r>
          </a:p>
          <a:p>
            <a:r>
              <a:rPr lang="en-US" b="1" dirty="0"/>
              <a:t>Interactivity </a:t>
            </a:r>
          </a:p>
          <a:p>
            <a:r>
              <a:rPr lang="en-US" b="1" dirty="0"/>
              <a:t>Challenge</a:t>
            </a:r>
            <a:r>
              <a:rPr lang="en-US" dirty="0"/>
              <a:t> – It is possible to modify the level of challenge in regards to one or the more dimensions given below:</a:t>
            </a:r>
          </a:p>
          <a:p>
            <a:pPr>
              <a:buFont typeface="Wingdings" panose="05000000000000000000" pitchFamily="2" charset="2"/>
              <a:buChar char="Ø"/>
            </a:pPr>
            <a:r>
              <a:rPr lang="en-US" i="1" dirty="0"/>
              <a:t>linguistic </a:t>
            </a:r>
          </a:p>
          <a:p>
            <a:pPr>
              <a:buFont typeface="Wingdings" panose="05000000000000000000" pitchFamily="2" charset="2"/>
              <a:buChar char="Ø"/>
            </a:pPr>
            <a:r>
              <a:rPr lang="en-US" i="1" dirty="0"/>
              <a:t>cognitive</a:t>
            </a:r>
            <a:r>
              <a:rPr lang="en-US" dirty="0"/>
              <a:t> </a:t>
            </a:r>
          </a:p>
          <a:p>
            <a:pPr>
              <a:buFont typeface="Wingdings" panose="05000000000000000000" pitchFamily="2" charset="2"/>
              <a:buChar char="Ø"/>
            </a:pPr>
            <a:r>
              <a:rPr lang="en-US" i="1" dirty="0"/>
              <a:t>psycholinguistic</a:t>
            </a:r>
            <a:endParaRPr lang="en-US" dirty="0"/>
          </a:p>
          <a:p>
            <a:pPr>
              <a:buFont typeface="Wingdings" panose="05000000000000000000" pitchFamily="2" charset="2"/>
              <a:buChar char="Ø"/>
            </a:pPr>
            <a:r>
              <a:rPr lang="en-US" i="1" dirty="0"/>
              <a:t>affective</a:t>
            </a:r>
            <a:r>
              <a:rPr lang="en-US" dirty="0"/>
              <a:t> </a:t>
            </a:r>
          </a:p>
          <a:p>
            <a:r>
              <a:rPr lang="en-US" b="1" dirty="0"/>
              <a:t>Authenticity</a:t>
            </a:r>
          </a:p>
          <a:p>
            <a:pPr marL="0" indent="0">
              <a:buNone/>
            </a:pPr>
            <a:endParaRPr lang="en-US" dirty="0"/>
          </a:p>
          <a:p>
            <a:pPr marL="0" indent="0">
              <a:buNone/>
            </a:pPr>
            <a:r>
              <a:rPr lang="en-US" dirty="0"/>
              <a:t>It is also critical that speaking tasks:</a:t>
            </a:r>
          </a:p>
          <a:p>
            <a:pPr lvl="0">
              <a:buFont typeface="Wingdings" panose="05000000000000000000" pitchFamily="2" charset="2"/>
              <a:buChar char="ü"/>
            </a:pPr>
            <a:r>
              <a:rPr lang="en-US" dirty="0"/>
              <a:t>are up-to -date</a:t>
            </a:r>
          </a:p>
          <a:p>
            <a:pPr lvl="0">
              <a:buFont typeface="Wingdings" panose="05000000000000000000" pitchFamily="2" charset="2"/>
              <a:buChar char="ü"/>
            </a:pPr>
            <a:r>
              <a:rPr lang="en-US" dirty="0"/>
              <a:t>can be used for both genders</a:t>
            </a:r>
          </a:p>
          <a:p>
            <a:pPr lvl="0">
              <a:buFont typeface="Wingdings" panose="05000000000000000000" pitchFamily="2" charset="2"/>
              <a:buChar char="ü"/>
            </a:pPr>
            <a:r>
              <a:rPr lang="en-US" dirty="0"/>
              <a:t>are age-appropriate</a:t>
            </a:r>
          </a:p>
          <a:p>
            <a:pPr lvl="0">
              <a:buFont typeface="Wingdings" panose="05000000000000000000" pitchFamily="2" charset="2"/>
              <a:buChar char="ü"/>
            </a:pPr>
            <a:r>
              <a:rPr lang="en-US" dirty="0"/>
              <a:t>communication-provoking</a:t>
            </a:r>
          </a:p>
          <a:p>
            <a:pPr marL="0" indent="0">
              <a:buNone/>
            </a:pPr>
            <a:endParaRPr lang="ru-RU" dirty="0"/>
          </a:p>
        </p:txBody>
      </p:sp>
    </p:spTree>
    <p:extLst>
      <p:ext uri="{BB962C8B-B14F-4D97-AF65-F5344CB8AC3E}">
        <p14:creationId xmlns:p14="http://schemas.microsoft.com/office/powerpoint/2010/main" val="133794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t>Structuring Speaking activities</a:t>
            </a:r>
            <a:endParaRPr lang="en-US" sz="4400" dirty="0"/>
          </a:p>
        </p:txBody>
      </p:sp>
      <p:sp>
        <p:nvSpPr>
          <p:cNvPr id="3" name="Объект 2"/>
          <p:cNvSpPr>
            <a:spLocks noGrp="1"/>
          </p:cNvSpPr>
          <p:nvPr>
            <p:ph idx="1"/>
          </p:nvPr>
        </p:nvSpPr>
        <p:spPr/>
        <p:txBody>
          <a:bodyPr>
            <a:normAutofit/>
          </a:bodyPr>
          <a:lstStyle/>
          <a:p>
            <a:pPr marL="0" indent="0">
              <a:buNone/>
            </a:pPr>
            <a:r>
              <a:rPr lang="en-US" dirty="0"/>
              <a:t>When using a speaking activity, a teacher should think not only about the activity itself but also what happens before and after the activity. Thus, every activity can be seen it terms of:</a:t>
            </a:r>
          </a:p>
          <a:p>
            <a:r>
              <a:rPr lang="en-US" b="1" i="1" dirty="0"/>
              <a:t>Pre-task phase </a:t>
            </a:r>
            <a:endParaRPr lang="en-US" dirty="0"/>
          </a:p>
          <a:p>
            <a:r>
              <a:rPr lang="en-US" b="1" i="1" dirty="0"/>
              <a:t>Task phase </a:t>
            </a:r>
          </a:p>
          <a:p>
            <a:r>
              <a:rPr lang="en-US" b="1" i="1" dirty="0"/>
              <a:t>Post task phase</a:t>
            </a:r>
          </a:p>
          <a:p>
            <a:pPr marL="0" indent="0">
              <a:buNone/>
            </a:pPr>
            <a:endParaRPr lang="ru-RU" dirty="0">
              <a:solidFill>
                <a:srgbClr val="FF0000"/>
              </a:solidFill>
            </a:endParaRPr>
          </a:p>
        </p:txBody>
      </p:sp>
    </p:spTree>
    <p:extLst>
      <p:ext uri="{BB962C8B-B14F-4D97-AF65-F5344CB8AC3E}">
        <p14:creationId xmlns:p14="http://schemas.microsoft.com/office/powerpoint/2010/main" val="2198921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Pre-task phase </a:t>
            </a:r>
            <a:endParaRPr lang="en-US" sz="4000" dirty="0">
              <a:latin typeface="+mn-lt"/>
            </a:endParaRPr>
          </a:p>
        </p:txBody>
      </p:sp>
      <p:sp>
        <p:nvSpPr>
          <p:cNvPr id="3" name="Объект 2"/>
          <p:cNvSpPr>
            <a:spLocks noGrp="1"/>
          </p:cNvSpPr>
          <p:nvPr>
            <p:ph idx="1"/>
          </p:nvPr>
        </p:nvSpPr>
        <p:spPr/>
        <p:txBody>
          <a:bodyPr>
            <a:normAutofit fontScale="77500" lnSpcReduction="20000"/>
          </a:bodyPr>
          <a:lstStyle/>
          <a:p>
            <a:pPr marL="0" indent="0">
              <a:lnSpc>
                <a:spcPct val="170000"/>
              </a:lnSpc>
              <a:spcAft>
                <a:spcPts val="600"/>
              </a:spcAft>
              <a:buNone/>
            </a:pPr>
            <a:r>
              <a:rPr lang="en-US" dirty="0"/>
              <a:t>In this stage, students may be given useful vocabulary to prepare for the activity itself. However, sometimes students may experience difficulties in suing tis vocabulary until they get sufficient practice. Goh (2007:34-35) highlights specific benefits of pre-tasks. According to him: </a:t>
            </a:r>
          </a:p>
          <a:p>
            <a:pPr lvl="0"/>
            <a:r>
              <a:rPr lang="en-US" dirty="0"/>
              <a:t>More complex content as a result of deeper interpretation of task demands</a:t>
            </a:r>
          </a:p>
          <a:p>
            <a:pPr lvl="0"/>
            <a:r>
              <a:rPr lang="en-US" dirty="0"/>
              <a:t>More experimentation with complex or new forms to express complex ideas</a:t>
            </a:r>
          </a:p>
          <a:p>
            <a:pPr lvl="0"/>
            <a:r>
              <a:rPr lang="en-US" dirty="0"/>
              <a:t>Better monitoring during task performance</a:t>
            </a:r>
          </a:p>
          <a:p>
            <a:pPr lvl="0"/>
            <a:r>
              <a:rPr lang="en-US" dirty="0"/>
              <a:t>Greater fluency </a:t>
            </a:r>
          </a:p>
          <a:p>
            <a:pPr lvl="0"/>
            <a:r>
              <a:rPr lang="en-US" dirty="0"/>
              <a:t>Improved accuracy in selected tasks</a:t>
            </a:r>
          </a:p>
          <a:p>
            <a:pPr marL="0" indent="0">
              <a:buNone/>
            </a:pPr>
            <a:endParaRPr lang="en-US" dirty="0"/>
          </a:p>
        </p:txBody>
      </p:sp>
    </p:spTree>
    <p:extLst>
      <p:ext uri="{BB962C8B-B14F-4D97-AF65-F5344CB8AC3E}">
        <p14:creationId xmlns:p14="http://schemas.microsoft.com/office/powerpoint/2010/main" val="3689060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A685B-D8DA-4F75-A7A7-9BC46A5471CD}"/>
              </a:ext>
            </a:extLst>
          </p:cNvPr>
          <p:cNvSpPr>
            <a:spLocks noGrp="1"/>
          </p:cNvSpPr>
          <p:nvPr>
            <p:ph type="title"/>
          </p:nvPr>
        </p:nvSpPr>
        <p:spPr/>
        <p:txBody>
          <a:bodyPr>
            <a:normAutofit/>
          </a:bodyPr>
          <a:lstStyle/>
          <a:p>
            <a:pPr algn="ctr"/>
            <a:r>
              <a:rPr lang="en-US" sz="4800" b="1" dirty="0">
                <a:latin typeface="+mn-lt"/>
              </a:rPr>
              <a:t>Task phase </a:t>
            </a:r>
            <a:endParaRPr lang="en-US" sz="4800" dirty="0">
              <a:latin typeface="+mn-lt"/>
            </a:endParaRPr>
          </a:p>
        </p:txBody>
      </p:sp>
      <p:sp>
        <p:nvSpPr>
          <p:cNvPr id="3" name="Content Placeholder 2">
            <a:extLst>
              <a:ext uri="{FF2B5EF4-FFF2-40B4-BE49-F238E27FC236}">
                <a16:creationId xmlns:a16="http://schemas.microsoft.com/office/drawing/2014/main" id="{90DECA0A-49E3-4085-AB2E-C1119C9E22F2}"/>
              </a:ext>
            </a:extLst>
          </p:cNvPr>
          <p:cNvSpPr>
            <a:spLocks noGrp="1"/>
          </p:cNvSpPr>
          <p:nvPr>
            <p:ph idx="1"/>
          </p:nvPr>
        </p:nvSpPr>
        <p:spPr>
          <a:xfrm>
            <a:off x="457200" y="1986914"/>
            <a:ext cx="5194920" cy="4337685"/>
          </a:xfrm>
        </p:spPr>
        <p:txBody>
          <a:bodyPr/>
          <a:lstStyle/>
          <a:p>
            <a:pPr marL="0" indent="0" algn="just">
              <a:buNone/>
            </a:pPr>
            <a:r>
              <a:rPr lang="en-US" dirty="0"/>
              <a:t>This phase is the main part of the learning episode. Depending on the teaching objective, the teacher may engage the learners in the activity based on what they have accumulated during the pre-task phase. </a:t>
            </a:r>
          </a:p>
        </p:txBody>
      </p:sp>
      <p:pic>
        <p:nvPicPr>
          <p:cNvPr id="5" name="Picture 4">
            <a:extLst>
              <a:ext uri="{FF2B5EF4-FFF2-40B4-BE49-F238E27FC236}">
                <a16:creationId xmlns:a16="http://schemas.microsoft.com/office/drawing/2014/main" id="{27744F20-867B-4703-9117-A3EA41F99D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2200" y="1772816"/>
            <a:ext cx="2143125" cy="2143125"/>
          </a:xfrm>
          <a:prstGeom prst="rect">
            <a:avLst/>
          </a:prstGeom>
        </p:spPr>
      </p:pic>
      <p:pic>
        <p:nvPicPr>
          <p:cNvPr id="7" name="Picture 6">
            <a:extLst>
              <a:ext uri="{FF2B5EF4-FFF2-40B4-BE49-F238E27FC236}">
                <a16:creationId xmlns:a16="http://schemas.microsoft.com/office/drawing/2014/main" id="{35E01BFC-E30F-4FEF-9813-AC20DBB451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7535" y="4138515"/>
            <a:ext cx="2105025" cy="2171700"/>
          </a:xfrm>
          <a:prstGeom prst="rect">
            <a:avLst/>
          </a:prstGeom>
        </p:spPr>
      </p:pic>
    </p:spTree>
    <p:extLst>
      <p:ext uri="{BB962C8B-B14F-4D97-AF65-F5344CB8AC3E}">
        <p14:creationId xmlns:p14="http://schemas.microsoft.com/office/powerpoint/2010/main" val="1825904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9C331-FA8F-4AF5-A3CE-94F022191648}"/>
              </a:ext>
            </a:extLst>
          </p:cNvPr>
          <p:cNvSpPr>
            <a:spLocks noGrp="1"/>
          </p:cNvSpPr>
          <p:nvPr>
            <p:ph type="title"/>
          </p:nvPr>
        </p:nvSpPr>
        <p:spPr/>
        <p:txBody>
          <a:bodyPr>
            <a:normAutofit/>
          </a:bodyPr>
          <a:lstStyle/>
          <a:p>
            <a:pPr algn="ctr"/>
            <a:r>
              <a:rPr lang="en-US" sz="4400" b="1" dirty="0">
                <a:latin typeface="+mn-lt"/>
              </a:rPr>
              <a:t>Post-task phase</a:t>
            </a:r>
            <a:endParaRPr lang="en-US" sz="4400" dirty="0">
              <a:latin typeface="+mn-lt"/>
            </a:endParaRPr>
          </a:p>
        </p:txBody>
      </p:sp>
      <p:sp>
        <p:nvSpPr>
          <p:cNvPr id="3" name="Content Placeholder 2">
            <a:extLst>
              <a:ext uri="{FF2B5EF4-FFF2-40B4-BE49-F238E27FC236}">
                <a16:creationId xmlns:a16="http://schemas.microsoft.com/office/drawing/2014/main" id="{8B51128D-C203-4B09-AB5C-B67A46D8AA14}"/>
              </a:ext>
            </a:extLst>
          </p:cNvPr>
          <p:cNvSpPr>
            <a:spLocks noGrp="1"/>
          </p:cNvSpPr>
          <p:nvPr>
            <p:ph idx="1"/>
          </p:nvPr>
        </p:nvSpPr>
        <p:spPr/>
        <p:txBody>
          <a:bodyPr/>
          <a:lstStyle/>
          <a:p>
            <a:pPr marL="0" indent="0" algn="just">
              <a:buNone/>
            </a:pPr>
            <a:r>
              <a:rPr lang="en-US" dirty="0"/>
              <a:t>Goh (2007:22) points out that the main focus here is on “activities that can help learners notice grammar and pronunciation after they have completed fluency-oriented activities” This phase can involve feedback from the teacher on language use or student analysis of their own performances and responses.</a:t>
            </a:r>
          </a:p>
          <a:p>
            <a:pPr marL="0" indent="0">
              <a:buNone/>
            </a:pPr>
            <a:endParaRPr lang="en-US" dirty="0"/>
          </a:p>
        </p:txBody>
      </p:sp>
      <p:pic>
        <p:nvPicPr>
          <p:cNvPr id="4" name="Picture 3">
            <a:extLst>
              <a:ext uri="{FF2B5EF4-FFF2-40B4-BE49-F238E27FC236}">
                <a16:creationId xmlns:a16="http://schemas.microsoft.com/office/drawing/2014/main" id="{7FEB1D07-5B11-431A-865A-9F472FB17F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8144" y="4033708"/>
            <a:ext cx="2143125" cy="2143125"/>
          </a:xfrm>
          <a:prstGeom prst="rect">
            <a:avLst/>
          </a:prstGeom>
        </p:spPr>
      </p:pic>
    </p:spTree>
    <p:extLst>
      <p:ext uri="{BB962C8B-B14F-4D97-AF65-F5344CB8AC3E}">
        <p14:creationId xmlns:p14="http://schemas.microsoft.com/office/powerpoint/2010/main" val="3574750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References</a:t>
            </a:r>
            <a:endParaRPr lang="ru-RU" sz="4400" b="1" dirty="0">
              <a:latin typeface="+mn-lt"/>
            </a:endParaRPr>
          </a:p>
        </p:txBody>
      </p:sp>
      <p:sp>
        <p:nvSpPr>
          <p:cNvPr id="3" name="Объект 2"/>
          <p:cNvSpPr>
            <a:spLocks noGrp="1"/>
          </p:cNvSpPr>
          <p:nvPr>
            <p:ph idx="1"/>
          </p:nvPr>
        </p:nvSpPr>
        <p:spPr/>
        <p:txBody>
          <a:bodyPr>
            <a:normAutofit fontScale="55000" lnSpcReduction="20000"/>
          </a:bodyPr>
          <a:lstStyle/>
          <a:p>
            <a:pPr marL="0" indent="0">
              <a:buNone/>
            </a:pPr>
            <a:endParaRPr lang="en-US" dirty="0"/>
          </a:p>
          <a:p>
            <a:r>
              <a:rPr lang="en-US" dirty="0"/>
              <a:t>Azarnoosh, M., </a:t>
            </a:r>
            <a:r>
              <a:rPr lang="en-US" dirty="0" err="1"/>
              <a:t>Zeraatpishe</a:t>
            </a:r>
            <a:r>
              <a:rPr lang="en-US" dirty="0"/>
              <a:t>, M., </a:t>
            </a:r>
            <a:r>
              <a:rPr lang="en-US" dirty="0" err="1"/>
              <a:t>Faravani</a:t>
            </a:r>
            <a:r>
              <a:rPr lang="en-US" dirty="0"/>
              <a:t> A., </a:t>
            </a:r>
            <a:r>
              <a:rPr lang="en-US" dirty="0" err="1"/>
              <a:t>Kargozari</a:t>
            </a:r>
            <a:r>
              <a:rPr lang="en-US" dirty="0"/>
              <a:t> H.R. (Eds.) (2016). Issues in Materials Development. Rotterdam: Sense Publishers. </a:t>
            </a:r>
          </a:p>
          <a:p>
            <a:r>
              <a:rPr lang="en-US" dirty="0"/>
              <a:t>Burns, A., &amp; Hill, D. (2013). Teaching speaking in a second language. In B. Tomlinson (Ed.), Applied linguistics and materials development (pp. 231-251). London: Bloomsbury.</a:t>
            </a:r>
          </a:p>
          <a:p>
            <a:pPr marL="0" indent="0">
              <a:buNone/>
            </a:pPr>
            <a:endParaRPr lang="en-US" dirty="0"/>
          </a:p>
          <a:p>
            <a:r>
              <a:rPr lang="en-US" dirty="0" err="1"/>
              <a:t>Dat</a:t>
            </a:r>
            <a:r>
              <a:rPr lang="en-US" dirty="0"/>
              <a:t>, B (2018). (Ed). </a:t>
            </a:r>
            <a:r>
              <a:rPr lang="en-US" i="1" dirty="0"/>
              <a:t>Creativity and innovations in ELT Materials Development: Looking beyond the Current Design. </a:t>
            </a:r>
            <a:r>
              <a:rPr lang="en-US" dirty="0"/>
              <a:t>Bristol: Multilingual Matters. </a:t>
            </a:r>
          </a:p>
          <a:p>
            <a:r>
              <a:rPr lang="en-US" dirty="0"/>
              <a:t>Hughes. R. (2010). Materials to develop the skill of speaking. In N. Harwood (Ed), ELT materials: Theory and practice (pp. 207—225) Cambridge:  Cambridge University Press.</a:t>
            </a:r>
          </a:p>
          <a:p>
            <a:pPr marL="0" indent="0">
              <a:buNone/>
            </a:pPr>
            <a:endParaRPr lang="en-US" dirty="0"/>
          </a:p>
          <a:p>
            <a:r>
              <a:rPr lang="en-US" dirty="0" err="1"/>
              <a:t>Rahmawati</a:t>
            </a:r>
            <a:r>
              <a:rPr lang="en-US" dirty="0"/>
              <a:t>, Nur &amp; </a:t>
            </a:r>
            <a:r>
              <a:rPr lang="en-US" dirty="0" err="1"/>
              <a:t>Ashadi</a:t>
            </a:r>
            <a:r>
              <a:rPr lang="en-US" dirty="0"/>
              <a:t>, </a:t>
            </a:r>
            <a:r>
              <a:rPr lang="en-US" dirty="0" err="1"/>
              <a:t>Ashadi</a:t>
            </a:r>
            <a:r>
              <a:rPr lang="en-US" dirty="0"/>
              <a:t>. (2018). Problem-based English speaking material to enhance students’ critical thinking skills. </a:t>
            </a:r>
            <a:r>
              <a:rPr lang="en-US" dirty="0" err="1"/>
              <a:t>Jurnal</a:t>
            </a:r>
            <a:r>
              <a:rPr lang="en-US" dirty="0"/>
              <a:t> </a:t>
            </a:r>
            <a:r>
              <a:rPr lang="en-US" dirty="0" err="1"/>
              <a:t>Kependidikan</a:t>
            </a:r>
            <a:r>
              <a:rPr lang="en-US" dirty="0"/>
              <a:t>: </a:t>
            </a:r>
            <a:r>
              <a:rPr lang="en-US" dirty="0" err="1"/>
              <a:t>Penelitian</a:t>
            </a:r>
            <a:r>
              <a:rPr lang="en-US" dirty="0"/>
              <a:t> </a:t>
            </a:r>
            <a:r>
              <a:rPr lang="en-US" dirty="0" err="1"/>
              <a:t>Inovasi</a:t>
            </a:r>
            <a:r>
              <a:rPr lang="en-US" dirty="0"/>
              <a:t> </a:t>
            </a:r>
            <a:r>
              <a:rPr lang="en-US" dirty="0" err="1"/>
              <a:t>Pembelajaran</a:t>
            </a:r>
            <a:r>
              <a:rPr lang="en-US" dirty="0"/>
              <a:t>. Accessed on </a:t>
            </a:r>
            <a:r>
              <a:rPr lang="en-US" u="sng" dirty="0">
                <a:hlinkClick r:id="rId2"/>
              </a:rPr>
              <a:t>https://www.researchgate.net/publication/330319110_PROBLEM-BASED_ENGLISH_SPEAKING_MATERIAL_TO_ENHANCE_STUDENTS'_CRITICAL_THINKING_SKILLS</a:t>
            </a:r>
            <a:endParaRPr lang="en-US" dirty="0"/>
          </a:p>
          <a:p>
            <a:r>
              <a:rPr lang="en-US" dirty="0"/>
              <a:t>Thornbury, S. (2005). How to teach speaking. Harlow: Pearson. </a:t>
            </a:r>
          </a:p>
          <a:p>
            <a:r>
              <a:rPr lang="en-US" dirty="0"/>
              <a:t>Tomlinson, B. (2018). Making typical coursebook activities more beneficial for the learner. In (Ed). </a:t>
            </a:r>
            <a:r>
              <a:rPr lang="en-US" i="1" dirty="0"/>
              <a:t>Creativity and innovations in ELT Materials Development: Looking beyond the Current Design. </a:t>
            </a:r>
            <a:r>
              <a:rPr lang="en-US" dirty="0"/>
              <a:t>Bristol: Multilingual Matters.</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Further Reading</a:t>
            </a:r>
            <a:endParaRPr lang="en-US" sz="4000" dirty="0">
              <a:latin typeface="+mn-lt"/>
            </a:endParaRPr>
          </a:p>
        </p:txBody>
      </p:sp>
      <p:sp>
        <p:nvSpPr>
          <p:cNvPr id="3" name="Объект 2"/>
          <p:cNvSpPr>
            <a:spLocks noGrp="1"/>
          </p:cNvSpPr>
          <p:nvPr>
            <p:ph idx="1"/>
          </p:nvPr>
        </p:nvSpPr>
        <p:spPr/>
        <p:txBody>
          <a:bodyPr>
            <a:normAutofit fontScale="40000" lnSpcReduction="20000"/>
          </a:bodyPr>
          <a:lstStyle/>
          <a:p>
            <a:r>
              <a:rPr lang="en-US" dirty="0"/>
              <a:t>Basturkmen, H. (2001). Descriptions of spoken language for higher level learners: The example of questioning. ELT Journal, 55(1), 4-l2. </a:t>
            </a:r>
          </a:p>
          <a:p>
            <a:pPr marL="0" indent="0">
              <a:buNone/>
            </a:pPr>
            <a:endParaRPr lang="en-US" dirty="0"/>
          </a:p>
          <a:p>
            <a:r>
              <a:rPr lang="en-US" dirty="0"/>
              <a:t>Goh, C. (2007) Teaching speaking in the language classroom. Singapore: SEAMO Regional Language Centre</a:t>
            </a:r>
          </a:p>
          <a:p>
            <a:pPr marL="0" indent="0">
              <a:buNone/>
            </a:pPr>
            <a:endParaRPr lang="en-US" dirty="0"/>
          </a:p>
          <a:p>
            <a:r>
              <a:rPr lang="en-US" dirty="0"/>
              <a:t>Hughes, R. (2002). Teaching and researching speaking. Harlow: Pearson.</a:t>
            </a:r>
          </a:p>
          <a:p>
            <a:pPr marL="0" indent="0">
              <a:buNone/>
            </a:pPr>
            <a:endParaRPr lang="en-US" dirty="0"/>
          </a:p>
          <a:p>
            <a:r>
              <a:rPr lang="en-US" dirty="0" err="1"/>
              <a:t>Levelt</a:t>
            </a:r>
            <a:r>
              <a:rPr lang="en-US" dirty="0"/>
              <a:t>, W (I989). Speaking from intention to articulation. Cambridge, MA: The MIT Press.</a:t>
            </a:r>
          </a:p>
          <a:p>
            <a:pPr marL="0" indent="0">
              <a:buNone/>
            </a:pPr>
            <a:endParaRPr lang="en-US" dirty="0"/>
          </a:p>
          <a:p>
            <a:r>
              <a:rPr lang="en-US" dirty="0"/>
              <a:t>McCarthy, M (20l0). Spoken ﬂuency revisited. English Proﬁle Journal, 1(l ), l-15.</a:t>
            </a:r>
          </a:p>
          <a:p>
            <a:pPr marL="0" indent="0">
              <a:buNone/>
            </a:pPr>
            <a:endParaRPr lang="en-US" dirty="0"/>
          </a:p>
          <a:p>
            <a:r>
              <a:rPr lang="en-US" dirty="0"/>
              <a:t>Thornbury, S. (2005). How to teach speaking. Harlow: Pearson.</a:t>
            </a:r>
          </a:p>
          <a:p>
            <a:pPr marL="0" indent="0">
              <a:buNone/>
            </a:pPr>
            <a:endParaRPr lang="en-US" dirty="0"/>
          </a:p>
          <a:p>
            <a:r>
              <a:rPr lang="en-US" dirty="0"/>
              <a:t>Willis, D , &amp; Willis. J. (2007 ). Doing task-based teaching. Oxford: Oxford University Press.</a:t>
            </a:r>
          </a:p>
          <a:p>
            <a:pPr marL="0" indent="0">
              <a:buNone/>
            </a:pPr>
            <a:r>
              <a:rPr lang="en-US" dirty="0"/>
              <a:t> </a:t>
            </a:r>
          </a:p>
          <a:p>
            <a:r>
              <a:rPr lang="en-US" dirty="0" err="1"/>
              <a:t>Bygate</a:t>
            </a:r>
            <a:r>
              <a:rPr lang="en-US" dirty="0"/>
              <a:t>, M. (2001). Speaking. In R. Carter &amp; </a:t>
            </a:r>
            <a:r>
              <a:rPr lang="en-US" dirty="0" err="1"/>
              <a:t>D.Nunan</a:t>
            </a:r>
            <a:r>
              <a:rPr lang="en-US" dirty="0"/>
              <a:t> (Eds.), The Cambridge guide to teaching English to speakers of other language (pp. 14-20). Cambridge: Cambridge University Press</a:t>
            </a:r>
          </a:p>
          <a:p>
            <a:r>
              <a:rPr lang="en-US" dirty="0" err="1"/>
              <a:t>Dewi</a:t>
            </a:r>
            <a:r>
              <a:rPr lang="en-US" dirty="0"/>
              <a:t>, R.S., </a:t>
            </a:r>
            <a:r>
              <a:rPr lang="en-US" dirty="0" err="1"/>
              <a:t>Kultsum</a:t>
            </a:r>
            <a:r>
              <a:rPr lang="en-US" dirty="0"/>
              <a:t>, U., &amp; </a:t>
            </a:r>
            <a:r>
              <a:rPr lang="en-US" dirty="0" err="1"/>
              <a:t>Armadi</a:t>
            </a:r>
            <a:r>
              <a:rPr lang="en-US" dirty="0"/>
              <a:t>, A. (2017). Using communicative games in improving students’ speaking skills. English Language Teaching, 10(1), 63-71.</a:t>
            </a:r>
          </a:p>
          <a:p>
            <a:r>
              <a:rPr lang="en-US" dirty="0" err="1"/>
              <a:t>Doghonadze</a:t>
            </a:r>
            <a:r>
              <a:rPr lang="en-US" dirty="0"/>
              <a:t> , N., &amp; </a:t>
            </a:r>
            <a:r>
              <a:rPr lang="en-US" dirty="0" err="1"/>
              <a:t>Gorgiladze,G</a:t>
            </a:r>
            <a:r>
              <a:rPr lang="en-US" dirty="0"/>
              <a:t>. (2008). Problem solving in teaching foreign </a:t>
            </a:r>
            <a:r>
              <a:rPr lang="en-US" dirty="0" err="1"/>
              <a:t>lahguages</a:t>
            </a:r>
            <a:r>
              <a:rPr lang="en-US" dirty="0"/>
              <a:t> to students of pedagogical departments . Scientific Journal of International  Black Sea University,2 (1), 101.</a:t>
            </a:r>
          </a:p>
          <a:p>
            <a:r>
              <a:rPr lang="en-US" dirty="0"/>
              <a:t>Eggen , P., &amp; Kauchak, D. (2012). Strategies and models for teachers: Teaching content and thinking skills (6</a:t>
            </a:r>
            <a:r>
              <a:rPr lang="en-US" baseline="30000" dirty="0"/>
              <a:t>th</a:t>
            </a:r>
            <a:r>
              <a:rPr lang="en-US" dirty="0"/>
              <a:t> ed). Boston: Pearson Education.</a:t>
            </a:r>
          </a:p>
          <a:p>
            <a:r>
              <a:rPr lang="en-US" dirty="0"/>
              <a:t>Goh, C.C .M. (2007). Teaching speaking in the language classroom. Singapore: SEAMEO Regional Language Centre. Government Regulation. (2010). 17 C.F.R. §77</a:t>
            </a:r>
          </a:p>
          <a:p>
            <a:r>
              <a:rPr lang="en-US" dirty="0"/>
              <a:t>Jolly, D., &amp; </a:t>
            </a:r>
            <a:r>
              <a:rPr lang="en-US" dirty="0" err="1"/>
              <a:t>Bolitho,R</a:t>
            </a:r>
            <a:r>
              <a:rPr lang="en-US" dirty="0"/>
              <a:t>. (1998). A framework for materials writing. In B. Tomlinson (Ed.) Materials development in language teaching (pp.90-115). Cambridge: Cambridge University Press.</a:t>
            </a:r>
          </a:p>
          <a:p>
            <a:r>
              <a:rPr lang="en-US" dirty="0"/>
              <a:t>Jonassen, D.H (2004) Learning to solve problems: An instructional design guide. San </a:t>
            </a:r>
            <a:r>
              <a:rPr lang="en-US" dirty="0" err="1"/>
              <a:t>Fransisco</a:t>
            </a:r>
            <a:r>
              <a:rPr lang="en-US" dirty="0"/>
              <a:t>: Pfeiffer</a:t>
            </a:r>
          </a:p>
          <a:p>
            <a:r>
              <a:rPr lang="en-US" dirty="0"/>
              <a:t>Weiss, R.E. (2003). Designing problems to promote higher-order thinking. New directions for teaching and learning, 2003(95), 25-31.</a:t>
            </a:r>
          </a:p>
          <a:p>
            <a:pPr marL="0" indent="0">
              <a:buNone/>
            </a:pPr>
            <a:endParaRPr lang="en-US" i="1" dirty="0"/>
          </a:p>
        </p:txBody>
      </p:sp>
    </p:spTree>
    <p:extLst>
      <p:ext uri="{BB962C8B-B14F-4D97-AF65-F5344CB8AC3E}">
        <p14:creationId xmlns:p14="http://schemas.microsoft.com/office/powerpoint/2010/main" val="147510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mn-lt"/>
              </a:rPr>
              <a:t>Home assignment</a:t>
            </a:r>
            <a:br>
              <a:rPr lang="en-US" sz="3200" dirty="0"/>
            </a:br>
            <a:endParaRPr lang="ru-RU" sz="3100" b="1" dirty="0">
              <a:solidFill>
                <a:srgbClr val="FF0000"/>
              </a:solidFill>
            </a:endParaRPr>
          </a:p>
        </p:txBody>
      </p:sp>
      <p:sp>
        <p:nvSpPr>
          <p:cNvPr id="3" name="Объект 2"/>
          <p:cNvSpPr>
            <a:spLocks noGrp="1"/>
          </p:cNvSpPr>
          <p:nvPr>
            <p:ph idx="1"/>
          </p:nvPr>
        </p:nvSpPr>
        <p:spPr/>
        <p:txBody>
          <a:bodyPr>
            <a:normAutofit fontScale="77500" lnSpcReduction="20000"/>
          </a:bodyPr>
          <a:lstStyle/>
          <a:p>
            <a:pPr marL="0" indent="0">
              <a:buNone/>
            </a:pPr>
            <a:r>
              <a:rPr lang="en-US" b="1" dirty="0"/>
              <a:t>Reflection task</a:t>
            </a:r>
            <a:endParaRPr lang="en-US" dirty="0"/>
          </a:p>
          <a:p>
            <a:r>
              <a:rPr lang="en-US" dirty="0"/>
              <a:t>Based on what you have learnt from this lecture, consider the other factors that you think can influence the success of a speaking material. Make the list of qualities of your speaking materials that your students liked or disliked.</a:t>
            </a:r>
          </a:p>
          <a:p>
            <a:pPr marL="0" indent="0">
              <a:buNone/>
            </a:pPr>
            <a:r>
              <a:rPr lang="en-US" b="1" dirty="0"/>
              <a:t>Question/Answer</a:t>
            </a:r>
            <a:endParaRPr lang="en-US" dirty="0"/>
          </a:p>
          <a:p>
            <a:pPr lvl="0"/>
            <a:r>
              <a:rPr lang="en-US" dirty="0"/>
              <a:t>1. What factors are important to be considered when creating speaking materials?</a:t>
            </a:r>
          </a:p>
          <a:p>
            <a:pPr lvl="0"/>
            <a:r>
              <a:rPr lang="en-US" dirty="0"/>
              <a:t>2. What areas of research concern the development of materials for teaching?</a:t>
            </a:r>
          </a:p>
          <a:p>
            <a:pPr lvl="0"/>
            <a:r>
              <a:rPr lang="en-US" dirty="0"/>
              <a:t>3. What challenges are there in developing speaking materials?</a:t>
            </a:r>
          </a:p>
          <a:p>
            <a:pPr marL="0" indent="0">
              <a:buNone/>
            </a:pPr>
            <a:r>
              <a:rPr lang="en-US" b="1" dirty="0"/>
              <a:t>A Practical Task</a:t>
            </a:r>
            <a:endParaRPr lang="en-US" dirty="0"/>
          </a:p>
          <a:p>
            <a:r>
              <a:rPr lang="en-US" dirty="0"/>
              <a:t>Within the selected branch of ESP, develop a speaking material and use it with your students. Collect their feedback by asking the questions based on the information given in the lecture.</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147995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1202</TotalTime>
  <Words>1262</Words>
  <Application>Microsoft Office PowerPoint</Application>
  <PresentationFormat>On-screen Show (4:3)</PresentationFormat>
  <Paragraphs>115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Constantia</vt:lpstr>
      <vt:lpstr>Wingdings</vt:lpstr>
      <vt:lpstr>Wingdings 2</vt:lpstr>
      <vt:lpstr>Поток</vt:lpstr>
      <vt:lpstr>Lecture 14.  Creating tasks. Speaking</vt:lpstr>
      <vt:lpstr>Outline:</vt:lpstr>
      <vt:lpstr>Speaking as a skill</vt:lpstr>
      <vt:lpstr>The significance of proper speaking materials  </vt:lpstr>
      <vt:lpstr>Areas of relevant research studies</vt:lpstr>
      <vt:lpstr>Creating conditions for language acquisition</vt:lpstr>
      <vt:lpstr>Criteria for Speaking Activities</vt:lpstr>
      <vt:lpstr>Structuring Speaking activities</vt:lpstr>
      <vt:lpstr>Pre-task phase </vt:lpstr>
      <vt:lpstr>Task phase </vt:lpstr>
      <vt:lpstr>Post-task phase</vt:lpstr>
      <vt:lpstr>References</vt:lpstr>
      <vt:lpstr>Further Reading</vt:lpstr>
      <vt:lpstr>Home assignment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80</cp:revision>
  <dcterms:created xsi:type="dcterms:W3CDTF">2018-10-25T23:43:22Z</dcterms:created>
  <dcterms:modified xsi:type="dcterms:W3CDTF">2019-07-02T18:23:53Z</dcterms:modified>
</cp:coreProperties>
</file>