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 id="2147483659" r:id="rId2"/>
  </p:sldMasterIdLst>
  <p:notesMasterIdLst>
    <p:notesMasterId r:id="rId42"/>
  </p:notesMasterIdLst>
  <p:sldIdLst>
    <p:sldId id="283" r:id="rId3"/>
    <p:sldId id="285" r:id="rId4"/>
    <p:sldId id="309" r:id="rId5"/>
    <p:sldId id="321" r:id="rId6"/>
    <p:sldId id="310" r:id="rId7"/>
    <p:sldId id="322" r:id="rId8"/>
    <p:sldId id="311" r:id="rId9"/>
    <p:sldId id="319" r:id="rId10"/>
    <p:sldId id="312" r:id="rId11"/>
    <p:sldId id="313" r:id="rId12"/>
    <p:sldId id="289" r:id="rId13"/>
    <p:sldId id="314" r:id="rId14"/>
    <p:sldId id="323" r:id="rId15"/>
    <p:sldId id="315" r:id="rId16"/>
    <p:sldId id="325" r:id="rId17"/>
    <p:sldId id="316" r:id="rId18"/>
    <p:sldId id="308" r:id="rId19"/>
    <p:sldId id="317" r:id="rId20"/>
    <p:sldId id="318" r:id="rId21"/>
    <p:sldId id="286" r:id="rId22"/>
    <p:sldId id="327" r:id="rId23"/>
    <p:sldId id="287" r:id="rId24"/>
    <p:sldId id="288"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5" r:id="rId39"/>
    <p:sldId id="328" r:id="rId40"/>
    <p:sldId id="273" r:id="rId41"/>
  </p:sldIdLst>
  <p:sldSz cx="9144000" cy="5143500" type="screen16x9"/>
  <p:notesSz cx="6858000" cy="9144000"/>
  <p:embeddedFontLst>
    <p:embeddedFont>
      <p:font typeface="Montserrat" panose="02000505000000020004" pitchFamily="2" charset="0"/>
      <p:regular r:id="rId43"/>
    </p:embeddedFont>
    <p:embeddedFont>
      <p:font typeface="Barlow" panose="020B0604020202020204" charset="0"/>
      <p:regular r:id="rId44"/>
      <p:bold r:id="rId45"/>
      <p:italic r:id="rId46"/>
      <p:boldItalic r:id="rId47"/>
    </p:embeddedFont>
    <p:embeddedFont>
      <p:font typeface="Century Gothic" panose="020B0502020202020204" pitchFamily="34" charset="0"/>
      <p:regular r:id="rId48"/>
      <p:bold r:id="rId49"/>
      <p:italic r:id="rId50"/>
      <p:boldItalic r:id="rId51"/>
    </p:embeddedFont>
    <p:embeddedFont>
      <p:font typeface="Georgia" panose="02040502050405020303" pitchFamily="18" charset="0"/>
      <p:regular r:id="rId52"/>
      <p:bold r:id="rId53"/>
      <p:italic r:id="rId54"/>
      <p:boldItalic r:id="rId55"/>
    </p:embeddedFont>
    <p:embeddedFont>
      <p:font typeface="Calibri Light" panose="020F0302020204030204" pitchFamily="34" charset="0"/>
      <p:regular r:id="rId56"/>
      <p:italic r:id="rId57"/>
    </p:embeddedFont>
    <p:embeddedFont>
      <p:font typeface="Calibri" panose="020F0502020204030204" pitchFamily="34" charset="0"/>
      <p:regular r:id="rId58"/>
      <p:bold r:id="rId59"/>
      <p:italic r:id="rId60"/>
      <p:boldItalic r:id="rId61"/>
    </p:embeddedFont>
    <p:embeddedFont>
      <p:font typeface="Verdana" panose="020B0604030504040204"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72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notesMaster" Target="notesMasters/notesMaster1.xml"/><Relationship Id="rId47" Type="http://schemas.openxmlformats.org/officeDocument/2006/relationships/font" Target="fonts/font5.fntdata"/><Relationship Id="rId63" Type="http://schemas.openxmlformats.org/officeDocument/2006/relationships/font" Target="fonts/font21.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font" Target="fonts/font16.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19.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openxmlformats.org/officeDocument/2006/relationships/font" Target="fonts/font22.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9.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59" Type="http://schemas.openxmlformats.org/officeDocument/2006/relationships/font" Target="fonts/font17.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2.fntdata"/><Relationship Id="rId62"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font" Target="fonts/font18.fntdata"/><Relationship Id="rId65" Type="http://schemas.openxmlformats.org/officeDocument/2006/relationships/font" Target="fonts/font23.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font" Target="fonts/font8.fntdata"/><Relationship Id="rId55" Type="http://schemas.openxmlformats.org/officeDocument/2006/relationships/font" Target="fonts/font13.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4071ED-F2E0-45F1-BD3E-FF24B261647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FC368345-2B00-47BB-8288-F14338B0EE33}">
      <dgm:prSet phldrT="[Текст]" custT="1"/>
      <dgm:spPr/>
      <dgm:t>
        <a:bodyPr/>
        <a:lstStyle/>
        <a:p>
          <a:r>
            <a:rPr lang="uz-Cyrl-UZ" sz="2000" dirty="0" smtClean="0">
              <a:solidFill>
                <a:sysClr val="windowText" lastClr="000000"/>
              </a:solidFill>
            </a:rPr>
            <a:t>Бозор талаби</a:t>
          </a:r>
          <a:endParaRPr lang="ru-RU" sz="2000" dirty="0">
            <a:solidFill>
              <a:sysClr val="windowText" lastClr="000000"/>
            </a:solidFill>
          </a:endParaRPr>
        </a:p>
      </dgm:t>
    </dgm:pt>
    <dgm:pt modelId="{5BC853EE-0507-4E96-8A7C-75FB5CBC64C3}" type="parTrans" cxnId="{B43F416C-BD9B-42CA-9990-11BFC3CA8153}">
      <dgm:prSet/>
      <dgm:spPr/>
      <dgm:t>
        <a:bodyPr/>
        <a:lstStyle/>
        <a:p>
          <a:endParaRPr lang="ru-RU">
            <a:solidFill>
              <a:sysClr val="windowText" lastClr="000000"/>
            </a:solidFill>
          </a:endParaRPr>
        </a:p>
      </dgm:t>
    </dgm:pt>
    <dgm:pt modelId="{045EC02D-F52A-40D5-B243-89896D9497AA}" type="sibTrans" cxnId="{B43F416C-BD9B-42CA-9990-11BFC3CA8153}">
      <dgm:prSet/>
      <dgm:spPr/>
      <dgm:t>
        <a:bodyPr/>
        <a:lstStyle/>
        <a:p>
          <a:endParaRPr lang="ru-RU">
            <a:solidFill>
              <a:sysClr val="windowText" lastClr="000000"/>
            </a:solidFill>
          </a:endParaRPr>
        </a:p>
      </dgm:t>
    </dgm:pt>
    <dgm:pt modelId="{41215A1F-C449-481E-BD74-5445648E3EC3}">
      <dgm:prSet phldrT="[Текст]" custT="1"/>
      <dgm:spPr/>
      <dgm:t>
        <a:bodyPr/>
        <a:lstStyle/>
        <a:p>
          <a:r>
            <a:rPr lang="uz-Cyrl-UZ" sz="2000" dirty="0" smtClean="0">
              <a:solidFill>
                <a:sysClr val="windowText" lastClr="000000"/>
              </a:solidFill>
            </a:rPr>
            <a:t>Бизнес эҳтиёж / стратегик имконият</a:t>
          </a:r>
          <a:endParaRPr lang="ru-RU" sz="2000" dirty="0">
            <a:solidFill>
              <a:sysClr val="windowText" lastClr="000000"/>
            </a:solidFill>
          </a:endParaRPr>
        </a:p>
      </dgm:t>
    </dgm:pt>
    <dgm:pt modelId="{4DB11784-C615-49A2-811F-A1EA3A81785E}" type="parTrans" cxnId="{A54CE30A-9DE1-41D1-8B4D-694AED0471DD}">
      <dgm:prSet/>
      <dgm:spPr/>
      <dgm:t>
        <a:bodyPr/>
        <a:lstStyle/>
        <a:p>
          <a:endParaRPr lang="ru-RU">
            <a:solidFill>
              <a:sysClr val="windowText" lastClr="000000"/>
            </a:solidFill>
          </a:endParaRPr>
        </a:p>
      </dgm:t>
    </dgm:pt>
    <dgm:pt modelId="{A7E40FA1-5199-4D60-BC87-08071814F26A}" type="sibTrans" cxnId="{A54CE30A-9DE1-41D1-8B4D-694AED0471DD}">
      <dgm:prSet/>
      <dgm:spPr/>
      <dgm:t>
        <a:bodyPr/>
        <a:lstStyle/>
        <a:p>
          <a:endParaRPr lang="ru-RU">
            <a:solidFill>
              <a:sysClr val="windowText" lastClr="000000"/>
            </a:solidFill>
          </a:endParaRPr>
        </a:p>
      </dgm:t>
    </dgm:pt>
    <dgm:pt modelId="{B0CAC033-08D5-4105-A650-05828FB8C4F1}">
      <dgm:prSet phldrT="[Текст]" custT="1"/>
      <dgm:spPr/>
      <dgm:t>
        <a:bodyPr/>
        <a:lstStyle/>
        <a:p>
          <a:r>
            <a:rPr lang="uz-Cyrl-UZ" sz="2000" dirty="0" smtClean="0">
              <a:solidFill>
                <a:sysClr val="windowText" lastClr="000000"/>
              </a:solidFill>
            </a:rPr>
            <a:t>Юридик талаб</a:t>
          </a:r>
          <a:endParaRPr lang="ru-RU" sz="2000" dirty="0">
            <a:solidFill>
              <a:sysClr val="windowText" lastClr="000000"/>
            </a:solidFill>
          </a:endParaRPr>
        </a:p>
      </dgm:t>
    </dgm:pt>
    <dgm:pt modelId="{90D8BCCD-6508-4625-B928-5B0D1BF923DF}" type="parTrans" cxnId="{5411157D-C7DB-46DF-B801-57160AE7C841}">
      <dgm:prSet/>
      <dgm:spPr/>
      <dgm:t>
        <a:bodyPr/>
        <a:lstStyle/>
        <a:p>
          <a:endParaRPr lang="ru-RU">
            <a:solidFill>
              <a:sysClr val="windowText" lastClr="000000"/>
            </a:solidFill>
          </a:endParaRPr>
        </a:p>
      </dgm:t>
    </dgm:pt>
    <dgm:pt modelId="{00FC1457-F41A-4296-B3DF-CBB526C0C079}" type="sibTrans" cxnId="{5411157D-C7DB-46DF-B801-57160AE7C841}">
      <dgm:prSet/>
      <dgm:spPr/>
      <dgm:t>
        <a:bodyPr/>
        <a:lstStyle/>
        <a:p>
          <a:endParaRPr lang="ru-RU">
            <a:solidFill>
              <a:sysClr val="windowText" lastClr="000000"/>
            </a:solidFill>
          </a:endParaRPr>
        </a:p>
      </dgm:t>
    </dgm:pt>
    <dgm:pt modelId="{5E7584EE-C22E-4EB4-82C6-56308AED9CA7}">
      <dgm:prSet custT="1"/>
      <dgm:spPr/>
      <dgm:t>
        <a:bodyPr/>
        <a:lstStyle/>
        <a:p>
          <a:r>
            <a:rPr lang="uz-Cyrl-UZ" sz="2000" dirty="0" smtClean="0">
              <a:solidFill>
                <a:sysClr val="windowText" lastClr="000000"/>
              </a:solidFill>
            </a:rPr>
            <a:t>Технологик тараққиёт </a:t>
          </a:r>
          <a:endParaRPr lang="ru-RU" sz="2000" dirty="0">
            <a:solidFill>
              <a:sysClr val="windowText" lastClr="000000"/>
            </a:solidFill>
          </a:endParaRPr>
        </a:p>
      </dgm:t>
    </dgm:pt>
    <dgm:pt modelId="{DA20A0EB-5C5F-49B4-AA61-18D04690EBF0}" type="parTrans" cxnId="{B96F4141-656D-476C-9128-0A64C5747F25}">
      <dgm:prSet/>
      <dgm:spPr/>
      <dgm:t>
        <a:bodyPr/>
        <a:lstStyle/>
        <a:p>
          <a:endParaRPr lang="ru-RU">
            <a:solidFill>
              <a:sysClr val="windowText" lastClr="000000"/>
            </a:solidFill>
          </a:endParaRPr>
        </a:p>
      </dgm:t>
    </dgm:pt>
    <dgm:pt modelId="{4240A074-D3EC-4081-9B49-0829AE1431E4}" type="sibTrans" cxnId="{B96F4141-656D-476C-9128-0A64C5747F25}">
      <dgm:prSet/>
      <dgm:spPr/>
      <dgm:t>
        <a:bodyPr/>
        <a:lstStyle/>
        <a:p>
          <a:endParaRPr lang="ru-RU">
            <a:solidFill>
              <a:sysClr val="windowText" lastClr="000000"/>
            </a:solidFill>
          </a:endParaRPr>
        </a:p>
      </dgm:t>
    </dgm:pt>
    <dgm:pt modelId="{3B478982-E277-4224-B987-EC72611CDFA3}">
      <dgm:prSet custT="1"/>
      <dgm:spPr/>
      <dgm:t>
        <a:bodyPr/>
        <a:lstStyle/>
        <a:p>
          <a:r>
            <a:rPr lang="uz-Cyrl-UZ" sz="2000" dirty="0" smtClean="0">
              <a:solidFill>
                <a:sysClr val="windowText" lastClr="000000"/>
              </a:solidFill>
            </a:rPr>
            <a:t>Буюртмачи талаби </a:t>
          </a:r>
          <a:endParaRPr lang="ru-RU" sz="2000" dirty="0">
            <a:solidFill>
              <a:sysClr val="windowText" lastClr="000000"/>
            </a:solidFill>
          </a:endParaRPr>
        </a:p>
      </dgm:t>
    </dgm:pt>
    <dgm:pt modelId="{833CBB3B-7979-4246-8C7C-275EAC13320A}" type="parTrans" cxnId="{567908F2-4FCA-4B81-A4E2-AB927F999694}">
      <dgm:prSet/>
      <dgm:spPr/>
      <dgm:t>
        <a:bodyPr/>
        <a:lstStyle/>
        <a:p>
          <a:endParaRPr lang="ru-RU">
            <a:solidFill>
              <a:sysClr val="windowText" lastClr="000000"/>
            </a:solidFill>
          </a:endParaRPr>
        </a:p>
      </dgm:t>
    </dgm:pt>
    <dgm:pt modelId="{F80E54D4-330A-4563-A653-B59A58C3CDC1}" type="sibTrans" cxnId="{567908F2-4FCA-4B81-A4E2-AB927F999694}">
      <dgm:prSet/>
      <dgm:spPr/>
      <dgm:t>
        <a:bodyPr/>
        <a:lstStyle/>
        <a:p>
          <a:endParaRPr lang="ru-RU">
            <a:solidFill>
              <a:sysClr val="windowText" lastClr="000000"/>
            </a:solidFill>
          </a:endParaRPr>
        </a:p>
      </dgm:t>
    </dgm:pt>
    <dgm:pt modelId="{5E404A2C-84BE-48EF-A4BE-9B8AE5D44FD0}">
      <dgm:prSet custT="1"/>
      <dgm:spPr/>
      <dgm:t>
        <a:bodyPr/>
        <a:lstStyle/>
        <a:p>
          <a:r>
            <a:rPr lang="uz-Cyrl-UZ" sz="2000" dirty="0" smtClean="0">
              <a:solidFill>
                <a:sysClr val="windowText" lastClr="000000"/>
              </a:solidFill>
            </a:rPr>
            <a:t>Ижтимоий эҳтиёж</a:t>
          </a:r>
          <a:endParaRPr lang="ru-RU" sz="2000" dirty="0">
            <a:solidFill>
              <a:sysClr val="windowText" lastClr="000000"/>
            </a:solidFill>
          </a:endParaRPr>
        </a:p>
      </dgm:t>
    </dgm:pt>
    <dgm:pt modelId="{655AC2B8-996C-4429-B3A6-AD35E68CEE5F}" type="parTrans" cxnId="{A4BE61F9-986D-412F-A8F8-99CEF7DA5066}">
      <dgm:prSet/>
      <dgm:spPr/>
      <dgm:t>
        <a:bodyPr/>
        <a:lstStyle/>
        <a:p>
          <a:endParaRPr lang="ru-RU">
            <a:solidFill>
              <a:sysClr val="windowText" lastClr="000000"/>
            </a:solidFill>
          </a:endParaRPr>
        </a:p>
      </dgm:t>
    </dgm:pt>
    <dgm:pt modelId="{9EF4AA5A-F02B-484C-8D87-D837FAB1A640}" type="sibTrans" cxnId="{A4BE61F9-986D-412F-A8F8-99CEF7DA5066}">
      <dgm:prSet/>
      <dgm:spPr/>
      <dgm:t>
        <a:bodyPr/>
        <a:lstStyle/>
        <a:p>
          <a:endParaRPr lang="ru-RU">
            <a:solidFill>
              <a:sysClr val="windowText" lastClr="000000"/>
            </a:solidFill>
          </a:endParaRPr>
        </a:p>
      </dgm:t>
    </dgm:pt>
    <dgm:pt modelId="{BA07FB88-1C16-46CB-8CEF-F37048006B51}">
      <dgm:prSet custT="1"/>
      <dgm:spPr/>
      <dgm:t>
        <a:bodyPr/>
        <a:lstStyle/>
        <a:p>
          <a:r>
            <a:rPr lang="uz-Cyrl-UZ" sz="2000" dirty="0" smtClean="0">
              <a:solidFill>
                <a:sysClr val="windowText" lastClr="000000"/>
              </a:solidFill>
            </a:rPr>
            <a:t>Атроф-мухит химояси</a:t>
          </a:r>
          <a:endParaRPr lang="ru-RU" sz="2000" dirty="0">
            <a:solidFill>
              <a:sysClr val="windowText" lastClr="000000"/>
            </a:solidFill>
          </a:endParaRPr>
        </a:p>
      </dgm:t>
    </dgm:pt>
    <dgm:pt modelId="{CCB73850-7133-45FF-B159-63C2E6ACC78D}" type="parTrans" cxnId="{37FDEFEF-6BA7-40F8-A3DE-9208B6FB320A}">
      <dgm:prSet/>
      <dgm:spPr/>
      <dgm:t>
        <a:bodyPr/>
        <a:lstStyle/>
        <a:p>
          <a:endParaRPr lang="ru-RU">
            <a:solidFill>
              <a:sysClr val="windowText" lastClr="000000"/>
            </a:solidFill>
          </a:endParaRPr>
        </a:p>
      </dgm:t>
    </dgm:pt>
    <dgm:pt modelId="{16964F93-02FB-4EF4-8E8B-D2E44BCA576B}" type="sibTrans" cxnId="{37FDEFEF-6BA7-40F8-A3DE-9208B6FB320A}">
      <dgm:prSet/>
      <dgm:spPr/>
      <dgm:t>
        <a:bodyPr/>
        <a:lstStyle/>
        <a:p>
          <a:endParaRPr lang="ru-RU">
            <a:solidFill>
              <a:sysClr val="windowText" lastClr="000000"/>
            </a:solidFill>
          </a:endParaRPr>
        </a:p>
      </dgm:t>
    </dgm:pt>
    <dgm:pt modelId="{DE453564-FAFB-4615-923B-8E5F885BD439}" type="pres">
      <dgm:prSet presAssocID="{D24071ED-F2E0-45F1-BD3E-FF24B261647E}" presName="Name0" presStyleCnt="0">
        <dgm:presLayoutVars>
          <dgm:chMax val="7"/>
          <dgm:chPref val="7"/>
          <dgm:dir/>
        </dgm:presLayoutVars>
      </dgm:prSet>
      <dgm:spPr/>
      <dgm:t>
        <a:bodyPr/>
        <a:lstStyle/>
        <a:p>
          <a:endParaRPr lang="ru-RU"/>
        </a:p>
      </dgm:t>
    </dgm:pt>
    <dgm:pt modelId="{9873C032-AC35-4D91-AB48-B9BABF550B36}" type="pres">
      <dgm:prSet presAssocID="{D24071ED-F2E0-45F1-BD3E-FF24B261647E}" presName="Name1" presStyleCnt="0"/>
      <dgm:spPr/>
    </dgm:pt>
    <dgm:pt modelId="{044AEC5F-2D2F-4FBF-A5D0-1560BEA55FA8}" type="pres">
      <dgm:prSet presAssocID="{D24071ED-F2E0-45F1-BD3E-FF24B261647E}" presName="cycle" presStyleCnt="0"/>
      <dgm:spPr/>
    </dgm:pt>
    <dgm:pt modelId="{732154EA-0DF5-4CA2-B5B4-B3DA1D32A6D7}" type="pres">
      <dgm:prSet presAssocID="{D24071ED-F2E0-45F1-BD3E-FF24B261647E}" presName="srcNode" presStyleLbl="node1" presStyleIdx="0" presStyleCnt="7"/>
      <dgm:spPr/>
    </dgm:pt>
    <dgm:pt modelId="{BD090DB8-0D78-42E7-9F8E-BC944AF7C307}" type="pres">
      <dgm:prSet presAssocID="{D24071ED-F2E0-45F1-BD3E-FF24B261647E}" presName="conn" presStyleLbl="parChTrans1D2" presStyleIdx="0" presStyleCnt="1"/>
      <dgm:spPr/>
      <dgm:t>
        <a:bodyPr/>
        <a:lstStyle/>
        <a:p>
          <a:endParaRPr lang="ru-RU"/>
        </a:p>
      </dgm:t>
    </dgm:pt>
    <dgm:pt modelId="{B35D28D6-0970-4069-8B03-27CF7ADD4B0D}" type="pres">
      <dgm:prSet presAssocID="{D24071ED-F2E0-45F1-BD3E-FF24B261647E}" presName="extraNode" presStyleLbl="node1" presStyleIdx="0" presStyleCnt="7"/>
      <dgm:spPr/>
    </dgm:pt>
    <dgm:pt modelId="{BFD6F29D-E160-4AC6-B6E2-77A9AA3D8825}" type="pres">
      <dgm:prSet presAssocID="{D24071ED-F2E0-45F1-BD3E-FF24B261647E}" presName="dstNode" presStyleLbl="node1" presStyleIdx="0" presStyleCnt="7"/>
      <dgm:spPr/>
    </dgm:pt>
    <dgm:pt modelId="{EA21472F-DACB-4AA5-B521-C7163AD62DAB}" type="pres">
      <dgm:prSet presAssocID="{FC368345-2B00-47BB-8288-F14338B0EE33}" presName="text_1" presStyleLbl="node1" presStyleIdx="0" presStyleCnt="7">
        <dgm:presLayoutVars>
          <dgm:bulletEnabled val="1"/>
        </dgm:presLayoutVars>
      </dgm:prSet>
      <dgm:spPr/>
      <dgm:t>
        <a:bodyPr/>
        <a:lstStyle/>
        <a:p>
          <a:endParaRPr lang="ru-RU"/>
        </a:p>
      </dgm:t>
    </dgm:pt>
    <dgm:pt modelId="{3A87E989-BCA8-4AD7-B6E5-47A8757D7135}" type="pres">
      <dgm:prSet presAssocID="{FC368345-2B00-47BB-8288-F14338B0EE33}" presName="accent_1" presStyleCnt="0"/>
      <dgm:spPr/>
    </dgm:pt>
    <dgm:pt modelId="{8B140009-1B81-4FFF-B496-9E38D3EC2E7E}" type="pres">
      <dgm:prSet presAssocID="{FC368345-2B00-47BB-8288-F14338B0EE33}" presName="accentRepeatNode" presStyleLbl="solidFgAcc1" presStyleIdx="0" presStyleCnt="7"/>
      <dgm:spPr/>
    </dgm:pt>
    <dgm:pt modelId="{ABDC26A0-D0C9-45FB-952F-D15FADE17C5A}" type="pres">
      <dgm:prSet presAssocID="{41215A1F-C449-481E-BD74-5445648E3EC3}" presName="text_2" presStyleLbl="node1" presStyleIdx="1" presStyleCnt="7">
        <dgm:presLayoutVars>
          <dgm:bulletEnabled val="1"/>
        </dgm:presLayoutVars>
      </dgm:prSet>
      <dgm:spPr/>
      <dgm:t>
        <a:bodyPr/>
        <a:lstStyle/>
        <a:p>
          <a:endParaRPr lang="ru-RU"/>
        </a:p>
      </dgm:t>
    </dgm:pt>
    <dgm:pt modelId="{3F19519B-EBC9-40AF-AE1E-3F8826BBAD0B}" type="pres">
      <dgm:prSet presAssocID="{41215A1F-C449-481E-BD74-5445648E3EC3}" presName="accent_2" presStyleCnt="0"/>
      <dgm:spPr/>
    </dgm:pt>
    <dgm:pt modelId="{7906B5FE-E6B1-430C-8EF1-047DDD5927DD}" type="pres">
      <dgm:prSet presAssocID="{41215A1F-C449-481E-BD74-5445648E3EC3}" presName="accentRepeatNode" presStyleLbl="solidFgAcc1" presStyleIdx="1" presStyleCnt="7"/>
      <dgm:spPr/>
    </dgm:pt>
    <dgm:pt modelId="{C77A4590-289B-40C4-8767-C77F858FD683}" type="pres">
      <dgm:prSet presAssocID="{5E404A2C-84BE-48EF-A4BE-9B8AE5D44FD0}" presName="text_3" presStyleLbl="node1" presStyleIdx="2" presStyleCnt="7">
        <dgm:presLayoutVars>
          <dgm:bulletEnabled val="1"/>
        </dgm:presLayoutVars>
      </dgm:prSet>
      <dgm:spPr/>
      <dgm:t>
        <a:bodyPr/>
        <a:lstStyle/>
        <a:p>
          <a:endParaRPr lang="ru-RU"/>
        </a:p>
      </dgm:t>
    </dgm:pt>
    <dgm:pt modelId="{456DFE28-58A4-4987-96AD-CD4D1B37411F}" type="pres">
      <dgm:prSet presAssocID="{5E404A2C-84BE-48EF-A4BE-9B8AE5D44FD0}" presName="accent_3" presStyleCnt="0"/>
      <dgm:spPr/>
    </dgm:pt>
    <dgm:pt modelId="{A27E1F63-CB5A-48C7-BE8D-8274DD4F10F5}" type="pres">
      <dgm:prSet presAssocID="{5E404A2C-84BE-48EF-A4BE-9B8AE5D44FD0}" presName="accentRepeatNode" presStyleLbl="solidFgAcc1" presStyleIdx="2" presStyleCnt="7"/>
      <dgm:spPr/>
    </dgm:pt>
    <dgm:pt modelId="{97DD471E-5B9A-4499-8576-C6B2A7532B11}" type="pres">
      <dgm:prSet presAssocID="{BA07FB88-1C16-46CB-8CEF-F37048006B51}" presName="text_4" presStyleLbl="node1" presStyleIdx="3" presStyleCnt="7">
        <dgm:presLayoutVars>
          <dgm:bulletEnabled val="1"/>
        </dgm:presLayoutVars>
      </dgm:prSet>
      <dgm:spPr/>
      <dgm:t>
        <a:bodyPr/>
        <a:lstStyle/>
        <a:p>
          <a:endParaRPr lang="ru-RU"/>
        </a:p>
      </dgm:t>
    </dgm:pt>
    <dgm:pt modelId="{06930421-75CB-4C82-B6DC-716156DB0451}" type="pres">
      <dgm:prSet presAssocID="{BA07FB88-1C16-46CB-8CEF-F37048006B51}" presName="accent_4" presStyleCnt="0"/>
      <dgm:spPr/>
    </dgm:pt>
    <dgm:pt modelId="{82357C01-CA6A-4B43-9A5C-E445EA128C3E}" type="pres">
      <dgm:prSet presAssocID="{BA07FB88-1C16-46CB-8CEF-F37048006B51}" presName="accentRepeatNode" presStyleLbl="solidFgAcc1" presStyleIdx="3" presStyleCnt="7"/>
      <dgm:spPr/>
    </dgm:pt>
    <dgm:pt modelId="{5D5D1B4F-A7EC-42F2-B619-E764DD82BA88}" type="pres">
      <dgm:prSet presAssocID="{3B478982-E277-4224-B987-EC72611CDFA3}" presName="text_5" presStyleLbl="node1" presStyleIdx="4" presStyleCnt="7">
        <dgm:presLayoutVars>
          <dgm:bulletEnabled val="1"/>
        </dgm:presLayoutVars>
      </dgm:prSet>
      <dgm:spPr/>
      <dgm:t>
        <a:bodyPr/>
        <a:lstStyle/>
        <a:p>
          <a:endParaRPr lang="ru-RU"/>
        </a:p>
      </dgm:t>
    </dgm:pt>
    <dgm:pt modelId="{6FD04FAA-E4D4-4409-A58D-D91BA8C96CDD}" type="pres">
      <dgm:prSet presAssocID="{3B478982-E277-4224-B987-EC72611CDFA3}" presName="accent_5" presStyleCnt="0"/>
      <dgm:spPr/>
    </dgm:pt>
    <dgm:pt modelId="{5A87E6B8-794A-4A45-AC13-ED0422389832}" type="pres">
      <dgm:prSet presAssocID="{3B478982-E277-4224-B987-EC72611CDFA3}" presName="accentRepeatNode" presStyleLbl="solidFgAcc1" presStyleIdx="4" presStyleCnt="7"/>
      <dgm:spPr/>
    </dgm:pt>
    <dgm:pt modelId="{F6B478AF-686C-4BC7-AB50-6E445783C0C4}" type="pres">
      <dgm:prSet presAssocID="{5E7584EE-C22E-4EB4-82C6-56308AED9CA7}" presName="text_6" presStyleLbl="node1" presStyleIdx="5" presStyleCnt="7">
        <dgm:presLayoutVars>
          <dgm:bulletEnabled val="1"/>
        </dgm:presLayoutVars>
      </dgm:prSet>
      <dgm:spPr/>
      <dgm:t>
        <a:bodyPr/>
        <a:lstStyle/>
        <a:p>
          <a:endParaRPr lang="ru-RU"/>
        </a:p>
      </dgm:t>
    </dgm:pt>
    <dgm:pt modelId="{6E0FE797-9DCB-45EE-9B7E-6FDF86B17AA7}" type="pres">
      <dgm:prSet presAssocID="{5E7584EE-C22E-4EB4-82C6-56308AED9CA7}" presName="accent_6" presStyleCnt="0"/>
      <dgm:spPr/>
    </dgm:pt>
    <dgm:pt modelId="{04BF4352-D43A-468D-A0F5-A75CDC377BFC}" type="pres">
      <dgm:prSet presAssocID="{5E7584EE-C22E-4EB4-82C6-56308AED9CA7}" presName="accentRepeatNode" presStyleLbl="solidFgAcc1" presStyleIdx="5" presStyleCnt="7"/>
      <dgm:spPr/>
    </dgm:pt>
    <dgm:pt modelId="{D546A225-501D-401A-9673-2E714506A62D}" type="pres">
      <dgm:prSet presAssocID="{B0CAC033-08D5-4105-A650-05828FB8C4F1}" presName="text_7" presStyleLbl="node1" presStyleIdx="6" presStyleCnt="7">
        <dgm:presLayoutVars>
          <dgm:bulletEnabled val="1"/>
        </dgm:presLayoutVars>
      </dgm:prSet>
      <dgm:spPr/>
      <dgm:t>
        <a:bodyPr/>
        <a:lstStyle/>
        <a:p>
          <a:endParaRPr lang="ru-RU"/>
        </a:p>
      </dgm:t>
    </dgm:pt>
    <dgm:pt modelId="{DE798643-4196-4579-98F2-4595E77E342A}" type="pres">
      <dgm:prSet presAssocID="{B0CAC033-08D5-4105-A650-05828FB8C4F1}" presName="accent_7" presStyleCnt="0"/>
      <dgm:spPr/>
    </dgm:pt>
    <dgm:pt modelId="{690E07B5-2EE1-471D-8708-DA09F034476C}" type="pres">
      <dgm:prSet presAssocID="{B0CAC033-08D5-4105-A650-05828FB8C4F1}" presName="accentRepeatNode" presStyleLbl="solidFgAcc1" presStyleIdx="6" presStyleCnt="7"/>
      <dgm:spPr/>
    </dgm:pt>
  </dgm:ptLst>
  <dgm:cxnLst>
    <dgm:cxn modelId="{B96F4141-656D-476C-9128-0A64C5747F25}" srcId="{D24071ED-F2E0-45F1-BD3E-FF24B261647E}" destId="{5E7584EE-C22E-4EB4-82C6-56308AED9CA7}" srcOrd="5" destOrd="0" parTransId="{DA20A0EB-5C5F-49B4-AA61-18D04690EBF0}" sibTransId="{4240A074-D3EC-4081-9B49-0829AE1431E4}"/>
    <dgm:cxn modelId="{50438E43-E1FF-4F16-95E2-F8C4815F7BB2}" type="presOf" srcId="{BA07FB88-1C16-46CB-8CEF-F37048006B51}" destId="{97DD471E-5B9A-4499-8576-C6B2A7532B11}" srcOrd="0" destOrd="0" presId="urn:microsoft.com/office/officeart/2008/layout/VerticalCurvedList"/>
    <dgm:cxn modelId="{4D87BC32-0E02-4149-9539-CEC582741025}" type="presOf" srcId="{B0CAC033-08D5-4105-A650-05828FB8C4F1}" destId="{D546A225-501D-401A-9673-2E714506A62D}" srcOrd="0" destOrd="0" presId="urn:microsoft.com/office/officeart/2008/layout/VerticalCurvedList"/>
    <dgm:cxn modelId="{01A4BD49-F941-43B1-A308-36959BC30FF3}" type="presOf" srcId="{3B478982-E277-4224-B987-EC72611CDFA3}" destId="{5D5D1B4F-A7EC-42F2-B619-E764DD82BA88}" srcOrd="0" destOrd="0" presId="urn:microsoft.com/office/officeart/2008/layout/VerticalCurvedList"/>
    <dgm:cxn modelId="{A4BE61F9-986D-412F-A8F8-99CEF7DA5066}" srcId="{D24071ED-F2E0-45F1-BD3E-FF24B261647E}" destId="{5E404A2C-84BE-48EF-A4BE-9B8AE5D44FD0}" srcOrd="2" destOrd="0" parTransId="{655AC2B8-996C-4429-B3A6-AD35E68CEE5F}" sibTransId="{9EF4AA5A-F02B-484C-8D87-D837FAB1A640}"/>
    <dgm:cxn modelId="{1AF59CE2-6A75-4FEB-87B9-34D29A026B21}" type="presOf" srcId="{045EC02D-F52A-40D5-B243-89896D9497AA}" destId="{BD090DB8-0D78-42E7-9F8E-BC944AF7C307}" srcOrd="0" destOrd="0" presId="urn:microsoft.com/office/officeart/2008/layout/VerticalCurvedList"/>
    <dgm:cxn modelId="{89A7F626-A57A-4E59-B30C-A0F841DE2035}" type="presOf" srcId="{5E404A2C-84BE-48EF-A4BE-9B8AE5D44FD0}" destId="{C77A4590-289B-40C4-8767-C77F858FD683}" srcOrd="0" destOrd="0" presId="urn:microsoft.com/office/officeart/2008/layout/VerticalCurvedList"/>
    <dgm:cxn modelId="{773D1C82-6385-42E0-8A84-02759B4F9CB8}" type="presOf" srcId="{D24071ED-F2E0-45F1-BD3E-FF24B261647E}" destId="{DE453564-FAFB-4615-923B-8E5F885BD439}" srcOrd="0" destOrd="0" presId="urn:microsoft.com/office/officeart/2008/layout/VerticalCurvedList"/>
    <dgm:cxn modelId="{B43F416C-BD9B-42CA-9990-11BFC3CA8153}" srcId="{D24071ED-F2E0-45F1-BD3E-FF24B261647E}" destId="{FC368345-2B00-47BB-8288-F14338B0EE33}" srcOrd="0" destOrd="0" parTransId="{5BC853EE-0507-4E96-8A7C-75FB5CBC64C3}" sibTransId="{045EC02D-F52A-40D5-B243-89896D9497AA}"/>
    <dgm:cxn modelId="{A54CE30A-9DE1-41D1-8B4D-694AED0471DD}" srcId="{D24071ED-F2E0-45F1-BD3E-FF24B261647E}" destId="{41215A1F-C449-481E-BD74-5445648E3EC3}" srcOrd="1" destOrd="0" parTransId="{4DB11784-C615-49A2-811F-A1EA3A81785E}" sibTransId="{A7E40FA1-5199-4D60-BC87-08071814F26A}"/>
    <dgm:cxn modelId="{567908F2-4FCA-4B81-A4E2-AB927F999694}" srcId="{D24071ED-F2E0-45F1-BD3E-FF24B261647E}" destId="{3B478982-E277-4224-B987-EC72611CDFA3}" srcOrd="4" destOrd="0" parTransId="{833CBB3B-7979-4246-8C7C-275EAC13320A}" sibTransId="{F80E54D4-330A-4563-A653-B59A58C3CDC1}"/>
    <dgm:cxn modelId="{3F9DA5FF-7EE7-4886-B0A5-8B7A00DD5032}" type="presOf" srcId="{5E7584EE-C22E-4EB4-82C6-56308AED9CA7}" destId="{F6B478AF-686C-4BC7-AB50-6E445783C0C4}" srcOrd="0" destOrd="0" presId="urn:microsoft.com/office/officeart/2008/layout/VerticalCurvedList"/>
    <dgm:cxn modelId="{7511C2CD-B8C3-4D3C-A9EE-4C24793E2EAA}" type="presOf" srcId="{FC368345-2B00-47BB-8288-F14338B0EE33}" destId="{EA21472F-DACB-4AA5-B521-C7163AD62DAB}" srcOrd="0" destOrd="0" presId="urn:microsoft.com/office/officeart/2008/layout/VerticalCurvedList"/>
    <dgm:cxn modelId="{37FDEFEF-6BA7-40F8-A3DE-9208B6FB320A}" srcId="{D24071ED-F2E0-45F1-BD3E-FF24B261647E}" destId="{BA07FB88-1C16-46CB-8CEF-F37048006B51}" srcOrd="3" destOrd="0" parTransId="{CCB73850-7133-45FF-B159-63C2E6ACC78D}" sibTransId="{16964F93-02FB-4EF4-8E8B-D2E44BCA576B}"/>
    <dgm:cxn modelId="{5411157D-C7DB-46DF-B801-57160AE7C841}" srcId="{D24071ED-F2E0-45F1-BD3E-FF24B261647E}" destId="{B0CAC033-08D5-4105-A650-05828FB8C4F1}" srcOrd="6" destOrd="0" parTransId="{90D8BCCD-6508-4625-B928-5B0D1BF923DF}" sibTransId="{00FC1457-F41A-4296-B3DF-CBB526C0C079}"/>
    <dgm:cxn modelId="{27DDC3B7-9E02-4633-AA9E-3483E18F9FC1}" type="presOf" srcId="{41215A1F-C449-481E-BD74-5445648E3EC3}" destId="{ABDC26A0-D0C9-45FB-952F-D15FADE17C5A}" srcOrd="0" destOrd="0" presId="urn:microsoft.com/office/officeart/2008/layout/VerticalCurvedList"/>
    <dgm:cxn modelId="{40FBCCD0-8E24-40B2-8ED2-9D20E0F93A43}" type="presParOf" srcId="{DE453564-FAFB-4615-923B-8E5F885BD439}" destId="{9873C032-AC35-4D91-AB48-B9BABF550B36}" srcOrd="0" destOrd="0" presId="urn:microsoft.com/office/officeart/2008/layout/VerticalCurvedList"/>
    <dgm:cxn modelId="{04EFC6F0-5F89-4FC0-9F8A-444162E11225}" type="presParOf" srcId="{9873C032-AC35-4D91-AB48-B9BABF550B36}" destId="{044AEC5F-2D2F-4FBF-A5D0-1560BEA55FA8}" srcOrd="0" destOrd="0" presId="urn:microsoft.com/office/officeart/2008/layout/VerticalCurvedList"/>
    <dgm:cxn modelId="{C1EDAE63-62C5-4C07-9C55-F6F2072B3F63}" type="presParOf" srcId="{044AEC5F-2D2F-4FBF-A5D0-1560BEA55FA8}" destId="{732154EA-0DF5-4CA2-B5B4-B3DA1D32A6D7}" srcOrd="0" destOrd="0" presId="urn:microsoft.com/office/officeart/2008/layout/VerticalCurvedList"/>
    <dgm:cxn modelId="{B6A20EF5-A98E-43DB-B51A-549A3DD51A17}" type="presParOf" srcId="{044AEC5F-2D2F-4FBF-A5D0-1560BEA55FA8}" destId="{BD090DB8-0D78-42E7-9F8E-BC944AF7C307}" srcOrd="1" destOrd="0" presId="urn:microsoft.com/office/officeart/2008/layout/VerticalCurvedList"/>
    <dgm:cxn modelId="{61195FA6-BE17-49A6-A761-0CADF58E5A25}" type="presParOf" srcId="{044AEC5F-2D2F-4FBF-A5D0-1560BEA55FA8}" destId="{B35D28D6-0970-4069-8B03-27CF7ADD4B0D}" srcOrd="2" destOrd="0" presId="urn:microsoft.com/office/officeart/2008/layout/VerticalCurvedList"/>
    <dgm:cxn modelId="{C0ECC6C5-BB92-4F7C-97AC-46091191553A}" type="presParOf" srcId="{044AEC5F-2D2F-4FBF-A5D0-1560BEA55FA8}" destId="{BFD6F29D-E160-4AC6-B6E2-77A9AA3D8825}" srcOrd="3" destOrd="0" presId="urn:microsoft.com/office/officeart/2008/layout/VerticalCurvedList"/>
    <dgm:cxn modelId="{F73AB251-EE86-435A-AA58-E33137247B38}" type="presParOf" srcId="{9873C032-AC35-4D91-AB48-B9BABF550B36}" destId="{EA21472F-DACB-4AA5-B521-C7163AD62DAB}" srcOrd="1" destOrd="0" presId="urn:microsoft.com/office/officeart/2008/layout/VerticalCurvedList"/>
    <dgm:cxn modelId="{21C9AB93-0B7C-4C4C-9C70-EE0C4F523E63}" type="presParOf" srcId="{9873C032-AC35-4D91-AB48-B9BABF550B36}" destId="{3A87E989-BCA8-4AD7-B6E5-47A8757D7135}" srcOrd="2" destOrd="0" presId="urn:microsoft.com/office/officeart/2008/layout/VerticalCurvedList"/>
    <dgm:cxn modelId="{448BDC7A-B001-464E-852B-057FFA59CAFD}" type="presParOf" srcId="{3A87E989-BCA8-4AD7-B6E5-47A8757D7135}" destId="{8B140009-1B81-4FFF-B496-9E38D3EC2E7E}" srcOrd="0" destOrd="0" presId="urn:microsoft.com/office/officeart/2008/layout/VerticalCurvedList"/>
    <dgm:cxn modelId="{E5D43B0B-5FDB-44AF-AA5A-24AAE47DE1C2}" type="presParOf" srcId="{9873C032-AC35-4D91-AB48-B9BABF550B36}" destId="{ABDC26A0-D0C9-45FB-952F-D15FADE17C5A}" srcOrd="3" destOrd="0" presId="urn:microsoft.com/office/officeart/2008/layout/VerticalCurvedList"/>
    <dgm:cxn modelId="{D3ECE046-97A9-4886-8867-2F74017CC318}" type="presParOf" srcId="{9873C032-AC35-4D91-AB48-B9BABF550B36}" destId="{3F19519B-EBC9-40AF-AE1E-3F8826BBAD0B}" srcOrd="4" destOrd="0" presId="urn:microsoft.com/office/officeart/2008/layout/VerticalCurvedList"/>
    <dgm:cxn modelId="{DB44FBAE-FE55-4589-8E96-5F246880160F}" type="presParOf" srcId="{3F19519B-EBC9-40AF-AE1E-3F8826BBAD0B}" destId="{7906B5FE-E6B1-430C-8EF1-047DDD5927DD}" srcOrd="0" destOrd="0" presId="urn:microsoft.com/office/officeart/2008/layout/VerticalCurvedList"/>
    <dgm:cxn modelId="{51033625-7EB0-4610-BDB2-A272BB5D94C3}" type="presParOf" srcId="{9873C032-AC35-4D91-AB48-B9BABF550B36}" destId="{C77A4590-289B-40C4-8767-C77F858FD683}" srcOrd="5" destOrd="0" presId="urn:microsoft.com/office/officeart/2008/layout/VerticalCurvedList"/>
    <dgm:cxn modelId="{F20CEE26-328C-4854-A486-5E9E9AFD6BB6}" type="presParOf" srcId="{9873C032-AC35-4D91-AB48-B9BABF550B36}" destId="{456DFE28-58A4-4987-96AD-CD4D1B37411F}" srcOrd="6" destOrd="0" presId="urn:microsoft.com/office/officeart/2008/layout/VerticalCurvedList"/>
    <dgm:cxn modelId="{F828EE4B-6BB3-42E1-A075-73DED10A1FCE}" type="presParOf" srcId="{456DFE28-58A4-4987-96AD-CD4D1B37411F}" destId="{A27E1F63-CB5A-48C7-BE8D-8274DD4F10F5}" srcOrd="0" destOrd="0" presId="urn:microsoft.com/office/officeart/2008/layout/VerticalCurvedList"/>
    <dgm:cxn modelId="{3C4E0B02-5B7D-481E-AF19-7EBFAFFF7292}" type="presParOf" srcId="{9873C032-AC35-4D91-AB48-B9BABF550B36}" destId="{97DD471E-5B9A-4499-8576-C6B2A7532B11}" srcOrd="7" destOrd="0" presId="urn:microsoft.com/office/officeart/2008/layout/VerticalCurvedList"/>
    <dgm:cxn modelId="{9C558A4A-E957-4F6A-B2F6-54FADAE5B2EF}" type="presParOf" srcId="{9873C032-AC35-4D91-AB48-B9BABF550B36}" destId="{06930421-75CB-4C82-B6DC-716156DB0451}" srcOrd="8" destOrd="0" presId="urn:microsoft.com/office/officeart/2008/layout/VerticalCurvedList"/>
    <dgm:cxn modelId="{1EEE01F4-5D14-43E3-8099-DCBC8159EEB8}" type="presParOf" srcId="{06930421-75CB-4C82-B6DC-716156DB0451}" destId="{82357C01-CA6A-4B43-9A5C-E445EA128C3E}" srcOrd="0" destOrd="0" presId="urn:microsoft.com/office/officeart/2008/layout/VerticalCurvedList"/>
    <dgm:cxn modelId="{27BFDD08-1053-4A59-B25B-5EB954169AB8}" type="presParOf" srcId="{9873C032-AC35-4D91-AB48-B9BABF550B36}" destId="{5D5D1B4F-A7EC-42F2-B619-E764DD82BA88}" srcOrd="9" destOrd="0" presId="urn:microsoft.com/office/officeart/2008/layout/VerticalCurvedList"/>
    <dgm:cxn modelId="{90AA95BD-003C-4F88-8224-57C1E7AEB38C}" type="presParOf" srcId="{9873C032-AC35-4D91-AB48-B9BABF550B36}" destId="{6FD04FAA-E4D4-4409-A58D-D91BA8C96CDD}" srcOrd="10" destOrd="0" presId="urn:microsoft.com/office/officeart/2008/layout/VerticalCurvedList"/>
    <dgm:cxn modelId="{6BFB7975-CF28-473B-8EA3-A2F0A8938B16}" type="presParOf" srcId="{6FD04FAA-E4D4-4409-A58D-D91BA8C96CDD}" destId="{5A87E6B8-794A-4A45-AC13-ED0422389832}" srcOrd="0" destOrd="0" presId="urn:microsoft.com/office/officeart/2008/layout/VerticalCurvedList"/>
    <dgm:cxn modelId="{A63E1C14-9D93-46A6-8F2C-138421D36D8E}" type="presParOf" srcId="{9873C032-AC35-4D91-AB48-B9BABF550B36}" destId="{F6B478AF-686C-4BC7-AB50-6E445783C0C4}" srcOrd="11" destOrd="0" presId="urn:microsoft.com/office/officeart/2008/layout/VerticalCurvedList"/>
    <dgm:cxn modelId="{429D067E-4B11-455D-8927-7A9F14984B38}" type="presParOf" srcId="{9873C032-AC35-4D91-AB48-B9BABF550B36}" destId="{6E0FE797-9DCB-45EE-9B7E-6FDF86B17AA7}" srcOrd="12" destOrd="0" presId="urn:microsoft.com/office/officeart/2008/layout/VerticalCurvedList"/>
    <dgm:cxn modelId="{61656D3C-1663-4A9A-AE4C-9FCBAA8B6EDF}" type="presParOf" srcId="{6E0FE797-9DCB-45EE-9B7E-6FDF86B17AA7}" destId="{04BF4352-D43A-468D-A0F5-A75CDC377BFC}" srcOrd="0" destOrd="0" presId="urn:microsoft.com/office/officeart/2008/layout/VerticalCurvedList"/>
    <dgm:cxn modelId="{F9C2794C-1D35-4455-81DA-CFE57CEC016F}" type="presParOf" srcId="{9873C032-AC35-4D91-AB48-B9BABF550B36}" destId="{D546A225-501D-401A-9673-2E714506A62D}" srcOrd="13" destOrd="0" presId="urn:microsoft.com/office/officeart/2008/layout/VerticalCurvedList"/>
    <dgm:cxn modelId="{CA1EBDB2-4BA5-46D7-A8A8-B55046A068B7}" type="presParOf" srcId="{9873C032-AC35-4D91-AB48-B9BABF550B36}" destId="{DE798643-4196-4579-98F2-4595E77E342A}" srcOrd="14" destOrd="0" presId="urn:microsoft.com/office/officeart/2008/layout/VerticalCurvedList"/>
    <dgm:cxn modelId="{C2DB63E4-1B86-4E0C-955F-541FA3C0360C}" type="presParOf" srcId="{DE798643-4196-4579-98F2-4595E77E342A}" destId="{690E07B5-2EE1-471D-8708-DA09F034476C}" srcOrd="0" destOrd="0" presId="urn:microsoft.com/office/officeart/2008/layout/VerticalCurved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090DB8-0D78-42E7-9F8E-BC944AF7C307}">
      <dsp:nvSpPr>
        <dsp:cNvPr id="0" name=""/>
        <dsp:cNvSpPr/>
      </dsp:nvSpPr>
      <dsp:spPr>
        <a:xfrm>
          <a:off x="-3874882" y="-595031"/>
          <a:ext cx="4618156" cy="4618156"/>
        </a:xfrm>
        <a:prstGeom prst="blockArc">
          <a:avLst>
            <a:gd name="adj1" fmla="val 18900000"/>
            <a:gd name="adj2" fmla="val 2700000"/>
            <a:gd name="adj3" fmla="val 468"/>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21472F-DACB-4AA5-B521-C7163AD62DAB}">
      <dsp:nvSpPr>
        <dsp:cNvPr id="0" name=""/>
        <dsp:cNvSpPr/>
      </dsp:nvSpPr>
      <dsp:spPr>
        <a:xfrm>
          <a:off x="241102" y="155841"/>
          <a:ext cx="5236822"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Бозор талаби</a:t>
          </a:r>
          <a:endParaRPr lang="ru-RU" sz="2000" kern="1200" dirty="0">
            <a:solidFill>
              <a:sysClr val="windowText" lastClr="000000"/>
            </a:solidFill>
          </a:endParaRPr>
        </a:p>
      </dsp:txBody>
      <dsp:txXfrm>
        <a:off x="241102" y="155841"/>
        <a:ext cx="5236822" cy="311545"/>
      </dsp:txXfrm>
    </dsp:sp>
    <dsp:sp modelId="{8B140009-1B81-4FFF-B496-9E38D3EC2E7E}">
      <dsp:nvSpPr>
        <dsp:cNvPr id="0" name=""/>
        <dsp:cNvSpPr/>
      </dsp:nvSpPr>
      <dsp:spPr>
        <a:xfrm>
          <a:off x="46386" y="116897"/>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DC26A0-D0C9-45FB-952F-D15FADE17C5A}">
      <dsp:nvSpPr>
        <dsp:cNvPr id="0" name=""/>
        <dsp:cNvSpPr/>
      </dsp:nvSpPr>
      <dsp:spPr>
        <a:xfrm>
          <a:off x="523234" y="623432"/>
          <a:ext cx="4954690"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Бизнес эҳтиёж / стратегик имконият</a:t>
          </a:r>
          <a:endParaRPr lang="ru-RU" sz="2000" kern="1200" dirty="0">
            <a:solidFill>
              <a:sysClr val="windowText" lastClr="000000"/>
            </a:solidFill>
          </a:endParaRPr>
        </a:p>
      </dsp:txBody>
      <dsp:txXfrm>
        <a:off x="523234" y="623432"/>
        <a:ext cx="4954690" cy="311545"/>
      </dsp:txXfrm>
    </dsp:sp>
    <dsp:sp modelId="{7906B5FE-E6B1-430C-8EF1-047DDD5927DD}">
      <dsp:nvSpPr>
        <dsp:cNvPr id="0" name=""/>
        <dsp:cNvSpPr/>
      </dsp:nvSpPr>
      <dsp:spPr>
        <a:xfrm>
          <a:off x="328519" y="584489"/>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77A4590-289B-40C4-8767-C77F858FD683}">
      <dsp:nvSpPr>
        <dsp:cNvPr id="0" name=""/>
        <dsp:cNvSpPr/>
      </dsp:nvSpPr>
      <dsp:spPr>
        <a:xfrm>
          <a:off x="677841" y="1090682"/>
          <a:ext cx="4800083"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Ижтимоий эҳтиёж</a:t>
          </a:r>
          <a:endParaRPr lang="ru-RU" sz="2000" kern="1200" dirty="0">
            <a:solidFill>
              <a:sysClr val="windowText" lastClr="000000"/>
            </a:solidFill>
          </a:endParaRPr>
        </a:p>
      </dsp:txBody>
      <dsp:txXfrm>
        <a:off x="677841" y="1090682"/>
        <a:ext cx="4800083" cy="311545"/>
      </dsp:txXfrm>
    </dsp:sp>
    <dsp:sp modelId="{A27E1F63-CB5A-48C7-BE8D-8274DD4F10F5}">
      <dsp:nvSpPr>
        <dsp:cNvPr id="0" name=""/>
        <dsp:cNvSpPr/>
      </dsp:nvSpPr>
      <dsp:spPr>
        <a:xfrm>
          <a:off x="483126" y="1051738"/>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DD471E-5B9A-4499-8576-C6B2A7532B11}">
      <dsp:nvSpPr>
        <dsp:cNvPr id="0" name=""/>
        <dsp:cNvSpPr/>
      </dsp:nvSpPr>
      <dsp:spPr>
        <a:xfrm>
          <a:off x="727206" y="1558273"/>
          <a:ext cx="4750718"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Атроф-мухит химояси</a:t>
          </a:r>
          <a:endParaRPr lang="ru-RU" sz="2000" kern="1200" dirty="0">
            <a:solidFill>
              <a:sysClr val="windowText" lastClr="000000"/>
            </a:solidFill>
          </a:endParaRPr>
        </a:p>
      </dsp:txBody>
      <dsp:txXfrm>
        <a:off x="727206" y="1558273"/>
        <a:ext cx="4750718" cy="311545"/>
      </dsp:txXfrm>
    </dsp:sp>
    <dsp:sp modelId="{82357C01-CA6A-4B43-9A5C-E445EA128C3E}">
      <dsp:nvSpPr>
        <dsp:cNvPr id="0" name=""/>
        <dsp:cNvSpPr/>
      </dsp:nvSpPr>
      <dsp:spPr>
        <a:xfrm>
          <a:off x="532490" y="1519330"/>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5D1B4F-A7EC-42F2-B619-E764DD82BA88}">
      <dsp:nvSpPr>
        <dsp:cNvPr id="0" name=""/>
        <dsp:cNvSpPr/>
      </dsp:nvSpPr>
      <dsp:spPr>
        <a:xfrm>
          <a:off x="677841" y="2025865"/>
          <a:ext cx="4800083"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Буюртмачи талаби </a:t>
          </a:r>
          <a:endParaRPr lang="ru-RU" sz="2000" kern="1200" dirty="0">
            <a:solidFill>
              <a:sysClr val="windowText" lastClr="000000"/>
            </a:solidFill>
          </a:endParaRPr>
        </a:p>
      </dsp:txBody>
      <dsp:txXfrm>
        <a:off x="677841" y="2025865"/>
        <a:ext cx="4800083" cy="311545"/>
      </dsp:txXfrm>
    </dsp:sp>
    <dsp:sp modelId="{5A87E6B8-794A-4A45-AC13-ED0422389832}">
      <dsp:nvSpPr>
        <dsp:cNvPr id="0" name=""/>
        <dsp:cNvSpPr/>
      </dsp:nvSpPr>
      <dsp:spPr>
        <a:xfrm>
          <a:off x="483126" y="1986922"/>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B478AF-686C-4BC7-AB50-6E445783C0C4}">
      <dsp:nvSpPr>
        <dsp:cNvPr id="0" name=""/>
        <dsp:cNvSpPr/>
      </dsp:nvSpPr>
      <dsp:spPr>
        <a:xfrm>
          <a:off x="523234" y="2493114"/>
          <a:ext cx="4954690"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Технологик тараққиёт </a:t>
          </a:r>
          <a:endParaRPr lang="ru-RU" sz="2000" kern="1200" dirty="0">
            <a:solidFill>
              <a:sysClr val="windowText" lastClr="000000"/>
            </a:solidFill>
          </a:endParaRPr>
        </a:p>
      </dsp:txBody>
      <dsp:txXfrm>
        <a:off x="523234" y="2493114"/>
        <a:ext cx="4954690" cy="311545"/>
      </dsp:txXfrm>
    </dsp:sp>
    <dsp:sp modelId="{04BF4352-D43A-468D-A0F5-A75CDC377BFC}">
      <dsp:nvSpPr>
        <dsp:cNvPr id="0" name=""/>
        <dsp:cNvSpPr/>
      </dsp:nvSpPr>
      <dsp:spPr>
        <a:xfrm>
          <a:off x="328519" y="2454171"/>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46A225-501D-401A-9673-2E714506A62D}">
      <dsp:nvSpPr>
        <dsp:cNvPr id="0" name=""/>
        <dsp:cNvSpPr/>
      </dsp:nvSpPr>
      <dsp:spPr>
        <a:xfrm>
          <a:off x="241102" y="2960706"/>
          <a:ext cx="5236822" cy="31154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89"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solidFill>
                <a:sysClr val="windowText" lastClr="000000"/>
              </a:solidFill>
            </a:rPr>
            <a:t>Юридик талаб</a:t>
          </a:r>
          <a:endParaRPr lang="ru-RU" sz="2000" kern="1200" dirty="0">
            <a:solidFill>
              <a:sysClr val="windowText" lastClr="000000"/>
            </a:solidFill>
          </a:endParaRPr>
        </a:p>
      </dsp:txBody>
      <dsp:txXfrm>
        <a:off x="241102" y="2960706"/>
        <a:ext cx="5236822" cy="311545"/>
      </dsp:txXfrm>
    </dsp:sp>
    <dsp:sp modelId="{690E07B5-2EE1-471D-8708-DA09F034476C}">
      <dsp:nvSpPr>
        <dsp:cNvPr id="0" name=""/>
        <dsp:cNvSpPr/>
      </dsp:nvSpPr>
      <dsp:spPr>
        <a:xfrm>
          <a:off x="46386" y="2921763"/>
          <a:ext cx="389431" cy="38943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txBox="1">
            <a:spLocks noGrp="1"/>
          </p:cNvSpPr>
          <p:nvPr>
            <p:ph type="body" idx="1"/>
          </p:nvPr>
        </p:nvSpPr>
        <p:spPr>
          <a:xfrm>
            <a:off x="516600" y="4406300"/>
            <a:ext cx="7772100" cy="303900"/>
          </a:xfrm>
          <a:prstGeom prst="rect">
            <a:avLst/>
          </a:prstGeom>
        </p:spPr>
        <p:txBody>
          <a:bodyPr spcFirstLastPara="1" wrap="square" lIns="0" tIns="0" rIns="0" bIns="0" anchor="t" anchorCtr="0">
            <a:noAutofit/>
          </a:bodyPr>
          <a:lstStyle>
            <a:lvl1pPr marL="457200" lvl="0" indent="-228600" rtl="0">
              <a:spcBef>
                <a:spcPts val="0"/>
              </a:spcBef>
              <a:spcAft>
                <a:spcPts val="800"/>
              </a:spcAft>
              <a:buSzPts val="1800"/>
              <a:buNone/>
              <a:defRPr sz="1800"/>
            </a:lvl1pPr>
          </a:lstStyle>
          <a:p>
            <a:endParaRPr/>
          </a:p>
        </p:txBody>
      </p:sp>
      <p:sp>
        <p:nvSpPr>
          <p:cNvPr id="52" name="Google Shape;52;p10"/>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1"/>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565F6C"/>
                </a:solidFill>
                <a:latin typeface="Verdana"/>
                <a:cs typeface="Verdana"/>
              </a:defRPr>
            </a:lvl1pPr>
          </a:lstStyle>
          <a:p>
            <a:endParaRPr/>
          </a:p>
        </p:txBody>
      </p:sp>
      <p:sp>
        <p:nvSpPr>
          <p:cNvPr id="3" name="Holder 3"/>
          <p:cNvSpPr>
            <a:spLocks noGrp="1"/>
          </p:cNvSpPr>
          <p:nvPr>
            <p:ph type="body" idx="1"/>
          </p:nvPr>
        </p:nvSpPr>
        <p:spPr/>
        <p:txBody>
          <a:bodyPr lIns="0" tIns="0" rIns="0" bIns="0"/>
          <a:lstStyle>
            <a:lvl1pPr>
              <a:defRPr sz="15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645561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1_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565F6C"/>
                </a:solidFill>
                <a:latin typeface="Verdana"/>
                <a:cs typeface="Verdan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03636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64446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516600" y="514350"/>
            <a:ext cx="6480000" cy="7179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1pPr>
            <a:lvl2pPr lvl="1"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2pPr>
            <a:lvl3pPr lvl="2"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3pPr>
            <a:lvl4pPr lvl="3"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4pPr>
            <a:lvl5pPr lvl="4"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5pPr>
            <a:lvl6pPr lvl="5"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6pPr>
            <a:lvl7pPr lvl="6"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7pPr>
            <a:lvl8pPr lvl="7"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8pPr>
            <a:lvl9pPr lvl="8" rtl="0">
              <a:lnSpc>
                <a:spcPct val="90000"/>
              </a:lnSpc>
              <a:spcBef>
                <a:spcPts val="0"/>
              </a:spcBef>
              <a:spcAft>
                <a:spcPts val="0"/>
              </a:spcAft>
              <a:buClr>
                <a:schemeClr val="dk1"/>
              </a:buClr>
              <a:buSzPts val="4100"/>
              <a:buFont typeface="Barlow"/>
              <a:buNone/>
              <a:defRPr sz="4100" b="1">
                <a:solidFill>
                  <a:schemeClr val="dk1"/>
                </a:solidFill>
                <a:latin typeface="Barlow"/>
                <a:ea typeface="Barlow"/>
                <a:cs typeface="Barlow"/>
                <a:sym typeface="Barlow"/>
              </a:defRPr>
            </a:lvl9pPr>
          </a:lstStyle>
          <a:p>
            <a:endParaRPr/>
          </a:p>
        </p:txBody>
      </p:sp>
      <p:sp>
        <p:nvSpPr>
          <p:cNvPr id="7" name="Google Shape;7;p1"/>
          <p:cNvSpPr txBox="1">
            <a:spLocks noGrp="1"/>
          </p:cNvSpPr>
          <p:nvPr>
            <p:ph type="body" idx="1"/>
          </p:nvPr>
        </p:nvSpPr>
        <p:spPr>
          <a:xfrm>
            <a:off x="516600" y="1967475"/>
            <a:ext cx="6768900" cy="24204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0"/>
              </a:spcBef>
              <a:spcAft>
                <a:spcPts val="0"/>
              </a:spcAft>
              <a:buClr>
                <a:schemeClr val="dk1"/>
              </a:buClr>
              <a:buSzPts val="1600"/>
              <a:buFont typeface="Barlow"/>
              <a:buChar char="•"/>
              <a:defRPr sz="1600">
                <a:solidFill>
                  <a:schemeClr val="dk1"/>
                </a:solidFill>
                <a:latin typeface="Barlow"/>
                <a:ea typeface="Barlow"/>
                <a:cs typeface="Barlow"/>
                <a:sym typeface="Barlow"/>
              </a:defRPr>
            </a:lvl1pPr>
            <a:lvl2pPr marL="914400" lvl="1"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2pPr>
            <a:lvl3pPr marL="1371600" lvl="2"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3pPr>
            <a:lvl4pPr marL="1828800" lvl="3"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4pPr>
            <a:lvl5pPr marL="2286000" lvl="4"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5pPr>
            <a:lvl6pPr marL="2743200" lvl="5"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6pPr>
            <a:lvl7pPr marL="3200400" lvl="6"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7pPr>
            <a:lvl8pPr marL="3657600" lvl="7" indent="-330200" rtl="0">
              <a:lnSpc>
                <a:spcPct val="115000"/>
              </a:lnSpc>
              <a:spcBef>
                <a:spcPts val="800"/>
              </a:spcBef>
              <a:spcAft>
                <a:spcPts val="0"/>
              </a:spcAft>
              <a:buClr>
                <a:schemeClr val="dk1"/>
              </a:buClr>
              <a:buSzPts val="1600"/>
              <a:buFont typeface="Barlow"/>
              <a:buChar char="○"/>
              <a:defRPr sz="1600">
                <a:solidFill>
                  <a:schemeClr val="dk1"/>
                </a:solidFill>
                <a:latin typeface="Barlow"/>
                <a:ea typeface="Barlow"/>
                <a:cs typeface="Barlow"/>
                <a:sym typeface="Barlow"/>
              </a:defRPr>
            </a:lvl8pPr>
            <a:lvl9pPr marL="4114800" lvl="8" indent="-330200" rtl="0">
              <a:lnSpc>
                <a:spcPct val="115000"/>
              </a:lnSpc>
              <a:spcBef>
                <a:spcPts val="800"/>
              </a:spcBef>
              <a:spcAft>
                <a:spcPts val="800"/>
              </a:spcAft>
              <a:buClr>
                <a:schemeClr val="dk1"/>
              </a:buClr>
              <a:buSzPts val="1600"/>
              <a:buFont typeface="Barlow"/>
              <a:buChar char="■"/>
              <a:defRPr sz="1600">
                <a:solidFill>
                  <a:schemeClr val="dk1"/>
                </a:solidFill>
                <a:latin typeface="Barlow"/>
                <a:ea typeface="Barlow"/>
                <a:cs typeface="Barlow"/>
                <a:sym typeface="Barlow"/>
              </a:defRPr>
            </a:lvl9pPr>
          </a:lstStyle>
          <a:p>
            <a:endParaRPr/>
          </a:p>
        </p:txBody>
      </p:sp>
      <p:sp>
        <p:nvSpPr>
          <p:cNvPr id="8" name="Google Shape;8;p1"/>
          <p:cNvSpPr txBox="1">
            <a:spLocks noGrp="1"/>
          </p:cNvSpPr>
          <p:nvPr>
            <p:ph type="sldNum" idx="12"/>
          </p:nvPr>
        </p:nvSpPr>
        <p:spPr>
          <a:xfrm>
            <a:off x="8376075" y="4749850"/>
            <a:ext cx="548700" cy="181800"/>
          </a:xfrm>
          <a:prstGeom prst="rect">
            <a:avLst/>
          </a:prstGeom>
          <a:noFill/>
          <a:ln>
            <a:noFill/>
          </a:ln>
        </p:spPr>
        <p:txBody>
          <a:bodyPr spcFirstLastPara="1" wrap="square" lIns="0" tIns="0" rIns="0" bIns="0" anchor="ctr" anchorCtr="0">
            <a:noAutofit/>
          </a:bodyPr>
          <a:lstStyle>
            <a:lvl1pPr lvl="0" algn="r" rtl="0">
              <a:buNone/>
              <a:defRPr sz="1100" b="1">
                <a:solidFill>
                  <a:schemeClr val="dk1"/>
                </a:solidFill>
                <a:latin typeface="Barlow"/>
                <a:ea typeface="Barlow"/>
                <a:cs typeface="Barlow"/>
                <a:sym typeface="Barlow"/>
              </a:defRPr>
            </a:lvl1pPr>
            <a:lvl2pPr lvl="1" algn="r" rtl="0">
              <a:buNone/>
              <a:defRPr sz="1100" b="1">
                <a:solidFill>
                  <a:schemeClr val="dk1"/>
                </a:solidFill>
                <a:latin typeface="Barlow"/>
                <a:ea typeface="Barlow"/>
                <a:cs typeface="Barlow"/>
                <a:sym typeface="Barlow"/>
              </a:defRPr>
            </a:lvl2pPr>
            <a:lvl3pPr lvl="2" algn="r" rtl="0">
              <a:buNone/>
              <a:defRPr sz="1100" b="1">
                <a:solidFill>
                  <a:schemeClr val="dk1"/>
                </a:solidFill>
                <a:latin typeface="Barlow"/>
                <a:ea typeface="Barlow"/>
                <a:cs typeface="Barlow"/>
                <a:sym typeface="Barlow"/>
              </a:defRPr>
            </a:lvl3pPr>
            <a:lvl4pPr lvl="3" algn="r" rtl="0">
              <a:buNone/>
              <a:defRPr sz="1100" b="1">
                <a:solidFill>
                  <a:schemeClr val="dk1"/>
                </a:solidFill>
                <a:latin typeface="Barlow"/>
                <a:ea typeface="Barlow"/>
                <a:cs typeface="Barlow"/>
                <a:sym typeface="Barlow"/>
              </a:defRPr>
            </a:lvl4pPr>
            <a:lvl5pPr lvl="4" algn="r" rtl="0">
              <a:buNone/>
              <a:defRPr sz="1100" b="1">
                <a:solidFill>
                  <a:schemeClr val="dk1"/>
                </a:solidFill>
                <a:latin typeface="Barlow"/>
                <a:ea typeface="Barlow"/>
                <a:cs typeface="Barlow"/>
                <a:sym typeface="Barlow"/>
              </a:defRPr>
            </a:lvl5pPr>
            <a:lvl6pPr lvl="5" algn="r" rtl="0">
              <a:buNone/>
              <a:defRPr sz="1100" b="1">
                <a:solidFill>
                  <a:schemeClr val="dk1"/>
                </a:solidFill>
                <a:latin typeface="Barlow"/>
                <a:ea typeface="Barlow"/>
                <a:cs typeface="Barlow"/>
                <a:sym typeface="Barlow"/>
              </a:defRPr>
            </a:lvl6pPr>
            <a:lvl7pPr lvl="6" algn="r" rtl="0">
              <a:buNone/>
              <a:defRPr sz="1100" b="1">
                <a:solidFill>
                  <a:schemeClr val="dk1"/>
                </a:solidFill>
                <a:latin typeface="Barlow"/>
                <a:ea typeface="Barlow"/>
                <a:cs typeface="Barlow"/>
                <a:sym typeface="Barlow"/>
              </a:defRPr>
            </a:lvl7pPr>
            <a:lvl8pPr lvl="7" algn="r" rtl="0">
              <a:buNone/>
              <a:defRPr sz="1100" b="1">
                <a:solidFill>
                  <a:schemeClr val="dk1"/>
                </a:solidFill>
                <a:latin typeface="Barlow"/>
                <a:ea typeface="Barlow"/>
                <a:cs typeface="Barlow"/>
                <a:sym typeface="Barlow"/>
              </a:defRPr>
            </a:lvl8pPr>
            <a:lvl9pPr lvl="8" algn="r" rtl="0">
              <a:buNone/>
              <a:defRPr sz="1100" b="1">
                <a:solidFill>
                  <a:schemeClr val="dk1"/>
                </a:solidFill>
                <a:latin typeface="Barlow"/>
                <a:ea typeface="Barlow"/>
                <a:cs typeface="Barlow"/>
                <a:sym typeface="Barlow"/>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6" r:id="rId1"/>
    <p:sldLayoutId id="2147483657" r:id="rId2"/>
    <p:sldLayoutId id="2147483672" r:id="rId3"/>
    <p:sldLayoutId id="2147483673" r:id="rId4"/>
    <p:sldLayoutId id="2147483674"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16.09.2022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a:t>
            </a:r>
            <a:r>
              <a:rPr lang="en-US" sz="2400" b="1" dirty="0" smtClean="0">
                <a:solidFill>
                  <a:srgbClr val="E2D892"/>
                </a:solidFill>
                <a:latin typeface="Century Gothic" panose="020B0502020202020204" pitchFamily="34" charset="0"/>
              </a:rPr>
              <a:t>Project Management Concept</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a:t>
            </a:r>
            <a:r>
              <a:rPr lang="ru-RU" sz="2400" b="1" dirty="0" smtClean="0">
                <a:solidFill>
                  <a:srgbClr val="E2D892"/>
                </a:solidFill>
                <a:latin typeface="Century Gothic" panose="020B0502020202020204" pitchFamily="34" charset="0"/>
              </a:rPr>
              <a:t>Лойиҳа </a:t>
            </a:r>
            <a:r>
              <a:rPr lang="ru-RU" sz="2400" b="1" dirty="0" smtClean="0">
                <a:solidFill>
                  <a:srgbClr val="E2D892"/>
                </a:solidFill>
                <a:latin typeface="Century Gothic" panose="020B0502020202020204" pitchFamily="34" charset="0"/>
              </a:rPr>
              <a:t>бошқаруви концепцияси</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01ХБА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20879" y="1771341"/>
            <a:ext cx="7918104" cy="3029515"/>
          </a:xfrm>
          <a:prstGeom prst="rect">
            <a:avLst/>
          </a:prstGeom>
        </p:spPr>
        <p:txBody>
          <a:bodyPr vert="horz" wrap="square" lIns="0" tIns="53816" rIns="0" bIns="0" rtlCol="0">
            <a:spAutoFit/>
          </a:bodyPr>
          <a:lstStyle/>
          <a:p>
            <a:pPr marL="9525" algn="just">
              <a:spcBef>
                <a:spcPts val="424"/>
              </a:spcBef>
              <a:buClrTx/>
              <a:buSzPct val="100000"/>
              <a:tabLst>
                <a:tab pos="215265" algn="l"/>
              </a:tabLst>
            </a:pPr>
            <a:r>
              <a:rPr lang="uz-Cyrl-UZ" sz="2000" dirty="0" smtClean="0"/>
              <a:t>Ўзбекистонда лойиҳа бошқаруви (Project Management) деб аталадиган концепциядан реал фойдаланиш 2017-йилда маҳаллий иқтисодиётни тубдан ислоҳ қилиш шароитида бошланган.</a:t>
            </a:r>
            <a:r>
              <a:rPr lang="ru-RU" sz="2000" dirty="0" smtClean="0"/>
              <a:t> </a:t>
            </a:r>
            <a:endParaRPr lang="ru-RU" sz="2000" dirty="0"/>
          </a:p>
          <a:p>
            <a:pPr marL="215265" indent="-205740" algn="just">
              <a:spcBef>
                <a:spcPts val="424"/>
              </a:spcBef>
              <a:buClrTx/>
              <a:buSzPct val="100000"/>
              <a:buFont typeface="Wingdings"/>
              <a:buChar char=""/>
              <a:tabLst>
                <a:tab pos="215265" algn="l"/>
              </a:tabLst>
            </a:pPr>
            <a:endParaRPr lang="uz-Cyrl-UZ" sz="2000" dirty="0" smtClean="0"/>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Янги ёндашувни амалий қўллаш натижалари қандай?</a:t>
            </a:r>
          </a:p>
          <a:p>
            <a:pPr marL="9525" algn="just">
              <a:spcBef>
                <a:spcPts val="424"/>
              </a:spcBef>
              <a:buClrTx/>
              <a:buSzPct val="100000"/>
              <a:tabLst>
                <a:tab pos="215265" algn="l"/>
              </a:tabLst>
            </a:pPr>
            <a:r>
              <a:rPr lang="uz-Cyrl-UZ" sz="2000" dirty="0" smtClean="0"/>
              <a:t> </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Бўлажак профессионал менежерлар олдида қандай вазифалар турибди</a:t>
            </a:r>
            <a:r>
              <a:rPr lang="ru-RU" sz="2000" dirty="0" smtClean="0"/>
              <a:t>?</a:t>
            </a:r>
            <a:r>
              <a:rPr lang="en-US" sz="2000" dirty="0" smtClean="0"/>
              <a:t> </a:t>
            </a:r>
            <a:endParaRPr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 бошқаруви</a:t>
            </a:r>
            <a:endParaRPr lang="en-US" sz="3200" dirty="0"/>
          </a:p>
        </p:txBody>
      </p:sp>
    </p:spTree>
    <p:extLst>
      <p:ext uri="{BB962C8B-B14F-4D97-AF65-F5344CB8AC3E}">
        <p14:creationId xmlns:p14="http://schemas.microsoft.com/office/powerpoint/2010/main" val="46633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5016" y="1661338"/>
            <a:ext cx="7927092" cy="2619146"/>
          </a:xfrm>
          <a:prstGeom prst="rect">
            <a:avLst/>
          </a:prstGeom>
        </p:spPr>
        <p:txBody>
          <a:bodyPr vert="horz" wrap="square" lIns="0" tIns="53816" rIns="0" bIns="0" rtlCol="0">
            <a:spAutoFit/>
          </a:bodyPr>
          <a:lstStyle/>
          <a:p>
            <a:pPr marL="215265" indent="-205740" algn="just">
              <a:spcBef>
                <a:spcPts val="424"/>
              </a:spcBef>
              <a:buClrTx/>
              <a:buSzPct val="100000"/>
              <a:buFont typeface="Wingdings"/>
              <a:buChar char=""/>
              <a:tabLst>
                <a:tab pos="215265" algn="l"/>
              </a:tabLst>
            </a:pPr>
            <a:r>
              <a:rPr lang="uz-Cyrl-UZ" sz="2000" b="1" dirty="0" smtClean="0">
                <a:solidFill>
                  <a:srgbClr val="002060"/>
                </a:solidFill>
              </a:rPr>
              <a:t>Биринчидан</a:t>
            </a:r>
            <a:r>
              <a:rPr lang="uz-Cyrl-UZ" sz="2000" dirty="0" smtClean="0"/>
              <a:t>, лойиҳани бошқаришда қабул қилинган усуллар энергетика, нефт-газ, металлургия, қурилиш ва халқ хўжалигининг бошқа айрим тармоқларида қўлланила бошланди. </a:t>
            </a:r>
            <a:endParaRPr lang="en-US" sz="2000" dirty="0" smtClean="0"/>
          </a:p>
          <a:p>
            <a:pPr marL="215265" indent="-205740" algn="just">
              <a:spcBef>
                <a:spcPts val="424"/>
              </a:spcBef>
              <a:buClrTx/>
              <a:buSzPct val="100000"/>
              <a:buFont typeface="Wingdings"/>
              <a:buChar char=""/>
              <a:tabLst>
                <a:tab pos="215265" algn="l"/>
              </a:tabLst>
            </a:pPr>
            <a:endParaRPr lang="en-US" sz="2000" dirty="0" smtClean="0"/>
          </a:p>
          <a:p>
            <a:pPr marL="358775" algn="just">
              <a:spcBef>
                <a:spcPts val="424"/>
              </a:spcBef>
              <a:buClrTx/>
              <a:buSzPct val="100000"/>
              <a:tabLst>
                <a:tab pos="215265" algn="l"/>
              </a:tabLst>
            </a:pPr>
            <a:r>
              <a:rPr lang="uz-Cyrl-UZ" sz="2000" dirty="0" smtClean="0"/>
              <a:t>Ушбу усуллардан хориж иштирокидаги исталган мақсадли инвестицион лойиҳа ва дастурларида кенг фойдаланиш, кредит-молия соҳасида кенг қўлланилиши ҳақида гапириш мумкин. </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05016" y="373646"/>
            <a:ext cx="676994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Амалий </a:t>
            </a:r>
            <a:r>
              <a:rPr lang="uz-Cyrl-UZ" sz="3200" dirty="0" smtClean="0"/>
              <a:t>қўллаш натижалари</a:t>
            </a:r>
            <a:endParaRPr lang="uz-Cyrl-UZ" sz="3200" dirty="0"/>
          </a:p>
        </p:txBody>
      </p:sp>
    </p:spTree>
    <p:extLst>
      <p:ext uri="{BB962C8B-B14F-4D97-AF65-F5344CB8AC3E}">
        <p14:creationId xmlns:p14="http://schemas.microsoft.com/office/powerpoint/2010/main" val="312988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93378" y="1812592"/>
            <a:ext cx="7945605" cy="2670442"/>
          </a:xfrm>
          <a:prstGeom prst="rect">
            <a:avLst/>
          </a:prstGeom>
        </p:spPr>
        <p:txBody>
          <a:bodyPr vert="horz" wrap="square" lIns="0" tIns="53816" rIns="0" bIns="0" rtlCol="0">
            <a:spAutoFit/>
          </a:bodyPr>
          <a:lstStyle/>
          <a:p>
            <a:pPr marL="215265" indent="-205740" algn="just">
              <a:spcBef>
                <a:spcPts val="424"/>
              </a:spcBef>
              <a:buClrTx/>
              <a:buSzPct val="100000"/>
              <a:buFont typeface="Wingdings"/>
              <a:buChar char=""/>
              <a:tabLst>
                <a:tab pos="215265" algn="l"/>
              </a:tabLst>
            </a:pPr>
            <a:r>
              <a:rPr lang="uz-Cyrl-UZ" sz="2000" b="1" dirty="0" smtClean="0">
                <a:solidFill>
                  <a:srgbClr val="002060"/>
                </a:solidFill>
              </a:rPr>
              <a:t>Иккинчидан</a:t>
            </a:r>
            <a:r>
              <a:rPr lang="uz-Cyrl-UZ" sz="2000" dirty="0" smtClean="0"/>
              <a:t>, ҳозирда мамлакатимиз олий ўқув юртларида “Лойиҳа бошқаруви” курси ўқитилмоқда. </a:t>
            </a:r>
          </a:p>
          <a:p>
            <a:pPr marL="9525" algn="just">
              <a:spcBef>
                <a:spcPts val="424"/>
              </a:spcBef>
              <a:buClrTx/>
              <a:buSzPct val="100000"/>
              <a:tabLst>
                <a:tab pos="215265" algn="l"/>
              </a:tabLst>
            </a:pPr>
            <a:endParaRPr lang="uz-Cyrl-UZ" sz="2000" dirty="0" smtClean="0"/>
          </a:p>
          <a:p>
            <a:pPr marL="358775" algn="just">
              <a:spcBef>
                <a:spcPts val="424"/>
              </a:spcBef>
              <a:buClrTx/>
              <a:buSzPct val="100000"/>
              <a:tabLst>
                <a:tab pos="215265" algn="l"/>
              </a:tabLst>
            </a:pPr>
            <a:r>
              <a:rPr lang="uz-Cyrl-UZ" sz="2000" dirty="0" smtClean="0"/>
              <a:t>Тегишли профилдаги деярли барча давлат ва нодавлат таълим муассасалари ушбу ўқув курсини ўз дастурларига киритган. </a:t>
            </a:r>
          </a:p>
          <a:p>
            <a:pPr marL="358775" algn="just">
              <a:spcBef>
                <a:spcPts val="424"/>
              </a:spcBef>
              <a:buClrTx/>
              <a:buSzPct val="100000"/>
              <a:tabLst>
                <a:tab pos="215265" algn="l"/>
              </a:tabLst>
            </a:pPr>
            <a:r>
              <a:rPr lang="uz-Cyrl-UZ" sz="2000" dirty="0" smtClean="0"/>
              <a:t>Давлат таълим стандартларида тегишли мутахассисликлар ва ихтисосликлар пайдо бўлди.</a:t>
            </a:r>
            <a:endParaRPr lang="uz-Cyrl-UZ"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93379" y="373646"/>
            <a:ext cx="676994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Амалий </a:t>
            </a:r>
            <a:r>
              <a:rPr lang="uz-Cyrl-UZ" sz="3200" dirty="0" smtClean="0"/>
              <a:t>қўллаш натижалари</a:t>
            </a:r>
            <a:endParaRPr lang="uz-Cyrl-UZ" sz="3200" dirty="0"/>
          </a:p>
        </p:txBody>
      </p:sp>
    </p:spTree>
    <p:extLst>
      <p:ext uri="{BB962C8B-B14F-4D97-AF65-F5344CB8AC3E}">
        <p14:creationId xmlns:p14="http://schemas.microsoft.com/office/powerpoint/2010/main" val="213213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32517" y="1702590"/>
            <a:ext cx="7920217" cy="2926923"/>
          </a:xfrm>
          <a:prstGeom prst="rect">
            <a:avLst/>
          </a:prstGeom>
        </p:spPr>
        <p:txBody>
          <a:bodyPr vert="horz" wrap="square" lIns="0" tIns="53816" rIns="0" bIns="0" rtlCol="0">
            <a:spAutoFit/>
          </a:bodyPr>
          <a:lstStyle/>
          <a:p>
            <a:pPr marL="215265" indent="-205740" algn="just">
              <a:spcBef>
                <a:spcPts val="424"/>
              </a:spcBef>
              <a:buClrTx/>
              <a:buSzPct val="100000"/>
              <a:buFont typeface="Wingdings"/>
              <a:buChar char=""/>
              <a:tabLst>
                <a:tab pos="215265" algn="l"/>
              </a:tabLst>
            </a:pPr>
            <a:r>
              <a:rPr lang="uz-Cyrl-UZ" sz="2000" b="1" dirty="0">
                <a:solidFill>
                  <a:srgbClr val="002060"/>
                </a:solidFill>
              </a:rPr>
              <a:t>Учинчидан</a:t>
            </a:r>
            <a:r>
              <a:rPr lang="uz-Cyrl-UZ" sz="2000" dirty="0"/>
              <a:t>, лойиҳаларни бошқариш тизимидан фойдаланиш амалиёти ўзининг юқори </a:t>
            </a:r>
            <a:r>
              <a:rPr lang="uz-Cyrl-UZ" sz="2000" dirty="0" smtClean="0"/>
              <a:t>самарадорлигини </a:t>
            </a:r>
            <a:r>
              <a:rPr lang="uz-Cyrl-UZ" sz="2000" dirty="0"/>
              <a:t>исботлади ва шунга мос равишда юқори малакали лойиҳа менежерлари деб аталадиган кўплаб янги мутахассисларга ҳақиқий эҳтиёжни яратди</a:t>
            </a:r>
            <a:r>
              <a:rPr lang="uz-Cyrl-UZ" sz="2000" dirty="0" smtClean="0"/>
              <a:t>.</a:t>
            </a:r>
          </a:p>
          <a:p>
            <a:pPr marL="215265" indent="-205740" algn="just">
              <a:spcBef>
                <a:spcPts val="424"/>
              </a:spcBef>
              <a:buClrTx/>
              <a:buSzPct val="100000"/>
              <a:buFont typeface="Wingdings"/>
              <a:buChar char=""/>
              <a:tabLst>
                <a:tab pos="215265" algn="l"/>
              </a:tabLst>
            </a:pPr>
            <a:endParaRPr lang="ru-RU" sz="2000" dirty="0"/>
          </a:p>
          <a:p>
            <a:pPr marL="215265" indent="-205740" algn="just">
              <a:spcBef>
                <a:spcPts val="424"/>
              </a:spcBef>
              <a:buClrTx/>
              <a:buSzPct val="100000"/>
              <a:buFont typeface="Wingdings"/>
              <a:buChar char=""/>
              <a:tabLst>
                <a:tab pos="215265" algn="l"/>
              </a:tabLst>
            </a:pPr>
            <a:r>
              <a:rPr lang="uz-Cyrl-UZ" sz="2000" b="1" dirty="0">
                <a:solidFill>
                  <a:srgbClr val="002060"/>
                </a:solidFill>
              </a:rPr>
              <a:t>Тўртинчидан</a:t>
            </a:r>
            <a:r>
              <a:rPr lang="uz-Cyrl-UZ" sz="2000" dirty="0"/>
              <a:t>, замонавий ахборот технологияларига асосланган корпоратив лойиҳаларни бошқариш тизимлари яратилди ва жорий </a:t>
            </a:r>
            <a:r>
              <a:rPr lang="uz-Cyrl-UZ" sz="2000" dirty="0" smtClean="0"/>
              <a:t>этилди.</a:t>
            </a:r>
            <a:endParaRPr lang="uz-Cyrl-UZ"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68;p13"/>
          <p:cNvSpPr txBox="1">
            <a:spLocks/>
          </p:cNvSpPr>
          <p:nvPr/>
        </p:nvSpPr>
        <p:spPr>
          <a:xfrm>
            <a:off x="662129" y="373646"/>
            <a:ext cx="676994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Амалий </a:t>
            </a:r>
            <a:r>
              <a:rPr lang="uz-Cyrl-UZ" sz="3200" dirty="0" smtClean="0"/>
              <a:t>қўллаш натижалари</a:t>
            </a:r>
            <a:endParaRPr lang="uz-Cyrl-UZ" sz="3200" dirty="0"/>
          </a:p>
        </p:txBody>
      </p:sp>
    </p:spTree>
    <p:extLst>
      <p:ext uri="{BB962C8B-B14F-4D97-AF65-F5344CB8AC3E}">
        <p14:creationId xmlns:p14="http://schemas.microsoft.com/office/powerpoint/2010/main" val="2673157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18767" y="1565086"/>
            <a:ext cx="7920216" cy="2978219"/>
          </a:xfrm>
          <a:prstGeom prst="rect">
            <a:avLst/>
          </a:prstGeom>
        </p:spPr>
        <p:txBody>
          <a:bodyPr vert="horz" wrap="square" lIns="0" tIns="53816" rIns="0" bIns="0" rtlCol="0">
            <a:spAutoFit/>
          </a:bodyPr>
          <a:lstStyle/>
          <a:p>
            <a:pPr marL="215265" indent="-205740" algn="just">
              <a:spcBef>
                <a:spcPts val="424"/>
              </a:spcBef>
              <a:buClrTx/>
              <a:buSzPct val="100000"/>
              <a:buFont typeface="Wingdings"/>
              <a:buChar char=""/>
              <a:tabLst>
                <a:tab pos="215265" algn="l"/>
              </a:tabLst>
            </a:pPr>
            <a:r>
              <a:rPr lang="uz-Cyrl-UZ" sz="2000" b="1" dirty="0" smtClean="0">
                <a:solidFill>
                  <a:srgbClr val="002060"/>
                </a:solidFill>
              </a:rPr>
              <a:t>Бешинчидан</a:t>
            </a:r>
            <a:r>
              <a:rPr lang="uz-Cyrl-UZ" sz="2000" dirty="0" smtClean="0"/>
              <a:t>, </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янги фаннинг услубий базаси сезиларли даражада бойитилди;</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компаниянинг ташкилий етуклиги деб аталадиган нарсаларни ҳисобга олган ҳолда, профессионал бошқарув имкониятини берувчи янги ташкилий тузилмалар пайдо бўлди; </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барча анъанавий лойиҳаларни бошқариш вазифалари учун янги ёндашувлардан фойдаланиш бўйича амалий тажриба тўпланди.</a:t>
            </a:r>
            <a:endParaRPr lang="uz-Cyrl-UZ"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68;p13"/>
          <p:cNvSpPr txBox="1">
            <a:spLocks/>
          </p:cNvSpPr>
          <p:nvPr/>
        </p:nvSpPr>
        <p:spPr>
          <a:xfrm>
            <a:off x="618767" y="373646"/>
            <a:ext cx="676994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Амалий </a:t>
            </a:r>
            <a:r>
              <a:rPr lang="uz-Cyrl-UZ" sz="3200" dirty="0" smtClean="0"/>
              <a:t>қўллаш натижалари</a:t>
            </a:r>
            <a:endParaRPr lang="uz-Cyrl-UZ" sz="3200" dirty="0"/>
          </a:p>
        </p:txBody>
      </p:sp>
    </p:spTree>
    <p:extLst>
      <p:ext uri="{BB962C8B-B14F-4D97-AF65-F5344CB8AC3E}">
        <p14:creationId xmlns:p14="http://schemas.microsoft.com/office/powerpoint/2010/main" val="371945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08763" y="1491557"/>
            <a:ext cx="8023345" cy="2978219"/>
          </a:xfrm>
          <a:prstGeom prst="rect">
            <a:avLst/>
          </a:prstGeom>
        </p:spPr>
        <p:txBody>
          <a:bodyPr vert="horz" wrap="square" lIns="0" tIns="53816" rIns="0" bIns="0" rtlCol="0">
            <a:spAutoFit/>
          </a:bodyPr>
          <a:lstStyle/>
          <a:p>
            <a:pPr marL="9525" algn="just">
              <a:spcBef>
                <a:spcPts val="424"/>
              </a:spcBef>
              <a:buClrTx/>
              <a:buSzPct val="100000"/>
              <a:tabLst>
                <a:tab pos="215265" algn="l"/>
              </a:tabLst>
            </a:pPr>
            <a:r>
              <a:rPr lang="uz-Cyrl-UZ" sz="2000" dirty="0" smtClean="0">
                <a:latin typeface="+mn-lt"/>
                <a:cs typeface="Verdana"/>
              </a:rPr>
              <a:t>Лойиҳа бошқарувини</a:t>
            </a:r>
            <a:r>
              <a:rPr lang="ru-RU" sz="2000" dirty="0" smtClean="0">
                <a:latin typeface="+mn-lt"/>
                <a:cs typeface="Verdana"/>
              </a:rPr>
              <a:t> </a:t>
            </a:r>
            <a:r>
              <a:rPr lang="uz-Cyrl-UZ" sz="2000" dirty="0" smtClean="0">
                <a:latin typeface="+mn-lt"/>
                <a:cs typeface="Verdana"/>
              </a:rPr>
              <a:t>кенг жорий қилишнинг замонавий шароитлари қандай</a:t>
            </a:r>
            <a:r>
              <a:rPr lang="ru-RU" sz="2000" dirty="0" smtClean="0">
                <a:latin typeface="+mn-lt"/>
                <a:cs typeface="Verdana"/>
              </a:rPr>
              <a:t>?</a:t>
            </a:r>
            <a:endParaRPr lang="ru-RU" sz="2000" dirty="0">
              <a:latin typeface="+mn-lt"/>
              <a:cs typeface="Verdana"/>
            </a:endParaRP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latin typeface="+mn-lt"/>
              </a:rPr>
              <a:t>аниқ мақсадга / натижага эришишга қаратилган тузилмаларга бўлган эҳтиёж;</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latin typeface="+mn-lt"/>
              </a:rPr>
              <a:t>лойиҳаларнинг объектив белгиларига эга бўлган вазифалар сонининг доимий равишда кўпайиши;</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latin typeface="+mn-lt"/>
              </a:rPr>
              <a:t>инновацион элементлар билан мураккаб ва функционал бирлаштирилган вазифаларнинг мавжудлиги ва ишни тўлиқ бажариш зарурати;</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07126" y="373647"/>
            <a:ext cx="6893702"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бошқарувига</a:t>
            </a:r>
            <a:r>
              <a:rPr lang="ru-RU" sz="3200" dirty="0" smtClean="0"/>
              <a:t> </a:t>
            </a:r>
            <a:r>
              <a:rPr lang="uz-Cyrl-UZ" sz="3200" dirty="0" smtClean="0"/>
              <a:t>эҳтиёж</a:t>
            </a:r>
            <a:endParaRPr lang="uz-Cyrl-UZ" sz="3200" dirty="0"/>
          </a:p>
        </p:txBody>
      </p:sp>
    </p:spTree>
    <p:extLst>
      <p:ext uri="{BB962C8B-B14F-4D97-AF65-F5344CB8AC3E}">
        <p14:creationId xmlns:p14="http://schemas.microsoft.com/office/powerpoint/2010/main" val="2222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25641" y="1711557"/>
            <a:ext cx="7913342" cy="2362666"/>
          </a:xfrm>
          <a:prstGeom prst="rect">
            <a:avLst/>
          </a:prstGeom>
        </p:spPr>
        <p:txBody>
          <a:bodyPr vert="horz" wrap="square" lIns="0" tIns="53816" rIns="0" bIns="0" rtlCol="0">
            <a:spAutoFit/>
          </a:bodyPr>
          <a:lstStyle/>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энг юқори малакали раҳбарлар ва ижрочиларга бўлган эҳтиёж;</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тегишли ўрганиш ва муаммоларни ҳал қилиш муддати билан бозор ўзгаришларига тезкор жавоб бериш зарурати;</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ташкилот ва корхоналарда ўз мақсадларига эриша олмайдиган лойиҳаларнинг мавжудлиги;</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лойиҳани амалга ошириш жараёнида катта миқдордаги бўлимларнинг ҳаракатларини мувофиқлаштириш зарурати</a:t>
            </a:r>
            <a:r>
              <a:rPr lang="ru-RU" sz="2000" dirty="0" smtClean="0"/>
              <a:t>.</a:t>
            </a:r>
            <a:endParaRPr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75878" y="373647"/>
            <a:ext cx="6893702"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бошқарувига</a:t>
            </a:r>
            <a:r>
              <a:rPr lang="ru-RU" sz="3200" dirty="0" smtClean="0"/>
              <a:t> </a:t>
            </a:r>
            <a:r>
              <a:rPr lang="uz-Cyrl-UZ" sz="3200" dirty="0" smtClean="0"/>
              <a:t>эҳтиёж</a:t>
            </a:r>
            <a:endParaRPr lang="uz-Cyrl-UZ" sz="3200" dirty="0"/>
          </a:p>
        </p:txBody>
      </p:sp>
    </p:spTree>
    <p:extLst>
      <p:ext uri="{BB962C8B-B14F-4D97-AF65-F5344CB8AC3E}">
        <p14:creationId xmlns:p14="http://schemas.microsoft.com/office/powerpoint/2010/main" val="1369234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55253" y="1512182"/>
            <a:ext cx="7945607" cy="3645068"/>
          </a:xfrm>
          <a:prstGeom prst="rect">
            <a:avLst/>
          </a:prstGeom>
        </p:spPr>
        <p:txBody>
          <a:bodyPr vert="horz" wrap="square" lIns="0" tIns="53816" rIns="0" bIns="0" rtlCol="0">
            <a:spAutoFit/>
          </a:bodyPr>
          <a:lstStyle/>
          <a:p>
            <a:pPr marL="9525" algn="just">
              <a:spcBef>
                <a:spcPts val="424"/>
              </a:spcBef>
              <a:buClrTx/>
              <a:buSzPct val="100000"/>
              <a:tabLst>
                <a:tab pos="215265" algn="l"/>
              </a:tabLst>
            </a:pPr>
            <a:r>
              <a:rPr lang="uz-Cyrl-UZ" sz="2000" dirty="0" smtClean="0"/>
              <a:t>Корхоналарда меҳнат унумдорлигини ошириш учун улкан захиралар мавжуд. Шу сабабли, 21-асрда бошқарувдаги вазиятни лойиҳа бошқарувчилар тубдан ўзгартириши мумкин. Сабаби:</a:t>
            </a:r>
          </a:p>
          <a:p>
            <a:pPr marL="541338" indent="-285750" algn="just">
              <a:spcBef>
                <a:spcPts val="424"/>
              </a:spcBef>
              <a:buClrTx/>
              <a:buSzPct val="100000"/>
              <a:buFont typeface="Courier New" panose="02070309020205020404" pitchFamily="49" charset="0"/>
              <a:buChar char="o"/>
              <a:tabLst>
                <a:tab pos="215265" algn="l"/>
              </a:tabLst>
            </a:pPr>
            <a:r>
              <a:rPr lang="uz-Cyrl-UZ" sz="2000" dirty="0"/>
              <a:t>т</a:t>
            </a:r>
            <a:r>
              <a:rPr lang="uz-Cyrl-UZ" sz="2000" dirty="0" smtClean="0"/>
              <a:t>адбиркорликка оид бошқарувга ўтиш;</a:t>
            </a:r>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корхоналарни барқарор тизимлар деб ҳисоблаш мумкин эмаслигини тан олиниши;</a:t>
            </a:r>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умумий сифат менежменти ва бошқа замонавий бошқарув концепциялари деб аталадиган қоидаларни умумий тан олиниши;</a:t>
            </a:r>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яратилаётган маҳсулот/хизматларга ўзининг бир қатор талабларини қўйган истеъмолчи ролини кучайиши.</a:t>
            </a:r>
            <a:endParaRPr lang="uz-Cyrl-UZ"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55254" y="373647"/>
            <a:ext cx="6480000"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Бошқарувдаги ўзгаришлар</a:t>
            </a:r>
            <a:endParaRPr lang="uz-Cyrl-UZ" sz="3200" dirty="0"/>
          </a:p>
        </p:txBody>
      </p:sp>
    </p:spTree>
    <p:extLst>
      <p:ext uri="{BB962C8B-B14F-4D97-AF65-F5344CB8AC3E}">
        <p14:creationId xmlns:p14="http://schemas.microsoft.com/office/powerpoint/2010/main" val="148465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25642" y="1470932"/>
            <a:ext cx="7920217" cy="3388588"/>
          </a:xfrm>
          <a:prstGeom prst="rect">
            <a:avLst/>
          </a:prstGeom>
        </p:spPr>
        <p:txBody>
          <a:bodyPr vert="horz" wrap="square" lIns="0" tIns="53816" rIns="0" bIns="0" rtlCol="0">
            <a:spAutoFit/>
          </a:bodyPr>
          <a:lstStyle/>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Лойиҳани бошқариш усуллари вақт, маблағ, сифат параметрларини самарали бошқариш имконини беради. </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Лойиҳани бошқариш усуллари ва воситалари нимага имкон беради</a:t>
            </a:r>
            <a:r>
              <a:rPr lang="ru-RU" sz="2000" dirty="0" smtClean="0"/>
              <a:t>?</a:t>
            </a:r>
          </a:p>
          <a:p>
            <a:pPr marL="9525" algn="just">
              <a:spcBef>
                <a:spcPts val="424"/>
              </a:spcBef>
              <a:buClrTx/>
              <a:buSzPct val="100000"/>
              <a:tabLst>
                <a:tab pos="215265" algn="l"/>
              </a:tabLst>
            </a:pPr>
            <a:endParaRPr lang="ru-RU" sz="2000" dirty="0" smtClean="0"/>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лойиҳа концепциясини ишлаб чиқиш ва асослаш;</a:t>
            </a:r>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риск омиллари ва ноаниқликни ҳисобга олган ҳолда лойиҳа самарадорлигини баҳолаш;</a:t>
            </a:r>
          </a:p>
          <a:p>
            <a:pPr marL="541338" indent="-285750" algn="just">
              <a:spcBef>
                <a:spcPts val="424"/>
              </a:spcBef>
              <a:buClrTx/>
              <a:buSzPct val="100000"/>
              <a:buFont typeface="Courier New" panose="02070309020205020404" pitchFamily="49" charset="0"/>
              <a:buChar char="o"/>
              <a:tabLst>
                <a:tab pos="215265" algn="l"/>
              </a:tabLst>
            </a:pPr>
            <a:r>
              <a:rPr lang="uz-Cyrl-UZ" sz="2000" dirty="0" smtClean="0"/>
              <a:t>лойиҳа ҳаётий циклининг барча босқичларида тизимли режалаштиришни амалга ошириш;</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414619" y="373647"/>
            <a:ext cx="723058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 бошқаруви имкониятлари</a:t>
            </a:r>
            <a:endParaRPr lang="uz-Cyrl-UZ" sz="3200" dirty="0"/>
          </a:p>
        </p:txBody>
      </p:sp>
    </p:spTree>
    <p:extLst>
      <p:ext uri="{BB962C8B-B14F-4D97-AF65-F5344CB8AC3E}">
        <p14:creationId xmlns:p14="http://schemas.microsoft.com/office/powerpoint/2010/main" val="386174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pic>
        <p:nvPicPr>
          <p:cNvPr id="5" name="Google Shape;184;p21"/>
          <p:cNvPicPr preferRelativeResize="0"/>
          <p:nvPr/>
        </p:nvPicPr>
        <p:blipFill rotWithShape="1">
          <a:blip r:embed="rId2">
            <a:alphaModFix/>
          </a:blip>
          <a:srcRect t="81482"/>
          <a:stretch/>
        </p:blipFill>
        <p:spPr>
          <a:xfrm rot="16200000" flipH="1">
            <a:off x="6646727" y="3047601"/>
            <a:ext cx="3537567" cy="655037"/>
          </a:xfrm>
          <a:prstGeom prst="rect">
            <a:avLst/>
          </a:prstGeom>
          <a:noFill/>
          <a:ln>
            <a:noFill/>
          </a:ln>
        </p:spPr>
      </p:pic>
      <p:pic>
        <p:nvPicPr>
          <p:cNvPr id="4" name="Рисунок 3"/>
          <p:cNvPicPr>
            <a:picLocks noChangeAspect="1"/>
          </p:cNvPicPr>
          <p:nvPr/>
        </p:nvPicPr>
        <p:blipFill rotWithShape="1">
          <a:blip r:embed="rId3"/>
          <a:srcRect r="2111"/>
          <a:stretch/>
        </p:blipFill>
        <p:spPr>
          <a:xfrm>
            <a:off x="0" y="8769"/>
            <a:ext cx="7597083" cy="5135134"/>
          </a:xfrm>
          <a:prstGeom prst="rect">
            <a:avLst/>
          </a:prstGeom>
        </p:spPr>
      </p:pic>
    </p:spTree>
    <p:extLst>
      <p:ext uri="{BB962C8B-B14F-4D97-AF65-F5344CB8AC3E}">
        <p14:creationId xmlns:p14="http://schemas.microsoft.com/office/powerpoint/2010/main" val="226295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15638" y="1986112"/>
            <a:ext cx="8018761" cy="2413962"/>
          </a:xfrm>
          <a:prstGeom prst="rect">
            <a:avLst/>
          </a:prstGeom>
        </p:spPr>
        <p:txBody>
          <a:bodyPr vert="horz" wrap="square" lIns="0" tIns="53816" rIns="0" bIns="0" rtlCol="0">
            <a:spAutoFit/>
          </a:bodyPr>
          <a:lstStyle/>
          <a:p>
            <a:pPr marL="295275" indent="-285750" algn="just">
              <a:spcBef>
                <a:spcPts val="424"/>
              </a:spcBef>
              <a:buClrTx/>
              <a:buSzPct val="100000"/>
              <a:buFont typeface="Courier New" panose="02070309020205020404" pitchFamily="49" charset="0"/>
              <a:buChar char="o"/>
              <a:tabLst>
                <a:tab pos="215265" algn="l"/>
              </a:tabLst>
            </a:pPr>
            <a:r>
              <a:rPr lang="uz-Cyrl-UZ" sz="2000" dirty="0"/>
              <a:t>берилган чекловларга жавоб берадиган лойиҳа учун смета ва бюджетни ишлаб чиқиш</a:t>
            </a:r>
            <a:r>
              <a:rPr lang="uz-Cyrl-UZ" sz="2000" dirty="0" smtClean="0"/>
              <a:t>;</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тендер </a:t>
            </a:r>
            <a:r>
              <a:rPr lang="uz-Cyrl-UZ" sz="2000" dirty="0"/>
              <a:t>(тендерлар) тартибида лойиҳа ижрочиларини танлаш</a:t>
            </a:r>
            <a:r>
              <a:rPr lang="ru-RU" sz="2000" dirty="0" smtClean="0"/>
              <a:t>;</a:t>
            </a:r>
            <a:endParaRPr lang="uz-Cyrl-UZ" sz="2000" dirty="0" smtClean="0"/>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етказиб бериш шартномаларини тайёрлаш ва тузиш;</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харид ва етказиб бериш оптимал тартибини ташкил этиш;</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лойиҳани профессионал менежерлар жамоаси томонидан амалга оширилишини ташкил этиш;</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11892" y="373647"/>
            <a:ext cx="7012690"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 бошқаруви имкониятлари</a:t>
            </a:r>
            <a:endParaRPr lang="uz-Cyrl-UZ" sz="3200" dirty="0"/>
          </a:p>
        </p:txBody>
      </p:sp>
    </p:spTree>
    <p:extLst>
      <p:ext uri="{BB962C8B-B14F-4D97-AF65-F5344CB8AC3E}">
        <p14:creationId xmlns:p14="http://schemas.microsoft.com/office/powerpoint/2010/main" val="164644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15638" y="1681312"/>
            <a:ext cx="8018761" cy="2670442"/>
          </a:xfrm>
          <a:prstGeom prst="rect">
            <a:avLst/>
          </a:prstGeom>
        </p:spPr>
        <p:txBody>
          <a:bodyPr vert="horz" wrap="square" lIns="0" tIns="53816" rIns="0" bIns="0" rtlCol="0">
            <a:spAutoFit/>
          </a:bodyPr>
          <a:lstStyle/>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замонавий ахборот технологиялари асосида самарали назорат ва тартибга солишни, шунингдек лойиҳани амалга ошириш жараёнида муқаррар ўзгаришларни бошқаришни таъминлаш;</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лойиҳанинг самарали якунланишини ташкил этиш;</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лойиҳа маҳсулотлари сифатини бошқариш тизимини ташкил этиш;</a:t>
            </a:r>
          </a:p>
          <a:p>
            <a:pPr marL="295275" indent="-285750" algn="just">
              <a:spcBef>
                <a:spcPts val="424"/>
              </a:spcBef>
              <a:buClrTx/>
              <a:buSzPct val="100000"/>
              <a:buFont typeface="Courier New" panose="02070309020205020404" pitchFamily="49" charset="0"/>
              <a:buChar char="o"/>
              <a:tabLst>
                <a:tab pos="215265" algn="l"/>
              </a:tabLst>
            </a:pPr>
            <a:r>
              <a:rPr lang="uz-Cyrl-UZ" sz="2000" dirty="0" smtClean="0"/>
              <a:t>умуман лойиҳанинг самарадорлигига кўпинча ҳал қилувчи таъсир кўрсатадиган инсон омилини тўлиқ ҳисобга олиш.</a:t>
            </a:r>
            <a:endParaRPr lang="uz-Cyrl-UZ" sz="2000"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11892" y="373647"/>
            <a:ext cx="7012690"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 бошқаруви имкониятлари</a:t>
            </a:r>
            <a:endParaRPr lang="uz-Cyrl-UZ" sz="3200" dirty="0"/>
          </a:p>
        </p:txBody>
      </p:sp>
    </p:spTree>
    <p:extLst>
      <p:ext uri="{BB962C8B-B14F-4D97-AF65-F5344CB8AC3E}">
        <p14:creationId xmlns:p14="http://schemas.microsoft.com/office/powerpoint/2010/main" val="320977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01039" y="1605112"/>
            <a:ext cx="7833361" cy="3337292"/>
          </a:xfrm>
          <a:prstGeom prst="rect">
            <a:avLst/>
          </a:prstGeom>
        </p:spPr>
        <p:txBody>
          <a:bodyPr vert="horz" wrap="square" lIns="0" tIns="53816" rIns="0" bIns="0" rtlCol="0">
            <a:spAutoFit/>
          </a:bodyPr>
          <a:lstStyle/>
          <a:p>
            <a:pPr marL="9525" algn="just">
              <a:spcBef>
                <a:spcPts val="424"/>
              </a:spcBef>
              <a:buClrTx/>
              <a:buSzPct val="100000"/>
              <a:tabLst>
                <a:tab pos="215265" algn="l"/>
              </a:tabLst>
            </a:pPr>
            <a:r>
              <a:rPr lang="uz-Cyrl-UZ" sz="2000" dirty="0" smtClean="0">
                <a:solidFill>
                  <a:srgbClr val="C00000"/>
                </a:solidFill>
              </a:rPr>
              <a:t>Лойиҳа бошқаруви давом этаётган ислоҳотлар механизмидаги муваффақиятсизликлар учун ўзига хос "даво"ми</a:t>
            </a:r>
            <a:r>
              <a:rPr lang="ru-RU" sz="2000" dirty="0" smtClean="0">
                <a:solidFill>
                  <a:srgbClr val="C00000"/>
                </a:solidFill>
              </a:rPr>
              <a:t>?</a:t>
            </a:r>
            <a:endParaRPr lang="ru-RU" sz="2000" dirty="0">
              <a:solidFill>
                <a:srgbClr val="C00000"/>
              </a:solidFill>
            </a:endParaRPr>
          </a:p>
          <a:p>
            <a:pPr marL="9525" algn="just">
              <a:spcBef>
                <a:spcPts val="424"/>
              </a:spcBef>
              <a:buClrTx/>
              <a:buSzPct val="100000"/>
              <a:tabLst>
                <a:tab pos="215265" algn="l"/>
              </a:tabLst>
            </a:pPr>
            <a:r>
              <a:rPr lang="en-US" sz="2000" b="1" dirty="0" smtClean="0">
                <a:solidFill>
                  <a:srgbClr val="00B050"/>
                </a:solidFill>
              </a:rPr>
              <a:t>A</a:t>
            </a:r>
            <a:r>
              <a:rPr lang="uz-Cyrl-UZ" sz="2000" b="1" dirty="0" smtClean="0">
                <a:solidFill>
                  <a:srgbClr val="00B050"/>
                </a:solidFill>
              </a:rPr>
              <a:t>лбатта йўқ</a:t>
            </a:r>
            <a:r>
              <a:rPr lang="uz-Cyrl-UZ" sz="2000" dirty="0" smtClean="0"/>
              <a:t> - бугунги дунёда содир бўлаётган ўзгаришлар жуда хилма-хил ва ноаниқ.</a:t>
            </a:r>
          </a:p>
          <a:p>
            <a:pPr marL="9525" algn="just">
              <a:spcBef>
                <a:spcPts val="424"/>
              </a:spcBef>
              <a:buClrTx/>
              <a:buSzPct val="100000"/>
              <a:tabLst>
                <a:tab pos="215265" algn="l"/>
              </a:tabLst>
            </a:pPr>
            <a:endParaRPr lang="uz-Cyrl-UZ" sz="2000" dirty="0" smtClean="0"/>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Шуни</a:t>
            </a:r>
            <a:r>
              <a:rPr lang="ru-RU" sz="2000" dirty="0" smtClean="0"/>
              <a:t> </a:t>
            </a:r>
            <a:r>
              <a:rPr lang="uz-Cyrl-UZ" sz="2000" dirty="0" smtClean="0"/>
              <a:t>ёдда тутиш керакки, лойиҳа бошқаруви фақатгина қарор қабул қилиш воситасидир. </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Раҳбар қарор қабул қилади ва ҳар қандай лойиҳанинг самарадорлиги пировардида унинг ушбу воситадан қанчалик моҳирона фойдаланишига боғлиқ.</a:t>
            </a: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658865" y="373647"/>
            <a:ext cx="559715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бошқарувини жорий қилиш шартми</a:t>
            </a:r>
            <a:r>
              <a:rPr lang="ru-RU" sz="3200" dirty="0" smtClean="0"/>
              <a:t>?</a:t>
            </a:r>
            <a:endParaRPr lang="en-US" sz="3200" dirty="0"/>
          </a:p>
        </p:txBody>
      </p:sp>
    </p:spTree>
    <p:extLst>
      <p:ext uri="{BB962C8B-B14F-4D97-AF65-F5344CB8AC3E}">
        <p14:creationId xmlns:p14="http://schemas.microsoft.com/office/powerpoint/2010/main" val="810495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additive="base">
                                        <p:cTn id="1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calcmode="lin" valueType="num">
                                      <p:cBhvr additive="base">
                                        <p:cTn id="1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16279" y="1688932"/>
            <a:ext cx="7833361" cy="3337292"/>
          </a:xfrm>
          <a:prstGeom prst="rect">
            <a:avLst/>
          </a:prstGeom>
        </p:spPr>
        <p:txBody>
          <a:bodyPr vert="horz" wrap="square" lIns="0" tIns="53816" rIns="0" bIns="0" rtlCol="0">
            <a:spAutoFit/>
          </a:bodyPr>
          <a:lstStyle/>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Бундан ташқари, шуни эсда тутиш керакки, лойиҳа бошқарувини тадбиқ этиш: </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қўшимча харажатларни талаб қилади; </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корхоналардаги анъанавий рол ва функцияларни ўзгартиради;</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ходимлар ўртасида маълум бир кескинликни келтириб чиқаради. </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Лойиҳа бошқарувини фақатгина унинг афзалликлари муқаррар қўшимча харажатларни қоплаган тақдирдагина жорий этиш зарурлиги ҳақида гапиришга арзийди</a:t>
            </a:r>
            <a:r>
              <a:rPr lang="ru-RU" sz="2000" dirty="0" smtClean="0"/>
              <a:t>.</a:t>
            </a:r>
            <a:endParaRPr sz="20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58865" y="373647"/>
            <a:ext cx="559715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бошқарувини жорий қилиш шартми</a:t>
            </a:r>
            <a:r>
              <a:rPr lang="ru-RU" sz="3200" dirty="0" smtClean="0"/>
              <a:t>?</a:t>
            </a:r>
            <a:endParaRPr lang="en-US" sz="3200" dirty="0"/>
          </a:p>
        </p:txBody>
      </p:sp>
    </p:spTree>
    <p:extLst>
      <p:ext uri="{BB962C8B-B14F-4D97-AF65-F5344CB8AC3E}">
        <p14:creationId xmlns:p14="http://schemas.microsoft.com/office/powerpoint/2010/main" val="256518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01039" y="1498432"/>
            <a:ext cx="7848601" cy="2978219"/>
          </a:xfrm>
          <a:prstGeom prst="rect">
            <a:avLst/>
          </a:prstGeom>
        </p:spPr>
        <p:txBody>
          <a:bodyPr vert="horz" wrap="square" lIns="0" tIns="53816" rIns="0" bIns="0" rtlCol="0">
            <a:spAutoFit/>
          </a:bodyPr>
          <a:lstStyle/>
          <a:p>
            <a:pPr marL="9525" algn="just">
              <a:spcBef>
                <a:spcPts val="424"/>
              </a:spcBef>
              <a:buClrTx/>
              <a:buSzPct val="100000"/>
              <a:tabLst>
                <a:tab pos="215265" algn="l"/>
              </a:tabLst>
            </a:pPr>
            <a:r>
              <a:rPr lang="ru-RU" sz="2000" dirty="0"/>
              <a:t>"Лойиҳа" </a:t>
            </a:r>
            <a:r>
              <a:rPr lang="uz-Cyrl-UZ" sz="2000" dirty="0" smtClean="0"/>
              <a:t>тушунчаси бир қатор умумий хусусиятлар билан тавсифланган турли хил фаолият турларини ўзида мужассам этган бўлиб, уларнинг асосийлари қуйидагилардир:</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аниқ мақсадларга, аниқ натижаларга </a:t>
            </a:r>
            <a:r>
              <a:rPr lang="uz-Cyrl-UZ" sz="2000" dirty="0"/>
              <a:t>э</a:t>
            </a:r>
            <a:r>
              <a:rPr lang="uz-Cyrl-UZ" sz="2000" dirty="0" smtClean="0"/>
              <a:t>ришишга эътибор қаратиш;</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ўзаро боғлиқ бўлган кўплаб ҳаракатларнинг мувофиқлаштирилган холда бажарилиши;</a:t>
            </a:r>
          </a:p>
          <a:p>
            <a:pPr marL="541338" indent="-342900" algn="just">
              <a:spcBef>
                <a:spcPts val="424"/>
              </a:spcBef>
              <a:buClrTx/>
              <a:buSzPct val="100000"/>
              <a:buFont typeface="Courier New" panose="02070309020205020404" pitchFamily="49" charset="0"/>
              <a:buChar char="o"/>
              <a:tabLst>
                <a:tab pos="215265" algn="l"/>
              </a:tabLst>
            </a:pPr>
            <a:r>
              <a:rPr lang="uz-Cyrl-UZ" sz="2000" dirty="0" smtClean="0"/>
              <a:t>маълум бир бошланиши ва охирги муддати билан чекланган вақт</a:t>
            </a:r>
            <a:r>
              <a:rPr lang="ru-RU" sz="2000" dirty="0" smtClean="0"/>
              <a:t>.</a:t>
            </a:r>
            <a:endParaRPr sz="20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773165" y="411747"/>
            <a:ext cx="532283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тушунчаси</a:t>
            </a:r>
            <a:endParaRPr lang="uz-Cyrl-UZ" sz="3200" dirty="0"/>
          </a:p>
        </p:txBody>
      </p:sp>
    </p:spTree>
    <p:extLst>
      <p:ext uri="{BB962C8B-B14F-4D97-AF65-F5344CB8AC3E}">
        <p14:creationId xmlns:p14="http://schemas.microsoft.com/office/powerpoint/2010/main" val="298115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08659" y="1578836"/>
            <a:ext cx="7818121" cy="3542476"/>
          </a:xfrm>
          <a:prstGeom prst="rect">
            <a:avLst/>
          </a:prstGeom>
        </p:spPr>
        <p:txBody>
          <a:bodyPr vert="horz" wrap="square" lIns="0" tIns="53816" rIns="0" bIns="0" rtlCol="0">
            <a:spAutoFit/>
          </a:bodyPr>
          <a:lstStyle/>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Лойиҳанинг ишлаб чиқариш тизимидан фарқи шундаки, лойиҳа бир марталик, “қайтарилмайдиган” фаолиятдир.</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Ишлаб чиқариш эса вақт бўйича олдиндан белгиланган якунга </a:t>
            </a:r>
            <a:r>
              <a:rPr lang="uz-Cyrl-UZ" sz="2000" dirty="0"/>
              <a:t>э</a:t>
            </a:r>
            <a:r>
              <a:rPr lang="uz-Cyrl-UZ" sz="2000" dirty="0" smtClean="0"/>
              <a:t>га </a:t>
            </a:r>
            <a:r>
              <a:rPr lang="uz-Cyrl-UZ" sz="2000" dirty="0"/>
              <a:t>э</a:t>
            </a:r>
            <a:r>
              <a:rPr lang="uz-Cyrl-UZ" sz="2000" dirty="0" smtClean="0"/>
              <a:t>мас ва фақат талабнинг мавжудлиги ва катталигига боғлиқ. Талаб йўқолганда, ишлаб чиқариш цикли тугайди. Соф шаклда ишлаб чиқариш цикллари лойиҳалар эмас, аммо сўнгги йилларда доимий ишлаб чиқаришга йўналтирилган жараёнларга лойиҳа ёндашуви тобора кўпроқ қўлланилмоқда.</a:t>
            </a:r>
          </a:p>
          <a:p>
            <a:pPr marL="352425" indent="-342900" algn="just">
              <a:spcBef>
                <a:spcPts val="424"/>
              </a:spcBef>
              <a:buClrTx/>
              <a:buSzPct val="100000"/>
              <a:buFont typeface="Wingdings" panose="05000000000000000000" pitchFamily="2" charset="2"/>
              <a:buChar char="Ø"/>
              <a:tabLst>
                <a:tab pos="215265" algn="l"/>
              </a:tabLst>
            </a:pPr>
            <a:r>
              <a:rPr lang="uz-Cyrl-UZ" sz="2000" dirty="0" smtClean="0"/>
              <a:t>"Лойиҳа" атамасининг бир қатор таърифлари мавжуд бўлиб, уларнинг ҳар бири мутахассис олдида турган аниқ вазифага қараб мавжуддир</a:t>
            </a:r>
            <a:r>
              <a:rPr lang="ru-RU" sz="2000" dirty="0" smtClean="0"/>
              <a:t>.</a:t>
            </a:r>
            <a:endParaRPr sz="2000" dirty="0">
              <a:latin typeface="Verdana"/>
              <a:cs typeface="Verdana"/>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773165" y="411747"/>
            <a:ext cx="532283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тушунчаси</a:t>
            </a:r>
            <a:endParaRPr lang="uz-Cyrl-UZ" sz="3200" dirty="0"/>
          </a:p>
        </p:txBody>
      </p:sp>
    </p:spTree>
    <p:extLst>
      <p:ext uri="{BB962C8B-B14F-4D97-AF65-F5344CB8AC3E}">
        <p14:creationId xmlns:p14="http://schemas.microsoft.com/office/powerpoint/2010/main" val="371656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9599" y="1555976"/>
            <a:ext cx="7932421" cy="3203922"/>
          </a:xfrm>
          <a:prstGeom prst="rect">
            <a:avLst/>
          </a:prstGeom>
        </p:spPr>
        <p:txBody>
          <a:bodyPr vert="horz" wrap="square" lIns="0" tIns="53816" rIns="0" bIns="0" rtlCol="0">
            <a:spAutoFit/>
          </a:bodyPr>
          <a:lstStyle/>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Жаҳон</a:t>
            </a:r>
            <a:r>
              <a:rPr lang="ru-RU" sz="2000" b="1" dirty="0" smtClean="0">
                <a:solidFill>
                  <a:srgbClr val="002060"/>
                </a:solidFill>
              </a:rPr>
              <a:t> </a:t>
            </a:r>
            <a:r>
              <a:rPr lang="ru-RU" sz="2000" b="1" dirty="0">
                <a:solidFill>
                  <a:srgbClr val="002060"/>
                </a:solidFill>
              </a:rPr>
              <a:t>банки:</a:t>
            </a:r>
          </a:p>
          <a:p>
            <a:pPr marL="9525" algn="just">
              <a:spcBef>
                <a:spcPts val="424"/>
              </a:spcBef>
              <a:buClrTx/>
              <a:buSzPct val="100000"/>
              <a:tabLst>
                <a:tab pos="215265" algn="l"/>
              </a:tabLst>
            </a:pPr>
            <a:r>
              <a:rPr lang="ru-RU" sz="1600" dirty="0"/>
              <a:t>... </a:t>
            </a:r>
            <a:r>
              <a:rPr lang="uz-Cyrl-UZ" sz="1600" i="1" dirty="0" smtClean="0"/>
              <a:t>белгиланган вақт ичида ва белгиланган бюджет доирасида аниқ белгиланган мақсадларга эришиш учун мўлжалланган ўзаро боғлиқ тадбирлар мажмуаси.</a:t>
            </a:r>
          </a:p>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Лойиҳаларни бошқариш институти </a:t>
            </a:r>
            <a:r>
              <a:rPr lang="ru-RU" sz="2000" b="1" dirty="0" smtClean="0">
                <a:solidFill>
                  <a:srgbClr val="002060"/>
                </a:solidFill>
              </a:rPr>
              <a:t>(</a:t>
            </a:r>
            <a:r>
              <a:rPr lang="ru-RU" sz="2000" b="1" dirty="0">
                <a:solidFill>
                  <a:srgbClr val="002060"/>
                </a:solidFill>
              </a:rPr>
              <a:t>ПМИ), </a:t>
            </a:r>
            <a:r>
              <a:rPr lang="en-US" sz="2000" b="1" dirty="0">
                <a:solidFill>
                  <a:srgbClr val="002060"/>
                </a:solidFill>
              </a:rPr>
              <a:t>A</a:t>
            </a:r>
            <a:r>
              <a:rPr lang="ru-RU" sz="2000" b="1" dirty="0">
                <a:solidFill>
                  <a:srgbClr val="002060"/>
                </a:solidFill>
              </a:rPr>
              <a:t>ҚШ:</a:t>
            </a:r>
          </a:p>
          <a:p>
            <a:pPr marL="9525" algn="just">
              <a:spcBef>
                <a:spcPts val="424"/>
              </a:spcBef>
              <a:buClrTx/>
              <a:buSzPct val="100000"/>
              <a:tabLst>
                <a:tab pos="215265" algn="l"/>
              </a:tabLst>
            </a:pPr>
            <a:r>
              <a:rPr lang="ru-RU" sz="1600" i="1" dirty="0"/>
              <a:t>... </a:t>
            </a:r>
            <a:r>
              <a:rPr lang="uz-Cyrl-UZ" sz="1600" i="1" dirty="0" smtClean="0"/>
              <a:t>ноёб маҳсулот, хизмат ёки натижа яратиш учун мўлжалланган вақтинчалик тадбирлар мажмуаси</a:t>
            </a:r>
            <a:r>
              <a:rPr lang="ru-RU" sz="1600" i="1" dirty="0" smtClean="0"/>
              <a:t>.</a:t>
            </a:r>
            <a:endParaRPr lang="ru-RU" sz="1600" i="1" dirty="0"/>
          </a:p>
          <a:p>
            <a:pPr marL="295275" indent="-285750" algn="just">
              <a:spcBef>
                <a:spcPts val="424"/>
              </a:spcBef>
              <a:buClrTx/>
              <a:buSzPct val="100000"/>
              <a:buFont typeface="Wingdings" panose="05000000000000000000" pitchFamily="2" charset="2"/>
              <a:buChar char="Ø"/>
              <a:tabLst>
                <a:tab pos="215265" algn="l"/>
              </a:tabLst>
            </a:pPr>
            <a:r>
              <a:rPr lang="ru-RU" sz="2000" b="1" dirty="0">
                <a:solidFill>
                  <a:srgbClr val="002060"/>
                </a:solidFill>
              </a:rPr>
              <a:t>ИСО 10006 </a:t>
            </a:r>
            <a:r>
              <a:rPr lang="uz-Cyrl-UZ" sz="2000" b="1" dirty="0" smtClean="0">
                <a:solidFill>
                  <a:srgbClr val="002060"/>
                </a:solidFill>
              </a:rPr>
              <a:t>стандарти</a:t>
            </a:r>
            <a:r>
              <a:rPr lang="ru-RU" sz="2000" b="1" dirty="0" smtClean="0">
                <a:solidFill>
                  <a:srgbClr val="002060"/>
                </a:solidFill>
              </a:rPr>
              <a:t>:</a:t>
            </a:r>
            <a:endParaRPr lang="ru-RU" sz="2000" b="1" dirty="0">
              <a:solidFill>
                <a:srgbClr val="002060"/>
              </a:solidFill>
            </a:endParaRPr>
          </a:p>
          <a:p>
            <a:pPr marL="9525" algn="just">
              <a:spcBef>
                <a:spcPts val="424"/>
              </a:spcBef>
              <a:buClrTx/>
              <a:buSzPct val="100000"/>
              <a:tabLst>
                <a:tab pos="215265" algn="l"/>
              </a:tabLst>
            </a:pPr>
            <a:r>
              <a:rPr lang="ru-RU" sz="1600" i="1" dirty="0"/>
              <a:t>... </a:t>
            </a:r>
            <a:r>
              <a:rPr lang="uz-Cyrl-UZ" sz="1600" i="1" dirty="0" smtClean="0"/>
              <a:t>вақт, харажат ва ресурс чекловларини ўз ичига олган белгиланган талабларга жавоб берадиган мақсадга эришиш учун бошланиш ва тугаш саналари билан мувофиқлаштирилган ва назорат қилинадиган тадбирлар мажмуасидан иборат ноёб жараён</a:t>
            </a:r>
            <a:r>
              <a:rPr lang="ru-RU" sz="1600" i="1" dirty="0" smtClean="0"/>
              <a:t>.</a:t>
            </a:r>
            <a:endParaRPr sz="1600" i="1" dirty="0"/>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Google Shape;68;p13"/>
          <p:cNvSpPr txBox="1">
            <a:spLocks/>
          </p:cNvSpPr>
          <p:nvPr/>
        </p:nvSpPr>
        <p:spPr>
          <a:xfrm>
            <a:off x="773165" y="411747"/>
            <a:ext cx="532283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Лойиҳага таърифлар</a:t>
            </a:r>
            <a:endParaRPr lang="uz-Cyrl-UZ" sz="3200" dirty="0"/>
          </a:p>
        </p:txBody>
      </p:sp>
    </p:spTree>
    <p:extLst>
      <p:ext uri="{BB962C8B-B14F-4D97-AF65-F5344CB8AC3E}">
        <p14:creationId xmlns:p14="http://schemas.microsoft.com/office/powerpoint/2010/main" val="389236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arn(inVertic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773165" y="411747"/>
            <a:ext cx="5322835" cy="85013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a:t>
            </a:r>
            <a:r>
              <a:rPr lang="uz-Cyrl-UZ" sz="3200" dirty="0" smtClean="0"/>
              <a:t>тушунчаси</a:t>
            </a:r>
            <a:endParaRPr lang="uz-Cyrl-UZ" sz="3200" dirty="0"/>
          </a:p>
        </p:txBody>
      </p:sp>
      <p:sp>
        <p:nvSpPr>
          <p:cNvPr id="4" name="TextBox 3"/>
          <p:cNvSpPr txBox="1"/>
          <p:nvPr/>
        </p:nvSpPr>
        <p:spPr>
          <a:xfrm>
            <a:off x="2405026" y="2843897"/>
            <a:ext cx="1371600" cy="400110"/>
          </a:xfrm>
          <a:prstGeom prst="rect">
            <a:avLst/>
          </a:prstGeom>
          <a:noFill/>
          <a:ln w="38100">
            <a:solidFill>
              <a:srgbClr val="C00000"/>
            </a:solidFill>
          </a:ln>
        </p:spPr>
        <p:txBody>
          <a:bodyPr wrap="square" rtlCol="0">
            <a:spAutoFit/>
          </a:bodyPr>
          <a:lstStyle/>
          <a:p>
            <a:pPr algn="ctr"/>
            <a:r>
              <a:rPr lang="uz-Cyrl-UZ" sz="2000" b="1" dirty="0" smtClean="0"/>
              <a:t>ЛОЙИҲА</a:t>
            </a:r>
            <a:endParaRPr lang="ru-RU" sz="2000" b="1" dirty="0"/>
          </a:p>
        </p:txBody>
      </p:sp>
      <p:sp>
        <p:nvSpPr>
          <p:cNvPr id="7" name="TextBox 6"/>
          <p:cNvSpPr txBox="1"/>
          <p:nvPr/>
        </p:nvSpPr>
        <p:spPr>
          <a:xfrm>
            <a:off x="446295" y="2782342"/>
            <a:ext cx="1066799" cy="523220"/>
          </a:xfrm>
          <a:prstGeom prst="rect">
            <a:avLst/>
          </a:prstGeom>
          <a:noFill/>
        </p:spPr>
        <p:txBody>
          <a:bodyPr wrap="square" rtlCol="0">
            <a:spAutoFit/>
          </a:bodyPr>
          <a:lstStyle/>
          <a:p>
            <a:r>
              <a:rPr lang="uz-Cyrl-UZ" b="1" dirty="0" smtClean="0">
                <a:solidFill>
                  <a:srgbClr val="002060"/>
                </a:solidFill>
                <a:effectLst>
                  <a:outerShdw blurRad="38100" dist="38100" dir="2700000" algn="tl">
                    <a:srgbClr val="000000">
                      <a:alpha val="43137"/>
                    </a:srgbClr>
                  </a:outerShdw>
                </a:effectLst>
              </a:rPr>
              <a:t>Кириш:</a:t>
            </a:r>
          </a:p>
          <a:p>
            <a:r>
              <a:rPr lang="uz-Cyrl-UZ" dirty="0" smtClean="0"/>
              <a:t>эхтиёжлар</a:t>
            </a:r>
            <a:endParaRPr lang="ru-RU" dirty="0"/>
          </a:p>
        </p:txBody>
      </p:sp>
      <p:sp>
        <p:nvSpPr>
          <p:cNvPr id="10" name="TextBox 9"/>
          <p:cNvSpPr txBox="1"/>
          <p:nvPr/>
        </p:nvSpPr>
        <p:spPr>
          <a:xfrm>
            <a:off x="4668558" y="2782342"/>
            <a:ext cx="2191015" cy="738664"/>
          </a:xfrm>
          <a:prstGeom prst="rect">
            <a:avLst/>
          </a:prstGeom>
          <a:noFill/>
        </p:spPr>
        <p:txBody>
          <a:bodyPr wrap="square" rtlCol="0">
            <a:spAutoFit/>
          </a:bodyPr>
          <a:lstStyle/>
          <a:p>
            <a:r>
              <a:rPr lang="uz-Cyrl-UZ" b="1" dirty="0" smtClean="0">
                <a:solidFill>
                  <a:srgbClr val="002060"/>
                </a:solidFill>
                <a:effectLst>
                  <a:outerShdw blurRad="38100" dist="38100" dir="2700000" algn="tl">
                    <a:srgbClr val="000000">
                      <a:alpha val="43137"/>
                    </a:srgbClr>
                  </a:outerShdw>
                </a:effectLst>
              </a:rPr>
              <a:t>Чиқиш:</a:t>
            </a:r>
          </a:p>
          <a:p>
            <a:r>
              <a:rPr lang="uz-Cyrl-UZ" dirty="0" smtClean="0"/>
              <a:t>қондирилган</a:t>
            </a:r>
          </a:p>
          <a:p>
            <a:r>
              <a:rPr lang="uz-Cyrl-UZ" dirty="0" smtClean="0"/>
              <a:t>эхтиёжлар</a:t>
            </a:r>
            <a:endParaRPr lang="ru-RU" dirty="0"/>
          </a:p>
        </p:txBody>
      </p:sp>
      <p:sp>
        <p:nvSpPr>
          <p:cNvPr id="11" name="TextBox 10"/>
          <p:cNvSpPr txBox="1"/>
          <p:nvPr/>
        </p:nvSpPr>
        <p:spPr>
          <a:xfrm>
            <a:off x="2508820" y="3887408"/>
            <a:ext cx="2178921" cy="1169551"/>
          </a:xfrm>
          <a:prstGeom prst="rect">
            <a:avLst/>
          </a:prstGeom>
          <a:noFill/>
        </p:spPr>
        <p:txBody>
          <a:bodyPr wrap="square" rtlCol="0">
            <a:spAutoFit/>
          </a:bodyPr>
          <a:lstStyle/>
          <a:p>
            <a:r>
              <a:rPr lang="uz-Cyrl-UZ" b="1" dirty="0" smtClean="0">
                <a:solidFill>
                  <a:srgbClr val="002060"/>
                </a:solidFill>
                <a:effectLst>
                  <a:outerShdw blurRad="38100" dist="38100" dir="2700000" algn="tl">
                    <a:srgbClr val="000000">
                      <a:alpha val="43137"/>
                    </a:srgbClr>
                  </a:outerShdw>
                </a:effectLst>
              </a:rPr>
              <a:t>Таъминот:</a:t>
            </a:r>
          </a:p>
          <a:p>
            <a:pPr marL="193675" indent="-193675">
              <a:buFont typeface="Arial" panose="020B0604020202020204" pitchFamily="34" charset="0"/>
              <a:buChar char="•"/>
            </a:pPr>
            <a:r>
              <a:rPr lang="uz-Cyrl-UZ" dirty="0" smtClean="0"/>
              <a:t>одамлар</a:t>
            </a:r>
          </a:p>
          <a:p>
            <a:pPr marL="193675" indent="-193675">
              <a:buFont typeface="Arial" panose="020B0604020202020204" pitchFamily="34" charset="0"/>
              <a:buChar char="•"/>
            </a:pPr>
            <a:r>
              <a:rPr lang="uz-Cyrl-UZ" dirty="0"/>
              <a:t>б</a:t>
            </a:r>
            <a:r>
              <a:rPr lang="uz-Cyrl-UZ" dirty="0" smtClean="0"/>
              <a:t>илим ва тажриба</a:t>
            </a:r>
          </a:p>
          <a:p>
            <a:pPr marL="193675" indent="-193675">
              <a:buFont typeface="Arial" panose="020B0604020202020204" pitchFamily="34" charset="0"/>
              <a:buChar char="•"/>
            </a:pPr>
            <a:r>
              <a:rPr lang="uz-Cyrl-UZ" dirty="0"/>
              <a:t>в</a:t>
            </a:r>
            <a:r>
              <a:rPr lang="uz-Cyrl-UZ" dirty="0" smtClean="0"/>
              <a:t>оситалар ва техника</a:t>
            </a:r>
          </a:p>
          <a:p>
            <a:pPr marL="193675" indent="-193675">
              <a:buFont typeface="Arial" panose="020B0604020202020204" pitchFamily="34" charset="0"/>
              <a:buChar char="•"/>
            </a:pPr>
            <a:r>
              <a:rPr lang="uz-Cyrl-UZ" dirty="0"/>
              <a:t>т</a:t>
            </a:r>
            <a:r>
              <a:rPr lang="uz-Cyrl-UZ" dirty="0" smtClean="0"/>
              <a:t>ехнология </a:t>
            </a:r>
            <a:endParaRPr lang="ru-RU" dirty="0"/>
          </a:p>
        </p:txBody>
      </p:sp>
      <p:sp>
        <p:nvSpPr>
          <p:cNvPr id="12" name="TextBox 11"/>
          <p:cNvSpPr txBox="1"/>
          <p:nvPr/>
        </p:nvSpPr>
        <p:spPr>
          <a:xfrm>
            <a:off x="2451144" y="1389516"/>
            <a:ext cx="1844956" cy="307777"/>
          </a:xfrm>
          <a:prstGeom prst="rect">
            <a:avLst/>
          </a:prstGeom>
          <a:noFill/>
        </p:spPr>
        <p:txBody>
          <a:bodyPr wrap="square" rtlCol="0">
            <a:spAutoFit/>
          </a:bodyPr>
          <a:lstStyle/>
          <a:p>
            <a:r>
              <a:rPr lang="uz-Cyrl-UZ" b="1" dirty="0" smtClean="0">
                <a:solidFill>
                  <a:srgbClr val="002060"/>
                </a:solidFill>
                <a:effectLst>
                  <a:outerShdw blurRad="38100" dist="38100" dir="2700000" algn="tl">
                    <a:srgbClr val="000000">
                      <a:alpha val="43137"/>
                    </a:srgbClr>
                  </a:outerShdw>
                </a:effectLst>
              </a:rPr>
              <a:t>Чекланмалар:</a:t>
            </a:r>
          </a:p>
        </p:txBody>
      </p:sp>
      <p:sp>
        <p:nvSpPr>
          <p:cNvPr id="13" name="TextBox 12"/>
          <p:cNvSpPr txBox="1"/>
          <p:nvPr/>
        </p:nvSpPr>
        <p:spPr>
          <a:xfrm>
            <a:off x="2261431" y="1677276"/>
            <a:ext cx="1473156" cy="523220"/>
          </a:xfrm>
          <a:prstGeom prst="rect">
            <a:avLst/>
          </a:prstGeom>
          <a:noFill/>
        </p:spPr>
        <p:txBody>
          <a:bodyPr wrap="square" rtlCol="0">
            <a:spAutoFit/>
          </a:bodyPr>
          <a:lstStyle/>
          <a:p>
            <a:pPr marL="193675" indent="-193675">
              <a:buFont typeface="Arial" panose="020B0604020202020204" pitchFamily="34" charset="0"/>
              <a:buChar char="•"/>
            </a:pPr>
            <a:r>
              <a:rPr lang="uz-Cyrl-UZ" dirty="0"/>
              <a:t>эстетик</a:t>
            </a:r>
          </a:p>
          <a:p>
            <a:pPr marL="193675" indent="-193675">
              <a:buFont typeface="Arial" panose="020B0604020202020204" pitchFamily="34" charset="0"/>
              <a:buChar char="•"/>
            </a:pPr>
            <a:r>
              <a:rPr lang="uz-Cyrl-UZ" dirty="0"/>
              <a:t>атроф-мухит</a:t>
            </a:r>
            <a:r>
              <a:rPr lang="uz-Cyrl-UZ" dirty="0" smtClean="0"/>
              <a:t> </a:t>
            </a:r>
            <a:endParaRPr lang="ru-RU" dirty="0"/>
          </a:p>
        </p:txBody>
      </p:sp>
      <p:sp>
        <p:nvSpPr>
          <p:cNvPr id="14" name="object 3"/>
          <p:cNvSpPr txBox="1"/>
          <p:nvPr/>
        </p:nvSpPr>
        <p:spPr>
          <a:xfrm>
            <a:off x="5987332" y="2752939"/>
            <a:ext cx="2989028" cy="2270333"/>
          </a:xfrm>
          <a:prstGeom prst="rect">
            <a:avLst/>
          </a:prstGeom>
        </p:spPr>
        <p:txBody>
          <a:bodyPr vert="horz" wrap="square" lIns="0" tIns="53816" rIns="0" bIns="0" rtlCol="0">
            <a:spAutoFit/>
          </a:bodyPr>
          <a:lstStyle/>
          <a:p>
            <a:pPr marL="9525" algn="just">
              <a:spcBef>
                <a:spcPts val="424"/>
              </a:spcBef>
              <a:buClr>
                <a:srgbClr val="FE8537"/>
              </a:buClr>
              <a:buSzPct val="68750"/>
              <a:tabLst>
                <a:tab pos="215265" algn="l"/>
              </a:tabLst>
            </a:pPr>
            <a:r>
              <a:rPr lang="uz-Cyrl-UZ" sz="1800" i="1" dirty="0" smtClean="0">
                <a:solidFill>
                  <a:srgbClr val="C00000"/>
                </a:solidFill>
              </a:rPr>
              <a:t>Тизимли ёндашув нуқтаи назаридан, лойиҳани даст-лабки ҳолатдан якуний ҳолатга ўтиш жараёни - бир қатор чекловлар ва механизмлар иштирокида-ги натижа сифатида кўриб чиқиш мумкин</a:t>
            </a:r>
            <a:r>
              <a:rPr lang="ru-RU" sz="1800" i="1" dirty="0" smtClean="0">
                <a:solidFill>
                  <a:srgbClr val="C00000"/>
                </a:solidFill>
              </a:rPr>
              <a:t>.</a:t>
            </a:r>
            <a:endParaRPr sz="1500" i="1" dirty="0">
              <a:solidFill>
                <a:srgbClr val="C00000"/>
              </a:solidFill>
              <a:latin typeface="Verdana"/>
              <a:cs typeface="Verdana"/>
            </a:endParaRPr>
          </a:p>
        </p:txBody>
      </p:sp>
      <p:sp>
        <p:nvSpPr>
          <p:cNvPr id="15" name="TextBox 14"/>
          <p:cNvSpPr txBox="1"/>
          <p:nvPr/>
        </p:nvSpPr>
        <p:spPr>
          <a:xfrm>
            <a:off x="3667632" y="1676394"/>
            <a:ext cx="1210143" cy="523220"/>
          </a:xfrm>
          <a:prstGeom prst="rect">
            <a:avLst/>
          </a:prstGeom>
          <a:noFill/>
        </p:spPr>
        <p:txBody>
          <a:bodyPr wrap="square" rtlCol="0">
            <a:spAutoFit/>
          </a:bodyPr>
          <a:lstStyle/>
          <a:p>
            <a:pPr marL="193675" indent="-193675">
              <a:buFont typeface="Arial" panose="020B0604020202020204" pitchFamily="34" charset="0"/>
              <a:buChar char="•"/>
            </a:pPr>
            <a:r>
              <a:rPr lang="uz-Cyrl-UZ" dirty="0"/>
              <a:t>л</a:t>
            </a:r>
            <a:r>
              <a:rPr lang="uz-Cyrl-UZ" dirty="0" smtClean="0"/>
              <a:t>огистик</a:t>
            </a:r>
          </a:p>
          <a:p>
            <a:pPr marL="193675" indent="-193675">
              <a:buFont typeface="Arial" panose="020B0604020202020204" pitchFamily="34" charset="0"/>
              <a:buChar char="•"/>
            </a:pPr>
            <a:r>
              <a:rPr lang="uz-Cyrl-UZ" dirty="0"/>
              <a:t>в</a:t>
            </a:r>
            <a:r>
              <a:rPr lang="uz-Cyrl-UZ" dirty="0" smtClean="0"/>
              <a:t>ақт</a:t>
            </a:r>
          </a:p>
        </p:txBody>
      </p:sp>
      <p:sp>
        <p:nvSpPr>
          <p:cNvPr id="16" name="TextBox 15"/>
          <p:cNvSpPr txBox="1"/>
          <p:nvPr/>
        </p:nvSpPr>
        <p:spPr>
          <a:xfrm>
            <a:off x="4687741" y="1676394"/>
            <a:ext cx="2232792" cy="523220"/>
          </a:xfrm>
          <a:prstGeom prst="rect">
            <a:avLst/>
          </a:prstGeom>
          <a:noFill/>
        </p:spPr>
        <p:txBody>
          <a:bodyPr wrap="square" rtlCol="0">
            <a:spAutoFit/>
          </a:bodyPr>
          <a:lstStyle/>
          <a:p>
            <a:pPr marL="193675" indent="-193675">
              <a:buFont typeface="Arial" panose="020B0604020202020204" pitchFamily="34" charset="0"/>
              <a:buChar char="•"/>
            </a:pPr>
            <a:r>
              <a:rPr lang="uz-Cyrl-UZ" dirty="0"/>
              <a:t>с</a:t>
            </a:r>
            <a:r>
              <a:rPr lang="uz-Cyrl-UZ" dirty="0" smtClean="0"/>
              <a:t>ифат даражаси</a:t>
            </a:r>
          </a:p>
          <a:p>
            <a:pPr marL="193675" indent="-193675">
              <a:buFont typeface="Arial" panose="020B0604020202020204" pitchFamily="34" charset="0"/>
              <a:buChar char="•"/>
            </a:pPr>
            <a:r>
              <a:rPr lang="uz-Cyrl-UZ" dirty="0"/>
              <a:t>б</a:t>
            </a:r>
            <a:r>
              <a:rPr lang="uz-Cyrl-UZ" dirty="0" smtClean="0"/>
              <a:t>илвосита таъсирлар </a:t>
            </a:r>
            <a:endParaRPr lang="ru-RU" dirty="0"/>
          </a:p>
        </p:txBody>
      </p:sp>
      <p:sp>
        <p:nvSpPr>
          <p:cNvPr id="17" name="TextBox 16"/>
          <p:cNvSpPr txBox="1"/>
          <p:nvPr/>
        </p:nvSpPr>
        <p:spPr>
          <a:xfrm>
            <a:off x="507255" y="1676394"/>
            <a:ext cx="1844956" cy="523220"/>
          </a:xfrm>
          <a:prstGeom prst="rect">
            <a:avLst/>
          </a:prstGeom>
          <a:noFill/>
        </p:spPr>
        <p:txBody>
          <a:bodyPr wrap="square" rtlCol="0">
            <a:spAutoFit/>
          </a:bodyPr>
          <a:lstStyle/>
          <a:p>
            <a:pPr marL="193675" indent="-193675">
              <a:buFont typeface="Arial" panose="020B0604020202020204" pitchFamily="34" charset="0"/>
              <a:buChar char="•"/>
            </a:pPr>
            <a:r>
              <a:rPr lang="uz-Cyrl-UZ" dirty="0" smtClean="0"/>
              <a:t>молиявий</a:t>
            </a:r>
          </a:p>
          <a:p>
            <a:pPr marL="193675" indent="-193675">
              <a:buFont typeface="Arial" panose="020B0604020202020204" pitchFamily="34" charset="0"/>
              <a:buChar char="•"/>
            </a:pPr>
            <a:r>
              <a:rPr lang="uz-Cyrl-UZ" dirty="0"/>
              <a:t>м</a:t>
            </a:r>
            <a:r>
              <a:rPr lang="uz-Cyrl-UZ" dirty="0" smtClean="0"/>
              <a:t>еъёрий хуқуқий</a:t>
            </a:r>
          </a:p>
        </p:txBody>
      </p:sp>
      <p:cxnSp>
        <p:nvCxnSpPr>
          <p:cNvPr id="18" name="Прямая со стрелкой 17"/>
          <p:cNvCxnSpPr/>
          <p:nvPr/>
        </p:nvCxnSpPr>
        <p:spPr>
          <a:xfrm flipV="1">
            <a:off x="1636847" y="3043238"/>
            <a:ext cx="753856" cy="7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flipV="1">
            <a:off x="3803683" y="3058135"/>
            <a:ext cx="753856" cy="7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flipH="1">
            <a:off x="3090826" y="2275688"/>
            <a:ext cx="9884" cy="54758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flipV="1">
            <a:off x="3090826" y="3271507"/>
            <a:ext cx="0" cy="57172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35" name="Google Shape;184;p21"/>
          <p:cNvPicPr preferRelativeResize="0"/>
          <p:nvPr/>
        </p:nvPicPr>
        <p:blipFill rotWithShape="1">
          <a:blip r:embed="rId2">
            <a:alphaModFix/>
          </a:blip>
          <a:srcRect t="81482"/>
          <a:stretch/>
        </p:blipFill>
        <p:spPr>
          <a:xfrm rot="16200000" flipH="1">
            <a:off x="-343307" y="4026823"/>
            <a:ext cx="1502266" cy="490634"/>
          </a:xfrm>
          <a:prstGeom prst="rect">
            <a:avLst/>
          </a:prstGeom>
          <a:noFill/>
          <a:ln>
            <a:noFill/>
          </a:ln>
        </p:spPr>
      </p:pic>
    </p:spTree>
    <p:extLst>
      <p:ext uri="{BB962C8B-B14F-4D97-AF65-F5344CB8AC3E}">
        <p14:creationId xmlns:p14="http://schemas.microsoft.com/office/powerpoint/2010/main" val="406836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 calcmode="lin" valueType="num">
                                      <p:cBhvr additive="base">
                                        <p:cTn id="2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1">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anim calcmode="lin" valueType="num">
                                      <p:cBhvr additive="base">
                                        <p:cTn id="2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1">
                                            <p:txEl>
                                              <p:pRg st="4" end="4"/>
                                            </p:txEl>
                                          </p:spTgt>
                                        </p:tgtEl>
                                        <p:attrNameLst>
                                          <p:attrName>style.visibility</p:attrName>
                                        </p:attrNameLst>
                                      </p:cBhvr>
                                      <p:to>
                                        <p:strVal val="visible"/>
                                      </p:to>
                                    </p:set>
                                    <p:anim calcmode="lin" valueType="num">
                                      <p:cBhvr additive="base">
                                        <p:cTn id="3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55"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18767" y="1571137"/>
            <a:ext cx="7906466" cy="3124734"/>
          </a:xfrm>
          <a:prstGeom prst="rect">
            <a:avLst/>
          </a:prstGeom>
        </p:spPr>
        <p:txBody>
          <a:bodyPr vert="horz" wrap="square" lIns="0" tIns="26194" rIns="0" bIns="0" rtlCol="0">
            <a:spAutoFit/>
          </a:bodyPr>
          <a:lstStyle/>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Белгиланган мақсадларга эришиш учун йўналтирилган.</a:t>
            </a:r>
          </a:p>
          <a:p>
            <a:pPr marL="9525" algn="just">
              <a:spcBef>
                <a:spcPts val="424"/>
              </a:spcBef>
              <a:buClrTx/>
              <a:buSzPct val="100000"/>
              <a:tabLst>
                <a:tab pos="215265" algn="l"/>
              </a:tabLst>
            </a:pPr>
            <a:r>
              <a:rPr lang="uz-Cyrl-UZ" sz="1600" i="1" dirty="0" smtClean="0"/>
              <a:t>Лойиҳанинг якуний мақсадининг аниқ ифодаси, оралиқ ўзаро боғлиқ мақсадларни тўғри шакллантириш шарти билан уни муваффақиятли амалга оширишга ёрдам беради. Лойиҳани амалга ошириш мақсадларга энг қуйи даражадан энг юқори даражага, яъни якуний мақсадга изчил эришишни англатади.</a:t>
            </a:r>
          </a:p>
          <a:p>
            <a:pPr marL="9525" algn="just">
              <a:spcBef>
                <a:spcPts val="424"/>
              </a:spcBef>
              <a:buClrTx/>
              <a:buSzPct val="100000"/>
              <a:tabLst>
                <a:tab pos="215265" algn="l"/>
              </a:tabLst>
            </a:pPr>
            <a:endParaRPr lang="uz-Cyrl-UZ" sz="1600" i="1" dirty="0" smtClean="0"/>
          </a:p>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Ўзаро боғлиқ фаолиятлар мувофиқлаштирилган холда бажарилади.</a:t>
            </a:r>
          </a:p>
          <a:p>
            <a:pPr marL="9525" algn="just">
              <a:spcBef>
                <a:spcPts val="424"/>
              </a:spcBef>
              <a:buClrTx/>
              <a:buSzPct val="100000"/>
              <a:tabLst>
                <a:tab pos="215265" algn="l"/>
              </a:tabLst>
            </a:pPr>
            <a:r>
              <a:rPr lang="uz-Cyrl-UZ" sz="1600" i="1" dirty="0" smtClean="0"/>
              <a:t>Баъзи ҳаракатлар параллел равишда амалга оширилиши керак, бошқалари - кетма-кет ва уларни бажариш тартибининг ҳар қандай бузилиши умуман лойиҳани хавф остига қўйиши мумкин.</a:t>
            </a: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538378" y="229267"/>
            <a:ext cx="4934272" cy="89826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Лойиҳанинг асосий хусусиятлари</a:t>
            </a:r>
            <a:endParaRPr lang="uz-Cyrl-UZ" sz="3200" dirty="0"/>
          </a:p>
        </p:txBody>
      </p:sp>
    </p:spTree>
    <p:extLst>
      <p:ext uri="{BB962C8B-B14F-4D97-AF65-F5344CB8AC3E}">
        <p14:creationId xmlns:p14="http://schemas.microsoft.com/office/powerpoint/2010/main" val="35518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18767" y="1571137"/>
            <a:ext cx="7913341" cy="2816957"/>
          </a:xfrm>
          <a:prstGeom prst="rect">
            <a:avLst/>
          </a:prstGeom>
        </p:spPr>
        <p:txBody>
          <a:bodyPr vert="horz" wrap="square" lIns="0" tIns="26194" rIns="0" bIns="0" rtlCol="0">
            <a:spAutoFit/>
          </a:bodyPr>
          <a:lstStyle/>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Вақт чекланган.</a:t>
            </a:r>
          </a:p>
          <a:p>
            <a:pPr marL="9525" algn="just">
              <a:spcBef>
                <a:spcPts val="424"/>
              </a:spcBef>
              <a:buClrTx/>
              <a:buSzPct val="100000"/>
              <a:tabLst>
                <a:tab pos="215265" algn="l"/>
              </a:tabLst>
            </a:pPr>
            <a:r>
              <a:rPr lang="uz-Cyrl-UZ" sz="1600" i="1" dirty="0" smtClean="0"/>
              <a:t>Лойиҳалар маълум бир вақт оралиғида (қоида тариқасида, у олдиндан белгиланади) иложи борича аниқ, бошланиши ва охирги санаси кўрсатиб амалга оширилади.</a:t>
            </a:r>
          </a:p>
          <a:p>
            <a:pPr marL="9525" algn="just">
              <a:spcBef>
                <a:spcPts val="424"/>
              </a:spcBef>
              <a:buClrTx/>
              <a:buSzPct val="100000"/>
              <a:tabLst>
                <a:tab pos="215265" algn="l"/>
              </a:tabLst>
            </a:pPr>
            <a:endParaRPr lang="uz-Cyrl-UZ" sz="1600" i="1" dirty="0" smtClean="0"/>
          </a:p>
          <a:p>
            <a:pPr marL="295275" indent="-285750" algn="just">
              <a:spcBef>
                <a:spcPts val="424"/>
              </a:spcBef>
              <a:buClrTx/>
              <a:buSzPct val="100000"/>
              <a:buFont typeface="Wingdings" panose="05000000000000000000" pitchFamily="2" charset="2"/>
              <a:buChar char="Ø"/>
              <a:tabLst>
                <a:tab pos="215265" algn="l"/>
              </a:tabLst>
            </a:pPr>
            <a:r>
              <a:rPr lang="uz-Cyrl-UZ" sz="2000" b="1" dirty="0" smtClean="0">
                <a:solidFill>
                  <a:srgbClr val="002060"/>
                </a:solidFill>
              </a:rPr>
              <a:t> Ўзига хос, антиқа.</a:t>
            </a:r>
          </a:p>
          <a:p>
            <a:pPr marL="9525" algn="just">
              <a:spcBef>
                <a:spcPts val="424"/>
              </a:spcBef>
              <a:buClrTx/>
              <a:buSzPct val="100000"/>
              <a:tabLst>
                <a:tab pos="215265" algn="l"/>
              </a:tabLst>
            </a:pPr>
            <a:r>
              <a:rPr lang="uz-Cyrl-UZ" sz="1600" i="1" dirty="0" smtClean="0"/>
              <a:t>Ҳар бир лойиҳа ўзига хос хусусиятларга эга. Бир хил тадбирларни амалга оширишни назарда тутса ҳам, бир хил лойиҳалар мавжуд эмас. Лойиҳанинг ўзига хослиги қанчалик катта бўлса, ноаниқлик шунчалик юқори бўлади ва лойиҳани режалаштириш ва бошқариш шунчалик қийин бўлади</a:t>
            </a:r>
            <a:r>
              <a:rPr lang="ru-RU" sz="1600" i="1" dirty="0" smtClean="0"/>
              <a:t>.</a:t>
            </a:r>
            <a:endParaRPr sz="1600" i="1" dirty="0"/>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538378" y="229267"/>
            <a:ext cx="4934272" cy="89826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Лойиҳанинг асосий хусусиятлари</a:t>
            </a:r>
            <a:endParaRPr lang="uz-Cyrl-UZ" sz="3200" dirty="0"/>
          </a:p>
        </p:txBody>
      </p:sp>
    </p:spTree>
    <p:extLst>
      <p:ext uri="{BB962C8B-B14F-4D97-AF65-F5344CB8AC3E}">
        <p14:creationId xmlns:p14="http://schemas.microsoft.com/office/powerpoint/2010/main" val="193609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472395" y="325522"/>
            <a:ext cx="706281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Лойиҳани бошлаш сабаблари</a:t>
            </a:r>
            <a:endParaRPr lang="uz-Cyrl-UZ" sz="3200" dirty="0"/>
          </a:p>
        </p:txBody>
      </p:sp>
      <p:pic>
        <p:nvPicPr>
          <p:cNvPr id="7" name="Google Shape;184;p21"/>
          <p:cNvPicPr preferRelativeResize="0"/>
          <p:nvPr/>
        </p:nvPicPr>
        <p:blipFill rotWithShape="1">
          <a:blip r:embed="rId2">
            <a:alphaModFix/>
          </a:blip>
          <a:srcRect t="81482"/>
          <a:stretch/>
        </p:blipFill>
        <p:spPr>
          <a:xfrm rot="16200000" flipH="1">
            <a:off x="-1212490" y="2507447"/>
            <a:ext cx="3537567" cy="655037"/>
          </a:xfrm>
          <a:prstGeom prst="rect">
            <a:avLst/>
          </a:prstGeom>
          <a:noFill/>
          <a:ln>
            <a:noFill/>
          </a:ln>
        </p:spPr>
      </p:pic>
      <p:graphicFrame>
        <p:nvGraphicFramePr>
          <p:cNvPr id="3" name="Схема 2"/>
          <p:cNvGraphicFramePr/>
          <p:nvPr>
            <p:extLst>
              <p:ext uri="{D42A27DB-BD31-4B8C-83A1-F6EECF244321}">
                <p14:modId xmlns:p14="http://schemas.microsoft.com/office/powerpoint/2010/main" val="3916729452"/>
              </p:ext>
            </p:extLst>
          </p:nvPr>
        </p:nvGraphicFramePr>
        <p:xfrm>
          <a:off x="1524000" y="1175656"/>
          <a:ext cx="5523068" cy="34280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7793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559003" y="373647"/>
            <a:ext cx="6178681"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Анъанавий ва лойиҳавий бошқарув функциялари</a:t>
            </a:r>
            <a:endParaRPr lang="uz-Cyrl-UZ" sz="3200" dirty="0"/>
          </a:p>
        </p:txBody>
      </p:sp>
      <p:pic>
        <p:nvPicPr>
          <p:cNvPr id="7" name="Google Shape;184;p21"/>
          <p:cNvPicPr preferRelativeResize="0"/>
          <p:nvPr/>
        </p:nvPicPr>
        <p:blipFill rotWithShape="1">
          <a:blip r:embed="rId2">
            <a:alphaModFix/>
          </a:blip>
          <a:srcRect t="81482"/>
          <a:stretch/>
        </p:blipFill>
        <p:spPr>
          <a:xfrm flipH="1">
            <a:off x="559001" y="4689919"/>
            <a:ext cx="7993732" cy="453581"/>
          </a:xfrm>
          <a:prstGeom prst="rect">
            <a:avLst/>
          </a:prstGeom>
          <a:noFill/>
          <a:ln>
            <a:noFill/>
          </a:ln>
        </p:spPr>
      </p:pic>
      <p:graphicFrame>
        <p:nvGraphicFramePr>
          <p:cNvPr id="2" name="Таблица 1"/>
          <p:cNvGraphicFramePr>
            <a:graphicFrameLocks noGrp="1"/>
          </p:cNvGraphicFramePr>
          <p:nvPr>
            <p:extLst>
              <p:ext uri="{D42A27DB-BD31-4B8C-83A1-F6EECF244321}">
                <p14:modId xmlns:p14="http://schemas.microsoft.com/office/powerpoint/2010/main" val="569387691"/>
              </p:ext>
            </p:extLst>
          </p:nvPr>
        </p:nvGraphicFramePr>
        <p:xfrm>
          <a:off x="559001" y="1784159"/>
          <a:ext cx="7993732" cy="2905760"/>
        </p:xfrm>
        <a:graphic>
          <a:graphicData uri="http://schemas.openxmlformats.org/drawingml/2006/table">
            <a:tbl>
              <a:tblPr firstRow="1" bandRow="1">
                <a:tableStyleId>{5C22544A-7EE6-4342-B048-85BDC9FD1C3A}</a:tableStyleId>
              </a:tblPr>
              <a:tblGrid>
                <a:gridCol w="3996866">
                  <a:extLst>
                    <a:ext uri="{9D8B030D-6E8A-4147-A177-3AD203B41FA5}">
                      <a16:colId xmlns:a16="http://schemas.microsoft.com/office/drawing/2014/main" val="1800188988"/>
                    </a:ext>
                  </a:extLst>
                </a:gridCol>
                <a:gridCol w="3996866">
                  <a:extLst>
                    <a:ext uri="{9D8B030D-6E8A-4147-A177-3AD203B41FA5}">
                      <a16:colId xmlns:a16="http://schemas.microsoft.com/office/drawing/2014/main" val="1089740501"/>
                    </a:ext>
                  </a:extLst>
                </a:gridCol>
              </a:tblGrid>
              <a:tr h="370840">
                <a:tc>
                  <a:txBody>
                    <a:bodyPr/>
                    <a:lstStyle/>
                    <a:p>
                      <a:pPr algn="ctr"/>
                      <a:r>
                        <a:rPr lang="uz-Cyrl-UZ" sz="2000" dirty="0" smtClean="0"/>
                        <a:t>Анъанавий</a:t>
                      </a:r>
                      <a:r>
                        <a:rPr lang="uz-Cyrl-UZ" sz="2000" baseline="0" dirty="0" smtClean="0"/>
                        <a:t> бошқарув</a:t>
                      </a:r>
                      <a:endParaRPr lang="ru-RU" sz="2000" dirty="0"/>
                    </a:p>
                  </a:txBody>
                  <a:tcPr/>
                </a:tc>
                <a:tc>
                  <a:txBody>
                    <a:bodyPr/>
                    <a:lstStyle/>
                    <a:p>
                      <a:pPr algn="ctr"/>
                      <a:r>
                        <a:rPr lang="uz-Cyrl-UZ" sz="2000" dirty="0" smtClean="0"/>
                        <a:t>Лойиҳа бошқаруви</a:t>
                      </a:r>
                      <a:endParaRPr lang="ru-RU" sz="2000" dirty="0"/>
                    </a:p>
                  </a:txBody>
                  <a:tcPr/>
                </a:tc>
                <a:extLst>
                  <a:ext uri="{0D108BD9-81ED-4DB2-BD59-A6C34878D82A}">
                    <a16:rowId xmlns:a16="http://schemas.microsoft.com/office/drawing/2014/main" val="2537673572"/>
                  </a:ext>
                </a:extLst>
              </a:tr>
              <a:tr h="370840">
                <a:tc>
                  <a:txBody>
                    <a:bodyPr/>
                    <a:lstStyle/>
                    <a:p>
                      <a:r>
                        <a:rPr lang="uz-Cyrl-UZ" dirty="0" smtClean="0"/>
                        <a:t>“Статус-кво”ни сақлаб қолиш</a:t>
                      </a:r>
                      <a:r>
                        <a:rPr lang="uz-Cyrl-UZ" baseline="0" dirty="0" smtClean="0"/>
                        <a:t> жавобгарлиги</a:t>
                      </a:r>
                      <a:r>
                        <a:rPr lang="uz-Cyrl-UZ" dirty="0" smtClean="0"/>
                        <a:t> </a:t>
                      </a:r>
                      <a:endParaRPr lang="ru-RU" dirty="0"/>
                    </a:p>
                  </a:txBody>
                  <a:tcPr/>
                </a:tc>
                <a:tc>
                  <a:txBody>
                    <a:bodyPr/>
                    <a:lstStyle/>
                    <a:p>
                      <a:r>
                        <a:rPr lang="uz-Cyrl-UZ" sz="1400" b="0" i="0" u="none" strike="noStrike" cap="none" noProof="0" dirty="0" smtClean="0">
                          <a:solidFill>
                            <a:schemeClr val="dk1"/>
                          </a:solidFill>
                          <a:effectLst/>
                          <a:latin typeface="+mn-lt"/>
                          <a:ea typeface="+mn-ea"/>
                          <a:cs typeface="+mn-cs"/>
                          <a:sym typeface="Arial"/>
                        </a:rPr>
                        <a:t>Юзага келаётган ўзгаришлар учун жавобгарлик. Инновацияларнинг устунлиги.</a:t>
                      </a:r>
                      <a:endParaRPr lang="uz-Cyrl-UZ" noProof="0" dirty="0"/>
                    </a:p>
                  </a:txBody>
                  <a:tcPr/>
                </a:tc>
                <a:extLst>
                  <a:ext uri="{0D108BD9-81ED-4DB2-BD59-A6C34878D82A}">
                    <a16:rowId xmlns:a16="http://schemas.microsoft.com/office/drawing/2014/main" val="1512447632"/>
                  </a:ext>
                </a:extLst>
              </a:tr>
              <a:tr h="370840">
                <a:tc>
                  <a:txBody>
                    <a:bodyPr/>
                    <a:lstStyle/>
                    <a:p>
                      <a:r>
                        <a:rPr lang="uz-Cyrl-UZ" sz="1400" b="0" i="0" u="none" strike="noStrike" cap="none" noProof="0" dirty="0" smtClean="0">
                          <a:solidFill>
                            <a:schemeClr val="dk1"/>
                          </a:solidFill>
                          <a:effectLst/>
                          <a:latin typeface="+mn-lt"/>
                          <a:ea typeface="+mn-ea"/>
                          <a:cs typeface="+mn-cs"/>
                          <a:sym typeface="Arial"/>
                        </a:rPr>
                        <a:t>Ваколат етарлича барқарор ташкилий тузилма билан белгиланади.</a:t>
                      </a:r>
                      <a:endParaRPr lang="uz-Cyrl-UZ" noProof="0" dirty="0"/>
                    </a:p>
                  </a:txBody>
                  <a:tcPr/>
                </a:tc>
                <a:tc>
                  <a:txBody>
                    <a:bodyPr/>
                    <a:lstStyle/>
                    <a:p>
                      <a:r>
                        <a:rPr lang="uz-Cyrl-UZ" sz="1400" b="0" i="0" u="none" strike="noStrike" cap="none" noProof="0" dirty="0" smtClean="0">
                          <a:solidFill>
                            <a:schemeClr val="dk1"/>
                          </a:solidFill>
                          <a:effectLst/>
                          <a:latin typeface="+mn-lt"/>
                          <a:ea typeface="+mn-ea"/>
                          <a:cs typeface="+mn-cs"/>
                          <a:sym typeface="Arial"/>
                        </a:rPr>
                        <a:t>Ваколатларнинг ноаниқлиги. Ташкилий тузилмалар лойиҳа цикли доирасида яратилади ва ишлайди.</a:t>
                      </a:r>
                      <a:endParaRPr lang="uz-Cyrl-UZ" noProof="0" dirty="0"/>
                    </a:p>
                  </a:txBody>
                  <a:tcPr/>
                </a:tc>
                <a:extLst>
                  <a:ext uri="{0D108BD9-81ED-4DB2-BD59-A6C34878D82A}">
                    <a16:rowId xmlns:a16="http://schemas.microsoft.com/office/drawing/2014/main" val="2308495751"/>
                  </a:ext>
                </a:extLst>
              </a:tr>
              <a:tr h="370840">
                <a:tc>
                  <a:txBody>
                    <a:bodyPr/>
                    <a:lstStyle/>
                    <a:p>
                      <a:r>
                        <a:rPr lang="uz-Cyrl-UZ" sz="1400" b="0" i="0" u="none" strike="noStrike" cap="none" noProof="0" dirty="0" smtClean="0">
                          <a:solidFill>
                            <a:schemeClr val="dk1"/>
                          </a:solidFill>
                          <a:effectLst/>
                          <a:latin typeface="+mn-lt"/>
                          <a:ea typeface="+mn-ea"/>
                          <a:cs typeface="+mn-cs"/>
                          <a:sym typeface="Arial"/>
                        </a:rPr>
                        <a:t>Вазифаларнинг барқарор тўплами.</a:t>
                      </a:r>
                      <a:endParaRPr lang="uz-Cyrl-UZ" noProof="0" dirty="0"/>
                    </a:p>
                  </a:txBody>
                  <a:tcPr/>
                </a:tc>
                <a:tc>
                  <a:txBody>
                    <a:bodyPr/>
                    <a:lstStyle/>
                    <a:p>
                      <a:r>
                        <a:rPr lang="uz-Cyrl-UZ" sz="1400" b="0" i="0" u="none" strike="noStrike" cap="none" noProof="0" dirty="0" smtClean="0">
                          <a:solidFill>
                            <a:schemeClr val="dk1"/>
                          </a:solidFill>
                          <a:effectLst/>
                          <a:latin typeface="+mn-lt"/>
                          <a:ea typeface="+mn-ea"/>
                          <a:cs typeface="+mn-cs"/>
                          <a:sym typeface="Arial"/>
                        </a:rPr>
                        <a:t>Вазифаларнинг доимий ўзгарувчан тўплами.</a:t>
                      </a:r>
                      <a:endParaRPr lang="uz-Cyrl-UZ" noProof="0" dirty="0"/>
                    </a:p>
                  </a:txBody>
                  <a:tcPr/>
                </a:tc>
                <a:extLst>
                  <a:ext uri="{0D108BD9-81ED-4DB2-BD59-A6C34878D82A}">
                    <a16:rowId xmlns:a16="http://schemas.microsoft.com/office/drawing/2014/main" val="2888588230"/>
                  </a:ext>
                </a:extLst>
              </a:tr>
              <a:tr h="370840">
                <a:tc>
                  <a:txBody>
                    <a:bodyPr/>
                    <a:lstStyle/>
                    <a:p>
                      <a:r>
                        <a:rPr lang="uz-Cyrl-UZ" sz="1400" b="0" i="0" u="none" strike="noStrike" cap="none" noProof="0" dirty="0" smtClean="0">
                          <a:solidFill>
                            <a:schemeClr val="dk1"/>
                          </a:solidFill>
                          <a:effectLst/>
                          <a:latin typeface="+mn-lt"/>
                          <a:ea typeface="+mn-ea"/>
                          <a:cs typeface="+mn-cs"/>
                          <a:sym typeface="Arial"/>
                        </a:rPr>
                        <a:t>Aсосий вазифа - оптималлаштириш.</a:t>
                      </a:r>
                      <a:endParaRPr lang="uz-Cyrl-UZ" noProof="0" dirty="0"/>
                    </a:p>
                  </a:txBody>
                  <a:tcPr/>
                </a:tc>
                <a:tc>
                  <a:txBody>
                    <a:bodyPr/>
                    <a:lstStyle/>
                    <a:p>
                      <a:r>
                        <a:rPr lang="uz-Cyrl-UZ" sz="1400" b="0" i="0" u="none" strike="noStrike" cap="none" noProof="0" dirty="0" smtClean="0">
                          <a:solidFill>
                            <a:schemeClr val="dk1"/>
                          </a:solidFill>
                          <a:effectLst/>
                          <a:latin typeface="+mn-lt"/>
                          <a:ea typeface="+mn-ea"/>
                          <a:cs typeface="+mn-cs"/>
                          <a:sym typeface="Arial"/>
                        </a:rPr>
                        <a:t>Aсосий вазифа - низоларни ҳал қилиш.</a:t>
                      </a:r>
                      <a:endParaRPr lang="uz-Cyrl-UZ" noProof="0" dirty="0"/>
                    </a:p>
                  </a:txBody>
                  <a:tcPr/>
                </a:tc>
                <a:extLst>
                  <a:ext uri="{0D108BD9-81ED-4DB2-BD59-A6C34878D82A}">
                    <a16:rowId xmlns:a16="http://schemas.microsoft.com/office/drawing/2014/main" val="1684447728"/>
                  </a:ext>
                </a:extLst>
              </a:tr>
              <a:tr h="370840">
                <a:tc>
                  <a:txBody>
                    <a:bodyPr/>
                    <a:lstStyle/>
                    <a:p>
                      <a:r>
                        <a:rPr lang="uz-Cyrl-UZ" sz="1400" b="0" i="0" u="none" strike="noStrike" cap="none" noProof="0" dirty="0" smtClean="0">
                          <a:solidFill>
                            <a:schemeClr val="dk1"/>
                          </a:solidFill>
                          <a:effectLst/>
                          <a:latin typeface="+mn-lt"/>
                          <a:ea typeface="+mn-ea"/>
                          <a:cs typeface="+mn-cs"/>
                          <a:sym typeface="Arial"/>
                        </a:rPr>
                        <a:t>Муваффақият оралиқ функционал натижаларга эришиш билан белгиланади</a:t>
                      </a:r>
                      <a:endParaRPr lang="uz-Cyrl-UZ" noProof="0" dirty="0"/>
                    </a:p>
                  </a:txBody>
                  <a:tcPr/>
                </a:tc>
                <a:tc>
                  <a:txBody>
                    <a:bodyPr/>
                    <a:lstStyle/>
                    <a:p>
                      <a:r>
                        <a:rPr lang="uz-Cyrl-UZ" sz="1400" b="0" i="0" u="none" strike="noStrike" cap="none" noProof="0" dirty="0" smtClean="0">
                          <a:solidFill>
                            <a:schemeClr val="dk1"/>
                          </a:solidFill>
                          <a:effectLst/>
                          <a:latin typeface="+mn-lt"/>
                          <a:ea typeface="+mn-ea"/>
                          <a:cs typeface="+mn-cs"/>
                          <a:sym typeface="Arial"/>
                        </a:rPr>
                        <a:t>Муваффақият белгиланган якуний мақсадларга эришиш билан белгиланади.</a:t>
                      </a:r>
                      <a:endParaRPr lang="uz-Cyrl-UZ" noProof="0" dirty="0"/>
                    </a:p>
                  </a:txBody>
                  <a:tcPr/>
                </a:tc>
                <a:extLst>
                  <a:ext uri="{0D108BD9-81ED-4DB2-BD59-A6C34878D82A}">
                    <a16:rowId xmlns:a16="http://schemas.microsoft.com/office/drawing/2014/main" val="4221467695"/>
                  </a:ext>
                </a:extLst>
              </a:tr>
            </a:tbl>
          </a:graphicData>
        </a:graphic>
      </p:graphicFrame>
    </p:spTree>
    <p:extLst>
      <p:ext uri="{BB962C8B-B14F-4D97-AF65-F5344CB8AC3E}">
        <p14:creationId xmlns:p14="http://schemas.microsoft.com/office/powerpoint/2010/main" val="887081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 y="8768"/>
            <a:ext cx="7328951" cy="5134733"/>
            <a:chOff x="354005" y="69602"/>
            <a:chExt cx="9771934" cy="6846310"/>
          </a:xfrm>
        </p:grpSpPr>
        <p:sp>
          <p:nvSpPr>
            <p:cNvPr id="7" name="object 7"/>
            <p:cNvSpPr/>
            <p:nvPr/>
          </p:nvSpPr>
          <p:spPr>
            <a:xfrm>
              <a:off x="354005" y="2401787"/>
              <a:ext cx="5667446" cy="4514125"/>
            </a:xfrm>
            <a:prstGeom prst="rect">
              <a:avLst/>
            </a:prstGeom>
            <a:blipFill>
              <a:blip r:embed="rId2" cstate="print"/>
              <a:stretch>
                <a:fillRect/>
              </a:stretch>
            </a:blipFill>
          </p:spPr>
          <p:txBody>
            <a:bodyPr wrap="square" lIns="0" tIns="0" rIns="0" bIns="0" rtlCol="0"/>
            <a:lstStyle/>
            <a:p>
              <a:endParaRPr sz="1050"/>
            </a:p>
          </p:txBody>
        </p:sp>
        <p:sp>
          <p:nvSpPr>
            <p:cNvPr id="4" name="object 4"/>
            <p:cNvSpPr/>
            <p:nvPr/>
          </p:nvSpPr>
          <p:spPr>
            <a:xfrm>
              <a:off x="5217035" y="69602"/>
              <a:ext cx="4908904" cy="2712719"/>
            </a:xfrm>
            <a:prstGeom prst="rect">
              <a:avLst/>
            </a:prstGeom>
            <a:blipFill>
              <a:blip r:embed="rId3" cstate="print"/>
              <a:stretch>
                <a:fillRect/>
              </a:stretch>
            </a:blipFill>
          </p:spPr>
          <p:txBody>
            <a:bodyPr wrap="square" lIns="0" tIns="0" rIns="0" bIns="0" rtlCol="0"/>
            <a:lstStyle/>
            <a:p>
              <a:endParaRPr sz="1050"/>
            </a:p>
          </p:txBody>
        </p:sp>
      </p:grpSp>
      <p:sp>
        <p:nvSpPr>
          <p:cNvPr id="8"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pic>
        <p:nvPicPr>
          <p:cNvPr id="9" name="Google Shape;184;p21"/>
          <p:cNvPicPr preferRelativeResize="0"/>
          <p:nvPr/>
        </p:nvPicPr>
        <p:blipFill rotWithShape="1">
          <a:blip r:embed="rId4">
            <a:alphaModFix/>
          </a:blip>
          <a:srcRect t="81482"/>
          <a:stretch/>
        </p:blipFill>
        <p:spPr>
          <a:xfrm rot="16200000" flipH="1">
            <a:off x="6639850" y="3047601"/>
            <a:ext cx="3537567" cy="655037"/>
          </a:xfrm>
          <a:prstGeom prst="rect">
            <a:avLst/>
          </a:prstGeom>
          <a:noFill/>
          <a:ln>
            <a:noFill/>
          </a:ln>
        </p:spPr>
      </p:pic>
      <p:sp>
        <p:nvSpPr>
          <p:cNvPr id="11" name="AutoShape 4" descr="В Дубае открыли мост бесконечност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 name="Рисунок 11"/>
          <p:cNvPicPr>
            <a:picLocks noChangeAspect="1"/>
          </p:cNvPicPr>
          <p:nvPr/>
        </p:nvPicPr>
        <p:blipFill>
          <a:blip r:embed="rId5"/>
          <a:stretch>
            <a:fillRect/>
          </a:stretch>
        </p:blipFill>
        <p:spPr>
          <a:xfrm>
            <a:off x="0" y="7937"/>
            <a:ext cx="4250585" cy="2396163"/>
          </a:xfrm>
          <a:prstGeom prst="rect">
            <a:avLst/>
          </a:prstGeom>
        </p:spPr>
      </p:pic>
      <p:pic>
        <p:nvPicPr>
          <p:cNvPr id="13" name="Рисунок 12"/>
          <p:cNvPicPr>
            <a:picLocks noChangeAspect="1"/>
          </p:cNvPicPr>
          <p:nvPr/>
        </p:nvPicPr>
        <p:blipFill>
          <a:blip r:embed="rId6"/>
          <a:stretch>
            <a:fillRect/>
          </a:stretch>
        </p:blipFill>
        <p:spPr>
          <a:xfrm>
            <a:off x="3843230" y="956608"/>
            <a:ext cx="3139911" cy="4186893"/>
          </a:xfrm>
          <a:prstGeom prst="rect">
            <a:avLst/>
          </a:prstGeom>
        </p:spPr>
      </p:pic>
      <p:sp>
        <p:nvSpPr>
          <p:cNvPr id="3" name="Прямоугольник 2"/>
          <p:cNvSpPr/>
          <p:nvPr/>
        </p:nvSpPr>
        <p:spPr>
          <a:xfrm>
            <a:off x="6983141" y="4805833"/>
            <a:ext cx="2045368" cy="276999"/>
          </a:xfrm>
          <a:prstGeom prst="rect">
            <a:avLst/>
          </a:prstGeom>
        </p:spPr>
        <p:txBody>
          <a:bodyPr wrap="square">
            <a:spAutoFit/>
          </a:bodyPr>
          <a:lstStyle/>
          <a:p>
            <a:r>
              <a:rPr lang="ru-RU" sz="1200" dirty="0"/>
              <a:t>https://</a:t>
            </a:r>
            <a:r>
              <a:rPr lang="ru-RU" sz="1200" dirty="0" smtClean="0"/>
              <a:t>russianemirates.com</a:t>
            </a:r>
            <a:endParaRPr lang="ru-RU" sz="1200" dirty="0"/>
          </a:p>
        </p:txBody>
      </p:sp>
    </p:spTree>
    <p:extLst>
      <p:ext uri="{BB962C8B-B14F-4D97-AF65-F5344CB8AC3E}">
        <p14:creationId xmlns:p14="http://schemas.microsoft.com/office/powerpoint/2010/main" val="97312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80">
                                          <p:stCondLst>
                                            <p:cond delay="0"/>
                                          </p:stCondLst>
                                        </p:cTn>
                                        <p:tgtEl>
                                          <p:spTgt spid="13"/>
                                        </p:tgtEl>
                                      </p:cBhvr>
                                    </p:animEffect>
                                    <p:anim calcmode="lin" valueType="num">
                                      <p:cBhvr>
                                        <p:cTn id="1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3" dur="26">
                                          <p:stCondLst>
                                            <p:cond delay="650"/>
                                          </p:stCondLst>
                                        </p:cTn>
                                        <p:tgtEl>
                                          <p:spTgt spid="13"/>
                                        </p:tgtEl>
                                      </p:cBhvr>
                                      <p:to x="100000" y="60000"/>
                                    </p:animScale>
                                    <p:animScale>
                                      <p:cBhvr>
                                        <p:cTn id="24" dur="166" decel="50000">
                                          <p:stCondLst>
                                            <p:cond delay="676"/>
                                          </p:stCondLst>
                                        </p:cTn>
                                        <p:tgtEl>
                                          <p:spTgt spid="13"/>
                                        </p:tgtEl>
                                      </p:cBhvr>
                                      <p:to x="100000" y="100000"/>
                                    </p:animScale>
                                    <p:animScale>
                                      <p:cBhvr>
                                        <p:cTn id="25" dur="26">
                                          <p:stCondLst>
                                            <p:cond delay="1312"/>
                                          </p:stCondLst>
                                        </p:cTn>
                                        <p:tgtEl>
                                          <p:spTgt spid="13"/>
                                        </p:tgtEl>
                                      </p:cBhvr>
                                      <p:to x="100000" y="80000"/>
                                    </p:animScale>
                                    <p:animScale>
                                      <p:cBhvr>
                                        <p:cTn id="26" dur="166" decel="50000">
                                          <p:stCondLst>
                                            <p:cond delay="1338"/>
                                          </p:stCondLst>
                                        </p:cTn>
                                        <p:tgtEl>
                                          <p:spTgt spid="13"/>
                                        </p:tgtEl>
                                      </p:cBhvr>
                                      <p:to x="100000" y="100000"/>
                                    </p:animScale>
                                    <p:animScale>
                                      <p:cBhvr>
                                        <p:cTn id="27" dur="26">
                                          <p:stCondLst>
                                            <p:cond delay="1642"/>
                                          </p:stCondLst>
                                        </p:cTn>
                                        <p:tgtEl>
                                          <p:spTgt spid="13"/>
                                        </p:tgtEl>
                                      </p:cBhvr>
                                      <p:to x="100000" y="90000"/>
                                    </p:animScale>
                                    <p:animScale>
                                      <p:cBhvr>
                                        <p:cTn id="28" dur="166" decel="50000">
                                          <p:stCondLst>
                                            <p:cond delay="1668"/>
                                          </p:stCondLst>
                                        </p:cTn>
                                        <p:tgtEl>
                                          <p:spTgt spid="13"/>
                                        </p:tgtEl>
                                      </p:cBhvr>
                                      <p:to x="100000" y="100000"/>
                                    </p:animScale>
                                    <p:animScale>
                                      <p:cBhvr>
                                        <p:cTn id="29" dur="26">
                                          <p:stCondLst>
                                            <p:cond delay="1808"/>
                                          </p:stCondLst>
                                        </p:cTn>
                                        <p:tgtEl>
                                          <p:spTgt spid="13"/>
                                        </p:tgtEl>
                                      </p:cBhvr>
                                      <p:to x="100000" y="95000"/>
                                    </p:animScale>
                                    <p:animScale>
                                      <p:cBhvr>
                                        <p:cTn id="3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pic>
        <p:nvPicPr>
          <p:cNvPr id="7"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pic>
        <p:nvPicPr>
          <p:cNvPr id="2" name="Рисунок 1"/>
          <p:cNvPicPr>
            <a:picLocks noChangeAspect="1"/>
          </p:cNvPicPr>
          <p:nvPr/>
        </p:nvPicPr>
        <p:blipFill>
          <a:blip r:embed="rId3"/>
          <a:stretch>
            <a:fillRect/>
          </a:stretch>
        </p:blipFill>
        <p:spPr>
          <a:xfrm>
            <a:off x="0" y="8769"/>
            <a:ext cx="4503248" cy="5136950"/>
          </a:xfrm>
          <a:prstGeom prst="rect">
            <a:avLst/>
          </a:prstGeom>
        </p:spPr>
      </p:pic>
      <p:sp>
        <p:nvSpPr>
          <p:cNvPr id="6" name="Google Shape;68;p13"/>
          <p:cNvSpPr txBox="1">
            <a:spLocks/>
          </p:cNvSpPr>
          <p:nvPr/>
        </p:nvSpPr>
        <p:spPr>
          <a:xfrm>
            <a:off x="4102453" y="4031246"/>
            <a:ext cx="4308631" cy="89138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Лойиҳалар классификацияси</a:t>
            </a:r>
            <a:endParaRPr lang="uz-Cyrl-UZ" sz="3200" dirty="0"/>
          </a:p>
        </p:txBody>
      </p:sp>
    </p:spTree>
    <p:extLst>
      <p:ext uri="{BB962C8B-B14F-4D97-AF65-F5344CB8AC3E}">
        <p14:creationId xmlns:p14="http://schemas.microsoft.com/office/powerpoint/2010/main" val="3078297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3"/>
          <p:cNvGraphicFramePr>
            <a:graphicFrameLocks noGrp="1"/>
          </p:cNvGraphicFramePr>
          <p:nvPr>
            <p:extLst>
              <p:ext uri="{D42A27DB-BD31-4B8C-83A1-F6EECF244321}">
                <p14:modId xmlns:p14="http://schemas.microsoft.com/office/powerpoint/2010/main" val="2730215201"/>
              </p:ext>
            </p:extLst>
          </p:nvPr>
        </p:nvGraphicFramePr>
        <p:xfrm>
          <a:off x="-1" y="1704077"/>
          <a:ext cx="9134913" cy="3653695"/>
        </p:xfrm>
        <a:graphic>
          <a:graphicData uri="http://schemas.openxmlformats.org/drawingml/2006/table">
            <a:tbl>
              <a:tblPr firstRow="1" bandRow="1">
                <a:tableStyleId>{3C2FFA5D-87B4-456A-9821-1D502468CF0F}</a:tableStyleId>
              </a:tblPr>
              <a:tblGrid>
                <a:gridCol w="4572001">
                  <a:extLst>
                    <a:ext uri="{9D8B030D-6E8A-4147-A177-3AD203B41FA5}">
                      <a16:colId xmlns:a16="http://schemas.microsoft.com/office/drawing/2014/main" val="20000"/>
                    </a:ext>
                  </a:extLst>
                </a:gridCol>
                <a:gridCol w="4562912">
                  <a:extLst>
                    <a:ext uri="{9D8B030D-6E8A-4147-A177-3AD203B41FA5}">
                      <a16:colId xmlns:a16="http://schemas.microsoft.com/office/drawing/2014/main" val="20001"/>
                    </a:ext>
                  </a:extLst>
                </a:gridCol>
              </a:tblGrid>
              <a:tr h="617220">
                <a:tc>
                  <a:txBody>
                    <a:bodyPr/>
                    <a:lstStyle/>
                    <a:p>
                      <a:pPr marL="88900" indent="0" algn="ctr">
                        <a:lnSpc>
                          <a:spcPct val="100000"/>
                        </a:lnSpc>
                        <a:spcBef>
                          <a:spcPts val="315"/>
                        </a:spcBef>
                      </a:pPr>
                      <a:r>
                        <a:rPr lang="uz-Cyrl-UZ" sz="2000" spc="-120" noProof="0" dirty="0" smtClean="0"/>
                        <a:t>Операцион</a:t>
                      </a:r>
                      <a:r>
                        <a:rPr lang="uz-Cyrl-UZ" sz="2000" spc="-120" dirty="0" smtClean="0"/>
                        <a:t> фаолият</a:t>
                      </a:r>
                      <a:endParaRPr sz="2000" dirty="0">
                        <a:latin typeface="Verdana"/>
                        <a:cs typeface="Verdana"/>
                      </a:endParaRPr>
                    </a:p>
                  </a:txBody>
                  <a:tcPr marL="0" marR="0" marT="30004" marB="0"/>
                </a:tc>
                <a:tc>
                  <a:txBody>
                    <a:bodyPr/>
                    <a:lstStyle/>
                    <a:p>
                      <a:pPr marL="635" algn="ctr">
                        <a:lnSpc>
                          <a:spcPct val="100000"/>
                        </a:lnSpc>
                        <a:spcBef>
                          <a:spcPts val="315"/>
                        </a:spcBef>
                      </a:pPr>
                      <a:r>
                        <a:rPr lang="uz-Cyrl-UZ" sz="2000" spc="-95" dirty="0" smtClean="0"/>
                        <a:t>Лойиҳавий фаолият</a:t>
                      </a:r>
                      <a:endParaRPr sz="2000" dirty="0">
                        <a:latin typeface="Verdana"/>
                        <a:cs typeface="Verdana"/>
                      </a:endParaRPr>
                    </a:p>
                  </a:txBody>
                  <a:tcPr marL="0" marR="0" marT="30004" marB="0"/>
                </a:tc>
                <a:extLst>
                  <a:ext uri="{0D108BD9-81ED-4DB2-BD59-A6C34878D82A}">
                    <a16:rowId xmlns:a16="http://schemas.microsoft.com/office/drawing/2014/main" val="10000"/>
                  </a:ext>
                </a:extLst>
              </a:tr>
              <a:tr h="350996">
                <a:tc>
                  <a:txBody>
                    <a:bodyPr/>
                    <a:lstStyle/>
                    <a:p>
                      <a:pPr marL="91440">
                        <a:lnSpc>
                          <a:spcPct val="100000"/>
                        </a:lnSpc>
                        <a:spcBef>
                          <a:spcPts val="345"/>
                        </a:spcBef>
                      </a:pPr>
                      <a:r>
                        <a:rPr lang="uz-Cyrl-UZ" sz="1600" spc="120" dirty="0" smtClean="0"/>
                        <a:t>Бир хил турдаги товар</a:t>
                      </a:r>
                      <a:r>
                        <a:rPr lang="uz-Cyrl-UZ" sz="1600" spc="120" baseline="0" dirty="0" smtClean="0"/>
                        <a:t> ва хизматлар</a:t>
                      </a:r>
                      <a:endParaRPr sz="1600" dirty="0">
                        <a:latin typeface="Times New Roman"/>
                        <a:cs typeface="Times New Roman"/>
                      </a:endParaRPr>
                    </a:p>
                  </a:txBody>
                  <a:tcPr marL="0" marR="0" marT="32861" marB="0"/>
                </a:tc>
                <a:tc>
                  <a:txBody>
                    <a:bodyPr/>
                    <a:lstStyle/>
                    <a:p>
                      <a:pPr marL="92710">
                        <a:lnSpc>
                          <a:spcPct val="100000"/>
                        </a:lnSpc>
                        <a:spcBef>
                          <a:spcPts val="345"/>
                        </a:spcBef>
                      </a:pPr>
                      <a:r>
                        <a:rPr lang="uz-Cyrl-UZ" sz="1600" spc="145" dirty="0" smtClean="0"/>
                        <a:t>Антиқа товар ва хизматлар</a:t>
                      </a:r>
                      <a:endParaRPr sz="1600" dirty="0">
                        <a:latin typeface="Times New Roman"/>
                        <a:cs typeface="Times New Roman"/>
                      </a:endParaRPr>
                    </a:p>
                  </a:txBody>
                  <a:tcPr marL="0" marR="0" marT="32861" marB="0"/>
                </a:tc>
                <a:extLst>
                  <a:ext uri="{0D108BD9-81ED-4DB2-BD59-A6C34878D82A}">
                    <a16:rowId xmlns:a16="http://schemas.microsoft.com/office/drawing/2014/main" val="10001"/>
                  </a:ext>
                </a:extLst>
              </a:tr>
              <a:tr h="511683">
                <a:tc>
                  <a:txBody>
                    <a:bodyPr/>
                    <a:lstStyle/>
                    <a:p>
                      <a:pPr marL="91440">
                        <a:lnSpc>
                          <a:spcPct val="100000"/>
                        </a:lnSpc>
                        <a:spcBef>
                          <a:spcPts val="345"/>
                        </a:spcBef>
                      </a:pPr>
                      <a:r>
                        <a:rPr lang="uz-Cyrl-UZ" sz="1600" spc="130" dirty="0" smtClean="0"/>
                        <a:t>Бизнеснинг нормал оқимини таъминлашга хизмат қилади</a:t>
                      </a:r>
                      <a:endParaRPr sz="1600" dirty="0">
                        <a:latin typeface="Times New Roman"/>
                        <a:cs typeface="Times New Roman"/>
                      </a:endParaRPr>
                    </a:p>
                  </a:txBody>
                  <a:tcPr marL="0" marR="0" marT="32861" marB="0"/>
                </a:tc>
                <a:tc>
                  <a:txBody>
                    <a:bodyPr/>
                    <a:lstStyle/>
                    <a:p>
                      <a:pPr marL="92710">
                        <a:lnSpc>
                          <a:spcPct val="100000"/>
                        </a:lnSpc>
                        <a:spcBef>
                          <a:spcPts val="345"/>
                        </a:spcBef>
                      </a:pPr>
                      <a:r>
                        <a:rPr lang="uz-Cyrl-UZ" sz="1600" spc="165" dirty="0" smtClean="0"/>
                        <a:t>Аниқ мақсад сари йўналтирилган</a:t>
                      </a:r>
                      <a:endParaRPr sz="1600" dirty="0">
                        <a:latin typeface="Times New Roman"/>
                        <a:cs typeface="Times New Roman"/>
                      </a:endParaRPr>
                    </a:p>
                  </a:txBody>
                  <a:tcPr marL="0" marR="0" marT="32861" marB="0"/>
                </a:tc>
                <a:extLst>
                  <a:ext uri="{0D108BD9-81ED-4DB2-BD59-A6C34878D82A}">
                    <a16:rowId xmlns:a16="http://schemas.microsoft.com/office/drawing/2014/main" val="10002"/>
                  </a:ext>
                </a:extLst>
              </a:tr>
              <a:tr h="527590">
                <a:tc>
                  <a:txBody>
                    <a:bodyPr/>
                    <a:lstStyle/>
                    <a:p>
                      <a:pPr marL="91440" marR="575945">
                        <a:lnSpc>
                          <a:spcPct val="100000"/>
                        </a:lnSpc>
                        <a:spcBef>
                          <a:spcPts val="350"/>
                        </a:spcBef>
                      </a:pPr>
                      <a:r>
                        <a:rPr lang="uz-Cyrl-UZ" sz="1600" spc="125" dirty="0" smtClean="0"/>
                        <a:t>Вақт бўйича давомий, такрорланувчан</a:t>
                      </a:r>
                      <a:r>
                        <a:rPr lang="uz-Cyrl-UZ" sz="1600" spc="125" baseline="0" dirty="0" smtClean="0"/>
                        <a:t> жараён</a:t>
                      </a:r>
                      <a:endParaRPr sz="1600" dirty="0">
                        <a:latin typeface="Times New Roman"/>
                        <a:cs typeface="Times New Roman"/>
                      </a:endParaRPr>
                    </a:p>
                  </a:txBody>
                  <a:tcPr marL="0" marR="0" marT="33338" marB="0"/>
                </a:tc>
                <a:tc>
                  <a:txBody>
                    <a:bodyPr/>
                    <a:lstStyle/>
                    <a:p>
                      <a:pPr marL="92710">
                        <a:lnSpc>
                          <a:spcPct val="100000"/>
                        </a:lnSpc>
                        <a:spcBef>
                          <a:spcPts val="350"/>
                        </a:spcBef>
                      </a:pPr>
                      <a:r>
                        <a:rPr lang="uz-Cyrl-UZ" sz="1600" spc="65" dirty="0" smtClean="0"/>
                        <a:t>Вақт бўйича қатий чекланган</a:t>
                      </a:r>
                      <a:endParaRPr sz="1600" dirty="0">
                        <a:latin typeface="Times New Roman"/>
                        <a:cs typeface="Times New Roman"/>
                      </a:endParaRPr>
                    </a:p>
                  </a:txBody>
                  <a:tcPr marL="0" marR="0" marT="33338" marB="0"/>
                </a:tc>
                <a:extLst>
                  <a:ext uri="{0D108BD9-81ED-4DB2-BD59-A6C34878D82A}">
                    <a16:rowId xmlns:a16="http://schemas.microsoft.com/office/drawing/2014/main" val="10003"/>
                  </a:ext>
                </a:extLst>
              </a:tr>
              <a:tr h="503492">
                <a:tc>
                  <a:txBody>
                    <a:bodyPr/>
                    <a:lstStyle/>
                    <a:p>
                      <a:pPr marL="88900" marR="1036319" indent="0" algn="l" defTabSz="3678238">
                        <a:lnSpc>
                          <a:spcPct val="100000"/>
                        </a:lnSpc>
                        <a:spcBef>
                          <a:spcPts val="350"/>
                        </a:spcBef>
                        <a:tabLst>
                          <a:tab pos="3135313" algn="l"/>
                          <a:tab pos="3230563" algn="l"/>
                          <a:tab pos="3409950" algn="l"/>
                        </a:tabLst>
                      </a:pPr>
                      <a:r>
                        <a:rPr lang="uz-Cyrl-UZ" sz="1600" spc="125" dirty="0" smtClean="0"/>
                        <a:t>Янги вазифаларни олган </a:t>
                      </a:r>
                      <a:r>
                        <a:rPr lang="uz-Cyrl-UZ" sz="1600" spc="125" baseline="0" dirty="0" smtClean="0"/>
                        <a:t>холда амалга оширилиши давом этади</a:t>
                      </a:r>
                      <a:endParaRPr sz="1600" dirty="0">
                        <a:latin typeface="Times New Roman"/>
                        <a:cs typeface="Times New Roman"/>
                      </a:endParaRPr>
                    </a:p>
                  </a:txBody>
                  <a:tcPr marL="0" marR="0" marT="33338" marB="0"/>
                </a:tc>
                <a:tc>
                  <a:txBody>
                    <a:bodyPr/>
                    <a:lstStyle/>
                    <a:p>
                      <a:pPr marL="92710" marR="339090">
                        <a:lnSpc>
                          <a:spcPct val="100000"/>
                        </a:lnSpc>
                        <a:spcBef>
                          <a:spcPts val="350"/>
                        </a:spcBef>
                      </a:pPr>
                      <a:r>
                        <a:rPr lang="uz-Cyrl-UZ" sz="1600" spc="145" dirty="0" smtClean="0"/>
                        <a:t>Ўрнатилган вазифалар бажарилганидан сўнг охирига етади</a:t>
                      </a:r>
                      <a:endParaRPr sz="1600" dirty="0">
                        <a:latin typeface="Times New Roman"/>
                        <a:cs typeface="Times New Roman"/>
                      </a:endParaRPr>
                    </a:p>
                  </a:txBody>
                  <a:tcPr marL="0" marR="0" marT="33338" marB="0"/>
                </a:tc>
                <a:extLst>
                  <a:ext uri="{0D108BD9-81ED-4DB2-BD59-A6C34878D82A}">
                    <a16:rowId xmlns:a16="http://schemas.microsoft.com/office/drawing/2014/main" val="10004"/>
                  </a:ext>
                </a:extLst>
              </a:tr>
              <a:tr h="350996">
                <a:tc>
                  <a:txBody>
                    <a:bodyPr/>
                    <a:lstStyle/>
                    <a:p>
                      <a:pPr marL="91440">
                        <a:lnSpc>
                          <a:spcPct val="100000"/>
                        </a:lnSpc>
                        <a:spcBef>
                          <a:spcPts val="355"/>
                        </a:spcBef>
                      </a:pPr>
                      <a:r>
                        <a:rPr lang="uz-Cyrl-UZ" sz="1600" spc="105" dirty="0" smtClean="0"/>
                        <a:t>Доимий жамоалар</a:t>
                      </a:r>
                      <a:endParaRPr sz="1600" dirty="0">
                        <a:latin typeface="Times New Roman"/>
                        <a:cs typeface="Times New Roman"/>
                      </a:endParaRPr>
                    </a:p>
                  </a:txBody>
                  <a:tcPr marL="0" marR="0" marT="33814" marB="0"/>
                </a:tc>
                <a:tc>
                  <a:txBody>
                    <a:bodyPr/>
                    <a:lstStyle/>
                    <a:p>
                      <a:pPr marL="92710">
                        <a:lnSpc>
                          <a:spcPct val="100000"/>
                        </a:lnSpc>
                        <a:spcBef>
                          <a:spcPts val="355"/>
                        </a:spcBef>
                      </a:pPr>
                      <a:r>
                        <a:rPr lang="uz-Cyrl-UZ" sz="1600" spc="125" dirty="0" smtClean="0"/>
                        <a:t>Вақтинчалик жамоалар</a:t>
                      </a:r>
                      <a:endParaRPr sz="1600" dirty="0">
                        <a:latin typeface="Times New Roman"/>
                        <a:cs typeface="Times New Roman"/>
                      </a:endParaRPr>
                    </a:p>
                  </a:txBody>
                  <a:tcPr marL="0" marR="0" marT="33814" marB="0"/>
                </a:tc>
                <a:extLst>
                  <a:ext uri="{0D108BD9-81ED-4DB2-BD59-A6C34878D82A}">
                    <a16:rowId xmlns:a16="http://schemas.microsoft.com/office/drawing/2014/main" val="10005"/>
                  </a:ext>
                </a:extLst>
              </a:tr>
              <a:tr h="480107">
                <a:tc>
                  <a:txBody>
                    <a:bodyPr/>
                    <a:lstStyle/>
                    <a:p>
                      <a:pPr marL="91440">
                        <a:lnSpc>
                          <a:spcPct val="100000"/>
                        </a:lnSpc>
                        <a:spcBef>
                          <a:spcPts val="355"/>
                        </a:spcBef>
                      </a:pPr>
                      <a:r>
                        <a:rPr lang="uz-Cyrl-UZ" sz="1600" spc="90" dirty="0" smtClean="0"/>
                        <a:t>Бошқарув жараёнлари муқим ва ишлаб чиқилган</a:t>
                      </a:r>
                      <a:endParaRPr sz="1600" dirty="0">
                        <a:latin typeface="Times New Roman"/>
                        <a:cs typeface="Times New Roman"/>
                      </a:endParaRPr>
                    </a:p>
                  </a:txBody>
                  <a:tcPr marL="0" marR="0" marT="33814" marB="0"/>
                </a:tc>
                <a:tc>
                  <a:txBody>
                    <a:bodyPr/>
                    <a:lstStyle/>
                    <a:p>
                      <a:pPr marL="92710">
                        <a:lnSpc>
                          <a:spcPct val="100000"/>
                        </a:lnSpc>
                        <a:spcBef>
                          <a:spcPts val="355"/>
                        </a:spcBef>
                      </a:pPr>
                      <a:r>
                        <a:rPr lang="uz-Cyrl-UZ" sz="1600" spc="90" dirty="0" smtClean="0"/>
                        <a:t>Бошқарув жараёнларига аниқлик киритилиши ва тасдиқланиши лозим</a:t>
                      </a:r>
                      <a:endParaRPr sz="1600" dirty="0">
                        <a:latin typeface="Times New Roman"/>
                        <a:cs typeface="Times New Roman"/>
                      </a:endParaRPr>
                    </a:p>
                  </a:txBody>
                  <a:tcPr marL="0" marR="0" marT="33814" marB="0"/>
                </a:tc>
                <a:extLst>
                  <a:ext uri="{0D108BD9-81ED-4DB2-BD59-A6C34878D82A}">
                    <a16:rowId xmlns:a16="http://schemas.microsoft.com/office/drawing/2014/main" val="10006"/>
                  </a:ext>
                </a:extLst>
              </a:tr>
            </a:tbl>
          </a:graphicData>
        </a:graphic>
      </p:graphicFrame>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18767" y="373647"/>
            <a:ext cx="6454612"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Лойиҳавий ва операцион фаолият</a:t>
            </a:r>
            <a:endParaRPr lang="uz-Cyrl-UZ" sz="3200" dirty="0"/>
          </a:p>
        </p:txBody>
      </p:sp>
    </p:spTree>
    <p:extLst>
      <p:ext uri="{BB962C8B-B14F-4D97-AF65-F5344CB8AC3E}">
        <p14:creationId xmlns:p14="http://schemas.microsoft.com/office/powerpoint/2010/main" val="18011783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22284"/>
            <a:ext cx="3481943" cy="4321216"/>
            <a:chOff x="430692" y="776592"/>
            <a:chExt cx="4437888" cy="5578029"/>
          </a:xfrm>
        </p:grpSpPr>
        <p:sp>
          <p:nvSpPr>
            <p:cNvPr id="3" name="object 3"/>
            <p:cNvSpPr/>
            <p:nvPr/>
          </p:nvSpPr>
          <p:spPr>
            <a:xfrm>
              <a:off x="430692" y="3358437"/>
              <a:ext cx="4437888" cy="2996184"/>
            </a:xfrm>
            <a:prstGeom prst="rect">
              <a:avLst/>
            </a:prstGeom>
            <a:blipFill>
              <a:blip r:embed="rId2" cstate="print"/>
              <a:stretch>
                <a:fillRect/>
              </a:stretch>
            </a:blipFill>
          </p:spPr>
          <p:txBody>
            <a:bodyPr wrap="square" lIns="0" tIns="0" rIns="0" bIns="0" rtlCol="0"/>
            <a:lstStyle/>
            <a:p>
              <a:endParaRPr sz="1050"/>
            </a:p>
          </p:txBody>
        </p:sp>
        <p:sp>
          <p:nvSpPr>
            <p:cNvPr id="6" name="object 6"/>
            <p:cNvSpPr/>
            <p:nvPr/>
          </p:nvSpPr>
          <p:spPr>
            <a:xfrm>
              <a:off x="457199" y="776592"/>
              <a:ext cx="4403476" cy="2949974"/>
            </a:xfrm>
            <a:prstGeom prst="rect">
              <a:avLst/>
            </a:prstGeom>
            <a:blipFill>
              <a:blip r:embed="rId3" cstate="print"/>
              <a:stretch>
                <a:fillRect/>
              </a:stretch>
            </a:blipFill>
          </p:spPr>
          <p:txBody>
            <a:bodyPr wrap="square" lIns="0" tIns="0" rIns="0" bIns="0" rtlCol="0"/>
            <a:lstStyle/>
            <a:p>
              <a:endParaRPr sz="1050"/>
            </a:p>
          </p:txBody>
        </p:sp>
      </p:grpSp>
      <p:sp>
        <p:nvSpPr>
          <p:cNvPr id="8"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 name="Google Shape;68;p13"/>
          <p:cNvSpPr txBox="1">
            <a:spLocks/>
          </p:cNvSpPr>
          <p:nvPr/>
        </p:nvSpPr>
        <p:spPr>
          <a:xfrm>
            <a:off x="561306" y="293199"/>
            <a:ext cx="6873075"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Операцион фаолият</a:t>
            </a:r>
            <a:endParaRPr lang="uz-Cyrl-UZ" sz="3200" dirty="0"/>
          </a:p>
        </p:txBody>
      </p:sp>
      <p:pic>
        <p:nvPicPr>
          <p:cNvPr id="11" name="Google Shape;184;p21"/>
          <p:cNvPicPr preferRelativeResize="0"/>
          <p:nvPr/>
        </p:nvPicPr>
        <p:blipFill rotWithShape="1">
          <a:blip r:embed="rId4">
            <a:alphaModFix/>
          </a:blip>
          <a:srcRect t="81482"/>
          <a:stretch/>
        </p:blipFill>
        <p:spPr>
          <a:xfrm rot="16200000" flipH="1">
            <a:off x="7038611" y="3047601"/>
            <a:ext cx="3537567" cy="655037"/>
          </a:xfrm>
          <a:prstGeom prst="rect">
            <a:avLst/>
          </a:prstGeom>
          <a:noFill/>
          <a:ln>
            <a:noFill/>
          </a:ln>
        </p:spPr>
      </p:pic>
      <p:pic>
        <p:nvPicPr>
          <p:cNvPr id="7" name="Рисунок 6"/>
          <p:cNvPicPr>
            <a:picLocks noChangeAspect="1"/>
          </p:cNvPicPr>
          <p:nvPr/>
        </p:nvPicPr>
        <p:blipFill>
          <a:blip r:embed="rId5"/>
          <a:stretch>
            <a:fillRect/>
          </a:stretch>
        </p:blipFill>
        <p:spPr>
          <a:xfrm>
            <a:off x="3483114" y="822284"/>
            <a:ext cx="3845835" cy="2243301"/>
          </a:xfrm>
          <a:prstGeom prst="rect">
            <a:avLst/>
          </a:prstGeom>
        </p:spPr>
      </p:pic>
      <p:pic>
        <p:nvPicPr>
          <p:cNvPr id="5" name="Рисунок 4"/>
          <p:cNvPicPr>
            <a:picLocks noChangeAspect="1"/>
          </p:cNvPicPr>
          <p:nvPr/>
        </p:nvPicPr>
        <p:blipFill>
          <a:blip r:embed="rId6"/>
          <a:stretch>
            <a:fillRect/>
          </a:stretch>
        </p:blipFill>
        <p:spPr>
          <a:xfrm>
            <a:off x="3231338" y="2484308"/>
            <a:ext cx="4723253" cy="2659191"/>
          </a:xfrm>
          <a:prstGeom prst="rect">
            <a:avLst/>
          </a:prstGeom>
        </p:spPr>
      </p:pic>
      <p:sp>
        <p:nvSpPr>
          <p:cNvPr id="10" name="Прямоугольник 9"/>
          <p:cNvSpPr/>
          <p:nvPr/>
        </p:nvSpPr>
        <p:spPr>
          <a:xfrm>
            <a:off x="7272228" y="2174826"/>
            <a:ext cx="1364725" cy="276999"/>
          </a:xfrm>
          <a:prstGeom prst="rect">
            <a:avLst/>
          </a:prstGeom>
        </p:spPr>
        <p:txBody>
          <a:bodyPr wrap="square">
            <a:spAutoFit/>
          </a:bodyPr>
          <a:lstStyle/>
          <a:p>
            <a:r>
              <a:rPr lang="en-US" sz="1200" dirty="0"/>
              <a:t>https://</a:t>
            </a:r>
            <a:r>
              <a:rPr lang="en-US" sz="1200" dirty="0" smtClean="0"/>
              <a:t>vzglyad.uz</a:t>
            </a:r>
            <a:endParaRPr lang="ru-RU" sz="1200" dirty="0"/>
          </a:p>
        </p:txBody>
      </p:sp>
    </p:spTree>
    <p:extLst>
      <p:ext uri="{BB962C8B-B14F-4D97-AF65-F5344CB8AC3E}">
        <p14:creationId xmlns:p14="http://schemas.microsoft.com/office/powerpoint/2010/main" val="255839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80">
                                          <p:stCondLst>
                                            <p:cond delay="0"/>
                                          </p:stCondLst>
                                        </p:cTn>
                                        <p:tgtEl>
                                          <p:spTgt spid="5"/>
                                        </p:tgtEl>
                                      </p:cBhvr>
                                    </p:animEffect>
                                    <p:anim calcmode="lin" valueType="num">
                                      <p:cBhvr>
                                        <p:cTn id="2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5" dur="26">
                                          <p:stCondLst>
                                            <p:cond delay="650"/>
                                          </p:stCondLst>
                                        </p:cTn>
                                        <p:tgtEl>
                                          <p:spTgt spid="5"/>
                                        </p:tgtEl>
                                      </p:cBhvr>
                                      <p:to x="100000" y="60000"/>
                                    </p:animScale>
                                    <p:animScale>
                                      <p:cBhvr>
                                        <p:cTn id="26" dur="166" decel="50000">
                                          <p:stCondLst>
                                            <p:cond delay="676"/>
                                          </p:stCondLst>
                                        </p:cTn>
                                        <p:tgtEl>
                                          <p:spTgt spid="5"/>
                                        </p:tgtEl>
                                      </p:cBhvr>
                                      <p:to x="100000" y="100000"/>
                                    </p:animScale>
                                    <p:animScale>
                                      <p:cBhvr>
                                        <p:cTn id="27" dur="26">
                                          <p:stCondLst>
                                            <p:cond delay="1312"/>
                                          </p:stCondLst>
                                        </p:cTn>
                                        <p:tgtEl>
                                          <p:spTgt spid="5"/>
                                        </p:tgtEl>
                                      </p:cBhvr>
                                      <p:to x="100000" y="80000"/>
                                    </p:animScale>
                                    <p:animScale>
                                      <p:cBhvr>
                                        <p:cTn id="28" dur="166" decel="50000">
                                          <p:stCondLst>
                                            <p:cond delay="1338"/>
                                          </p:stCondLst>
                                        </p:cTn>
                                        <p:tgtEl>
                                          <p:spTgt spid="5"/>
                                        </p:tgtEl>
                                      </p:cBhvr>
                                      <p:to x="100000" y="100000"/>
                                    </p:animScale>
                                    <p:animScale>
                                      <p:cBhvr>
                                        <p:cTn id="29" dur="26">
                                          <p:stCondLst>
                                            <p:cond delay="1642"/>
                                          </p:stCondLst>
                                        </p:cTn>
                                        <p:tgtEl>
                                          <p:spTgt spid="5"/>
                                        </p:tgtEl>
                                      </p:cBhvr>
                                      <p:to x="100000" y="90000"/>
                                    </p:animScale>
                                    <p:animScale>
                                      <p:cBhvr>
                                        <p:cTn id="30" dur="166" decel="50000">
                                          <p:stCondLst>
                                            <p:cond delay="1668"/>
                                          </p:stCondLst>
                                        </p:cTn>
                                        <p:tgtEl>
                                          <p:spTgt spid="5"/>
                                        </p:tgtEl>
                                      </p:cBhvr>
                                      <p:to x="100000" y="100000"/>
                                    </p:animScale>
                                    <p:animScale>
                                      <p:cBhvr>
                                        <p:cTn id="31" dur="26">
                                          <p:stCondLst>
                                            <p:cond delay="1808"/>
                                          </p:stCondLst>
                                        </p:cTn>
                                        <p:tgtEl>
                                          <p:spTgt spid="5"/>
                                        </p:tgtEl>
                                      </p:cBhvr>
                                      <p:to x="100000" y="95000"/>
                                    </p:animScale>
                                    <p:animScale>
                                      <p:cBhvr>
                                        <p:cTn id="3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25642" y="1946686"/>
            <a:ext cx="7913341" cy="3077766"/>
          </a:xfrm>
          <a:prstGeom prst="rect">
            <a:avLst/>
          </a:prstGeom>
        </p:spPr>
        <p:txBody>
          <a:bodyPr vert="horz" wrap="square" lIns="0" tIns="38100" rIns="0" bIns="0" rtlCol="0">
            <a:spAutoFit/>
          </a:bodyPr>
          <a:lstStyle/>
          <a:p>
            <a:pPr marL="9525" marR="3810" indent="401955" algn="just">
              <a:lnSpc>
                <a:spcPts val="1785"/>
              </a:lnSpc>
              <a:spcBef>
                <a:spcPts val="300"/>
              </a:spcBef>
            </a:pPr>
            <a:r>
              <a:rPr lang="uz-Cyrl-UZ" sz="2000" spc="60" dirty="0" smtClean="0">
                <a:latin typeface="+mn-lt"/>
                <a:cs typeface="Times New Roman"/>
              </a:rPr>
              <a:t>Бу ташкилот ва бошқарувда лойиҳавий ёндашув бўлган фаолият </a:t>
            </a:r>
            <a:r>
              <a:rPr lang="ru-RU" sz="2000" spc="60" dirty="0" smtClean="0">
                <a:latin typeface="+mn-lt"/>
                <a:cs typeface="Times New Roman"/>
              </a:rPr>
              <a:t>тури</a:t>
            </a:r>
            <a:r>
              <a:rPr lang="ru-RU" sz="2000" spc="60" dirty="0">
                <a:latin typeface="+mn-lt"/>
                <a:cs typeface="Times New Roman"/>
              </a:rPr>
              <a:t>.</a:t>
            </a:r>
          </a:p>
          <a:p>
            <a:pPr marL="9525" marR="3810" indent="401955" algn="just">
              <a:lnSpc>
                <a:spcPts val="1785"/>
              </a:lnSpc>
              <a:spcBef>
                <a:spcPts val="300"/>
              </a:spcBef>
            </a:pPr>
            <a:r>
              <a:rPr lang="uz-Cyrl-UZ" sz="2200" b="1" spc="60" dirty="0" smtClean="0">
                <a:solidFill>
                  <a:srgbClr val="002060"/>
                </a:solidFill>
                <a:latin typeface="+mn-lt"/>
                <a:cs typeface="Times New Roman"/>
              </a:rPr>
              <a:t>Лойиҳавий ёндашув бўлган ишлаб чиқариш</a:t>
            </a:r>
          </a:p>
          <a:p>
            <a:pPr marL="625475" marR="3810" indent="-342900" algn="just">
              <a:lnSpc>
                <a:spcPts val="1785"/>
              </a:lnSpc>
              <a:spcBef>
                <a:spcPts val="300"/>
              </a:spcBef>
              <a:buFont typeface="Arial" panose="020B0604020202020204" pitchFamily="34" charset="0"/>
              <a:buChar char="•"/>
            </a:pPr>
            <a:r>
              <a:rPr lang="uz-Cyrl-UZ" sz="1800" spc="60" dirty="0" smtClean="0">
                <a:latin typeface="+mn-lt"/>
                <a:cs typeface="Times New Roman"/>
              </a:rPr>
              <a:t>Қурилиш ва муҳандислик компаниялари;</a:t>
            </a:r>
          </a:p>
          <a:p>
            <a:pPr marL="625475" marR="3810" indent="-342900" algn="just">
              <a:lnSpc>
                <a:spcPts val="1785"/>
              </a:lnSpc>
              <a:spcBef>
                <a:spcPts val="300"/>
              </a:spcBef>
              <a:buFont typeface="Arial" panose="020B0604020202020204" pitchFamily="34" charset="0"/>
              <a:buChar char="•"/>
            </a:pPr>
            <a:r>
              <a:rPr lang="uz-Cyrl-UZ" sz="1800" spc="60" dirty="0" smtClean="0">
                <a:latin typeface="+mn-lt"/>
                <a:cs typeface="Times New Roman"/>
              </a:rPr>
              <a:t>Конструкторлик бюролари ва институтлари</a:t>
            </a:r>
            <a:r>
              <a:rPr lang="ru-RU" sz="1800" spc="60" dirty="0" smtClean="0">
                <a:latin typeface="+mn-lt"/>
                <a:cs typeface="Times New Roman"/>
              </a:rPr>
              <a:t>;</a:t>
            </a:r>
            <a:endParaRPr lang="ru-RU" sz="1800" spc="60" dirty="0">
              <a:latin typeface="+mn-lt"/>
              <a:cs typeface="Times New Roman"/>
            </a:endParaRPr>
          </a:p>
          <a:p>
            <a:pPr marL="625475" marR="3810" indent="-342900" algn="just">
              <a:lnSpc>
                <a:spcPts val="1785"/>
              </a:lnSpc>
              <a:spcBef>
                <a:spcPts val="300"/>
              </a:spcBef>
              <a:buFont typeface="Arial" panose="020B0604020202020204" pitchFamily="34" charset="0"/>
              <a:buChar char="•"/>
            </a:pPr>
            <a:r>
              <a:rPr lang="ru-RU" sz="1800" spc="60" dirty="0">
                <a:latin typeface="+mn-lt"/>
                <a:cs typeface="Times New Roman"/>
              </a:rPr>
              <a:t>Самолёт </a:t>
            </a:r>
            <a:r>
              <a:rPr lang="uz-Cyrl-UZ" sz="1800" spc="60" dirty="0" smtClean="0">
                <a:latin typeface="+mn-lt"/>
                <a:cs typeface="Times New Roman"/>
              </a:rPr>
              <a:t>ва кемасозлик компаниялари</a:t>
            </a:r>
            <a:r>
              <a:rPr lang="ru-RU" sz="1800" spc="60" dirty="0" smtClean="0">
                <a:latin typeface="+mn-lt"/>
                <a:cs typeface="Times New Roman"/>
              </a:rPr>
              <a:t>;</a:t>
            </a:r>
            <a:endParaRPr lang="ru-RU" sz="1800" spc="60" dirty="0">
              <a:latin typeface="+mn-lt"/>
              <a:cs typeface="Times New Roman"/>
            </a:endParaRPr>
          </a:p>
          <a:p>
            <a:pPr marL="625475" marR="3810" indent="-342900" algn="just">
              <a:lnSpc>
                <a:spcPts val="1785"/>
              </a:lnSpc>
              <a:spcBef>
                <a:spcPts val="300"/>
              </a:spcBef>
              <a:buFont typeface="Arial" panose="020B0604020202020204" pitchFamily="34" charset="0"/>
              <a:buChar char="•"/>
            </a:pPr>
            <a:r>
              <a:rPr lang="ru-RU" sz="1800" spc="60" dirty="0">
                <a:latin typeface="+mn-lt"/>
                <a:cs typeface="Times New Roman"/>
              </a:rPr>
              <a:t>Профессионал </a:t>
            </a:r>
            <a:r>
              <a:rPr lang="ru-RU" sz="1800" spc="60" dirty="0" smtClean="0">
                <a:latin typeface="+mn-lt"/>
                <a:cs typeface="Times New Roman"/>
              </a:rPr>
              <a:t>консалтинг </a:t>
            </a:r>
            <a:r>
              <a:rPr lang="uz-Cyrl-UZ" sz="1800" spc="60" dirty="0" smtClean="0">
                <a:latin typeface="+mn-lt"/>
                <a:cs typeface="Times New Roman"/>
              </a:rPr>
              <a:t>хизматларини кўрсатадиган компаниялар; </a:t>
            </a:r>
            <a:endParaRPr lang="ru-RU" sz="1800" spc="60" dirty="0">
              <a:latin typeface="+mn-lt"/>
              <a:cs typeface="Times New Roman"/>
            </a:endParaRPr>
          </a:p>
          <a:p>
            <a:pPr marL="625475" marR="3810" indent="-342900" algn="just">
              <a:lnSpc>
                <a:spcPts val="1785"/>
              </a:lnSpc>
              <a:spcBef>
                <a:spcPts val="300"/>
              </a:spcBef>
              <a:buFont typeface="Arial" panose="020B0604020202020204" pitchFamily="34" charset="0"/>
              <a:buChar char="•"/>
            </a:pPr>
            <a:r>
              <a:rPr lang="en-US" sz="1800" spc="60" dirty="0" smtClean="0">
                <a:latin typeface="+mn-lt"/>
                <a:cs typeface="Times New Roman"/>
              </a:rPr>
              <a:t>A</a:t>
            </a:r>
            <a:r>
              <a:rPr lang="uz-Cyrl-UZ" sz="1800" spc="60" dirty="0" smtClean="0">
                <a:latin typeface="+mn-lt"/>
                <a:cs typeface="Times New Roman"/>
              </a:rPr>
              <a:t>хборот тизимларини ишлаб чиқувчи ва жорий этувчи компаниялар</a:t>
            </a:r>
            <a:r>
              <a:rPr lang="ru-RU" sz="1800" spc="60" dirty="0" smtClean="0">
                <a:latin typeface="+mn-lt"/>
                <a:cs typeface="Times New Roman"/>
              </a:rPr>
              <a:t>;</a:t>
            </a:r>
            <a:endParaRPr lang="ru-RU" sz="1800" spc="60" dirty="0">
              <a:latin typeface="+mn-lt"/>
              <a:cs typeface="Times New Roman"/>
            </a:endParaRPr>
          </a:p>
          <a:p>
            <a:pPr marL="625475" marR="3810" indent="-342900" algn="just">
              <a:lnSpc>
                <a:spcPts val="1785"/>
              </a:lnSpc>
              <a:spcBef>
                <a:spcPts val="300"/>
              </a:spcBef>
              <a:buFont typeface="Arial" panose="020B0604020202020204" pitchFamily="34" charset="0"/>
              <a:buChar char="•"/>
            </a:pPr>
            <a:r>
              <a:rPr lang="uz-Cyrl-UZ" sz="1800" spc="60" dirty="0" smtClean="0">
                <a:latin typeface="+mn-lt"/>
                <a:cs typeface="Times New Roman"/>
              </a:rPr>
              <a:t>Буюртма бериш учун мураккаб ускуналарни етказиб берадиган компаниялар</a:t>
            </a:r>
            <a:r>
              <a:rPr lang="ru-RU" sz="1800" spc="60" dirty="0" smtClean="0">
                <a:latin typeface="+mn-lt"/>
                <a:cs typeface="Times New Roman"/>
              </a:rPr>
              <a:t>.</a:t>
            </a:r>
            <a:endParaRPr sz="1800" dirty="0">
              <a:latin typeface="+mn-lt"/>
              <a:cs typeface="Georgia"/>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82755" y="374788"/>
            <a:ext cx="4899897"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Лойиҳавий фаолият</a:t>
            </a:r>
            <a:endParaRPr lang="uz-Cyrl-UZ" sz="3200" dirty="0"/>
          </a:p>
        </p:txBody>
      </p:sp>
    </p:spTree>
    <p:extLst>
      <p:ext uri="{BB962C8B-B14F-4D97-AF65-F5344CB8AC3E}">
        <p14:creationId xmlns:p14="http://schemas.microsoft.com/office/powerpoint/2010/main" val="180269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barn(inVertical)">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barn(inVertical)">
                                      <p:cBhvr>
                                        <p:cTn id="3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639374" y="1349118"/>
            <a:ext cx="1362501" cy="907575"/>
          </a:xfrm>
          <a:prstGeom prst="rect">
            <a:avLst/>
          </a:prstGeom>
        </p:spPr>
        <p:style>
          <a:lnRef idx="0">
            <a:schemeClr val="accent3"/>
          </a:lnRef>
          <a:fillRef idx="3">
            <a:schemeClr val="accent3"/>
          </a:fillRef>
          <a:effectRef idx="3">
            <a:schemeClr val="accent3"/>
          </a:effectRef>
          <a:fontRef idx="minor">
            <a:schemeClr val="lt1"/>
          </a:fontRef>
        </p:style>
        <p:txBody>
          <a:bodyPr wrap="square" lIns="0" tIns="0" rIns="0" bIns="0" rtlCol="0"/>
          <a:lstStyle/>
          <a:p>
            <a:endParaRPr sz="1050">
              <a:solidFill>
                <a:schemeClr val="lt1"/>
              </a:solidFill>
              <a:latin typeface="+mn-lt"/>
              <a:ea typeface="+mn-ea"/>
              <a:cs typeface="+mn-cs"/>
            </a:endParaRPr>
          </a:p>
        </p:txBody>
      </p:sp>
      <p:sp>
        <p:nvSpPr>
          <p:cNvPr id="4" name="object 4"/>
          <p:cNvSpPr txBox="1"/>
          <p:nvPr/>
        </p:nvSpPr>
        <p:spPr>
          <a:xfrm>
            <a:off x="3845777" y="1624884"/>
            <a:ext cx="1005364" cy="307134"/>
          </a:xfrm>
          <a:prstGeom prst="rect">
            <a:avLst/>
          </a:prstGeom>
        </p:spPr>
        <p:txBody>
          <a:bodyPr vert="horz" wrap="square" lIns="0" tIns="24764" rIns="0" bIns="0" rtlCol="0">
            <a:spAutoFit/>
          </a:bodyPr>
          <a:lstStyle/>
          <a:p>
            <a:pPr marL="39688" marR="3810" indent="-39688" algn="ctr">
              <a:lnSpc>
                <a:spcPts val="1065"/>
              </a:lnSpc>
              <a:spcBef>
                <a:spcPts val="194"/>
              </a:spcBef>
            </a:pPr>
            <a:r>
              <a:rPr lang="uz-Cyrl-UZ" sz="1200" b="1" spc="56" dirty="0">
                <a:latin typeface="+mn-lt"/>
                <a:cs typeface="Times New Roman"/>
              </a:rPr>
              <a:t>Бошқарув фаолияти</a:t>
            </a:r>
            <a:endParaRPr sz="1200" b="1" spc="56" dirty="0">
              <a:latin typeface="+mn-lt"/>
              <a:cs typeface="Times New Roman"/>
            </a:endParaRPr>
          </a:p>
        </p:txBody>
      </p:sp>
      <p:sp>
        <p:nvSpPr>
          <p:cNvPr id="5" name="object 5"/>
          <p:cNvSpPr/>
          <p:nvPr/>
        </p:nvSpPr>
        <p:spPr>
          <a:xfrm>
            <a:off x="5178895" y="2053699"/>
            <a:ext cx="431483" cy="510540"/>
          </a:xfrm>
          <a:custGeom>
            <a:avLst/>
            <a:gdLst/>
            <a:ahLst/>
            <a:cxnLst/>
            <a:rect l="l" t="t" r="r" b="b"/>
            <a:pathLst>
              <a:path w="575310" h="680719">
                <a:moveTo>
                  <a:pt x="489966" y="614680"/>
                </a:moveTo>
                <a:lnTo>
                  <a:pt x="486029" y="615569"/>
                </a:lnTo>
                <a:lnTo>
                  <a:pt x="484124" y="618490"/>
                </a:lnTo>
                <a:lnTo>
                  <a:pt x="482219" y="621538"/>
                </a:lnTo>
                <a:lnTo>
                  <a:pt x="483108" y="625475"/>
                </a:lnTo>
                <a:lnTo>
                  <a:pt x="486156" y="627253"/>
                </a:lnTo>
                <a:lnTo>
                  <a:pt x="569595" y="680720"/>
                </a:lnTo>
                <a:lnTo>
                  <a:pt x="570046" y="672338"/>
                </a:lnTo>
                <a:lnTo>
                  <a:pt x="558165" y="672338"/>
                </a:lnTo>
                <a:lnTo>
                  <a:pt x="547531" y="651553"/>
                </a:lnTo>
                <a:lnTo>
                  <a:pt x="492887" y="616585"/>
                </a:lnTo>
                <a:lnTo>
                  <a:pt x="489966" y="614680"/>
                </a:lnTo>
                <a:close/>
              </a:path>
              <a:path w="575310" h="680719">
                <a:moveTo>
                  <a:pt x="547531" y="651553"/>
                </a:moveTo>
                <a:lnTo>
                  <a:pt x="558165" y="672338"/>
                </a:lnTo>
                <a:lnTo>
                  <a:pt x="564444" y="669163"/>
                </a:lnTo>
                <a:lnTo>
                  <a:pt x="557530" y="669163"/>
                </a:lnTo>
                <a:lnTo>
                  <a:pt x="558107" y="658321"/>
                </a:lnTo>
                <a:lnTo>
                  <a:pt x="547531" y="651553"/>
                </a:lnTo>
                <a:close/>
              </a:path>
              <a:path w="575310" h="680719">
                <a:moveTo>
                  <a:pt x="565531" y="574929"/>
                </a:moveTo>
                <a:lnTo>
                  <a:pt x="562483" y="577596"/>
                </a:lnTo>
                <a:lnTo>
                  <a:pt x="562229" y="581025"/>
                </a:lnTo>
                <a:lnTo>
                  <a:pt x="558776" y="645787"/>
                </a:lnTo>
                <a:lnTo>
                  <a:pt x="569468" y="666623"/>
                </a:lnTo>
                <a:lnTo>
                  <a:pt x="558165" y="672338"/>
                </a:lnTo>
                <a:lnTo>
                  <a:pt x="570046" y="672338"/>
                </a:lnTo>
                <a:lnTo>
                  <a:pt x="574929" y="581787"/>
                </a:lnTo>
                <a:lnTo>
                  <a:pt x="575183" y="578231"/>
                </a:lnTo>
                <a:lnTo>
                  <a:pt x="572516" y="575310"/>
                </a:lnTo>
                <a:lnTo>
                  <a:pt x="568960" y="575056"/>
                </a:lnTo>
                <a:lnTo>
                  <a:pt x="565531" y="574929"/>
                </a:lnTo>
                <a:close/>
              </a:path>
              <a:path w="575310" h="680719">
                <a:moveTo>
                  <a:pt x="558107" y="658321"/>
                </a:moveTo>
                <a:lnTo>
                  <a:pt x="557530" y="669163"/>
                </a:lnTo>
                <a:lnTo>
                  <a:pt x="567309" y="664210"/>
                </a:lnTo>
                <a:lnTo>
                  <a:pt x="558107" y="658321"/>
                </a:lnTo>
                <a:close/>
              </a:path>
              <a:path w="575310" h="680719">
                <a:moveTo>
                  <a:pt x="558776" y="645787"/>
                </a:moveTo>
                <a:lnTo>
                  <a:pt x="558107" y="658321"/>
                </a:lnTo>
                <a:lnTo>
                  <a:pt x="567309" y="664210"/>
                </a:lnTo>
                <a:lnTo>
                  <a:pt x="557530" y="669163"/>
                </a:lnTo>
                <a:lnTo>
                  <a:pt x="564444" y="669163"/>
                </a:lnTo>
                <a:lnTo>
                  <a:pt x="569468" y="666623"/>
                </a:lnTo>
                <a:lnTo>
                  <a:pt x="558776" y="645787"/>
                </a:lnTo>
                <a:close/>
              </a:path>
              <a:path w="575310" h="680719">
                <a:moveTo>
                  <a:pt x="7747" y="0"/>
                </a:moveTo>
                <a:lnTo>
                  <a:pt x="0" y="10160"/>
                </a:lnTo>
                <a:lnTo>
                  <a:pt x="44450" y="43942"/>
                </a:lnTo>
                <a:lnTo>
                  <a:pt x="87630" y="78867"/>
                </a:lnTo>
                <a:lnTo>
                  <a:pt x="129667" y="115062"/>
                </a:lnTo>
                <a:lnTo>
                  <a:pt x="170561" y="152400"/>
                </a:lnTo>
                <a:lnTo>
                  <a:pt x="210185" y="191008"/>
                </a:lnTo>
                <a:lnTo>
                  <a:pt x="248793" y="230632"/>
                </a:lnTo>
                <a:lnTo>
                  <a:pt x="286131" y="271399"/>
                </a:lnTo>
                <a:lnTo>
                  <a:pt x="322199" y="313309"/>
                </a:lnTo>
                <a:lnTo>
                  <a:pt x="357124" y="356235"/>
                </a:lnTo>
                <a:lnTo>
                  <a:pt x="390652" y="400177"/>
                </a:lnTo>
                <a:lnTo>
                  <a:pt x="422910" y="445008"/>
                </a:lnTo>
                <a:lnTo>
                  <a:pt x="453898" y="490855"/>
                </a:lnTo>
                <a:lnTo>
                  <a:pt x="483489" y="537718"/>
                </a:lnTo>
                <a:lnTo>
                  <a:pt x="511683" y="585470"/>
                </a:lnTo>
                <a:lnTo>
                  <a:pt x="538607" y="634111"/>
                </a:lnTo>
                <a:lnTo>
                  <a:pt x="547531" y="651553"/>
                </a:lnTo>
                <a:lnTo>
                  <a:pt x="558107" y="658321"/>
                </a:lnTo>
                <a:lnTo>
                  <a:pt x="522605" y="579120"/>
                </a:lnTo>
                <a:lnTo>
                  <a:pt x="494284" y="530987"/>
                </a:lnTo>
                <a:lnTo>
                  <a:pt x="464439" y="483743"/>
                </a:lnTo>
                <a:lnTo>
                  <a:pt x="433324" y="437642"/>
                </a:lnTo>
                <a:lnTo>
                  <a:pt x="400812" y="392430"/>
                </a:lnTo>
                <a:lnTo>
                  <a:pt x="366903" y="348107"/>
                </a:lnTo>
                <a:lnTo>
                  <a:pt x="331851" y="304927"/>
                </a:lnTo>
                <a:lnTo>
                  <a:pt x="295529" y="262763"/>
                </a:lnTo>
                <a:lnTo>
                  <a:pt x="257937" y="221869"/>
                </a:lnTo>
                <a:lnTo>
                  <a:pt x="219075" y="181864"/>
                </a:lnTo>
                <a:lnTo>
                  <a:pt x="179070" y="143129"/>
                </a:lnTo>
                <a:lnTo>
                  <a:pt x="137922" y="105410"/>
                </a:lnTo>
                <a:lnTo>
                  <a:pt x="95631" y="68961"/>
                </a:lnTo>
                <a:lnTo>
                  <a:pt x="52070" y="33782"/>
                </a:lnTo>
                <a:lnTo>
                  <a:pt x="7747" y="0"/>
                </a:lnTo>
                <a:close/>
              </a:path>
            </a:pathLst>
          </a:custGeom>
          <a:solidFill>
            <a:srgbClr val="7597D9"/>
          </a:solidFill>
        </p:spPr>
        <p:txBody>
          <a:bodyPr wrap="square" lIns="0" tIns="0" rIns="0" bIns="0" rtlCol="0"/>
          <a:lstStyle/>
          <a:p>
            <a:endParaRPr sz="1050"/>
          </a:p>
        </p:txBody>
      </p:sp>
      <p:sp>
        <p:nvSpPr>
          <p:cNvPr id="6" name="object 6"/>
          <p:cNvSpPr/>
          <p:nvPr/>
        </p:nvSpPr>
        <p:spPr>
          <a:xfrm>
            <a:off x="5068216" y="2750436"/>
            <a:ext cx="1368170" cy="907575"/>
          </a:xfrm>
          <a:prstGeom prst="rect">
            <a:avLst/>
          </a:prstGeom>
        </p:spPr>
        <p:style>
          <a:lnRef idx="0">
            <a:schemeClr val="accent3"/>
          </a:lnRef>
          <a:fillRef idx="3">
            <a:schemeClr val="accent3"/>
          </a:fillRef>
          <a:effectRef idx="3">
            <a:schemeClr val="accent3"/>
          </a:effectRef>
          <a:fontRef idx="minor">
            <a:schemeClr val="lt1"/>
          </a:fontRef>
        </p:style>
        <p:txBody>
          <a:bodyPr wrap="square" lIns="0" tIns="0" rIns="0" bIns="0" rtlCol="0"/>
          <a:lstStyle/>
          <a:p>
            <a:endParaRPr sz="1050">
              <a:solidFill>
                <a:schemeClr val="lt1"/>
              </a:solidFill>
              <a:latin typeface="+mn-lt"/>
              <a:ea typeface="+mn-ea"/>
              <a:cs typeface="+mn-cs"/>
            </a:endParaRPr>
          </a:p>
        </p:txBody>
      </p:sp>
      <p:sp>
        <p:nvSpPr>
          <p:cNvPr id="7" name="object 7"/>
          <p:cNvSpPr txBox="1"/>
          <p:nvPr/>
        </p:nvSpPr>
        <p:spPr>
          <a:xfrm>
            <a:off x="5153621" y="2921179"/>
            <a:ext cx="1162311" cy="588303"/>
          </a:xfrm>
          <a:prstGeom prst="rect">
            <a:avLst/>
          </a:prstGeom>
        </p:spPr>
        <p:txBody>
          <a:bodyPr vert="horz" wrap="square" lIns="0" tIns="23813" rIns="0" bIns="0" rtlCol="0">
            <a:spAutoFit/>
          </a:bodyPr>
          <a:lstStyle/>
          <a:p>
            <a:pPr marL="39688" marR="3810" indent="-39688" algn="ctr">
              <a:lnSpc>
                <a:spcPts val="1065"/>
              </a:lnSpc>
              <a:spcBef>
                <a:spcPts val="194"/>
              </a:spcBef>
            </a:pPr>
            <a:r>
              <a:rPr lang="uz-Cyrl-UZ" sz="1200" b="1" spc="56" dirty="0">
                <a:latin typeface="+mn-lt"/>
                <a:cs typeface="Times New Roman"/>
              </a:rPr>
              <a:t>Асосий ишлаб-чиқариш фаолияти</a:t>
            </a:r>
            <a:endParaRPr sz="1200" b="1" spc="56" dirty="0">
              <a:latin typeface="+mn-lt"/>
              <a:cs typeface="Times New Roman"/>
            </a:endParaRPr>
          </a:p>
        </p:txBody>
      </p:sp>
      <p:grpSp>
        <p:nvGrpSpPr>
          <p:cNvPr id="8" name="object 8"/>
          <p:cNvGrpSpPr/>
          <p:nvPr/>
        </p:nvGrpSpPr>
        <p:grpSpPr>
          <a:xfrm>
            <a:off x="3666874" y="3805061"/>
            <a:ext cx="1943576" cy="1254442"/>
            <a:chOff x="3282665" y="4862576"/>
            <a:chExt cx="2591435" cy="1672589"/>
          </a:xfrm>
        </p:grpSpPr>
        <p:sp>
          <p:nvSpPr>
            <p:cNvPr id="9" name="object 9"/>
            <p:cNvSpPr/>
            <p:nvPr/>
          </p:nvSpPr>
          <p:spPr>
            <a:xfrm>
              <a:off x="3282665" y="5324833"/>
              <a:ext cx="1816668" cy="1210100"/>
            </a:xfrm>
            <a:prstGeom prst="rect">
              <a:avLst/>
            </a:prstGeom>
          </p:spPr>
          <p:style>
            <a:lnRef idx="0">
              <a:schemeClr val="accent3"/>
            </a:lnRef>
            <a:fillRef idx="3">
              <a:schemeClr val="accent3"/>
            </a:fillRef>
            <a:effectRef idx="3">
              <a:schemeClr val="accent3"/>
            </a:effectRef>
            <a:fontRef idx="minor">
              <a:schemeClr val="lt1"/>
            </a:fontRef>
          </p:style>
          <p:txBody>
            <a:bodyPr wrap="square" lIns="0" tIns="0" rIns="0" bIns="0" rtlCol="0"/>
            <a:lstStyle/>
            <a:p>
              <a:endParaRPr sz="1050">
                <a:solidFill>
                  <a:schemeClr val="lt1"/>
                </a:solidFill>
                <a:latin typeface="+mn-lt"/>
                <a:ea typeface="+mn-ea"/>
                <a:cs typeface="+mn-cs"/>
              </a:endParaRPr>
            </a:p>
          </p:txBody>
        </p:sp>
        <p:sp>
          <p:nvSpPr>
            <p:cNvPr id="10" name="object 10"/>
            <p:cNvSpPr/>
            <p:nvPr/>
          </p:nvSpPr>
          <p:spPr>
            <a:xfrm>
              <a:off x="5302504" y="4862576"/>
              <a:ext cx="571500" cy="678815"/>
            </a:xfrm>
            <a:custGeom>
              <a:avLst/>
              <a:gdLst/>
              <a:ahLst/>
              <a:cxnLst/>
              <a:rect l="l" t="t" r="r" b="b"/>
              <a:pathLst>
                <a:path w="571500" h="678814">
                  <a:moveTo>
                    <a:pt x="42926" y="582168"/>
                  </a:moveTo>
                  <a:lnTo>
                    <a:pt x="39243" y="583692"/>
                  </a:lnTo>
                  <a:lnTo>
                    <a:pt x="37846" y="586867"/>
                  </a:lnTo>
                  <a:lnTo>
                    <a:pt x="0" y="678561"/>
                  </a:lnTo>
                  <a:lnTo>
                    <a:pt x="21530" y="675894"/>
                  </a:lnTo>
                  <a:lnTo>
                    <a:pt x="13970" y="675894"/>
                  </a:lnTo>
                  <a:lnTo>
                    <a:pt x="6223" y="665861"/>
                  </a:lnTo>
                  <a:lnTo>
                    <a:pt x="24876" y="651629"/>
                  </a:lnTo>
                  <a:lnTo>
                    <a:pt x="49657" y="591820"/>
                  </a:lnTo>
                  <a:lnTo>
                    <a:pt x="50927" y="588518"/>
                  </a:lnTo>
                  <a:lnTo>
                    <a:pt x="49403" y="584835"/>
                  </a:lnTo>
                  <a:lnTo>
                    <a:pt x="46228" y="583438"/>
                  </a:lnTo>
                  <a:lnTo>
                    <a:pt x="42926" y="582168"/>
                  </a:lnTo>
                  <a:close/>
                </a:path>
                <a:path w="571500" h="678814">
                  <a:moveTo>
                    <a:pt x="24876" y="651629"/>
                  </a:moveTo>
                  <a:lnTo>
                    <a:pt x="6223" y="665861"/>
                  </a:lnTo>
                  <a:lnTo>
                    <a:pt x="13970" y="675894"/>
                  </a:lnTo>
                  <a:lnTo>
                    <a:pt x="17295" y="673354"/>
                  </a:lnTo>
                  <a:lnTo>
                    <a:pt x="15875" y="673354"/>
                  </a:lnTo>
                  <a:lnTo>
                    <a:pt x="9271" y="664591"/>
                  </a:lnTo>
                  <a:lnTo>
                    <a:pt x="20057" y="663260"/>
                  </a:lnTo>
                  <a:lnTo>
                    <a:pt x="24876" y="651629"/>
                  </a:lnTo>
                  <a:close/>
                </a:path>
                <a:path w="571500" h="678814">
                  <a:moveTo>
                    <a:pt x="100330" y="653288"/>
                  </a:moveTo>
                  <a:lnTo>
                    <a:pt x="96774" y="653796"/>
                  </a:lnTo>
                  <a:lnTo>
                    <a:pt x="32523" y="661722"/>
                  </a:lnTo>
                  <a:lnTo>
                    <a:pt x="13970" y="675894"/>
                  </a:lnTo>
                  <a:lnTo>
                    <a:pt x="21530" y="675894"/>
                  </a:lnTo>
                  <a:lnTo>
                    <a:pt x="98425" y="666369"/>
                  </a:lnTo>
                  <a:lnTo>
                    <a:pt x="101854" y="665988"/>
                  </a:lnTo>
                  <a:lnTo>
                    <a:pt x="104394" y="662813"/>
                  </a:lnTo>
                  <a:lnTo>
                    <a:pt x="103886" y="659257"/>
                  </a:lnTo>
                  <a:lnTo>
                    <a:pt x="103505" y="655828"/>
                  </a:lnTo>
                  <a:lnTo>
                    <a:pt x="100330" y="653288"/>
                  </a:lnTo>
                  <a:close/>
                </a:path>
                <a:path w="571500" h="678814">
                  <a:moveTo>
                    <a:pt x="20057" y="663260"/>
                  </a:moveTo>
                  <a:lnTo>
                    <a:pt x="9271" y="664591"/>
                  </a:lnTo>
                  <a:lnTo>
                    <a:pt x="15875" y="673354"/>
                  </a:lnTo>
                  <a:lnTo>
                    <a:pt x="20057" y="663260"/>
                  </a:lnTo>
                  <a:close/>
                </a:path>
                <a:path w="571500" h="678814">
                  <a:moveTo>
                    <a:pt x="32523" y="661722"/>
                  </a:moveTo>
                  <a:lnTo>
                    <a:pt x="20057" y="663260"/>
                  </a:lnTo>
                  <a:lnTo>
                    <a:pt x="15875" y="673354"/>
                  </a:lnTo>
                  <a:lnTo>
                    <a:pt x="17295" y="673354"/>
                  </a:lnTo>
                  <a:lnTo>
                    <a:pt x="32523" y="661722"/>
                  </a:lnTo>
                  <a:close/>
                </a:path>
                <a:path w="571500" h="678814">
                  <a:moveTo>
                    <a:pt x="560070" y="0"/>
                  </a:moveTo>
                  <a:lnTo>
                    <a:pt x="534670" y="49657"/>
                  </a:lnTo>
                  <a:lnTo>
                    <a:pt x="507746" y="98298"/>
                  </a:lnTo>
                  <a:lnTo>
                    <a:pt x="479552" y="146050"/>
                  </a:lnTo>
                  <a:lnTo>
                    <a:pt x="449961" y="192913"/>
                  </a:lnTo>
                  <a:lnTo>
                    <a:pt x="419100" y="238760"/>
                  </a:lnTo>
                  <a:lnTo>
                    <a:pt x="386715" y="283718"/>
                  </a:lnTo>
                  <a:lnTo>
                    <a:pt x="353187" y="327660"/>
                  </a:lnTo>
                  <a:lnTo>
                    <a:pt x="318262" y="370586"/>
                  </a:lnTo>
                  <a:lnTo>
                    <a:pt x="282194" y="412369"/>
                  </a:lnTo>
                  <a:lnTo>
                    <a:pt x="244856" y="453136"/>
                  </a:lnTo>
                  <a:lnTo>
                    <a:pt x="206248" y="492760"/>
                  </a:lnTo>
                  <a:lnTo>
                    <a:pt x="166624" y="531368"/>
                  </a:lnTo>
                  <a:lnTo>
                    <a:pt x="125730" y="568706"/>
                  </a:lnTo>
                  <a:lnTo>
                    <a:pt x="83693" y="604774"/>
                  </a:lnTo>
                  <a:lnTo>
                    <a:pt x="40513" y="639699"/>
                  </a:lnTo>
                  <a:lnTo>
                    <a:pt x="24876" y="651629"/>
                  </a:lnTo>
                  <a:lnTo>
                    <a:pt x="20057" y="663260"/>
                  </a:lnTo>
                  <a:lnTo>
                    <a:pt x="91948" y="614426"/>
                  </a:lnTo>
                  <a:lnTo>
                    <a:pt x="134239" y="577977"/>
                  </a:lnTo>
                  <a:lnTo>
                    <a:pt x="175514" y="540512"/>
                  </a:lnTo>
                  <a:lnTo>
                    <a:pt x="215392" y="501650"/>
                  </a:lnTo>
                  <a:lnTo>
                    <a:pt x="254254" y="461772"/>
                  </a:lnTo>
                  <a:lnTo>
                    <a:pt x="291846" y="420751"/>
                  </a:lnTo>
                  <a:lnTo>
                    <a:pt x="328168" y="378587"/>
                  </a:lnTo>
                  <a:lnTo>
                    <a:pt x="363220" y="335407"/>
                  </a:lnTo>
                  <a:lnTo>
                    <a:pt x="397129" y="291084"/>
                  </a:lnTo>
                  <a:lnTo>
                    <a:pt x="429514" y="245872"/>
                  </a:lnTo>
                  <a:lnTo>
                    <a:pt x="460756" y="199644"/>
                  </a:lnTo>
                  <a:lnTo>
                    <a:pt x="490601" y="152527"/>
                  </a:lnTo>
                  <a:lnTo>
                    <a:pt x="518922" y="104394"/>
                  </a:lnTo>
                  <a:lnTo>
                    <a:pt x="545973" y="55372"/>
                  </a:lnTo>
                  <a:lnTo>
                    <a:pt x="571373" y="5842"/>
                  </a:lnTo>
                  <a:lnTo>
                    <a:pt x="560070" y="0"/>
                  </a:lnTo>
                  <a:close/>
                </a:path>
              </a:pathLst>
            </a:custGeom>
          </p:spPr>
          <p:style>
            <a:lnRef idx="0">
              <a:schemeClr val="accent3"/>
            </a:lnRef>
            <a:fillRef idx="3">
              <a:schemeClr val="accent3"/>
            </a:fillRef>
            <a:effectRef idx="3">
              <a:schemeClr val="accent3"/>
            </a:effectRef>
            <a:fontRef idx="minor">
              <a:schemeClr val="lt1"/>
            </a:fontRef>
          </p:style>
          <p:txBody>
            <a:bodyPr wrap="square" lIns="0" tIns="0" rIns="0" bIns="0" rtlCol="0"/>
            <a:lstStyle/>
            <a:p>
              <a:endParaRPr sz="1050">
                <a:solidFill>
                  <a:schemeClr val="lt1"/>
                </a:solidFill>
                <a:latin typeface="+mn-lt"/>
                <a:ea typeface="+mn-ea"/>
                <a:cs typeface="+mn-cs"/>
              </a:endParaRPr>
            </a:p>
          </p:txBody>
        </p:sp>
      </p:grpSp>
      <p:sp>
        <p:nvSpPr>
          <p:cNvPr id="11" name="object 11"/>
          <p:cNvSpPr txBox="1"/>
          <p:nvPr/>
        </p:nvSpPr>
        <p:spPr>
          <a:xfrm>
            <a:off x="3822916" y="4430740"/>
            <a:ext cx="1178959" cy="307135"/>
          </a:xfrm>
          <a:prstGeom prst="rect">
            <a:avLst/>
          </a:prstGeom>
        </p:spPr>
        <p:txBody>
          <a:bodyPr vert="horz" wrap="square" lIns="0" tIns="24765" rIns="0" bIns="0" rtlCol="0">
            <a:spAutoFit/>
          </a:bodyPr>
          <a:lstStyle/>
          <a:p>
            <a:pPr marL="39688" marR="3810" indent="-39688" algn="ctr">
              <a:lnSpc>
                <a:spcPts val="1065"/>
              </a:lnSpc>
              <a:spcBef>
                <a:spcPts val="194"/>
              </a:spcBef>
            </a:pPr>
            <a:r>
              <a:rPr lang="uz-Cyrl-UZ" sz="1200" b="1" spc="56" dirty="0">
                <a:latin typeface="+mn-lt"/>
                <a:cs typeface="Times New Roman"/>
              </a:rPr>
              <a:t>Таъминловчи фаолият</a:t>
            </a:r>
            <a:endParaRPr sz="1200" b="1" spc="56" dirty="0">
              <a:latin typeface="+mn-lt"/>
              <a:cs typeface="Times New Roman"/>
            </a:endParaRPr>
          </a:p>
        </p:txBody>
      </p:sp>
      <p:grpSp>
        <p:nvGrpSpPr>
          <p:cNvPr id="12" name="object 12"/>
          <p:cNvGrpSpPr/>
          <p:nvPr/>
        </p:nvGrpSpPr>
        <p:grpSpPr>
          <a:xfrm>
            <a:off x="2263294" y="2750436"/>
            <a:ext cx="1368266" cy="1567339"/>
            <a:chOff x="1411224" y="3456409"/>
            <a:chExt cx="1824355" cy="2089785"/>
          </a:xfrm>
        </p:grpSpPr>
        <p:sp>
          <p:nvSpPr>
            <p:cNvPr id="13" name="object 13"/>
            <p:cNvSpPr/>
            <p:nvPr/>
          </p:nvSpPr>
          <p:spPr>
            <a:xfrm>
              <a:off x="1411224" y="3456409"/>
              <a:ext cx="1824227" cy="1210100"/>
            </a:xfrm>
            <a:prstGeom prst="rect">
              <a:avLst/>
            </a:prstGeom>
          </p:spPr>
          <p:style>
            <a:lnRef idx="0">
              <a:schemeClr val="accent3"/>
            </a:lnRef>
            <a:fillRef idx="3">
              <a:schemeClr val="accent3"/>
            </a:fillRef>
            <a:effectRef idx="3">
              <a:schemeClr val="accent3"/>
            </a:effectRef>
            <a:fontRef idx="minor">
              <a:schemeClr val="lt1"/>
            </a:fontRef>
          </p:style>
          <p:txBody>
            <a:bodyPr wrap="square" lIns="0" tIns="0" rIns="0" bIns="0" rtlCol="0"/>
            <a:lstStyle/>
            <a:p>
              <a:endParaRPr sz="1050"/>
            </a:p>
          </p:txBody>
        </p:sp>
        <p:sp>
          <p:nvSpPr>
            <p:cNvPr id="14" name="object 14"/>
            <p:cNvSpPr/>
            <p:nvPr/>
          </p:nvSpPr>
          <p:spPr>
            <a:xfrm>
              <a:off x="2510663" y="4865496"/>
              <a:ext cx="575310" cy="680720"/>
            </a:xfrm>
            <a:custGeom>
              <a:avLst/>
              <a:gdLst/>
              <a:ahLst/>
              <a:cxnLst/>
              <a:rect l="l" t="t" r="r" b="b"/>
              <a:pathLst>
                <a:path w="575310" h="680720">
                  <a:moveTo>
                    <a:pt x="17186" y="22382"/>
                  </a:moveTo>
                  <a:lnTo>
                    <a:pt x="52578" y="101727"/>
                  </a:lnTo>
                  <a:lnTo>
                    <a:pt x="80899" y="149733"/>
                  </a:lnTo>
                  <a:lnTo>
                    <a:pt x="110744" y="196850"/>
                  </a:lnTo>
                  <a:lnTo>
                    <a:pt x="141986" y="243078"/>
                  </a:lnTo>
                  <a:lnTo>
                    <a:pt x="174371" y="288290"/>
                  </a:lnTo>
                  <a:lnTo>
                    <a:pt x="208153" y="332613"/>
                  </a:lnTo>
                  <a:lnTo>
                    <a:pt x="243205" y="375793"/>
                  </a:lnTo>
                  <a:lnTo>
                    <a:pt x="279654" y="417957"/>
                  </a:lnTo>
                  <a:lnTo>
                    <a:pt x="317246" y="458978"/>
                  </a:lnTo>
                  <a:lnTo>
                    <a:pt x="355981" y="498856"/>
                  </a:lnTo>
                  <a:lnTo>
                    <a:pt x="396113" y="537718"/>
                  </a:lnTo>
                  <a:lnTo>
                    <a:pt x="437261" y="575183"/>
                  </a:lnTo>
                  <a:lnTo>
                    <a:pt x="479679" y="611632"/>
                  </a:lnTo>
                  <a:lnTo>
                    <a:pt x="523113" y="646811"/>
                  </a:lnTo>
                  <a:lnTo>
                    <a:pt x="567436" y="680593"/>
                  </a:lnTo>
                  <a:lnTo>
                    <a:pt x="575183" y="670560"/>
                  </a:lnTo>
                  <a:lnTo>
                    <a:pt x="530860" y="636651"/>
                  </a:lnTo>
                  <a:lnTo>
                    <a:pt x="487553" y="601726"/>
                  </a:lnTo>
                  <a:lnTo>
                    <a:pt x="445516" y="565658"/>
                  </a:lnTo>
                  <a:lnTo>
                    <a:pt x="404622" y="528320"/>
                  </a:lnTo>
                  <a:lnTo>
                    <a:pt x="364871" y="489712"/>
                  </a:lnTo>
                  <a:lnTo>
                    <a:pt x="326390" y="450088"/>
                  </a:lnTo>
                  <a:lnTo>
                    <a:pt x="289052" y="409321"/>
                  </a:lnTo>
                  <a:lnTo>
                    <a:pt x="252857" y="367538"/>
                  </a:lnTo>
                  <a:lnTo>
                    <a:pt x="218059" y="324612"/>
                  </a:lnTo>
                  <a:lnTo>
                    <a:pt x="184531" y="280670"/>
                  </a:lnTo>
                  <a:lnTo>
                    <a:pt x="152273" y="235712"/>
                  </a:lnTo>
                  <a:lnTo>
                    <a:pt x="121285" y="189738"/>
                  </a:lnTo>
                  <a:lnTo>
                    <a:pt x="91694" y="143002"/>
                  </a:lnTo>
                  <a:lnTo>
                    <a:pt x="63500" y="95250"/>
                  </a:lnTo>
                  <a:lnTo>
                    <a:pt x="36703" y="46482"/>
                  </a:lnTo>
                  <a:lnTo>
                    <a:pt x="27780" y="29155"/>
                  </a:lnTo>
                  <a:lnTo>
                    <a:pt x="17186" y="22382"/>
                  </a:lnTo>
                  <a:close/>
                </a:path>
                <a:path w="575310" h="680720">
                  <a:moveTo>
                    <a:pt x="5588" y="0"/>
                  </a:moveTo>
                  <a:lnTo>
                    <a:pt x="254" y="98933"/>
                  </a:lnTo>
                  <a:lnTo>
                    <a:pt x="0" y="102362"/>
                  </a:lnTo>
                  <a:lnTo>
                    <a:pt x="2794" y="105410"/>
                  </a:lnTo>
                  <a:lnTo>
                    <a:pt x="6223" y="105537"/>
                  </a:lnTo>
                  <a:lnTo>
                    <a:pt x="9779" y="105791"/>
                  </a:lnTo>
                  <a:lnTo>
                    <a:pt x="12700" y="103124"/>
                  </a:lnTo>
                  <a:lnTo>
                    <a:pt x="12988" y="98933"/>
                  </a:lnTo>
                  <a:lnTo>
                    <a:pt x="16489" y="35093"/>
                  </a:lnTo>
                  <a:lnTo>
                    <a:pt x="5715" y="14097"/>
                  </a:lnTo>
                  <a:lnTo>
                    <a:pt x="17018" y="8255"/>
                  </a:lnTo>
                  <a:lnTo>
                    <a:pt x="18520" y="8255"/>
                  </a:lnTo>
                  <a:lnTo>
                    <a:pt x="5588" y="0"/>
                  </a:lnTo>
                  <a:close/>
                </a:path>
                <a:path w="575310" h="680720">
                  <a:moveTo>
                    <a:pt x="18520" y="8255"/>
                  </a:moveTo>
                  <a:lnTo>
                    <a:pt x="17018" y="8255"/>
                  </a:lnTo>
                  <a:lnTo>
                    <a:pt x="27780" y="29155"/>
                  </a:lnTo>
                  <a:lnTo>
                    <a:pt x="82296" y="64008"/>
                  </a:lnTo>
                  <a:lnTo>
                    <a:pt x="85217" y="65913"/>
                  </a:lnTo>
                  <a:lnTo>
                    <a:pt x="89154" y="65024"/>
                  </a:lnTo>
                  <a:lnTo>
                    <a:pt x="92964" y="59182"/>
                  </a:lnTo>
                  <a:lnTo>
                    <a:pt x="92075" y="55245"/>
                  </a:lnTo>
                  <a:lnTo>
                    <a:pt x="89154" y="53340"/>
                  </a:lnTo>
                  <a:lnTo>
                    <a:pt x="18520" y="8255"/>
                  </a:lnTo>
                  <a:close/>
                </a:path>
                <a:path w="575310" h="680720">
                  <a:moveTo>
                    <a:pt x="17018" y="8255"/>
                  </a:moveTo>
                  <a:lnTo>
                    <a:pt x="5715" y="14097"/>
                  </a:lnTo>
                  <a:lnTo>
                    <a:pt x="16489" y="35093"/>
                  </a:lnTo>
                  <a:lnTo>
                    <a:pt x="17186" y="22382"/>
                  </a:lnTo>
                  <a:lnTo>
                    <a:pt x="8001" y="16510"/>
                  </a:lnTo>
                  <a:lnTo>
                    <a:pt x="17780" y="11557"/>
                  </a:lnTo>
                  <a:lnTo>
                    <a:pt x="18718" y="11557"/>
                  </a:lnTo>
                  <a:lnTo>
                    <a:pt x="17018" y="8255"/>
                  </a:lnTo>
                  <a:close/>
                </a:path>
                <a:path w="575310" h="680720">
                  <a:moveTo>
                    <a:pt x="18718" y="11557"/>
                  </a:moveTo>
                  <a:lnTo>
                    <a:pt x="17780" y="11557"/>
                  </a:lnTo>
                  <a:lnTo>
                    <a:pt x="17186" y="22382"/>
                  </a:lnTo>
                  <a:lnTo>
                    <a:pt x="27780" y="29155"/>
                  </a:lnTo>
                  <a:lnTo>
                    <a:pt x="18718" y="11557"/>
                  </a:lnTo>
                  <a:close/>
                </a:path>
                <a:path w="575310" h="680720">
                  <a:moveTo>
                    <a:pt x="17780" y="11557"/>
                  </a:moveTo>
                  <a:lnTo>
                    <a:pt x="8001" y="16510"/>
                  </a:lnTo>
                  <a:lnTo>
                    <a:pt x="17186" y="22382"/>
                  </a:lnTo>
                  <a:lnTo>
                    <a:pt x="17780" y="11557"/>
                  </a:lnTo>
                  <a:close/>
                </a:path>
              </a:pathLst>
            </a:custGeom>
            <a:solidFill>
              <a:srgbClr val="9BD223"/>
            </a:solidFill>
          </p:spPr>
          <p:txBody>
            <a:bodyPr wrap="square" lIns="0" tIns="0" rIns="0" bIns="0" rtlCol="0"/>
            <a:lstStyle/>
            <a:p>
              <a:endParaRPr sz="1050"/>
            </a:p>
          </p:txBody>
        </p:sp>
      </p:grpSp>
      <p:sp>
        <p:nvSpPr>
          <p:cNvPr id="15" name="object 15"/>
          <p:cNvSpPr txBox="1"/>
          <p:nvPr/>
        </p:nvSpPr>
        <p:spPr>
          <a:xfrm>
            <a:off x="2374926" y="2951339"/>
            <a:ext cx="1071508" cy="448199"/>
          </a:xfrm>
          <a:prstGeom prst="rect">
            <a:avLst/>
          </a:prstGeom>
        </p:spPr>
        <p:txBody>
          <a:bodyPr vert="horz" wrap="square" lIns="0" tIns="24764" rIns="0" bIns="0" rtlCol="0">
            <a:spAutoFit/>
          </a:bodyPr>
          <a:lstStyle/>
          <a:p>
            <a:pPr marL="39688" marR="3810" indent="-39688" algn="ctr">
              <a:lnSpc>
                <a:spcPts val="1065"/>
              </a:lnSpc>
              <a:spcBef>
                <a:spcPts val="194"/>
              </a:spcBef>
            </a:pPr>
            <a:r>
              <a:rPr lang="uz-Cyrl-UZ" sz="1200" b="1" spc="56" dirty="0" smtClean="0">
                <a:latin typeface="+mn-lt"/>
                <a:cs typeface="Times New Roman"/>
              </a:rPr>
              <a:t>Ривожланиш бўйича фаолият</a:t>
            </a:r>
            <a:endParaRPr sz="1200" b="1" dirty="0">
              <a:latin typeface="+mn-lt"/>
              <a:cs typeface="Times New Roman"/>
            </a:endParaRPr>
          </a:p>
        </p:txBody>
      </p:sp>
      <p:grpSp>
        <p:nvGrpSpPr>
          <p:cNvPr id="16" name="object 16"/>
          <p:cNvGrpSpPr/>
          <p:nvPr/>
        </p:nvGrpSpPr>
        <p:grpSpPr>
          <a:xfrm>
            <a:off x="1716940" y="2057509"/>
            <a:ext cx="5077682" cy="2316248"/>
            <a:chOff x="682754" y="2532506"/>
            <a:chExt cx="6770241" cy="3088330"/>
          </a:xfrm>
        </p:grpSpPr>
        <p:sp>
          <p:nvSpPr>
            <p:cNvPr id="17" name="object 17"/>
            <p:cNvSpPr/>
            <p:nvPr/>
          </p:nvSpPr>
          <p:spPr>
            <a:xfrm>
              <a:off x="3919474" y="2782696"/>
              <a:ext cx="127000" cy="2519680"/>
            </a:xfrm>
            <a:custGeom>
              <a:avLst/>
              <a:gdLst/>
              <a:ahLst/>
              <a:cxnLst/>
              <a:rect l="l" t="t" r="r" b="b"/>
              <a:pathLst>
                <a:path w="127000" h="2519679">
                  <a:moveTo>
                    <a:pt x="30480" y="2424811"/>
                  </a:moveTo>
                  <a:lnTo>
                    <a:pt x="27432" y="2426589"/>
                  </a:lnTo>
                  <a:lnTo>
                    <a:pt x="24511" y="2428494"/>
                  </a:lnTo>
                  <a:lnTo>
                    <a:pt x="23622" y="2432431"/>
                  </a:lnTo>
                  <a:lnTo>
                    <a:pt x="25400" y="2435352"/>
                  </a:lnTo>
                  <a:lnTo>
                    <a:pt x="77851" y="2519553"/>
                  </a:lnTo>
                  <a:lnTo>
                    <a:pt x="84628" y="2507107"/>
                  </a:lnTo>
                  <a:lnTo>
                    <a:pt x="71120" y="2507107"/>
                  </a:lnTo>
                  <a:lnTo>
                    <a:pt x="70455" y="2483699"/>
                  </a:lnTo>
                  <a:lnTo>
                    <a:pt x="36117" y="2428494"/>
                  </a:lnTo>
                  <a:lnTo>
                    <a:pt x="34417" y="2425700"/>
                  </a:lnTo>
                  <a:lnTo>
                    <a:pt x="30480" y="2424811"/>
                  </a:lnTo>
                  <a:close/>
                </a:path>
                <a:path w="127000" h="2519679">
                  <a:moveTo>
                    <a:pt x="70455" y="2483699"/>
                  </a:moveTo>
                  <a:lnTo>
                    <a:pt x="71120" y="2507107"/>
                  </a:lnTo>
                  <a:lnTo>
                    <a:pt x="83820" y="2506726"/>
                  </a:lnTo>
                  <a:lnTo>
                    <a:pt x="83740" y="2503932"/>
                  </a:lnTo>
                  <a:lnTo>
                    <a:pt x="71882" y="2503932"/>
                  </a:lnTo>
                  <a:lnTo>
                    <a:pt x="77096" y="2494376"/>
                  </a:lnTo>
                  <a:lnTo>
                    <a:pt x="70455" y="2483699"/>
                  </a:lnTo>
                  <a:close/>
                </a:path>
                <a:path w="127000" h="2519679">
                  <a:moveTo>
                    <a:pt x="119634" y="2422271"/>
                  </a:moveTo>
                  <a:lnTo>
                    <a:pt x="115824" y="2423414"/>
                  </a:lnTo>
                  <a:lnTo>
                    <a:pt x="83154" y="2483276"/>
                  </a:lnTo>
                  <a:lnTo>
                    <a:pt x="83820" y="2506726"/>
                  </a:lnTo>
                  <a:lnTo>
                    <a:pt x="71120" y="2507107"/>
                  </a:lnTo>
                  <a:lnTo>
                    <a:pt x="84628" y="2507107"/>
                  </a:lnTo>
                  <a:lnTo>
                    <a:pt x="125296" y="2432431"/>
                  </a:lnTo>
                  <a:lnTo>
                    <a:pt x="127000" y="2429510"/>
                  </a:lnTo>
                  <a:lnTo>
                    <a:pt x="125857" y="2425573"/>
                  </a:lnTo>
                  <a:lnTo>
                    <a:pt x="122682" y="2423922"/>
                  </a:lnTo>
                  <a:lnTo>
                    <a:pt x="119634" y="2422271"/>
                  </a:lnTo>
                  <a:close/>
                </a:path>
                <a:path w="127000" h="2519679">
                  <a:moveTo>
                    <a:pt x="77096" y="2494376"/>
                  </a:moveTo>
                  <a:lnTo>
                    <a:pt x="71882" y="2503932"/>
                  </a:lnTo>
                  <a:lnTo>
                    <a:pt x="82804" y="2503551"/>
                  </a:lnTo>
                  <a:lnTo>
                    <a:pt x="77096" y="2494376"/>
                  </a:lnTo>
                  <a:close/>
                </a:path>
                <a:path w="127000" h="2519679">
                  <a:moveTo>
                    <a:pt x="83154" y="2483276"/>
                  </a:moveTo>
                  <a:lnTo>
                    <a:pt x="77096" y="2494376"/>
                  </a:lnTo>
                  <a:lnTo>
                    <a:pt x="82804" y="2503551"/>
                  </a:lnTo>
                  <a:lnTo>
                    <a:pt x="71882" y="2503932"/>
                  </a:lnTo>
                  <a:lnTo>
                    <a:pt x="83740" y="2503932"/>
                  </a:lnTo>
                  <a:lnTo>
                    <a:pt x="83154" y="2483276"/>
                  </a:lnTo>
                  <a:close/>
                </a:path>
                <a:path w="127000" h="2519679">
                  <a:moveTo>
                    <a:pt x="12700" y="0"/>
                  </a:moveTo>
                  <a:lnTo>
                    <a:pt x="0" y="254"/>
                  </a:lnTo>
                  <a:lnTo>
                    <a:pt x="70455" y="2483699"/>
                  </a:lnTo>
                  <a:lnTo>
                    <a:pt x="77096" y="2494376"/>
                  </a:lnTo>
                  <a:lnTo>
                    <a:pt x="83154" y="2483276"/>
                  </a:lnTo>
                  <a:lnTo>
                    <a:pt x="12700" y="0"/>
                  </a:lnTo>
                  <a:close/>
                </a:path>
              </a:pathLst>
            </a:custGeom>
            <a:solidFill>
              <a:srgbClr val="006FC0"/>
            </a:solidFill>
          </p:spPr>
          <p:txBody>
            <a:bodyPr wrap="square" lIns="0" tIns="0" rIns="0" bIns="0" rtlCol="0"/>
            <a:lstStyle/>
            <a:p>
              <a:endParaRPr sz="1050"/>
            </a:p>
          </p:txBody>
        </p:sp>
        <p:sp>
          <p:nvSpPr>
            <p:cNvPr id="18" name="object 18"/>
            <p:cNvSpPr/>
            <p:nvPr/>
          </p:nvSpPr>
          <p:spPr>
            <a:xfrm>
              <a:off x="4379595" y="2746247"/>
              <a:ext cx="128905" cy="2521585"/>
            </a:xfrm>
            <a:custGeom>
              <a:avLst/>
              <a:gdLst/>
              <a:ahLst/>
              <a:cxnLst/>
              <a:rect l="l" t="t" r="r" b="b"/>
              <a:pathLst>
                <a:path w="128904" h="2521585">
                  <a:moveTo>
                    <a:pt x="49887" y="25204"/>
                  </a:moveTo>
                  <a:lnTo>
                    <a:pt x="43861" y="36246"/>
                  </a:lnTo>
                  <a:lnTo>
                    <a:pt x="115824" y="2521077"/>
                  </a:lnTo>
                  <a:lnTo>
                    <a:pt x="128524" y="2520823"/>
                  </a:lnTo>
                  <a:lnTo>
                    <a:pt x="56563" y="35906"/>
                  </a:lnTo>
                  <a:lnTo>
                    <a:pt x="49887" y="25204"/>
                  </a:lnTo>
                  <a:close/>
                </a:path>
                <a:path w="128904" h="2521585">
                  <a:moveTo>
                    <a:pt x="49149" y="0"/>
                  </a:moveTo>
                  <a:lnTo>
                    <a:pt x="0" y="90043"/>
                  </a:lnTo>
                  <a:lnTo>
                    <a:pt x="1143" y="93980"/>
                  </a:lnTo>
                  <a:lnTo>
                    <a:pt x="4191" y="95631"/>
                  </a:lnTo>
                  <a:lnTo>
                    <a:pt x="7366" y="97282"/>
                  </a:lnTo>
                  <a:lnTo>
                    <a:pt x="11176" y="96139"/>
                  </a:lnTo>
                  <a:lnTo>
                    <a:pt x="43861" y="36246"/>
                  </a:lnTo>
                  <a:lnTo>
                    <a:pt x="43180" y="12700"/>
                  </a:lnTo>
                  <a:lnTo>
                    <a:pt x="55880" y="12319"/>
                  </a:lnTo>
                  <a:lnTo>
                    <a:pt x="56834" y="12319"/>
                  </a:lnTo>
                  <a:lnTo>
                    <a:pt x="49149" y="0"/>
                  </a:lnTo>
                  <a:close/>
                </a:path>
                <a:path w="128904" h="2521585">
                  <a:moveTo>
                    <a:pt x="56834" y="12319"/>
                  </a:moveTo>
                  <a:lnTo>
                    <a:pt x="55880" y="12319"/>
                  </a:lnTo>
                  <a:lnTo>
                    <a:pt x="56563" y="35906"/>
                  </a:lnTo>
                  <a:lnTo>
                    <a:pt x="90882" y="90932"/>
                  </a:lnTo>
                  <a:lnTo>
                    <a:pt x="92583" y="93726"/>
                  </a:lnTo>
                  <a:lnTo>
                    <a:pt x="96520" y="94742"/>
                  </a:lnTo>
                  <a:lnTo>
                    <a:pt x="99568" y="92837"/>
                  </a:lnTo>
                  <a:lnTo>
                    <a:pt x="102489" y="90932"/>
                  </a:lnTo>
                  <a:lnTo>
                    <a:pt x="103378" y="87122"/>
                  </a:lnTo>
                  <a:lnTo>
                    <a:pt x="101600" y="84074"/>
                  </a:lnTo>
                  <a:lnTo>
                    <a:pt x="56834" y="12319"/>
                  </a:lnTo>
                  <a:close/>
                </a:path>
                <a:path w="128904" h="2521585">
                  <a:moveTo>
                    <a:pt x="55880" y="12319"/>
                  </a:moveTo>
                  <a:lnTo>
                    <a:pt x="43180" y="12700"/>
                  </a:lnTo>
                  <a:lnTo>
                    <a:pt x="43861" y="36246"/>
                  </a:lnTo>
                  <a:lnTo>
                    <a:pt x="49887" y="25204"/>
                  </a:lnTo>
                  <a:lnTo>
                    <a:pt x="44069" y="15875"/>
                  </a:lnTo>
                  <a:lnTo>
                    <a:pt x="55118" y="15621"/>
                  </a:lnTo>
                  <a:lnTo>
                    <a:pt x="55975" y="15621"/>
                  </a:lnTo>
                  <a:lnTo>
                    <a:pt x="55880" y="12319"/>
                  </a:lnTo>
                  <a:close/>
                </a:path>
                <a:path w="128904" h="2521585">
                  <a:moveTo>
                    <a:pt x="55975" y="15621"/>
                  </a:moveTo>
                  <a:lnTo>
                    <a:pt x="55118" y="15621"/>
                  </a:lnTo>
                  <a:lnTo>
                    <a:pt x="49887" y="25204"/>
                  </a:lnTo>
                  <a:lnTo>
                    <a:pt x="56563" y="35906"/>
                  </a:lnTo>
                  <a:lnTo>
                    <a:pt x="55975" y="15621"/>
                  </a:lnTo>
                  <a:close/>
                </a:path>
                <a:path w="128904" h="2521585">
                  <a:moveTo>
                    <a:pt x="55118" y="15621"/>
                  </a:moveTo>
                  <a:lnTo>
                    <a:pt x="44069" y="15875"/>
                  </a:lnTo>
                  <a:lnTo>
                    <a:pt x="49887" y="25204"/>
                  </a:lnTo>
                  <a:lnTo>
                    <a:pt x="55118" y="15621"/>
                  </a:lnTo>
                  <a:close/>
                </a:path>
              </a:pathLst>
            </a:custGeom>
            <a:solidFill>
              <a:srgbClr val="00AF50"/>
            </a:solidFill>
          </p:spPr>
          <p:txBody>
            <a:bodyPr wrap="square" lIns="0" tIns="0" rIns="0" bIns="0" rtlCol="0"/>
            <a:lstStyle/>
            <a:p>
              <a:endParaRPr sz="1050"/>
            </a:p>
          </p:txBody>
        </p:sp>
        <p:sp>
          <p:nvSpPr>
            <p:cNvPr id="19" name="object 19"/>
            <p:cNvSpPr/>
            <p:nvPr/>
          </p:nvSpPr>
          <p:spPr>
            <a:xfrm>
              <a:off x="682754" y="3953382"/>
              <a:ext cx="719455" cy="103505"/>
            </a:xfrm>
            <a:custGeom>
              <a:avLst/>
              <a:gdLst/>
              <a:ahLst/>
              <a:cxnLst/>
              <a:rect l="l" t="t" r="r" b="b"/>
              <a:pathLst>
                <a:path w="719455" h="103504">
                  <a:moveTo>
                    <a:pt x="693961" y="51689"/>
                  </a:moveTo>
                  <a:lnTo>
                    <a:pt x="624075" y="92456"/>
                  </a:lnTo>
                  <a:lnTo>
                    <a:pt x="623059" y="96266"/>
                  </a:lnTo>
                  <a:lnTo>
                    <a:pt x="626615" y="102362"/>
                  </a:lnTo>
                  <a:lnTo>
                    <a:pt x="630552" y="103378"/>
                  </a:lnTo>
                  <a:lnTo>
                    <a:pt x="708308" y="58039"/>
                  </a:lnTo>
                  <a:lnTo>
                    <a:pt x="706625" y="58039"/>
                  </a:lnTo>
                  <a:lnTo>
                    <a:pt x="706625" y="57150"/>
                  </a:lnTo>
                  <a:lnTo>
                    <a:pt x="703323" y="57150"/>
                  </a:lnTo>
                  <a:lnTo>
                    <a:pt x="693961" y="51689"/>
                  </a:lnTo>
                  <a:close/>
                </a:path>
                <a:path w="719455" h="103504">
                  <a:moveTo>
                    <a:pt x="683076" y="45339"/>
                  </a:moveTo>
                  <a:lnTo>
                    <a:pt x="0" y="45339"/>
                  </a:lnTo>
                  <a:lnTo>
                    <a:pt x="0" y="58039"/>
                  </a:lnTo>
                  <a:lnTo>
                    <a:pt x="683076" y="58039"/>
                  </a:lnTo>
                  <a:lnTo>
                    <a:pt x="693961" y="51689"/>
                  </a:lnTo>
                  <a:lnTo>
                    <a:pt x="683076" y="45339"/>
                  </a:lnTo>
                  <a:close/>
                </a:path>
                <a:path w="719455" h="103504">
                  <a:moveTo>
                    <a:pt x="708308" y="45339"/>
                  </a:moveTo>
                  <a:lnTo>
                    <a:pt x="706625" y="45339"/>
                  </a:lnTo>
                  <a:lnTo>
                    <a:pt x="706625" y="58039"/>
                  </a:lnTo>
                  <a:lnTo>
                    <a:pt x="708308" y="58039"/>
                  </a:lnTo>
                  <a:lnTo>
                    <a:pt x="719198" y="51689"/>
                  </a:lnTo>
                  <a:lnTo>
                    <a:pt x="708308" y="45339"/>
                  </a:lnTo>
                  <a:close/>
                </a:path>
                <a:path w="719455" h="103504">
                  <a:moveTo>
                    <a:pt x="703323" y="46228"/>
                  </a:moveTo>
                  <a:lnTo>
                    <a:pt x="693961" y="51689"/>
                  </a:lnTo>
                  <a:lnTo>
                    <a:pt x="703323" y="57150"/>
                  </a:lnTo>
                  <a:lnTo>
                    <a:pt x="703323" y="46228"/>
                  </a:lnTo>
                  <a:close/>
                </a:path>
                <a:path w="719455" h="103504">
                  <a:moveTo>
                    <a:pt x="706625" y="46228"/>
                  </a:moveTo>
                  <a:lnTo>
                    <a:pt x="703323" y="46228"/>
                  </a:lnTo>
                  <a:lnTo>
                    <a:pt x="703323" y="57150"/>
                  </a:lnTo>
                  <a:lnTo>
                    <a:pt x="706625" y="57150"/>
                  </a:lnTo>
                  <a:lnTo>
                    <a:pt x="706625" y="46228"/>
                  </a:lnTo>
                  <a:close/>
                </a:path>
                <a:path w="719455" h="103504">
                  <a:moveTo>
                    <a:pt x="630552" y="0"/>
                  </a:moveTo>
                  <a:lnTo>
                    <a:pt x="626615" y="1016"/>
                  </a:lnTo>
                  <a:lnTo>
                    <a:pt x="623059" y="7112"/>
                  </a:lnTo>
                  <a:lnTo>
                    <a:pt x="624075" y="10922"/>
                  </a:lnTo>
                  <a:lnTo>
                    <a:pt x="693961" y="51689"/>
                  </a:lnTo>
                  <a:lnTo>
                    <a:pt x="703323" y="46228"/>
                  </a:lnTo>
                  <a:lnTo>
                    <a:pt x="706625" y="46228"/>
                  </a:lnTo>
                  <a:lnTo>
                    <a:pt x="706625" y="45339"/>
                  </a:lnTo>
                  <a:lnTo>
                    <a:pt x="708308" y="45339"/>
                  </a:lnTo>
                  <a:lnTo>
                    <a:pt x="630552" y="0"/>
                  </a:lnTo>
                  <a:close/>
                </a:path>
              </a:pathLst>
            </a:custGeom>
            <a:solidFill>
              <a:srgbClr val="FF6903"/>
            </a:solidFill>
          </p:spPr>
          <p:txBody>
            <a:bodyPr wrap="square" lIns="0" tIns="0" rIns="0" bIns="0" rtlCol="0"/>
            <a:lstStyle/>
            <a:p>
              <a:endParaRPr sz="1050"/>
            </a:p>
          </p:txBody>
        </p:sp>
        <p:sp>
          <p:nvSpPr>
            <p:cNvPr id="20" name="object 20"/>
            <p:cNvSpPr/>
            <p:nvPr/>
          </p:nvSpPr>
          <p:spPr>
            <a:xfrm>
              <a:off x="2510663" y="2532506"/>
              <a:ext cx="571500" cy="678815"/>
            </a:xfrm>
            <a:custGeom>
              <a:avLst/>
              <a:gdLst/>
              <a:ahLst/>
              <a:cxnLst/>
              <a:rect l="l" t="t" r="r" b="b"/>
              <a:pathLst>
                <a:path w="571500" h="678814">
                  <a:moveTo>
                    <a:pt x="551332" y="15298"/>
                  </a:moveTo>
                  <a:lnTo>
                    <a:pt x="479425" y="64008"/>
                  </a:lnTo>
                  <a:lnTo>
                    <a:pt x="437134" y="100457"/>
                  </a:lnTo>
                  <a:lnTo>
                    <a:pt x="395986" y="138176"/>
                  </a:lnTo>
                  <a:lnTo>
                    <a:pt x="355854" y="176911"/>
                  </a:lnTo>
                  <a:lnTo>
                    <a:pt x="317119" y="216916"/>
                  </a:lnTo>
                  <a:lnTo>
                    <a:pt x="279527" y="257937"/>
                  </a:lnTo>
                  <a:lnTo>
                    <a:pt x="243078" y="299974"/>
                  </a:lnTo>
                  <a:lnTo>
                    <a:pt x="208026" y="343281"/>
                  </a:lnTo>
                  <a:lnTo>
                    <a:pt x="174371" y="387477"/>
                  </a:lnTo>
                  <a:lnTo>
                    <a:pt x="141859" y="432689"/>
                  </a:lnTo>
                  <a:lnTo>
                    <a:pt x="110617" y="478917"/>
                  </a:lnTo>
                  <a:lnTo>
                    <a:pt x="80899" y="526034"/>
                  </a:lnTo>
                  <a:lnTo>
                    <a:pt x="52451" y="574167"/>
                  </a:lnTo>
                  <a:lnTo>
                    <a:pt x="25400" y="623062"/>
                  </a:lnTo>
                  <a:lnTo>
                    <a:pt x="0" y="672719"/>
                  </a:lnTo>
                  <a:lnTo>
                    <a:pt x="11303" y="678561"/>
                  </a:lnTo>
                  <a:lnTo>
                    <a:pt x="36703" y="628904"/>
                  </a:lnTo>
                  <a:lnTo>
                    <a:pt x="63627" y="580263"/>
                  </a:lnTo>
                  <a:lnTo>
                    <a:pt x="91821" y="532511"/>
                  </a:lnTo>
                  <a:lnTo>
                    <a:pt x="121412" y="485648"/>
                  </a:lnTo>
                  <a:lnTo>
                    <a:pt x="152400" y="439801"/>
                  </a:lnTo>
                  <a:lnTo>
                    <a:pt x="184658" y="394843"/>
                  </a:lnTo>
                  <a:lnTo>
                    <a:pt x="218186" y="350901"/>
                  </a:lnTo>
                  <a:lnTo>
                    <a:pt x="252984" y="308102"/>
                  </a:lnTo>
                  <a:lnTo>
                    <a:pt x="289179" y="266192"/>
                  </a:lnTo>
                  <a:lnTo>
                    <a:pt x="326517" y="225425"/>
                  </a:lnTo>
                  <a:lnTo>
                    <a:pt x="364998" y="185801"/>
                  </a:lnTo>
                  <a:lnTo>
                    <a:pt x="404749" y="147193"/>
                  </a:lnTo>
                  <a:lnTo>
                    <a:pt x="445643" y="109855"/>
                  </a:lnTo>
                  <a:lnTo>
                    <a:pt x="487807" y="73660"/>
                  </a:lnTo>
                  <a:lnTo>
                    <a:pt x="530987" y="38735"/>
                  </a:lnTo>
                  <a:lnTo>
                    <a:pt x="546556" y="26870"/>
                  </a:lnTo>
                  <a:lnTo>
                    <a:pt x="551332" y="15298"/>
                  </a:lnTo>
                  <a:close/>
                </a:path>
                <a:path w="571500" h="678814">
                  <a:moveTo>
                    <a:pt x="570323" y="2540"/>
                  </a:moveTo>
                  <a:lnTo>
                    <a:pt x="557530" y="2540"/>
                  </a:lnTo>
                  <a:lnTo>
                    <a:pt x="565150" y="12700"/>
                  </a:lnTo>
                  <a:lnTo>
                    <a:pt x="546556" y="26870"/>
                  </a:lnTo>
                  <a:lnTo>
                    <a:pt x="521843" y="86741"/>
                  </a:lnTo>
                  <a:lnTo>
                    <a:pt x="520446" y="89916"/>
                  </a:lnTo>
                  <a:lnTo>
                    <a:pt x="521970" y="93726"/>
                  </a:lnTo>
                  <a:lnTo>
                    <a:pt x="525272" y="94996"/>
                  </a:lnTo>
                  <a:lnTo>
                    <a:pt x="528447" y="96393"/>
                  </a:lnTo>
                  <a:lnTo>
                    <a:pt x="532130" y="94869"/>
                  </a:lnTo>
                  <a:lnTo>
                    <a:pt x="533527" y="91567"/>
                  </a:lnTo>
                  <a:lnTo>
                    <a:pt x="570323" y="2540"/>
                  </a:lnTo>
                  <a:close/>
                </a:path>
                <a:path w="571500" h="678814">
                  <a:moveTo>
                    <a:pt x="559530" y="5207"/>
                  </a:moveTo>
                  <a:lnTo>
                    <a:pt x="555498" y="5207"/>
                  </a:lnTo>
                  <a:lnTo>
                    <a:pt x="562102" y="13970"/>
                  </a:lnTo>
                  <a:lnTo>
                    <a:pt x="551332" y="15298"/>
                  </a:lnTo>
                  <a:lnTo>
                    <a:pt x="546556" y="26870"/>
                  </a:lnTo>
                  <a:lnTo>
                    <a:pt x="565150" y="12700"/>
                  </a:lnTo>
                  <a:lnTo>
                    <a:pt x="559530" y="5207"/>
                  </a:lnTo>
                  <a:close/>
                </a:path>
                <a:path w="571500" h="678814">
                  <a:moveTo>
                    <a:pt x="571373" y="0"/>
                  </a:moveTo>
                  <a:lnTo>
                    <a:pt x="472948" y="12192"/>
                  </a:lnTo>
                  <a:lnTo>
                    <a:pt x="469519" y="12573"/>
                  </a:lnTo>
                  <a:lnTo>
                    <a:pt x="467106" y="15748"/>
                  </a:lnTo>
                  <a:lnTo>
                    <a:pt x="467868" y="22733"/>
                  </a:lnTo>
                  <a:lnTo>
                    <a:pt x="471043" y="25146"/>
                  </a:lnTo>
                  <a:lnTo>
                    <a:pt x="474599" y="24765"/>
                  </a:lnTo>
                  <a:lnTo>
                    <a:pt x="538720" y="16854"/>
                  </a:lnTo>
                  <a:lnTo>
                    <a:pt x="557530" y="2540"/>
                  </a:lnTo>
                  <a:lnTo>
                    <a:pt x="570323" y="2540"/>
                  </a:lnTo>
                  <a:lnTo>
                    <a:pt x="571373" y="0"/>
                  </a:lnTo>
                  <a:close/>
                </a:path>
                <a:path w="571500" h="678814">
                  <a:moveTo>
                    <a:pt x="557530" y="2540"/>
                  </a:moveTo>
                  <a:lnTo>
                    <a:pt x="538720" y="16854"/>
                  </a:lnTo>
                  <a:lnTo>
                    <a:pt x="551332" y="15298"/>
                  </a:lnTo>
                  <a:lnTo>
                    <a:pt x="555498" y="5207"/>
                  </a:lnTo>
                  <a:lnTo>
                    <a:pt x="559530" y="5207"/>
                  </a:lnTo>
                  <a:lnTo>
                    <a:pt x="557530" y="2540"/>
                  </a:lnTo>
                  <a:close/>
                </a:path>
                <a:path w="571500" h="678814">
                  <a:moveTo>
                    <a:pt x="555498" y="5207"/>
                  </a:moveTo>
                  <a:lnTo>
                    <a:pt x="551332" y="15298"/>
                  </a:lnTo>
                  <a:lnTo>
                    <a:pt x="562102" y="13970"/>
                  </a:lnTo>
                  <a:lnTo>
                    <a:pt x="555498" y="5207"/>
                  </a:lnTo>
                  <a:close/>
                </a:path>
              </a:pathLst>
            </a:custGeom>
            <a:solidFill>
              <a:srgbClr val="B22C15"/>
            </a:solidFill>
          </p:spPr>
          <p:txBody>
            <a:bodyPr wrap="square" lIns="0" tIns="0" rIns="0" bIns="0" rtlCol="0"/>
            <a:lstStyle/>
            <a:p>
              <a:endParaRPr sz="1050"/>
            </a:p>
          </p:txBody>
        </p:sp>
        <p:sp>
          <p:nvSpPr>
            <p:cNvPr id="21" name="object 21"/>
            <p:cNvSpPr/>
            <p:nvPr/>
          </p:nvSpPr>
          <p:spPr>
            <a:xfrm>
              <a:off x="2770632" y="2705734"/>
              <a:ext cx="581660" cy="725170"/>
            </a:xfrm>
            <a:custGeom>
              <a:avLst/>
              <a:gdLst/>
              <a:ahLst/>
              <a:cxnLst/>
              <a:rect l="l" t="t" r="r" b="b"/>
              <a:pathLst>
                <a:path w="581660" h="725170">
                  <a:moveTo>
                    <a:pt x="18161" y="620776"/>
                  </a:moveTo>
                  <a:lnTo>
                    <a:pt x="14986" y="623189"/>
                  </a:lnTo>
                  <a:lnTo>
                    <a:pt x="0" y="724662"/>
                  </a:lnTo>
                  <a:lnTo>
                    <a:pt x="15137" y="718820"/>
                  </a:lnTo>
                  <a:lnTo>
                    <a:pt x="12827" y="718820"/>
                  </a:lnTo>
                  <a:lnTo>
                    <a:pt x="2921" y="710819"/>
                  </a:lnTo>
                  <a:lnTo>
                    <a:pt x="17548" y="692523"/>
                  </a:lnTo>
                  <a:lnTo>
                    <a:pt x="27051" y="628523"/>
                  </a:lnTo>
                  <a:lnTo>
                    <a:pt x="27559" y="624967"/>
                  </a:lnTo>
                  <a:lnTo>
                    <a:pt x="25146" y="621792"/>
                  </a:lnTo>
                  <a:lnTo>
                    <a:pt x="18161" y="620776"/>
                  </a:lnTo>
                  <a:close/>
                </a:path>
                <a:path w="581660" h="725170">
                  <a:moveTo>
                    <a:pt x="17548" y="692523"/>
                  </a:moveTo>
                  <a:lnTo>
                    <a:pt x="2921" y="710819"/>
                  </a:lnTo>
                  <a:lnTo>
                    <a:pt x="12827" y="718820"/>
                  </a:lnTo>
                  <a:lnTo>
                    <a:pt x="15264" y="715772"/>
                  </a:lnTo>
                  <a:lnTo>
                    <a:pt x="14097" y="715772"/>
                  </a:lnTo>
                  <a:lnTo>
                    <a:pt x="5588" y="708914"/>
                  </a:lnTo>
                  <a:lnTo>
                    <a:pt x="15694" y="705015"/>
                  </a:lnTo>
                  <a:lnTo>
                    <a:pt x="17548" y="692523"/>
                  </a:lnTo>
                  <a:close/>
                </a:path>
                <a:path w="581660" h="725170">
                  <a:moveTo>
                    <a:pt x="91186" y="675894"/>
                  </a:moveTo>
                  <a:lnTo>
                    <a:pt x="27508" y="700457"/>
                  </a:lnTo>
                  <a:lnTo>
                    <a:pt x="12827" y="718820"/>
                  </a:lnTo>
                  <a:lnTo>
                    <a:pt x="15137" y="718820"/>
                  </a:lnTo>
                  <a:lnTo>
                    <a:pt x="95758" y="687705"/>
                  </a:lnTo>
                  <a:lnTo>
                    <a:pt x="97282" y="684022"/>
                  </a:lnTo>
                  <a:lnTo>
                    <a:pt x="96139" y="680847"/>
                  </a:lnTo>
                  <a:lnTo>
                    <a:pt x="94869" y="677545"/>
                  </a:lnTo>
                  <a:lnTo>
                    <a:pt x="91186" y="675894"/>
                  </a:lnTo>
                  <a:close/>
                </a:path>
                <a:path w="581660" h="725170">
                  <a:moveTo>
                    <a:pt x="15694" y="705015"/>
                  </a:moveTo>
                  <a:lnTo>
                    <a:pt x="5588" y="708914"/>
                  </a:lnTo>
                  <a:lnTo>
                    <a:pt x="14097" y="715772"/>
                  </a:lnTo>
                  <a:lnTo>
                    <a:pt x="15694" y="705015"/>
                  </a:lnTo>
                  <a:close/>
                </a:path>
                <a:path w="581660" h="725170">
                  <a:moveTo>
                    <a:pt x="27508" y="700457"/>
                  </a:moveTo>
                  <a:lnTo>
                    <a:pt x="15694" y="705015"/>
                  </a:lnTo>
                  <a:lnTo>
                    <a:pt x="14097" y="715772"/>
                  </a:lnTo>
                  <a:lnTo>
                    <a:pt x="15264" y="715772"/>
                  </a:lnTo>
                  <a:lnTo>
                    <a:pt x="27508" y="700457"/>
                  </a:lnTo>
                  <a:close/>
                </a:path>
                <a:path w="581660" h="725170">
                  <a:moveTo>
                    <a:pt x="571246" y="0"/>
                  </a:moveTo>
                  <a:lnTo>
                    <a:pt x="17548" y="692523"/>
                  </a:lnTo>
                  <a:lnTo>
                    <a:pt x="15694" y="705015"/>
                  </a:lnTo>
                  <a:lnTo>
                    <a:pt x="27508" y="700457"/>
                  </a:lnTo>
                  <a:lnTo>
                    <a:pt x="581279" y="7874"/>
                  </a:lnTo>
                  <a:lnTo>
                    <a:pt x="571246" y="0"/>
                  </a:lnTo>
                  <a:close/>
                </a:path>
              </a:pathLst>
            </a:custGeom>
            <a:solidFill>
              <a:srgbClr val="006FC0"/>
            </a:solidFill>
          </p:spPr>
          <p:txBody>
            <a:bodyPr wrap="square" lIns="0" tIns="0" rIns="0" bIns="0" rtlCol="0"/>
            <a:lstStyle/>
            <a:p>
              <a:endParaRPr sz="1050"/>
            </a:p>
          </p:txBody>
        </p:sp>
        <p:sp>
          <p:nvSpPr>
            <p:cNvPr id="22" name="object 22"/>
            <p:cNvSpPr/>
            <p:nvPr/>
          </p:nvSpPr>
          <p:spPr>
            <a:xfrm>
              <a:off x="6949440" y="3953382"/>
              <a:ext cx="503555" cy="103505"/>
            </a:xfrm>
            <a:custGeom>
              <a:avLst/>
              <a:gdLst/>
              <a:ahLst/>
              <a:cxnLst/>
              <a:rect l="l" t="t" r="r" b="b"/>
              <a:pathLst>
                <a:path w="503554" h="103504">
                  <a:moveTo>
                    <a:pt x="478064" y="51689"/>
                  </a:moveTo>
                  <a:lnTo>
                    <a:pt x="408178" y="92456"/>
                  </a:lnTo>
                  <a:lnTo>
                    <a:pt x="407162" y="96266"/>
                  </a:lnTo>
                  <a:lnTo>
                    <a:pt x="410718" y="102362"/>
                  </a:lnTo>
                  <a:lnTo>
                    <a:pt x="414655" y="103378"/>
                  </a:lnTo>
                  <a:lnTo>
                    <a:pt x="492410" y="58039"/>
                  </a:lnTo>
                  <a:lnTo>
                    <a:pt x="490602" y="58039"/>
                  </a:lnTo>
                  <a:lnTo>
                    <a:pt x="490602" y="57150"/>
                  </a:lnTo>
                  <a:lnTo>
                    <a:pt x="487426" y="57150"/>
                  </a:lnTo>
                  <a:lnTo>
                    <a:pt x="478064" y="51689"/>
                  </a:lnTo>
                  <a:close/>
                </a:path>
                <a:path w="503554" h="103504">
                  <a:moveTo>
                    <a:pt x="467178" y="45339"/>
                  </a:moveTo>
                  <a:lnTo>
                    <a:pt x="0" y="45339"/>
                  </a:lnTo>
                  <a:lnTo>
                    <a:pt x="0" y="58039"/>
                  </a:lnTo>
                  <a:lnTo>
                    <a:pt x="467178" y="58039"/>
                  </a:lnTo>
                  <a:lnTo>
                    <a:pt x="478064" y="51689"/>
                  </a:lnTo>
                  <a:lnTo>
                    <a:pt x="467178" y="45339"/>
                  </a:lnTo>
                  <a:close/>
                </a:path>
                <a:path w="503554" h="103504">
                  <a:moveTo>
                    <a:pt x="492410" y="45339"/>
                  </a:moveTo>
                  <a:lnTo>
                    <a:pt x="490602" y="45339"/>
                  </a:lnTo>
                  <a:lnTo>
                    <a:pt x="490602" y="58039"/>
                  </a:lnTo>
                  <a:lnTo>
                    <a:pt x="492410" y="58039"/>
                  </a:lnTo>
                  <a:lnTo>
                    <a:pt x="503301" y="51689"/>
                  </a:lnTo>
                  <a:lnTo>
                    <a:pt x="492410" y="45339"/>
                  </a:lnTo>
                  <a:close/>
                </a:path>
                <a:path w="503554" h="103504">
                  <a:moveTo>
                    <a:pt x="487426" y="46228"/>
                  </a:moveTo>
                  <a:lnTo>
                    <a:pt x="478064" y="51689"/>
                  </a:lnTo>
                  <a:lnTo>
                    <a:pt x="487426" y="57150"/>
                  </a:lnTo>
                  <a:lnTo>
                    <a:pt x="487426" y="46228"/>
                  </a:lnTo>
                  <a:close/>
                </a:path>
                <a:path w="503554" h="103504">
                  <a:moveTo>
                    <a:pt x="490602" y="46228"/>
                  </a:moveTo>
                  <a:lnTo>
                    <a:pt x="487426" y="46228"/>
                  </a:lnTo>
                  <a:lnTo>
                    <a:pt x="487426" y="57150"/>
                  </a:lnTo>
                  <a:lnTo>
                    <a:pt x="490602" y="57150"/>
                  </a:lnTo>
                  <a:lnTo>
                    <a:pt x="490602" y="46228"/>
                  </a:lnTo>
                  <a:close/>
                </a:path>
                <a:path w="503554" h="103504">
                  <a:moveTo>
                    <a:pt x="414655" y="0"/>
                  </a:moveTo>
                  <a:lnTo>
                    <a:pt x="410718" y="1016"/>
                  </a:lnTo>
                  <a:lnTo>
                    <a:pt x="407162" y="7112"/>
                  </a:lnTo>
                  <a:lnTo>
                    <a:pt x="408178" y="10922"/>
                  </a:lnTo>
                  <a:lnTo>
                    <a:pt x="478064" y="51689"/>
                  </a:lnTo>
                  <a:lnTo>
                    <a:pt x="487426" y="46228"/>
                  </a:lnTo>
                  <a:lnTo>
                    <a:pt x="490602" y="46228"/>
                  </a:lnTo>
                  <a:lnTo>
                    <a:pt x="490602" y="45339"/>
                  </a:lnTo>
                  <a:lnTo>
                    <a:pt x="492410" y="45339"/>
                  </a:lnTo>
                  <a:lnTo>
                    <a:pt x="414655" y="0"/>
                  </a:lnTo>
                  <a:close/>
                </a:path>
              </a:pathLst>
            </a:custGeom>
            <a:solidFill>
              <a:srgbClr val="FF6903"/>
            </a:solidFill>
          </p:spPr>
          <p:txBody>
            <a:bodyPr wrap="square" lIns="0" tIns="0" rIns="0" bIns="0" rtlCol="0"/>
            <a:lstStyle/>
            <a:p>
              <a:endParaRPr sz="1050"/>
            </a:p>
          </p:txBody>
        </p:sp>
        <p:sp>
          <p:nvSpPr>
            <p:cNvPr id="23" name="object 23"/>
            <p:cNvSpPr/>
            <p:nvPr/>
          </p:nvSpPr>
          <p:spPr>
            <a:xfrm>
              <a:off x="5124958" y="4654295"/>
              <a:ext cx="671830" cy="796290"/>
            </a:xfrm>
            <a:custGeom>
              <a:avLst/>
              <a:gdLst/>
              <a:ahLst/>
              <a:cxnLst/>
              <a:rect l="l" t="t" r="r" b="b"/>
              <a:pathLst>
                <a:path w="671829" h="796289">
                  <a:moveTo>
                    <a:pt x="655354" y="19273"/>
                  </a:moveTo>
                  <a:lnTo>
                    <a:pt x="643418" y="23526"/>
                  </a:lnTo>
                  <a:lnTo>
                    <a:pt x="0" y="788035"/>
                  </a:lnTo>
                  <a:lnTo>
                    <a:pt x="9652" y="796290"/>
                  </a:lnTo>
                  <a:lnTo>
                    <a:pt x="653178" y="31799"/>
                  </a:lnTo>
                  <a:lnTo>
                    <a:pt x="655354" y="19273"/>
                  </a:lnTo>
                  <a:close/>
                </a:path>
                <a:path w="671829" h="796289">
                  <a:moveTo>
                    <a:pt x="670631" y="5461"/>
                  </a:moveTo>
                  <a:lnTo>
                    <a:pt x="658622" y="5461"/>
                  </a:lnTo>
                  <a:lnTo>
                    <a:pt x="668401" y="13716"/>
                  </a:lnTo>
                  <a:lnTo>
                    <a:pt x="653178" y="31799"/>
                  </a:lnTo>
                  <a:lnTo>
                    <a:pt x="642112" y="95504"/>
                  </a:lnTo>
                  <a:lnTo>
                    <a:pt x="641604" y="98933"/>
                  </a:lnTo>
                  <a:lnTo>
                    <a:pt x="643890" y="102235"/>
                  </a:lnTo>
                  <a:lnTo>
                    <a:pt x="647319" y="102743"/>
                  </a:lnTo>
                  <a:lnTo>
                    <a:pt x="650748" y="103378"/>
                  </a:lnTo>
                  <a:lnTo>
                    <a:pt x="654050" y="101092"/>
                  </a:lnTo>
                  <a:lnTo>
                    <a:pt x="654685" y="97663"/>
                  </a:lnTo>
                  <a:lnTo>
                    <a:pt x="670631" y="5461"/>
                  </a:lnTo>
                  <a:close/>
                </a:path>
                <a:path w="671829" h="796289">
                  <a:moveTo>
                    <a:pt x="671576" y="0"/>
                  </a:moveTo>
                  <a:lnTo>
                    <a:pt x="578231" y="33274"/>
                  </a:lnTo>
                  <a:lnTo>
                    <a:pt x="574929" y="34544"/>
                  </a:lnTo>
                  <a:lnTo>
                    <a:pt x="573278" y="38100"/>
                  </a:lnTo>
                  <a:lnTo>
                    <a:pt x="575564" y="44704"/>
                  </a:lnTo>
                  <a:lnTo>
                    <a:pt x="579247" y="46482"/>
                  </a:lnTo>
                  <a:lnTo>
                    <a:pt x="582549" y="45212"/>
                  </a:lnTo>
                  <a:lnTo>
                    <a:pt x="643418" y="23526"/>
                  </a:lnTo>
                  <a:lnTo>
                    <a:pt x="658622" y="5461"/>
                  </a:lnTo>
                  <a:lnTo>
                    <a:pt x="670631" y="5461"/>
                  </a:lnTo>
                  <a:lnTo>
                    <a:pt x="671576" y="0"/>
                  </a:lnTo>
                  <a:close/>
                </a:path>
                <a:path w="671829" h="796289">
                  <a:moveTo>
                    <a:pt x="662232" y="8509"/>
                  </a:moveTo>
                  <a:lnTo>
                    <a:pt x="657225" y="8509"/>
                  </a:lnTo>
                  <a:lnTo>
                    <a:pt x="665607" y="15621"/>
                  </a:lnTo>
                  <a:lnTo>
                    <a:pt x="655354" y="19273"/>
                  </a:lnTo>
                  <a:lnTo>
                    <a:pt x="653178" y="31799"/>
                  </a:lnTo>
                  <a:lnTo>
                    <a:pt x="668401" y="13716"/>
                  </a:lnTo>
                  <a:lnTo>
                    <a:pt x="662232" y="8509"/>
                  </a:lnTo>
                  <a:close/>
                </a:path>
                <a:path w="671829" h="796289">
                  <a:moveTo>
                    <a:pt x="658622" y="5461"/>
                  </a:moveTo>
                  <a:lnTo>
                    <a:pt x="643418" y="23526"/>
                  </a:lnTo>
                  <a:lnTo>
                    <a:pt x="655354" y="19273"/>
                  </a:lnTo>
                  <a:lnTo>
                    <a:pt x="657225" y="8509"/>
                  </a:lnTo>
                  <a:lnTo>
                    <a:pt x="662232" y="8509"/>
                  </a:lnTo>
                  <a:lnTo>
                    <a:pt x="658622" y="5461"/>
                  </a:lnTo>
                  <a:close/>
                </a:path>
                <a:path w="671829" h="796289">
                  <a:moveTo>
                    <a:pt x="657225" y="8509"/>
                  </a:moveTo>
                  <a:lnTo>
                    <a:pt x="655354" y="19273"/>
                  </a:lnTo>
                  <a:lnTo>
                    <a:pt x="665607" y="15621"/>
                  </a:lnTo>
                  <a:lnTo>
                    <a:pt x="657225" y="8509"/>
                  </a:lnTo>
                  <a:close/>
                </a:path>
              </a:pathLst>
            </a:custGeom>
            <a:solidFill>
              <a:srgbClr val="00AF50"/>
            </a:solidFill>
          </p:spPr>
          <p:txBody>
            <a:bodyPr wrap="square" lIns="0" tIns="0" rIns="0" bIns="0" rtlCol="0"/>
            <a:lstStyle/>
            <a:p>
              <a:endParaRPr sz="1050"/>
            </a:p>
          </p:txBody>
        </p:sp>
        <p:sp>
          <p:nvSpPr>
            <p:cNvPr id="24" name="object 24"/>
            <p:cNvSpPr/>
            <p:nvPr/>
          </p:nvSpPr>
          <p:spPr>
            <a:xfrm>
              <a:off x="2729611" y="3953382"/>
              <a:ext cx="2418715" cy="1348740"/>
            </a:xfrm>
            <a:custGeom>
              <a:avLst/>
              <a:gdLst/>
              <a:ahLst/>
              <a:cxnLst/>
              <a:rect l="l" t="t" r="r" b="b"/>
              <a:pathLst>
                <a:path w="2418715" h="1348739">
                  <a:moveTo>
                    <a:pt x="653796" y="1348613"/>
                  </a:moveTo>
                  <a:lnTo>
                    <a:pt x="652640" y="1344295"/>
                  </a:lnTo>
                  <a:lnTo>
                    <a:pt x="628357" y="1252728"/>
                  </a:lnTo>
                  <a:lnTo>
                    <a:pt x="627507" y="1249426"/>
                  </a:lnTo>
                  <a:lnTo>
                    <a:pt x="624078" y="1247394"/>
                  </a:lnTo>
                  <a:lnTo>
                    <a:pt x="617220" y="1249172"/>
                  </a:lnTo>
                  <a:lnTo>
                    <a:pt x="615188" y="1252728"/>
                  </a:lnTo>
                  <a:lnTo>
                    <a:pt x="616077" y="1256030"/>
                  </a:lnTo>
                  <a:lnTo>
                    <a:pt x="632650" y="1318628"/>
                  </a:lnTo>
                  <a:lnTo>
                    <a:pt x="8890" y="696468"/>
                  </a:lnTo>
                  <a:lnTo>
                    <a:pt x="0" y="705358"/>
                  </a:lnTo>
                  <a:lnTo>
                    <a:pt x="623658" y="1327670"/>
                  </a:lnTo>
                  <a:lnTo>
                    <a:pt x="557657" y="1310386"/>
                  </a:lnTo>
                  <a:lnTo>
                    <a:pt x="554228" y="1312418"/>
                  </a:lnTo>
                  <a:lnTo>
                    <a:pt x="553339" y="1315720"/>
                  </a:lnTo>
                  <a:lnTo>
                    <a:pt x="552450" y="1319149"/>
                  </a:lnTo>
                  <a:lnTo>
                    <a:pt x="554482" y="1322578"/>
                  </a:lnTo>
                  <a:lnTo>
                    <a:pt x="653796" y="1348613"/>
                  </a:lnTo>
                  <a:close/>
                </a:path>
                <a:path w="2418715" h="1348739">
                  <a:moveTo>
                    <a:pt x="2418588" y="51689"/>
                  </a:moveTo>
                  <a:lnTo>
                    <a:pt x="2407691" y="45339"/>
                  </a:lnTo>
                  <a:lnTo>
                    <a:pt x="2329942" y="0"/>
                  </a:lnTo>
                  <a:lnTo>
                    <a:pt x="2326005" y="1016"/>
                  </a:lnTo>
                  <a:lnTo>
                    <a:pt x="2322449" y="7112"/>
                  </a:lnTo>
                  <a:lnTo>
                    <a:pt x="2323465" y="10922"/>
                  </a:lnTo>
                  <a:lnTo>
                    <a:pt x="2382443" y="45339"/>
                  </a:lnTo>
                  <a:lnTo>
                    <a:pt x="473837" y="45339"/>
                  </a:lnTo>
                  <a:lnTo>
                    <a:pt x="473837" y="58039"/>
                  </a:lnTo>
                  <a:lnTo>
                    <a:pt x="2382443" y="58039"/>
                  </a:lnTo>
                  <a:lnTo>
                    <a:pt x="2323465" y="92456"/>
                  </a:lnTo>
                  <a:lnTo>
                    <a:pt x="2322449" y="96266"/>
                  </a:lnTo>
                  <a:lnTo>
                    <a:pt x="2326005" y="102362"/>
                  </a:lnTo>
                  <a:lnTo>
                    <a:pt x="2329942" y="103378"/>
                  </a:lnTo>
                  <a:lnTo>
                    <a:pt x="2407691" y="58039"/>
                  </a:lnTo>
                  <a:lnTo>
                    <a:pt x="2418588" y="51689"/>
                  </a:lnTo>
                  <a:close/>
                </a:path>
              </a:pathLst>
            </a:custGeom>
            <a:solidFill>
              <a:srgbClr val="EB6D5A"/>
            </a:solidFill>
          </p:spPr>
          <p:txBody>
            <a:bodyPr wrap="square" lIns="0" tIns="0" rIns="0" bIns="0" rtlCol="0"/>
            <a:lstStyle/>
            <a:p>
              <a:endParaRPr sz="1050"/>
            </a:p>
          </p:txBody>
        </p:sp>
        <p:sp>
          <p:nvSpPr>
            <p:cNvPr id="25" name="object 25"/>
            <p:cNvSpPr/>
            <p:nvPr/>
          </p:nvSpPr>
          <p:spPr>
            <a:xfrm>
              <a:off x="5201182" y="4813116"/>
              <a:ext cx="871218" cy="807720"/>
            </a:xfrm>
            <a:custGeom>
              <a:avLst/>
              <a:gdLst/>
              <a:ahLst/>
              <a:cxnLst/>
              <a:rect l="l" t="t" r="r" b="b"/>
              <a:pathLst>
                <a:path w="871220" h="807720">
                  <a:moveTo>
                    <a:pt x="704215" y="0"/>
                  </a:moveTo>
                  <a:lnTo>
                    <a:pt x="0" y="617601"/>
                  </a:lnTo>
                  <a:lnTo>
                    <a:pt x="166497" y="807323"/>
                  </a:lnTo>
                  <a:lnTo>
                    <a:pt x="870712" y="189738"/>
                  </a:lnTo>
                  <a:lnTo>
                    <a:pt x="704215" y="0"/>
                  </a:lnTo>
                  <a:close/>
                </a:path>
              </a:pathLst>
            </a:custGeom>
            <a:solidFill>
              <a:schemeClr val="tx2"/>
            </a:solidFill>
          </p:spPr>
          <p:txBody>
            <a:bodyPr wrap="square" lIns="0" tIns="0" rIns="0" bIns="0" rtlCol="0"/>
            <a:lstStyle/>
            <a:p>
              <a:endParaRPr sz="1050"/>
            </a:p>
          </p:txBody>
        </p:sp>
      </p:grpSp>
      <p:sp>
        <p:nvSpPr>
          <p:cNvPr id="27"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28" name="Google Shape;68;p13"/>
          <p:cNvSpPr txBox="1">
            <a:spLocks/>
          </p:cNvSpPr>
          <p:nvPr/>
        </p:nvSpPr>
        <p:spPr>
          <a:xfrm>
            <a:off x="605017" y="373647"/>
            <a:ext cx="6538302"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Ташкилотнинг асосий фаолияти</a:t>
            </a:r>
            <a:endParaRPr lang="uz-Cyrl-UZ" sz="3200" dirty="0"/>
          </a:p>
        </p:txBody>
      </p:sp>
      <p:pic>
        <p:nvPicPr>
          <p:cNvPr id="30"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spTree>
    <p:extLst>
      <p:ext uri="{BB962C8B-B14F-4D97-AF65-F5344CB8AC3E}">
        <p14:creationId xmlns:p14="http://schemas.microsoft.com/office/powerpoint/2010/main" val="30477951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3"/>
          <p:cNvGraphicFramePr>
            <a:graphicFrameLocks noGrp="1"/>
          </p:cNvGraphicFramePr>
          <p:nvPr>
            <p:extLst>
              <p:ext uri="{D42A27DB-BD31-4B8C-83A1-F6EECF244321}">
                <p14:modId xmlns:p14="http://schemas.microsoft.com/office/powerpoint/2010/main" val="3497584880"/>
              </p:ext>
            </p:extLst>
          </p:nvPr>
        </p:nvGraphicFramePr>
        <p:xfrm>
          <a:off x="333134" y="2110161"/>
          <a:ext cx="8494606" cy="3000945"/>
        </p:xfrm>
        <a:graphic>
          <a:graphicData uri="http://schemas.openxmlformats.org/drawingml/2006/table">
            <a:tbl>
              <a:tblPr firstRow="1" bandRow="1">
                <a:tableStyleId>{3C2FFA5D-87B4-456A-9821-1D502468CF0F}</a:tableStyleId>
              </a:tblPr>
              <a:tblGrid>
                <a:gridCol w="4247303">
                  <a:extLst>
                    <a:ext uri="{9D8B030D-6E8A-4147-A177-3AD203B41FA5}">
                      <a16:colId xmlns:a16="http://schemas.microsoft.com/office/drawing/2014/main" val="20000"/>
                    </a:ext>
                  </a:extLst>
                </a:gridCol>
                <a:gridCol w="4247303">
                  <a:extLst>
                    <a:ext uri="{9D8B030D-6E8A-4147-A177-3AD203B41FA5}">
                      <a16:colId xmlns:a16="http://schemas.microsoft.com/office/drawing/2014/main" val="20001"/>
                    </a:ext>
                  </a:extLst>
                </a:gridCol>
              </a:tblGrid>
              <a:tr h="379571">
                <a:tc>
                  <a:txBody>
                    <a:bodyPr/>
                    <a:lstStyle/>
                    <a:p>
                      <a:pPr algn="ctr">
                        <a:lnSpc>
                          <a:spcPct val="100000"/>
                        </a:lnSpc>
                        <a:spcBef>
                          <a:spcPts val="320"/>
                        </a:spcBef>
                      </a:pPr>
                      <a:r>
                        <a:rPr lang="uz-Cyrl-UZ" sz="2000" spc="-70" dirty="0" smtClean="0"/>
                        <a:t>Фаолият кўриниши</a:t>
                      </a:r>
                      <a:endParaRPr sz="2000" dirty="0">
                        <a:latin typeface="Verdana"/>
                        <a:cs typeface="Verdana"/>
                      </a:endParaRPr>
                    </a:p>
                  </a:txBody>
                  <a:tcPr marL="0" marR="0" marT="30480" marB="0"/>
                </a:tc>
                <a:tc>
                  <a:txBody>
                    <a:bodyPr/>
                    <a:lstStyle/>
                    <a:p>
                      <a:pPr marL="809625">
                        <a:lnSpc>
                          <a:spcPct val="100000"/>
                        </a:lnSpc>
                        <a:spcBef>
                          <a:spcPts val="320"/>
                        </a:spcBef>
                      </a:pPr>
                      <a:r>
                        <a:rPr lang="uz-Cyrl-UZ" sz="2000" spc="-80" dirty="0" smtClean="0"/>
                        <a:t>Лойиҳалар тури</a:t>
                      </a:r>
                      <a:endParaRPr sz="2000" dirty="0">
                        <a:latin typeface="Verdana"/>
                        <a:cs typeface="Verdana"/>
                      </a:endParaRPr>
                    </a:p>
                  </a:txBody>
                  <a:tcPr marL="0" marR="0" marT="30480" marB="0"/>
                </a:tc>
                <a:extLst>
                  <a:ext uri="{0D108BD9-81ED-4DB2-BD59-A6C34878D82A}">
                    <a16:rowId xmlns:a16="http://schemas.microsoft.com/office/drawing/2014/main" val="10000"/>
                  </a:ext>
                </a:extLst>
              </a:tr>
              <a:tr h="714102">
                <a:tc>
                  <a:txBody>
                    <a:bodyPr/>
                    <a:lstStyle/>
                    <a:p>
                      <a:pPr marL="91440">
                        <a:lnSpc>
                          <a:spcPct val="100000"/>
                        </a:lnSpc>
                        <a:spcBef>
                          <a:spcPts val="345"/>
                        </a:spcBef>
                      </a:pPr>
                      <a:r>
                        <a:rPr lang="uz-Cyrl-UZ" sz="1600" spc="114" dirty="0" smtClean="0"/>
                        <a:t>Асосий ишлаб-чиқариш</a:t>
                      </a:r>
                      <a:endParaRPr sz="1600" dirty="0"/>
                    </a:p>
                    <a:p>
                      <a:pPr marL="91440">
                        <a:lnSpc>
                          <a:spcPct val="100000"/>
                        </a:lnSpc>
                      </a:pPr>
                      <a:r>
                        <a:rPr sz="1600" spc="75" dirty="0" smtClean="0"/>
                        <a:t>(</a:t>
                      </a:r>
                      <a:r>
                        <a:rPr lang="uz-Cyrl-UZ" sz="1600" spc="75" dirty="0" smtClean="0"/>
                        <a:t>асосий </a:t>
                      </a:r>
                      <a:r>
                        <a:rPr lang="uz-Cyrl-UZ" sz="1600" spc="70" noProof="0" dirty="0" smtClean="0"/>
                        <a:t>бизнес</a:t>
                      </a:r>
                      <a:r>
                        <a:rPr sz="1600" spc="70" dirty="0" smtClean="0"/>
                        <a:t>-</a:t>
                      </a:r>
                      <a:r>
                        <a:rPr lang="uz-Cyrl-UZ" sz="1600" spc="70" dirty="0" smtClean="0"/>
                        <a:t>жараёнлар</a:t>
                      </a:r>
                      <a:r>
                        <a:rPr sz="1600" spc="70" dirty="0" smtClean="0"/>
                        <a:t>)</a:t>
                      </a:r>
                      <a:endParaRPr sz="1600" dirty="0">
                        <a:latin typeface="Times New Roman"/>
                        <a:cs typeface="Times New Roman"/>
                      </a:endParaRPr>
                    </a:p>
                  </a:txBody>
                  <a:tcPr marL="0" marR="0" marT="32861" marB="0"/>
                </a:tc>
                <a:tc>
                  <a:txBody>
                    <a:bodyPr/>
                    <a:lstStyle/>
                    <a:p>
                      <a:pPr marL="92710">
                        <a:lnSpc>
                          <a:spcPct val="100000"/>
                        </a:lnSpc>
                        <a:spcBef>
                          <a:spcPts val="345"/>
                        </a:spcBef>
                      </a:pPr>
                      <a:r>
                        <a:rPr lang="uz-Cyrl-UZ" sz="1600" spc="130" dirty="0" smtClean="0"/>
                        <a:t>Шартномавий</a:t>
                      </a:r>
                      <a:r>
                        <a:rPr sz="1600" spc="-25" dirty="0" smtClean="0"/>
                        <a:t> </a:t>
                      </a:r>
                      <a:r>
                        <a:rPr sz="1600" spc="95" dirty="0" smtClean="0"/>
                        <a:t>(</a:t>
                      </a:r>
                      <a:r>
                        <a:rPr lang="uz-Cyrl-UZ" sz="1600" spc="95" dirty="0" smtClean="0"/>
                        <a:t>ишлаб-чиқариш</a:t>
                      </a:r>
                      <a:r>
                        <a:rPr sz="1600" spc="95" dirty="0" smtClean="0"/>
                        <a:t>)</a:t>
                      </a:r>
                      <a:endParaRPr sz="1600" dirty="0"/>
                    </a:p>
                    <a:p>
                      <a:pPr marL="92710">
                        <a:lnSpc>
                          <a:spcPct val="100000"/>
                        </a:lnSpc>
                      </a:pPr>
                      <a:r>
                        <a:rPr lang="uz-Cyrl-UZ" sz="1600" spc="110" dirty="0" smtClean="0"/>
                        <a:t>лойиҳалар</a:t>
                      </a:r>
                      <a:r>
                        <a:rPr sz="1600" spc="110" dirty="0" smtClean="0"/>
                        <a:t> </a:t>
                      </a:r>
                      <a:r>
                        <a:rPr sz="1600" spc="120" dirty="0" smtClean="0"/>
                        <a:t>(</a:t>
                      </a:r>
                      <a:r>
                        <a:rPr lang="uz-Cyrl-UZ" sz="1600" spc="120" dirty="0" smtClean="0"/>
                        <a:t>қурилиш</a:t>
                      </a:r>
                      <a:r>
                        <a:rPr sz="1600" spc="80" dirty="0" smtClean="0"/>
                        <a:t>,</a:t>
                      </a:r>
                      <a:r>
                        <a:rPr lang="uz-Cyrl-UZ" sz="1600" spc="80" dirty="0" smtClean="0"/>
                        <a:t> е</a:t>
                      </a:r>
                      <a:r>
                        <a:rPr lang="uz-Cyrl-UZ" sz="1600" spc="85" dirty="0" smtClean="0"/>
                        <a:t>тказиб бериш</a:t>
                      </a:r>
                      <a:r>
                        <a:rPr sz="1600" spc="85" dirty="0" smtClean="0"/>
                        <a:t>, </a:t>
                      </a:r>
                      <a:r>
                        <a:rPr lang="uz-Cyrl-UZ" sz="1600" spc="85" dirty="0" smtClean="0"/>
                        <a:t>хизмат кўрсатиш ва хк</a:t>
                      </a:r>
                      <a:r>
                        <a:rPr sz="1600" spc="65" dirty="0" smtClean="0"/>
                        <a:t>.)</a:t>
                      </a:r>
                      <a:endParaRPr sz="1600" dirty="0">
                        <a:latin typeface="Times New Roman"/>
                        <a:cs typeface="Times New Roman"/>
                      </a:endParaRPr>
                    </a:p>
                  </a:txBody>
                  <a:tcPr marL="0" marR="0" marT="32861" marB="0"/>
                </a:tc>
                <a:extLst>
                  <a:ext uri="{0D108BD9-81ED-4DB2-BD59-A6C34878D82A}">
                    <a16:rowId xmlns:a16="http://schemas.microsoft.com/office/drawing/2014/main" val="10001"/>
                  </a:ext>
                </a:extLst>
              </a:tr>
              <a:tr h="701269">
                <a:tc>
                  <a:txBody>
                    <a:bodyPr/>
                    <a:lstStyle/>
                    <a:p>
                      <a:pPr marL="91440" marR="87630">
                        <a:lnSpc>
                          <a:spcPct val="100000"/>
                        </a:lnSpc>
                        <a:spcBef>
                          <a:spcPts val="350"/>
                        </a:spcBef>
                      </a:pPr>
                      <a:r>
                        <a:rPr lang="uz-Cyrl-UZ" sz="1600" spc="114" dirty="0" smtClean="0"/>
                        <a:t>Таъминловчи</a:t>
                      </a:r>
                      <a:r>
                        <a:rPr sz="1600" spc="-35" dirty="0" smtClean="0"/>
                        <a:t> </a:t>
                      </a:r>
                      <a:r>
                        <a:rPr sz="1600" spc="90" dirty="0" smtClean="0"/>
                        <a:t>(</a:t>
                      </a:r>
                      <a:r>
                        <a:rPr lang="uz-Cyrl-UZ" sz="1600" spc="70" noProof="0" dirty="0" smtClean="0"/>
                        <a:t>бизнес</a:t>
                      </a:r>
                      <a:r>
                        <a:rPr sz="1600" spc="70" dirty="0" smtClean="0"/>
                        <a:t>-</a:t>
                      </a:r>
                      <a:r>
                        <a:rPr lang="uz-Cyrl-UZ" sz="1600" spc="70" dirty="0" smtClean="0"/>
                        <a:t>жараёнларни таъминловчи</a:t>
                      </a:r>
                      <a:r>
                        <a:rPr sz="1600" spc="70" dirty="0" smtClean="0"/>
                        <a:t>)</a:t>
                      </a:r>
                      <a:endParaRPr sz="1600" dirty="0">
                        <a:latin typeface="Times New Roman"/>
                        <a:cs typeface="Times New Roman"/>
                      </a:endParaRPr>
                    </a:p>
                  </a:txBody>
                  <a:tcPr marL="0" marR="0" marT="33338" marB="0"/>
                </a:tc>
                <a:tc>
                  <a:txBody>
                    <a:bodyPr/>
                    <a:lstStyle/>
                    <a:p>
                      <a:pPr marL="92710" marR="706755">
                        <a:lnSpc>
                          <a:spcPct val="100000"/>
                        </a:lnSpc>
                        <a:spcBef>
                          <a:spcPts val="350"/>
                        </a:spcBef>
                      </a:pPr>
                      <a:r>
                        <a:rPr lang="uz-Cyrl-UZ" sz="1600" spc="100" dirty="0" smtClean="0"/>
                        <a:t>Таъминловчи лойиҳалар</a:t>
                      </a:r>
                      <a:r>
                        <a:rPr sz="1600" spc="-60" dirty="0" smtClean="0"/>
                        <a:t> </a:t>
                      </a:r>
                      <a:r>
                        <a:rPr sz="1600" spc="45" dirty="0" smtClean="0"/>
                        <a:t>(</a:t>
                      </a:r>
                      <a:r>
                        <a:rPr lang="uz-Cyrl-UZ" sz="1600" spc="45" dirty="0" smtClean="0"/>
                        <a:t>ишлаб чиқариш</a:t>
                      </a:r>
                      <a:r>
                        <a:rPr lang="uz-Cyrl-UZ" sz="1600" spc="45" baseline="0" dirty="0" smtClean="0"/>
                        <a:t> инфратузилмасини таъмирлаш ва йўлга қўйиш</a:t>
                      </a:r>
                      <a:r>
                        <a:rPr sz="1600" spc="90" dirty="0" smtClean="0"/>
                        <a:t>)</a:t>
                      </a:r>
                      <a:endParaRPr sz="1600" dirty="0">
                        <a:latin typeface="Times New Roman"/>
                        <a:cs typeface="Times New Roman"/>
                      </a:endParaRPr>
                    </a:p>
                  </a:txBody>
                  <a:tcPr marL="0" marR="0" marT="33338" marB="0"/>
                </a:tc>
                <a:extLst>
                  <a:ext uri="{0D108BD9-81ED-4DB2-BD59-A6C34878D82A}">
                    <a16:rowId xmlns:a16="http://schemas.microsoft.com/office/drawing/2014/main" val="10002"/>
                  </a:ext>
                </a:extLst>
              </a:tr>
              <a:tr h="570641">
                <a:tc>
                  <a:txBody>
                    <a:bodyPr/>
                    <a:lstStyle/>
                    <a:p>
                      <a:pPr marL="91440">
                        <a:lnSpc>
                          <a:spcPct val="100000"/>
                        </a:lnSpc>
                        <a:spcBef>
                          <a:spcPts val="350"/>
                        </a:spcBef>
                      </a:pPr>
                      <a:r>
                        <a:rPr lang="uz-Cyrl-UZ" sz="1600" spc="114" dirty="0" smtClean="0"/>
                        <a:t>Ривожланишга қаратилган фаолият</a:t>
                      </a:r>
                      <a:endParaRPr sz="1600" dirty="0">
                        <a:latin typeface="Times New Roman"/>
                        <a:cs typeface="Times New Roman"/>
                      </a:endParaRPr>
                    </a:p>
                  </a:txBody>
                  <a:tcPr marL="0" marR="0" marT="33338" marB="0"/>
                </a:tc>
                <a:tc>
                  <a:txBody>
                    <a:bodyPr/>
                    <a:lstStyle/>
                    <a:p>
                      <a:pPr marL="92710">
                        <a:lnSpc>
                          <a:spcPct val="100000"/>
                        </a:lnSpc>
                        <a:spcBef>
                          <a:spcPts val="350"/>
                        </a:spcBef>
                      </a:pPr>
                      <a:r>
                        <a:rPr lang="uz-Cyrl-UZ" sz="1600" spc="114" dirty="0" smtClean="0"/>
                        <a:t>Ривожланишга қаратилган лойиҳалар</a:t>
                      </a:r>
                      <a:r>
                        <a:rPr sz="1600" spc="114" dirty="0" smtClean="0"/>
                        <a:t> </a:t>
                      </a:r>
                      <a:r>
                        <a:rPr sz="1600" spc="70" dirty="0" smtClean="0"/>
                        <a:t>(</a:t>
                      </a:r>
                      <a:r>
                        <a:rPr lang="uz-Cyrl-UZ" sz="1600" spc="70" dirty="0" smtClean="0"/>
                        <a:t>корхона ёки</a:t>
                      </a:r>
                      <a:r>
                        <a:rPr sz="1600" spc="170" dirty="0" smtClean="0"/>
                        <a:t> </a:t>
                      </a:r>
                      <a:r>
                        <a:rPr lang="uz-Cyrl-UZ" sz="1600" spc="170" dirty="0" smtClean="0"/>
                        <a:t>алохида </a:t>
                      </a:r>
                      <a:r>
                        <a:rPr lang="uz-Cyrl-UZ" sz="1600" spc="85" noProof="0" dirty="0" smtClean="0"/>
                        <a:t>бизнес</a:t>
                      </a:r>
                      <a:r>
                        <a:rPr sz="1600" spc="85" dirty="0" smtClean="0"/>
                        <a:t>-</a:t>
                      </a:r>
                      <a:r>
                        <a:rPr lang="uz-Cyrl-UZ" sz="1600" spc="85" dirty="0" smtClean="0"/>
                        <a:t>бирлик</a:t>
                      </a:r>
                      <a:r>
                        <a:rPr sz="1600" spc="85" dirty="0" smtClean="0"/>
                        <a:t>)</a:t>
                      </a:r>
                      <a:endParaRPr sz="1600" dirty="0">
                        <a:latin typeface="Georgia"/>
                        <a:cs typeface="Georgia"/>
                      </a:endParaRPr>
                    </a:p>
                  </a:txBody>
                  <a:tcPr marL="0" marR="0" marT="33338" marB="0"/>
                </a:tc>
                <a:extLst>
                  <a:ext uri="{0D108BD9-81ED-4DB2-BD59-A6C34878D82A}">
                    <a16:rowId xmlns:a16="http://schemas.microsoft.com/office/drawing/2014/main" val="10003"/>
                  </a:ext>
                </a:extLst>
              </a:tr>
              <a:tr h="480060">
                <a:tc>
                  <a:txBody>
                    <a:bodyPr/>
                    <a:lstStyle/>
                    <a:p>
                      <a:pPr marL="91440">
                        <a:lnSpc>
                          <a:spcPct val="100000"/>
                        </a:lnSpc>
                        <a:spcBef>
                          <a:spcPts val="355"/>
                        </a:spcBef>
                      </a:pPr>
                      <a:r>
                        <a:rPr lang="uz-Cyrl-UZ" sz="1600" spc="135" dirty="0" smtClean="0"/>
                        <a:t>Бошқарув</a:t>
                      </a:r>
                      <a:endParaRPr sz="1600" dirty="0">
                        <a:latin typeface="Times New Roman"/>
                        <a:cs typeface="Times New Roman"/>
                      </a:endParaRPr>
                    </a:p>
                  </a:txBody>
                  <a:tcPr marL="0" marR="0" marT="33814" marB="0"/>
                </a:tc>
                <a:tc>
                  <a:txBody>
                    <a:bodyPr/>
                    <a:lstStyle/>
                    <a:p>
                      <a:pPr marL="92710">
                        <a:lnSpc>
                          <a:spcPct val="100000"/>
                        </a:lnSpc>
                        <a:spcBef>
                          <a:spcPts val="355"/>
                        </a:spcBef>
                      </a:pPr>
                      <a:r>
                        <a:rPr lang="uz-Cyrl-UZ" sz="1600" spc="130" dirty="0" smtClean="0"/>
                        <a:t>Корхонанинг умумий лойихавий фаолиятини мувофиқлаштириш</a:t>
                      </a:r>
                      <a:endParaRPr sz="1600" dirty="0">
                        <a:latin typeface="Times New Roman"/>
                        <a:cs typeface="Times New Roman"/>
                      </a:endParaRPr>
                    </a:p>
                  </a:txBody>
                  <a:tcPr marL="0" marR="0" marT="33814" marB="0"/>
                </a:tc>
                <a:extLst>
                  <a:ext uri="{0D108BD9-81ED-4DB2-BD59-A6C34878D82A}">
                    <a16:rowId xmlns:a16="http://schemas.microsoft.com/office/drawing/2014/main" val="10004"/>
                  </a:ext>
                </a:extLst>
              </a:tr>
            </a:tbl>
          </a:graphicData>
        </a:graphic>
      </p:graphicFrame>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7754" y="290341"/>
            <a:ext cx="6873075"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Лойиҳаларнинг корхонадаги ўрни ва </a:t>
            </a:r>
            <a:r>
              <a:rPr lang="ru-RU" sz="3200" dirty="0" smtClean="0"/>
              <a:t>роли</a:t>
            </a:r>
            <a:endParaRPr lang="en-US" sz="3200" dirty="0"/>
          </a:p>
        </p:txBody>
      </p:sp>
      <p:pic>
        <p:nvPicPr>
          <p:cNvPr id="7" name="Google Shape;184;p21"/>
          <p:cNvPicPr preferRelativeResize="0"/>
          <p:nvPr/>
        </p:nvPicPr>
        <p:blipFill rotWithShape="1">
          <a:blip r:embed="rId2">
            <a:alphaModFix/>
          </a:blip>
          <a:srcRect t="81482"/>
          <a:stretch/>
        </p:blipFill>
        <p:spPr>
          <a:xfrm flipH="1">
            <a:off x="333134" y="1526292"/>
            <a:ext cx="8494606" cy="487615"/>
          </a:xfrm>
          <a:prstGeom prst="rect">
            <a:avLst/>
          </a:prstGeom>
          <a:noFill/>
          <a:ln>
            <a:noFill/>
          </a:ln>
        </p:spPr>
      </p:pic>
    </p:spTree>
    <p:extLst>
      <p:ext uri="{BB962C8B-B14F-4D97-AF65-F5344CB8AC3E}">
        <p14:creationId xmlns:p14="http://schemas.microsoft.com/office/powerpoint/2010/main" val="37317749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pic>
        <p:nvPicPr>
          <p:cNvPr id="8" name="Google Shape;184;p21"/>
          <p:cNvPicPr preferRelativeResize="0"/>
          <p:nvPr/>
        </p:nvPicPr>
        <p:blipFill rotWithShape="1">
          <a:blip r:embed="rId2">
            <a:alphaModFix/>
          </a:blip>
          <a:srcRect t="81482"/>
          <a:stretch/>
        </p:blipFill>
        <p:spPr>
          <a:xfrm rot="16200000" flipH="1">
            <a:off x="5556536" y="3012781"/>
            <a:ext cx="3566249" cy="695190"/>
          </a:xfrm>
          <a:prstGeom prst="rect">
            <a:avLst/>
          </a:prstGeom>
          <a:noFill/>
          <a:ln>
            <a:noFill/>
          </a:ln>
        </p:spPr>
      </p:pic>
      <p:sp>
        <p:nvSpPr>
          <p:cNvPr id="9" name="Google Shape;68;p13"/>
          <p:cNvSpPr txBox="1">
            <a:spLocks/>
          </p:cNvSpPr>
          <p:nvPr/>
        </p:nvSpPr>
        <p:spPr>
          <a:xfrm>
            <a:off x="627754" y="290341"/>
            <a:ext cx="6873075"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Лойиҳаларнинг корхонадаги ўрни ва </a:t>
            </a:r>
            <a:r>
              <a:rPr lang="ru-RU" sz="3200" dirty="0" smtClean="0"/>
              <a:t>роли</a:t>
            </a:r>
            <a:endParaRPr lang="en-US" sz="3200" dirty="0"/>
          </a:p>
        </p:txBody>
      </p:sp>
      <p:pic>
        <p:nvPicPr>
          <p:cNvPr id="2" name="Рисунок 1"/>
          <p:cNvPicPr>
            <a:picLocks noChangeAspect="1"/>
          </p:cNvPicPr>
          <p:nvPr/>
        </p:nvPicPr>
        <p:blipFill>
          <a:blip r:embed="rId3"/>
          <a:stretch>
            <a:fillRect/>
          </a:stretch>
        </p:blipFill>
        <p:spPr>
          <a:xfrm>
            <a:off x="763145" y="1577251"/>
            <a:ext cx="6228921" cy="3566249"/>
          </a:xfrm>
          <a:prstGeom prst="rect">
            <a:avLst/>
          </a:prstGeom>
        </p:spPr>
      </p:pic>
      <p:pic>
        <p:nvPicPr>
          <p:cNvPr id="10" name="Google Shape;184;p21"/>
          <p:cNvPicPr preferRelativeResize="0"/>
          <p:nvPr/>
        </p:nvPicPr>
        <p:blipFill rotWithShape="1">
          <a:blip r:embed="rId2">
            <a:alphaModFix/>
          </a:blip>
          <a:srcRect t="81482"/>
          <a:stretch/>
        </p:blipFill>
        <p:spPr>
          <a:xfrm rot="16200000" flipH="1">
            <a:off x="-1401753" y="2979005"/>
            <a:ext cx="3566652" cy="763145"/>
          </a:xfrm>
          <a:prstGeom prst="rect">
            <a:avLst/>
          </a:prstGeom>
          <a:noFill/>
          <a:ln>
            <a:noFill/>
          </a:ln>
        </p:spPr>
      </p:pic>
    </p:spTree>
    <p:extLst>
      <p:ext uri="{BB962C8B-B14F-4D97-AF65-F5344CB8AC3E}">
        <p14:creationId xmlns:p14="http://schemas.microsoft.com/office/powerpoint/2010/main" val="18685377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34630" y="1690180"/>
            <a:ext cx="4219254" cy="3086903"/>
          </a:xfrm>
          <a:prstGeom prst="rect">
            <a:avLst/>
          </a:prstGeom>
        </p:spPr>
        <p:txBody>
          <a:bodyPr vert="horz" wrap="square" lIns="0" tIns="9049" rIns="0" bIns="0" rtlCol="0">
            <a:spAutoFit/>
          </a:bodyPr>
          <a:lstStyle/>
          <a:p>
            <a:pPr marL="9525" algn="just">
              <a:spcBef>
                <a:spcPts val="71"/>
              </a:spcBef>
              <a:tabLst>
                <a:tab pos="1372553" algn="l"/>
                <a:tab pos="2570797" algn="l"/>
                <a:tab pos="3951923" algn="l"/>
                <a:tab pos="4594384" algn="l"/>
              </a:tabLst>
            </a:pPr>
            <a:r>
              <a:rPr sz="1500" u="sng" spc="-379" dirty="0">
                <a:solidFill>
                  <a:srgbClr val="EB6D5A"/>
                </a:solidFill>
                <a:uFill>
                  <a:solidFill>
                    <a:srgbClr val="EB6D5A"/>
                  </a:solidFill>
                </a:uFill>
                <a:latin typeface="Times New Roman"/>
                <a:cs typeface="Times New Roman"/>
              </a:rPr>
              <a:t> </a:t>
            </a:r>
            <a:r>
              <a:rPr lang="uz-Cyrl-UZ" sz="2000" b="1" dirty="0" smtClean="0">
                <a:solidFill>
                  <a:srgbClr val="002060"/>
                </a:solidFill>
              </a:rPr>
              <a:t>Лойиҳани бошқариш </a:t>
            </a:r>
            <a:r>
              <a:rPr lang="uz-Cyrl-UZ" sz="2000" dirty="0" smtClean="0"/>
              <a:t>– бу замонавий усуллар, техникалар ва бошқарув технологиялари тизимини қўллаш орқали лойиҳа мақсадларига самарали эришишга қаратилган лойиҳанинг бутун ҳаёти давомида инсон ва моддий ресурслардан фойдаланишни ташкил </a:t>
            </a:r>
            <a:r>
              <a:rPr lang="uz-Cyrl-UZ" sz="2000" dirty="0"/>
              <a:t>э</a:t>
            </a:r>
            <a:r>
              <a:rPr lang="uz-Cyrl-UZ" sz="2000" dirty="0" smtClean="0"/>
              <a:t>тиш, режалаштириш ва мувофиқлаштириш методологияси.</a:t>
            </a:r>
            <a:endParaRPr lang="uz-Cyrl-UZ" sz="2000" dirty="0"/>
          </a:p>
        </p:txBody>
      </p:sp>
      <p:sp>
        <p:nvSpPr>
          <p:cNvPr id="8"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0" name="Google Shape;68;p13"/>
          <p:cNvSpPr txBox="1">
            <a:spLocks/>
          </p:cNvSpPr>
          <p:nvPr/>
        </p:nvSpPr>
        <p:spPr>
          <a:xfrm>
            <a:off x="641504" y="311771"/>
            <a:ext cx="4803645" cy="588879"/>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бошқаруви</a:t>
            </a:r>
            <a:endParaRPr lang="en-US" sz="3200" dirty="0"/>
          </a:p>
        </p:txBody>
      </p:sp>
      <p:pic>
        <p:nvPicPr>
          <p:cNvPr id="9" name="Рисунок 8"/>
          <p:cNvPicPr>
            <a:picLocks noChangeAspect="1"/>
          </p:cNvPicPr>
          <p:nvPr/>
        </p:nvPicPr>
        <p:blipFill>
          <a:blip r:embed="rId2"/>
          <a:stretch>
            <a:fillRect/>
          </a:stretch>
        </p:blipFill>
        <p:spPr>
          <a:xfrm>
            <a:off x="4937045" y="2007555"/>
            <a:ext cx="4206955" cy="3135945"/>
          </a:xfrm>
          <a:prstGeom prst="rect">
            <a:avLst/>
          </a:prstGeom>
        </p:spPr>
      </p:pic>
    </p:spTree>
    <p:extLst>
      <p:ext uri="{BB962C8B-B14F-4D97-AF65-F5344CB8AC3E}">
        <p14:creationId xmlns:p14="http://schemas.microsoft.com/office/powerpoint/2010/main" val="303136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96506" y="290341"/>
            <a:ext cx="5614917"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Лойиҳанинг рақобат қилувчи чекланмалари</a:t>
            </a:r>
            <a:endParaRPr lang="uz-Cyrl-UZ" sz="3200" dirty="0"/>
          </a:p>
        </p:txBody>
      </p:sp>
      <p:pic>
        <p:nvPicPr>
          <p:cNvPr id="7"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pic>
        <p:nvPicPr>
          <p:cNvPr id="2" name="Рисунок 1"/>
          <p:cNvPicPr>
            <a:picLocks noChangeAspect="1"/>
          </p:cNvPicPr>
          <p:nvPr/>
        </p:nvPicPr>
        <p:blipFill>
          <a:blip r:embed="rId3"/>
          <a:stretch>
            <a:fillRect/>
          </a:stretch>
        </p:blipFill>
        <p:spPr>
          <a:xfrm>
            <a:off x="1601396" y="1606337"/>
            <a:ext cx="5901512" cy="3537164"/>
          </a:xfrm>
          <a:prstGeom prst="rect">
            <a:avLst/>
          </a:prstGeom>
        </p:spPr>
      </p:pic>
      <p:pic>
        <p:nvPicPr>
          <p:cNvPr id="8" name="Google Shape;184;p21"/>
          <p:cNvPicPr preferRelativeResize="0"/>
          <p:nvPr/>
        </p:nvPicPr>
        <p:blipFill rotWithShape="1">
          <a:blip r:embed="rId2">
            <a:alphaModFix/>
          </a:blip>
          <a:srcRect t="81482"/>
          <a:stretch/>
        </p:blipFill>
        <p:spPr>
          <a:xfrm rot="16200000" flipH="1">
            <a:off x="-1441265" y="3047601"/>
            <a:ext cx="3537567" cy="655037"/>
          </a:xfrm>
          <a:prstGeom prst="rect">
            <a:avLst/>
          </a:prstGeom>
          <a:noFill/>
          <a:ln>
            <a:noFill/>
          </a:ln>
        </p:spPr>
      </p:pic>
    </p:spTree>
    <p:extLst>
      <p:ext uri="{BB962C8B-B14F-4D97-AF65-F5344CB8AC3E}">
        <p14:creationId xmlns:p14="http://schemas.microsoft.com/office/powerpoint/2010/main" val="28451770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11892" y="373647"/>
            <a:ext cx="6531427" cy="88451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Манфаатдор шахсларнинг таъсири</a:t>
            </a:r>
            <a:endParaRPr lang="uz-Cyrl-UZ" sz="3200" dirty="0"/>
          </a:p>
        </p:txBody>
      </p:sp>
      <p:pic>
        <p:nvPicPr>
          <p:cNvPr id="7"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grpSp>
        <p:nvGrpSpPr>
          <p:cNvPr id="6" name="Google Shape;361;p26"/>
          <p:cNvGrpSpPr/>
          <p:nvPr/>
        </p:nvGrpSpPr>
        <p:grpSpPr>
          <a:xfrm>
            <a:off x="998027" y="1788669"/>
            <a:ext cx="449698" cy="598484"/>
            <a:chOff x="16210319" y="1050931"/>
            <a:chExt cx="899395" cy="1196968"/>
          </a:xfrm>
        </p:grpSpPr>
        <p:sp>
          <p:nvSpPr>
            <p:cNvPr id="8"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1"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2"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3"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4"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15" name="Google Shape;397;p26"/>
          <p:cNvGrpSpPr/>
          <p:nvPr/>
        </p:nvGrpSpPr>
        <p:grpSpPr>
          <a:xfrm>
            <a:off x="820290" y="4396623"/>
            <a:ext cx="449741" cy="598484"/>
            <a:chOff x="14510931" y="6194425"/>
            <a:chExt cx="899483" cy="1196968"/>
          </a:xfrm>
        </p:grpSpPr>
        <p:sp>
          <p:nvSpPr>
            <p:cNvPr id="16"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7"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8"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9"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0"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pic>
        <p:nvPicPr>
          <p:cNvPr id="21" name="Рисунок 20"/>
          <p:cNvPicPr>
            <a:picLocks noChangeAspect="1"/>
          </p:cNvPicPr>
          <p:nvPr/>
        </p:nvPicPr>
        <p:blipFill>
          <a:blip r:embed="rId3"/>
          <a:stretch>
            <a:fillRect/>
          </a:stretch>
        </p:blipFill>
        <p:spPr>
          <a:xfrm>
            <a:off x="2527933" y="1961211"/>
            <a:ext cx="3955311" cy="2370678"/>
          </a:xfrm>
          <a:prstGeom prst="rect">
            <a:avLst/>
          </a:prstGeom>
        </p:spPr>
      </p:pic>
      <p:grpSp>
        <p:nvGrpSpPr>
          <p:cNvPr id="23" name="Google Shape;397;p26"/>
          <p:cNvGrpSpPr/>
          <p:nvPr/>
        </p:nvGrpSpPr>
        <p:grpSpPr>
          <a:xfrm>
            <a:off x="278296" y="1563068"/>
            <a:ext cx="449741" cy="598484"/>
            <a:chOff x="14510931" y="6194425"/>
            <a:chExt cx="899483" cy="1196968"/>
          </a:xfrm>
        </p:grpSpPr>
        <p:sp>
          <p:nvSpPr>
            <p:cNvPr id="24"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5"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6"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7"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8"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29" name="Google Shape;397;p26"/>
          <p:cNvGrpSpPr/>
          <p:nvPr/>
        </p:nvGrpSpPr>
        <p:grpSpPr>
          <a:xfrm>
            <a:off x="1807055" y="2911449"/>
            <a:ext cx="449741" cy="598484"/>
            <a:chOff x="14510931" y="6194425"/>
            <a:chExt cx="899483" cy="1196968"/>
          </a:xfrm>
        </p:grpSpPr>
        <p:sp>
          <p:nvSpPr>
            <p:cNvPr id="30"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1"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2"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3"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4"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35" name="Google Shape;397;p26"/>
          <p:cNvGrpSpPr/>
          <p:nvPr/>
        </p:nvGrpSpPr>
        <p:grpSpPr>
          <a:xfrm>
            <a:off x="7707350" y="3075677"/>
            <a:ext cx="449741" cy="598484"/>
            <a:chOff x="14510931" y="6194425"/>
            <a:chExt cx="899483" cy="1196968"/>
          </a:xfrm>
        </p:grpSpPr>
        <p:sp>
          <p:nvSpPr>
            <p:cNvPr id="36"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7"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8"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9"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0"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41" name="Google Shape;361;p26"/>
          <p:cNvGrpSpPr/>
          <p:nvPr/>
        </p:nvGrpSpPr>
        <p:grpSpPr>
          <a:xfrm>
            <a:off x="298976" y="3436296"/>
            <a:ext cx="449698" cy="598484"/>
            <a:chOff x="16210319" y="1050931"/>
            <a:chExt cx="899395" cy="1196968"/>
          </a:xfrm>
        </p:grpSpPr>
        <p:sp>
          <p:nvSpPr>
            <p:cNvPr id="42"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3"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4"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5"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6"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7"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8"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49" name="Google Shape;361;p26"/>
          <p:cNvGrpSpPr/>
          <p:nvPr/>
        </p:nvGrpSpPr>
        <p:grpSpPr>
          <a:xfrm>
            <a:off x="7756535" y="1858398"/>
            <a:ext cx="449698" cy="598484"/>
            <a:chOff x="16210319" y="1050931"/>
            <a:chExt cx="899395" cy="1196968"/>
          </a:xfrm>
        </p:grpSpPr>
        <p:sp>
          <p:nvSpPr>
            <p:cNvPr id="50"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2"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3"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4"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5"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6"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57" name="Google Shape;361;p26"/>
          <p:cNvGrpSpPr/>
          <p:nvPr/>
        </p:nvGrpSpPr>
        <p:grpSpPr>
          <a:xfrm>
            <a:off x="6969035" y="4158758"/>
            <a:ext cx="449698" cy="598484"/>
            <a:chOff x="16210319" y="1050931"/>
            <a:chExt cx="899395" cy="1196968"/>
          </a:xfrm>
        </p:grpSpPr>
        <p:sp>
          <p:nvSpPr>
            <p:cNvPr id="58"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9"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0"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1"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2"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3"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4"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65" name="Google Shape;361;p26"/>
          <p:cNvGrpSpPr/>
          <p:nvPr/>
        </p:nvGrpSpPr>
        <p:grpSpPr>
          <a:xfrm>
            <a:off x="2675114" y="1264739"/>
            <a:ext cx="449698" cy="598484"/>
            <a:chOff x="16210319" y="1050931"/>
            <a:chExt cx="899395" cy="1196968"/>
          </a:xfrm>
        </p:grpSpPr>
        <p:sp>
          <p:nvSpPr>
            <p:cNvPr id="66"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7"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8"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69"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0"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1"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2"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73" name="Google Shape;361;p26"/>
          <p:cNvGrpSpPr/>
          <p:nvPr/>
        </p:nvGrpSpPr>
        <p:grpSpPr>
          <a:xfrm>
            <a:off x="5907891" y="1190185"/>
            <a:ext cx="449698" cy="598484"/>
            <a:chOff x="16210319" y="1050931"/>
            <a:chExt cx="899395" cy="1196968"/>
          </a:xfrm>
        </p:grpSpPr>
        <p:sp>
          <p:nvSpPr>
            <p:cNvPr id="74"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5"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6"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7"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8"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9"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0"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81" name="Google Shape;397;p26"/>
          <p:cNvGrpSpPr/>
          <p:nvPr/>
        </p:nvGrpSpPr>
        <p:grpSpPr>
          <a:xfrm>
            <a:off x="4337980" y="1056905"/>
            <a:ext cx="449741" cy="598484"/>
            <a:chOff x="14510931" y="6194425"/>
            <a:chExt cx="899483" cy="1196968"/>
          </a:xfrm>
        </p:grpSpPr>
        <p:sp>
          <p:nvSpPr>
            <p:cNvPr id="82"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3"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4"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5"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6"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87" name="Google Shape;397;p26"/>
          <p:cNvGrpSpPr/>
          <p:nvPr/>
        </p:nvGrpSpPr>
        <p:grpSpPr>
          <a:xfrm>
            <a:off x="4562850" y="4439220"/>
            <a:ext cx="449741" cy="598484"/>
            <a:chOff x="14510931" y="6194425"/>
            <a:chExt cx="899483" cy="1196968"/>
          </a:xfrm>
        </p:grpSpPr>
        <p:sp>
          <p:nvSpPr>
            <p:cNvPr id="88" name="Google Shape;398;p26"/>
            <p:cNvSpPr/>
            <p:nvPr/>
          </p:nvSpPr>
          <p:spPr>
            <a:xfrm>
              <a:off x="14723484" y="6208133"/>
              <a:ext cx="468941" cy="218091"/>
            </a:xfrm>
            <a:custGeom>
              <a:avLst/>
              <a:gdLst/>
              <a:ahLst/>
              <a:cxnLst/>
              <a:rect l="l" t="t" r="r" b="b"/>
              <a:pathLst>
                <a:path w="468941" h="218091" extrusionOk="0">
                  <a:moveTo>
                    <a:pt x="233847" y="0"/>
                  </a:moveTo>
                  <a:cubicBezTo>
                    <a:pt x="113761" y="0"/>
                    <a:pt x="14846" y="89679"/>
                    <a:pt x="0" y="205616"/>
                  </a:cubicBezTo>
                  <a:cubicBezTo>
                    <a:pt x="73935" y="204855"/>
                    <a:pt x="138360" y="165093"/>
                    <a:pt x="174057" y="106004"/>
                  </a:cubicBezTo>
                  <a:cubicBezTo>
                    <a:pt x="194085" y="112498"/>
                    <a:pt x="215413" y="116103"/>
                    <a:pt x="237608" y="116103"/>
                  </a:cubicBezTo>
                  <a:cubicBezTo>
                    <a:pt x="255152" y="116103"/>
                    <a:pt x="272089" y="113673"/>
                    <a:pt x="288349" y="109549"/>
                  </a:cubicBezTo>
                  <a:cubicBezTo>
                    <a:pt x="322932" y="173913"/>
                    <a:pt x="390779" y="217756"/>
                    <a:pt x="468942" y="218092"/>
                  </a:cubicBezTo>
                  <a:cubicBezTo>
                    <a:pt x="459866" y="96165"/>
                    <a:pt x="358210" y="0"/>
                    <a:pt x="233847"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9" name="Google Shape;399;p26"/>
            <p:cNvSpPr/>
            <p:nvPr/>
          </p:nvSpPr>
          <p:spPr>
            <a:xfrm>
              <a:off x="14510931" y="6851917"/>
              <a:ext cx="899483" cy="539476"/>
            </a:xfrm>
            <a:custGeom>
              <a:avLst/>
              <a:gdLst/>
              <a:ahLst/>
              <a:cxnLst/>
              <a:rect l="l" t="t" r="r" b="b"/>
              <a:pathLst>
                <a:path w="899483" h="539476" extrusionOk="0">
                  <a:moveTo>
                    <a:pt x="885761" y="539477"/>
                  </a:moveTo>
                  <a:lnTo>
                    <a:pt x="13723" y="539477"/>
                  </a:lnTo>
                  <a:cubicBezTo>
                    <a:pt x="9595" y="539477"/>
                    <a:pt x="5689" y="537623"/>
                    <a:pt x="3083" y="534423"/>
                  </a:cubicBezTo>
                  <a:cubicBezTo>
                    <a:pt x="476" y="531230"/>
                    <a:pt x="-549" y="527027"/>
                    <a:pt x="282" y="522990"/>
                  </a:cubicBezTo>
                  <a:lnTo>
                    <a:pt x="57012" y="248993"/>
                  </a:lnTo>
                  <a:cubicBezTo>
                    <a:pt x="82090" y="127885"/>
                    <a:pt x="177131" y="36169"/>
                    <a:pt x="299154" y="15338"/>
                  </a:cubicBezTo>
                  <a:lnTo>
                    <a:pt x="328835" y="10271"/>
                  </a:lnTo>
                  <a:cubicBezTo>
                    <a:pt x="409062" y="-3424"/>
                    <a:pt x="490422" y="-3424"/>
                    <a:pt x="570649" y="10271"/>
                  </a:cubicBezTo>
                  <a:lnTo>
                    <a:pt x="600330" y="15338"/>
                  </a:lnTo>
                  <a:cubicBezTo>
                    <a:pt x="722353" y="36169"/>
                    <a:pt x="817394" y="127885"/>
                    <a:pt x="842472" y="248993"/>
                  </a:cubicBezTo>
                  <a:lnTo>
                    <a:pt x="899202" y="522990"/>
                  </a:lnTo>
                  <a:cubicBezTo>
                    <a:pt x="900033" y="527027"/>
                    <a:pt x="899008" y="531230"/>
                    <a:pt x="896401" y="534423"/>
                  </a:cubicBezTo>
                  <a:cubicBezTo>
                    <a:pt x="893795" y="537623"/>
                    <a:pt x="889889" y="539477"/>
                    <a:pt x="885761" y="539477"/>
                  </a:cubicBezTo>
                  <a:close/>
                  <a:moveTo>
                    <a:pt x="30573" y="512060"/>
                  </a:moveTo>
                  <a:lnTo>
                    <a:pt x="868911" y="512060"/>
                  </a:lnTo>
                  <a:lnTo>
                    <a:pt x="815591" y="254549"/>
                  </a:lnTo>
                  <a:cubicBezTo>
                    <a:pt x="792824" y="144572"/>
                    <a:pt x="706513" y="61284"/>
                    <a:pt x="595707" y="42367"/>
                  </a:cubicBezTo>
                  <a:lnTo>
                    <a:pt x="566026" y="37300"/>
                  </a:lnTo>
                  <a:cubicBezTo>
                    <a:pt x="488867" y="24127"/>
                    <a:pt x="410617" y="24127"/>
                    <a:pt x="333458" y="37300"/>
                  </a:cubicBezTo>
                  <a:lnTo>
                    <a:pt x="303777" y="42367"/>
                  </a:lnTo>
                  <a:cubicBezTo>
                    <a:pt x="192970" y="61284"/>
                    <a:pt x="106660" y="144572"/>
                    <a:pt x="83893" y="254549"/>
                  </a:cubicBezTo>
                  <a:lnTo>
                    <a:pt x="30573" y="51206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0" name="Google Shape;400;p26"/>
            <p:cNvSpPr/>
            <p:nvPr/>
          </p:nvSpPr>
          <p:spPr>
            <a:xfrm>
              <a:off x="14707620" y="6194425"/>
              <a:ext cx="499419" cy="590659"/>
            </a:xfrm>
            <a:custGeom>
              <a:avLst/>
              <a:gdLst/>
              <a:ahLst/>
              <a:cxnLst/>
              <a:rect l="l" t="t" r="r" b="b"/>
              <a:pathLst>
                <a:path w="499419" h="590659" extrusionOk="0">
                  <a:moveTo>
                    <a:pt x="249713" y="590660"/>
                  </a:moveTo>
                  <a:cubicBezTo>
                    <a:pt x="107229" y="590660"/>
                    <a:pt x="0" y="383679"/>
                    <a:pt x="0" y="249465"/>
                  </a:cubicBezTo>
                  <a:cubicBezTo>
                    <a:pt x="0" y="111911"/>
                    <a:pt x="112019" y="0"/>
                    <a:pt x="249713" y="0"/>
                  </a:cubicBezTo>
                  <a:cubicBezTo>
                    <a:pt x="387400" y="0"/>
                    <a:pt x="499419" y="111911"/>
                    <a:pt x="499419" y="249465"/>
                  </a:cubicBezTo>
                  <a:cubicBezTo>
                    <a:pt x="499419" y="383679"/>
                    <a:pt x="392191" y="590660"/>
                    <a:pt x="249713" y="590660"/>
                  </a:cubicBezTo>
                  <a:close/>
                  <a:moveTo>
                    <a:pt x="249713" y="27417"/>
                  </a:moveTo>
                  <a:cubicBezTo>
                    <a:pt x="127155" y="27417"/>
                    <a:pt x="27444" y="127025"/>
                    <a:pt x="27444" y="249465"/>
                  </a:cubicBezTo>
                  <a:cubicBezTo>
                    <a:pt x="27444" y="373371"/>
                    <a:pt x="127021" y="563243"/>
                    <a:pt x="249713" y="563243"/>
                  </a:cubicBezTo>
                  <a:cubicBezTo>
                    <a:pt x="372405" y="563243"/>
                    <a:pt x="471976" y="373371"/>
                    <a:pt x="471976" y="249465"/>
                  </a:cubicBezTo>
                  <a:cubicBezTo>
                    <a:pt x="471976" y="127025"/>
                    <a:pt x="372271" y="27417"/>
                    <a:pt x="249713" y="2741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1" name="Google Shape;401;p26"/>
            <p:cNvSpPr/>
            <p:nvPr/>
          </p:nvSpPr>
          <p:spPr>
            <a:xfrm>
              <a:off x="14667205"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2" name="Google Shape;402;p26"/>
            <p:cNvSpPr/>
            <p:nvPr/>
          </p:nvSpPr>
          <p:spPr>
            <a:xfrm>
              <a:off x="15226698" y="7198637"/>
              <a:ext cx="27443" cy="192756"/>
            </a:xfrm>
            <a:custGeom>
              <a:avLst/>
              <a:gdLst/>
              <a:ahLst/>
              <a:cxnLst/>
              <a:rect l="l" t="t" r="r" b="b"/>
              <a:pathLst>
                <a:path w="27443" h="192756" extrusionOk="0">
                  <a:moveTo>
                    <a:pt x="13722" y="192757"/>
                  </a:moveTo>
                  <a:cubicBezTo>
                    <a:pt x="6144" y="192757"/>
                    <a:pt x="0" y="186619"/>
                    <a:pt x="0" y="179048"/>
                  </a:cubicBezTo>
                  <a:lnTo>
                    <a:pt x="0" y="13709"/>
                  </a:lnTo>
                  <a:cubicBezTo>
                    <a:pt x="0" y="6138"/>
                    <a:pt x="6144" y="0"/>
                    <a:pt x="13722" y="0"/>
                  </a:cubicBezTo>
                  <a:cubicBezTo>
                    <a:pt x="21300" y="0"/>
                    <a:pt x="27444" y="6138"/>
                    <a:pt x="27444" y="13709"/>
                  </a:cubicBezTo>
                  <a:lnTo>
                    <a:pt x="27444" y="179048"/>
                  </a:lnTo>
                  <a:cubicBezTo>
                    <a:pt x="27444" y="186619"/>
                    <a:pt x="21300" y="192757"/>
                    <a:pt x="13722" y="192757"/>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93" name="Google Shape;361;p26"/>
          <p:cNvGrpSpPr/>
          <p:nvPr/>
        </p:nvGrpSpPr>
        <p:grpSpPr>
          <a:xfrm>
            <a:off x="2495708" y="4446074"/>
            <a:ext cx="449698" cy="598484"/>
            <a:chOff x="16210319" y="1050931"/>
            <a:chExt cx="899395" cy="1196968"/>
          </a:xfrm>
        </p:grpSpPr>
        <p:sp>
          <p:nvSpPr>
            <p:cNvPr id="94" name="Google Shape;362;p26"/>
            <p:cNvSpPr/>
            <p:nvPr/>
          </p:nvSpPr>
          <p:spPr>
            <a:xfrm>
              <a:off x="16508852" y="1064636"/>
              <a:ext cx="387234" cy="312742"/>
            </a:xfrm>
            <a:custGeom>
              <a:avLst/>
              <a:gdLst/>
              <a:ahLst/>
              <a:cxnLst/>
              <a:rect l="l" t="t" r="r" b="b"/>
              <a:pathLst>
                <a:path w="387234" h="312742" extrusionOk="0">
                  <a:moveTo>
                    <a:pt x="151165" y="0"/>
                  </a:moveTo>
                  <a:cubicBezTo>
                    <a:pt x="93637" y="0"/>
                    <a:pt x="40956" y="20602"/>
                    <a:pt x="0" y="54765"/>
                  </a:cubicBezTo>
                  <a:cubicBezTo>
                    <a:pt x="13446" y="122893"/>
                    <a:pt x="62657" y="195406"/>
                    <a:pt x="138851" y="248046"/>
                  </a:cubicBezTo>
                  <a:cubicBezTo>
                    <a:pt x="218521" y="303090"/>
                    <a:pt x="308135" y="322932"/>
                    <a:pt x="378154" y="307871"/>
                  </a:cubicBezTo>
                  <a:cubicBezTo>
                    <a:pt x="384024" y="282776"/>
                    <a:pt x="387234" y="258302"/>
                    <a:pt x="387234" y="235841"/>
                  </a:cubicBezTo>
                  <a:cubicBezTo>
                    <a:pt x="387234" y="105590"/>
                    <a:pt x="281543" y="0"/>
                    <a:pt x="151165" y="0"/>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5" name="Google Shape;363;p26"/>
            <p:cNvSpPr/>
            <p:nvPr/>
          </p:nvSpPr>
          <p:spPr>
            <a:xfrm>
              <a:off x="16346441" y="1198205"/>
              <a:ext cx="313576" cy="462991"/>
            </a:xfrm>
            <a:custGeom>
              <a:avLst/>
              <a:gdLst/>
              <a:ahLst/>
              <a:cxnLst/>
              <a:rect l="l" t="t" r="r" b="b"/>
              <a:pathLst>
                <a:path w="313576" h="462991" extrusionOk="0">
                  <a:moveTo>
                    <a:pt x="77507" y="102273"/>
                  </a:moveTo>
                  <a:cubicBezTo>
                    <a:pt x="77507" y="65700"/>
                    <a:pt x="86083" y="31211"/>
                    <a:pt x="100955" y="317"/>
                  </a:cubicBezTo>
                  <a:lnTo>
                    <a:pt x="100799" y="0"/>
                  </a:lnTo>
                  <a:cubicBezTo>
                    <a:pt x="100799" y="0"/>
                    <a:pt x="-55690" y="231721"/>
                    <a:pt x="21299" y="381081"/>
                  </a:cubicBezTo>
                  <a:cubicBezTo>
                    <a:pt x="98289" y="530441"/>
                    <a:pt x="313577" y="429872"/>
                    <a:pt x="313577" y="429872"/>
                  </a:cubicBezTo>
                  <a:cubicBezTo>
                    <a:pt x="183198" y="429872"/>
                    <a:pt x="77507" y="232525"/>
                    <a:pt x="77507"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6" name="Google Shape;364;p26"/>
            <p:cNvSpPr/>
            <p:nvPr/>
          </p:nvSpPr>
          <p:spPr>
            <a:xfrm>
              <a:off x="16660016" y="1198205"/>
              <a:ext cx="313576" cy="462991"/>
            </a:xfrm>
            <a:custGeom>
              <a:avLst/>
              <a:gdLst/>
              <a:ahLst/>
              <a:cxnLst/>
              <a:rect l="l" t="t" r="r" b="b"/>
              <a:pathLst>
                <a:path w="313576" h="462991" extrusionOk="0">
                  <a:moveTo>
                    <a:pt x="236070" y="102273"/>
                  </a:moveTo>
                  <a:cubicBezTo>
                    <a:pt x="236070" y="65700"/>
                    <a:pt x="227494" y="31211"/>
                    <a:pt x="212621" y="317"/>
                  </a:cubicBezTo>
                  <a:lnTo>
                    <a:pt x="212778" y="0"/>
                  </a:lnTo>
                  <a:cubicBezTo>
                    <a:pt x="212778" y="0"/>
                    <a:pt x="369267" y="231721"/>
                    <a:pt x="292278" y="381081"/>
                  </a:cubicBezTo>
                  <a:cubicBezTo>
                    <a:pt x="215288" y="530441"/>
                    <a:pt x="0" y="429872"/>
                    <a:pt x="0" y="429872"/>
                  </a:cubicBezTo>
                  <a:cubicBezTo>
                    <a:pt x="130378" y="429872"/>
                    <a:pt x="236070" y="232525"/>
                    <a:pt x="236070" y="102273"/>
                  </a:cubicBezTo>
                  <a:close/>
                </a:path>
              </a:pathLst>
            </a:custGeom>
            <a:solidFill>
              <a:schemeClr val="accent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7" name="Google Shape;365;p26"/>
            <p:cNvSpPr/>
            <p:nvPr/>
          </p:nvSpPr>
          <p:spPr>
            <a:xfrm>
              <a:off x="16410223" y="1050931"/>
              <a:ext cx="499580" cy="590851"/>
            </a:xfrm>
            <a:custGeom>
              <a:avLst/>
              <a:gdLst/>
              <a:ahLst/>
              <a:cxnLst/>
              <a:rect l="l" t="t" r="r" b="b"/>
              <a:pathLst>
                <a:path w="499580" h="590851" extrusionOk="0">
                  <a:moveTo>
                    <a:pt x="249794" y="590851"/>
                  </a:moveTo>
                  <a:cubicBezTo>
                    <a:pt x="107264" y="590851"/>
                    <a:pt x="0" y="383806"/>
                    <a:pt x="0" y="249546"/>
                  </a:cubicBezTo>
                  <a:cubicBezTo>
                    <a:pt x="0" y="111946"/>
                    <a:pt x="112054" y="0"/>
                    <a:pt x="249794" y="0"/>
                  </a:cubicBezTo>
                  <a:cubicBezTo>
                    <a:pt x="387526" y="0"/>
                    <a:pt x="499581" y="111946"/>
                    <a:pt x="499581" y="249546"/>
                  </a:cubicBezTo>
                  <a:cubicBezTo>
                    <a:pt x="499581" y="383806"/>
                    <a:pt x="392317" y="590851"/>
                    <a:pt x="249794" y="590851"/>
                  </a:cubicBezTo>
                  <a:close/>
                  <a:moveTo>
                    <a:pt x="249794" y="27414"/>
                  </a:moveTo>
                  <a:cubicBezTo>
                    <a:pt x="127188" y="27414"/>
                    <a:pt x="27441" y="127065"/>
                    <a:pt x="27441" y="249546"/>
                  </a:cubicBezTo>
                  <a:cubicBezTo>
                    <a:pt x="27441" y="373499"/>
                    <a:pt x="127054" y="563437"/>
                    <a:pt x="249794" y="563437"/>
                  </a:cubicBezTo>
                  <a:cubicBezTo>
                    <a:pt x="372527" y="563437"/>
                    <a:pt x="472140" y="373499"/>
                    <a:pt x="472140" y="249546"/>
                  </a:cubicBezTo>
                  <a:cubicBezTo>
                    <a:pt x="472140" y="127065"/>
                    <a:pt x="372393" y="27414"/>
                    <a:pt x="249794" y="27414"/>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8" name="Google Shape;366;p26"/>
            <p:cNvSpPr/>
            <p:nvPr/>
          </p:nvSpPr>
          <p:spPr>
            <a:xfrm>
              <a:off x="16210319" y="1708485"/>
              <a:ext cx="899395" cy="539414"/>
            </a:xfrm>
            <a:custGeom>
              <a:avLst/>
              <a:gdLst/>
              <a:ahLst/>
              <a:cxnLst/>
              <a:rect l="l" t="t" r="r" b="b"/>
              <a:pathLst>
                <a:path w="899395" h="539414" extrusionOk="0">
                  <a:moveTo>
                    <a:pt x="885674" y="539414"/>
                  </a:moveTo>
                  <a:lnTo>
                    <a:pt x="13721" y="539414"/>
                  </a:lnTo>
                  <a:cubicBezTo>
                    <a:pt x="9594" y="539414"/>
                    <a:pt x="5688" y="537560"/>
                    <a:pt x="3082" y="534361"/>
                  </a:cubicBezTo>
                  <a:cubicBezTo>
                    <a:pt x="476" y="531169"/>
                    <a:pt x="-549" y="526966"/>
                    <a:pt x="282" y="522930"/>
                  </a:cubicBezTo>
                  <a:lnTo>
                    <a:pt x="57006" y="248962"/>
                  </a:lnTo>
                  <a:cubicBezTo>
                    <a:pt x="82082" y="127867"/>
                    <a:pt x="177113" y="36160"/>
                    <a:pt x="299122" y="15332"/>
                  </a:cubicBezTo>
                  <a:lnTo>
                    <a:pt x="328807" y="10265"/>
                  </a:lnTo>
                  <a:cubicBezTo>
                    <a:pt x="409032" y="-3422"/>
                    <a:pt x="490376" y="-3422"/>
                    <a:pt x="570588" y="10265"/>
                  </a:cubicBezTo>
                  <a:lnTo>
                    <a:pt x="600273" y="15332"/>
                  </a:lnTo>
                  <a:cubicBezTo>
                    <a:pt x="722276" y="36167"/>
                    <a:pt x="817307" y="127867"/>
                    <a:pt x="842383" y="248962"/>
                  </a:cubicBezTo>
                  <a:lnTo>
                    <a:pt x="899113" y="522930"/>
                  </a:lnTo>
                  <a:cubicBezTo>
                    <a:pt x="899944" y="526966"/>
                    <a:pt x="898919" y="531169"/>
                    <a:pt x="896313" y="534361"/>
                  </a:cubicBezTo>
                  <a:cubicBezTo>
                    <a:pt x="893707" y="537560"/>
                    <a:pt x="889801" y="539414"/>
                    <a:pt x="885674" y="539414"/>
                  </a:cubicBezTo>
                  <a:close/>
                  <a:moveTo>
                    <a:pt x="30570" y="512000"/>
                  </a:moveTo>
                  <a:lnTo>
                    <a:pt x="868825" y="512000"/>
                  </a:lnTo>
                  <a:lnTo>
                    <a:pt x="815505" y="254517"/>
                  </a:lnTo>
                  <a:lnTo>
                    <a:pt x="815505" y="254517"/>
                  </a:lnTo>
                  <a:cubicBezTo>
                    <a:pt x="792740" y="144552"/>
                    <a:pt x="706438" y="61272"/>
                    <a:pt x="595651" y="42358"/>
                  </a:cubicBezTo>
                  <a:lnTo>
                    <a:pt x="565966" y="37291"/>
                  </a:lnTo>
                  <a:cubicBezTo>
                    <a:pt x="488802" y="24113"/>
                    <a:pt x="410566" y="24120"/>
                    <a:pt x="333430" y="37291"/>
                  </a:cubicBezTo>
                  <a:lnTo>
                    <a:pt x="303744" y="42358"/>
                  </a:lnTo>
                  <a:cubicBezTo>
                    <a:pt x="192950" y="61272"/>
                    <a:pt x="106648" y="144552"/>
                    <a:pt x="83884" y="254517"/>
                  </a:cubicBezTo>
                  <a:lnTo>
                    <a:pt x="30570" y="51200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99" name="Google Shape;367;p26"/>
            <p:cNvSpPr/>
            <p:nvPr/>
          </p:nvSpPr>
          <p:spPr>
            <a:xfrm>
              <a:off x="16366577"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0" name="Google Shape;368;p26"/>
            <p:cNvSpPr/>
            <p:nvPr/>
          </p:nvSpPr>
          <p:spPr>
            <a:xfrm>
              <a:off x="16926016" y="2055163"/>
              <a:ext cx="27440" cy="192736"/>
            </a:xfrm>
            <a:custGeom>
              <a:avLst/>
              <a:gdLst/>
              <a:ahLst/>
              <a:cxnLst/>
              <a:rect l="l" t="t" r="r" b="b"/>
              <a:pathLst>
                <a:path w="27440" h="192736" extrusionOk="0">
                  <a:moveTo>
                    <a:pt x="13720" y="192736"/>
                  </a:moveTo>
                  <a:cubicBezTo>
                    <a:pt x="6143" y="192736"/>
                    <a:pt x="0" y="186599"/>
                    <a:pt x="0" y="179029"/>
                  </a:cubicBezTo>
                  <a:lnTo>
                    <a:pt x="0" y="13707"/>
                  </a:lnTo>
                  <a:cubicBezTo>
                    <a:pt x="0" y="6137"/>
                    <a:pt x="6143" y="0"/>
                    <a:pt x="13720" y="0"/>
                  </a:cubicBezTo>
                  <a:cubicBezTo>
                    <a:pt x="21297" y="0"/>
                    <a:pt x="27441" y="6137"/>
                    <a:pt x="27441" y="13707"/>
                  </a:cubicBezTo>
                  <a:lnTo>
                    <a:pt x="27441" y="179029"/>
                  </a:lnTo>
                  <a:cubicBezTo>
                    <a:pt x="27441" y="186599"/>
                    <a:pt x="21297" y="192736"/>
                    <a:pt x="13720" y="192736"/>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10313041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48" name="Google Shape;68;p13"/>
          <p:cNvSpPr txBox="1">
            <a:spLocks/>
          </p:cNvSpPr>
          <p:nvPr/>
        </p:nvSpPr>
        <p:spPr>
          <a:xfrm>
            <a:off x="618767" y="373647"/>
            <a:ext cx="6524552" cy="575489"/>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бошқаруви </a:t>
            </a:r>
            <a:r>
              <a:rPr lang="uz-Cyrl-UZ" sz="3200" dirty="0" smtClean="0"/>
              <a:t>муҳити</a:t>
            </a:r>
            <a:endParaRPr lang="uz-Cyrl-UZ" sz="3200" dirty="0"/>
          </a:p>
        </p:txBody>
      </p:sp>
      <p:pic>
        <p:nvPicPr>
          <p:cNvPr id="50"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pic>
        <p:nvPicPr>
          <p:cNvPr id="52" name="Google Shape;184;p21"/>
          <p:cNvPicPr preferRelativeResize="0"/>
          <p:nvPr/>
        </p:nvPicPr>
        <p:blipFill rotWithShape="1">
          <a:blip r:embed="rId2">
            <a:alphaModFix/>
          </a:blip>
          <a:srcRect t="81482"/>
          <a:stretch/>
        </p:blipFill>
        <p:spPr>
          <a:xfrm rot="16200000" flipH="1">
            <a:off x="-1458286" y="3047601"/>
            <a:ext cx="3537567" cy="655037"/>
          </a:xfrm>
          <a:prstGeom prst="rect">
            <a:avLst/>
          </a:prstGeom>
          <a:noFill/>
          <a:ln>
            <a:noFill/>
          </a:ln>
        </p:spPr>
      </p:pic>
      <p:sp>
        <p:nvSpPr>
          <p:cNvPr id="85" name="Google Shape;649;p34"/>
          <p:cNvSpPr/>
          <p:nvPr/>
        </p:nvSpPr>
        <p:spPr>
          <a:xfrm>
            <a:off x="914183" y="4359660"/>
            <a:ext cx="1384148" cy="524649"/>
          </a:xfrm>
          <a:prstGeom prst="rect">
            <a:avLst/>
          </a:prstGeom>
          <a:ln/>
        </p:spPr>
        <p:style>
          <a:lnRef idx="0">
            <a:schemeClr val="accent4"/>
          </a:lnRef>
          <a:fillRef idx="3">
            <a:schemeClr val="accent4"/>
          </a:fillRef>
          <a:effectRef idx="3">
            <a:schemeClr val="accent4"/>
          </a:effectRef>
          <a:fontRef idx="minor">
            <a:schemeClr val="lt1"/>
          </a:fontRef>
        </p:style>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87" name="Google Shape;651;p34"/>
          <p:cNvSpPr/>
          <p:nvPr/>
        </p:nvSpPr>
        <p:spPr>
          <a:xfrm>
            <a:off x="2833346" y="4359708"/>
            <a:ext cx="1384148" cy="524649"/>
          </a:xfrm>
          <a:prstGeom prst="rect">
            <a:avLst/>
          </a:prstGeom>
          <a:ln/>
        </p:spPr>
        <p:style>
          <a:lnRef idx="0">
            <a:schemeClr val="accent3"/>
          </a:lnRef>
          <a:fillRef idx="3">
            <a:schemeClr val="accent3"/>
          </a:fillRef>
          <a:effectRef idx="3">
            <a:schemeClr val="accent3"/>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00" name="Google Shape;664;p34"/>
          <p:cNvSpPr/>
          <p:nvPr/>
        </p:nvSpPr>
        <p:spPr>
          <a:xfrm>
            <a:off x="1715711" y="3372487"/>
            <a:ext cx="1384148" cy="524649"/>
          </a:xfrm>
          <a:prstGeom prst="rect">
            <a:avLst/>
          </a:prstGeom>
          <a:ln/>
        </p:spPr>
        <p:style>
          <a:lnRef idx="3">
            <a:schemeClr val="lt1"/>
          </a:lnRef>
          <a:fillRef idx="1">
            <a:schemeClr val="accent3"/>
          </a:fillRef>
          <a:effectRef idx="1">
            <a:schemeClr val="accent3"/>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02" name="Google Shape;667;p34"/>
          <p:cNvSpPr/>
          <p:nvPr/>
        </p:nvSpPr>
        <p:spPr>
          <a:xfrm>
            <a:off x="3797179" y="1503570"/>
            <a:ext cx="1384148" cy="524649"/>
          </a:xfrm>
          <a:prstGeom prst="rect">
            <a:avLst/>
          </a:prstGeom>
          <a:solidFill>
            <a:srgbClr val="C00000"/>
          </a:solidFill>
          <a:ln/>
        </p:spPr>
        <p:style>
          <a:lnRef idx="0">
            <a:schemeClr val="dk1"/>
          </a:lnRef>
          <a:fillRef idx="3">
            <a:schemeClr val="dk1"/>
          </a:fillRef>
          <a:effectRef idx="3">
            <a:schemeClr val="dk1"/>
          </a:effectRef>
          <a:fontRef idx="minor">
            <a:schemeClr val="lt1"/>
          </a:fontRef>
        </p:style>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05" name="Google Shape;670;p34"/>
          <p:cNvSpPr/>
          <p:nvPr/>
        </p:nvSpPr>
        <p:spPr>
          <a:xfrm>
            <a:off x="4948444" y="4359613"/>
            <a:ext cx="1384148" cy="524649"/>
          </a:xfrm>
          <a:prstGeom prst="rect">
            <a:avLst/>
          </a:prstGeom>
          <a:ln/>
        </p:spPr>
        <p:style>
          <a:lnRef idx="0">
            <a:schemeClr val="accent3"/>
          </a:lnRef>
          <a:fillRef idx="3">
            <a:schemeClr val="accent3"/>
          </a:fillRef>
          <a:effectRef idx="3">
            <a:schemeClr val="accent3"/>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07" name="Google Shape;672;p34"/>
          <p:cNvSpPr/>
          <p:nvPr/>
        </p:nvSpPr>
        <p:spPr>
          <a:xfrm>
            <a:off x="6867607" y="4359660"/>
            <a:ext cx="1384148" cy="524649"/>
          </a:xfrm>
          <a:prstGeom prst="rect">
            <a:avLst/>
          </a:prstGeom>
          <a:ln/>
        </p:spPr>
        <p:style>
          <a:lnRef idx="0">
            <a:schemeClr val="accent3"/>
          </a:lnRef>
          <a:fillRef idx="3">
            <a:schemeClr val="accent3"/>
          </a:fillRef>
          <a:effectRef idx="3">
            <a:schemeClr val="accent3"/>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09" name="Google Shape;674;p34"/>
          <p:cNvSpPr/>
          <p:nvPr/>
        </p:nvSpPr>
        <p:spPr>
          <a:xfrm>
            <a:off x="5943951" y="3372486"/>
            <a:ext cx="1384148" cy="524649"/>
          </a:xfrm>
          <a:prstGeom prst="rect">
            <a:avLst/>
          </a:prstGeom>
          <a:ln/>
        </p:spPr>
        <p:style>
          <a:lnRef idx="0">
            <a:schemeClr val="accent4"/>
          </a:lnRef>
          <a:fillRef idx="3">
            <a:schemeClr val="accent4"/>
          </a:fillRef>
          <a:effectRef idx="3">
            <a:schemeClr val="accent4"/>
          </a:effectRef>
          <a:fontRef idx="minor">
            <a:schemeClr val="lt1"/>
          </a:fontRef>
        </p:style>
        <p:txBody>
          <a:bodyPr spcFirstLastPara="1" wrap="square" lIns="45725" tIns="45725" rIns="45725" bIns="45725" anchor="ctr" anchorCtr="0">
            <a:noAutofit/>
          </a:bodyPr>
          <a:lstStyle/>
          <a:p>
            <a:endParaRPr/>
          </a:p>
        </p:txBody>
      </p:sp>
      <p:sp>
        <p:nvSpPr>
          <p:cNvPr id="117" name="Google Shape;667;p34"/>
          <p:cNvSpPr/>
          <p:nvPr/>
        </p:nvSpPr>
        <p:spPr>
          <a:xfrm>
            <a:off x="3644629" y="2355526"/>
            <a:ext cx="1683658" cy="524649"/>
          </a:xfrm>
          <a:prstGeom prst="rect">
            <a:avLst/>
          </a:prstGeom>
          <a:ln/>
        </p:spPr>
        <p:style>
          <a:lnRef idx="0">
            <a:schemeClr val="accent6"/>
          </a:lnRef>
          <a:fillRef idx="3">
            <a:schemeClr val="accent6"/>
          </a:fillRef>
          <a:effectRef idx="3">
            <a:schemeClr val="accent6"/>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18" name="object 13"/>
          <p:cNvSpPr txBox="1"/>
          <p:nvPr/>
        </p:nvSpPr>
        <p:spPr>
          <a:xfrm>
            <a:off x="4013909" y="1642019"/>
            <a:ext cx="964438" cy="217367"/>
          </a:xfrm>
          <a:prstGeom prst="rect">
            <a:avLst/>
          </a:prstGeom>
        </p:spPr>
        <p:txBody>
          <a:bodyPr vert="horz" wrap="square" lIns="0" tIns="9525" rIns="0" bIns="0" rtlCol="0">
            <a:spAutoFit/>
          </a:bodyPr>
          <a:lstStyle/>
          <a:p>
            <a:pPr marL="9525">
              <a:spcBef>
                <a:spcPts val="75"/>
              </a:spcBef>
            </a:pPr>
            <a:r>
              <a:rPr sz="1350" b="1" spc="79" dirty="0">
                <a:latin typeface="Times New Roman"/>
                <a:cs typeface="Times New Roman"/>
              </a:rPr>
              <a:t>С</a:t>
            </a:r>
            <a:r>
              <a:rPr sz="1350" b="1" spc="60" dirty="0">
                <a:latin typeface="Times New Roman"/>
                <a:cs typeface="Times New Roman"/>
              </a:rPr>
              <a:t>т</a:t>
            </a:r>
            <a:r>
              <a:rPr sz="1350" b="1" spc="127" dirty="0">
                <a:latin typeface="Times New Roman"/>
                <a:cs typeface="Times New Roman"/>
              </a:rPr>
              <a:t>р</a:t>
            </a:r>
            <a:r>
              <a:rPr sz="1350" b="1" spc="120" dirty="0">
                <a:latin typeface="Times New Roman"/>
                <a:cs typeface="Times New Roman"/>
              </a:rPr>
              <a:t>а</a:t>
            </a:r>
            <a:r>
              <a:rPr sz="1350" b="1" spc="71" dirty="0">
                <a:latin typeface="Times New Roman"/>
                <a:cs typeface="Times New Roman"/>
              </a:rPr>
              <a:t>т</a:t>
            </a:r>
            <a:r>
              <a:rPr sz="1350" b="1" spc="79" dirty="0">
                <a:latin typeface="Times New Roman"/>
                <a:cs typeface="Times New Roman"/>
              </a:rPr>
              <a:t>е</a:t>
            </a:r>
            <a:r>
              <a:rPr sz="1350" b="1" spc="56" dirty="0">
                <a:latin typeface="Times New Roman"/>
                <a:cs typeface="Times New Roman"/>
              </a:rPr>
              <a:t>г</a:t>
            </a:r>
            <a:r>
              <a:rPr sz="1350" b="1" spc="120" dirty="0">
                <a:latin typeface="Times New Roman"/>
                <a:cs typeface="Times New Roman"/>
              </a:rPr>
              <a:t>и</a:t>
            </a:r>
            <a:r>
              <a:rPr sz="1350" b="1" spc="158" dirty="0">
                <a:latin typeface="Times New Roman"/>
                <a:cs typeface="Times New Roman"/>
              </a:rPr>
              <a:t>я</a:t>
            </a:r>
            <a:endParaRPr sz="1350" b="1" dirty="0">
              <a:latin typeface="Times New Roman"/>
              <a:cs typeface="Times New Roman"/>
            </a:endParaRPr>
          </a:p>
        </p:txBody>
      </p:sp>
      <p:sp>
        <p:nvSpPr>
          <p:cNvPr id="119" name="Google Shape;667;p34"/>
          <p:cNvSpPr/>
          <p:nvPr/>
        </p:nvSpPr>
        <p:spPr>
          <a:xfrm>
            <a:off x="3795456" y="3372488"/>
            <a:ext cx="1384148" cy="524649"/>
          </a:xfrm>
          <a:prstGeom prst="rect">
            <a:avLst/>
          </a:prstGeom>
          <a:ln/>
        </p:spPr>
        <p:style>
          <a:lnRef idx="0">
            <a:schemeClr val="accent3"/>
          </a:lnRef>
          <a:fillRef idx="3">
            <a:schemeClr val="accent3"/>
          </a:fillRef>
          <a:effectRef idx="3">
            <a:schemeClr val="accent3"/>
          </a:effectRef>
          <a:fontRef idx="minor">
            <a:schemeClr val="lt1"/>
          </a:fontRef>
        </p:style>
        <p:txBody>
          <a:bodyPr spcFirstLastPara="1" wrap="square" lIns="45725" tIns="45725" rIns="45725" bIns="45725" anchor="ctr" anchorCtr="0">
            <a:noAutofit/>
          </a:bodyPr>
          <a:lstStyle/>
          <a:p>
            <a:endParaRPr>
              <a:solidFill>
                <a:schemeClr val="lt1"/>
              </a:solidFill>
              <a:latin typeface="+mn-lt"/>
              <a:ea typeface="+mn-ea"/>
              <a:cs typeface="+mn-cs"/>
            </a:endParaRPr>
          </a:p>
        </p:txBody>
      </p:sp>
      <p:sp>
        <p:nvSpPr>
          <p:cNvPr id="120" name="object 17"/>
          <p:cNvSpPr txBox="1"/>
          <p:nvPr/>
        </p:nvSpPr>
        <p:spPr>
          <a:xfrm>
            <a:off x="3645308" y="2430379"/>
            <a:ext cx="1682979" cy="364683"/>
          </a:xfrm>
          <a:prstGeom prst="rect">
            <a:avLst/>
          </a:prstGeom>
        </p:spPr>
        <p:txBody>
          <a:bodyPr vert="horz" wrap="square" lIns="0" tIns="30956" rIns="0" bIns="0" rtlCol="0">
            <a:spAutoFit/>
          </a:bodyPr>
          <a:lstStyle/>
          <a:p>
            <a:pPr marL="9525" marR="3810" indent="-9525" algn="ctr">
              <a:lnSpc>
                <a:spcPts val="1298"/>
              </a:lnSpc>
              <a:spcBef>
                <a:spcPts val="244"/>
              </a:spcBef>
            </a:pPr>
            <a:r>
              <a:rPr lang="uz-Cyrl-UZ" sz="1200" b="1" spc="79" dirty="0" smtClean="0">
                <a:latin typeface="Times New Roman"/>
                <a:cs typeface="Times New Roman"/>
              </a:rPr>
              <a:t>Лойиҳалар стратегик</a:t>
            </a:r>
            <a:r>
              <a:rPr sz="1200" b="1" spc="79" dirty="0" smtClean="0">
                <a:latin typeface="Times New Roman"/>
                <a:cs typeface="Times New Roman"/>
              </a:rPr>
              <a:t> </a:t>
            </a:r>
            <a:r>
              <a:rPr lang="uz-Cyrl-UZ" sz="1200" b="1" spc="83" dirty="0" smtClean="0">
                <a:latin typeface="Times New Roman"/>
                <a:cs typeface="Times New Roman"/>
              </a:rPr>
              <a:t>портфели</a:t>
            </a:r>
            <a:endParaRPr sz="1200" b="1" dirty="0">
              <a:latin typeface="Times New Roman"/>
              <a:cs typeface="Times New Roman"/>
            </a:endParaRPr>
          </a:p>
        </p:txBody>
      </p:sp>
      <p:sp>
        <p:nvSpPr>
          <p:cNvPr id="121" name="object 33"/>
          <p:cNvSpPr txBox="1"/>
          <p:nvPr/>
        </p:nvSpPr>
        <p:spPr>
          <a:xfrm>
            <a:off x="4053805" y="3530557"/>
            <a:ext cx="869919" cy="194765"/>
          </a:xfrm>
          <a:prstGeom prst="rect">
            <a:avLst/>
          </a:prstGeom>
        </p:spPr>
        <p:txBody>
          <a:bodyPr vert="horz" wrap="square" lIns="0" tIns="10001" rIns="0" bIns="0" rtlCol="0">
            <a:spAutoFit/>
          </a:bodyPr>
          <a:lstStyle/>
          <a:p>
            <a:pPr marL="9525">
              <a:spcBef>
                <a:spcPts val="79"/>
              </a:spcBef>
            </a:pPr>
            <a:r>
              <a:rPr lang="uz-Cyrl-UZ" sz="1200" b="1" spc="83" dirty="0" smtClean="0">
                <a:latin typeface="Times New Roman"/>
                <a:cs typeface="Times New Roman"/>
              </a:rPr>
              <a:t>Лойиҳалар</a:t>
            </a:r>
            <a:endParaRPr sz="1200" b="1" dirty="0">
              <a:latin typeface="Times New Roman"/>
              <a:cs typeface="Times New Roman"/>
            </a:endParaRPr>
          </a:p>
        </p:txBody>
      </p:sp>
      <p:sp>
        <p:nvSpPr>
          <p:cNvPr id="122" name="object 37"/>
          <p:cNvSpPr txBox="1"/>
          <p:nvPr/>
        </p:nvSpPr>
        <p:spPr>
          <a:xfrm>
            <a:off x="6200465" y="3530557"/>
            <a:ext cx="884873" cy="194765"/>
          </a:xfrm>
          <a:prstGeom prst="rect">
            <a:avLst/>
          </a:prstGeom>
        </p:spPr>
        <p:txBody>
          <a:bodyPr vert="horz" wrap="square" lIns="0" tIns="10001" rIns="0" bIns="0" rtlCol="0">
            <a:spAutoFit/>
          </a:bodyPr>
          <a:lstStyle/>
          <a:p>
            <a:pPr marL="9525">
              <a:spcBef>
                <a:spcPts val="79"/>
              </a:spcBef>
            </a:pPr>
            <a:r>
              <a:rPr lang="uz-Cyrl-UZ" sz="1200" b="1" dirty="0" smtClean="0">
                <a:latin typeface="Times New Roman"/>
                <a:cs typeface="Times New Roman"/>
              </a:rPr>
              <a:t>Дастурлар</a:t>
            </a:r>
            <a:endParaRPr sz="1200" b="1" dirty="0">
              <a:latin typeface="Times New Roman"/>
              <a:cs typeface="Times New Roman"/>
            </a:endParaRPr>
          </a:p>
        </p:txBody>
      </p:sp>
      <p:sp>
        <p:nvSpPr>
          <p:cNvPr id="123" name="object 21"/>
          <p:cNvSpPr txBox="1"/>
          <p:nvPr/>
        </p:nvSpPr>
        <p:spPr>
          <a:xfrm>
            <a:off x="1778518" y="3537427"/>
            <a:ext cx="1261718" cy="194573"/>
          </a:xfrm>
          <a:prstGeom prst="rect">
            <a:avLst/>
          </a:prstGeom>
        </p:spPr>
        <p:txBody>
          <a:bodyPr vert="horz" wrap="square" lIns="0" tIns="28099" rIns="0" bIns="0" rtlCol="0">
            <a:spAutoFit/>
          </a:bodyPr>
          <a:lstStyle/>
          <a:p>
            <a:pPr marL="9525" marR="3810" algn="ctr">
              <a:lnSpc>
                <a:spcPct val="90100"/>
              </a:lnSpc>
              <a:spcBef>
                <a:spcPts val="221"/>
              </a:spcBef>
            </a:pPr>
            <a:r>
              <a:rPr lang="uz-Cyrl-UZ" sz="1200" b="1" spc="172" dirty="0" smtClean="0">
                <a:latin typeface="Times New Roman"/>
                <a:cs typeface="Times New Roman"/>
              </a:rPr>
              <a:t>Портфеллар</a:t>
            </a:r>
            <a:endParaRPr sz="1200" b="1" dirty="0">
              <a:latin typeface="Times New Roman"/>
              <a:cs typeface="Times New Roman"/>
            </a:endParaRPr>
          </a:p>
        </p:txBody>
      </p:sp>
      <p:sp>
        <p:nvSpPr>
          <p:cNvPr id="124" name="object 25"/>
          <p:cNvSpPr txBox="1"/>
          <p:nvPr/>
        </p:nvSpPr>
        <p:spPr>
          <a:xfrm>
            <a:off x="1122102" y="4524314"/>
            <a:ext cx="968310" cy="195246"/>
          </a:xfrm>
          <a:prstGeom prst="rect">
            <a:avLst/>
          </a:prstGeom>
        </p:spPr>
        <p:txBody>
          <a:bodyPr vert="horz" wrap="square" lIns="0" tIns="10478" rIns="0" bIns="0" rtlCol="0">
            <a:spAutoFit/>
          </a:bodyPr>
          <a:lstStyle/>
          <a:p>
            <a:pPr marL="9525">
              <a:spcBef>
                <a:spcPts val="83"/>
              </a:spcBef>
            </a:pPr>
            <a:r>
              <a:rPr lang="uz-Cyrl-UZ" sz="1200" b="1" spc="135" dirty="0" smtClean="0">
                <a:latin typeface="Times New Roman"/>
                <a:cs typeface="Times New Roman"/>
              </a:rPr>
              <a:t>Дастурлар</a:t>
            </a:r>
            <a:endParaRPr sz="1200" b="1" dirty="0">
              <a:latin typeface="Times New Roman"/>
              <a:cs typeface="Times New Roman"/>
            </a:endParaRPr>
          </a:p>
        </p:txBody>
      </p:sp>
      <p:sp>
        <p:nvSpPr>
          <p:cNvPr id="125" name="object 33"/>
          <p:cNvSpPr txBox="1"/>
          <p:nvPr/>
        </p:nvSpPr>
        <p:spPr>
          <a:xfrm>
            <a:off x="7085338" y="4524313"/>
            <a:ext cx="869919" cy="194765"/>
          </a:xfrm>
          <a:prstGeom prst="rect">
            <a:avLst/>
          </a:prstGeom>
        </p:spPr>
        <p:txBody>
          <a:bodyPr vert="horz" wrap="square" lIns="0" tIns="10001" rIns="0" bIns="0" rtlCol="0">
            <a:spAutoFit/>
          </a:bodyPr>
          <a:lstStyle/>
          <a:p>
            <a:pPr marL="9525">
              <a:spcBef>
                <a:spcPts val="79"/>
              </a:spcBef>
            </a:pPr>
            <a:r>
              <a:rPr lang="uz-Cyrl-UZ" sz="1200" b="1" spc="83" dirty="0" smtClean="0">
                <a:latin typeface="Times New Roman"/>
                <a:cs typeface="Times New Roman"/>
              </a:rPr>
              <a:t>Лойиҳалар</a:t>
            </a:r>
            <a:endParaRPr sz="1200" b="1" dirty="0">
              <a:latin typeface="Times New Roman"/>
              <a:cs typeface="Times New Roman"/>
            </a:endParaRPr>
          </a:p>
        </p:txBody>
      </p:sp>
      <p:sp>
        <p:nvSpPr>
          <p:cNvPr id="126" name="object 33"/>
          <p:cNvSpPr txBox="1"/>
          <p:nvPr/>
        </p:nvSpPr>
        <p:spPr>
          <a:xfrm>
            <a:off x="3098972" y="4524313"/>
            <a:ext cx="869919" cy="194765"/>
          </a:xfrm>
          <a:prstGeom prst="rect">
            <a:avLst/>
          </a:prstGeom>
        </p:spPr>
        <p:txBody>
          <a:bodyPr vert="horz" wrap="square" lIns="0" tIns="10001" rIns="0" bIns="0" rtlCol="0">
            <a:spAutoFit/>
          </a:bodyPr>
          <a:lstStyle/>
          <a:p>
            <a:pPr marL="9525">
              <a:spcBef>
                <a:spcPts val="79"/>
              </a:spcBef>
            </a:pPr>
            <a:r>
              <a:rPr lang="uz-Cyrl-UZ" sz="1200" b="1" spc="83" dirty="0" smtClean="0">
                <a:latin typeface="Times New Roman"/>
                <a:cs typeface="Times New Roman"/>
              </a:rPr>
              <a:t>Лойиҳалар</a:t>
            </a:r>
            <a:endParaRPr sz="1200" b="1" dirty="0">
              <a:latin typeface="Times New Roman"/>
              <a:cs typeface="Times New Roman"/>
            </a:endParaRPr>
          </a:p>
        </p:txBody>
      </p:sp>
      <p:sp>
        <p:nvSpPr>
          <p:cNvPr id="127" name="object 33"/>
          <p:cNvSpPr txBox="1"/>
          <p:nvPr/>
        </p:nvSpPr>
        <p:spPr>
          <a:xfrm>
            <a:off x="5179768" y="4524314"/>
            <a:ext cx="869919" cy="194765"/>
          </a:xfrm>
          <a:prstGeom prst="rect">
            <a:avLst/>
          </a:prstGeom>
        </p:spPr>
        <p:txBody>
          <a:bodyPr vert="horz" wrap="square" lIns="0" tIns="10001" rIns="0" bIns="0" rtlCol="0">
            <a:spAutoFit/>
          </a:bodyPr>
          <a:lstStyle/>
          <a:p>
            <a:pPr marL="9525">
              <a:spcBef>
                <a:spcPts val="79"/>
              </a:spcBef>
            </a:pPr>
            <a:r>
              <a:rPr lang="uz-Cyrl-UZ" sz="1200" b="1" spc="83" dirty="0" smtClean="0">
                <a:latin typeface="Times New Roman"/>
                <a:cs typeface="Times New Roman"/>
              </a:rPr>
              <a:t>Лойиҳалар</a:t>
            </a:r>
            <a:endParaRPr sz="1200" b="1" dirty="0">
              <a:latin typeface="Times New Roman"/>
              <a:cs typeface="Times New Roman"/>
            </a:endParaRPr>
          </a:p>
        </p:txBody>
      </p:sp>
      <p:cxnSp>
        <p:nvCxnSpPr>
          <p:cNvPr id="130" name="Прямая соединительная линия 129"/>
          <p:cNvCxnSpPr>
            <a:stCxn id="117" idx="0"/>
            <a:endCxn id="102" idx="2"/>
          </p:cNvCxnSpPr>
          <p:nvPr/>
        </p:nvCxnSpPr>
        <p:spPr>
          <a:xfrm flipV="1">
            <a:off x="4486458" y="2028219"/>
            <a:ext cx="2795" cy="32730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32" name="Прямая соединительная линия 131"/>
          <p:cNvCxnSpPr>
            <a:stCxn id="117" idx="2"/>
            <a:endCxn id="119" idx="0"/>
          </p:cNvCxnSpPr>
          <p:nvPr/>
        </p:nvCxnSpPr>
        <p:spPr>
          <a:xfrm>
            <a:off x="4486458" y="2880175"/>
            <a:ext cx="1072" cy="492313"/>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34" name="Прямая соединительная линия 133"/>
          <p:cNvCxnSpPr/>
          <p:nvPr/>
        </p:nvCxnSpPr>
        <p:spPr>
          <a:xfrm flipV="1">
            <a:off x="2413190" y="3093835"/>
            <a:ext cx="4283243" cy="1375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36" name="Прямая соединительная линия 135"/>
          <p:cNvCxnSpPr>
            <a:stCxn id="100" idx="0"/>
          </p:cNvCxnSpPr>
          <p:nvPr/>
        </p:nvCxnSpPr>
        <p:spPr>
          <a:xfrm flipV="1">
            <a:off x="2407785" y="3100710"/>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1" name="Прямая соединительная линия 140"/>
          <p:cNvCxnSpPr/>
          <p:nvPr/>
        </p:nvCxnSpPr>
        <p:spPr>
          <a:xfrm flipV="1">
            <a:off x="6682447" y="3095623"/>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2" name="Прямая соединительная линия 141"/>
          <p:cNvCxnSpPr/>
          <p:nvPr/>
        </p:nvCxnSpPr>
        <p:spPr>
          <a:xfrm flipV="1">
            <a:off x="1605491" y="4083570"/>
            <a:ext cx="1971374" cy="315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4" name="Прямая соединительная линия 143"/>
          <p:cNvCxnSpPr/>
          <p:nvPr/>
        </p:nvCxnSpPr>
        <p:spPr>
          <a:xfrm flipV="1">
            <a:off x="3563818" y="4083570"/>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5" name="Прямая соединительная линия 144"/>
          <p:cNvCxnSpPr/>
          <p:nvPr/>
        </p:nvCxnSpPr>
        <p:spPr>
          <a:xfrm flipV="1">
            <a:off x="1600086" y="4087305"/>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6" name="Прямая соединительная линия 145"/>
          <p:cNvCxnSpPr/>
          <p:nvPr/>
        </p:nvCxnSpPr>
        <p:spPr>
          <a:xfrm flipV="1">
            <a:off x="7581162" y="4087305"/>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47" name="Прямая соединительная линия 146"/>
          <p:cNvCxnSpPr/>
          <p:nvPr/>
        </p:nvCxnSpPr>
        <p:spPr>
          <a:xfrm flipV="1">
            <a:off x="5614727" y="4087354"/>
            <a:ext cx="5405" cy="27177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50" name="Прямая соединительная линия 149"/>
          <p:cNvCxnSpPr/>
          <p:nvPr/>
        </p:nvCxnSpPr>
        <p:spPr>
          <a:xfrm flipV="1">
            <a:off x="5621288" y="4083570"/>
            <a:ext cx="1971374" cy="315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51" name="Прямая соединительная линия 150"/>
          <p:cNvCxnSpPr/>
          <p:nvPr/>
        </p:nvCxnSpPr>
        <p:spPr>
          <a:xfrm flipV="1">
            <a:off x="2407785" y="3897137"/>
            <a:ext cx="0" cy="186433"/>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53" name="Прямая соединительная линия 152"/>
          <p:cNvCxnSpPr/>
          <p:nvPr/>
        </p:nvCxnSpPr>
        <p:spPr>
          <a:xfrm flipV="1">
            <a:off x="6652391" y="3897137"/>
            <a:ext cx="0" cy="186433"/>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225781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pic>
        <p:nvPicPr>
          <p:cNvPr id="9"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sp>
        <p:nvSpPr>
          <p:cNvPr id="7" name="Google Shape;68;p13"/>
          <p:cNvSpPr txBox="1">
            <a:spLocks/>
          </p:cNvSpPr>
          <p:nvPr/>
        </p:nvSpPr>
        <p:spPr>
          <a:xfrm>
            <a:off x="618767" y="373647"/>
            <a:ext cx="6524552" cy="575489"/>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t>Лойиҳа бошқаруви </a:t>
            </a:r>
            <a:r>
              <a:rPr lang="uz-Cyrl-UZ" sz="3200" dirty="0" smtClean="0"/>
              <a:t>муҳити</a:t>
            </a:r>
            <a:endParaRPr lang="uz-Cyrl-UZ" sz="3200" dirty="0"/>
          </a:p>
        </p:txBody>
      </p:sp>
      <p:pic>
        <p:nvPicPr>
          <p:cNvPr id="2" name="Рисунок 1"/>
          <p:cNvPicPr>
            <a:picLocks noChangeAspect="1"/>
          </p:cNvPicPr>
          <p:nvPr/>
        </p:nvPicPr>
        <p:blipFill>
          <a:blip r:embed="rId3"/>
          <a:stretch>
            <a:fillRect/>
          </a:stretch>
        </p:blipFill>
        <p:spPr>
          <a:xfrm>
            <a:off x="1320036" y="1603960"/>
            <a:ext cx="6469552" cy="3539944"/>
          </a:xfrm>
          <a:prstGeom prst="rect">
            <a:avLst/>
          </a:prstGeom>
        </p:spPr>
      </p:pic>
      <p:pic>
        <p:nvPicPr>
          <p:cNvPr id="10" name="Google Shape;184;p21"/>
          <p:cNvPicPr preferRelativeResize="0"/>
          <p:nvPr/>
        </p:nvPicPr>
        <p:blipFill rotWithShape="1">
          <a:blip r:embed="rId2">
            <a:alphaModFix/>
          </a:blip>
          <a:srcRect t="81482"/>
          <a:stretch/>
        </p:blipFill>
        <p:spPr>
          <a:xfrm rot="16200000" flipH="1">
            <a:off x="-1406611" y="3047601"/>
            <a:ext cx="3537567" cy="655037"/>
          </a:xfrm>
          <a:prstGeom prst="rect">
            <a:avLst/>
          </a:prstGeom>
          <a:noFill/>
          <a:ln>
            <a:noFill/>
          </a:ln>
        </p:spPr>
      </p:pic>
    </p:spTree>
    <p:extLst>
      <p:ext uri="{BB962C8B-B14F-4D97-AF65-F5344CB8AC3E}">
        <p14:creationId xmlns:p14="http://schemas.microsoft.com/office/powerpoint/2010/main" val="11723094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6972" y="1179722"/>
            <a:ext cx="8177286" cy="3887008"/>
            <a:chOff x="214125" y="1399032"/>
            <a:chExt cx="7981946" cy="5205984"/>
          </a:xfrm>
        </p:grpSpPr>
        <p:sp>
          <p:nvSpPr>
            <p:cNvPr id="3" name="object 3"/>
            <p:cNvSpPr/>
            <p:nvPr/>
          </p:nvSpPr>
          <p:spPr>
            <a:xfrm>
              <a:off x="771143" y="1399032"/>
              <a:ext cx="7424928" cy="5205984"/>
            </a:xfrm>
            <a:prstGeom prst="rect">
              <a:avLst/>
            </a:prstGeom>
            <a:blipFill>
              <a:blip r:embed="rId2" cstate="print"/>
              <a:stretch>
                <a:fillRect/>
              </a:stretch>
            </a:blipFill>
          </p:spPr>
          <p:txBody>
            <a:bodyPr wrap="square" lIns="0" tIns="0" rIns="0" bIns="0" rtlCol="0"/>
            <a:lstStyle/>
            <a:p>
              <a:endParaRPr sz="1050"/>
            </a:p>
          </p:txBody>
        </p:sp>
        <p:sp>
          <p:nvSpPr>
            <p:cNvPr id="4" name="object 4"/>
            <p:cNvSpPr/>
            <p:nvPr/>
          </p:nvSpPr>
          <p:spPr>
            <a:xfrm>
              <a:off x="826005" y="1429511"/>
              <a:ext cx="7315200" cy="5096510"/>
            </a:xfrm>
            <a:custGeom>
              <a:avLst/>
              <a:gdLst/>
              <a:ahLst/>
              <a:cxnLst/>
              <a:rect l="l" t="t" r="r" b="b"/>
              <a:pathLst>
                <a:path w="7315200" h="5096509">
                  <a:moveTo>
                    <a:pt x="4767074" y="0"/>
                  </a:moveTo>
                  <a:lnTo>
                    <a:pt x="4767074" y="1274064"/>
                  </a:lnTo>
                  <a:lnTo>
                    <a:pt x="0" y="1274064"/>
                  </a:lnTo>
                  <a:lnTo>
                    <a:pt x="0" y="3822192"/>
                  </a:lnTo>
                  <a:lnTo>
                    <a:pt x="4767074" y="3822192"/>
                  </a:lnTo>
                  <a:lnTo>
                    <a:pt x="4767074" y="5096253"/>
                  </a:lnTo>
                  <a:lnTo>
                    <a:pt x="7315202" y="2548128"/>
                  </a:lnTo>
                  <a:lnTo>
                    <a:pt x="4767074" y="0"/>
                  </a:lnTo>
                  <a:close/>
                </a:path>
              </a:pathLst>
            </a:custGeom>
            <a:solidFill>
              <a:srgbClr val="FFD9CE"/>
            </a:solidFill>
          </p:spPr>
          <p:txBody>
            <a:bodyPr wrap="square" lIns="0" tIns="0" rIns="0" bIns="0" rtlCol="0"/>
            <a:lstStyle/>
            <a:p>
              <a:endParaRPr sz="1050"/>
            </a:p>
          </p:txBody>
        </p:sp>
        <p:sp>
          <p:nvSpPr>
            <p:cNvPr id="5" name="object 5"/>
            <p:cNvSpPr/>
            <p:nvPr/>
          </p:nvSpPr>
          <p:spPr>
            <a:xfrm>
              <a:off x="214125" y="2807208"/>
              <a:ext cx="1390908" cy="2389631"/>
            </a:xfrm>
            <a:prstGeom prst="rect">
              <a:avLst/>
            </a:prstGeom>
            <a:blipFill>
              <a:blip r:embed="rId3" cstate="print"/>
              <a:stretch>
                <a:fillRect/>
              </a:stretch>
            </a:blipFill>
          </p:spPr>
          <p:txBody>
            <a:bodyPr wrap="square" lIns="0" tIns="0" rIns="0" bIns="0" rtlCol="0"/>
            <a:lstStyle/>
            <a:p>
              <a:endParaRPr sz="1050"/>
            </a:p>
          </p:txBody>
        </p:sp>
      </p:grpSp>
      <p:sp>
        <p:nvSpPr>
          <p:cNvPr id="7" name="object 7"/>
          <p:cNvSpPr txBox="1"/>
          <p:nvPr/>
        </p:nvSpPr>
        <p:spPr>
          <a:xfrm>
            <a:off x="239235" y="2745870"/>
            <a:ext cx="1279898" cy="689548"/>
          </a:xfrm>
          <a:prstGeom prst="rect">
            <a:avLst/>
          </a:prstGeom>
        </p:spPr>
        <p:txBody>
          <a:bodyPr vert="horz" wrap="square" lIns="0" tIns="28575" rIns="0" bIns="0" rtlCol="0">
            <a:spAutoFit/>
          </a:bodyPr>
          <a:lstStyle/>
          <a:p>
            <a:pPr marL="36671" marR="3810" indent="-27623" algn="just">
              <a:lnSpc>
                <a:spcPct val="90000"/>
              </a:lnSpc>
              <a:spcBef>
                <a:spcPts val="225"/>
              </a:spcBef>
            </a:pPr>
            <a:r>
              <a:rPr lang="uz-Cyrl-UZ" sz="1100" b="1" i="1" spc="-4" dirty="0" smtClean="0">
                <a:latin typeface="Verdana"/>
                <a:cs typeface="Verdana"/>
              </a:rPr>
              <a:t>Лойиҳа</a:t>
            </a:r>
          </a:p>
          <a:p>
            <a:pPr marL="36671" marR="3810" indent="-27623" algn="just">
              <a:lnSpc>
                <a:spcPct val="90000"/>
              </a:lnSpc>
              <a:spcBef>
                <a:spcPts val="225"/>
              </a:spcBef>
            </a:pPr>
            <a:r>
              <a:rPr lang="uz-Cyrl-UZ" sz="1100" b="1" i="1" spc="-4" dirty="0" smtClean="0">
                <a:latin typeface="Verdana"/>
                <a:cs typeface="Verdana"/>
              </a:rPr>
              <a:t>бошқарувига</a:t>
            </a:r>
          </a:p>
          <a:p>
            <a:pPr marL="36671" marR="3810" indent="-27623" algn="just">
              <a:lnSpc>
                <a:spcPct val="90000"/>
              </a:lnSpc>
              <a:spcBef>
                <a:spcPts val="225"/>
              </a:spcBef>
            </a:pPr>
            <a:r>
              <a:rPr lang="uz-Cyrl-UZ" sz="1100" b="1" i="1" spc="-4" dirty="0" smtClean="0">
                <a:latin typeface="Verdana"/>
                <a:cs typeface="Verdana"/>
              </a:rPr>
              <a:t>асос солиниши</a:t>
            </a:r>
            <a:r>
              <a:rPr sz="1100" b="1" i="1" spc="8" dirty="0" smtClean="0">
                <a:latin typeface="Verdana"/>
                <a:cs typeface="Verdana"/>
              </a:rPr>
              <a:t>  </a:t>
            </a:r>
            <a:r>
              <a:rPr sz="1100" b="1" i="1" spc="-153" dirty="0">
                <a:latin typeface="Verdana"/>
                <a:cs typeface="Verdana"/>
              </a:rPr>
              <a:t>(</a:t>
            </a:r>
            <a:r>
              <a:rPr sz="1100" b="1" i="1" spc="-153" dirty="0" smtClean="0">
                <a:latin typeface="Verdana"/>
                <a:cs typeface="Verdana"/>
              </a:rPr>
              <a:t>1930</a:t>
            </a:r>
            <a:r>
              <a:rPr sz="1100" b="1" spc="-153" dirty="0" smtClean="0">
                <a:latin typeface="Verdana"/>
                <a:cs typeface="Verdana"/>
              </a:rPr>
              <a:t>—</a:t>
            </a:r>
            <a:r>
              <a:rPr sz="1100" b="1" i="1" spc="-153" dirty="0" smtClean="0">
                <a:latin typeface="Verdana"/>
                <a:cs typeface="Verdana"/>
              </a:rPr>
              <a:t>1960</a:t>
            </a:r>
            <a:r>
              <a:rPr lang="uz-Cyrl-UZ" sz="1100" b="1" i="1" spc="-153" dirty="0" smtClean="0">
                <a:latin typeface="Verdana"/>
                <a:cs typeface="Verdana"/>
              </a:rPr>
              <a:t> </a:t>
            </a:r>
            <a:r>
              <a:rPr lang="uz-Cyrl-UZ" sz="1100" b="1" i="1" spc="-105" dirty="0" smtClean="0">
                <a:latin typeface="Verdana"/>
                <a:cs typeface="Verdana"/>
              </a:rPr>
              <a:t>й</a:t>
            </a:r>
            <a:r>
              <a:rPr sz="1100" b="1" i="1" spc="-105" dirty="0" smtClean="0">
                <a:latin typeface="Verdana"/>
                <a:cs typeface="Verdana"/>
              </a:rPr>
              <a:t>.)</a:t>
            </a:r>
            <a:endParaRPr sz="1100" dirty="0">
              <a:latin typeface="Verdana"/>
              <a:cs typeface="Verdana"/>
            </a:endParaRPr>
          </a:p>
        </p:txBody>
      </p:sp>
      <p:sp>
        <p:nvSpPr>
          <p:cNvPr id="8" name="object 8"/>
          <p:cNvSpPr/>
          <p:nvPr/>
        </p:nvSpPr>
        <p:spPr>
          <a:xfrm>
            <a:off x="1644751" y="2185705"/>
            <a:ext cx="1407832" cy="1892808"/>
          </a:xfrm>
          <a:prstGeom prst="rect">
            <a:avLst/>
          </a:prstGeom>
          <a:blipFill>
            <a:blip r:embed="rId4" cstate="print"/>
            <a:stretch>
              <a:fillRect/>
            </a:stretch>
          </a:blipFill>
        </p:spPr>
        <p:txBody>
          <a:bodyPr wrap="square" lIns="0" tIns="0" rIns="0" bIns="0" rtlCol="0"/>
          <a:lstStyle/>
          <a:p>
            <a:endParaRPr sz="1050"/>
          </a:p>
        </p:txBody>
      </p:sp>
      <p:sp>
        <p:nvSpPr>
          <p:cNvPr id="9" name="object 9"/>
          <p:cNvSpPr txBox="1"/>
          <p:nvPr/>
        </p:nvSpPr>
        <p:spPr>
          <a:xfrm>
            <a:off x="1779926" y="2285504"/>
            <a:ext cx="1201670" cy="1610280"/>
          </a:xfrm>
          <a:prstGeom prst="rect">
            <a:avLst/>
          </a:prstGeom>
        </p:spPr>
        <p:txBody>
          <a:bodyPr vert="horz" wrap="square" lIns="0" tIns="10001" rIns="0" bIns="0" rtlCol="0">
            <a:spAutoFit/>
          </a:bodyPr>
          <a:lstStyle/>
          <a:p>
            <a:pPr marL="36671">
              <a:lnSpc>
                <a:spcPts val="1369"/>
              </a:lnSpc>
              <a:spcBef>
                <a:spcPts val="79"/>
              </a:spcBef>
            </a:pPr>
            <a:r>
              <a:rPr lang="uz-Cyrl-UZ" sz="1100" b="1" i="1" dirty="0" smtClean="0">
                <a:latin typeface="Verdana"/>
                <a:cs typeface="Verdana"/>
              </a:rPr>
              <a:t>Тармоқли режалаштириш ва бошқарув усулларини ишлаб чиқиш ва амалга ошириш</a:t>
            </a:r>
            <a:r>
              <a:rPr sz="1100" b="1" i="1" spc="-86" dirty="0" smtClean="0">
                <a:latin typeface="Verdana"/>
                <a:cs typeface="Verdana"/>
              </a:rPr>
              <a:t> </a:t>
            </a:r>
            <a:r>
              <a:rPr sz="1100" b="1" i="1" spc="-143" dirty="0">
                <a:latin typeface="Verdana"/>
                <a:cs typeface="Verdana"/>
              </a:rPr>
              <a:t>(</a:t>
            </a:r>
            <a:r>
              <a:rPr sz="1100" b="1" i="1" spc="-143" dirty="0" smtClean="0">
                <a:latin typeface="Verdana"/>
                <a:cs typeface="Verdana"/>
              </a:rPr>
              <a:t>1960—</a:t>
            </a:r>
            <a:r>
              <a:rPr sz="1100" b="1" i="1" spc="-172" dirty="0" smtClean="0">
                <a:latin typeface="Verdana"/>
                <a:cs typeface="Verdana"/>
              </a:rPr>
              <a:t>1980</a:t>
            </a:r>
            <a:r>
              <a:rPr sz="1100" b="1" i="1" spc="-79" dirty="0" smtClean="0">
                <a:latin typeface="Verdana"/>
                <a:cs typeface="Verdana"/>
              </a:rPr>
              <a:t> </a:t>
            </a:r>
            <a:r>
              <a:rPr lang="uz-Cyrl-UZ" sz="1100" b="1" i="1" spc="-105" dirty="0">
                <a:latin typeface="Verdana"/>
                <a:cs typeface="Verdana"/>
              </a:rPr>
              <a:t>й</a:t>
            </a:r>
            <a:r>
              <a:rPr sz="1100" b="1" i="1" spc="-105" dirty="0" smtClean="0">
                <a:latin typeface="Verdana"/>
                <a:cs typeface="Verdana"/>
              </a:rPr>
              <a:t>.)</a:t>
            </a:r>
            <a:endParaRPr sz="1100" dirty="0">
              <a:latin typeface="Verdana"/>
              <a:cs typeface="Verdana"/>
            </a:endParaRPr>
          </a:p>
        </p:txBody>
      </p:sp>
      <p:sp>
        <p:nvSpPr>
          <p:cNvPr id="10" name="object 10"/>
          <p:cNvSpPr/>
          <p:nvPr/>
        </p:nvSpPr>
        <p:spPr>
          <a:xfrm>
            <a:off x="3105721" y="2222281"/>
            <a:ext cx="1375336" cy="1792224"/>
          </a:xfrm>
          <a:prstGeom prst="rect">
            <a:avLst/>
          </a:prstGeom>
          <a:blipFill>
            <a:blip r:embed="rId5" cstate="print"/>
            <a:stretch>
              <a:fillRect/>
            </a:stretch>
          </a:blipFill>
        </p:spPr>
        <p:txBody>
          <a:bodyPr wrap="square" lIns="0" tIns="0" rIns="0" bIns="0" rtlCol="0"/>
          <a:lstStyle/>
          <a:p>
            <a:endParaRPr sz="1050"/>
          </a:p>
        </p:txBody>
      </p:sp>
      <p:sp>
        <p:nvSpPr>
          <p:cNvPr id="11" name="object 11"/>
          <p:cNvSpPr txBox="1"/>
          <p:nvPr/>
        </p:nvSpPr>
        <p:spPr>
          <a:xfrm>
            <a:off x="3254016" y="2516762"/>
            <a:ext cx="1130961" cy="1095300"/>
          </a:xfrm>
          <a:prstGeom prst="rect">
            <a:avLst/>
          </a:prstGeom>
        </p:spPr>
        <p:txBody>
          <a:bodyPr vert="horz" wrap="square" lIns="0" tIns="28575" rIns="0" bIns="0" rtlCol="0">
            <a:spAutoFit/>
          </a:bodyPr>
          <a:lstStyle/>
          <a:p>
            <a:pPr marL="9049" marR="3810" indent="476">
              <a:lnSpc>
                <a:spcPct val="90000"/>
              </a:lnSpc>
              <a:spcBef>
                <a:spcPts val="225"/>
              </a:spcBef>
            </a:pPr>
            <a:r>
              <a:rPr lang="uz-Cyrl-UZ" sz="1100" b="1" i="1" spc="-71" dirty="0" smtClean="0">
                <a:latin typeface="Verdana"/>
                <a:cs typeface="Verdana"/>
              </a:rPr>
              <a:t>Лойиҳани бошқариш учун дастурий таъминот тизимларини яратиш</a:t>
            </a:r>
            <a:r>
              <a:rPr sz="1100" b="1" i="1" spc="11" dirty="0" smtClean="0">
                <a:latin typeface="Verdana"/>
                <a:cs typeface="Verdana"/>
              </a:rPr>
              <a:t>  </a:t>
            </a:r>
            <a:r>
              <a:rPr sz="1100" b="1" i="1" spc="-153" dirty="0">
                <a:latin typeface="Verdana"/>
                <a:cs typeface="Verdana"/>
              </a:rPr>
              <a:t>(</a:t>
            </a:r>
            <a:r>
              <a:rPr sz="1100" b="1" i="1" spc="-153" dirty="0" smtClean="0">
                <a:latin typeface="Verdana"/>
                <a:cs typeface="Verdana"/>
              </a:rPr>
              <a:t>1970—1980</a:t>
            </a:r>
            <a:r>
              <a:rPr lang="uz-Cyrl-UZ" sz="1100" b="1" i="1" spc="-153" dirty="0" smtClean="0">
                <a:latin typeface="Verdana"/>
                <a:cs typeface="Verdana"/>
              </a:rPr>
              <a:t> </a:t>
            </a:r>
            <a:r>
              <a:rPr lang="uz-Cyrl-UZ" sz="1100" b="1" i="1" spc="-105" dirty="0" smtClean="0">
                <a:latin typeface="Verdana"/>
                <a:cs typeface="Verdana"/>
              </a:rPr>
              <a:t>й</a:t>
            </a:r>
            <a:r>
              <a:rPr sz="1100" b="1" i="1" spc="-105" dirty="0" smtClean="0">
                <a:latin typeface="Verdana"/>
                <a:cs typeface="Verdana"/>
              </a:rPr>
              <a:t>.)</a:t>
            </a:r>
            <a:endParaRPr sz="1100" dirty="0">
              <a:latin typeface="Verdana"/>
              <a:cs typeface="Verdana"/>
            </a:endParaRPr>
          </a:p>
        </p:txBody>
      </p:sp>
      <p:sp>
        <p:nvSpPr>
          <p:cNvPr id="12" name="object 12"/>
          <p:cNvSpPr/>
          <p:nvPr/>
        </p:nvSpPr>
        <p:spPr>
          <a:xfrm>
            <a:off x="4470565" y="2222281"/>
            <a:ext cx="1351326" cy="1792224"/>
          </a:xfrm>
          <a:prstGeom prst="rect">
            <a:avLst/>
          </a:prstGeom>
          <a:blipFill>
            <a:blip r:embed="rId6" cstate="print"/>
            <a:stretch>
              <a:fillRect/>
            </a:stretch>
          </a:blipFill>
        </p:spPr>
        <p:txBody>
          <a:bodyPr wrap="square" lIns="0" tIns="0" rIns="0" bIns="0" rtlCol="0"/>
          <a:lstStyle/>
          <a:p>
            <a:endParaRPr sz="1050"/>
          </a:p>
        </p:txBody>
      </p:sp>
      <p:sp>
        <p:nvSpPr>
          <p:cNvPr id="13" name="object 13"/>
          <p:cNvSpPr txBox="1"/>
          <p:nvPr/>
        </p:nvSpPr>
        <p:spPr>
          <a:xfrm>
            <a:off x="4611620" y="2401833"/>
            <a:ext cx="1255246" cy="1377621"/>
          </a:xfrm>
          <a:prstGeom prst="rect">
            <a:avLst/>
          </a:prstGeom>
        </p:spPr>
        <p:txBody>
          <a:bodyPr vert="horz" wrap="square" lIns="0" tIns="10478" rIns="0" bIns="0" rtlCol="0">
            <a:spAutoFit/>
          </a:bodyPr>
          <a:lstStyle/>
          <a:p>
            <a:pPr marL="9525" marR="3810">
              <a:spcBef>
                <a:spcPts val="83"/>
              </a:spcBef>
            </a:pPr>
            <a:r>
              <a:rPr lang="en-US" sz="1100" b="1" i="1" spc="19" dirty="0" smtClean="0">
                <a:latin typeface="Verdana"/>
                <a:cs typeface="Verdana"/>
              </a:rPr>
              <a:t>A</a:t>
            </a:r>
            <a:r>
              <a:rPr lang="uz-Cyrl-UZ" sz="1100" b="1" i="1" spc="19" dirty="0" smtClean="0">
                <a:latin typeface="Verdana"/>
                <a:cs typeface="Verdana"/>
              </a:rPr>
              <a:t>втоматлаш-тирилган бошқарув тизимларини ишлаб чиқиш ва жорий этиш</a:t>
            </a:r>
            <a:r>
              <a:rPr sz="1100" b="1" i="1" spc="-68" dirty="0" smtClean="0">
                <a:latin typeface="Verdana"/>
                <a:cs typeface="Verdana"/>
              </a:rPr>
              <a:t> </a:t>
            </a:r>
            <a:endParaRPr lang="uz-Cyrl-UZ" sz="1100" b="1" i="1" spc="-68" dirty="0" smtClean="0">
              <a:latin typeface="Verdana"/>
              <a:cs typeface="Verdana"/>
            </a:endParaRPr>
          </a:p>
          <a:p>
            <a:pPr marL="9525" marR="3810">
              <a:spcBef>
                <a:spcPts val="83"/>
              </a:spcBef>
            </a:pPr>
            <a:r>
              <a:rPr sz="1100" b="1" i="1" spc="-139" dirty="0" smtClean="0">
                <a:latin typeface="Verdana"/>
                <a:cs typeface="Verdana"/>
              </a:rPr>
              <a:t>(1975—1990</a:t>
            </a:r>
            <a:r>
              <a:rPr lang="uz-Cyrl-UZ" sz="1100" b="1" i="1" spc="-139" dirty="0" smtClean="0">
                <a:latin typeface="Verdana"/>
                <a:cs typeface="Verdana"/>
              </a:rPr>
              <a:t> </a:t>
            </a:r>
            <a:r>
              <a:rPr lang="uz-Cyrl-UZ" sz="1100" b="1" i="1" spc="-101" dirty="0" smtClean="0">
                <a:latin typeface="Verdana"/>
                <a:cs typeface="Verdana"/>
              </a:rPr>
              <a:t>й</a:t>
            </a:r>
            <a:r>
              <a:rPr sz="1100" b="1" i="1" spc="-101" dirty="0" smtClean="0">
                <a:latin typeface="Verdana"/>
                <a:cs typeface="Verdana"/>
              </a:rPr>
              <a:t>.)</a:t>
            </a:r>
            <a:endParaRPr sz="1100" dirty="0">
              <a:latin typeface="Verdana"/>
              <a:cs typeface="Verdana"/>
            </a:endParaRPr>
          </a:p>
        </p:txBody>
      </p:sp>
      <p:sp>
        <p:nvSpPr>
          <p:cNvPr id="14" name="object 14"/>
          <p:cNvSpPr/>
          <p:nvPr/>
        </p:nvSpPr>
        <p:spPr>
          <a:xfrm>
            <a:off x="5866867" y="2222281"/>
            <a:ext cx="1371488" cy="1792224"/>
          </a:xfrm>
          <a:prstGeom prst="rect">
            <a:avLst/>
          </a:prstGeom>
          <a:blipFill>
            <a:blip r:embed="rId7" cstate="print"/>
            <a:stretch>
              <a:fillRect/>
            </a:stretch>
          </a:blipFill>
        </p:spPr>
        <p:txBody>
          <a:bodyPr wrap="square" lIns="0" tIns="0" rIns="0" bIns="0" rtlCol="0"/>
          <a:lstStyle/>
          <a:p>
            <a:endParaRPr sz="1050"/>
          </a:p>
        </p:txBody>
      </p:sp>
      <p:sp>
        <p:nvSpPr>
          <p:cNvPr id="15" name="object 15"/>
          <p:cNvSpPr txBox="1"/>
          <p:nvPr/>
        </p:nvSpPr>
        <p:spPr>
          <a:xfrm>
            <a:off x="5977448" y="2408914"/>
            <a:ext cx="1150326" cy="1446389"/>
          </a:xfrm>
          <a:prstGeom prst="rect">
            <a:avLst/>
          </a:prstGeom>
        </p:spPr>
        <p:txBody>
          <a:bodyPr vert="horz" wrap="square" lIns="0" tIns="10001" rIns="0" bIns="0" rtlCol="0">
            <a:spAutoFit/>
          </a:bodyPr>
          <a:lstStyle/>
          <a:p>
            <a:pPr marL="953">
              <a:lnSpc>
                <a:spcPts val="1369"/>
              </a:lnSpc>
              <a:spcBef>
                <a:spcPts val="79"/>
              </a:spcBef>
            </a:pPr>
            <a:r>
              <a:rPr lang="uz-Cyrl-UZ" sz="1100" b="1" i="1" spc="-71" dirty="0" smtClean="0">
                <a:latin typeface="Verdana"/>
                <a:cs typeface="Verdana"/>
              </a:rPr>
              <a:t>Интеграциялашган автоматлаштирилган бошқарув тизимларини яратиш</a:t>
            </a:r>
            <a:r>
              <a:rPr sz="1100" b="1" i="1" spc="-8" dirty="0" smtClean="0">
                <a:latin typeface="Verdana"/>
                <a:cs typeface="Verdana"/>
              </a:rPr>
              <a:t>  </a:t>
            </a:r>
            <a:r>
              <a:rPr sz="1100" b="1" i="1" spc="-169" dirty="0">
                <a:latin typeface="Verdana"/>
                <a:cs typeface="Verdana"/>
              </a:rPr>
              <a:t>(</a:t>
            </a:r>
            <a:r>
              <a:rPr sz="1100" b="1" i="1" spc="-172" dirty="0" smtClean="0">
                <a:latin typeface="Verdana"/>
                <a:cs typeface="Verdana"/>
              </a:rPr>
              <a:t>198</a:t>
            </a:r>
            <a:r>
              <a:rPr sz="1100" b="1" i="1" spc="-169" dirty="0" smtClean="0">
                <a:latin typeface="Verdana"/>
                <a:cs typeface="Verdana"/>
              </a:rPr>
              <a:t>0</a:t>
            </a:r>
            <a:r>
              <a:rPr sz="1100" b="1" spc="4" dirty="0" smtClean="0">
                <a:latin typeface="Verdana"/>
                <a:cs typeface="Verdana"/>
              </a:rPr>
              <a:t>—</a:t>
            </a:r>
            <a:r>
              <a:rPr sz="1100" b="1" i="1" spc="-172" dirty="0" smtClean="0">
                <a:latin typeface="Verdana"/>
                <a:cs typeface="Verdana"/>
              </a:rPr>
              <a:t>1990</a:t>
            </a:r>
            <a:r>
              <a:rPr lang="uz-Cyrl-UZ" sz="1100" b="1" i="1" spc="-172" dirty="0" smtClean="0">
                <a:latin typeface="Verdana"/>
                <a:cs typeface="Verdana"/>
              </a:rPr>
              <a:t> </a:t>
            </a:r>
            <a:r>
              <a:rPr lang="uz-Cyrl-UZ" sz="1100" b="1" i="1" spc="-105" dirty="0" smtClean="0">
                <a:latin typeface="Verdana"/>
                <a:cs typeface="Verdana"/>
              </a:rPr>
              <a:t>й</a:t>
            </a:r>
            <a:r>
              <a:rPr sz="1100" b="1" i="1" spc="-105" dirty="0" smtClean="0">
                <a:latin typeface="Verdana"/>
                <a:cs typeface="Verdana"/>
              </a:rPr>
              <a:t>.)</a:t>
            </a:r>
            <a:endParaRPr sz="1100" dirty="0">
              <a:latin typeface="Verdana"/>
              <a:cs typeface="Verdana"/>
            </a:endParaRPr>
          </a:p>
        </p:txBody>
      </p:sp>
      <p:sp>
        <p:nvSpPr>
          <p:cNvPr id="1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8" name="Google Shape;68;p13"/>
          <p:cNvSpPr txBox="1">
            <a:spLocks/>
          </p:cNvSpPr>
          <p:nvPr/>
        </p:nvSpPr>
        <p:spPr>
          <a:xfrm>
            <a:off x="662034" y="373647"/>
            <a:ext cx="7210056" cy="134138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Жаҳонда лойиҳа бошқарувининг ривожланиши</a:t>
            </a:r>
            <a:endParaRPr lang="uz-Cyrl-UZ" sz="3200" dirty="0"/>
          </a:p>
        </p:txBody>
      </p:sp>
      <p:pic>
        <p:nvPicPr>
          <p:cNvPr id="19" name="Google Shape;184;p21"/>
          <p:cNvPicPr preferRelativeResize="0"/>
          <p:nvPr/>
        </p:nvPicPr>
        <p:blipFill rotWithShape="1">
          <a:blip r:embed="rId8">
            <a:alphaModFix/>
          </a:blip>
          <a:srcRect t="81482"/>
          <a:stretch/>
        </p:blipFill>
        <p:spPr>
          <a:xfrm rot="16200000" flipH="1">
            <a:off x="7038611" y="3047601"/>
            <a:ext cx="3537567" cy="655037"/>
          </a:xfrm>
          <a:prstGeom prst="rect">
            <a:avLst/>
          </a:prstGeom>
          <a:noFill/>
          <a:ln>
            <a:noFill/>
          </a:ln>
        </p:spPr>
      </p:pic>
    </p:spTree>
    <p:extLst>
      <p:ext uri="{BB962C8B-B14F-4D97-AF65-F5344CB8AC3E}">
        <p14:creationId xmlns:p14="http://schemas.microsoft.com/office/powerpoint/2010/main" val="1878107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Фойдалангилган адабиётлар</a:t>
            </a:r>
            <a:endParaRPr lang="uz-Cyrl-UZ" sz="3200" dirty="0"/>
          </a:p>
        </p:txBody>
      </p:sp>
      <p:pic>
        <p:nvPicPr>
          <p:cNvPr id="19" name="Google Shape;184;p21"/>
          <p:cNvPicPr preferRelativeResize="0"/>
          <p:nvPr/>
        </p:nvPicPr>
        <p:blipFill rotWithShape="1">
          <a:blip r:embed="rId2">
            <a:alphaModFix/>
          </a:blip>
          <a:srcRect t="81482"/>
          <a:stretch/>
        </p:blipFill>
        <p:spPr>
          <a:xfrm rot="16200000" flipH="1">
            <a:off x="7038611" y="3047601"/>
            <a:ext cx="3537567" cy="655037"/>
          </a:xfrm>
          <a:prstGeom prst="rect">
            <a:avLst/>
          </a:prstGeom>
          <a:noFill/>
          <a:ln>
            <a:noFill/>
          </a:ln>
        </p:spPr>
      </p:pic>
      <p:sp>
        <p:nvSpPr>
          <p:cNvPr id="6" name="Прямоугольник 5"/>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8766429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487"/>
        <p:cNvGrpSpPr/>
        <p:nvPr/>
      </p:nvGrpSpPr>
      <p:grpSpPr>
        <a:xfrm>
          <a:off x="0" y="0"/>
          <a:ext cx="0" cy="0"/>
          <a:chOff x="0" y="0"/>
          <a:chExt cx="0" cy="0"/>
        </a:xfrm>
      </p:grpSpPr>
      <p:grpSp>
        <p:nvGrpSpPr>
          <p:cNvPr id="488" name="Google Shape;488;p29"/>
          <p:cNvGrpSpPr/>
          <p:nvPr/>
        </p:nvGrpSpPr>
        <p:grpSpPr>
          <a:xfrm>
            <a:off x="-768525" y="-48199"/>
            <a:ext cx="5225404" cy="5225404"/>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31" name="TextBox 30"/>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33" name="TextBox 32"/>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usiness Geometric Template">
  <a:themeElements>
    <a:clrScheme name="Custom 347">
      <a:dk1>
        <a:srgbClr val="363739"/>
      </a:dk1>
      <a:lt1>
        <a:srgbClr val="FFFFFF"/>
      </a:lt1>
      <a:dk2>
        <a:srgbClr val="888888"/>
      </a:dk2>
      <a:lt2>
        <a:srgbClr val="F5F5EF"/>
      </a:lt2>
      <a:accent1>
        <a:srgbClr val="EFBC49"/>
      </a:accent1>
      <a:accent2>
        <a:srgbClr val="D8A530"/>
      </a:accent2>
      <a:accent3>
        <a:srgbClr val="AB8540"/>
      </a:accent3>
      <a:accent4>
        <a:srgbClr val="494F56"/>
      </a:accent4>
      <a:accent5>
        <a:srgbClr val="888888"/>
      </a:accent5>
      <a:accent6>
        <a:srgbClr val="B1B1B2"/>
      </a:accent6>
      <a:hlink>
        <a:srgbClr val="363739"/>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2143</TotalTime>
  <Words>1880</Words>
  <Application>Microsoft Office PowerPoint</Application>
  <PresentationFormat>Экран (16:9)</PresentationFormat>
  <Paragraphs>244</Paragraphs>
  <Slides>39</Slides>
  <Notes>2</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2</vt:i4>
      </vt:variant>
      <vt:variant>
        <vt:lpstr>Заголовки слайдов</vt:lpstr>
      </vt:variant>
      <vt:variant>
        <vt:i4>39</vt:i4>
      </vt:variant>
    </vt:vector>
  </HeadingPairs>
  <TitlesOfParts>
    <vt:vector size="54" baseType="lpstr">
      <vt:lpstr>Montserrat</vt:lpstr>
      <vt:lpstr>Barlow</vt:lpstr>
      <vt:lpstr>Century Gothic</vt:lpstr>
      <vt:lpstr>Raleway</vt:lpstr>
      <vt:lpstr>Courier New</vt:lpstr>
      <vt:lpstr>Georgia</vt:lpstr>
      <vt:lpstr>Calibri Light</vt:lpstr>
      <vt:lpstr>Times New Roman</vt:lpstr>
      <vt:lpstr>Wingdings</vt:lpstr>
      <vt:lpstr>Calibri</vt:lpstr>
      <vt:lpstr>Verdana</vt:lpstr>
      <vt:lpstr>Arial</vt:lpstr>
      <vt:lpstr>Roboto Regular</vt:lpstr>
      <vt:lpstr>Business Geometric Template</vt:lpstr>
      <vt:lpstr>4_Тема Office</vt:lpstr>
      <vt:lpstr> Topic: Project Management Concept Мавзу: Лойиҳа бошқаруви концепцияси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83</cp:revision>
  <dcterms:modified xsi:type="dcterms:W3CDTF">2022-09-16T05:59:21Z</dcterms:modified>
</cp:coreProperties>
</file>