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embedTrueTypeFonts="1" saveSubsetFonts="1" autoCompressPictures="0">
  <p:sldMasterIdLst>
    <p:sldMasterId id="2147483659" r:id="rId1"/>
    <p:sldMasterId id="2147483675" r:id="rId2"/>
  </p:sldMasterIdLst>
  <p:notesMasterIdLst>
    <p:notesMasterId r:id="rId49"/>
  </p:notesMasterIdLst>
  <p:sldIdLst>
    <p:sldId id="283" r:id="rId3"/>
    <p:sldId id="329" r:id="rId4"/>
    <p:sldId id="333" r:id="rId5"/>
    <p:sldId id="334" r:id="rId6"/>
    <p:sldId id="332" r:id="rId7"/>
    <p:sldId id="335" r:id="rId8"/>
    <p:sldId id="336" r:id="rId9"/>
    <p:sldId id="338" r:id="rId10"/>
    <p:sldId id="339" r:id="rId11"/>
    <p:sldId id="337" r:id="rId12"/>
    <p:sldId id="341" r:id="rId13"/>
    <p:sldId id="342" r:id="rId14"/>
    <p:sldId id="340" r:id="rId15"/>
    <p:sldId id="347" r:id="rId16"/>
    <p:sldId id="348" r:id="rId17"/>
    <p:sldId id="346" r:id="rId18"/>
    <p:sldId id="351" r:id="rId19"/>
    <p:sldId id="352" r:id="rId20"/>
    <p:sldId id="353" r:id="rId21"/>
    <p:sldId id="354" r:id="rId22"/>
    <p:sldId id="355" r:id="rId23"/>
    <p:sldId id="356" r:id="rId24"/>
    <p:sldId id="357" r:id="rId25"/>
    <p:sldId id="358" r:id="rId26"/>
    <p:sldId id="359" r:id="rId27"/>
    <p:sldId id="360" r:id="rId28"/>
    <p:sldId id="361" r:id="rId29"/>
    <p:sldId id="362" r:id="rId30"/>
    <p:sldId id="366" r:id="rId31"/>
    <p:sldId id="365" r:id="rId32"/>
    <p:sldId id="367" r:id="rId33"/>
    <p:sldId id="368" r:id="rId34"/>
    <p:sldId id="369" r:id="rId35"/>
    <p:sldId id="370" r:id="rId36"/>
    <p:sldId id="371" r:id="rId37"/>
    <p:sldId id="372" r:id="rId38"/>
    <p:sldId id="373" r:id="rId39"/>
    <p:sldId id="374" r:id="rId40"/>
    <p:sldId id="375" r:id="rId41"/>
    <p:sldId id="376" r:id="rId42"/>
    <p:sldId id="377" r:id="rId43"/>
    <p:sldId id="378" r:id="rId44"/>
    <p:sldId id="379" r:id="rId45"/>
    <p:sldId id="380" r:id="rId46"/>
    <p:sldId id="330" r:id="rId47"/>
    <p:sldId id="331" r:id="rId48"/>
  </p:sldIdLst>
  <p:sldSz cx="9144000" cy="5143500" type="screen16x9"/>
  <p:notesSz cx="6858000" cy="9144000"/>
  <p:embeddedFontLst>
    <p:embeddedFont>
      <p:font typeface="Calibri Light" panose="020F0302020204030204" pitchFamily="34" charset="0"/>
      <p:regular r:id="rId50"/>
      <p:italic r:id="rId51"/>
    </p:embeddedFont>
    <p:embeddedFont>
      <p:font typeface="Montserrat" panose="02000505000000020004" pitchFamily="2" charset="0"/>
      <p:regular r:id="rId52"/>
    </p:embeddedFont>
    <p:embeddedFont>
      <p:font typeface="Calibri" panose="020F0502020204030204" pitchFamily="34" charset="0"/>
      <p:regular r:id="rId53"/>
      <p:bold r:id="rId54"/>
      <p:italic r:id="rId55"/>
      <p:boldItalic r:id="rId56"/>
    </p:embeddedFont>
    <p:embeddedFont>
      <p:font typeface="Verdana" panose="020B0604030504040204" pitchFamily="34" charset="0"/>
      <p:regular r:id="rId57"/>
      <p:bold r:id="rId58"/>
      <p:italic r:id="rId59"/>
      <p:boldItalic r:id="rId60"/>
    </p:embeddedFont>
    <p:embeddedFont>
      <p:font typeface="Roboto" panose="020B0604020202020204" charset="0"/>
      <p:regular r:id="rId61"/>
      <p:bold r:id="rId62"/>
      <p:italic r:id="rId63"/>
      <p:boldItalic r:id="rId64"/>
    </p:embeddedFont>
    <p:embeddedFont>
      <p:font typeface="Century Gothic" panose="020B0502020202020204" pitchFamily="34" charset="0"/>
      <p:regular r:id="rId65"/>
      <p:bold r:id="rId66"/>
      <p:italic r:id="rId67"/>
      <p:boldItalic r:id="rId68"/>
    </p:embeddedFont>
    <p:embeddedFont>
      <p:font typeface="Barlow" panose="020B0604020202020204" charset="0"/>
      <p:regular r:id="rId69"/>
      <p:bold r:id="rId70"/>
      <p:italic r:id="rId71"/>
      <p:boldItalic r:id="rId7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C2FFA5D-87B4-456A-9821-1D502468CF0F}" styleName="Стиль из темы 1 - акцент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9" d="100"/>
          <a:sy n="139" d="100"/>
        </p:scale>
        <p:origin x="726" y="12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14.fntdata"/><Relationship Id="rId68" Type="http://schemas.openxmlformats.org/officeDocument/2006/relationships/font" Target="fonts/font19.fntdata"/><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4.fntdata"/><Relationship Id="rId58" Type="http://schemas.openxmlformats.org/officeDocument/2006/relationships/font" Target="fonts/font9.fntdata"/><Relationship Id="rId66" Type="http://schemas.openxmlformats.org/officeDocument/2006/relationships/font" Target="fonts/font17.fntdata"/><Relationship Id="rId74" Type="http://schemas.openxmlformats.org/officeDocument/2006/relationships/viewProps" Target="viewProps.xml"/><Relationship Id="rId5" Type="http://schemas.openxmlformats.org/officeDocument/2006/relationships/slide" Target="slides/slide3.xml"/><Relationship Id="rId61" Type="http://schemas.openxmlformats.org/officeDocument/2006/relationships/font" Target="fonts/font12.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7.fntdata"/><Relationship Id="rId64" Type="http://schemas.openxmlformats.org/officeDocument/2006/relationships/font" Target="fonts/font15.fntdata"/><Relationship Id="rId69" Type="http://schemas.openxmlformats.org/officeDocument/2006/relationships/font" Target="fonts/font20.fntdata"/><Relationship Id="rId8" Type="http://schemas.openxmlformats.org/officeDocument/2006/relationships/slide" Target="slides/slide6.xml"/><Relationship Id="rId51" Type="http://schemas.openxmlformats.org/officeDocument/2006/relationships/font" Target="fonts/font2.fntdata"/><Relationship Id="rId72" Type="http://schemas.openxmlformats.org/officeDocument/2006/relationships/font" Target="fonts/font23.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10.fntdata"/><Relationship Id="rId67" Type="http://schemas.openxmlformats.org/officeDocument/2006/relationships/font" Target="fonts/font18.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5.fntdata"/><Relationship Id="rId62" Type="http://schemas.openxmlformats.org/officeDocument/2006/relationships/font" Target="fonts/font13.fntdata"/><Relationship Id="rId70" Type="http://schemas.openxmlformats.org/officeDocument/2006/relationships/font" Target="fonts/font21.fntdata"/><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57" Type="http://schemas.openxmlformats.org/officeDocument/2006/relationships/font" Target="fonts/font8.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3.fntdata"/><Relationship Id="rId60" Type="http://schemas.openxmlformats.org/officeDocument/2006/relationships/font" Target="fonts/font11.fntdata"/><Relationship Id="rId65" Type="http://schemas.openxmlformats.org/officeDocument/2006/relationships/font" Target="fonts/font16.fntdata"/><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font" Target="fonts/font1.fntdata"/><Relationship Id="rId55" Type="http://schemas.openxmlformats.org/officeDocument/2006/relationships/font" Target="fonts/font6.fntdata"/><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font" Target="fonts/font2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175" y="685800"/>
            <a:ext cx="60963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317500">
              <a:spcBef>
                <a:spcPts val="0"/>
              </a:spcBef>
              <a:spcAft>
                <a:spcPts val="0"/>
              </a:spcAft>
              <a:buSzPts val="1400"/>
              <a:buChar char="●"/>
              <a:defRPr sz="1100"/>
            </a:lvl1pPr>
            <a:lvl2pPr marL="914400" lvl="1" indent="-317500">
              <a:spcBef>
                <a:spcPts val="0"/>
              </a:spcBef>
              <a:spcAft>
                <a:spcPts val="0"/>
              </a:spcAft>
              <a:buSzPts val="1400"/>
              <a:buChar char="○"/>
              <a:defRPr sz="1100"/>
            </a:lvl2pPr>
            <a:lvl3pPr marL="1371600" lvl="2" indent="-317500">
              <a:spcBef>
                <a:spcPts val="0"/>
              </a:spcBef>
              <a:spcAft>
                <a:spcPts val="0"/>
              </a:spcAft>
              <a:buSzPts val="1400"/>
              <a:buChar char="■"/>
              <a:defRPr sz="1100"/>
            </a:lvl3pPr>
            <a:lvl4pPr marL="1828800" lvl="3" indent="-317500">
              <a:spcBef>
                <a:spcPts val="0"/>
              </a:spcBef>
              <a:spcAft>
                <a:spcPts val="0"/>
              </a:spcAft>
              <a:buSzPts val="1400"/>
              <a:buChar char="●"/>
              <a:defRPr sz="1100"/>
            </a:lvl4pPr>
            <a:lvl5pPr marL="2286000" lvl="4" indent="-317500">
              <a:spcBef>
                <a:spcPts val="0"/>
              </a:spcBef>
              <a:spcAft>
                <a:spcPts val="0"/>
              </a:spcAft>
              <a:buSzPts val="1400"/>
              <a:buChar char="○"/>
              <a:defRPr sz="1100"/>
            </a:lvl5pPr>
            <a:lvl6pPr marL="2743200" lvl="5" indent="-317500">
              <a:spcBef>
                <a:spcPts val="0"/>
              </a:spcBef>
              <a:spcAft>
                <a:spcPts val="0"/>
              </a:spcAft>
              <a:buSzPts val="1400"/>
              <a:buChar char="■"/>
              <a:defRPr sz="1100"/>
            </a:lvl6pPr>
            <a:lvl7pPr marL="3200400" lvl="6" indent="-317500">
              <a:spcBef>
                <a:spcPts val="0"/>
              </a:spcBef>
              <a:spcAft>
                <a:spcPts val="0"/>
              </a:spcAft>
              <a:buSzPts val="1400"/>
              <a:buChar char="●"/>
              <a:defRPr sz="1100"/>
            </a:lvl7pPr>
            <a:lvl8pPr marL="3657600" lvl="7" indent="-317500">
              <a:spcBef>
                <a:spcPts val="0"/>
              </a:spcBef>
              <a:spcAft>
                <a:spcPts val="0"/>
              </a:spcAft>
              <a:buSzPts val="1400"/>
              <a:buChar char="○"/>
              <a:defRPr sz="1100"/>
            </a:lvl8pPr>
            <a:lvl9pPr marL="4114800" lvl="8" indent="-317500">
              <a:spcBef>
                <a:spcPts val="0"/>
              </a:spcBef>
              <a:spcAft>
                <a:spcPts val="0"/>
              </a:spcAft>
              <a:buSzPts val="1400"/>
              <a:buChar char="■"/>
              <a:defRPr sz="1100"/>
            </a:lvl9pPr>
          </a:lstStyle>
          <a:p>
            <a:endParaRPr/>
          </a:p>
        </p:txBody>
      </p:sp>
    </p:spTree>
    <p:extLst>
      <p:ext uri="{BB962C8B-B14F-4D97-AF65-F5344CB8AC3E}">
        <p14:creationId xmlns:p14="http://schemas.microsoft.com/office/powerpoint/2010/main" val="331896400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a:xfrm>
            <a:off x="381000" y="685800"/>
            <a:ext cx="6096000" cy="3429000"/>
          </a:xfrm>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pPr marL="0" marR="0" lvl="0" indent="0" algn="r" defTabSz="914150" rtl="0" eaLnBrk="1" fontAlgn="auto" latinLnBrk="0" hangingPunct="1">
              <a:lnSpc>
                <a:spcPct val="100000"/>
              </a:lnSpc>
              <a:spcBef>
                <a:spcPts val="0"/>
              </a:spcBef>
              <a:spcAft>
                <a:spcPts val="0"/>
              </a:spcAft>
              <a:buClrTx/>
              <a:buSzTx/>
              <a:buFontTx/>
              <a:buNone/>
              <a:tabLst/>
              <a:defRPr/>
            </a:pPr>
            <a:fld id="{B98CB7B1-8312-436A-8BF1-308D47910137}" type="slidenum">
              <a:rPr kumimoji="0" lang="ru-RU"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150" rtl="0" eaLnBrk="1" fontAlgn="auto" latinLnBrk="0" hangingPunct="1">
                <a:lnSpc>
                  <a:spcPct val="100000"/>
                </a:lnSpc>
                <a:spcBef>
                  <a:spcPts val="0"/>
                </a:spcBef>
                <a:spcAft>
                  <a:spcPts val="0"/>
                </a:spcAft>
                <a:buClrTx/>
                <a:buSzTx/>
                <a:buFontTx/>
                <a:buNone/>
                <a:tabLst/>
                <a:defRPr/>
              </a:pPr>
              <a:t>1</a:t>
            </a:fld>
            <a:endParaRPr kumimoji="0" lang="ru-RU"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09930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933752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15816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1765874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6130367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11095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44504773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971249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79795523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048984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528167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2052049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84246108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58757316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8604412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084682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3418697"/>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39841587"/>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g35f391192_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 name="Google Shape;88;g35f391192_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996843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841772"/>
            <a:ext cx="6858000" cy="1790700"/>
          </a:xfrm>
        </p:spPr>
        <p:txBody>
          <a:bodyPr anchor="b"/>
          <a:lstStyle>
            <a:lvl1pPr algn="ctr">
              <a:defRPr sz="4500"/>
            </a:lvl1pPr>
          </a:lstStyle>
          <a:p>
            <a:r>
              <a:rPr lang="ru-RU"/>
              <a:t>Образец заголовка</a:t>
            </a:r>
          </a:p>
        </p:txBody>
      </p:sp>
      <p:sp>
        <p:nvSpPr>
          <p:cNvPr id="3" name="Подзаголовок 2"/>
          <p:cNvSpPr>
            <a:spLocks noGrp="1"/>
          </p:cNvSpPr>
          <p:nvPr>
            <p:ph type="subTitle" idx="1"/>
          </p:nvPr>
        </p:nvSpPr>
        <p:spPr>
          <a:xfrm>
            <a:off x="1143000" y="2701528"/>
            <a:ext cx="6858000" cy="1241822"/>
          </a:xfrm>
        </p:spPr>
        <p:txBody>
          <a:bodyPr/>
          <a:lstStyle>
            <a:lvl1pPr marL="0" indent="0" algn="ctr">
              <a:buNone/>
              <a:defRPr sz="1800"/>
            </a:lvl1pPr>
            <a:lvl2pPr marL="342794" indent="0" algn="ctr">
              <a:buNone/>
              <a:defRPr sz="1500"/>
            </a:lvl2pPr>
            <a:lvl3pPr marL="685596" indent="0" algn="ctr">
              <a:buNone/>
              <a:defRPr sz="1425"/>
            </a:lvl3pPr>
            <a:lvl4pPr marL="1028394" indent="0" algn="ctr">
              <a:buNone/>
              <a:defRPr sz="1200"/>
            </a:lvl4pPr>
            <a:lvl5pPr marL="1371192" indent="0" algn="ctr">
              <a:buNone/>
              <a:defRPr sz="1200"/>
            </a:lvl5pPr>
            <a:lvl6pPr marL="1713995" indent="0" algn="ctr">
              <a:buNone/>
              <a:defRPr sz="1200"/>
            </a:lvl6pPr>
            <a:lvl7pPr marL="2056787" indent="0" algn="ctr">
              <a:buNone/>
              <a:defRPr sz="1200"/>
            </a:lvl7pPr>
            <a:lvl8pPr marL="2399580" indent="0" algn="ctr">
              <a:buNone/>
              <a:defRPr sz="1200"/>
            </a:lvl8pPr>
            <a:lvl9pPr marL="2742374" indent="0" algn="ctr">
              <a:buNone/>
              <a:defRPr sz="1200"/>
            </a:lvl9pPr>
          </a:lstStyle>
          <a:p>
            <a:r>
              <a:rPr lang="ru-RU"/>
              <a:t>Образец подзаголовка</a:t>
            </a:r>
          </a:p>
        </p:txBody>
      </p:sp>
      <p:sp>
        <p:nvSpPr>
          <p:cNvPr id="4" name="Дата 3"/>
          <p:cNvSpPr>
            <a:spLocks noGrp="1"/>
          </p:cNvSpPr>
          <p:nvPr>
            <p:ph type="dt" sz="half" idx="10"/>
          </p:nvPr>
        </p:nvSpPr>
        <p:spPr/>
        <p:txBody>
          <a:bodyPr/>
          <a:lstStyle/>
          <a:p>
            <a:pPr defTabSz="685596">
              <a:buClrTx/>
              <a:defRPr/>
            </a:pPr>
            <a:fld id="{D76B83FC-9E2A-4602-9D6B-7CB7A5D46DDC}" type="datetime1">
              <a:rPr lang="ru-RU" kern="1200" smtClean="0">
                <a:solidFill>
                  <a:prstClr val="black">
                    <a:tint val="75000"/>
                  </a:prstClr>
                </a:solidFill>
                <a:latin typeface="Calibri"/>
                <a:ea typeface="+mn-ea"/>
                <a:cs typeface="+mn-cs"/>
              </a:rPr>
              <a:pPr defTabSz="685596">
                <a:buClrTx/>
                <a:defRPr/>
              </a:pPr>
              <a:t>21.09.2022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1303355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12CB95-194F-4112-B6D9-ED045BE6087A}" type="datetime1">
              <a:rPr lang="ru-RU" kern="1200" smtClean="0">
                <a:solidFill>
                  <a:prstClr val="black">
                    <a:tint val="75000"/>
                  </a:prstClr>
                </a:solidFill>
                <a:latin typeface="Calibri"/>
                <a:ea typeface="+mn-ea"/>
                <a:cs typeface="+mn-cs"/>
              </a:rPr>
              <a:pPr defTabSz="685596">
                <a:buClrTx/>
                <a:defRPr/>
              </a:pPr>
              <a:t>21.09.2022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731417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282316"/>
            <a:ext cx="7886700" cy="2139553"/>
          </a:xfrm>
        </p:spPr>
        <p:txBody>
          <a:bodyPr anchor="b"/>
          <a:lstStyle>
            <a:lvl1pPr>
              <a:defRPr sz="4500"/>
            </a:lvl1pPr>
          </a:lstStyle>
          <a:p>
            <a:r>
              <a:rPr lang="ru-RU"/>
              <a:t>Образец заголовка</a:t>
            </a:r>
          </a:p>
        </p:txBody>
      </p:sp>
      <p:sp>
        <p:nvSpPr>
          <p:cNvPr id="3" name="Текст 2"/>
          <p:cNvSpPr>
            <a:spLocks noGrp="1"/>
          </p:cNvSpPr>
          <p:nvPr>
            <p:ph type="body" idx="1"/>
          </p:nvPr>
        </p:nvSpPr>
        <p:spPr>
          <a:xfrm>
            <a:off x="623888" y="3442099"/>
            <a:ext cx="7886700" cy="1125140"/>
          </a:xfrm>
        </p:spPr>
        <p:txBody>
          <a:bodyPr/>
          <a:lstStyle>
            <a:lvl1pPr marL="0" indent="0">
              <a:buNone/>
              <a:defRPr sz="1800">
                <a:solidFill>
                  <a:schemeClr val="tx1">
                    <a:tint val="75000"/>
                  </a:schemeClr>
                </a:solidFill>
              </a:defRPr>
            </a:lvl1pPr>
            <a:lvl2pPr marL="342794" indent="0">
              <a:buNone/>
              <a:defRPr sz="1500">
                <a:solidFill>
                  <a:schemeClr val="tx1">
                    <a:tint val="75000"/>
                  </a:schemeClr>
                </a:solidFill>
              </a:defRPr>
            </a:lvl2pPr>
            <a:lvl3pPr marL="685596" indent="0">
              <a:buNone/>
              <a:defRPr sz="1425">
                <a:solidFill>
                  <a:schemeClr val="tx1">
                    <a:tint val="75000"/>
                  </a:schemeClr>
                </a:solidFill>
              </a:defRPr>
            </a:lvl3pPr>
            <a:lvl4pPr marL="1028394" indent="0">
              <a:buNone/>
              <a:defRPr sz="1200">
                <a:solidFill>
                  <a:schemeClr val="tx1">
                    <a:tint val="75000"/>
                  </a:schemeClr>
                </a:solidFill>
              </a:defRPr>
            </a:lvl4pPr>
            <a:lvl5pPr marL="1371192" indent="0">
              <a:buNone/>
              <a:defRPr sz="1200">
                <a:solidFill>
                  <a:schemeClr val="tx1">
                    <a:tint val="75000"/>
                  </a:schemeClr>
                </a:solidFill>
              </a:defRPr>
            </a:lvl5pPr>
            <a:lvl6pPr marL="1713995" indent="0">
              <a:buNone/>
              <a:defRPr sz="1200">
                <a:solidFill>
                  <a:schemeClr val="tx1">
                    <a:tint val="75000"/>
                  </a:schemeClr>
                </a:solidFill>
              </a:defRPr>
            </a:lvl6pPr>
            <a:lvl7pPr marL="2056787" indent="0">
              <a:buNone/>
              <a:defRPr sz="1200">
                <a:solidFill>
                  <a:schemeClr val="tx1">
                    <a:tint val="75000"/>
                  </a:schemeClr>
                </a:solidFill>
              </a:defRPr>
            </a:lvl7pPr>
            <a:lvl8pPr marL="2399580" indent="0">
              <a:buNone/>
              <a:defRPr sz="1200">
                <a:solidFill>
                  <a:schemeClr val="tx1">
                    <a:tint val="75000"/>
                  </a:schemeClr>
                </a:solidFill>
              </a:defRPr>
            </a:lvl8pPr>
            <a:lvl9pPr marL="2742374" indent="0">
              <a:buNone/>
              <a:defRPr sz="12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pPr defTabSz="685596">
              <a:buClrTx/>
              <a:defRPr/>
            </a:pPr>
            <a:fld id="{8D1A93ED-4931-41B4-8CA2-C0E60E6700FE}" type="datetime1">
              <a:rPr lang="ru-RU" kern="1200" smtClean="0">
                <a:solidFill>
                  <a:prstClr val="black">
                    <a:tint val="75000"/>
                  </a:prstClr>
                </a:solidFill>
                <a:latin typeface="Calibri"/>
                <a:ea typeface="+mn-ea"/>
                <a:cs typeface="+mn-cs"/>
              </a:rPr>
              <a:pPr defTabSz="685596">
                <a:buClrTx/>
                <a:defRPr/>
              </a:pPr>
              <a:t>21.09.2022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70293170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6286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4629150" y="1369219"/>
            <a:ext cx="3886200" cy="3263504"/>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pPr defTabSz="685596">
              <a:buClrTx/>
              <a:defRPr/>
            </a:pPr>
            <a:fld id="{9145D4B7-F9E5-46A3-B370-D65D36B452E3}" type="datetime1">
              <a:rPr lang="ru-RU" kern="1200" smtClean="0">
                <a:solidFill>
                  <a:prstClr val="black">
                    <a:tint val="75000"/>
                  </a:prstClr>
                </a:solidFill>
                <a:latin typeface="Calibri"/>
                <a:ea typeface="+mn-ea"/>
                <a:cs typeface="+mn-cs"/>
              </a:rPr>
              <a:pPr defTabSz="685596">
                <a:buClrTx/>
                <a:defRPr/>
              </a:pPr>
              <a:t>21.09.2022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7748943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273844"/>
            <a:ext cx="7886700" cy="994172"/>
          </a:xfrm>
        </p:spPr>
        <p:txBody>
          <a:bodyPr/>
          <a:lstStyle/>
          <a:p>
            <a:r>
              <a:rPr lang="ru-RU"/>
              <a:t>Образец заголовка</a:t>
            </a:r>
          </a:p>
        </p:txBody>
      </p:sp>
      <p:sp>
        <p:nvSpPr>
          <p:cNvPr id="3" name="Текст 2"/>
          <p:cNvSpPr>
            <a:spLocks noGrp="1"/>
          </p:cNvSpPr>
          <p:nvPr>
            <p:ph type="body" idx="1"/>
          </p:nvPr>
        </p:nvSpPr>
        <p:spPr>
          <a:xfrm>
            <a:off x="629842" y="1260872"/>
            <a:ext cx="3868340"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4" name="Объект 3"/>
          <p:cNvSpPr>
            <a:spLocks noGrp="1"/>
          </p:cNvSpPr>
          <p:nvPr>
            <p:ph sz="half" idx="2"/>
          </p:nvPr>
        </p:nvSpPr>
        <p:spPr>
          <a:xfrm>
            <a:off x="629842" y="1878806"/>
            <a:ext cx="3868340"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29152" y="1260872"/>
            <a:ext cx="3887391" cy="617934"/>
          </a:xfrm>
        </p:spPr>
        <p:txBody>
          <a:bodyPr anchor="b"/>
          <a:lstStyle>
            <a:lvl1pPr marL="0" indent="0">
              <a:buNone/>
              <a:defRPr sz="1800" b="1"/>
            </a:lvl1pPr>
            <a:lvl2pPr marL="342794" indent="0">
              <a:buNone/>
              <a:defRPr sz="1500" b="1"/>
            </a:lvl2pPr>
            <a:lvl3pPr marL="685596" indent="0">
              <a:buNone/>
              <a:defRPr sz="1425" b="1"/>
            </a:lvl3pPr>
            <a:lvl4pPr marL="1028394" indent="0">
              <a:buNone/>
              <a:defRPr sz="1200" b="1"/>
            </a:lvl4pPr>
            <a:lvl5pPr marL="1371192" indent="0">
              <a:buNone/>
              <a:defRPr sz="1200" b="1"/>
            </a:lvl5pPr>
            <a:lvl6pPr marL="1713995" indent="0">
              <a:buNone/>
              <a:defRPr sz="1200" b="1"/>
            </a:lvl6pPr>
            <a:lvl7pPr marL="2056787" indent="0">
              <a:buNone/>
              <a:defRPr sz="1200" b="1"/>
            </a:lvl7pPr>
            <a:lvl8pPr marL="2399580" indent="0">
              <a:buNone/>
              <a:defRPr sz="1200" b="1"/>
            </a:lvl8pPr>
            <a:lvl9pPr marL="2742374" indent="0">
              <a:buNone/>
              <a:defRPr sz="1200" b="1"/>
            </a:lvl9pPr>
          </a:lstStyle>
          <a:p>
            <a:pPr lvl="0"/>
            <a:r>
              <a:rPr lang="ru-RU"/>
              <a:t>Образец текста</a:t>
            </a:r>
          </a:p>
        </p:txBody>
      </p:sp>
      <p:sp>
        <p:nvSpPr>
          <p:cNvPr id="6" name="Объект 5"/>
          <p:cNvSpPr>
            <a:spLocks noGrp="1"/>
          </p:cNvSpPr>
          <p:nvPr>
            <p:ph sz="quarter" idx="4"/>
          </p:nvPr>
        </p:nvSpPr>
        <p:spPr>
          <a:xfrm>
            <a:off x="4629152" y="1878806"/>
            <a:ext cx="3887391" cy="2763441"/>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pPr defTabSz="685596">
              <a:buClrTx/>
              <a:defRPr/>
            </a:pPr>
            <a:fld id="{9E70F072-1C49-4671-8574-97D058EEB46A}" type="datetime1">
              <a:rPr lang="ru-RU" kern="1200" smtClean="0">
                <a:solidFill>
                  <a:prstClr val="black">
                    <a:tint val="75000"/>
                  </a:prstClr>
                </a:solidFill>
                <a:latin typeface="Calibri"/>
                <a:ea typeface="+mn-ea"/>
                <a:cs typeface="+mn-cs"/>
              </a:rPr>
              <a:pPr defTabSz="685596">
                <a:buClrTx/>
                <a:defRPr/>
              </a:pPr>
              <a:t>21.09.2022</a:t>
            </a:fld>
            <a:endParaRPr lang="ru-RU" kern="1200">
              <a:solidFill>
                <a:prstClr val="black">
                  <a:tint val="75000"/>
                </a:prstClr>
              </a:solidFill>
              <a:latin typeface="Calibri"/>
              <a:ea typeface="+mn-ea"/>
              <a:cs typeface="+mn-cs"/>
            </a:endParaRPr>
          </a:p>
        </p:txBody>
      </p:sp>
      <p:sp>
        <p:nvSpPr>
          <p:cNvPr id="8" name="Нижний колонтитул 7"/>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9" name="Номер слайда 8"/>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030057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pPr defTabSz="685596">
              <a:buClrTx/>
              <a:defRPr/>
            </a:pPr>
            <a:fld id="{8EEB9A1F-F8D8-4877-B719-EDF6A378381F}" type="datetime1">
              <a:rPr lang="ru-RU" kern="1200" smtClean="0">
                <a:solidFill>
                  <a:prstClr val="black">
                    <a:tint val="75000"/>
                  </a:prstClr>
                </a:solidFill>
                <a:latin typeface="Calibri"/>
                <a:ea typeface="+mn-ea"/>
                <a:cs typeface="+mn-cs"/>
              </a:rPr>
              <a:pPr defTabSz="685596">
                <a:buClrTx/>
                <a:defRPr/>
              </a:pPr>
              <a:t>21.09.2022</a:t>
            </a:fld>
            <a:endParaRPr lang="ru-RU" kern="1200">
              <a:solidFill>
                <a:prstClr val="black">
                  <a:tint val="75000"/>
                </a:prstClr>
              </a:solidFill>
              <a:latin typeface="Calibri"/>
              <a:ea typeface="+mn-ea"/>
              <a:cs typeface="+mn-cs"/>
            </a:endParaRPr>
          </a:p>
        </p:txBody>
      </p:sp>
      <p:sp>
        <p:nvSpPr>
          <p:cNvPr id="4" name="Нижний колонтитул 3"/>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5" name="Номер слайда 4"/>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8215839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pPr defTabSz="685596">
              <a:buClrTx/>
              <a:defRPr/>
            </a:pPr>
            <a:fld id="{57441E83-8987-45BD-9C74-0B6A88B2A24A}" type="datetime1">
              <a:rPr lang="ru-RU" kern="1200" smtClean="0">
                <a:solidFill>
                  <a:prstClr val="black">
                    <a:tint val="75000"/>
                  </a:prstClr>
                </a:solidFill>
                <a:latin typeface="Calibri"/>
                <a:ea typeface="+mn-ea"/>
                <a:cs typeface="+mn-cs"/>
              </a:rPr>
              <a:pPr defTabSz="685596">
                <a:buClrTx/>
                <a:defRPr/>
              </a:pPr>
              <a:t>21.09.2022</a:t>
            </a:fld>
            <a:endParaRPr lang="ru-RU" kern="1200">
              <a:solidFill>
                <a:prstClr val="black">
                  <a:tint val="75000"/>
                </a:prstClr>
              </a:solidFill>
              <a:latin typeface="Calibri"/>
              <a:ea typeface="+mn-ea"/>
              <a:cs typeface="+mn-cs"/>
            </a:endParaRPr>
          </a:p>
        </p:txBody>
      </p:sp>
      <p:sp>
        <p:nvSpPr>
          <p:cNvPr id="3" name="Нижний колонтитул 2"/>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4" name="Номер слайда 3"/>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1523013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Объект 2"/>
          <p:cNvSpPr>
            <a:spLocks noGrp="1"/>
          </p:cNvSpPr>
          <p:nvPr>
            <p:ph idx="1"/>
          </p:nvPr>
        </p:nvSpPr>
        <p:spPr>
          <a:xfrm>
            <a:off x="3887391" y="740581"/>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06F14954-94D0-4144-9BEE-C3F51F7F0E6C}" type="datetime1">
              <a:rPr lang="ru-RU" kern="1200" smtClean="0">
                <a:solidFill>
                  <a:prstClr val="black">
                    <a:tint val="75000"/>
                  </a:prstClr>
                </a:solidFill>
                <a:latin typeface="Calibri"/>
                <a:ea typeface="+mn-ea"/>
                <a:cs typeface="+mn-cs"/>
              </a:rPr>
              <a:pPr defTabSz="685596">
                <a:buClrTx/>
                <a:defRPr/>
              </a:pPr>
              <a:t>21.09.2022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26094691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42900"/>
            <a:ext cx="2949178" cy="1200150"/>
          </a:xfrm>
        </p:spPr>
        <p:txBody>
          <a:bodyPr anchor="b"/>
          <a:lstStyle>
            <a:lvl1pPr>
              <a:defRPr sz="2400"/>
            </a:lvl1pPr>
          </a:lstStyle>
          <a:p>
            <a:r>
              <a:rPr lang="ru-RU"/>
              <a:t>Образец заголовка</a:t>
            </a:r>
          </a:p>
        </p:txBody>
      </p:sp>
      <p:sp>
        <p:nvSpPr>
          <p:cNvPr id="3" name="Рисунок 2"/>
          <p:cNvSpPr>
            <a:spLocks noGrp="1"/>
          </p:cNvSpPr>
          <p:nvPr>
            <p:ph type="pic" idx="1"/>
          </p:nvPr>
        </p:nvSpPr>
        <p:spPr>
          <a:xfrm>
            <a:off x="3887391" y="740581"/>
            <a:ext cx="4629150" cy="3655219"/>
          </a:xfrm>
        </p:spPr>
        <p:txBody>
          <a:bodyPr/>
          <a:lstStyle>
            <a:lvl1pPr marL="0" indent="0">
              <a:buNone/>
              <a:defRPr sz="2400"/>
            </a:lvl1pPr>
            <a:lvl2pPr marL="342794" indent="0">
              <a:buNone/>
              <a:defRPr sz="2100"/>
            </a:lvl2pPr>
            <a:lvl3pPr marL="685596" indent="0">
              <a:buNone/>
              <a:defRPr sz="1800"/>
            </a:lvl3pPr>
            <a:lvl4pPr marL="1028394" indent="0">
              <a:buNone/>
              <a:defRPr sz="1500"/>
            </a:lvl4pPr>
            <a:lvl5pPr marL="1371192" indent="0">
              <a:buNone/>
              <a:defRPr sz="1500"/>
            </a:lvl5pPr>
            <a:lvl6pPr marL="1713995" indent="0">
              <a:buNone/>
              <a:defRPr sz="1500"/>
            </a:lvl6pPr>
            <a:lvl7pPr marL="2056787" indent="0">
              <a:buNone/>
              <a:defRPr sz="1500"/>
            </a:lvl7pPr>
            <a:lvl8pPr marL="2399580" indent="0">
              <a:buNone/>
              <a:defRPr sz="1500"/>
            </a:lvl8pPr>
            <a:lvl9pPr marL="2742374" indent="0">
              <a:buNone/>
              <a:defRPr sz="1500"/>
            </a:lvl9pPr>
          </a:lstStyle>
          <a:p>
            <a:endParaRPr lang="ru-RU"/>
          </a:p>
        </p:txBody>
      </p:sp>
      <p:sp>
        <p:nvSpPr>
          <p:cNvPr id="4" name="Текст 3"/>
          <p:cNvSpPr>
            <a:spLocks noGrp="1"/>
          </p:cNvSpPr>
          <p:nvPr>
            <p:ph type="body" sz="half" idx="2"/>
          </p:nvPr>
        </p:nvSpPr>
        <p:spPr>
          <a:xfrm>
            <a:off x="629841" y="1543052"/>
            <a:ext cx="2949178" cy="2858691"/>
          </a:xfrm>
        </p:spPr>
        <p:txBody>
          <a:bodyPr/>
          <a:lstStyle>
            <a:lvl1pPr marL="0" indent="0">
              <a:buNone/>
              <a:defRPr sz="1200"/>
            </a:lvl1pPr>
            <a:lvl2pPr marL="342794" indent="0">
              <a:buNone/>
              <a:defRPr sz="1125"/>
            </a:lvl2pPr>
            <a:lvl3pPr marL="685596" indent="0">
              <a:buNone/>
              <a:defRPr sz="900"/>
            </a:lvl3pPr>
            <a:lvl4pPr marL="1028394" indent="0">
              <a:buNone/>
              <a:defRPr sz="825"/>
            </a:lvl4pPr>
            <a:lvl5pPr marL="1371192" indent="0">
              <a:buNone/>
              <a:defRPr sz="825"/>
            </a:lvl5pPr>
            <a:lvl6pPr marL="1713995" indent="0">
              <a:buNone/>
              <a:defRPr sz="825"/>
            </a:lvl6pPr>
            <a:lvl7pPr marL="2056787" indent="0">
              <a:buNone/>
              <a:defRPr sz="825"/>
            </a:lvl7pPr>
            <a:lvl8pPr marL="2399580" indent="0">
              <a:buNone/>
              <a:defRPr sz="825"/>
            </a:lvl8pPr>
            <a:lvl9pPr marL="2742374" indent="0">
              <a:buNone/>
              <a:defRPr sz="825"/>
            </a:lvl9pPr>
          </a:lstStyle>
          <a:p>
            <a:pPr lvl="0"/>
            <a:r>
              <a:rPr lang="ru-RU"/>
              <a:t>Образец текста</a:t>
            </a:r>
          </a:p>
        </p:txBody>
      </p:sp>
      <p:sp>
        <p:nvSpPr>
          <p:cNvPr id="5" name="Дата 4"/>
          <p:cNvSpPr>
            <a:spLocks noGrp="1"/>
          </p:cNvSpPr>
          <p:nvPr>
            <p:ph type="dt" sz="half" idx="10"/>
          </p:nvPr>
        </p:nvSpPr>
        <p:spPr/>
        <p:txBody>
          <a:bodyPr/>
          <a:lstStyle/>
          <a:p>
            <a:pPr defTabSz="685596">
              <a:buClrTx/>
              <a:defRPr/>
            </a:pPr>
            <a:fld id="{A792FA2C-4212-4E73-BF7F-DA9B524372F7}" type="datetime1">
              <a:rPr lang="ru-RU" kern="1200" smtClean="0">
                <a:solidFill>
                  <a:prstClr val="black">
                    <a:tint val="75000"/>
                  </a:prstClr>
                </a:solidFill>
                <a:latin typeface="Calibri"/>
                <a:ea typeface="+mn-ea"/>
                <a:cs typeface="+mn-cs"/>
              </a:rPr>
              <a:pPr defTabSz="685596">
                <a:buClrTx/>
                <a:defRPr/>
              </a:pPr>
              <a:t>21.09.2022</a:t>
            </a:fld>
            <a:endParaRPr lang="ru-RU" kern="1200">
              <a:solidFill>
                <a:prstClr val="black">
                  <a:tint val="75000"/>
                </a:prstClr>
              </a:solidFill>
              <a:latin typeface="Calibri"/>
              <a:ea typeface="+mn-ea"/>
              <a:cs typeface="+mn-cs"/>
            </a:endParaRPr>
          </a:p>
        </p:txBody>
      </p:sp>
      <p:sp>
        <p:nvSpPr>
          <p:cNvPr id="6" name="Нижний колонтитул 5"/>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7" name="Номер слайда 6"/>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15488232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AD52D4C0-7BB9-4972-B456-6091936A072D}" type="datetime1">
              <a:rPr lang="ru-RU" kern="1200" smtClean="0">
                <a:solidFill>
                  <a:prstClr val="black">
                    <a:tint val="75000"/>
                  </a:prstClr>
                </a:solidFill>
                <a:latin typeface="Calibri"/>
                <a:ea typeface="+mn-ea"/>
                <a:cs typeface="+mn-cs"/>
              </a:rPr>
              <a:pPr defTabSz="685596">
                <a:buClrTx/>
                <a:defRPr/>
              </a:pPr>
              <a:t>21.09.2022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2736336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543676" y="273856"/>
            <a:ext cx="1971675" cy="4358879"/>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628652" y="273856"/>
            <a:ext cx="5800725" cy="4358879"/>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pPr defTabSz="685596">
              <a:buClrTx/>
              <a:defRPr/>
            </a:pPr>
            <a:fld id="{6D8EE6BC-3CC5-4CEA-8860-0CC700BC525D}" type="datetime1">
              <a:rPr lang="ru-RU" kern="1200" smtClean="0">
                <a:solidFill>
                  <a:prstClr val="black">
                    <a:tint val="75000"/>
                  </a:prstClr>
                </a:solidFill>
                <a:latin typeface="Calibri"/>
                <a:ea typeface="+mn-ea"/>
                <a:cs typeface="+mn-cs"/>
              </a:rPr>
              <a:pPr defTabSz="685596">
                <a:buClrTx/>
                <a:defRPr/>
              </a:pPr>
              <a:t>21.09.2022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11"/>
          </p:nvPr>
        </p:nvSpPr>
        <p:spPr/>
        <p:txBody>
          <a:body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12"/>
          </p:nvPr>
        </p:nvSpPr>
        <p:spPr/>
        <p:txBody>
          <a:body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36770329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Big Picture">
    <p:spTree>
      <p:nvGrpSpPr>
        <p:cNvPr id="1" name=""/>
        <p:cNvGrpSpPr/>
        <p:nvPr/>
      </p:nvGrpSpPr>
      <p:grpSpPr>
        <a:xfrm>
          <a:off x="0" y="0"/>
          <a:ext cx="0" cy="0"/>
          <a:chOff x="0" y="0"/>
          <a:chExt cx="0" cy="0"/>
        </a:xfrm>
      </p:grpSpPr>
      <p:sp>
        <p:nvSpPr>
          <p:cNvPr id="49" name="Picture Placeholder 13"/>
          <p:cNvSpPr>
            <a:spLocks noGrp="1"/>
          </p:cNvSpPr>
          <p:nvPr>
            <p:ph type="pic" sz="quarter" idx="14"/>
          </p:nvPr>
        </p:nvSpPr>
        <p:spPr>
          <a:xfrm>
            <a:off x="0" y="0"/>
            <a:ext cx="9144000" cy="5143500"/>
          </a:xfrm>
          <a:prstGeom prst="rect">
            <a:avLst/>
          </a:prstGeom>
          <a:solidFill>
            <a:schemeClr val="bg1">
              <a:lumMod val="95000"/>
            </a:schemeClr>
          </a:solidFill>
          <a:effectLst/>
        </p:spPr>
        <p:txBody>
          <a:bodyPr>
            <a:normAutofit/>
          </a:bodyPr>
          <a:lstStyle>
            <a:lvl1pPr marL="0" indent="0">
              <a:buNone/>
              <a:defRPr sz="900" b="0" i="0">
                <a:ln>
                  <a:noFill/>
                </a:ln>
                <a:solidFill>
                  <a:schemeClr val="tx2"/>
                </a:solidFill>
                <a:latin typeface="Roboto Regular" charset="0"/>
                <a:ea typeface="Roboto Regular" charset="0"/>
                <a:cs typeface="Roboto Regular" charset="0"/>
              </a:defRPr>
            </a:lvl1pPr>
          </a:lstStyle>
          <a:p>
            <a:endParaRPr lang="en-US" dirty="0"/>
          </a:p>
        </p:txBody>
      </p:sp>
    </p:spTree>
    <p:extLst>
      <p:ext uri="{BB962C8B-B14F-4D97-AF65-F5344CB8AC3E}">
        <p14:creationId xmlns:p14="http://schemas.microsoft.com/office/powerpoint/2010/main" val="2911652510"/>
      </p:ext>
    </p:extLst>
  </p:cSld>
  <p:clrMapOvr>
    <a:masterClrMapping/>
  </p:clrMapOvr>
  <p:transition advClick="0"/>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type="title">
  <p:cSld name="Title">
    <p:bg>
      <p:bgPr>
        <a:solidFill>
          <a:schemeClr val="accent1"/>
        </a:solidFill>
        <a:effectLst/>
      </p:bgPr>
    </p:bg>
    <p:spTree>
      <p:nvGrpSpPr>
        <p:cNvPr id="1" name="Shape 9"/>
        <p:cNvGrpSpPr/>
        <p:nvPr/>
      </p:nvGrpSpPr>
      <p:grpSpPr>
        <a:xfrm>
          <a:off x="0" y="0"/>
          <a:ext cx="0" cy="0"/>
          <a:chOff x="0" y="0"/>
          <a:chExt cx="0" cy="0"/>
        </a:xfrm>
      </p:grpSpPr>
      <p:pic>
        <p:nvPicPr>
          <p:cNvPr id="10" name="Google Shape;10;p2" descr="aemelia_icons.png"/>
          <p:cNvPicPr preferRelativeResize="0"/>
          <p:nvPr/>
        </p:nvPicPr>
        <p:blipFill rotWithShape="1">
          <a:blip r:embed="rId2">
            <a:alphaModFix amt="40000"/>
          </a:blip>
          <a:srcRect t="30860" b="30860"/>
          <a:stretch/>
        </p:blipFill>
        <p:spPr>
          <a:xfrm>
            <a:off x="0" y="-2"/>
            <a:ext cx="9144000" cy="1968874"/>
          </a:xfrm>
          <a:prstGeom prst="rect">
            <a:avLst/>
          </a:prstGeom>
          <a:noFill/>
          <a:ln>
            <a:noFill/>
          </a:ln>
        </p:spPr>
      </p:pic>
      <p:sp>
        <p:nvSpPr>
          <p:cNvPr id="11" name="Google Shape;11;p2"/>
          <p:cNvSpPr txBox="1">
            <a:spLocks noGrp="1"/>
          </p:cNvSpPr>
          <p:nvPr>
            <p:ph type="ctrTitle"/>
          </p:nvPr>
        </p:nvSpPr>
        <p:spPr>
          <a:xfrm>
            <a:off x="2786525" y="1968875"/>
            <a:ext cx="5859600" cy="2766300"/>
          </a:xfrm>
          <a:prstGeom prst="rect">
            <a:avLst/>
          </a:prstGeom>
        </p:spPr>
        <p:txBody>
          <a:bodyPr spcFirstLastPara="1" wrap="square" lIns="91425" tIns="91425" rIns="91425" bIns="91425" anchor="b" anchorCtr="0">
            <a:noAutofit/>
          </a:bodyPr>
          <a:lstStyle>
            <a:lvl1pPr lvl="0" algn="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endParaRPr/>
          </a:p>
        </p:txBody>
      </p:sp>
    </p:spTree>
    <p:extLst>
      <p:ext uri="{BB962C8B-B14F-4D97-AF65-F5344CB8AC3E}">
        <p14:creationId xmlns:p14="http://schemas.microsoft.com/office/powerpoint/2010/main" val="175747840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ubtitle">
  <p:cSld name="Subtitle">
    <p:spTree>
      <p:nvGrpSpPr>
        <p:cNvPr id="1" name="Shape 12"/>
        <p:cNvGrpSpPr/>
        <p:nvPr/>
      </p:nvGrpSpPr>
      <p:grpSpPr>
        <a:xfrm>
          <a:off x="0" y="0"/>
          <a:ext cx="0" cy="0"/>
          <a:chOff x="0" y="0"/>
          <a:chExt cx="0" cy="0"/>
        </a:xfrm>
      </p:grpSpPr>
      <p:pic>
        <p:nvPicPr>
          <p:cNvPr id="13" name="Google Shape;13;p3" descr="aemelia_icons.png"/>
          <p:cNvPicPr preferRelativeResize="0"/>
          <p:nvPr/>
        </p:nvPicPr>
        <p:blipFill rotWithShape="1">
          <a:blip r:embed="rId2">
            <a:alphaModFix amt="20000"/>
          </a:blip>
          <a:srcRect t="30860" b="30860"/>
          <a:stretch/>
        </p:blipFill>
        <p:spPr>
          <a:xfrm>
            <a:off x="0" y="-2"/>
            <a:ext cx="9144000" cy="1968874"/>
          </a:xfrm>
          <a:prstGeom prst="rect">
            <a:avLst/>
          </a:prstGeom>
          <a:noFill/>
          <a:ln>
            <a:noFill/>
          </a:ln>
        </p:spPr>
      </p:pic>
      <p:sp>
        <p:nvSpPr>
          <p:cNvPr id="14" name="Google Shape;14;p3"/>
          <p:cNvSpPr txBox="1">
            <a:spLocks noGrp="1"/>
          </p:cNvSpPr>
          <p:nvPr>
            <p:ph type="ctrTitle"/>
          </p:nvPr>
        </p:nvSpPr>
        <p:spPr>
          <a:xfrm>
            <a:off x="2970175" y="3107350"/>
            <a:ext cx="5792700" cy="11598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dk1"/>
              </a:buClr>
              <a:buSzPts val="4800"/>
              <a:buNone/>
              <a:defRPr sz="4800">
                <a:solidFill>
                  <a:schemeClr val="dk1"/>
                </a:solidFill>
              </a:defRPr>
            </a:lvl1pPr>
            <a:lvl2pPr lvl="1" algn="r" rtl="0">
              <a:spcBef>
                <a:spcPts val="0"/>
              </a:spcBef>
              <a:spcAft>
                <a:spcPts val="0"/>
              </a:spcAft>
              <a:buClr>
                <a:schemeClr val="dk1"/>
              </a:buClr>
              <a:buSzPts val="4800"/>
              <a:buNone/>
              <a:defRPr sz="4800">
                <a:solidFill>
                  <a:schemeClr val="dk1"/>
                </a:solidFill>
              </a:defRPr>
            </a:lvl2pPr>
            <a:lvl3pPr lvl="2" algn="r" rtl="0">
              <a:spcBef>
                <a:spcPts val="0"/>
              </a:spcBef>
              <a:spcAft>
                <a:spcPts val="0"/>
              </a:spcAft>
              <a:buClr>
                <a:schemeClr val="dk1"/>
              </a:buClr>
              <a:buSzPts val="4800"/>
              <a:buNone/>
              <a:defRPr sz="4800">
                <a:solidFill>
                  <a:schemeClr val="dk1"/>
                </a:solidFill>
              </a:defRPr>
            </a:lvl3pPr>
            <a:lvl4pPr lvl="3" algn="r" rtl="0">
              <a:spcBef>
                <a:spcPts val="0"/>
              </a:spcBef>
              <a:spcAft>
                <a:spcPts val="0"/>
              </a:spcAft>
              <a:buClr>
                <a:schemeClr val="dk1"/>
              </a:buClr>
              <a:buSzPts val="4800"/>
              <a:buNone/>
              <a:defRPr sz="4800">
                <a:solidFill>
                  <a:schemeClr val="dk1"/>
                </a:solidFill>
              </a:defRPr>
            </a:lvl4pPr>
            <a:lvl5pPr lvl="4" algn="r" rtl="0">
              <a:spcBef>
                <a:spcPts val="0"/>
              </a:spcBef>
              <a:spcAft>
                <a:spcPts val="0"/>
              </a:spcAft>
              <a:buClr>
                <a:schemeClr val="dk1"/>
              </a:buClr>
              <a:buSzPts val="4800"/>
              <a:buNone/>
              <a:defRPr sz="4800">
                <a:solidFill>
                  <a:schemeClr val="dk1"/>
                </a:solidFill>
              </a:defRPr>
            </a:lvl5pPr>
            <a:lvl6pPr lvl="5" algn="r" rtl="0">
              <a:spcBef>
                <a:spcPts val="0"/>
              </a:spcBef>
              <a:spcAft>
                <a:spcPts val="0"/>
              </a:spcAft>
              <a:buClr>
                <a:schemeClr val="dk1"/>
              </a:buClr>
              <a:buSzPts val="4800"/>
              <a:buNone/>
              <a:defRPr sz="4800">
                <a:solidFill>
                  <a:schemeClr val="dk1"/>
                </a:solidFill>
              </a:defRPr>
            </a:lvl6pPr>
            <a:lvl7pPr lvl="6" algn="r" rtl="0">
              <a:spcBef>
                <a:spcPts val="0"/>
              </a:spcBef>
              <a:spcAft>
                <a:spcPts val="0"/>
              </a:spcAft>
              <a:buClr>
                <a:schemeClr val="dk1"/>
              </a:buClr>
              <a:buSzPts val="4800"/>
              <a:buNone/>
              <a:defRPr sz="4800">
                <a:solidFill>
                  <a:schemeClr val="dk1"/>
                </a:solidFill>
              </a:defRPr>
            </a:lvl7pPr>
            <a:lvl8pPr lvl="7" algn="r" rtl="0">
              <a:spcBef>
                <a:spcPts val="0"/>
              </a:spcBef>
              <a:spcAft>
                <a:spcPts val="0"/>
              </a:spcAft>
              <a:buClr>
                <a:schemeClr val="dk1"/>
              </a:buClr>
              <a:buSzPts val="4800"/>
              <a:buNone/>
              <a:defRPr sz="4800">
                <a:solidFill>
                  <a:schemeClr val="dk1"/>
                </a:solidFill>
              </a:defRPr>
            </a:lvl8pPr>
            <a:lvl9pPr lvl="8" algn="r" rtl="0">
              <a:spcBef>
                <a:spcPts val="0"/>
              </a:spcBef>
              <a:spcAft>
                <a:spcPts val="0"/>
              </a:spcAft>
              <a:buClr>
                <a:schemeClr val="dk1"/>
              </a:buClr>
              <a:buSzPts val="4800"/>
              <a:buNone/>
              <a:defRPr sz="4800">
                <a:solidFill>
                  <a:schemeClr val="dk1"/>
                </a:solidFill>
              </a:defRPr>
            </a:lvl9pPr>
          </a:lstStyle>
          <a:p>
            <a:endParaRPr/>
          </a:p>
        </p:txBody>
      </p:sp>
      <p:sp>
        <p:nvSpPr>
          <p:cNvPr id="15" name="Google Shape;15;p3"/>
          <p:cNvSpPr txBox="1">
            <a:spLocks noGrp="1"/>
          </p:cNvSpPr>
          <p:nvPr>
            <p:ph type="subTitle" idx="1"/>
          </p:nvPr>
        </p:nvSpPr>
        <p:spPr>
          <a:xfrm>
            <a:off x="2970175" y="3906852"/>
            <a:ext cx="5792700" cy="784800"/>
          </a:xfrm>
          <a:prstGeom prst="rect">
            <a:avLst/>
          </a:prstGeom>
        </p:spPr>
        <p:txBody>
          <a:bodyPr spcFirstLastPara="1" wrap="square" lIns="91425" tIns="91425" rIns="91425" bIns="91425" anchor="b" anchorCtr="0">
            <a:noAutofit/>
          </a:bodyPr>
          <a:lstStyle>
            <a:lvl1pPr lvl="0" algn="r" rtl="0">
              <a:spcBef>
                <a:spcPts val="0"/>
              </a:spcBef>
              <a:spcAft>
                <a:spcPts val="0"/>
              </a:spcAft>
              <a:buClr>
                <a:schemeClr val="accent1"/>
              </a:buClr>
              <a:buSzPts val="2400"/>
              <a:buNone/>
              <a:defRPr sz="2400">
                <a:solidFill>
                  <a:schemeClr val="accent1"/>
                </a:solidFill>
              </a:defRPr>
            </a:lvl1pPr>
            <a:lvl2pPr lvl="1" algn="r" rtl="0">
              <a:spcBef>
                <a:spcPts val="0"/>
              </a:spcBef>
              <a:spcAft>
                <a:spcPts val="0"/>
              </a:spcAft>
              <a:buClr>
                <a:schemeClr val="accent1"/>
              </a:buClr>
              <a:buSzPts val="2400"/>
              <a:buNone/>
              <a:defRPr>
                <a:solidFill>
                  <a:schemeClr val="accent1"/>
                </a:solidFill>
              </a:defRPr>
            </a:lvl2pPr>
            <a:lvl3pPr lvl="2" algn="r" rtl="0">
              <a:spcBef>
                <a:spcPts val="0"/>
              </a:spcBef>
              <a:spcAft>
                <a:spcPts val="0"/>
              </a:spcAft>
              <a:buClr>
                <a:schemeClr val="accent1"/>
              </a:buClr>
              <a:buSzPts val="2400"/>
              <a:buNone/>
              <a:defRPr>
                <a:solidFill>
                  <a:schemeClr val="accent1"/>
                </a:solidFill>
              </a:defRPr>
            </a:lvl3pPr>
            <a:lvl4pPr lvl="3" algn="r" rtl="0">
              <a:spcBef>
                <a:spcPts val="0"/>
              </a:spcBef>
              <a:spcAft>
                <a:spcPts val="0"/>
              </a:spcAft>
              <a:buClr>
                <a:schemeClr val="accent1"/>
              </a:buClr>
              <a:buSzPts val="2400"/>
              <a:buNone/>
              <a:defRPr sz="2400">
                <a:solidFill>
                  <a:schemeClr val="accent1"/>
                </a:solidFill>
              </a:defRPr>
            </a:lvl4pPr>
            <a:lvl5pPr lvl="4" algn="r" rtl="0">
              <a:spcBef>
                <a:spcPts val="0"/>
              </a:spcBef>
              <a:spcAft>
                <a:spcPts val="0"/>
              </a:spcAft>
              <a:buClr>
                <a:schemeClr val="accent1"/>
              </a:buClr>
              <a:buSzPts val="2400"/>
              <a:buNone/>
              <a:defRPr sz="2400">
                <a:solidFill>
                  <a:schemeClr val="accent1"/>
                </a:solidFill>
              </a:defRPr>
            </a:lvl5pPr>
            <a:lvl6pPr lvl="5" algn="r" rtl="0">
              <a:spcBef>
                <a:spcPts val="0"/>
              </a:spcBef>
              <a:spcAft>
                <a:spcPts val="0"/>
              </a:spcAft>
              <a:buClr>
                <a:schemeClr val="accent1"/>
              </a:buClr>
              <a:buSzPts val="2400"/>
              <a:buNone/>
              <a:defRPr sz="2400">
                <a:solidFill>
                  <a:schemeClr val="accent1"/>
                </a:solidFill>
              </a:defRPr>
            </a:lvl6pPr>
            <a:lvl7pPr lvl="6" algn="r" rtl="0">
              <a:spcBef>
                <a:spcPts val="0"/>
              </a:spcBef>
              <a:spcAft>
                <a:spcPts val="0"/>
              </a:spcAft>
              <a:buClr>
                <a:schemeClr val="accent1"/>
              </a:buClr>
              <a:buSzPts val="2400"/>
              <a:buNone/>
              <a:defRPr sz="2400">
                <a:solidFill>
                  <a:schemeClr val="accent1"/>
                </a:solidFill>
              </a:defRPr>
            </a:lvl7pPr>
            <a:lvl8pPr lvl="7" algn="r" rtl="0">
              <a:spcBef>
                <a:spcPts val="0"/>
              </a:spcBef>
              <a:spcAft>
                <a:spcPts val="0"/>
              </a:spcAft>
              <a:buClr>
                <a:schemeClr val="accent1"/>
              </a:buClr>
              <a:buSzPts val="2400"/>
              <a:buNone/>
              <a:defRPr sz="2400">
                <a:solidFill>
                  <a:schemeClr val="accent1"/>
                </a:solidFill>
              </a:defRPr>
            </a:lvl8pPr>
            <a:lvl9pPr lvl="8" algn="r" rtl="0">
              <a:spcBef>
                <a:spcPts val="0"/>
              </a:spcBef>
              <a:spcAft>
                <a:spcPts val="0"/>
              </a:spcAft>
              <a:buClr>
                <a:schemeClr val="accent1"/>
              </a:buClr>
              <a:buSzPts val="2400"/>
              <a:buNone/>
              <a:defRPr sz="2400">
                <a:solidFill>
                  <a:schemeClr val="accent1"/>
                </a:solidFill>
              </a:defRPr>
            </a:lvl9pPr>
          </a:lstStyle>
          <a:p>
            <a:endParaRPr/>
          </a:p>
        </p:txBody>
      </p:sp>
      <p:sp>
        <p:nvSpPr>
          <p:cNvPr id="16" name="Google Shape;16;p3"/>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solidFill>
                  <a:schemeClr val="accent3"/>
                </a:solidFill>
              </a:defRPr>
            </a:lvl1pPr>
            <a:lvl2pPr lvl="1">
              <a:buNone/>
              <a:defRPr>
                <a:solidFill>
                  <a:schemeClr val="accent3"/>
                </a:solidFill>
              </a:defRPr>
            </a:lvl2pPr>
            <a:lvl3pPr lvl="2">
              <a:buNone/>
              <a:defRPr>
                <a:solidFill>
                  <a:schemeClr val="accent3"/>
                </a:solidFill>
              </a:defRPr>
            </a:lvl3pPr>
            <a:lvl4pPr lvl="3">
              <a:buNone/>
              <a:defRPr>
                <a:solidFill>
                  <a:schemeClr val="accent3"/>
                </a:solidFill>
              </a:defRPr>
            </a:lvl4pPr>
            <a:lvl5pPr lvl="4">
              <a:buNone/>
              <a:defRPr>
                <a:solidFill>
                  <a:schemeClr val="accent3"/>
                </a:solidFill>
              </a:defRPr>
            </a:lvl5pPr>
            <a:lvl6pPr lvl="5">
              <a:buNone/>
              <a:defRPr>
                <a:solidFill>
                  <a:schemeClr val="accent3"/>
                </a:solidFill>
              </a:defRPr>
            </a:lvl6pPr>
            <a:lvl7pPr lvl="6">
              <a:buNone/>
              <a:defRPr>
                <a:solidFill>
                  <a:schemeClr val="accent3"/>
                </a:solidFill>
              </a:defRPr>
            </a:lvl7pPr>
            <a:lvl8pPr lvl="7">
              <a:buNone/>
              <a:defRPr>
                <a:solidFill>
                  <a:schemeClr val="accent3"/>
                </a:solidFill>
              </a:defRPr>
            </a:lvl8pPr>
            <a:lvl9pPr lvl="8">
              <a:buNone/>
              <a:defRPr>
                <a:solidFill>
                  <a:schemeClr val="accent3"/>
                </a:solidFill>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9FC5E8"/>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9FC5E8"/>
              </a:solidFill>
              <a:effectLst/>
              <a:uLnTx/>
              <a:uFillTx/>
              <a:latin typeface="Montserrat"/>
              <a:sym typeface="Montserrat"/>
            </a:endParaRPr>
          </a:p>
        </p:txBody>
      </p:sp>
    </p:spTree>
    <p:extLst>
      <p:ext uri="{BB962C8B-B14F-4D97-AF65-F5344CB8AC3E}">
        <p14:creationId xmlns:p14="http://schemas.microsoft.com/office/powerpoint/2010/main" val="15919221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Quote">
  <p:cSld name="Quote">
    <p:spTree>
      <p:nvGrpSpPr>
        <p:cNvPr id="1" name="Shape 17"/>
        <p:cNvGrpSpPr/>
        <p:nvPr/>
      </p:nvGrpSpPr>
      <p:grpSpPr>
        <a:xfrm>
          <a:off x="0" y="0"/>
          <a:ext cx="0" cy="0"/>
          <a:chOff x="0" y="0"/>
          <a:chExt cx="0" cy="0"/>
        </a:xfrm>
      </p:grpSpPr>
      <p:pic>
        <p:nvPicPr>
          <p:cNvPr id="18" name="Google Shape;18;p4" descr="aemelia_icons.png"/>
          <p:cNvPicPr preferRelativeResize="0"/>
          <p:nvPr/>
        </p:nvPicPr>
        <p:blipFill rotWithShape="1">
          <a:blip r:embed="rId2">
            <a:alphaModFix amt="20000"/>
          </a:blip>
          <a:srcRect/>
          <a:stretch/>
        </p:blipFill>
        <p:spPr>
          <a:xfrm>
            <a:off x="0" y="0"/>
            <a:ext cx="9144000" cy="5143500"/>
          </a:xfrm>
          <a:prstGeom prst="rect">
            <a:avLst/>
          </a:prstGeom>
          <a:noFill/>
          <a:ln>
            <a:noFill/>
          </a:ln>
        </p:spPr>
      </p:pic>
      <p:sp>
        <p:nvSpPr>
          <p:cNvPr id="19" name="Google Shape;19;p4"/>
          <p:cNvSpPr txBox="1">
            <a:spLocks noGrp="1"/>
          </p:cNvSpPr>
          <p:nvPr>
            <p:ph type="body" idx="1"/>
          </p:nvPr>
        </p:nvSpPr>
        <p:spPr>
          <a:xfrm>
            <a:off x="1784250" y="222075"/>
            <a:ext cx="6549300" cy="2607300"/>
          </a:xfrm>
          <a:prstGeom prst="rect">
            <a:avLst/>
          </a:prstGeom>
        </p:spPr>
        <p:txBody>
          <a:bodyPr spcFirstLastPara="1" wrap="square" lIns="91425" tIns="91425" rIns="91425" bIns="91425" anchor="t" anchorCtr="0">
            <a:noAutofit/>
          </a:bodyPr>
          <a:lstStyle>
            <a:lvl1pPr marL="457200" lvl="0" indent="-482600" rtl="0">
              <a:spcBef>
                <a:spcPts val="600"/>
              </a:spcBef>
              <a:spcAft>
                <a:spcPts val="0"/>
              </a:spcAft>
              <a:buSzPts val="4000"/>
              <a:buChar char="▸"/>
              <a:defRPr sz="4000" b="1" i="1"/>
            </a:lvl1pPr>
            <a:lvl2pPr marL="914400" lvl="1" indent="-482600" rtl="0">
              <a:spcBef>
                <a:spcPts val="0"/>
              </a:spcBef>
              <a:spcAft>
                <a:spcPts val="0"/>
              </a:spcAft>
              <a:buSzPts val="4000"/>
              <a:buChar char="▹"/>
              <a:defRPr sz="4000" b="1" i="1"/>
            </a:lvl2pPr>
            <a:lvl3pPr marL="1371600" lvl="2" indent="-482600" rtl="0">
              <a:spcBef>
                <a:spcPts val="0"/>
              </a:spcBef>
              <a:spcAft>
                <a:spcPts val="0"/>
              </a:spcAft>
              <a:buSzPts val="4000"/>
              <a:buChar char="■"/>
              <a:defRPr sz="4000" b="1" i="1"/>
            </a:lvl3pPr>
            <a:lvl4pPr marL="1828800" lvl="3" indent="-482600" rtl="0">
              <a:spcBef>
                <a:spcPts val="0"/>
              </a:spcBef>
              <a:spcAft>
                <a:spcPts val="0"/>
              </a:spcAft>
              <a:buSzPts val="4000"/>
              <a:buChar char="●"/>
              <a:defRPr sz="4000" b="1" i="1"/>
            </a:lvl4pPr>
            <a:lvl5pPr marL="2286000" lvl="4" indent="-482600" rtl="0">
              <a:spcBef>
                <a:spcPts val="0"/>
              </a:spcBef>
              <a:spcAft>
                <a:spcPts val="0"/>
              </a:spcAft>
              <a:buSzPts val="4000"/>
              <a:buChar char="○"/>
              <a:defRPr sz="4000" b="1" i="1"/>
            </a:lvl5pPr>
            <a:lvl6pPr marL="2743200" lvl="5" indent="-482600" rtl="0">
              <a:spcBef>
                <a:spcPts val="0"/>
              </a:spcBef>
              <a:spcAft>
                <a:spcPts val="0"/>
              </a:spcAft>
              <a:buSzPts val="4000"/>
              <a:buChar char="■"/>
              <a:defRPr sz="4000" b="1" i="1"/>
            </a:lvl6pPr>
            <a:lvl7pPr marL="3200400" lvl="6" indent="-482600" rtl="0">
              <a:spcBef>
                <a:spcPts val="0"/>
              </a:spcBef>
              <a:spcAft>
                <a:spcPts val="0"/>
              </a:spcAft>
              <a:buSzPts val="4000"/>
              <a:buChar char="●"/>
              <a:defRPr sz="4000" b="1" i="1"/>
            </a:lvl7pPr>
            <a:lvl8pPr marL="3657600" lvl="7" indent="-482600" rtl="0">
              <a:spcBef>
                <a:spcPts val="0"/>
              </a:spcBef>
              <a:spcAft>
                <a:spcPts val="0"/>
              </a:spcAft>
              <a:buSzPts val="4000"/>
              <a:buChar char="○"/>
              <a:defRPr sz="4000" b="1" i="1"/>
            </a:lvl8pPr>
            <a:lvl9pPr marL="4114800" lvl="8" indent="-482600">
              <a:spcBef>
                <a:spcPts val="0"/>
              </a:spcBef>
              <a:spcAft>
                <a:spcPts val="0"/>
              </a:spcAft>
              <a:buSzPts val="4000"/>
              <a:buChar char="■"/>
              <a:defRPr sz="4000" b="1" i="1"/>
            </a:lvl9pPr>
          </a:lstStyle>
          <a:p>
            <a:endParaRPr/>
          </a:p>
        </p:txBody>
      </p:sp>
      <p:sp>
        <p:nvSpPr>
          <p:cNvPr id="20" name="Google Shape;20;p4"/>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Tree>
    <p:extLst>
      <p:ext uri="{BB962C8B-B14F-4D97-AF65-F5344CB8AC3E}">
        <p14:creationId xmlns:p14="http://schemas.microsoft.com/office/powerpoint/2010/main" val="23064291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 1 column" type="tx">
  <p:cSld name="Title + 1 column">
    <p:bg>
      <p:bgPr>
        <a:solidFill>
          <a:schemeClr val="accent1"/>
        </a:solidFill>
        <a:effectLst/>
      </p:bgPr>
    </p:bg>
    <p:spTree>
      <p:nvGrpSpPr>
        <p:cNvPr id="1" name="Shape 21"/>
        <p:cNvGrpSpPr/>
        <p:nvPr/>
      </p:nvGrpSpPr>
      <p:grpSpPr>
        <a:xfrm>
          <a:off x="0" y="0"/>
          <a:ext cx="0" cy="0"/>
          <a:chOff x="0" y="0"/>
          <a:chExt cx="0" cy="0"/>
        </a:xfrm>
      </p:grpSpPr>
      <p:pic>
        <p:nvPicPr>
          <p:cNvPr id="22" name="Google Shape;22;p5" descr="aemelia_icons.png"/>
          <p:cNvPicPr preferRelativeResize="0"/>
          <p:nvPr/>
        </p:nvPicPr>
        <p:blipFill rotWithShape="1">
          <a:blip r:embed="rId2">
            <a:alphaModFix amt="20000"/>
          </a:blip>
          <a:srcRect l="38542" r="38544"/>
          <a:stretch/>
        </p:blipFill>
        <p:spPr>
          <a:xfrm>
            <a:off x="0" y="0"/>
            <a:ext cx="2095200" cy="5143500"/>
          </a:xfrm>
          <a:prstGeom prst="rect">
            <a:avLst/>
          </a:prstGeom>
          <a:noFill/>
          <a:ln>
            <a:noFill/>
          </a:ln>
        </p:spPr>
      </p:pic>
      <p:sp>
        <p:nvSpPr>
          <p:cNvPr id="23" name="Google Shape;23;p5"/>
          <p:cNvSpPr/>
          <p:nvPr/>
        </p:nvSpPr>
        <p:spPr>
          <a:xfrm flipH="1">
            <a:off x="2095200" y="0"/>
            <a:ext cx="7048800" cy="5143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cs typeface="Arial"/>
              <a:sym typeface="Arial"/>
            </a:endParaRPr>
          </a:p>
        </p:txBody>
      </p:sp>
      <p:sp>
        <p:nvSpPr>
          <p:cNvPr id="24" name="Google Shape;24;p5"/>
          <p:cNvSpPr txBox="1">
            <a:spLocks noGrp="1"/>
          </p:cNvSpPr>
          <p:nvPr>
            <p:ph type="title"/>
          </p:nvPr>
        </p:nvSpPr>
        <p:spPr>
          <a:xfrm>
            <a:off x="203875" y="1626750"/>
            <a:ext cx="1712400" cy="8574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25" name="Google Shape;25;p5"/>
          <p:cNvSpPr txBox="1">
            <a:spLocks noGrp="1"/>
          </p:cNvSpPr>
          <p:nvPr>
            <p:ph type="body" idx="1"/>
          </p:nvPr>
        </p:nvSpPr>
        <p:spPr>
          <a:xfrm>
            <a:off x="2874625" y="275339"/>
            <a:ext cx="5562000" cy="4428300"/>
          </a:xfrm>
          <a:prstGeom prst="rect">
            <a:avLst/>
          </a:prstGeom>
        </p:spPr>
        <p:txBody>
          <a:bodyPr spcFirstLastPara="1" wrap="square" lIns="91425" tIns="91425" rIns="91425" bIns="91425" anchor="t" anchorCtr="0">
            <a:noAutofit/>
          </a:bodyPr>
          <a:lstStyle>
            <a:lvl1pPr marL="457200" lvl="0" indent="-419100">
              <a:spcBef>
                <a:spcPts val="600"/>
              </a:spcBef>
              <a:spcAft>
                <a:spcPts val="0"/>
              </a:spcAft>
              <a:buClr>
                <a:srgbClr val="6FA8DC"/>
              </a:buClr>
              <a:buSzPts val="3000"/>
              <a:buChar char="▸"/>
              <a:defRPr/>
            </a:lvl1pPr>
            <a:lvl2pPr marL="914400" lvl="1" indent="-381000">
              <a:spcBef>
                <a:spcPts val="0"/>
              </a:spcBef>
              <a:spcAft>
                <a:spcPts val="0"/>
              </a:spcAft>
              <a:buClr>
                <a:srgbClr val="6FA8DC"/>
              </a:buClr>
              <a:buSzPts val="2400"/>
              <a:buChar char="▹"/>
              <a:defRPr/>
            </a:lvl2pPr>
            <a:lvl3pPr marL="1371600" lvl="2" indent="-381000">
              <a:spcBef>
                <a:spcPts val="0"/>
              </a:spcBef>
              <a:spcAft>
                <a:spcPts val="0"/>
              </a:spcAft>
              <a:buClr>
                <a:srgbClr val="6FA8DC"/>
              </a:buClr>
              <a:buSzPts val="2400"/>
              <a:buChar char="■"/>
              <a:defRPr/>
            </a:lvl3pPr>
            <a:lvl4pPr marL="1828800" lvl="3" indent="-342900">
              <a:spcBef>
                <a:spcPts val="0"/>
              </a:spcBef>
              <a:spcAft>
                <a:spcPts val="0"/>
              </a:spcAft>
              <a:buClr>
                <a:srgbClr val="6FA8DC"/>
              </a:buClr>
              <a:buSzPts val="1800"/>
              <a:buChar char="●"/>
              <a:defRPr/>
            </a:lvl4pPr>
            <a:lvl5pPr marL="2286000" lvl="4" indent="-342900">
              <a:spcBef>
                <a:spcPts val="0"/>
              </a:spcBef>
              <a:spcAft>
                <a:spcPts val="0"/>
              </a:spcAft>
              <a:buSzPts val="1800"/>
              <a:buChar char="○"/>
              <a:defRPr/>
            </a:lvl5pPr>
            <a:lvl6pPr marL="2743200" lvl="5" indent="-342900">
              <a:spcBef>
                <a:spcPts val="0"/>
              </a:spcBef>
              <a:spcAft>
                <a:spcPts val="0"/>
              </a:spcAft>
              <a:buSzPts val="1800"/>
              <a:buChar char="■"/>
              <a:defRPr/>
            </a:lvl6pPr>
            <a:lvl7pPr marL="3200400" lvl="6" indent="-342900">
              <a:spcBef>
                <a:spcPts val="0"/>
              </a:spcBef>
              <a:spcAft>
                <a:spcPts val="0"/>
              </a:spcAft>
              <a:buSzPts val="1800"/>
              <a:buChar char="●"/>
              <a:defRPr/>
            </a:lvl7pPr>
            <a:lvl8pPr marL="3657600" lvl="7" indent="-342900">
              <a:spcBef>
                <a:spcPts val="0"/>
              </a:spcBef>
              <a:spcAft>
                <a:spcPts val="0"/>
              </a:spcAft>
              <a:buSzPts val="1800"/>
              <a:buChar char="○"/>
              <a:defRPr/>
            </a:lvl8pPr>
            <a:lvl9pPr marL="4114800" lvl="8" indent="-342900">
              <a:spcBef>
                <a:spcPts val="0"/>
              </a:spcBef>
              <a:spcAft>
                <a:spcPts val="0"/>
              </a:spcAft>
              <a:buSzPts val="1800"/>
              <a:buChar char="■"/>
              <a:defRPr/>
            </a:lvl9pPr>
          </a:lstStyle>
          <a:p>
            <a:endParaRPr/>
          </a:p>
        </p:txBody>
      </p:sp>
      <p:sp>
        <p:nvSpPr>
          <p:cNvPr id="26" name="Google Shape;26;p5"/>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Tree>
    <p:extLst>
      <p:ext uri="{BB962C8B-B14F-4D97-AF65-F5344CB8AC3E}">
        <p14:creationId xmlns:p14="http://schemas.microsoft.com/office/powerpoint/2010/main" val="12420666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 2 columns" type="twoColTx">
  <p:cSld name="Title + 2 columns">
    <p:bg>
      <p:bgPr>
        <a:solidFill>
          <a:schemeClr val="accent1"/>
        </a:solidFill>
        <a:effectLst/>
      </p:bgPr>
    </p:bg>
    <p:spTree>
      <p:nvGrpSpPr>
        <p:cNvPr id="1" name="Shape 27"/>
        <p:cNvGrpSpPr/>
        <p:nvPr/>
      </p:nvGrpSpPr>
      <p:grpSpPr>
        <a:xfrm>
          <a:off x="0" y="0"/>
          <a:ext cx="0" cy="0"/>
          <a:chOff x="0" y="0"/>
          <a:chExt cx="0" cy="0"/>
        </a:xfrm>
      </p:grpSpPr>
      <p:pic>
        <p:nvPicPr>
          <p:cNvPr id="28" name="Google Shape;28;p6" descr="aemelia_icons.png"/>
          <p:cNvPicPr preferRelativeResize="0"/>
          <p:nvPr/>
        </p:nvPicPr>
        <p:blipFill rotWithShape="1">
          <a:blip r:embed="rId2">
            <a:alphaModFix amt="20000"/>
          </a:blip>
          <a:srcRect l="38542" r="38544"/>
          <a:stretch/>
        </p:blipFill>
        <p:spPr>
          <a:xfrm>
            <a:off x="0" y="0"/>
            <a:ext cx="2095200" cy="5143500"/>
          </a:xfrm>
          <a:prstGeom prst="rect">
            <a:avLst/>
          </a:prstGeom>
          <a:noFill/>
          <a:ln>
            <a:noFill/>
          </a:ln>
        </p:spPr>
      </p:pic>
      <p:sp>
        <p:nvSpPr>
          <p:cNvPr id="29" name="Google Shape;29;p6"/>
          <p:cNvSpPr/>
          <p:nvPr/>
        </p:nvSpPr>
        <p:spPr>
          <a:xfrm flipH="1">
            <a:off x="2095200" y="0"/>
            <a:ext cx="7048800" cy="5143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cs typeface="Arial"/>
              <a:sym typeface="Arial"/>
            </a:endParaRPr>
          </a:p>
        </p:txBody>
      </p:sp>
      <p:sp>
        <p:nvSpPr>
          <p:cNvPr id="30" name="Google Shape;30;p6"/>
          <p:cNvSpPr txBox="1">
            <a:spLocks noGrp="1"/>
          </p:cNvSpPr>
          <p:nvPr>
            <p:ph type="title"/>
          </p:nvPr>
        </p:nvSpPr>
        <p:spPr>
          <a:xfrm>
            <a:off x="203875" y="1626750"/>
            <a:ext cx="1712400" cy="8574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31" name="Google Shape;31;p6"/>
          <p:cNvSpPr txBox="1">
            <a:spLocks noGrp="1"/>
          </p:cNvSpPr>
          <p:nvPr>
            <p:ph type="body" idx="1"/>
          </p:nvPr>
        </p:nvSpPr>
        <p:spPr>
          <a:xfrm>
            <a:off x="2544225" y="297367"/>
            <a:ext cx="2981400" cy="46614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sz="2400"/>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sz="2400"/>
            </a:lvl4pPr>
            <a:lvl5pPr marL="2286000" lvl="4" indent="-381000">
              <a:spcBef>
                <a:spcPts val="0"/>
              </a:spcBef>
              <a:spcAft>
                <a:spcPts val="0"/>
              </a:spcAft>
              <a:buSzPts val="2400"/>
              <a:buChar char="○"/>
              <a:defRPr sz="2400"/>
            </a:lvl5pPr>
            <a:lvl6pPr marL="2743200" lvl="5" indent="-381000">
              <a:spcBef>
                <a:spcPts val="0"/>
              </a:spcBef>
              <a:spcAft>
                <a:spcPts val="0"/>
              </a:spcAft>
              <a:buSzPts val="2400"/>
              <a:buChar char="■"/>
              <a:defRPr sz="2400"/>
            </a:lvl6pPr>
            <a:lvl7pPr marL="3200400" lvl="6" indent="-381000">
              <a:spcBef>
                <a:spcPts val="0"/>
              </a:spcBef>
              <a:spcAft>
                <a:spcPts val="0"/>
              </a:spcAft>
              <a:buSzPts val="2400"/>
              <a:buChar char="●"/>
              <a:defRPr sz="2400"/>
            </a:lvl7pPr>
            <a:lvl8pPr marL="3657600" lvl="7" indent="-381000">
              <a:spcBef>
                <a:spcPts val="0"/>
              </a:spcBef>
              <a:spcAft>
                <a:spcPts val="0"/>
              </a:spcAft>
              <a:buSzPts val="2400"/>
              <a:buChar char="○"/>
              <a:defRPr sz="2400"/>
            </a:lvl8pPr>
            <a:lvl9pPr marL="4114800" lvl="8" indent="-381000">
              <a:spcBef>
                <a:spcPts val="0"/>
              </a:spcBef>
              <a:spcAft>
                <a:spcPts val="0"/>
              </a:spcAft>
              <a:buSzPts val="2400"/>
              <a:buChar char="■"/>
              <a:defRPr sz="2400"/>
            </a:lvl9pPr>
          </a:lstStyle>
          <a:p>
            <a:endParaRPr/>
          </a:p>
        </p:txBody>
      </p:sp>
      <p:sp>
        <p:nvSpPr>
          <p:cNvPr id="32" name="Google Shape;32;p6"/>
          <p:cNvSpPr txBox="1">
            <a:spLocks noGrp="1"/>
          </p:cNvSpPr>
          <p:nvPr>
            <p:ph type="body" idx="2"/>
          </p:nvPr>
        </p:nvSpPr>
        <p:spPr>
          <a:xfrm>
            <a:off x="5705276" y="297367"/>
            <a:ext cx="2981400" cy="4661400"/>
          </a:xfrm>
          <a:prstGeom prst="rect">
            <a:avLst/>
          </a:prstGeom>
        </p:spPr>
        <p:txBody>
          <a:bodyPr spcFirstLastPara="1" wrap="square" lIns="91425" tIns="91425" rIns="91425" bIns="91425" anchor="t" anchorCtr="0">
            <a:noAutofit/>
          </a:bodyPr>
          <a:lstStyle>
            <a:lvl1pPr marL="457200" lvl="0" indent="-381000">
              <a:spcBef>
                <a:spcPts val="600"/>
              </a:spcBef>
              <a:spcAft>
                <a:spcPts val="0"/>
              </a:spcAft>
              <a:buSzPts val="2400"/>
              <a:buChar char="▸"/>
              <a:defRPr sz="2400"/>
            </a:lvl1pPr>
            <a:lvl2pPr marL="914400" lvl="1" indent="-381000">
              <a:spcBef>
                <a:spcPts val="0"/>
              </a:spcBef>
              <a:spcAft>
                <a:spcPts val="0"/>
              </a:spcAft>
              <a:buSzPts val="2400"/>
              <a:buChar char="▹"/>
              <a:defRPr/>
            </a:lvl2pPr>
            <a:lvl3pPr marL="1371600" lvl="2" indent="-381000">
              <a:spcBef>
                <a:spcPts val="0"/>
              </a:spcBef>
              <a:spcAft>
                <a:spcPts val="0"/>
              </a:spcAft>
              <a:buSzPts val="2400"/>
              <a:buChar char="■"/>
              <a:defRPr/>
            </a:lvl3pPr>
            <a:lvl4pPr marL="1828800" lvl="3" indent="-381000">
              <a:spcBef>
                <a:spcPts val="0"/>
              </a:spcBef>
              <a:spcAft>
                <a:spcPts val="0"/>
              </a:spcAft>
              <a:buSzPts val="2400"/>
              <a:buChar char="●"/>
              <a:defRPr sz="2400"/>
            </a:lvl4pPr>
            <a:lvl5pPr marL="2286000" lvl="4" indent="-381000">
              <a:spcBef>
                <a:spcPts val="0"/>
              </a:spcBef>
              <a:spcAft>
                <a:spcPts val="0"/>
              </a:spcAft>
              <a:buSzPts val="2400"/>
              <a:buChar char="○"/>
              <a:defRPr sz="2400"/>
            </a:lvl5pPr>
            <a:lvl6pPr marL="2743200" lvl="5" indent="-381000">
              <a:spcBef>
                <a:spcPts val="0"/>
              </a:spcBef>
              <a:spcAft>
                <a:spcPts val="0"/>
              </a:spcAft>
              <a:buSzPts val="2400"/>
              <a:buChar char="■"/>
              <a:defRPr sz="2400"/>
            </a:lvl6pPr>
            <a:lvl7pPr marL="3200400" lvl="6" indent="-381000">
              <a:spcBef>
                <a:spcPts val="0"/>
              </a:spcBef>
              <a:spcAft>
                <a:spcPts val="0"/>
              </a:spcAft>
              <a:buSzPts val="2400"/>
              <a:buChar char="●"/>
              <a:defRPr sz="2400"/>
            </a:lvl7pPr>
            <a:lvl8pPr marL="3657600" lvl="7" indent="-381000">
              <a:spcBef>
                <a:spcPts val="0"/>
              </a:spcBef>
              <a:spcAft>
                <a:spcPts val="0"/>
              </a:spcAft>
              <a:buSzPts val="2400"/>
              <a:buChar char="○"/>
              <a:defRPr sz="2400"/>
            </a:lvl8pPr>
            <a:lvl9pPr marL="4114800" lvl="8" indent="-381000">
              <a:spcBef>
                <a:spcPts val="0"/>
              </a:spcBef>
              <a:spcAft>
                <a:spcPts val="0"/>
              </a:spcAft>
              <a:buSzPts val="2400"/>
              <a:buChar char="■"/>
              <a:defRPr sz="2400"/>
            </a:lvl9pPr>
          </a:lstStyle>
          <a:p>
            <a:endParaRPr/>
          </a:p>
        </p:txBody>
      </p:sp>
      <p:sp>
        <p:nvSpPr>
          <p:cNvPr id="33" name="Google Shape;33;p6"/>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Tree>
    <p:extLst>
      <p:ext uri="{BB962C8B-B14F-4D97-AF65-F5344CB8AC3E}">
        <p14:creationId xmlns:p14="http://schemas.microsoft.com/office/powerpoint/2010/main" val="311610443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 3 columns">
  <p:cSld name="Title + 3 columns">
    <p:bg>
      <p:bgPr>
        <a:solidFill>
          <a:schemeClr val="accent1"/>
        </a:solidFill>
        <a:effectLst/>
      </p:bgPr>
    </p:bg>
    <p:spTree>
      <p:nvGrpSpPr>
        <p:cNvPr id="1" name="Shape 34"/>
        <p:cNvGrpSpPr/>
        <p:nvPr/>
      </p:nvGrpSpPr>
      <p:grpSpPr>
        <a:xfrm>
          <a:off x="0" y="0"/>
          <a:ext cx="0" cy="0"/>
          <a:chOff x="0" y="0"/>
          <a:chExt cx="0" cy="0"/>
        </a:xfrm>
      </p:grpSpPr>
      <p:pic>
        <p:nvPicPr>
          <p:cNvPr id="35" name="Google Shape;35;p7" descr="aemelia_icons.png"/>
          <p:cNvPicPr preferRelativeResize="0"/>
          <p:nvPr/>
        </p:nvPicPr>
        <p:blipFill rotWithShape="1">
          <a:blip r:embed="rId2">
            <a:alphaModFix amt="20000"/>
          </a:blip>
          <a:srcRect l="38542" r="38544"/>
          <a:stretch/>
        </p:blipFill>
        <p:spPr>
          <a:xfrm>
            <a:off x="0" y="0"/>
            <a:ext cx="2095200" cy="5143500"/>
          </a:xfrm>
          <a:prstGeom prst="rect">
            <a:avLst/>
          </a:prstGeom>
          <a:noFill/>
          <a:ln>
            <a:noFill/>
          </a:ln>
        </p:spPr>
      </p:pic>
      <p:sp>
        <p:nvSpPr>
          <p:cNvPr id="36" name="Google Shape;36;p7"/>
          <p:cNvSpPr/>
          <p:nvPr/>
        </p:nvSpPr>
        <p:spPr>
          <a:xfrm flipH="1">
            <a:off x="2095200" y="0"/>
            <a:ext cx="7048800" cy="51435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cs typeface="Arial"/>
              <a:sym typeface="Arial"/>
            </a:endParaRPr>
          </a:p>
        </p:txBody>
      </p:sp>
      <p:sp>
        <p:nvSpPr>
          <p:cNvPr id="37" name="Google Shape;37;p7"/>
          <p:cNvSpPr txBox="1">
            <a:spLocks noGrp="1"/>
          </p:cNvSpPr>
          <p:nvPr>
            <p:ph type="title"/>
          </p:nvPr>
        </p:nvSpPr>
        <p:spPr>
          <a:xfrm>
            <a:off x="203875" y="1626750"/>
            <a:ext cx="1712400" cy="857400"/>
          </a:xfrm>
          <a:prstGeom prst="rect">
            <a:avLst/>
          </a:prstGeom>
        </p:spPr>
        <p:txBody>
          <a:bodyPr spcFirstLastPara="1" wrap="square" lIns="91425" tIns="91425" rIns="91425" bIns="91425" anchor="t" anchorCtr="0">
            <a:noAutofit/>
          </a:bodyPr>
          <a:lstStyle>
            <a:lvl1pPr lvl="0" rtl="0">
              <a:spcBef>
                <a:spcPts val="0"/>
              </a:spcBef>
              <a:spcAft>
                <a:spcPts val="0"/>
              </a:spcAft>
              <a:buSzPts val="1800"/>
              <a:buNone/>
              <a:defRPr/>
            </a:lvl1pPr>
            <a:lvl2pPr lvl="1" rtl="0">
              <a:spcBef>
                <a:spcPts val="0"/>
              </a:spcBef>
              <a:spcAft>
                <a:spcPts val="0"/>
              </a:spcAft>
              <a:buSzPts val="1800"/>
              <a:buNone/>
              <a:defRPr/>
            </a:lvl2pPr>
            <a:lvl3pPr lvl="2" rtl="0">
              <a:spcBef>
                <a:spcPts val="0"/>
              </a:spcBef>
              <a:spcAft>
                <a:spcPts val="0"/>
              </a:spcAft>
              <a:buSzPts val="1800"/>
              <a:buNone/>
              <a:defRPr/>
            </a:lvl3pPr>
            <a:lvl4pPr lvl="3" rtl="0">
              <a:spcBef>
                <a:spcPts val="0"/>
              </a:spcBef>
              <a:spcAft>
                <a:spcPts val="0"/>
              </a:spcAft>
              <a:buSzPts val="1800"/>
              <a:buNone/>
              <a:defRPr/>
            </a:lvl4pPr>
            <a:lvl5pPr lvl="4" rtl="0">
              <a:spcBef>
                <a:spcPts val="0"/>
              </a:spcBef>
              <a:spcAft>
                <a:spcPts val="0"/>
              </a:spcAft>
              <a:buSzPts val="1800"/>
              <a:buNone/>
              <a:defRPr/>
            </a:lvl5pPr>
            <a:lvl6pPr lvl="5" rtl="0">
              <a:spcBef>
                <a:spcPts val="0"/>
              </a:spcBef>
              <a:spcAft>
                <a:spcPts val="0"/>
              </a:spcAft>
              <a:buSzPts val="1800"/>
              <a:buNone/>
              <a:defRPr/>
            </a:lvl6pPr>
            <a:lvl7pPr lvl="6" rtl="0">
              <a:spcBef>
                <a:spcPts val="0"/>
              </a:spcBef>
              <a:spcAft>
                <a:spcPts val="0"/>
              </a:spcAft>
              <a:buSzPts val="1800"/>
              <a:buNone/>
              <a:defRPr/>
            </a:lvl7pPr>
            <a:lvl8pPr lvl="7" rtl="0">
              <a:spcBef>
                <a:spcPts val="0"/>
              </a:spcBef>
              <a:spcAft>
                <a:spcPts val="0"/>
              </a:spcAft>
              <a:buSzPts val="1800"/>
              <a:buNone/>
              <a:defRPr/>
            </a:lvl8pPr>
            <a:lvl9pPr lvl="8" rtl="0">
              <a:spcBef>
                <a:spcPts val="0"/>
              </a:spcBef>
              <a:spcAft>
                <a:spcPts val="0"/>
              </a:spcAft>
              <a:buSzPts val="1800"/>
              <a:buNone/>
              <a:defRPr/>
            </a:lvl9pPr>
          </a:lstStyle>
          <a:p>
            <a:endParaRPr/>
          </a:p>
        </p:txBody>
      </p:sp>
      <p:sp>
        <p:nvSpPr>
          <p:cNvPr id="38" name="Google Shape;38;p7"/>
          <p:cNvSpPr txBox="1">
            <a:spLocks noGrp="1"/>
          </p:cNvSpPr>
          <p:nvPr>
            <p:ph type="body" idx="1"/>
          </p:nvPr>
        </p:nvSpPr>
        <p:spPr>
          <a:xfrm>
            <a:off x="2445100" y="275350"/>
            <a:ext cx="2066100" cy="46506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a:lvl4pPr>
            <a:lvl5pPr marL="2286000" lvl="4" indent="-342900" rtl="0">
              <a:spcBef>
                <a:spcPts val="0"/>
              </a:spcBef>
              <a:spcAft>
                <a:spcPts val="0"/>
              </a:spcAft>
              <a:buSzPts val="1800"/>
              <a:buChar char="○"/>
              <a:defRPr/>
            </a:lvl5pPr>
            <a:lvl6pPr marL="2743200" lvl="5" indent="-342900" rtl="0">
              <a:spcBef>
                <a:spcPts val="0"/>
              </a:spcBef>
              <a:spcAft>
                <a:spcPts val="0"/>
              </a:spcAft>
              <a:buSzPts val="1800"/>
              <a:buChar char="■"/>
              <a:defRPr/>
            </a:lvl6pPr>
            <a:lvl7pPr marL="3200400" lvl="6" indent="-342900" rtl="0">
              <a:spcBef>
                <a:spcPts val="0"/>
              </a:spcBef>
              <a:spcAft>
                <a:spcPts val="0"/>
              </a:spcAft>
              <a:buSzPts val="1800"/>
              <a:buChar char="●"/>
              <a:defRPr/>
            </a:lvl7pPr>
            <a:lvl8pPr marL="3657600" lvl="7" indent="-342900" rtl="0">
              <a:spcBef>
                <a:spcPts val="0"/>
              </a:spcBef>
              <a:spcAft>
                <a:spcPts val="0"/>
              </a:spcAft>
              <a:buSzPts val="1800"/>
              <a:buChar char="○"/>
              <a:defRPr/>
            </a:lvl8pPr>
            <a:lvl9pPr marL="4114800" lvl="8" indent="-342900" rtl="0">
              <a:spcBef>
                <a:spcPts val="0"/>
              </a:spcBef>
              <a:spcAft>
                <a:spcPts val="0"/>
              </a:spcAft>
              <a:buSzPts val="1800"/>
              <a:buChar char="■"/>
              <a:defRPr/>
            </a:lvl9pPr>
          </a:lstStyle>
          <a:p>
            <a:endParaRPr/>
          </a:p>
        </p:txBody>
      </p:sp>
      <p:sp>
        <p:nvSpPr>
          <p:cNvPr id="39" name="Google Shape;39;p7"/>
          <p:cNvSpPr txBox="1">
            <a:spLocks noGrp="1"/>
          </p:cNvSpPr>
          <p:nvPr>
            <p:ph type="body" idx="2"/>
          </p:nvPr>
        </p:nvSpPr>
        <p:spPr>
          <a:xfrm>
            <a:off x="4617100" y="275350"/>
            <a:ext cx="2066100" cy="46506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a:lvl4pPr>
            <a:lvl5pPr marL="2286000" lvl="4" indent="-342900" rtl="0">
              <a:spcBef>
                <a:spcPts val="0"/>
              </a:spcBef>
              <a:spcAft>
                <a:spcPts val="0"/>
              </a:spcAft>
              <a:buSzPts val="1800"/>
              <a:buChar char="○"/>
              <a:defRPr/>
            </a:lvl5pPr>
            <a:lvl6pPr marL="2743200" lvl="5" indent="-342900" rtl="0">
              <a:spcBef>
                <a:spcPts val="0"/>
              </a:spcBef>
              <a:spcAft>
                <a:spcPts val="0"/>
              </a:spcAft>
              <a:buSzPts val="1800"/>
              <a:buChar char="■"/>
              <a:defRPr/>
            </a:lvl6pPr>
            <a:lvl7pPr marL="3200400" lvl="6" indent="-342900" rtl="0">
              <a:spcBef>
                <a:spcPts val="0"/>
              </a:spcBef>
              <a:spcAft>
                <a:spcPts val="0"/>
              </a:spcAft>
              <a:buSzPts val="1800"/>
              <a:buChar char="●"/>
              <a:defRPr/>
            </a:lvl7pPr>
            <a:lvl8pPr marL="3657600" lvl="7" indent="-342900" rtl="0">
              <a:spcBef>
                <a:spcPts val="0"/>
              </a:spcBef>
              <a:spcAft>
                <a:spcPts val="0"/>
              </a:spcAft>
              <a:buSzPts val="1800"/>
              <a:buChar char="○"/>
              <a:defRPr/>
            </a:lvl8pPr>
            <a:lvl9pPr marL="4114800" lvl="8" indent="-342900" rtl="0">
              <a:spcBef>
                <a:spcPts val="0"/>
              </a:spcBef>
              <a:spcAft>
                <a:spcPts val="0"/>
              </a:spcAft>
              <a:buSzPts val="1800"/>
              <a:buChar char="■"/>
              <a:defRPr/>
            </a:lvl9pPr>
          </a:lstStyle>
          <a:p>
            <a:endParaRPr/>
          </a:p>
        </p:txBody>
      </p:sp>
      <p:sp>
        <p:nvSpPr>
          <p:cNvPr id="40" name="Google Shape;40;p7"/>
          <p:cNvSpPr txBox="1">
            <a:spLocks noGrp="1"/>
          </p:cNvSpPr>
          <p:nvPr>
            <p:ph type="body" idx="3"/>
          </p:nvPr>
        </p:nvSpPr>
        <p:spPr>
          <a:xfrm>
            <a:off x="6789100" y="275350"/>
            <a:ext cx="2066100" cy="4650600"/>
          </a:xfrm>
          <a:prstGeom prst="rect">
            <a:avLst/>
          </a:prstGeom>
        </p:spPr>
        <p:txBody>
          <a:bodyPr spcFirstLastPara="1" wrap="square" lIns="91425" tIns="91425" rIns="91425" bIns="91425" anchor="t" anchorCtr="0">
            <a:noAutofit/>
          </a:bodyPr>
          <a:lstStyle>
            <a:lvl1pPr marL="457200" lvl="0" indent="-342900" rtl="0">
              <a:spcBef>
                <a:spcPts val="600"/>
              </a:spcBef>
              <a:spcAft>
                <a:spcPts val="0"/>
              </a:spcAft>
              <a:buSzPts val="1800"/>
              <a:buChar char="▸"/>
              <a:defRPr sz="1800"/>
            </a:lvl1pPr>
            <a:lvl2pPr marL="914400" lvl="1" indent="-342900" rtl="0">
              <a:spcBef>
                <a:spcPts val="0"/>
              </a:spcBef>
              <a:spcAft>
                <a:spcPts val="0"/>
              </a:spcAft>
              <a:buSzPts val="1800"/>
              <a:buChar char="▹"/>
              <a:defRPr sz="1800"/>
            </a:lvl2pPr>
            <a:lvl3pPr marL="1371600" lvl="2" indent="-342900" rtl="0">
              <a:spcBef>
                <a:spcPts val="0"/>
              </a:spcBef>
              <a:spcAft>
                <a:spcPts val="0"/>
              </a:spcAft>
              <a:buSzPts val="1800"/>
              <a:buChar char="■"/>
              <a:defRPr sz="1800"/>
            </a:lvl3pPr>
            <a:lvl4pPr marL="1828800" lvl="3" indent="-342900" rtl="0">
              <a:spcBef>
                <a:spcPts val="0"/>
              </a:spcBef>
              <a:spcAft>
                <a:spcPts val="0"/>
              </a:spcAft>
              <a:buSzPts val="1800"/>
              <a:buChar char="●"/>
              <a:defRPr/>
            </a:lvl4pPr>
            <a:lvl5pPr marL="2286000" lvl="4" indent="-342900" rtl="0">
              <a:spcBef>
                <a:spcPts val="0"/>
              </a:spcBef>
              <a:spcAft>
                <a:spcPts val="0"/>
              </a:spcAft>
              <a:buSzPts val="1800"/>
              <a:buChar char="○"/>
              <a:defRPr/>
            </a:lvl5pPr>
            <a:lvl6pPr marL="2743200" lvl="5" indent="-342900" rtl="0">
              <a:spcBef>
                <a:spcPts val="0"/>
              </a:spcBef>
              <a:spcAft>
                <a:spcPts val="0"/>
              </a:spcAft>
              <a:buSzPts val="1800"/>
              <a:buChar char="■"/>
              <a:defRPr/>
            </a:lvl6pPr>
            <a:lvl7pPr marL="3200400" lvl="6" indent="-342900" rtl="0">
              <a:spcBef>
                <a:spcPts val="0"/>
              </a:spcBef>
              <a:spcAft>
                <a:spcPts val="0"/>
              </a:spcAft>
              <a:buSzPts val="1800"/>
              <a:buChar char="●"/>
              <a:defRPr/>
            </a:lvl7pPr>
            <a:lvl8pPr marL="3657600" lvl="7" indent="-342900" rtl="0">
              <a:spcBef>
                <a:spcPts val="0"/>
              </a:spcBef>
              <a:spcAft>
                <a:spcPts val="0"/>
              </a:spcAft>
              <a:buSzPts val="1800"/>
              <a:buChar char="○"/>
              <a:defRPr/>
            </a:lvl8pPr>
            <a:lvl9pPr marL="4114800" lvl="8" indent="-342900" rtl="0">
              <a:spcBef>
                <a:spcPts val="0"/>
              </a:spcBef>
              <a:spcAft>
                <a:spcPts val="0"/>
              </a:spcAft>
              <a:buSzPts val="1800"/>
              <a:buChar char="■"/>
              <a:defRPr/>
            </a:lvl9pPr>
          </a:lstStyle>
          <a:p>
            <a:endParaRPr/>
          </a:p>
        </p:txBody>
      </p:sp>
      <p:sp>
        <p:nvSpPr>
          <p:cNvPr id="41" name="Google Shape;41;p7"/>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Tree>
    <p:extLst>
      <p:ext uri="{BB962C8B-B14F-4D97-AF65-F5344CB8AC3E}">
        <p14:creationId xmlns:p14="http://schemas.microsoft.com/office/powerpoint/2010/main" val="157530797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 only">
    <p:bg>
      <p:bgPr>
        <a:solidFill>
          <a:schemeClr val="accent1"/>
        </a:solidFill>
        <a:effectLst/>
      </p:bgPr>
    </p:bg>
    <p:spTree>
      <p:nvGrpSpPr>
        <p:cNvPr id="1" name="Shape 42"/>
        <p:cNvGrpSpPr/>
        <p:nvPr/>
      </p:nvGrpSpPr>
      <p:grpSpPr>
        <a:xfrm>
          <a:off x="0" y="0"/>
          <a:ext cx="0" cy="0"/>
          <a:chOff x="0" y="0"/>
          <a:chExt cx="0" cy="0"/>
        </a:xfrm>
      </p:grpSpPr>
      <p:pic>
        <p:nvPicPr>
          <p:cNvPr id="43" name="Google Shape;43;p8" descr="aemelia_icons.png"/>
          <p:cNvPicPr preferRelativeResize="0"/>
          <p:nvPr/>
        </p:nvPicPr>
        <p:blipFill rotWithShape="1">
          <a:blip r:embed="rId2">
            <a:alphaModFix amt="20000"/>
          </a:blip>
          <a:srcRect l="38542" r="38544"/>
          <a:stretch/>
        </p:blipFill>
        <p:spPr>
          <a:xfrm>
            <a:off x="0" y="0"/>
            <a:ext cx="2095200" cy="5143500"/>
          </a:xfrm>
          <a:prstGeom prst="rect">
            <a:avLst/>
          </a:prstGeom>
          <a:noFill/>
          <a:ln>
            <a:noFill/>
          </a:ln>
        </p:spPr>
      </p:pic>
      <p:sp>
        <p:nvSpPr>
          <p:cNvPr id="44" name="Google Shape;44;p8"/>
          <p:cNvSpPr txBox="1">
            <a:spLocks noGrp="1"/>
          </p:cNvSpPr>
          <p:nvPr>
            <p:ph type="title"/>
          </p:nvPr>
        </p:nvSpPr>
        <p:spPr>
          <a:xfrm>
            <a:off x="203875" y="1626750"/>
            <a:ext cx="1712400" cy="857400"/>
          </a:xfrm>
          <a:prstGeom prst="rect">
            <a:avLst/>
          </a:prstGeom>
        </p:spPr>
        <p:txBody>
          <a:bodyPr spcFirstLastPara="1" wrap="square" lIns="91425" tIns="91425" rIns="91425" bIns="91425" anchor="t" anchorCtr="0">
            <a:noAutofit/>
          </a:bodyPr>
          <a:lstStyle>
            <a:lvl1pPr lvl="0">
              <a:spcBef>
                <a:spcPts val="0"/>
              </a:spcBef>
              <a:spcAft>
                <a:spcPts val="0"/>
              </a:spcAft>
              <a:buSzPts val="1800"/>
              <a:buNone/>
              <a:defRPr/>
            </a:lvl1pPr>
            <a:lvl2pPr lvl="1">
              <a:spcBef>
                <a:spcPts val="0"/>
              </a:spcBef>
              <a:spcAft>
                <a:spcPts val="0"/>
              </a:spcAft>
              <a:buSzPts val="1800"/>
              <a:buNone/>
              <a:defRPr/>
            </a:lvl2pPr>
            <a:lvl3pPr lvl="2">
              <a:spcBef>
                <a:spcPts val="0"/>
              </a:spcBef>
              <a:spcAft>
                <a:spcPts val="0"/>
              </a:spcAft>
              <a:buSzPts val="1800"/>
              <a:buNone/>
              <a:defRPr/>
            </a:lvl3pPr>
            <a:lvl4pPr lvl="3">
              <a:spcBef>
                <a:spcPts val="0"/>
              </a:spcBef>
              <a:spcAft>
                <a:spcPts val="0"/>
              </a:spcAft>
              <a:buSzPts val="1800"/>
              <a:buNone/>
              <a:defRPr/>
            </a:lvl4pPr>
            <a:lvl5pPr lvl="4">
              <a:spcBef>
                <a:spcPts val="0"/>
              </a:spcBef>
              <a:spcAft>
                <a:spcPts val="0"/>
              </a:spcAft>
              <a:buSzPts val="1800"/>
              <a:buNone/>
              <a:defRPr/>
            </a:lvl5pPr>
            <a:lvl6pPr lvl="5">
              <a:spcBef>
                <a:spcPts val="0"/>
              </a:spcBef>
              <a:spcAft>
                <a:spcPts val="0"/>
              </a:spcAft>
              <a:buSzPts val="1800"/>
              <a:buNone/>
              <a:defRPr/>
            </a:lvl6pPr>
            <a:lvl7pPr lvl="6">
              <a:spcBef>
                <a:spcPts val="0"/>
              </a:spcBef>
              <a:spcAft>
                <a:spcPts val="0"/>
              </a:spcAft>
              <a:buSzPts val="1800"/>
              <a:buNone/>
              <a:defRPr/>
            </a:lvl7pPr>
            <a:lvl8pPr lvl="7">
              <a:spcBef>
                <a:spcPts val="0"/>
              </a:spcBef>
              <a:spcAft>
                <a:spcPts val="0"/>
              </a:spcAft>
              <a:buSzPts val="1800"/>
              <a:buNone/>
              <a:defRPr/>
            </a:lvl8pPr>
            <a:lvl9pPr lvl="8">
              <a:spcBef>
                <a:spcPts val="0"/>
              </a:spcBef>
              <a:spcAft>
                <a:spcPts val="0"/>
              </a:spcAft>
              <a:buSzPts val="1800"/>
              <a:buNone/>
              <a:defRPr/>
            </a:lvl9pPr>
          </a:lstStyle>
          <a:p>
            <a:endParaRPr/>
          </a:p>
        </p:txBody>
      </p:sp>
      <p:sp>
        <p:nvSpPr>
          <p:cNvPr id="45" name="Google Shape;45;p8"/>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
        <p:nvSpPr>
          <p:cNvPr id="46" name="Google Shape;46;p8"/>
          <p:cNvSpPr/>
          <p:nvPr/>
        </p:nvSpPr>
        <p:spPr>
          <a:xfrm flipH="1">
            <a:off x="2095200" y="0"/>
            <a:ext cx="7048800" cy="5143200"/>
          </a:xfrm>
          <a:prstGeom prst="rect">
            <a:avLst/>
          </a:prstGeom>
          <a:solidFill>
            <a:srgbClr val="FFFFFF"/>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cs typeface="Arial"/>
              <a:sym typeface="Arial"/>
            </a:endParaRPr>
          </a:p>
        </p:txBody>
      </p:sp>
    </p:spTree>
    <p:extLst>
      <p:ext uri="{BB962C8B-B14F-4D97-AF65-F5344CB8AC3E}">
        <p14:creationId xmlns:p14="http://schemas.microsoft.com/office/powerpoint/2010/main" val="2796857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7"/>
        <p:cNvGrpSpPr/>
        <p:nvPr/>
      </p:nvGrpSpPr>
      <p:grpSpPr>
        <a:xfrm>
          <a:off x="0" y="0"/>
          <a:ext cx="0" cy="0"/>
          <a:chOff x="0" y="0"/>
          <a:chExt cx="0" cy="0"/>
        </a:xfrm>
      </p:grpSpPr>
      <p:sp>
        <p:nvSpPr>
          <p:cNvPr id="48" name="Google Shape;48;p9"/>
          <p:cNvSpPr txBox="1">
            <a:spLocks noGrp="1"/>
          </p:cNvSpPr>
          <p:nvPr>
            <p:ph type="body" idx="1"/>
          </p:nvPr>
        </p:nvSpPr>
        <p:spPr>
          <a:xfrm>
            <a:off x="164145" y="4406300"/>
            <a:ext cx="2346900" cy="519600"/>
          </a:xfrm>
          <a:prstGeom prst="rect">
            <a:avLst/>
          </a:prstGeom>
        </p:spPr>
        <p:txBody>
          <a:bodyPr spcFirstLastPara="1" wrap="square" lIns="91425" tIns="91425" rIns="91425" bIns="91425" anchor="b" anchorCtr="0">
            <a:noAutofit/>
          </a:bodyPr>
          <a:lstStyle>
            <a:lvl1pPr marL="457200" lvl="0" indent="-228600">
              <a:spcBef>
                <a:spcPts val="360"/>
              </a:spcBef>
              <a:spcAft>
                <a:spcPts val="0"/>
              </a:spcAft>
              <a:buSzPts val="1800"/>
              <a:buNone/>
              <a:defRPr sz="1800"/>
            </a:lvl1pPr>
          </a:lstStyle>
          <a:p>
            <a:endParaRPr/>
          </a:p>
        </p:txBody>
      </p:sp>
      <p:sp>
        <p:nvSpPr>
          <p:cNvPr id="49" name="Google Shape;49;p9"/>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solidFill>
                  <a:schemeClr val="accent3"/>
                </a:solidFill>
              </a:defRPr>
            </a:lvl1pPr>
            <a:lvl2pPr lvl="1">
              <a:buNone/>
              <a:defRPr>
                <a:solidFill>
                  <a:schemeClr val="accent3"/>
                </a:solidFill>
              </a:defRPr>
            </a:lvl2pPr>
            <a:lvl3pPr lvl="2">
              <a:buNone/>
              <a:defRPr>
                <a:solidFill>
                  <a:schemeClr val="accent3"/>
                </a:solidFill>
              </a:defRPr>
            </a:lvl3pPr>
            <a:lvl4pPr lvl="3">
              <a:buNone/>
              <a:defRPr>
                <a:solidFill>
                  <a:schemeClr val="accent3"/>
                </a:solidFill>
              </a:defRPr>
            </a:lvl4pPr>
            <a:lvl5pPr lvl="4">
              <a:buNone/>
              <a:defRPr>
                <a:solidFill>
                  <a:schemeClr val="accent3"/>
                </a:solidFill>
              </a:defRPr>
            </a:lvl5pPr>
            <a:lvl6pPr lvl="5">
              <a:buNone/>
              <a:defRPr>
                <a:solidFill>
                  <a:schemeClr val="accent3"/>
                </a:solidFill>
              </a:defRPr>
            </a:lvl6pPr>
            <a:lvl7pPr lvl="6">
              <a:buNone/>
              <a:defRPr>
                <a:solidFill>
                  <a:schemeClr val="accent3"/>
                </a:solidFill>
              </a:defRPr>
            </a:lvl7pPr>
            <a:lvl8pPr lvl="7">
              <a:buNone/>
              <a:defRPr>
                <a:solidFill>
                  <a:schemeClr val="accent3"/>
                </a:solidFill>
              </a:defRPr>
            </a:lvl8pPr>
            <a:lvl9pPr lvl="8">
              <a:buNone/>
              <a:defRPr>
                <a:solidFill>
                  <a:schemeClr val="accent3"/>
                </a:solidFill>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9FC5E8"/>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9FC5E8"/>
              </a:solidFill>
              <a:effectLst/>
              <a:uLnTx/>
              <a:uFillTx/>
              <a:latin typeface="Montserrat"/>
              <a:sym typeface="Montserrat"/>
            </a:endParaRPr>
          </a:p>
        </p:txBody>
      </p:sp>
    </p:spTree>
    <p:extLst>
      <p:ext uri="{BB962C8B-B14F-4D97-AF65-F5344CB8AC3E}">
        <p14:creationId xmlns:p14="http://schemas.microsoft.com/office/powerpoint/2010/main" val="377652040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Big image" type="blank">
  <p:cSld name="Big image">
    <p:spTree>
      <p:nvGrpSpPr>
        <p:cNvPr id="1" name="Shape 50"/>
        <p:cNvGrpSpPr/>
        <p:nvPr/>
      </p:nvGrpSpPr>
      <p:grpSpPr>
        <a:xfrm>
          <a:off x="0" y="0"/>
          <a:ext cx="0" cy="0"/>
          <a:chOff x="0" y="0"/>
          <a:chExt cx="0" cy="0"/>
        </a:xfrm>
      </p:grpSpPr>
      <p:sp>
        <p:nvSpPr>
          <p:cNvPr id="51" name="Google Shape;51;p10"/>
          <p:cNvSpPr/>
          <p:nvPr/>
        </p:nvSpPr>
        <p:spPr>
          <a:xfrm>
            <a:off x="0" y="0"/>
            <a:ext cx="2095200" cy="5143200"/>
          </a:xfrm>
          <a:prstGeom prst="rect">
            <a:avLst/>
          </a:prstGeom>
          <a:solidFill>
            <a:schemeClr val="accent4"/>
          </a:solidFill>
          <a:ln>
            <a:noFill/>
          </a:ln>
        </p:spPr>
        <p:txBody>
          <a:bodyPr spcFirstLastPara="1" wrap="square" lIns="91425" tIns="91425" rIns="91425" bIns="91425" anchor="ctr"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sz="1400" b="0" i="0" u="none" strike="noStrike" kern="0" cap="none" spc="0" normalizeH="0" baseline="0" noProof="0">
              <a:ln>
                <a:noFill/>
              </a:ln>
              <a:solidFill>
                <a:srgbClr val="FFFFFF"/>
              </a:solidFill>
              <a:effectLst/>
              <a:uLnTx/>
              <a:uFillTx/>
              <a:latin typeface="Arial"/>
              <a:cs typeface="Arial"/>
              <a:sym typeface="Arial"/>
            </a:endParaRPr>
          </a:p>
        </p:txBody>
      </p:sp>
      <p:sp>
        <p:nvSpPr>
          <p:cNvPr id="52" name="Google Shape;52;p10"/>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FFFFFF"/>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FFFFFF"/>
              </a:solidFill>
              <a:effectLst/>
              <a:uLnTx/>
              <a:uFillTx/>
              <a:latin typeface="Montserrat"/>
              <a:sym typeface="Montserrat"/>
            </a:endParaRPr>
          </a:p>
        </p:txBody>
      </p:sp>
    </p:spTree>
    <p:extLst>
      <p:ext uri="{BB962C8B-B14F-4D97-AF65-F5344CB8AC3E}">
        <p14:creationId xmlns:p14="http://schemas.microsoft.com/office/powerpoint/2010/main" val="3762685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53"/>
        <p:cNvGrpSpPr/>
        <p:nvPr/>
      </p:nvGrpSpPr>
      <p:grpSpPr>
        <a:xfrm>
          <a:off x="0" y="0"/>
          <a:ext cx="0" cy="0"/>
          <a:chOff x="0" y="0"/>
          <a:chExt cx="0" cy="0"/>
        </a:xfrm>
      </p:grpSpPr>
      <p:sp>
        <p:nvSpPr>
          <p:cNvPr id="54" name="Google Shape;54;p11"/>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rtl="0">
              <a:buNone/>
              <a:defRPr>
                <a:solidFill>
                  <a:schemeClr val="accent3"/>
                </a:solidFill>
              </a:defRPr>
            </a:lvl1pPr>
            <a:lvl2pPr lvl="1" rtl="0">
              <a:buNone/>
              <a:defRPr>
                <a:solidFill>
                  <a:schemeClr val="accent3"/>
                </a:solidFill>
              </a:defRPr>
            </a:lvl2pPr>
            <a:lvl3pPr lvl="2" rtl="0">
              <a:buNone/>
              <a:defRPr>
                <a:solidFill>
                  <a:schemeClr val="accent3"/>
                </a:solidFill>
              </a:defRPr>
            </a:lvl3pPr>
            <a:lvl4pPr lvl="3" rtl="0">
              <a:buNone/>
              <a:defRPr>
                <a:solidFill>
                  <a:schemeClr val="accent3"/>
                </a:solidFill>
              </a:defRPr>
            </a:lvl4pPr>
            <a:lvl5pPr lvl="4" rtl="0">
              <a:buNone/>
              <a:defRPr>
                <a:solidFill>
                  <a:schemeClr val="accent3"/>
                </a:solidFill>
              </a:defRPr>
            </a:lvl5pPr>
            <a:lvl6pPr lvl="5" rtl="0">
              <a:buNone/>
              <a:defRPr>
                <a:solidFill>
                  <a:schemeClr val="accent3"/>
                </a:solidFill>
              </a:defRPr>
            </a:lvl6pPr>
            <a:lvl7pPr lvl="6" rtl="0">
              <a:buNone/>
              <a:defRPr>
                <a:solidFill>
                  <a:schemeClr val="accent3"/>
                </a:solidFill>
              </a:defRPr>
            </a:lvl7pPr>
            <a:lvl8pPr lvl="7" rtl="0">
              <a:buNone/>
              <a:defRPr>
                <a:solidFill>
                  <a:schemeClr val="accent3"/>
                </a:solidFill>
              </a:defRPr>
            </a:lvl8pPr>
            <a:lvl9pPr lvl="8" rtl="0">
              <a:buNone/>
              <a:defRPr>
                <a:solidFill>
                  <a:schemeClr val="accent3"/>
                </a:solidFill>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9FC5E8"/>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9FC5E8"/>
              </a:solidFill>
              <a:effectLst/>
              <a:uLnTx/>
              <a:uFillTx/>
              <a:latin typeface="Montserrat"/>
              <a:sym typeface="Montserrat"/>
            </a:endParaRPr>
          </a:p>
        </p:txBody>
      </p:sp>
    </p:spTree>
    <p:extLst>
      <p:ext uri="{BB962C8B-B14F-4D97-AF65-F5344CB8AC3E}">
        <p14:creationId xmlns:p14="http://schemas.microsoft.com/office/powerpoint/2010/main" val="236846804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Blank color">
  <p:cSld name="Blank color">
    <p:bg>
      <p:bgPr>
        <a:solidFill>
          <a:schemeClr val="accent1"/>
        </a:solidFill>
        <a:effectLst/>
      </p:bgPr>
    </p:bg>
    <p:spTree>
      <p:nvGrpSpPr>
        <p:cNvPr id="1" name="Shape 55"/>
        <p:cNvGrpSpPr/>
        <p:nvPr/>
      </p:nvGrpSpPr>
      <p:grpSpPr>
        <a:xfrm>
          <a:off x="0" y="0"/>
          <a:ext cx="0" cy="0"/>
          <a:chOff x="0" y="0"/>
          <a:chExt cx="0" cy="0"/>
        </a:xfrm>
      </p:grpSpPr>
      <p:sp>
        <p:nvSpPr>
          <p:cNvPr id="56" name="Google Shape;56;p12"/>
          <p:cNvSpPr txBox="1">
            <a:spLocks noGrp="1"/>
          </p:cNvSpPr>
          <p:nvPr>
            <p:ph type="sldNum" idx="12"/>
          </p:nvPr>
        </p:nvSpPr>
        <p:spPr>
          <a:xfrm>
            <a:off x="109075" y="146024"/>
            <a:ext cx="1807200" cy="1252800"/>
          </a:xfrm>
          <a:prstGeom prst="rect">
            <a:avLst/>
          </a:prstGeom>
        </p:spPr>
        <p:txBody>
          <a:bodyPr spcFirstLastPara="1" wrap="square" lIns="91425" tIns="91425" rIns="91425" bIns="91425" anchor="t"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Tree>
    <p:extLst>
      <p:ext uri="{BB962C8B-B14F-4D97-AF65-F5344CB8AC3E}">
        <p14:creationId xmlns:p14="http://schemas.microsoft.com/office/powerpoint/2010/main" val="18956576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273844"/>
            <a:ext cx="7886700" cy="994172"/>
          </a:xfrm>
          <a:prstGeom prst="rect">
            <a:avLst/>
          </a:prstGeom>
        </p:spPr>
        <p:txBody>
          <a:bodyPr vert="horz" lIns="91418" tIns="45718" rIns="91418" bIns="45718" rtlCol="0" anchor="ctr">
            <a:normAutofit/>
          </a:bodyPr>
          <a:lstStyle/>
          <a:p>
            <a:r>
              <a:rPr lang="ru-RU"/>
              <a:t>Образец заголовка</a:t>
            </a:r>
          </a:p>
        </p:txBody>
      </p:sp>
      <p:sp>
        <p:nvSpPr>
          <p:cNvPr id="3" name="Текст 2"/>
          <p:cNvSpPr>
            <a:spLocks noGrp="1"/>
          </p:cNvSpPr>
          <p:nvPr>
            <p:ph type="body" idx="1"/>
          </p:nvPr>
        </p:nvSpPr>
        <p:spPr>
          <a:xfrm>
            <a:off x="628650" y="1369219"/>
            <a:ext cx="7886700" cy="3263504"/>
          </a:xfrm>
          <a:prstGeom prst="rect">
            <a:avLst/>
          </a:prstGeom>
        </p:spPr>
        <p:txBody>
          <a:bodyPr vert="horz" lIns="91418" tIns="45718" rIns="91418" bIns="45718"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28650" y="4767264"/>
            <a:ext cx="2057400" cy="273844"/>
          </a:xfrm>
          <a:prstGeom prst="rect">
            <a:avLst/>
          </a:prstGeom>
        </p:spPr>
        <p:txBody>
          <a:bodyPr vert="horz" lIns="91418" tIns="45718" rIns="91418" bIns="45718" rtlCol="0" anchor="ctr"/>
          <a:lstStyle>
            <a:lvl1pPr algn="l">
              <a:defRPr sz="900">
                <a:solidFill>
                  <a:schemeClr val="tx1">
                    <a:tint val="75000"/>
                  </a:schemeClr>
                </a:solidFill>
              </a:defRPr>
            </a:lvl1pPr>
          </a:lstStyle>
          <a:p>
            <a:pPr defTabSz="685596">
              <a:buClrTx/>
              <a:defRPr/>
            </a:pPr>
            <a:fld id="{74683066-7D9F-4091-8996-C7C64A359FF1}" type="datetime1">
              <a:rPr lang="ru-RU" kern="1200" smtClean="0">
                <a:solidFill>
                  <a:prstClr val="black">
                    <a:tint val="75000"/>
                  </a:prstClr>
                </a:solidFill>
                <a:latin typeface="Calibri"/>
                <a:ea typeface="+mn-ea"/>
                <a:cs typeface="+mn-cs"/>
              </a:rPr>
              <a:pPr defTabSz="685596">
                <a:buClrTx/>
                <a:defRPr/>
              </a:pPr>
              <a:t>21.09.2022</a:t>
            </a:fld>
            <a:endParaRPr lang="ru-RU" kern="1200">
              <a:solidFill>
                <a:prstClr val="black">
                  <a:tint val="75000"/>
                </a:prstClr>
              </a:solidFill>
              <a:latin typeface="Calibri"/>
              <a:ea typeface="+mn-ea"/>
              <a:cs typeface="+mn-cs"/>
            </a:endParaRPr>
          </a:p>
        </p:txBody>
      </p:sp>
      <p:sp>
        <p:nvSpPr>
          <p:cNvPr id="5" name="Нижний колонтитул 4"/>
          <p:cNvSpPr>
            <a:spLocks noGrp="1"/>
          </p:cNvSpPr>
          <p:nvPr>
            <p:ph type="ftr" sz="quarter" idx="3"/>
          </p:nvPr>
        </p:nvSpPr>
        <p:spPr>
          <a:xfrm>
            <a:off x="3028950" y="4767264"/>
            <a:ext cx="3086100" cy="273844"/>
          </a:xfrm>
          <a:prstGeom prst="rect">
            <a:avLst/>
          </a:prstGeom>
        </p:spPr>
        <p:txBody>
          <a:bodyPr vert="horz" lIns="91418" tIns="45718" rIns="91418" bIns="45718" rtlCol="0" anchor="ctr"/>
          <a:lstStyle>
            <a:lvl1pPr algn="ctr">
              <a:defRPr sz="900">
                <a:solidFill>
                  <a:schemeClr val="tx1">
                    <a:tint val="75000"/>
                  </a:schemeClr>
                </a:solidFill>
              </a:defRPr>
            </a:lvl1pPr>
          </a:lstStyle>
          <a:p>
            <a:pPr defTabSz="685596">
              <a:buClrTx/>
              <a:defRPr/>
            </a:pPr>
            <a:endParaRPr lang="ru-RU" kern="1200">
              <a:solidFill>
                <a:prstClr val="black">
                  <a:tint val="75000"/>
                </a:prstClr>
              </a:solidFill>
              <a:latin typeface="Calibri"/>
              <a:ea typeface="+mn-ea"/>
              <a:cs typeface="+mn-cs"/>
            </a:endParaRPr>
          </a:p>
        </p:txBody>
      </p:sp>
      <p:sp>
        <p:nvSpPr>
          <p:cNvPr id="6" name="Номер слайда 5"/>
          <p:cNvSpPr>
            <a:spLocks noGrp="1"/>
          </p:cNvSpPr>
          <p:nvPr>
            <p:ph type="sldNum" sz="quarter" idx="4"/>
          </p:nvPr>
        </p:nvSpPr>
        <p:spPr>
          <a:xfrm>
            <a:off x="6457950" y="4767264"/>
            <a:ext cx="2057400" cy="273844"/>
          </a:xfrm>
          <a:prstGeom prst="rect">
            <a:avLst/>
          </a:prstGeom>
        </p:spPr>
        <p:txBody>
          <a:bodyPr vert="horz" lIns="91418" tIns="45718" rIns="91418" bIns="45718" rtlCol="0" anchor="ctr"/>
          <a:lstStyle>
            <a:lvl1pPr algn="r">
              <a:defRPr sz="900">
                <a:solidFill>
                  <a:schemeClr val="tx1">
                    <a:tint val="75000"/>
                  </a:schemeClr>
                </a:solidFill>
              </a:defRPr>
            </a:lvl1pPr>
          </a:lstStyle>
          <a:p>
            <a:pPr defTabSz="685596">
              <a:buClrTx/>
              <a:defRPr/>
            </a:pPr>
            <a:fld id="{6D48EF8C-AE77-4412-BF40-D8A2B39CC2CF}" type="slidenum">
              <a:rPr lang="ru-RU" kern="1200" smtClean="0">
                <a:solidFill>
                  <a:prstClr val="black">
                    <a:tint val="75000"/>
                  </a:prstClr>
                </a:solidFill>
                <a:latin typeface="Calibri"/>
                <a:ea typeface="+mn-ea"/>
                <a:cs typeface="+mn-cs"/>
              </a:rPr>
              <a:pPr defTabSz="685596">
                <a:buClrTx/>
                <a:defRPr/>
              </a:pPr>
              <a:t>‹#›</a:t>
            </a:fld>
            <a:endParaRPr lang="ru-RU" kern="1200">
              <a:solidFill>
                <a:prstClr val="black">
                  <a:tint val="75000"/>
                </a:prstClr>
              </a:solidFill>
              <a:latin typeface="Calibri"/>
              <a:ea typeface="+mn-ea"/>
              <a:cs typeface="+mn-cs"/>
            </a:endParaRPr>
          </a:p>
        </p:txBody>
      </p:sp>
    </p:spTree>
    <p:extLst>
      <p:ext uri="{BB962C8B-B14F-4D97-AF65-F5344CB8AC3E}">
        <p14:creationId xmlns:p14="http://schemas.microsoft.com/office/powerpoint/2010/main" val="87682147"/>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hf hdr="0" ftr="0" dt="0"/>
  <p:txStyles>
    <p:titleStyle>
      <a:lvl1pPr algn="l" defTabSz="685596"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02" indent="-171402" algn="l" defTabSz="685596"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205" indent="-171402" algn="l" defTabSz="685596"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6997" indent="-171402" algn="l" defTabSz="685596"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199790"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4pPr>
      <a:lvl5pPr marL="15425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5pPr>
      <a:lvl6pPr marL="1885386"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6pPr>
      <a:lvl7pPr marL="2228184"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7pPr>
      <a:lvl8pPr marL="2570982"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8pPr>
      <a:lvl9pPr marL="2913785" indent="-171402" algn="l" defTabSz="685596" rtl="0" eaLnBrk="1" latinLnBrk="0" hangingPunct="1">
        <a:lnSpc>
          <a:spcPct val="90000"/>
        </a:lnSpc>
        <a:spcBef>
          <a:spcPts val="375"/>
        </a:spcBef>
        <a:buFont typeface="Arial" panose="020B0604020202020204" pitchFamily="34" charset="0"/>
        <a:buChar char="•"/>
        <a:defRPr sz="1425" kern="1200">
          <a:solidFill>
            <a:schemeClr val="tx1"/>
          </a:solidFill>
          <a:latin typeface="+mn-lt"/>
          <a:ea typeface="+mn-ea"/>
          <a:cs typeface="+mn-cs"/>
        </a:defRPr>
      </a:lvl9pPr>
    </p:bodyStyle>
    <p:otherStyle>
      <a:defPPr>
        <a:defRPr lang="ru-RU"/>
      </a:defPPr>
      <a:lvl1pPr marL="0" algn="l" defTabSz="685596" rtl="0" eaLnBrk="1" latinLnBrk="0" hangingPunct="1">
        <a:defRPr sz="1425" kern="1200">
          <a:solidFill>
            <a:schemeClr val="tx1"/>
          </a:solidFill>
          <a:latin typeface="+mn-lt"/>
          <a:ea typeface="+mn-ea"/>
          <a:cs typeface="+mn-cs"/>
        </a:defRPr>
      </a:lvl1pPr>
      <a:lvl2pPr marL="342794" algn="l" defTabSz="685596" rtl="0" eaLnBrk="1" latinLnBrk="0" hangingPunct="1">
        <a:defRPr sz="1425" kern="1200">
          <a:solidFill>
            <a:schemeClr val="tx1"/>
          </a:solidFill>
          <a:latin typeface="+mn-lt"/>
          <a:ea typeface="+mn-ea"/>
          <a:cs typeface="+mn-cs"/>
        </a:defRPr>
      </a:lvl2pPr>
      <a:lvl3pPr marL="685596" algn="l" defTabSz="685596" rtl="0" eaLnBrk="1" latinLnBrk="0" hangingPunct="1">
        <a:defRPr sz="1425" kern="1200">
          <a:solidFill>
            <a:schemeClr val="tx1"/>
          </a:solidFill>
          <a:latin typeface="+mn-lt"/>
          <a:ea typeface="+mn-ea"/>
          <a:cs typeface="+mn-cs"/>
        </a:defRPr>
      </a:lvl3pPr>
      <a:lvl4pPr marL="1028394" algn="l" defTabSz="685596" rtl="0" eaLnBrk="1" latinLnBrk="0" hangingPunct="1">
        <a:defRPr sz="1425" kern="1200">
          <a:solidFill>
            <a:schemeClr val="tx1"/>
          </a:solidFill>
          <a:latin typeface="+mn-lt"/>
          <a:ea typeface="+mn-ea"/>
          <a:cs typeface="+mn-cs"/>
        </a:defRPr>
      </a:lvl4pPr>
      <a:lvl5pPr marL="1371192" algn="l" defTabSz="685596" rtl="0" eaLnBrk="1" latinLnBrk="0" hangingPunct="1">
        <a:defRPr sz="1425" kern="1200">
          <a:solidFill>
            <a:schemeClr val="tx1"/>
          </a:solidFill>
          <a:latin typeface="+mn-lt"/>
          <a:ea typeface="+mn-ea"/>
          <a:cs typeface="+mn-cs"/>
        </a:defRPr>
      </a:lvl5pPr>
      <a:lvl6pPr marL="1713995" algn="l" defTabSz="685596" rtl="0" eaLnBrk="1" latinLnBrk="0" hangingPunct="1">
        <a:defRPr sz="1425" kern="1200">
          <a:solidFill>
            <a:schemeClr val="tx1"/>
          </a:solidFill>
          <a:latin typeface="+mn-lt"/>
          <a:ea typeface="+mn-ea"/>
          <a:cs typeface="+mn-cs"/>
        </a:defRPr>
      </a:lvl6pPr>
      <a:lvl7pPr marL="2056787" algn="l" defTabSz="685596" rtl="0" eaLnBrk="1" latinLnBrk="0" hangingPunct="1">
        <a:defRPr sz="1425" kern="1200">
          <a:solidFill>
            <a:schemeClr val="tx1"/>
          </a:solidFill>
          <a:latin typeface="+mn-lt"/>
          <a:ea typeface="+mn-ea"/>
          <a:cs typeface="+mn-cs"/>
        </a:defRPr>
      </a:lvl7pPr>
      <a:lvl8pPr marL="2399580" algn="l" defTabSz="685596" rtl="0" eaLnBrk="1" latinLnBrk="0" hangingPunct="1">
        <a:defRPr sz="1425" kern="1200">
          <a:solidFill>
            <a:schemeClr val="tx1"/>
          </a:solidFill>
          <a:latin typeface="+mn-lt"/>
          <a:ea typeface="+mn-ea"/>
          <a:cs typeface="+mn-cs"/>
        </a:defRPr>
      </a:lvl8pPr>
      <a:lvl9pPr marL="2742374" algn="l" defTabSz="685596" rtl="0" eaLnBrk="1" latinLnBrk="0" hangingPunct="1">
        <a:defRPr sz="1425"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body" idx="1"/>
          </p:nvPr>
        </p:nvSpPr>
        <p:spPr>
          <a:xfrm>
            <a:off x="2874625" y="484600"/>
            <a:ext cx="5562000" cy="4207800"/>
          </a:xfrm>
          <a:prstGeom prst="rect">
            <a:avLst/>
          </a:prstGeom>
          <a:noFill/>
          <a:ln>
            <a:noFill/>
          </a:ln>
        </p:spPr>
        <p:txBody>
          <a:bodyPr spcFirstLastPara="1" wrap="square" lIns="91425" tIns="91425" rIns="91425" bIns="91425" anchor="t" anchorCtr="0">
            <a:noAutofit/>
          </a:bodyPr>
          <a:lstStyle>
            <a:lvl1pPr marL="457200" lvl="0" indent="-419100">
              <a:spcBef>
                <a:spcPts val="600"/>
              </a:spcBef>
              <a:spcAft>
                <a:spcPts val="0"/>
              </a:spcAft>
              <a:buClr>
                <a:schemeClr val="accent3"/>
              </a:buClr>
              <a:buSzPts val="3000"/>
              <a:buFont typeface="Roboto"/>
              <a:buChar char="▸"/>
              <a:defRPr sz="3000">
                <a:solidFill>
                  <a:schemeClr val="dk1"/>
                </a:solidFill>
                <a:latin typeface="Roboto"/>
                <a:ea typeface="Roboto"/>
                <a:cs typeface="Roboto"/>
                <a:sym typeface="Roboto"/>
              </a:defRPr>
            </a:lvl1pPr>
            <a:lvl2pPr marL="914400" lvl="1" indent="-381000">
              <a:spcBef>
                <a:spcPts val="0"/>
              </a:spcBef>
              <a:spcAft>
                <a:spcPts val="0"/>
              </a:spcAft>
              <a:buClr>
                <a:schemeClr val="accent3"/>
              </a:buClr>
              <a:buSzPts val="2400"/>
              <a:buFont typeface="Roboto"/>
              <a:buChar char="▹"/>
              <a:defRPr sz="2400">
                <a:solidFill>
                  <a:schemeClr val="dk1"/>
                </a:solidFill>
                <a:latin typeface="Roboto"/>
                <a:ea typeface="Roboto"/>
                <a:cs typeface="Roboto"/>
                <a:sym typeface="Roboto"/>
              </a:defRPr>
            </a:lvl2pPr>
            <a:lvl3pPr marL="1371600" lvl="2" indent="-381000">
              <a:spcBef>
                <a:spcPts val="0"/>
              </a:spcBef>
              <a:spcAft>
                <a:spcPts val="0"/>
              </a:spcAft>
              <a:buClr>
                <a:schemeClr val="accent3"/>
              </a:buClr>
              <a:buSzPts val="2400"/>
              <a:buFont typeface="Roboto"/>
              <a:buChar char="■"/>
              <a:defRPr sz="2400">
                <a:solidFill>
                  <a:schemeClr val="dk1"/>
                </a:solidFill>
                <a:latin typeface="Roboto"/>
                <a:ea typeface="Roboto"/>
                <a:cs typeface="Roboto"/>
                <a:sym typeface="Roboto"/>
              </a:defRPr>
            </a:lvl3pPr>
            <a:lvl4pPr marL="1828800" lvl="3" indent="-342900">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4pPr>
            <a:lvl5pPr marL="2286000" lvl="4" indent="-342900">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5pPr>
            <a:lvl6pPr marL="2743200" lvl="5" indent="-342900">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6pPr>
            <a:lvl7pPr marL="3200400" lvl="6" indent="-342900">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7pPr>
            <a:lvl8pPr marL="3657600" lvl="7" indent="-342900">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8pPr>
            <a:lvl9pPr marL="4114800" lvl="8" indent="-342900">
              <a:spcBef>
                <a:spcPts val="0"/>
              </a:spcBef>
              <a:spcAft>
                <a:spcPts val="0"/>
              </a:spcAft>
              <a:buClr>
                <a:schemeClr val="dk1"/>
              </a:buClr>
              <a:buSzPts val="1800"/>
              <a:buFont typeface="Roboto"/>
              <a:buChar char="■"/>
              <a:defRPr sz="1800">
                <a:solidFill>
                  <a:schemeClr val="dk1"/>
                </a:solidFill>
                <a:latin typeface="Roboto"/>
                <a:ea typeface="Roboto"/>
                <a:cs typeface="Roboto"/>
                <a:sym typeface="Roboto"/>
              </a:defRPr>
            </a:lvl9pPr>
          </a:lstStyle>
          <a:p>
            <a:endParaRPr/>
          </a:p>
        </p:txBody>
      </p:sp>
      <p:sp>
        <p:nvSpPr>
          <p:cNvPr id="7" name="Google Shape;7;p1"/>
          <p:cNvSpPr txBox="1">
            <a:spLocks noGrp="1"/>
          </p:cNvSpPr>
          <p:nvPr>
            <p:ph type="sldNum" idx="12"/>
          </p:nvPr>
        </p:nvSpPr>
        <p:spPr>
          <a:xfrm>
            <a:off x="109075" y="146024"/>
            <a:ext cx="1807200" cy="1252800"/>
          </a:xfrm>
          <a:prstGeom prst="rect">
            <a:avLst/>
          </a:prstGeom>
          <a:noFill/>
          <a:ln>
            <a:noFill/>
          </a:ln>
        </p:spPr>
        <p:txBody>
          <a:bodyPr spcFirstLastPara="1" wrap="square" lIns="91425" tIns="91425" rIns="91425" bIns="91425" anchor="t" anchorCtr="0">
            <a:noAutofit/>
          </a:bodyPr>
          <a:lstStyle>
            <a:lvl1pPr lvl="0">
              <a:buNone/>
              <a:defRPr sz="9600" b="1">
                <a:solidFill>
                  <a:schemeClr val="accent2"/>
                </a:solidFill>
                <a:latin typeface="Montserrat"/>
                <a:ea typeface="Montserrat"/>
                <a:cs typeface="Montserrat"/>
                <a:sym typeface="Montserrat"/>
              </a:defRPr>
            </a:lvl1pPr>
            <a:lvl2pPr lvl="1">
              <a:buNone/>
              <a:defRPr sz="9600" b="1">
                <a:solidFill>
                  <a:schemeClr val="accent2"/>
                </a:solidFill>
                <a:latin typeface="Montserrat"/>
                <a:ea typeface="Montserrat"/>
                <a:cs typeface="Montserrat"/>
                <a:sym typeface="Montserrat"/>
              </a:defRPr>
            </a:lvl2pPr>
            <a:lvl3pPr lvl="2">
              <a:buNone/>
              <a:defRPr sz="9600" b="1">
                <a:solidFill>
                  <a:schemeClr val="accent2"/>
                </a:solidFill>
                <a:latin typeface="Montserrat"/>
                <a:ea typeface="Montserrat"/>
                <a:cs typeface="Montserrat"/>
                <a:sym typeface="Montserrat"/>
              </a:defRPr>
            </a:lvl3pPr>
            <a:lvl4pPr lvl="3">
              <a:buNone/>
              <a:defRPr sz="9600" b="1">
                <a:solidFill>
                  <a:schemeClr val="accent2"/>
                </a:solidFill>
                <a:latin typeface="Montserrat"/>
                <a:ea typeface="Montserrat"/>
                <a:cs typeface="Montserrat"/>
                <a:sym typeface="Montserrat"/>
              </a:defRPr>
            </a:lvl4pPr>
            <a:lvl5pPr lvl="4">
              <a:buNone/>
              <a:defRPr sz="9600" b="1">
                <a:solidFill>
                  <a:schemeClr val="accent2"/>
                </a:solidFill>
                <a:latin typeface="Montserrat"/>
                <a:ea typeface="Montserrat"/>
                <a:cs typeface="Montserrat"/>
                <a:sym typeface="Montserrat"/>
              </a:defRPr>
            </a:lvl5pPr>
            <a:lvl6pPr lvl="5">
              <a:buNone/>
              <a:defRPr sz="9600" b="1">
                <a:solidFill>
                  <a:schemeClr val="accent2"/>
                </a:solidFill>
                <a:latin typeface="Montserrat"/>
                <a:ea typeface="Montserrat"/>
                <a:cs typeface="Montserrat"/>
                <a:sym typeface="Montserrat"/>
              </a:defRPr>
            </a:lvl6pPr>
            <a:lvl7pPr lvl="6">
              <a:buNone/>
              <a:defRPr sz="9600" b="1">
                <a:solidFill>
                  <a:schemeClr val="accent2"/>
                </a:solidFill>
                <a:latin typeface="Montserrat"/>
                <a:ea typeface="Montserrat"/>
                <a:cs typeface="Montserrat"/>
                <a:sym typeface="Montserrat"/>
              </a:defRPr>
            </a:lvl7pPr>
            <a:lvl8pPr lvl="7">
              <a:buNone/>
              <a:defRPr sz="9600" b="1">
                <a:solidFill>
                  <a:schemeClr val="accent2"/>
                </a:solidFill>
                <a:latin typeface="Montserrat"/>
                <a:ea typeface="Montserrat"/>
                <a:cs typeface="Montserrat"/>
                <a:sym typeface="Montserrat"/>
              </a:defRPr>
            </a:lvl8pPr>
            <a:lvl9pPr lvl="8">
              <a:buNone/>
              <a:defRPr sz="9600" b="1">
                <a:solidFill>
                  <a:schemeClr val="accent2"/>
                </a:solidFill>
                <a:latin typeface="Montserrat"/>
                <a:ea typeface="Montserrat"/>
                <a:cs typeface="Montserrat"/>
                <a:sym typeface="Montserrat"/>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en" sz="9600" b="1" i="0" u="none" strike="noStrike" kern="0" cap="none" spc="0" normalizeH="0" baseline="0" noProof="0">
                <a:ln>
                  <a:noFill/>
                </a:ln>
                <a:solidFill>
                  <a:srgbClr val="0B5394"/>
                </a:solidFill>
                <a:effectLst/>
                <a:uLnTx/>
                <a:uFillTx/>
                <a:latin typeface="Montserrat"/>
                <a:sym typeface="Montserrat"/>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a:t>
            </a:fld>
            <a:endParaRPr kumimoji="0" sz="9600" b="1" i="0" u="none" strike="noStrike" kern="0" cap="none" spc="0" normalizeH="0" baseline="0" noProof="0">
              <a:ln>
                <a:noFill/>
              </a:ln>
              <a:solidFill>
                <a:srgbClr val="0B5394"/>
              </a:solidFill>
              <a:effectLst/>
              <a:uLnTx/>
              <a:uFillTx/>
              <a:latin typeface="Montserrat"/>
              <a:sym typeface="Montserrat"/>
            </a:endParaRPr>
          </a:p>
        </p:txBody>
      </p:sp>
      <p:sp>
        <p:nvSpPr>
          <p:cNvPr id="8" name="Google Shape;8;p1"/>
          <p:cNvSpPr txBox="1">
            <a:spLocks noGrp="1"/>
          </p:cNvSpPr>
          <p:nvPr>
            <p:ph type="title"/>
          </p:nvPr>
        </p:nvSpPr>
        <p:spPr>
          <a:xfrm>
            <a:off x="203875" y="1626750"/>
            <a:ext cx="1712400" cy="8574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1pPr>
            <a:lvl2pPr lvl="1">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2pPr>
            <a:lvl3pPr lvl="2">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3pPr>
            <a:lvl4pPr lvl="3">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4pPr>
            <a:lvl5pPr lvl="4">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5pPr>
            <a:lvl6pPr lvl="5">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6pPr>
            <a:lvl7pPr lvl="6">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7pPr>
            <a:lvl8pPr lvl="7">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8pPr>
            <a:lvl9pPr lvl="8">
              <a:spcBef>
                <a:spcPts val="0"/>
              </a:spcBef>
              <a:spcAft>
                <a:spcPts val="0"/>
              </a:spcAft>
              <a:buClr>
                <a:schemeClr val="lt1"/>
              </a:buClr>
              <a:buSzPts val="1800"/>
              <a:buFont typeface="Montserrat"/>
              <a:buNone/>
              <a:defRPr sz="1800" b="1">
                <a:solidFill>
                  <a:schemeClr val="lt1"/>
                </a:solidFill>
                <a:latin typeface="Montserrat"/>
                <a:ea typeface="Montserrat"/>
                <a:cs typeface="Montserrat"/>
                <a:sym typeface="Montserrat"/>
              </a:defRPr>
            </a:lvl9pPr>
          </a:lstStyle>
          <a:p>
            <a:endParaRPr/>
          </a:p>
        </p:txBody>
      </p:sp>
    </p:spTree>
    <p:extLst>
      <p:ext uri="{BB962C8B-B14F-4D97-AF65-F5344CB8AC3E}">
        <p14:creationId xmlns:p14="http://schemas.microsoft.com/office/powerpoint/2010/main" val="807176963"/>
      </p:ext>
    </p:extLst>
  </p:cSld>
  <p:clrMap bg1="lt1" tx1="dk1" bg2="dk2" tx2="lt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ransition>
    <p:fade thruBlk="1"/>
  </p:transition>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5.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7.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Заголовок 1"/>
          <p:cNvSpPr>
            <a:spLocks noGrp="1"/>
          </p:cNvSpPr>
          <p:nvPr>
            <p:ph type="ctrTitle"/>
          </p:nvPr>
        </p:nvSpPr>
        <p:spPr>
          <a:xfrm>
            <a:off x="1457541" y="3719476"/>
            <a:ext cx="6318298" cy="651606"/>
          </a:xfrm>
        </p:spPr>
        <p:txBody>
          <a:bodyPr>
            <a:normAutofit fontScale="90000"/>
          </a:bodyPr>
          <a:lstStyle/>
          <a:p>
            <a:r>
              <a:rPr lang="en-US" sz="2400" b="1" dirty="0" smtClean="0">
                <a:solidFill>
                  <a:srgbClr val="E2D892"/>
                </a:solidFill>
                <a:latin typeface="Century Gothic" panose="020B0502020202020204" pitchFamily="34" charset="0"/>
              </a:rPr>
              <a:t/>
            </a:r>
            <a:br>
              <a:rPr lang="en-US" sz="2400" b="1" dirty="0" smtClean="0">
                <a:solidFill>
                  <a:srgbClr val="E2D892"/>
                </a:solidFill>
                <a:latin typeface="Century Gothic" panose="020B0502020202020204" pitchFamily="34" charset="0"/>
              </a:rPr>
            </a:br>
            <a:r>
              <a:rPr lang="en-US" sz="2400" b="1" dirty="0" smtClean="0">
                <a:solidFill>
                  <a:srgbClr val="E2D892"/>
                </a:solidFill>
                <a:latin typeface="Century Gothic" panose="020B0502020202020204" pitchFamily="34" charset="0"/>
              </a:rPr>
              <a:t>Topic: Waterfall, Critical Path Method</a:t>
            </a:r>
            <a:r>
              <a:rPr lang="en-US" sz="2400" b="1" dirty="0">
                <a:solidFill>
                  <a:srgbClr val="E2D892"/>
                </a:solidFill>
                <a:latin typeface="Century Gothic" panose="020B0502020202020204" pitchFamily="34" charset="0"/>
              </a:rPr>
              <a:t/>
            </a:r>
            <a:br>
              <a:rPr lang="en-US" sz="2400" b="1" dirty="0">
                <a:solidFill>
                  <a:srgbClr val="E2D892"/>
                </a:solidFill>
                <a:latin typeface="Century Gothic" panose="020B0502020202020204" pitchFamily="34" charset="0"/>
              </a:rPr>
            </a:br>
            <a:r>
              <a:rPr lang="uz-Cyrl-UZ" sz="2400" b="1" dirty="0" smtClean="0">
                <a:solidFill>
                  <a:srgbClr val="E2D892"/>
                </a:solidFill>
                <a:latin typeface="Century Gothic" panose="020B0502020202020204" pitchFamily="34" charset="0"/>
              </a:rPr>
              <a:t>Мавзу: Шаршара, Критик йўл услуби</a:t>
            </a:r>
            <a:endParaRPr lang="ru-RU" sz="2400" b="1" dirty="0">
              <a:solidFill>
                <a:srgbClr val="E2D892"/>
              </a:solidFill>
              <a:latin typeface="Century Gothic" panose="020B0502020202020204" pitchFamily="34" charset="0"/>
            </a:endParaRPr>
          </a:p>
        </p:txBody>
      </p:sp>
      <p:cxnSp>
        <p:nvCxnSpPr>
          <p:cNvPr id="6" name="Прямая соединительная линия 5"/>
          <p:cNvCxnSpPr/>
          <p:nvPr/>
        </p:nvCxnSpPr>
        <p:spPr>
          <a:xfrm>
            <a:off x="1562551" y="4371080"/>
            <a:ext cx="6071017" cy="0"/>
          </a:xfrm>
          <a:prstGeom prst="line">
            <a:avLst/>
          </a:prstGeom>
          <a:ln w="19050">
            <a:solidFill>
              <a:srgbClr val="E2D892"/>
            </a:solidFill>
          </a:ln>
        </p:spPr>
        <p:style>
          <a:lnRef idx="1">
            <a:schemeClr val="accent1"/>
          </a:lnRef>
          <a:fillRef idx="0">
            <a:schemeClr val="accent1"/>
          </a:fillRef>
          <a:effectRef idx="0">
            <a:schemeClr val="accent1"/>
          </a:effectRef>
          <a:fontRef idx="minor">
            <a:schemeClr val="tx1"/>
          </a:fontRef>
        </p:style>
      </p:cxnSp>
      <p:pic>
        <p:nvPicPr>
          <p:cNvPr id="2" name="Рисунок 1"/>
          <p:cNvPicPr>
            <a:picLocks noChangeAspect="1"/>
          </p:cNvPicPr>
          <p:nvPr/>
        </p:nvPicPr>
        <p:blipFill rotWithShape="1">
          <a:blip r:embed="rId4">
            <a:extLst>
              <a:ext uri="{28A0092B-C50C-407E-A947-70E740481C1C}">
                <a14:useLocalDpi xmlns:a14="http://schemas.microsoft.com/office/drawing/2010/main" val="0"/>
              </a:ext>
            </a:extLst>
          </a:blip>
          <a:srcRect l="1293" r="5659" b="2964"/>
          <a:stretch/>
        </p:blipFill>
        <p:spPr>
          <a:xfrm>
            <a:off x="2303254" y="82624"/>
            <a:ext cx="4618756" cy="3593864"/>
          </a:xfrm>
          <a:prstGeom prst="rect">
            <a:avLst/>
          </a:prstGeom>
        </p:spPr>
      </p:pic>
      <p:sp>
        <p:nvSpPr>
          <p:cNvPr id="8" name="Прямоугольник 7"/>
          <p:cNvSpPr/>
          <p:nvPr/>
        </p:nvSpPr>
        <p:spPr>
          <a:xfrm>
            <a:off x="2135120" y="4366205"/>
            <a:ext cx="4908785" cy="727120"/>
          </a:xfrm>
          <a:prstGeom prst="rect">
            <a:avLst/>
          </a:prstGeom>
        </p:spPr>
        <p:txBody>
          <a:bodyPr wrap="square" lIns="68564" tIns="34289" rIns="68564" bIns="34289">
            <a:spAutoFit/>
          </a:bodyPr>
          <a:lstStyle/>
          <a:p>
            <a:pPr algn="ctr" defTabSz="685596">
              <a:buClrTx/>
              <a:defRPr/>
            </a:pPr>
            <a:r>
              <a:rPr lang="en-US" sz="1425" kern="1200" dirty="0" smtClean="0">
                <a:solidFill>
                  <a:prstClr val="white"/>
                </a:solidFill>
                <a:latin typeface="Century Gothic" panose="020B0502020202020204" pitchFamily="34" charset="0"/>
                <a:ea typeface="+mn-ea"/>
                <a:cs typeface="+mn-cs"/>
              </a:rPr>
              <a:t>Course: Project Management Methodology</a:t>
            </a:r>
          </a:p>
          <a:p>
            <a:pPr algn="ctr" defTabSz="685596">
              <a:buClrTx/>
              <a:defRPr/>
            </a:pPr>
            <a:r>
              <a:rPr lang="uz-Cyrl-UZ" sz="1425" kern="1200" dirty="0" smtClean="0">
                <a:solidFill>
                  <a:prstClr val="white"/>
                </a:solidFill>
                <a:latin typeface="Century Gothic" panose="020B0502020202020204" pitchFamily="34" charset="0"/>
                <a:ea typeface="+mn-ea"/>
                <a:cs typeface="+mn-cs"/>
              </a:rPr>
              <a:t>Фан:    </a:t>
            </a:r>
            <a:r>
              <a:rPr lang="ru-RU" sz="1425" kern="1200" dirty="0" smtClean="0">
                <a:solidFill>
                  <a:prstClr val="white"/>
                </a:solidFill>
                <a:latin typeface="Century Gothic" panose="020B0502020202020204" pitchFamily="34" charset="0"/>
                <a:ea typeface="+mn-ea"/>
                <a:cs typeface="+mn-cs"/>
              </a:rPr>
              <a:t>Лойиҳа бошқаруви методологияси</a:t>
            </a:r>
            <a:endParaRPr lang="uz-Cyrl-UZ" sz="1425" kern="1200" dirty="0">
              <a:solidFill>
                <a:prstClr val="white"/>
              </a:solidFill>
              <a:latin typeface="Century Gothic" panose="020B0502020202020204" pitchFamily="34" charset="0"/>
              <a:ea typeface="+mn-ea"/>
              <a:cs typeface="+mn-cs"/>
            </a:endParaRPr>
          </a:p>
          <a:p>
            <a:pPr algn="ctr" defTabSz="685596">
              <a:buClrTx/>
              <a:defRPr/>
            </a:pPr>
            <a:r>
              <a:rPr lang="ru-RU" sz="1425" kern="1200" dirty="0" smtClean="0">
                <a:solidFill>
                  <a:prstClr val="white"/>
                </a:solidFill>
                <a:latin typeface="Century Gothic" panose="020B0502020202020204" pitchFamily="34" charset="0"/>
                <a:ea typeface="+mn-ea"/>
                <a:cs typeface="+mn-cs"/>
              </a:rPr>
              <a:t>Тақдимот</a:t>
            </a:r>
            <a:r>
              <a:rPr lang="uz-Cyrl-UZ" sz="1425" kern="1200" dirty="0" smtClean="0">
                <a:solidFill>
                  <a:prstClr val="white"/>
                </a:solidFill>
                <a:latin typeface="Century Gothic" panose="020B0502020202020204" pitchFamily="34" charset="0"/>
                <a:ea typeface="+mn-ea"/>
                <a:cs typeface="+mn-cs"/>
              </a:rPr>
              <a:t> </a:t>
            </a:r>
            <a:r>
              <a:rPr lang="uz-Cyrl-UZ" sz="1425" kern="1200" dirty="0">
                <a:solidFill>
                  <a:prstClr val="white"/>
                </a:solidFill>
                <a:latin typeface="Century Gothic" panose="020B0502020202020204" pitchFamily="34" charset="0"/>
                <a:ea typeface="+mn-ea"/>
                <a:cs typeface="+mn-cs"/>
              </a:rPr>
              <a:t>– </a:t>
            </a:r>
            <a:r>
              <a:rPr lang="uz-Cyrl-UZ" sz="1425" kern="1200" dirty="0" smtClean="0">
                <a:solidFill>
                  <a:prstClr val="white"/>
                </a:solidFill>
                <a:latin typeface="Century Gothic" panose="020B0502020202020204" pitchFamily="34" charset="0"/>
                <a:ea typeface="+mn-ea"/>
                <a:cs typeface="+mn-cs"/>
              </a:rPr>
              <a:t>0</a:t>
            </a:r>
            <a:r>
              <a:rPr lang="en-US" sz="1425" kern="1200" dirty="0" smtClean="0">
                <a:solidFill>
                  <a:prstClr val="white"/>
                </a:solidFill>
                <a:latin typeface="Century Gothic" panose="020B0502020202020204" pitchFamily="34" charset="0"/>
                <a:ea typeface="+mn-ea"/>
                <a:cs typeface="+mn-cs"/>
              </a:rPr>
              <a:t>3</a:t>
            </a:r>
            <a:r>
              <a:rPr lang="uz-Cyrl-UZ" sz="1425" kern="1200" dirty="0" smtClean="0">
                <a:solidFill>
                  <a:prstClr val="white"/>
                </a:solidFill>
                <a:latin typeface="Century Gothic" panose="020B0502020202020204" pitchFamily="34" charset="0"/>
                <a:ea typeface="+mn-ea"/>
                <a:cs typeface="+mn-cs"/>
              </a:rPr>
              <a:t>ХБА</a:t>
            </a:r>
            <a:endParaRPr lang="ru-RU" sz="1425" kern="1200" dirty="0">
              <a:solidFill>
                <a:prstClr val="white"/>
              </a:solidFill>
              <a:latin typeface="Century Gothic" panose="020B0502020202020204" pitchFamily="34" charset="0"/>
              <a:ea typeface="+mn-ea"/>
              <a:cs typeface="+mn-cs"/>
            </a:endParaRPr>
          </a:p>
        </p:txBody>
      </p:sp>
    </p:spTree>
    <p:extLst>
      <p:ext uri="{BB962C8B-B14F-4D97-AF65-F5344CB8AC3E}">
        <p14:creationId xmlns:p14="http://schemas.microsoft.com/office/powerpoint/2010/main" val="288677225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823993"/>
            <a:ext cx="7947717" cy="3133017"/>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ru-RU" sz="2000" b="0" i="0" noProof="1" smtClean="0">
                <a:latin typeface="+mn-lt"/>
              </a:rPr>
              <a:t>Шаршара методологияси ҳар бир босқич олдинги воқеа натижаларига боғлиқ бўлган лойиҳани бошқариш тизимидир.</a:t>
            </a:r>
          </a:p>
          <a:p>
            <a:pPr marL="212725" indent="-212725" algn="just">
              <a:buClr>
                <a:schemeClr val="tx1">
                  <a:lumMod val="60000"/>
                  <a:lumOff val="40000"/>
                </a:schemeClr>
              </a:buClr>
              <a:buSzPct val="100000"/>
              <a:buFont typeface="Wingdings" panose="05000000000000000000" pitchFamily="2" charset="2"/>
              <a:buChar char="Ø"/>
            </a:pPr>
            <a:r>
              <a:rPr lang="ru-RU" sz="2000" b="0" i="0" noProof="1" smtClean="0">
                <a:latin typeface="+mn-lt"/>
              </a:rPr>
              <a:t>"Сув қоя четидан оқиб ўтаётгани каби, ривожланишнинг ҳар бир босқичи ўзига хос якуний нуқталари ёки мақсадларига эга бўлиб, уларни тугаллангандан кейин қайта кўриб чиқиш мумкин эмас."</a:t>
            </a:r>
          </a:p>
          <a:p>
            <a:pPr marL="212725" indent="-212725" algn="just">
              <a:buClr>
                <a:schemeClr val="tx1">
                  <a:lumMod val="60000"/>
                  <a:lumOff val="40000"/>
                </a:schemeClr>
              </a:buClr>
              <a:buSzPct val="100000"/>
              <a:buFont typeface="Wingdings" panose="05000000000000000000" pitchFamily="2" charset="2"/>
              <a:buChar char="Ø"/>
            </a:pPr>
            <a:r>
              <a:rPr lang="ru-RU" sz="2000" b="0" i="0" noProof="1" smtClean="0">
                <a:latin typeface="+mn-lt"/>
              </a:rPr>
              <a:t>Бу усул бир-бири билан кесишмайдиган беш босқичга асосланган</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71790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Шаршара</a:t>
            </a:r>
            <a:endParaRPr lang="en-US" sz="3200" dirty="0">
              <a:solidFill>
                <a:srgbClr val="0070C0"/>
              </a:solidFill>
            </a:endParaRPr>
          </a:p>
        </p:txBody>
      </p:sp>
    </p:spTree>
    <p:extLst>
      <p:ext uri="{BB962C8B-B14F-4D97-AF65-F5344CB8AC3E}">
        <p14:creationId xmlns:p14="http://schemas.microsoft.com/office/powerpoint/2010/main" val="20261610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21493"/>
            <a:ext cx="7947717" cy="3133017"/>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ru-RU" sz="2000" b="0" i="0" noProof="1" smtClean="0">
                <a:latin typeface="+mn-lt"/>
              </a:rPr>
              <a:t>Лойиҳани бошқариш методологиясининг биринчи тури анъанавий, кетма-кет. Энг кенг тарқалган усул – бу шаршара.</a:t>
            </a:r>
          </a:p>
          <a:p>
            <a:pPr marL="212725" indent="-212725" algn="just">
              <a:buClr>
                <a:schemeClr val="tx1">
                  <a:lumMod val="60000"/>
                  <a:lumOff val="40000"/>
                </a:schemeClr>
              </a:buClr>
              <a:buSzPct val="100000"/>
              <a:buFont typeface="Wingdings" panose="05000000000000000000" pitchFamily="2" charset="2"/>
              <a:buChar char="Ø"/>
            </a:pPr>
            <a:r>
              <a:rPr lang="ru-RU" sz="2000" b="0" i="0" noProof="1" smtClean="0">
                <a:latin typeface="+mn-lt"/>
              </a:rPr>
              <a:t>Шаршара кетма-кет қадамлар орқали лойиҳа мақсадларига эришишга ёрдам беради. Аслида бу энг оддий турдир.</a:t>
            </a:r>
          </a:p>
          <a:p>
            <a:pPr marL="212725" indent="-212725" algn="just">
              <a:buClr>
                <a:schemeClr val="tx1">
                  <a:lumMod val="60000"/>
                  <a:lumOff val="40000"/>
                </a:schemeClr>
              </a:buClr>
              <a:buSzPct val="100000"/>
              <a:buFont typeface="Wingdings" panose="05000000000000000000" pitchFamily="2" charset="2"/>
              <a:buChar char="Ø"/>
            </a:pPr>
            <a:r>
              <a:rPr lang="ru-RU" sz="2000" b="0" i="0" noProof="1" smtClean="0">
                <a:latin typeface="+mn-lt"/>
              </a:rPr>
              <a:t>Шаршара методологиясида талабларни қўллаш ва тушуниш мантиқи оддий. Вазифаларнинг тартиби жуда муҳим, чунки биринчи вазифа иккинчисидан олдин бўлиши керак.</a:t>
            </a:r>
            <a:endParaRPr lang="ru-RU" sz="2000" b="0" i="0" noProof="1">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530134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21493"/>
            <a:ext cx="7947717" cy="3401142"/>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ru-RU" sz="2000" b="0" i="0" noProof="1" smtClean="0">
                <a:latin typeface="+mn-lt"/>
              </a:rPr>
              <a:t>Шуни таъкидлаш керакки, манфаатдор томонлар талабларининг ҳар қандай ўзгариши бутун лойиҳага сезиларли ўзгаришлар олиб келиши мумкин.</a:t>
            </a:r>
          </a:p>
          <a:p>
            <a:pPr marL="212725" indent="-212725" algn="just">
              <a:buClr>
                <a:schemeClr val="tx1">
                  <a:lumMod val="60000"/>
                  <a:lumOff val="40000"/>
                </a:schemeClr>
              </a:buClr>
              <a:buSzPct val="100000"/>
              <a:buFont typeface="Wingdings" panose="05000000000000000000" pitchFamily="2" charset="2"/>
              <a:buChar char="Ø"/>
            </a:pPr>
            <a:r>
              <a:rPr lang="ru-RU" sz="2000" b="0" i="0" noProof="1" smtClean="0">
                <a:latin typeface="+mn-lt"/>
              </a:rPr>
              <a:t>Лойиҳа бошланганидан кейин манфаатдор томонлар талабларни ўзгартира олмайди. </a:t>
            </a:r>
          </a:p>
          <a:p>
            <a:pPr marL="212725" indent="-212725" algn="just">
              <a:buClr>
                <a:schemeClr val="tx1">
                  <a:lumMod val="60000"/>
                  <a:lumOff val="40000"/>
                </a:schemeClr>
              </a:buClr>
              <a:buSzPct val="100000"/>
              <a:buFont typeface="Wingdings" panose="05000000000000000000" pitchFamily="2" charset="2"/>
              <a:buChar char="Ø"/>
            </a:pPr>
            <a:r>
              <a:rPr lang="ru-RU" sz="2000" b="0" i="0" noProof="1" smtClean="0">
                <a:latin typeface="+mn-lt"/>
              </a:rPr>
              <a:t>Шаршара усулидан фойдаланган ҳолда муваффақиятли лойиҳанинг намунаси - кўп қаватли бинонинг қурилиши.</a:t>
            </a:r>
            <a:endParaRPr lang="ru-RU" sz="2000" b="0" i="0" noProof="1">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1047114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4666140" cy="485751"/>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Шаршара</a:t>
            </a:r>
            <a:endParaRPr lang="en-US" sz="3200" dirty="0">
              <a:solidFill>
                <a:srgbClr val="0070C0"/>
              </a:solidFill>
            </a:endParaRP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43394" y="981075"/>
            <a:ext cx="5419725" cy="41624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6133545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21493"/>
            <a:ext cx="7947717" cy="3401142"/>
          </a:xfrm>
          <a:prstGeom prst="rect">
            <a:avLst/>
          </a:prstGeom>
        </p:spPr>
        <p:txBody>
          <a:bodyPr spcFirstLastPara="1" wrap="square" lIns="91425" tIns="91425" rIns="91425" bIns="91425" anchor="t" anchorCtr="0">
            <a:noAutofit/>
          </a:bodyPr>
          <a:lstStyle/>
          <a:p>
            <a:pPr marL="0" indent="0" algn="just">
              <a:buClr>
                <a:schemeClr val="tx1">
                  <a:lumMod val="60000"/>
                  <a:lumOff val="40000"/>
                </a:schemeClr>
              </a:buClr>
              <a:buSzPct val="100000"/>
              <a:buNone/>
            </a:pPr>
            <a:r>
              <a:rPr lang="uz-Cyrl-UZ" sz="2000" i="0" dirty="0" smtClean="0">
                <a:solidFill>
                  <a:srgbClr val="C00000"/>
                </a:solidFill>
                <a:latin typeface="+mn-lt"/>
              </a:rPr>
              <a:t>Талаб:</a:t>
            </a:r>
            <a:r>
              <a:rPr lang="uz-Cyrl-UZ" sz="2000" b="0" i="0" dirty="0" smtClean="0">
                <a:latin typeface="+mn-lt"/>
              </a:rPr>
              <a:t> Ушбу босқичда лойиҳа учун сўровлар, масалан, охирги муддат ва кўрсатмалар таҳлил қилинади ва қайд этилади. Бу ерда лойиҳа аниқланади ва ҳамма нарса режалаштирилади.</a:t>
            </a:r>
          </a:p>
          <a:p>
            <a:pPr marL="0" indent="0" algn="just">
              <a:buClr>
                <a:schemeClr val="tx1">
                  <a:lumMod val="60000"/>
                  <a:lumOff val="40000"/>
                </a:schemeClr>
              </a:buClr>
              <a:buSzPct val="100000"/>
              <a:buNone/>
            </a:pPr>
            <a:r>
              <a:rPr lang="uz-Cyrl-UZ" sz="2000" i="0" dirty="0" smtClean="0">
                <a:solidFill>
                  <a:srgbClr val="C00000"/>
                </a:solidFill>
                <a:latin typeface="+mn-lt"/>
              </a:rPr>
              <a:t>Таҳлил:</a:t>
            </a:r>
            <a:r>
              <a:rPr lang="uz-Cyrl-UZ" sz="2000" b="0" i="0" dirty="0" smtClean="0">
                <a:latin typeface="+mn-lt"/>
              </a:rPr>
              <a:t> Ушбу босқичда молиявий ва техник ресурслар лойиҳани тўлиқ ишга туширишдан олдин физибилите учун синовдан ўтказилади.</a:t>
            </a:r>
          </a:p>
          <a:p>
            <a:pPr marL="0" indent="0" algn="just">
              <a:buClr>
                <a:schemeClr val="tx1">
                  <a:lumMod val="60000"/>
                  <a:lumOff val="40000"/>
                </a:schemeClr>
              </a:buClr>
              <a:buSzPct val="100000"/>
              <a:buNone/>
            </a:pPr>
            <a:r>
              <a:rPr lang="uz-Cyrl-UZ" sz="2000" i="0" dirty="0" smtClean="0">
                <a:solidFill>
                  <a:srgbClr val="C00000"/>
                </a:solidFill>
                <a:latin typeface="+mn-lt"/>
              </a:rPr>
              <a:t>Дизайн:</a:t>
            </a:r>
            <a:r>
              <a:rPr lang="uz-Cyrl-UZ" sz="2000" b="0" i="0" dirty="0" smtClean="0">
                <a:latin typeface="+mn-lt"/>
              </a:rPr>
              <a:t> Ушбу босқичда асосий еътибор техник амалиётга қаратилади - маълумотлар ва дастурлаш тили каби техник талабларни ишлаб чиқиш.</a:t>
            </a:r>
            <a:endParaRPr lang="uz-Cyrl-UZ"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4797734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Effect transition="in" filter="wipe(down)">
                                      <p:cBhvr>
                                        <p:cTn id="7" dur="500"/>
                                        <p:tgtEl>
                                          <p:spTgt spid="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0">
                                            <p:txEl>
                                              <p:pRg st="1" end="1"/>
                                            </p:txEl>
                                          </p:spTgt>
                                        </p:tgtEl>
                                        <p:attrNameLst>
                                          <p:attrName>style.visibility</p:attrName>
                                        </p:attrNameLst>
                                      </p:cBhvr>
                                      <p:to>
                                        <p:strVal val="visible"/>
                                      </p:to>
                                    </p:set>
                                    <p:animEffect transition="in" filter="barn(inVertical)">
                                      <p:cBhvr>
                                        <p:cTn id="12" dur="500"/>
                                        <p:tgtEl>
                                          <p:spTgt spid="9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0">
                                            <p:txEl>
                                              <p:pRg st="2" end="2"/>
                                            </p:txEl>
                                          </p:spTgt>
                                        </p:tgtEl>
                                        <p:attrNameLst>
                                          <p:attrName>style.visibility</p:attrName>
                                        </p:attrNameLst>
                                      </p:cBhvr>
                                      <p:to>
                                        <p:strVal val="visible"/>
                                      </p:to>
                                    </p:set>
                                    <p:animEffect transition="in" filter="barn(inVertical)">
                                      <p:cBhvr>
                                        <p:cTn id="17" dur="500"/>
                                        <p:tgtEl>
                                          <p:spTgt spid="9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21493"/>
            <a:ext cx="7947717" cy="3717400"/>
          </a:xfrm>
          <a:prstGeom prst="rect">
            <a:avLst/>
          </a:prstGeom>
        </p:spPr>
        <p:txBody>
          <a:bodyPr spcFirstLastPara="1" wrap="square" lIns="91425" tIns="91425" rIns="91425" bIns="91425" anchor="t" anchorCtr="0">
            <a:noAutofit/>
          </a:bodyPr>
          <a:lstStyle/>
          <a:p>
            <a:pPr marL="0" indent="0" algn="just">
              <a:buClr>
                <a:schemeClr val="tx1">
                  <a:lumMod val="60000"/>
                  <a:lumOff val="40000"/>
                </a:schemeClr>
              </a:buClr>
              <a:buSzPct val="100000"/>
              <a:buNone/>
            </a:pPr>
            <a:r>
              <a:rPr lang="uz-Cyrl-UZ" sz="2000" i="0" dirty="0" smtClean="0">
                <a:solidFill>
                  <a:srgbClr val="C00000"/>
                </a:solidFill>
                <a:latin typeface="+mn-lt"/>
              </a:rPr>
              <a:t>Қўллаш</a:t>
            </a:r>
            <a:r>
              <a:rPr lang="ru-RU" sz="2000" i="0" dirty="0" smtClean="0">
                <a:solidFill>
                  <a:srgbClr val="C00000"/>
                </a:solidFill>
                <a:latin typeface="+mn-lt"/>
              </a:rPr>
              <a:t>:</a:t>
            </a:r>
            <a:r>
              <a:rPr lang="ru-RU" sz="2000" b="0" i="0" dirty="0" smtClean="0">
                <a:solidFill>
                  <a:srgbClr val="C00000"/>
                </a:solidFill>
                <a:latin typeface="+mn-lt"/>
              </a:rPr>
              <a:t> </a:t>
            </a:r>
            <a:r>
              <a:rPr lang="ru-RU" sz="2000" b="0" i="0" noProof="1" smtClean="0">
                <a:latin typeface="+mn-lt"/>
              </a:rPr>
              <a:t>Ушбу босқичда биз лойиҳани амалга ошириш учун мантиқни синаб кўриш ва амалга ошириш учун олдинги босқичларнинг натижаларидан фойдаланамиз.</a:t>
            </a:r>
          </a:p>
          <a:p>
            <a:pPr marL="0" indent="0" algn="just">
              <a:buClr>
                <a:schemeClr val="tx1">
                  <a:lumMod val="60000"/>
                  <a:lumOff val="40000"/>
                </a:schemeClr>
              </a:buClr>
              <a:buSzPct val="100000"/>
              <a:buNone/>
            </a:pPr>
            <a:r>
              <a:rPr lang="ru-RU" sz="2000" i="0" noProof="1" smtClean="0">
                <a:solidFill>
                  <a:srgbClr val="C00000"/>
                </a:solidFill>
                <a:latin typeface="+mn-lt"/>
              </a:rPr>
              <a:t>Текшириш:</a:t>
            </a:r>
            <a:r>
              <a:rPr lang="ru-RU" sz="2000" b="0" i="0" noProof="1" smtClean="0">
                <a:latin typeface="+mn-lt"/>
              </a:rPr>
              <a:t> Бу ерда лойиҳани синовдан ўтказиш ва лойиҳа дуч келиши мумкин бўлган </a:t>
            </a:r>
            <a:r>
              <a:rPr lang="ru-RU" sz="2000" b="0" i="0" dirty="0" smtClean="0">
                <a:latin typeface="+mn-lt"/>
              </a:rPr>
              <a:t>муаммоларни </a:t>
            </a:r>
            <a:r>
              <a:rPr lang="ru-RU" sz="2000" b="0" i="0" dirty="0">
                <a:latin typeface="+mn-lt"/>
              </a:rPr>
              <a:t>таҳлил қилиш амалга оширилади. </a:t>
            </a:r>
            <a:r>
              <a:rPr lang="en-US" sz="2000" b="0" i="0" dirty="0">
                <a:latin typeface="+mn-lt"/>
              </a:rPr>
              <a:t>A</a:t>
            </a:r>
            <a:r>
              <a:rPr lang="ru-RU" sz="2000" b="0" i="0" dirty="0">
                <a:latin typeface="+mn-lt"/>
              </a:rPr>
              <a:t>гар лойиҳа мувофиқлиги текширилса, у давом </a:t>
            </a:r>
            <a:r>
              <a:rPr lang="uz-Cyrl-UZ" sz="2000" b="0" i="0" dirty="0" smtClean="0">
                <a:latin typeface="+mn-lt"/>
              </a:rPr>
              <a:t>этиши</a:t>
            </a:r>
            <a:r>
              <a:rPr lang="ru-RU" sz="2000" b="0" i="0" dirty="0" smtClean="0">
                <a:latin typeface="+mn-lt"/>
              </a:rPr>
              <a:t> </a:t>
            </a:r>
            <a:r>
              <a:rPr lang="ru-RU" sz="2000" b="0" i="0" dirty="0">
                <a:latin typeface="+mn-lt"/>
              </a:rPr>
              <a:t>мумкин.</a:t>
            </a:r>
          </a:p>
          <a:p>
            <a:pPr marL="0" indent="0" algn="just">
              <a:buClr>
                <a:schemeClr val="tx1">
                  <a:lumMod val="60000"/>
                  <a:lumOff val="40000"/>
                </a:schemeClr>
              </a:buClr>
              <a:buSzPct val="100000"/>
              <a:buNone/>
            </a:pPr>
            <a:r>
              <a:rPr lang="ru-RU" sz="2000" i="0" dirty="0" smtClean="0">
                <a:solidFill>
                  <a:srgbClr val="C00000"/>
                </a:solidFill>
                <a:latin typeface="+mn-lt"/>
              </a:rPr>
              <a:t>Қўллаб-қувватлаш:</a:t>
            </a:r>
            <a:r>
              <a:rPr lang="ru-RU" sz="2000" b="0" i="0" dirty="0" smtClean="0">
                <a:latin typeface="+mn-lt"/>
              </a:rPr>
              <a:t> </a:t>
            </a:r>
            <a:r>
              <a:rPr lang="ru-RU" sz="2000" b="0" i="0" dirty="0">
                <a:latin typeface="+mn-lt"/>
              </a:rPr>
              <a:t>Бу ерда лойиҳа тугалланган ва ҳақиқий дунёда ҳаётга тайёр, бу ерда уни керакли вақт давомида ишлаши учун техник хизмат кўрсатиш керак.</a:t>
            </a: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729822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Effect transition="in" filter="barn(inVertical)">
                                      <p:cBhvr>
                                        <p:cTn id="7" dur="500"/>
                                        <p:tgtEl>
                                          <p:spTgt spid="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0">
                                            <p:txEl>
                                              <p:pRg st="1" end="1"/>
                                            </p:txEl>
                                          </p:spTgt>
                                        </p:tgtEl>
                                        <p:attrNameLst>
                                          <p:attrName>style.visibility</p:attrName>
                                        </p:attrNameLst>
                                      </p:cBhvr>
                                      <p:to>
                                        <p:strVal val="visible"/>
                                      </p:to>
                                    </p:set>
                                    <p:animEffect transition="in" filter="barn(inVertical)">
                                      <p:cBhvr>
                                        <p:cTn id="12" dur="500"/>
                                        <p:tgtEl>
                                          <p:spTgt spid="9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0">
                                            <p:txEl>
                                              <p:pRg st="2" end="2"/>
                                            </p:txEl>
                                          </p:spTgt>
                                        </p:tgtEl>
                                        <p:attrNameLst>
                                          <p:attrName>style.visibility</p:attrName>
                                        </p:attrNameLst>
                                      </p:cBhvr>
                                      <p:to>
                                        <p:strVal val="visible"/>
                                      </p:to>
                                    </p:set>
                                    <p:animEffect transition="in" filter="barn(inVertical)">
                                      <p:cBhvr>
                                        <p:cTn id="17" dur="500"/>
                                        <p:tgtEl>
                                          <p:spTgt spid="9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21493"/>
            <a:ext cx="7947717" cy="3717400"/>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Бу қатъий тизим; у ишлаб чиқариш ва қурилиш саноатида кенг қўлланилади, чунки бу лойиҳаларда босқичлар кетма-кетликда бўлиши керак.</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Лойиҳанинг биринчи босқичи режалаштириш ва аниқ талабларни белгилашдир. Ушбу маълумотларнинг барчаси ҳужжатлаштирилиши ва лойиҳада иштирок этаётган ҳар бир кишига етказилиши керак.</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Шаршара услубида лойиҳани бошқаришда ҳужжатлаштириш устувор ҳисобланади; бу ҳар бир босқичда бажарилиши керак</a:t>
            </a:r>
            <a:r>
              <a:rPr lang="ru-RU" sz="2000" b="0" i="0" dirty="0" smtClean="0">
                <a:latin typeface="+mn-lt"/>
              </a:rPr>
              <a:t>. </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6"/>
            <a:ext cx="6928077" cy="91201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Шаршара услуби афзалликлари</a:t>
            </a:r>
            <a:endParaRPr lang="uz-Cyrl-UZ" sz="3200" dirty="0">
              <a:solidFill>
                <a:srgbClr val="0070C0"/>
              </a:solidFill>
            </a:endParaRPr>
          </a:p>
        </p:txBody>
      </p:sp>
    </p:spTree>
    <p:extLst>
      <p:ext uri="{BB962C8B-B14F-4D97-AF65-F5344CB8AC3E}">
        <p14:creationId xmlns:p14="http://schemas.microsoft.com/office/powerpoint/2010/main" val="4015190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21493"/>
            <a:ext cx="7947717" cy="3717400"/>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Шаршара услубида лойиҳани бошқаришнинг энг муҳим афзалликларидан бири шундаки, у ҳар бир босқичда фақат ҳужжатлар орқали ишлайди;</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шунинг учун лойиҳа цикли давомида жамоа таркибида ўзгаришлар бўлса ҳам, улар тўхтаган жойдан ишлашда давом этишлари мумкин бўлади.</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Яна бир афзаллиги шундаки, у лойиҳанинг боришини аниқ кўрсатади ва лойиҳани бошқаришни соддалаштиради. Сиз исталган вақтда лойиҳанинг қайерда эканлигини ва қаерда бўлиши кераклигини кузатишингиз мумкин.</a:t>
            </a:r>
            <a:endParaRPr lang="uz-Cyrl-UZ"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96644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21493"/>
            <a:ext cx="7947717" cy="3717400"/>
          </a:xfrm>
          <a:prstGeom prst="rect">
            <a:avLst/>
          </a:prstGeom>
        </p:spPr>
        <p:txBody>
          <a:bodyPr spcFirstLastPara="1" wrap="square" lIns="91425" tIns="91425" rIns="91425" bIns="91425" anchor="t" anchorCtr="0">
            <a:noAutofit/>
          </a:bodyPr>
          <a:lstStyle/>
          <a:p>
            <a:pPr marL="277813" lvl="0" indent="-277813" algn="just">
              <a:buSzPct val="100000"/>
              <a:buFont typeface="Courier New" panose="02070309020205020404" pitchFamily="49" charset="0"/>
              <a:buChar char="o"/>
            </a:pPr>
            <a:r>
              <a:rPr lang="uz-Cyrl-UZ" sz="2000" b="0" i="0" dirty="0" smtClean="0">
                <a:latin typeface="+mn-lt"/>
              </a:rPr>
              <a:t>Оддий ва тушунарли, бу жамоадаги барчага билиш ва мақсад сари олға бориш имконини беради.</a:t>
            </a:r>
          </a:p>
          <a:p>
            <a:pPr marL="277813" lvl="0" indent="-277813" algn="just">
              <a:buSzPct val="100000"/>
              <a:buFont typeface="Courier New" panose="02070309020205020404" pitchFamily="49" charset="0"/>
              <a:buChar char="o"/>
            </a:pPr>
            <a:r>
              <a:rPr lang="uz-Cyrl-UZ" sz="2000" b="0" i="0" dirty="0" smtClean="0">
                <a:latin typeface="+mn-lt"/>
              </a:rPr>
              <a:t>Ҳатто катта гуруҳларни ҳам кузатиб бориш ва тартибга солиш </a:t>
            </a:r>
            <a:r>
              <a:rPr lang="uz-Cyrl-UZ" sz="2000" b="0" i="0" dirty="0" smtClean="0">
                <a:latin typeface="+mn-lt"/>
              </a:rPr>
              <a:t>осон</a:t>
            </a:r>
            <a:r>
              <a:rPr lang="en-US" sz="2000" b="0" i="0" dirty="0" smtClean="0">
                <a:latin typeface="+mn-lt"/>
              </a:rPr>
              <a:t>.</a:t>
            </a:r>
            <a:endParaRPr lang="uz-Cyrl-UZ" sz="2000" b="0" i="0" dirty="0" smtClean="0">
              <a:latin typeface="+mn-lt"/>
            </a:endParaRPr>
          </a:p>
          <a:p>
            <a:pPr marL="277813" lvl="0" indent="-277813" algn="just">
              <a:buSzPct val="100000"/>
              <a:buFont typeface="Courier New" panose="02070309020205020404" pitchFamily="49" charset="0"/>
              <a:buChar char="o"/>
            </a:pPr>
            <a:r>
              <a:rPr lang="uz-Cyrl-UZ" sz="2000" b="0" i="0" dirty="0" smtClean="0">
                <a:latin typeface="+mn-lt"/>
              </a:rPr>
              <a:t>Берилган муддат асосида бошқарув назоратини амалга ошириш имконини </a:t>
            </a:r>
            <a:r>
              <a:rPr lang="uz-Cyrl-UZ" sz="2000" b="0" i="0" dirty="0" smtClean="0">
                <a:latin typeface="+mn-lt"/>
              </a:rPr>
              <a:t>беради</a:t>
            </a:r>
            <a:r>
              <a:rPr lang="en-US" sz="2000" b="0" i="0" dirty="0" smtClean="0">
                <a:latin typeface="+mn-lt"/>
              </a:rPr>
              <a:t>.</a:t>
            </a:r>
            <a:endParaRPr lang="uz-Cyrl-UZ" sz="2000" b="0" i="0" dirty="0" smtClean="0">
              <a:latin typeface="+mn-lt"/>
            </a:endParaRPr>
          </a:p>
          <a:p>
            <a:pPr marL="277813" lvl="0" indent="-277813" algn="just">
              <a:buSzPct val="100000"/>
              <a:buFont typeface="Courier New" panose="02070309020205020404" pitchFamily="49" charset="0"/>
              <a:buChar char="o"/>
            </a:pPr>
            <a:r>
              <a:rPr lang="uz-Cyrl-UZ" sz="2000" b="0" i="0" dirty="0" smtClean="0">
                <a:latin typeface="+mn-lt"/>
              </a:rPr>
              <a:t>У мақсад ва натижаларни аниқ белгилайди.</a:t>
            </a:r>
            <a:endParaRPr lang="uz-Cyrl-UZ"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8" y="373646"/>
            <a:ext cx="6928077" cy="91201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Афзалликлар</a:t>
            </a:r>
            <a:endParaRPr lang="uz-Cyrl-UZ" sz="3200" dirty="0">
              <a:solidFill>
                <a:srgbClr val="0070C0"/>
              </a:solidFill>
            </a:endParaRPr>
          </a:p>
        </p:txBody>
      </p:sp>
    </p:spTree>
    <p:extLst>
      <p:ext uri="{BB962C8B-B14F-4D97-AF65-F5344CB8AC3E}">
        <p14:creationId xmlns:p14="http://schemas.microsoft.com/office/powerpoint/2010/main" val="560456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Effect transition="in" filter="barn(inVertical)">
                                      <p:cBhvr>
                                        <p:cTn id="7" dur="500"/>
                                        <p:tgtEl>
                                          <p:spTgt spid="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0">
                                            <p:txEl>
                                              <p:pRg st="1" end="1"/>
                                            </p:txEl>
                                          </p:spTgt>
                                        </p:tgtEl>
                                        <p:attrNameLst>
                                          <p:attrName>style.visibility</p:attrName>
                                        </p:attrNameLst>
                                      </p:cBhvr>
                                      <p:to>
                                        <p:strVal val="visible"/>
                                      </p:to>
                                    </p:set>
                                    <p:animEffect transition="in" filter="barn(inVertical)">
                                      <p:cBhvr>
                                        <p:cTn id="12" dur="500"/>
                                        <p:tgtEl>
                                          <p:spTgt spid="9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0">
                                            <p:txEl>
                                              <p:pRg st="2" end="2"/>
                                            </p:txEl>
                                          </p:spTgt>
                                        </p:tgtEl>
                                        <p:attrNameLst>
                                          <p:attrName>style.visibility</p:attrName>
                                        </p:attrNameLst>
                                      </p:cBhvr>
                                      <p:to>
                                        <p:strVal val="visible"/>
                                      </p:to>
                                    </p:set>
                                    <p:animEffect transition="in" filter="barn(inVertical)">
                                      <p:cBhvr>
                                        <p:cTn id="17" dur="500"/>
                                        <p:tgtEl>
                                          <p:spTgt spid="9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 fill="hold">
                                          <p:stCondLst>
                                            <p:cond delay="0"/>
                                          </p:stCondLst>
                                        </p:cTn>
                                        <p:tgtEl>
                                          <p:spTgt spid="90">
                                            <p:txEl>
                                              <p:pRg st="3" end="3"/>
                                            </p:txEl>
                                          </p:spTgt>
                                        </p:tgtEl>
                                        <p:attrNameLst>
                                          <p:attrName>style.visibility</p:attrName>
                                        </p:attrNameLst>
                                      </p:cBhvr>
                                      <p:to>
                                        <p:strVal val="visible"/>
                                      </p:to>
                                    </p:set>
                                    <p:animEffect transition="in" filter="barn(inVertical)">
                                      <p:cBhvr>
                                        <p:cTn id="22" dur="500"/>
                                        <p:tgtEl>
                                          <p:spTgt spid="9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21493"/>
            <a:ext cx="7947717" cy="3717400"/>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Шаршара лойиҳасини бошқариш, агар талаб ноаниқ бўлса, муаммоли бўлиши мумкин.</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Бундай ҳолда, улар цикл давомида бир неча марта биринчи босқичга қайтиш муаммосига дуч келишади, чунки палапартишлик методологияси қатъий ва бир фазанинг чиқиши доимий равишда кейинги босқичга кириш бўлиб хизмат қилади.</a:t>
            </a:r>
            <a:endParaRPr lang="uz-Cyrl-UZ"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6" name="Google Shape;68;p13"/>
          <p:cNvSpPr txBox="1">
            <a:spLocks/>
          </p:cNvSpPr>
          <p:nvPr/>
        </p:nvSpPr>
        <p:spPr>
          <a:xfrm>
            <a:off x="620878" y="373646"/>
            <a:ext cx="6928077" cy="91201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Шаршара услуби камчиликлари</a:t>
            </a:r>
            <a:endParaRPr lang="uz-Cyrl-UZ" sz="3200" dirty="0">
              <a:solidFill>
                <a:srgbClr val="0070C0"/>
              </a:solidFill>
            </a:endParaRPr>
          </a:p>
        </p:txBody>
      </p:sp>
    </p:spTree>
    <p:extLst>
      <p:ext uri="{BB962C8B-B14F-4D97-AF65-F5344CB8AC3E}">
        <p14:creationId xmlns:p14="http://schemas.microsoft.com/office/powerpoint/2010/main" val="60833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21493"/>
            <a:ext cx="7947717" cy="3717400"/>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ru-RU" sz="2000" b="0" i="0" dirty="0">
                <a:latin typeface="+mn-lt"/>
              </a:rPr>
              <a:t>Ушбу методология </a:t>
            </a:r>
            <a:r>
              <a:rPr lang="uz-Cyrl-UZ" sz="2000" b="0" i="0" dirty="0" smtClean="0">
                <a:latin typeface="+mn-lt"/>
              </a:rPr>
              <a:t>ўзгаришларга мослашмайди, шунинг учун бошида аниқ белгиланган лойиҳа учун энг қулайдир.</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Буни ҳисобга олмаган ҳолда, лойиҳа катта харажатларга дуч келади ва узоқ давом этади, чунки у доимо биринчи босқичга қайтади, бу эса ижро этувчи босқични кечиктиради, бу ҳам фойдаланувчига, ҳам лойиҳага салбий таъсир кўрсатиши мумкин.</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Яна бир камчилик - бу хавф ва ноаниқлик; шунинг учун у мураккаб ва объектга йўналтирилган лойиҳалар учун мос эмас.</a:t>
            </a:r>
            <a:endParaRPr lang="uz-Cyrl-UZ"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7910986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21493"/>
            <a:ext cx="7947717" cy="3717400"/>
          </a:xfrm>
          <a:prstGeom prst="rect">
            <a:avLst/>
          </a:prstGeom>
        </p:spPr>
        <p:txBody>
          <a:bodyPr spcFirstLastPara="1" wrap="square" lIns="91425" tIns="91425" rIns="91425" bIns="91425" anchor="t" anchorCtr="0">
            <a:noAutofit/>
          </a:bodyPr>
          <a:lstStyle/>
          <a:p>
            <a:pPr marL="277813" indent="-277813" algn="just">
              <a:buSzPct val="100000"/>
              <a:buFont typeface="Courier New" panose="02070309020205020404" pitchFamily="49" charset="0"/>
              <a:buChar char="o"/>
            </a:pPr>
            <a:r>
              <a:rPr lang="en-US" sz="2000" b="0" i="0" dirty="0">
                <a:latin typeface="+mn-lt"/>
              </a:rPr>
              <a:t>A</a:t>
            </a:r>
            <a:r>
              <a:rPr lang="ru-RU" sz="2000" b="0" i="0" dirty="0">
                <a:latin typeface="+mn-lt"/>
              </a:rPr>
              <a:t>гар </a:t>
            </a:r>
            <a:r>
              <a:rPr lang="uz-Cyrl-UZ" sz="2000" b="0" i="0" dirty="0" smtClean="0">
                <a:latin typeface="+mn-lt"/>
              </a:rPr>
              <a:t>хато бўлса, уни тузатиш учун бутун лойиҳани қайта бошлаш керак.</a:t>
            </a:r>
          </a:p>
          <a:p>
            <a:pPr marL="277813" indent="-277813" algn="just">
              <a:buSzPct val="100000"/>
              <a:buFont typeface="Courier New" panose="02070309020205020404" pitchFamily="49" charset="0"/>
              <a:buChar char="o"/>
            </a:pPr>
            <a:r>
              <a:rPr lang="uz-Cyrl-UZ" sz="2000" b="0" i="0" dirty="0" smtClean="0">
                <a:latin typeface="+mn-lt"/>
              </a:rPr>
              <a:t>Синовлар фақат цикл охирида амалга оширилади.</a:t>
            </a:r>
          </a:p>
          <a:p>
            <a:pPr marL="277813" indent="-277813" algn="just">
              <a:buSzPct val="100000"/>
              <a:buFont typeface="Courier New" panose="02070309020205020404" pitchFamily="49" charset="0"/>
              <a:buChar char="o"/>
            </a:pPr>
            <a:r>
              <a:rPr lang="uz-Cyrl-UZ" sz="2000" b="0" i="0" dirty="0" smtClean="0">
                <a:latin typeface="+mn-lt"/>
              </a:rPr>
              <a:t>Фазаларнинг қатъий кетма кетлиги сбабли самарадорликни паст бўлади</a:t>
            </a:r>
          </a:p>
          <a:p>
            <a:pPr marL="277813" indent="-277813" algn="just">
              <a:buSzPct val="100000"/>
              <a:buFont typeface="Courier New" panose="02070309020205020404" pitchFamily="49" charset="0"/>
              <a:buChar char="o"/>
            </a:pPr>
            <a:r>
              <a:rPr lang="uz-Cyrl-UZ" sz="2000" b="0" i="0" dirty="0" smtClean="0">
                <a:latin typeface="+mn-lt"/>
              </a:rPr>
              <a:t>Мураккаб лойиҳалар учун тавсия этилмайди.</a:t>
            </a:r>
            <a:endParaRPr lang="uz-Cyrl-UZ"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dirty="0"/>
          </a:p>
        </p:txBody>
      </p:sp>
      <p:sp>
        <p:nvSpPr>
          <p:cNvPr id="5" name="Google Shape;68;p13"/>
          <p:cNvSpPr txBox="1">
            <a:spLocks/>
          </p:cNvSpPr>
          <p:nvPr/>
        </p:nvSpPr>
        <p:spPr>
          <a:xfrm>
            <a:off x="620879" y="373647"/>
            <a:ext cx="6907452" cy="905138"/>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Камчиликлар</a:t>
            </a:r>
            <a:endParaRPr lang="en-US" sz="3200" dirty="0">
              <a:solidFill>
                <a:srgbClr val="0070C0"/>
              </a:solidFill>
            </a:endParaRPr>
          </a:p>
        </p:txBody>
      </p:sp>
    </p:spTree>
    <p:extLst>
      <p:ext uri="{BB962C8B-B14F-4D97-AF65-F5344CB8AC3E}">
        <p14:creationId xmlns:p14="http://schemas.microsoft.com/office/powerpoint/2010/main" val="2077607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Effect transition="in" filter="barn(inVertical)">
                                      <p:cBhvr>
                                        <p:cTn id="7" dur="500"/>
                                        <p:tgtEl>
                                          <p:spTgt spid="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0">
                                            <p:txEl>
                                              <p:pRg st="1" end="1"/>
                                            </p:txEl>
                                          </p:spTgt>
                                        </p:tgtEl>
                                        <p:attrNameLst>
                                          <p:attrName>style.visibility</p:attrName>
                                        </p:attrNameLst>
                                      </p:cBhvr>
                                      <p:to>
                                        <p:strVal val="visible"/>
                                      </p:to>
                                    </p:set>
                                    <p:anim calcmode="lin" valueType="num">
                                      <p:cBhvr additive="base">
                                        <p:cTn id="12"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90">
                                            <p:txEl>
                                              <p:pRg st="2" end="2"/>
                                            </p:txEl>
                                          </p:spTgt>
                                        </p:tgtEl>
                                        <p:attrNameLst>
                                          <p:attrName>style.visibility</p:attrName>
                                        </p:attrNameLst>
                                      </p:cBhvr>
                                      <p:to>
                                        <p:strVal val="visible"/>
                                      </p:to>
                                    </p:set>
                                    <p:anim calcmode="lin" valueType="num">
                                      <p:cBhvr additive="base">
                                        <p:cTn id="18"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90">
                                            <p:txEl>
                                              <p:pRg st="3" end="3"/>
                                            </p:txEl>
                                          </p:spTgt>
                                        </p:tgtEl>
                                        <p:attrNameLst>
                                          <p:attrName>style.visibility</p:attrName>
                                        </p:attrNameLst>
                                      </p:cBhvr>
                                      <p:to>
                                        <p:strVal val="visible"/>
                                      </p:to>
                                    </p:set>
                                    <p:anim calcmode="lin" valueType="num">
                                      <p:cBhvr additive="base">
                                        <p:cTn id="24"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21493"/>
            <a:ext cx="7947717" cy="3717400"/>
          </a:xfrm>
          <a:prstGeom prst="rect">
            <a:avLst/>
          </a:prstGeom>
        </p:spPr>
        <p:txBody>
          <a:bodyPr spcFirstLastPara="1" wrap="square" lIns="91425" tIns="91425" rIns="91425" bIns="91425" anchor="t" anchorCtr="0">
            <a:noAutofit/>
          </a:bodyPr>
          <a:lstStyle/>
          <a:p>
            <a:pPr marL="0" lvl="0" indent="0" algn="just">
              <a:buNone/>
            </a:pPr>
            <a:r>
              <a:rPr lang="uz-Cyrl-UZ" sz="2000" i="0" dirty="0" smtClean="0">
                <a:solidFill>
                  <a:srgbClr val="C00000"/>
                </a:solidFill>
                <a:latin typeface="+mn-lt"/>
              </a:rPr>
              <a:t>1. Талаб </a:t>
            </a:r>
            <a:r>
              <a:rPr lang="uz-Cyrl-UZ" sz="2000" b="0" i="0" dirty="0" smtClean="0">
                <a:latin typeface="+mn-lt"/>
              </a:rPr>
              <a:t>- бу барча талаблар таҳлил қилинадиган ва келажакда фойдаланиш учун ҳужжатлаштирилган дастлабки босқич.</a:t>
            </a:r>
          </a:p>
          <a:p>
            <a:pPr marL="0" lvl="0" indent="0" algn="just">
              <a:buNone/>
            </a:pPr>
            <a:r>
              <a:rPr lang="uz-Cyrl-UZ" sz="2000" b="0" i="0" dirty="0" smtClean="0">
                <a:latin typeface="+mn-lt"/>
              </a:rPr>
              <a:t>Ушбу нуқтада, қандай қилиб амалга оширилиши кераклиги ҳақида эмас, балки дастур нима қилиши кераклигини ҳужжатлаштиришингиз керак.</a:t>
            </a:r>
          </a:p>
          <a:p>
            <a:pPr marL="0" lvl="0" indent="0" algn="just">
              <a:buNone/>
            </a:pPr>
            <a:r>
              <a:rPr lang="uz-Cyrl-UZ" sz="2000" b="0" i="0" dirty="0" smtClean="0">
                <a:latin typeface="+mn-lt"/>
              </a:rPr>
              <a:t>Ушбу босқичнинг охирида талаб аниқ бўлиши ва иштирокчиларга етказилиши керак, шунда ҳамма улардан нима кутилаётганини аниқ тушунади.</a:t>
            </a:r>
            <a:endParaRPr lang="uz-Cyrl-UZ"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7"/>
            <a:ext cx="6907452" cy="46512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Дастурлашда 6 босқич</a:t>
            </a:r>
            <a:endParaRPr lang="uz-Cyrl-UZ" sz="3200" dirty="0">
              <a:solidFill>
                <a:srgbClr val="0070C0"/>
              </a:solidFill>
            </a:endParaRPr>
          </a:p>
        </p:txBody>
      </p:sp>
    </p:spTree>
    <p:extLst>
      <p:ext uri="{BB962C8B-B14F-4D97-AF65-F5344CB8AC3E}">
        <p14:creationId xmlns:p14="http://schemas.microsoft.com/office/powerpoint/2010/main" val="3000782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Effect transition="in" filter="barn(inVertical)">
                                      <p:cBhvr>
                                        <p:cTn id="7" dur="500"/>
                                        <p:tgtEl>
                                          <p:spTgt spid="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0">
                                            <p:txEl>
                                              <p:pRg st="1" end="1"/>
                                            </p:txEl>
                                          </p:spTgt>
                                        </p:tgtEl>
                                        <p:attrNameLst>
                                          <p:attrName>style.visibility</p:attrName>
                                        </p:attrNameLst>
                                      </p:cBhvr>
                                      <p:to>
                                        <p:strVal val="visible"/>
                                      </p:to>
                                    </p:set>
                                    <p:animEffect transition="in" filter="barn(inVertical)">
                                      <p:cBhvr>
                                        <p:cTn id="12" dur="500"/>
                                        <p:tgtEl>
                                          <p:spTgt spid="9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0">
                                            <p:txEl>
                                              <p:pRg st="2" end="2"/>
                                            </p:txEl>
                                          </p:spTgt>
                                        </p:tgtEl>
                                        <p:attrNameLst>
                                          <p:attrName>style.visibility</p:attrName>
                                        </p:attrNameLst>
                                      </p:cBhvr>
                                      <p:to>
                                        <p:strVal val="visible"/>
                                      </p:to>
                                    </p:set>
                                    <p:animEffect transition="in" filter="barn(inVertical)">
                                      <p:cBhvr>
                                        <p:cTn id="17" dur="500"/>
                                        <p:tgtEl>
                                          <p:spTgt spid="9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21493"/>
            <a:ext cx="7947717" cy="3717400"/>
          </a:xfrm>
          <a:prstGeom prst="rect">
            <a:avLst/>
          </a:prstGeom>
        </p:spPr>
        <p:txBody>
          <a:bodyPr spcFirstLastPara="1" wrap="square" lIns="91425" tIns="91425" rIns="91425" bIns="91425" anchor="t" anchorCtr="0">
            <a:noAutofit/>
          </a:bodyPr>
          <a:lstStyle/>
          <a:p>
            <a:pPr marL="0" lvl="0" indent="0" algn="just">
              <a:buNone/>
            </a:pPr>
            <a:r>
              <a:rPr lang="ru-RU" sz="2000" i="0" dirty="0" smtClean="0">
                <a:solidFill>
                  <a:srgbClr val="C00000"/>
                </a:solidFill>
                <a:latin typeface="+mn-lt"/>
              </a:rPr>
              <a:t>2. Дизайн </a:t>
            </a:r>
            <a:r>
              <a:rPr lang="ru-RU" sz="2000" b="0" i="0" dirty="0">
                <a:latin typeface="+mn-lt"/>
              </a:rPr>
              <a:t>- Ушбу </a:t>
            </a:r>
            <a:r>
              <a:rPr lang="uz-Cyrl-UZ" sz="2000" b="0" i="0" dirty="0" smtClean="0">
                <a:latin typeface="+mn-lt"/>
              </a:rPr>
              <a:t>босқичда жамоа аъзолари ҳеч қандай код ёзмасдан</a:t>
            </a:r>
            <a:r>
              <a:rPr lang="ru-RU" sz="2000" b="0" i="0" dirty="0" smtClean="0">
                <a:latin typeface="+mn-lt"/>
              </a:rPr>
              <a:t>, </a:t>
            </a:r>
            <a:r>
              <a:rPr lang="ru-RU" sz="2000" b="0" i="0" dirty="0">
                <a:latin typeface="+mn-lt"/>
              </a:rPr>
              <a:t>аппарат ва </a:t>
            </a:r>
            <a:r>
              <a:rPr lang="uz-Cyrl-UZ" sz="2000" b="0" i="0" dirty="0" smtClean="0">
                <a:latin typeface="+mn-lt"/>
              </a:rPr>
              <a:t>дастурий таъминот тили каби спецификацияни ишлаб чиқишни бошлайдилар</a:t>
            </a:r>
            <a:r>
              <a:rPr lang="ru-RU" sz="2000" b="0" i="0" dirty="0" smtClean="0">
                <a:latin typeface="+mn-lt"/>
              </a:rPr>
              <a:t>.</a:t>
            </a:r>
            <a:endParaRPr lang="ru-RU" sz="2000" b="0" i="0" dirty="0">
              <a:latin typeface="+mn-lt"/>
            </a:endParaRPr>
          </a:p>
          <a:p>
            <a:pPr marL="0" lvl="0" indent="0" algn="just">
              <a:buNone/>
            </a:pPr>
            <a:r>
              <a:rPr lang="uz-Cyrl-UZ" sz="2000" i="0" dirty="0" smtClean="0">
                <a:solidFill>
                  <a:srgbClr val="C00000"/>
                </a:solidFill>
                <a:latin typeface="+mn-lt"/>
              </a:rPr>
              <a:t>3. </a:t>
            </a:r>
            <a:r>
              <a:rPr lang="en-US" sz="2000" i="0" dirty="0" smtClean="0">
                <a:solidFill>
                  <a:srgbClr val="C00000"/>
                </a:solidFill>
                <a:latin typeface="+mn-lt"/>
              </a:rPr>
              <a:t>A</a:t>
            </a:r>
            <a:r>
              <a:rPr lang="uz-Cyrl-UZ" sz="2000" i="0" dirty="0" smtClean="0">
                <a:solidFill>
                  <a:srgbClr val="C00000"/>
                </a:solidFill>
                <a:latin typeface="+mn-lt"/>
              </a:rPr>
              <a:t>малга ошириш </a:t>
            </a:r>
            <a:r>
              <a:rPr lang="uz-Cyrl-UZ" sz="2000" i="0" dirty="0" smtClean="0">
                <a:latin typeface="+mn-lt"/>
              </a:rPr>
              <a:t>- </a:t>
            </a:r>
            <a:r>
              <a:rPr lang="uz-Cyrl-UZ" sz="2000" b="0" i="0" dirty="0" smtClean="0">
                <a:latin typeface="+mn-lt"/>
              </a:rPr>
              <a:t>юқоридаги спецификациядаги маълумотлардан фойдаланилганда ва дастурчилар функционал маҳсулотни яратиш учун кодлашдан бошланади</a:t>
            </a:r>
            <a:r>
              <a:rPr lang="ru-RU" sz="2000" b="0" i="0" dirty="0" smtClean="0">
                <a:latin typeface="+mn-lt"/>
              </a:rPr>
              <a:t>.</a:t>
            </a:r>
            <a:endParaRPr lang="ru-RU" sz="2000" b="0" i="0" dirty="0">
              <a:latin typeface="+mn-lt"/>
            </a:endParaRPr>
          </a:p>
          <a:p>
            <a:pPr marL="0" lvl="0" indent="0" algn="just">
              <a:buNone/>
            </a:pPr>
            <a:r>
              <a:rPr lang="ru-RU" sz="2000" b="0" i="0" dirty="0">
                <a:latin typeface="+mn-lt"/>
              </a:rPr>
              <a:t>Бу </a:t>
            </a:r>
            <a:r>
              <a:rPr lang="uz-Cyrl-UZ" sz="2000" b="0" i="0" dirty="0" smtClean="0">
                <a:latin typeface="+mn-lt"/>
              </a:rPr>
              <a:t>одатда кичик қисмларда амалга оширилади ва ушбу босқичнинг охирида бирлаштирилади</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9548800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Effect transition="in" filter="barn(inVertical)">
                                      <p:cBhvr>
                                        <p:cTn id="7" dur="500"/>
                                        <p:tgtEl>
                                          <p:spTgt spid="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0">
                                            <p:txEl>
                                              <p:pRg st="1" end="1"/>
                                            </p:txEl>
                                          </p:spTgt>
                                        </p:tgtEl>
                                        <p:attrNameLst>
                                          <p:attrName>style.visibility</p:attrName>
                                        </p:attrNameLst>
                                      </p:cBhvr>
                                      <p:to>
                                        <p:strVal val="visible"/>
                                      </p:to>
                                    </p:set>
                                    <p:animEffect transition="in" filter="barn(inVertical)">
                                      <p:cBhvr>
                                        <p:cTn id="12" dur="500"/>
                                        <p:tgtEl>
                                          <p:spTgt spid="90">
                                            <p:txEl>
                                              <p:pRg st="1" end="1"/>
                                            </p:txEl>
                                          </p:spTgt>
                                        </p:tgtEl>
                                      </p:cBhvr>
                                    </p:animEffect>
                                  </p:childTnLst>
                                </p:cTn>
                              </p:par>
                              <p:par>
                                <p:cTn id="13" presetID="16" presetClass="entr" presetSubtype="21" fill="hold" nodeType="withEffect">
                                  <p:stCondLst>
                                    <p:cond delay="0"/>
                                  </p:stCondLst>
                                  <p:childTnLst>
                                    <p:set>
                                      <p:cBhvr>
                                        <p:cTn id="14" dur="1" fill="hold">
                                          <p:stCondLst>
                                            <p:cond delay="0"/>
                                          </p:stCondLst>
                                        </p:cTn>
                                        <p:tgtEl>
                                          <p:spTgt spid="90">
                                            <p:txEl>
                                              <p:pRg st="2" end="2"/>
                                            </p:txEl>
                                          </p:spTgt>
                                        </p:tgtEl>
                                        <p:attrNameLst>
                                          <p:attrName>style.visibility</p:attrName>
                                        </p:attrNameLst>
                                      </p:cBhvr>
                                      <p:to>
                                        <p:strVal val="visible"/>
                                      </p:to>
                                    </p:set>
                                    <p:animEffect transition="in" filter="barn(inVertical)">
                                      <p:cBhvr>
                                        <p:cTn id="15" dur="500"/>
                                        <p:tgtEl>
                                          <p:spTgt spid="9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521493"/>
            <a:ext cx="7947717" cy="3717400"/>
          </a:xfrm>
          <a:prstGeom prst="rect">
            <a:avLst/>
          </a:prstGeom>
        </p:spPr>
        <p:txBody>
          <a:bodyPr spcFirstLastPara="1" wrap="square" lIns="91425" tIns="91425" rIns="91425" bIns="91425" anchor="t" anchorCtr="0">
            <a:noAutofit/>
          </a:bodyPr>
          <a:lstStyle/>
          <a:p>
            <a:pPr marL="0" lvl="0" indent="0" algn="just">
              <a:buNone/>
            </a:pPr>
            <a:r>
              <a:rPr lang="uz-Cyrl-UZ" sz="2000" i="0" dirty="0" smtClean="0">
                <a:solidFill>
                  <a:srgbClr val="C00000"/>
                </a:solidFill>
                <a:latin typeface="+mn-lt"/>
              </a:rPr>
              <a:t>4. Синов </a:t>
            </a:r>
            <a:r>
              <a:rPr lang="uz-Cyrl-UZ" sz="2000" b="0" i="0" dirty="0" smtClean="0">
                <a:latin typeface="+mn-lt"/>
              </a:rPr>
              <a:t>- Синов босқичи маҳсулот синовдан ўтказилади ва ҳар қандай муаммолар ҳақида хабар берилиши керак. Жиддий муаммолар юзага келган тақдирда, лойиҳа биринчи босқичга қайтиши керак.</a:t>
            </a:r>
          </a:p>
          <a:p>
            <a:pPr marL="0" lvl="0" indent="0" algn="just">
              <a:buNone/>
            </a:pPr>
            <a:r>
              <a:rPr lang="uz-Cyrl-UZ" sz="2000" i="0" dirty="0" smtClean="0">
                <a:solidFill>
                  <a:srgbClr val="C00000"/>
                </a:solidFill>
                <a:latin typeface="+mn-lt"/>
              </a:rPr>
              <a:t>5. Етказиб бериш/жойлаштириш </a:t>
            </a:r>
            <a:r>
              <a:rPr lang="uz-Cyrl-UZ" sz="2000" b="0" i="0" dirty="0" smtClean="0">
                <a:latin typeface="+mn-lt"/>
              </a:rPr>
              <a:t>- бу жамоа ҳисоботларни тақдим етганда, маҳсулот тайёр ва чиқаришга тайёр.</a:t>
            </a:r>
          </a:p>
          <a:p>
            <a:pPr marL="0" lvl="0" indent="0" algn="just">
              <a:buNone/>
            </a:pPr>
            <a:r>
              <a:rPr lang="uz-Cyrl-UZ" sz="2000" i="0" dirty="0" smtClean="0">
                <a:solidFill>
                  <a:srgbClr val="C00000"/>
                </a:solidFill>
                <a:latin typeface="+mn-lt"/>
              </a:rPr>
              <a:t>6. Хизмат кўрсатиш </a:t>
            </a:r>
            <a:r>
              <a:rPr lang="uz-Cyrl-UZ" sz="2000" b="0" i="0" dirty="0" smtClean="0">
                <a:latin typeface="+mn-lt"/>
              </a:rPr>
              <a:t>- мижозлар ҳар қандай муаммо ҳақида хабар беришлари мумкин ва агар муаммолар муҳим бўлса, улар биринчи босқичга қайтишлари керак бўлиши мумкин, акс ҳолда маҳсулотга техник хизмат кўрсатишни таъминлайди.</a:t>
            </a:r>
            <a:endParaRPr lang="uz-Cyrl-UZ"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7947557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Effect transition="in" filter="barn(inVertical)">
                                      <p:cBhvr>
                                        <p:cTn id="7" dur="500"/>
                                        <p:tgtEl>
                                          <p:spTgt spid="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0">
                                            <p:txEl>
                                              <p:pRg st="1" end="1"/>
                                            </p:txEl>
                                          </p:spTgt>
                                        </p:tgtEl>
                                        <p:attrNameLst>
                                          <p:attrName>style.visibility</p:attrName>
                                        </p:attrNameLst>
                                      </p:cBhvr>
                                      <p:to>
                                        <p:strVal val="visible"/>
                                      </p:to>
                                    </p:set>
                                    <p:animEffect transition="in" filter="barn(inVertical)">
                                      <p:cBhvr>
                                        <p:cTn id="12" dur="500"/>
                                        <p:tgtEl>
                                          <p:spTgt spid="9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90">
                                            <p:txEl>
                                              <p:pRg st="2" end="2"/>
                                            </p:txEl>
                                          </p:spTgt>
                                        </p:tgtEl>
                                        <p:attrNameLst>
                                          <p:attrName>style.visibility</p:attrName>
                                        </p:attrNameLst>
                                      </p:cBhvr>
                                      <p:to>
                                        <p:strVal val="visible"/>
                                      </p:to>
                                    </p:set>
                                    <p:animEffect transition="in" filter="barn(inVertical)">
                                      <p:cBhvr>
                                        <p:cTn id="17" dur="500"/>
                                        <p:tgtEl>
                                          <p:spTgt spid="9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771276" y="1223864"/>
            <a:ext cx="7337499" cy="1861168"/>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pPr algn="ctr">
              <a:lnSpc>
                <a:spcPts val="6500"/>
              </a:lnSpc>
              <a:buClr>
                <a:srgbClr val="000000"/>
              </a:buClr>
              <a:buFont typeface="Arial"/>
            </a:pPr>
            <a:r>
              <a:rPr lang="ru-RU" sz="6800" dirty="0" smtClean="0">
                <a:solidFill>
                  <a:srgbClr val="000000"/>
                </a:solidFill>
                <a:effectLst>
                  <a:outerShdw blurRad="38100" dist="38100" dir="2700000" algn="tl">
                    <a:srgbClr val="000000">
                      <a:alpha val="43137"/>
                    </a:srgbClr>
                  </a:outerShdw>
                </a:effectLst>
                <a:latin typeface="Montserrat" charset="0"/>
                <a:ea typeface="Montserrat" charset="0"/>
                <a:cs typeface="Montserrat" charset="0"/>
                <a:sym typeface="Arial"/>
              </a:rPr>
              <a:t>Критик </a:t>
            </a:r>
            <a:r>
              <a:rPr lang="uz-Cyrl-UZ" sz="6800" dirty="0" smtClean="0">
                <a:solidFill>
                  <a:srgbClr val="000000"/>
                </a:solidFill>
                <a:effectLst>
                  <a:outerShdw blurRad="38100" dist="38100" dir="2700000" algn="tl">
                    <a:srgbClr val="000000">
                      <a:alpha val="43137"/>
                    </a:srgbClr>
                  </a:outerShdw>
                </a:effectLst>
                <a:latin typeface="Montserrat" charset="0"/>
                <a:ea typeface="Montserrat" charset="0"/>
                <a:cs typeface="Montserrat" charset="0"/>
                <a:sym typeface="Arial"/>
              </a:rPr>
              <a:t>йўл услуби</a:t>
            </a:r>
            <a:endParaRPr lang="uz-Cyrl-UZ" sz="6800" dirty="0">
              <a:solidFill>
                <a:srgbClr val="000000"/>
              </a:solidFill>
              <a:effectLst>
                <a:outerShdw blurRad="38100" dist="38100" dir="2700000" algn="tl">
                  <a:srgbClr val="000000">
                    <a:alpha val="43137"/>
                  </a:srgbClr>
                </a:outerShdw>
              </a:effectLst>
              <a:latin typeface="Montserrat" charset="0"/>
              <a:ea typeface="Montserrat" charset="0"/>
              <a:cs typeface="Montserrat" charset="0"/>
              <a:sym typeface="Arial"/>
            </a:endParaRPr>
          </a:p>
        </p:txBody>
      </p:sp>
    </p:spTree>
    <p:extLst>
      <p:ext uri="{BB962C8B-B14F-4D97-AF65-F5344CB8AC3E}">
        <p14:creationId xmlns:p14="http://schemas.microsoft.com/office/powerpoint/2010/main" val="900373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717400"/>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ru-RU" sz="2000" b="0" i="0" dirty="0">
                <a:latin typeface="+mn-lt"/>
              </a:rPr>
              <a:t>Критик </a:t>
            </a:r>
            <a:r>
              <a:rPr lang="uz-Cyrl-UZ" sz="2000" b="0" i="0" dirty="0" smtClean="0">
                <a:latin typeface="+mn-lt"/>
              </a:rPr>
              <a:t>йўл услуби - бу лойиҳани бажариш учун зарур бўлган вазифаларни аниқлашга имкон берувчи техникадир.</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Лойиҳани бошқаришда критик йўл - бу бутун лойиҳани ўз вақтида бажариш учун бажарилиши керак бўлган энг узун ҳаракатлар кетма-кетлиги.</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Лойиҳанинг йўл харитасини яратиш якуний мақсадга эришиш учун зарур бўлган ҳаракатларни тасаввур қилиш имконини беради. Бунга критик йўл услуби ёрдам беради</a:t>
            </a:r>
            <a:r>
              <a:rPr lang="ru-RU" sz="2000" b="0" i="0" dirty="0" smtClean="0">
                <a:latin typeface="+mn-lt"/>
              </a:rPr>
              <a:t>.</a:t>
            </a:r>
            <a:endParaRPr lang="en-US" sz="2000" b="0" i="0" dirty="0" smtClean="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7"/>
            <a:ext cx="6907452" cy="46512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Критик </a:t>
            </a:r>
            <a:r>
              <a:rPr lang="uz-Cyrl-UZ" sz="3200" dirty="0" smtClean="0">
                <a:solidFill>
                  <a:srgbClr val="0070C0"/>
                </a:solidFill>
              </a:rPr>
              <a:t>йўл услуби</a:t>
            </a:r>
            <a:endParaRPr lang="uz-Cyrl-UZ" sz="3200" dirty="0">
              <a:solidFill>
                <a:srgbClr val="0070C0"/>
              </a:solidFill>
            </a:endParaRPr>
          </a:p>
        </p:txBody>
      </p:sp>
    </p:spTree>
    <p:extLst>
      <p:ext uri="{BB962C8B-B14F-4D97-AF65-F5344CB8AC3E}">
        <p14:creationId xmlns:p14="http://schemas.microsoft.com/office/powerpoint/2010/main" val="285705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717400"/>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ru-RU" sz="2000" b="0" i="0" dirty="0">
                <a:latin typeface="+mn-lt"/>
              </a:rPr>
              <a:t>Бу </a:t>
            </a:r>
            <a:r>
              <a:rPr lang="uz-Cyrl-UZ" sz="2000" b="0" i="0" dirty="0" smtClean="0">
                <a:latin typeface="+mn-lt"/>
              </a:rPr>
              <a:t>бутун лойиҳани амалга ошириш боғлиқ бўлган асосий ёки муҳим вазифаларни аниқлашни ўз ичига олган лойиҳани бошқаришнинг махсус усули.</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Ушбу техникадан фойдаланиш вазифалар орасидаги боғлиқликни бошқаришга ва ҳақиқий муддатларни белгилашга имкон беради.</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Критик йўл услуби (КЙУ) - лойиҳани бажариш учун зарур бўлган вазифаларни аниқлаш ва уни амалга ошириш вақтини мослашувчан режалаштириш усулидир.</a:t>
            </a:r>
            <a:endParaRPr lang="uz-Cyrl-UZ"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620879" y="263647"/>
            <a:ext cx="1430112" cy="46512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solidFill>
                  <a:srgbClr val="0070C0"/>
                </a:solidFill>
              </a:rPr>
              <a:t>CPM</a:t>
            </a:r>
            <a:endParaRPr lang="en-US" sz="3200" dirty="0">
              <a:solidFill>
                <a:srgbClr val="0070C0"/>
              </a:solidFill>
            </a:endParaRPr>
          </a:p>
        </p:txBody>
      </p:sp>
    </p:spTree>
    <p:extLst>
      <p:ext uri="{BB962C8B-B14F-4D97-AF65-F5344CB8AC3E}">
        <p14:creationId xmlns:p14="http://schemas.microsoft.com/office/powerpoint/2010/main" val="2646808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717400"/>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Лойиҳани бошқаришдаги критик йўл - бу лойиҳани ўз вақтида бажариш учун бажарилиши керак бўлган энг узун ҳаракатлар кетма-кетлиги.</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Бундай вазифалар устида ишлашда кечикишлар лойиҳанинг қолган қисмида акс этади</a:t>
            </a:r>
            <a:r>
              <a:rPr lang="ru-RU" sz="2000" b="0" i="0" dirty="0" smtClean="0">
                <a:latin typeface="+mn-lt"/>
              </a:rPr>
              <a:t>.</a:t>
            </a:r>
            <a:endParaRPr lang="ru-RU" sz="2000" b="0" i="0" dirty="0">
              <a:latin typeface="+mn-lt"/>
            </a:endParaRP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Критик йўл услуби</a:t>
            </a:r>
            <a:r>
              <a:rPr lang="ru-RU" sz="2000" b="0" i="0" dirty="0" smtClean="0">
                <a:latin typeface="+mn-lt"/>
              </a:rPr>
              <a:t> </a:t>
            </a:r>
            <a:r>
              <a:rPr lang="ru-RU" sz="2000" b="0" i="0" dirty="0">
                <a:latin typeface="+mn-lt"/>
              </a:rPr>
              <a:t>лойиҳа </a:t>
            </a:r>
            <a:r>
              <a:rPr lang="uz-Cyrl-UZ" sz="2000" b="0" i="0" dirty="0" smtClean="0">
                <a:latin typeface="+mn-lt"/>
              </a:rPr>
              <a:t>хронологиясидаги энг муҳим вазифаларни аниқлаш, улар ўртасидаги боғлиқликни аниқлаш ва вазифаларни бажариш </a:t>
            </a:r>
            <a:r>
              <a:rPr lang="ru-RU" sz="2000" b="0" i="0" dirty="0" smtClean="0">
                <a:latin typeface="+mn-lt"/>
              </a:rPr>
              <a:t>учун </a:t>
            </a:r>
            <a:r>
              <a:rPr lang="uz-Cyrl-UZ" sz="2000" b="0" i="0" dirty="0" smtClean="0">
                <a:latin typeface="+mn-lt"/>
              </a:rPr>
              <a:t>зарур бўлган вақтни ҳисоблашни ўз ичига олади.</a:t>
            </a:r>
            <a:endParaRPr lang="uz-Cyrl-UZ"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620879" y="263647"/>
            <a:ext cx="1430112" cy="46512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solidFill>
                  <a:srgbClr val="0070C0"/>
                </a:solidFill>
              </a:rPr>
              <a:t>CPM</a:t>
            </a:r>
            <a:endParaRPr lang="en-US" sz="3200" dirty="0">
              <a:solidFill>
                <a:srgbClr val="0070C0"/>
              </a:solidFill>
            </a:endParaRPr>
          </a:p>
        </p:txBody>
      </p:sp>
    </p:spTree>
    <p:extLst>
      <p:ext uri="{BB962C8B-B14F-4D97-AF65-F5344CB8AC3E}">
        <p14:creationId xmlns:p14="http://schemas.microsoft.com/office/powerpoint/2010/main" val="36250251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370424"/>
            <a:ext cx="7947717" cy="3717400"/>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КЙУ</a:t>
            </a:r>
            <a:r>
              <a:rPr lang="ru-RU" sz="2000" b="0" i="0" dirty="0" smtClean="0">
                <a:latin typeface="+mn-lt"/>
              </a:rPr>
              <a:t> </a:t>
            </a:r>
            <a:r>
              <a:rPr lang="ru-RU" sz="2000" b="0" i="0" dirty="0">
                <a:latin typeface="+mn-lt"/>
              </a:rPr>
              <a:t>1950-йилларнинг </a:t>
            </a:r>
            <a:r>
              <a:rPr lang="uz-Cyrl-UZ" sz="2000" b="0" i="0" dirty="0" smtClean="0">
                <a:latin typeface="+mn-lt"/>
              </a:rPr>
              <a:t>охирида самарасиз режалаштириш туфайли харажатларнинг ошиши муаммосини ҳал қилиш учун ишлаб чиқилган. Ўшандан</a:t>
            </a:r>
            <a:r>
              <a:rPr lang="ru-RU" sz="2000" b="0" i="0" dirty="0" smtClean="0">
                <a:latin typeface="+mn-lt"/>
              </a:rPr>
              <a:t> </a:t>
            </a:r>
            <a:r>
              <a:rPr lang="ru-RU" sz="2000" b="0" i="0" dirty="0">
                <a:latin typeface="+mn-lt"/>
              </a:rPr>
              <a:t>бери </a:t>
            </a:r>
            <a:r>
              <a:rPr lang="uz-Cyrl-UZ" sz="2000" b="0" i="0" dirty="0"/>
              <a:t>КЙУ</a:t>
            </a:r>
            <a:r>
              <a:rPr lang="ru-RU" sz="2000" b="0" i="0" dirty="0" smtClean="0">
                <a:latin typeface="+mn-lt"/>
              </a:rPr>
              <a:t> </a:t>
            </a:r>
            <a:r>
              <a:rPr lang="uz-Cyrl-UZ" sz="2000" b="0" i="0" dirty="0" smtClean="0">
                <a:latin typeface="+mn-lt"/>
              </a:rPr>
              <a:t>лойиҳаларни режалаштириш ва устуворликларни белгилаш усули сифатида машҳурликка эришди.</a:t>
            </a:r>
          </a:p>
          <a:p>
            <a:pPr marL="212725" indent="-212725" algn="just">
              <a:buClr>
                <a:schemeClr val="tx1">
                  <a:lumMod val="60000"/>
                  <a:lumOff val="40000"/>
                </a:schemeClr>
              </a:buClr>
              <a:buSzPct val="100000"/>
              <a:buFont typeface="Wingdings" panose="05000000000000000000" pitchFamily="2" charset="2"/>
              <a:buChar char="Ø"/>
            </a:pPr>
            <a:r>
              <a:rPr lang="ru-RU" sz="2000" b="0" i="0" dirty="0" smtClean="0">
                <a:latin typeface="+mn-lt"/>
              </a:rPr>
              <a:t>Бу </a:t>
            </a:r>
            <a:r>
              <a:rPr lang="uz-Cyrl-UZ" sz="2000" b="0" i="0" dirty="0" smtClean="0">
                <a:latin typeface="+mn-lt"/>
              </a:rPr>
              <a:t>сизга мураккаб лойиҳаларни алоҳида вазифаларга ажратиш имконини беради ва лойиҳа билан ишлашда кўпроқ мослашувчанликни таъминлайди</a:t>
            </a:r>
            <a:r>
              <a:rPr lang="ru-RU" sz="2000" b="0" i="0" dirty="0" smtClean="0">
                <a:latin typeface="+mn-lt"/>
              </a:rPr>
              <a:t>.</a:t>
            </a:r>
            <a:endParaRPr lang="ru-RU" sz="2000" b="0" i="0" dirty="0">
              <a:latin typeface="+mn-lt"/>
            </a:endParaRPr>
          </a:p>
          <a:p>
            <a:pPr marL="212725" indent="-212725" algn="just">
              <a:buClr>
                <a:schemeClr val="tx1">
                  <a:lumMod val="60000"/>
                  <a:lumOff val="40000"/>
                </a:schemeClr>
              </a:buClr>
              <a:buSzPct val="100000"/>
              <a:buFont typeface="Wingdings" panose="05000000000000000000" pitchFamily="2" charset="2"/>
              <a:buChar char="Ø"/>
            </a:pPr>
            <a:r>
              <a:rPr lang="uz-Cyrl-UZ" sz="2000" b="0" i="0" dirty="0"/>
              <a:t>КЙУ</a:t>
            </a:r>
            <a:r>
              <a:rPr lang="ru-RU" sz="2000" b="0" i="0" dirty="0" smtClean="0">
                <a:latin typeface="+mn-lt"/>
              </a:rPr>
              <a:t> </a:t>
            </a:r>
            <a:r>
              <a:rPr lang="uz-Cyrl-UZ" sz="2000" b="0" i="0" dirty="0" smtClean="0">
                <a:latin typeface="+mn-lt"/>
              </a:rPr>
              <a:t>усули лойиҳаларни режалаштириш, ресурсларни тақсимлаш ва топшириқлар учун муддатларни белгилаш ҳақида қимматли тушунча беради</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7"/>
            <a:ext cx="6907452" cy="46512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solidFill>
                  <a:srgbClr val="0070C0"/>
                </a:solidFill>
              </a:rPr>
              <a:t>CPM</a:t>
            </a:r>
            <a:endParaRPr lang="en-US" sz="3200" dirty="0">
              <a:solidFill>
                <a:srgbClr val="0070C0"/>
              </a:solidFill>
            </a:endParaRPr>
          </a:p>
        </p:txBody>
      </p:sp>
    </p:spTree>
    <p:extLst>
      <p:ext uri="{BB962C8B-B14F-4D97-AF65-F5344CB8AC3E}">
        <p14:creationId xmlns:p14="http://schemas.microsoft.com/office/powerpoint/2010/main" val="1892104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717400"/>
          </a:xfrm>
          <a:prstGeom prst="rect">
            <a:avLst/>
          </a:prstGeom>
        </p:spPr>
        <p:txBody>
          <a:bodyPr spcFirstLastPara="1" wrap="square" lIns="91425" tIns="91425" rIns="91425" bIns="91425" anchor="t" anchorCtr="0">
            <a:noAutofit/>
          </a:bodyPr>
          <a:lstStyle/>
          <a:p>
            <a:pPr marL="0" indent="0" algn="just">
              <a:buClr>
                <a:schemeClr val="tx1">
                  <a:lumMod val="60000"/>
                  <a:lumOff val="40000"/>
                </a:schemeClr>
              </a:buClr>
              <a:buSzPct val="100000"/>
              <a:buNone/>
            </a:pPr>
            <a:r>
              <a:rPr lang="ru-RU" sz="2000" b="0" i="0" dirty="0">
                <a:latin typeface="+mn-lt"/>
              </a:rPr>
              <a:t>Ушбу </a:t>
            </a:r>
            <a:r>
              <a:rPr lang="uz-Cyrl-UZ" sz="2000" b="0" i="0" dirty="0" smtClean="0">
                <a:latin typeface="+mn-lt"/>
              </a:rPr>
              <a:t>услубни қўллаб-қувватловчи баъзи сабаблар</a:t>
            </a:r>
            <a:r>
              <a:rPr lang="ru-RU" sz="2000" b="0" i="0" dirty="0" smtClean="0">
                <a:latin typeface="+mn-lt"/>
              </a:rPr>
              <a:t>:</a:t>
            </a:r>
            <a:endParaRPr lang="ru-RU" sz="2000" b="0" i="0" dirty="0">
              <a:latin typeface="+mn-lt"/>
            </a:endParaRPr>
          </a:p>
          <a:p>
            <a:pPr marL="446088" indent="-342900" algn="just">
              <a:buClr>
                <a:schemeClr val="tx1">
                  <a:lumMod val="60000"/>
                  <a:lumOff val="40000"/>
                </a:schemeClr>
              </a:buClr>
              <a:buSzPct val="100000"/>
              <a:buFont typeface="Courier New" panose="02070309020205020404" pitchFamily="49" charset="0"/>
              <a:buChar char="o"/>
            </a:pPr>
            <a:r>
              <a:rPr lang="uz-Cyrl-UZ" sz="1400" b="0" i="0" dirty="0" smtClean="0">
                <a:latin typeface="+mn-lt"/>
              </a:rPr>
              <a:t>Келажакдаги лойиҳаларни режалаштиришга ёрдам беради</a:t>
            </a:r>
            <a:r>
              <a:rPr lang="ru-RU" sz="1400" b="0" i="0" dirty="0" smtClean="0">
                <a:latin typeface="+mn-lt"/>
              </a:rPr>
              <a:t>. КЙУ </a:t>
            </a:r>
            <a:r>
              <a:rPr lang="uz-Cyrl-UZ" sz="1400" b="0" i="0" dirty="0" smtClean="0">
                <a:latin typeface="+mn-lt"/>
              </a:rPr>
              <a:t>кутилган натижаларни ҳақиқий тараққиёт билан солиштириш учун ишлатилиши мумкин. Шу билан бирга, жорий лойиҳалардан олинган маълумотлар келажакда лойиҳаларни режалаштиришда фойдали бўлиши</a:t>
            </a:r>
            <a:r>
              <a:rPr lang="ru-RU" sz="1400" b="0" i="0" dirty="0" smtClean="0">
                <a:latin typeface="+mn-lt"/>
              </a:rPr>
              <a:t> </a:t>
            </a:r>
            <a:r>
              <a:rPr lang="ru-RU" sz="1400" b="0" i="0" dirty="0">
                <a:latin typeface="+mn-lt"/>
              </a:rPr>
              <a:t>мумкин.</a:t>
            </a:r>
          </a:p>
          <a:p>
            <a:pPr marL="446088" indent="-342900" algn="just">
              <a:buClr>
                <a:schemeClr val="tx1">
                  <a:lumMod val="60000"/>
                  <a:lumOff val="40000"/>
                </a:schemeClr>
              </a:buClr>
              <a:buSzPct val="100000"/>
              <a:buFont typeface="Courier New" panose="02070309020205020404" pitchFamily="49" charset="0"/>
              <a:buChar char="o"/>
            </a:pPr>
            <a:r>
              <a:rPr lang="uz-Cyrl-UZ" sz="1400" b="0" i="0" dirty="0" smtClean="0">
                <a:latin typeface="+mn-lt"/>
              </a:rPr>
              <a:t>Ресурсларни бошқариш самарадорлигини оширади</a:t>
            </a:r>
            <a:r>
              <a:rPr lang="ru-RU" sz="1400" b="0" i="0" dirty="0" smtClean="0">
                <a:latin typeface="+mn-lt"/>
              </a:rPr>
              <a:t>. </a:t>
            </a:r>
            <a:r>
              <a:rPr lang="ru-RU" sz="1400" b="0" i="0" dirty="0"/>
              <a:t>КЙУ</a:t>
            </a:r>
            <a:r>
              <a:rPr lang="ru-RU" sz="1400" b="0" i="0" dirty="0" smtClean="0">
                <a:latin typeface="+mn-lt"/>
              </a:rPr>
              <a:t> </a:t>
            </a:r>
            <a:r>
              <a:rPr lang="uz-Cyrl-UZ" sz="1400" b="0" i="0" dirty="0" smtClean="0">
                <a:latin typeface="+mn-lt"/>
              </a:rPr>
              <a:t>лойиҳа менежерларига вазифаларни биринчи ўринга қўйишда ёрдам беради, бу уларга ресурсларни қандай ва қайерда сарфлаш кераклиги ҳақида яхшироқ тасаввур беради</a:t>
            </a:r>
            <a:r>
              <a:rPr lang="ru-RU" sz="1400" b="0" i="0" dirty="0" smtClean="0">
                <a:latin typeface="+mn-lt"/>
              </a:rPr>
              <a:t>.</a:t>
            </a:r>
            <a:endParaRPr lang="ru-RU" sz="1400" b="0" i="0" dirty="0">
              <a:latin typeface="+mn-lt"/>
            </a:endParaRPr>
          </a:p>
          <a:p>
            <a:pPr marL="446088" indent="-342900" algn="just">
              <a:buClr>
                <a:schemeClr val="tx1">
                  <a:lumMod val="60000"/>
                  <a:lumOff val="40000"/>
                </a:schemeClr>
              </a:buClr>
              <a:buSzPct val="100000"/>
              <a:buFont typeface="Courier New" panose="02070309020205020404" pitchFamily="49" charset="0"/>
              <a:buChar char="o"/>
            </a:pPr>
            <a:r>
              <a:rPr lang="uz-Cyrl-UZ" sz="1400" b="0" i="0" dirty="0" smtClean="0">
                <a:latin typeface="+mn-lt"/>
              </a:rPr>
              <a:t>Тўсиқларни енгиб ўтишга ёрдам беради. Лойиҳалардаги тўсиқлар қимматли вақтни йўқотишга олиб келади. Тармоқ диаграммаси орқали лойиҳанинг боғлиқ элементларини белгилаш орқали сиз қандай ишларни параллел равишда бажариш мумкинлиги ва қайси бири мумкин эмаслиги ҳақида яхшироқ тасаввурга эга бўласиз. Бу сизга ишни тўғри режалаштиришга ёрдам беради</a:t>
            </a:r>
            <a:r>
              <a:rPr lang="ru-RU" sz="1400" b="0" i="0" dirty="0" smtClean="0">
                <a:latin typeface="+mn-lt"/>
              </a:rPr>
              <a:t>.</a:t>
            </a:r>
            <a:r>
              <a:rPr lang="ru-RU" sz="1400" b="0" i="0" dirty="0">
                <a:latin typeface="+mn-lt"/>
              </a:rPr>
              <a:t>  </a:t>
            </a: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7"/>
            <a:ext cx="1430112" cy="46512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en-US" sz="3200" dirty="0" smtClean="0">
                <a:solidFill>
                  <a:srgbClr val="0070C0"/>
                </a:solidFill>
              </a:rPr>
              <a:t>CPM</a:t>
            </a:r>
            <a:endParaRPr lang="en-US" sz="3200" dirty="0">
              <a:solidFill>
                <a:srgbClr val="0070C0"/>
              </a:solidFill>
            </a:endParaRPr>
          </a:p>
        </p:txBody>
      </p:sp>
    </p:spTree>
    <p:extLst>
      <p:ext uri="{BB962C8B-B14F-4D97-AF65-F5344CB8AC3E}">
        <p14:creationId xmlns:p14="http://schemas.microsoft.com/office/powerpoint/2010/main" val="207135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Effect transition="in" filter="barn(inVertical)">
                                      <p:cBhvr>
                                        <p:cTn id="13" dur="500"/>
                                        <p:tgtEl>
                                          <p:spTgt spid="90">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90">
                                            <p:txEl>
                                              <p:pRg st="2" end="2"/>
                                            </p:txEl>
                                          </p:spTgt>
                                        </p:tgtEl>
                                        <p:attrNameLst>
                                          <p:attrName>style.visibility</p:attrName>
                                        </p:attrNameLst>
                                      </p:cBhvr>
                                      <p:to>
                                        <p:strVal val="visible"/>
                                      </p:to>
                                    </p:set>
                                    <p:animEffect transition="in" filter="barn(inVertical)">
                                      <p:cBhvr>
                                        <p:cTn id="18" dur="500"/>
                                        <p:tgtEl>
                                          <p:spTgt spid="90">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90">
                                            <p:txEl>
                                              <p:pRg st="3" end="3"/>
                                            </p:txEl>
                                          </p:spTgt>
                                        </p:tgtEl>
                                        <p:attrNameLst>
                                          <p:attrName>style.visibility</p:attrName>
                                        </p:attrNameLst>
                                      </p:cBhvr>
                                      <p:to>
                                        <p:strVal val="visible"/>
                                      </p:to>
                                    </p:set>
                                    <p:animEffect transition="in" filter="barn(inVertical)">
                                      <p:cBhvr>
                                        <p:cTn id="23" dur="500"/>
                                        <p:tgtEl>
                                          <p:spTgt spid="9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717400"/>
          </a:xfrm>
          <a:prstGeom prst="rect">
            <a:avLst/>
          </a:prstGeom>
        </p:spPr>
        <p:txBody>
          <a:bodyPr spcFirstLastPara="1" wrap="square" lIns="91425" tIns="91425" rIns="91425" bIns="91425" anchor="t" anchorCtr="0">
            <a:noAutofit/>
          </a:bodyPr>
          <a:lstStyle/>
          <a:p>
            <a:pPr marL="0" indent="0" algn="just">
              <a:buClr>
                <a:schemeClr val="tx1">
                  <a:lumMod val="60000"/>
                  <a:lumOff val="40000"/>
                </a:schemeClr>
              </a:buClr>
              <a:buSzPct val="100000"/>
              <a:buNone/>
            </a:pPr>
            <a:r>
              <a:rPr lang="ru-RU" sz="2000" b="0" i="0" dirty="0" smtClean="0">
                <a:latin typeface="+mn-lt"/>
              </a:rPr>
              <a:t>Критик </a:t>
            </a:r>
            <a:r>
              <a:rPr lang="uz-Cyrl-UZ" sz="2000" b="0" i="0" dirty="0" smtClean="0">
                <a:latin typeface="+mn-lt"/>
              </a:rPr>
              <a:t>йўлни излаш турли даражадаги муҳимликдаги вазифаларнинг давомийлигини таҳлил қилиш орқали </a:t>
            </a:r>
            <a:r>
              <a:rPr lang="ru-RU" sz="2000" b="0" i="0" dirty="0" smtClean="0">
                <a:latin typeface="+mn-lt"/>
              </a:rPr>
              <a:t>амалга </a:t>
            </a:r>
            <a:r>
              <a:rPr lang="ru-RU" sz="2000" b="0" i="0" dirty="0">
                <a:latin typeface="+mn-lt"/>
              </a:rPr>
              <a:t>оширилади.</a:t>
            </a:r>
            <a:endParaRPr lang="en-US" sz="2000" b="0" i="0" dirty="0" smtClean="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7"/>
            <a:ext cx="6907452" cy="46512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Критик </a:t>
            </a:r>
            <a:r>
              <a:rPr lang="uz-Cyrl-UZ" sz="3200" dirty="0" smtClean="0">
                <a:solidFill>
                  <a:srgbClr val="0070C0"/>
                </a:solidFill>
              </a:rPr>
              <a:t>йўл қандай топилади</a:t>
            </a:r>
            <a:endParaRPr lang="uz-Cyrl-UZ" sz="3200" dirty="0">
              <a:solidFill>
                <a:srgbClr val="0070C0"/>
              </a:solidFill>
            </a:endParaRPr>
          </a:p>
        </p:txBody>
      </p:sp>
      <p:sp>
        <p:nvSpPr>
          <p:cNvPr id="2" name="Стрелка вниз 1"/>
          <p:cNvSpPr/>
          <p:nvPr/>
        </p:nvSpPr>
        <p:spPr>
          <a:xfrm>
            <a:off x="3956703" y="3016665"/>
            <a:ext cx="1170774" cy="1589518"/>
          </a:xfrm>
          <a:prstGeom prst="down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Tree>
    <p:extLst>
      <p:ext uri="{BB962C8B-B14F-4D97-AF65-F5344CB8AC3E}">
        <p14:creationId xmlns:p14="http://schemas.microsoft.com/office/powerpoint/2010/main" val="1463883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Effect transition="in" filter="barn(inVertical)">
                                      <p:cBhvr>
                                        <p:cTn id="7" dur="500"/>
                                        <p:tgtEl>
                                          <p:spTgt spid="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80">
                                          <p:stCondLst>
                                            <p:cond delay="0"/>
                                          </p:stCondLst>
                                        </p:cTn>
                                        <p:tgtEl>
                                          <p:spTgt spid="2"/>
                                        </p:tgtEl>
                                      </p:cBhvr>
                                    </p:animEffect>
                                    <p:anim calcmode="lin" valueType="num">
                                      <p:cBhvr>
                                        <p:cTn id="13"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8" dur="26">
                                          <p:stCondLst>
                                            <p:cond delay="650"/>
                                          </p:stCondLst>
                                        </p:cTn>
                                        <p:tgtEl>
                                          <p:spTgt spid="2"/>
                                        </p:tgtEl>
                                      </p:cBhvr>
                                      <p:to x="100000" y="60000"/>
                                    </p:animScale>
                                    <p:animScale>
                                      <p:cBhvr>
                                        <p:cTn id="19" dur="166" decel="50000">
                                          <p:stCondLst>
                                            <p:cond delay="676"/>
                                          </p:stCondLst>
                                        </p:cTn>
                                        <p:tgtEl>
                                          <p:spTgt spid="2"/>
                                        </p:tgtEl>
                                      </p:cBhvr>
                                      <p:to x="100000" y="100000"/>
                                    </p:animScale>
                                    <p:animScale>
                                      <p:cBhvr>
                                        <p:cTn id="20" dur="26">
                                          <p:stCondLst>
                                            <p:cond delay="1312"/>
                                          </p:stCondLst>
                                        </p:cTn>
                                        <p:tgtEl>
                                          <p:spTgt spid="2"/>
                                        </p:tgtEl>
                                      </p:cBhvr>
                                      <p:to x="100000" y="80000"/>
                                    </p:animScale>
                                    <p:animScale>
                                      <p:cBhvr>
                                        <p:cTn id="21" dur="166" decel="50000">
                                          <p:stCondLst>
                                            <p:cond delay="1338"/>
                                          </p:stCondLst>
                                        </p:cTn>
                                        <p:tgtEl>
                                          <p:spTgt spid="2"/>
                                        </p:tgtEl>
                                      </p:cBhvr>
                                      <p:to x="100000" y="100000"/>
                                    </p:animScale>
                                    <p:animScale>
                                      <p:cBhvr>
                                        <p:cTn id="22" dur="26">
                                          <p:stCondLst>
                                            <p:cond delay="1642"/>
                                          </p:stCondLst>
                                        </p:cTn>
                                        <p:tgtEl>
                                          <p:spTgt spid="2"/>
                                        </p:tgtEl>
                                      </p:cBhvr>
                                      <p:to x="100000" y="90000"/>
                                    </p:animScale>
                                    <p:animScale>
                                      <p:cBhvr>
                                        <p:cTn id="23" dur="166" decel="50000">
                                          <p:stCondLst>
                                            <p:cond delay="1668"/>
                                          </p:stCondLst>
                                        </p:cTn>
                                        <p:tgtEl>
                                          <p:spTgt spid="2"/>
                                        </p:tgtEl>
                                      </p:cBhvr>
                                      <p:to x="100000" y="100000"/>
                                    </p:animScale>
                                    <p:animScale>
                                      <p:cBhvr>
                                        <p:cTn id="24" dur="26">
                                          <p:stCondLst>
                                            <p:cond delay="1808"/>
                                          </p:stCondLst>
                                        </p:cTn>
                                        <p:tgtEl>
                                          <p:spTgt spid="2"/>
                                        </p:tgtEl>
                                      </p:cBhvr>
                                      <p:to x="100000" y="95000"/>
                                    </p:animScale>
                                    <p:animScale>
                                      <p:cBhvr>
                                        <p:cTn id="25"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7"/>
            <a:ext cx="6907452" cy="46512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1. </a:t>
            </a:r>
            <a:r>
              <a:rPr lang="uz-Cyrl-UZ" sz="3200" dirty="0" smtClean="0">
                <a:solidFill>
                  <a:srgbClr val="0070C0"/>
                </a:solidFill>
              </a:rPr>
              <a:t>Ишлар рўйхатини тузиш</a:t>
            </a:r>
            <a:endParaRPr lang="uz-Cyrl-UZ" sz="3200" dirty="0">
              <a:solidFill>
                <a:srgbClr val="0070C0"/>
              </a:solidFill>
            </a:endParaRPr>
          </a:p>
        </p:txBody>
      </p:sp>
      <p:sp>
        <p:nvSpPr>
          <p:cNvPr id="3" name="Прямоугольник 2"/>
          <p:cNvSpPr/>
          <p:nvPr/>
        </p:nvSpPr>
        <p:spPr>
          <a:xfrm>
            <a:off x="620879" y="972804"/>
            <a:ext cx="6822508" cy="954107"/>
          </a:xfrm>
          <a:prstGeom prst="rect">
            <a:avLst/>
          </a:prstGeom>
        </p:spPr>
        <p:txBody>
          <a:bodyPr wrap="square">
            <a:spAutoFit/>
          </a:bodyPr>
          <a:lstStyle/>
          <a:p>
            <a:pPr algn="just"/>
            <a:r>
              <a:rPr lang="uz-Cyrl-UZ" dirty="0" smtClean="0"/>
              <a:t>Кутилган натижаларга эришиш учун бажарилиши керак бўлган лойиҳа бўйича барча ишларни ёки вазифаларни санаб ўтиш учун ишларни тақсимлаш тузилмасидан фойдаланинг. Ишларни тақсимлаш тузилмасидаги ишларнинг рўйхати КЙУнинг қолган қисми учун асос бўлиб хизмат қилади.</a:t>
            </a:r>
            <a:endParaRPr lang="uz-Cyrl-UZ"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567" y="1971675"/>
            <a:ext cx="6610350" cy="3171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853128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7" name="Прямоугольник 6"/>
          <p:cNvSpPr/>
          <p:nvPr/>
        </p:nvSpPr>
        <p:spPr>
          <a:xfrm>
            <a:off x="620878" y="716439"/>
            <a:ext cx="6540497" cy="738664"/>
          </a:xfrm>
          <a:prstGeom prst="rect">
            <a:avLst/>
          </a:prstGeom>
        </p:spPr>
        <p:txBody>
          <a:bodyPr wrap="square">
            <a:spAutoFit/>
          </a:bodyPr>
          <a:lstStyle/>
          <a:p>
            <a:pPr algn="just"/>
            <a:r>
              <a:rPr lang="en-US" dirty="0" smtClean="0"/>
              <a:t>A</a:t>
            </a:r>
            <a:r>
              <a:rPr lang="uz-Cyrl-UZ" dirty="0" smtClean="0"/>
              <a:t>йтайлик, маркетинг бўлими янги интерактив блог постини яратмоқда. Ишларни тақсимлаш тузилмаси қуйидаги вазифаларни ўз ичига олиши мумкин:</a:t>
            </a:r>
            <a:endParaRPr lang="uz-Cyrl-UZ" dirty="0"/>
          </a:p>
        </p:txBody>
      </p:sp>
      <p:sp>
        <p:nvSpPr>
          <p:cNvPr id="2" name="Прямоугольник 1"/>
          <p:cNvSpPr/>
          <p:nvPr/>
        </p:nvSpPr>
        <p:spPr>
          <a:xfrm>
            <a:off x="620879" y="4509795"/>
            <a:ext cx="7942007" cy="523220"/>
          </a:xfrm>
          <a:prstGeom prst="rect">
            <a:avLst/>
          </a:prstGeom>
        </p:spPr>
        <p:txBody>
          <a:bodyPr wrap="square">
            <a:spAutoFit/>
          </a:bodyPr>
          <a:lstStyle/>
          <a:p>
            <a:pPr algn="just"/>
            <a:r>
              <a:rPr lang="uz-Cyrl-UZ" dirty="0" smtClean="0"/>
              <a:t>Нима қилиш кераклиги ҳақида умумий тасаввурга эга бўлганингиздан сўнг, вазифалар орасидаги боғлиқликни аниқлашни бошлашингиз мумкин</a:t>
            </a:r>
            <a:r>
              <a:rPr lang="ru-RU" dirty="0" smtClean="0"/>
              <a:t>.</a:t>
            </a:r>
            <a:endParaRPr lang="ru-RU"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79755" y="1456426"/>
            <a:ext cx="5276850" cy="30956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39125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barn(inVertical)">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
                                            <p:txEl>
                                              <p:pRg st="0" end="0"/>
                                            </p:txEl>
                                          </p:spTgt>
                                        </p:tgtEl>
                                        <p:attrNameLst>
                                          <p:attrName>style.visibility</p:attrName>
                                        </p:attrNameLst>
                                      </p:cBhvr>
                                      <p:to>
                                        <p:strVal val="visible"/>
                                      </p:to>
                                    </p:set>
                                    <p:animEffect transition="in" filter="barn(inVertical)">
                                      <p:cBhvr>
                                        <p:cTn id="12"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346192"/>
            <a:ext cx="7947717" cy="3883834"/>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Ишларни тақсимлаш тузилиши асосида ўзаро боғлиқ вазифаларни белгиланг. Бу бошқа вазифалар билан параллел равишда қандай ишни бажариш мумкинлигини тушунишга ёрдам беради. Қуйида юқоридаги мисол асосида вазифалар ўртасидаги боғлиқликлар келтирилган</a:t>
            </a:r>
            <a:r>
              <a:rPr lang="ru-RU" sz="2000" b="0" i="0" dirty="0" smtClean="0">
                <a:latin typeface="+mn-lt"/>
              </a:rPr>
              <a:t>:</a:t>
            </a:r>
            <a:endParaRPr lang="ru-RU" sz="2000" b="0" i="0" dirty="0">
              <a:latin typeface="+mn-lt"/>
            </a:endParaRPr>
          </a:p>
          <a:p>
            <a:pPr marL="539750" indent="-274638" algn="just">
              <a:buClr>
                <a:schemeClr val="tx1">
                  <a:lumMod val="60000"/>
                  <a:lumOff val="40000"/>
                </a:schemeClr>
              </a:buClr>
              <a:buSzPct val="100000"/>
              <a:buFont typeface="Courier New" panose="02070309020205020404" pitchFamily="49" charset="0"/>
              <a:buChar char="o"/>
            </a:pPr>
            <a:r>
              <a:rPr lang="ru-RU" sz="1400" b="0" i="0" dirty="0">
                <a:latin typeface="+mn-lt"/>
              </a:rPr>
              <a:t>Б вазифаси </a:t>
            </a:r>
            <a:r>
              <a:rPr lang="en-US" sz="1400" b="0" i="0" dirty="0">
                <a:latin typeface="+mn-lt"/>
              </a:rPr>
              <a:t>A </a:t>
            </a:r>
            <a:r>
              <a:rPr lang="ru-RU" sz="1400" b="0" i="0" dirty="0">
                <a:latin typeface="+mn-lt"/>
              </a:rPr>
              <a:t>вазифасига боғлиқ</a:t>
            </a:r>
          </a:p>
          <a:p>
            <a:pPr marL="539750" indent="-274638" algn="just">
              <a:buClr>
                <a:schemeClr val="tx1">
                  <a:lumMod val="60000"/>
                  <a:lumOff val="40000"/>
                </a:schemeClr>
              </a:buClr>
              <a:buSzPct val="100000"/>
              <a:buFont typeface="Courier New" panose="02070309020205020404" pitchFamily="49" charset="0"/>
              <a:buChar char="o"/>
            </a:pPr>
            <a:r>
              <a:rPr lang="en-US" sz="1400" b="0" i="0" dirty="0">
                <a:latin typeface="+mn-lt"/>
              </a:rPr>
              <a:t>C </a:t>
            </a:r>
            <a:r>
              <a:rPr lang="ru-RU" sz="1400" b="0" i="0" dirty="0">
                <a:latin typeface="+mn-lt"/>
              </a:rPr>
              <a:t>вазифаси Б вазифасига боғлиқ</a:t>
            </a:r>
          </a:p>
          <a:p>
            <a:pPr marL="539750" indent="-274638" algn="just">
              <a:buClr>
                <a:schemeClr val="tx1">
                  <a:lumMod val="60000"/>
                  <a:lumOff val="40000"/>
                </a:schemeClr>
              </a:buClr>
              <a:buSzPct val="100000"/>
              <a:buFont typeface="Courier New" panose="02070309020205020404" pitchFamily="49" charset="0"/>
              <a:buChar char="o"/>
            </a:pPr>
            <a:r>
              <a:rPr lang="en-US" sz="1400" b="0" i="0" dirty="0">
                <a:latin typeface="+mn-lt"/>
              </a:rPr>
              <a:t>C </a:t>
            </a:r>
            <a:r>
              <a:rPr lang="ru-RU" sz="1400" b="0" i="0" dirty="0">
                <a:latin typeface="+mn-lt"/>
              </a:rPr>
              <a:t>ва Д вазифалари параллел равишда бажарилиши мумкин</a:t>
            </a:r>
          </a:p>
          <a:p>
            <a:pPr marL="539750" indent="-274638" algn="just">
              <a:buClr>
                <a:schemeClr val="tx1">
                  <a:lumMod val="60000"/>
                  <a:lumOff val="40000"/>
                </a:schemeClr>
              </a:buClr>
              <a:buSzPct val="100000"/>
              <a:buFont typeface="Courier New" panose="02070309020205020404" pitchFamily="49" charset="0"/>
              <a:buChar char="o"/>
            </a:pPr>
            <a:r>
              <a:rPr lang="ru-RU" sz="1400" b="0" i="0" dirty="0">
                <a:latin typeface="+mn-lt"/>
              </a:rPr>
              <a:t>Е вазифаси Д вазифасига боғлиқ</a:t>
            </a:r>
          </a:p>
          <a:p>
            <a:pPr marL="539750" indent="-274638" algn="just">
              <a:buClr>
                <a:schemeClr val="tx1">
                  <a:lumMod val="60000"/>
                  <a:lumOff val="40000"/>
                </a:schemeClr>
              </a:buClr>
              <a:buSzPct val="100000"/>
              <a:buFont typeface="Courier New" panose="02070309020205020404" pitchFamily="49" charset="0"/>
              <a:buChar char="o"/>
            </a:pPr>
            <a:r>
              <a:rPr lang="ru-RU" sz="1400" b="0" i="0" dirty="0">
                <a:latin typeface="+mn-lt"/>
              </a:rPr>
              <a:t>Ф вазифаси </a:t>
            </a:r>
            <a:r>
              <a:rPr lang="en-US" sz="1400" b="0" i="0" dirty="0">
                <a:latin typeface="+mn-lt"/>
              </a:rPr>
              <a:t>C, </a:t>
            </a:r>
            <a:r>
              <a:rPr lang="ru-RU" sz="1400" b="0" i="0" dirty="0">
                <a:latin typeface="+mn-lt"/>
              </a:rPr>
              <a:t>Д ва Е вазифаларига боғлиқ</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Ўзаро боғлиқ бўлган вазифалар рўйхати иш кетма-кетлиги деб аталади, бу критик йўлни аниқлаш учун ишлатилади</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7"/>
            <a:ext cx="6907452" cy="864398"/>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2. </a:t>
            </a:r>
            <a:r>
              <a:rPr lang="uz-Cyrl-UZ" sz="3200" dirty="0" smtClean="0">
                <a:solidFill>
                  <a:srgbClr val="0070C0"/>
                </a:solidFill>
              </a:rPr>
              <a:t>Ўзаро боғлиқ элементларни аниқлаш</a:t>
            </a:r>
            <a:endParaRPr lang="uz-Cyrl-UZ" sz="3200" dirty="0">
              <a:solidFill>
                <a:srgbClr val="0070C0"/>
              </a:solidFill>
            </a:endParaRPr>
          </a:p>
        </p:txBody>
      </p:sp>
    </p:spTree>
    <p:extLst>
      <p:ext uri="{BB962C8B-B14F-4D97-AF65-F5344CB8AC3E}">
        <p14:creationId xmlns:p14="http://schemas.microsoft.com/office/powerpoint/2010/main" val="205293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Effect transition="in" filter="barn(inVertical)">
                                      <p:cBhvr>
                                        <p:cTn id="7" dur="500"/>
                                        <p:tgtEl>
                                          <p:spTgt spid="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0">
                                            <p:txEl>
                                              <p:pRg st="1" end="1"/>
                                            </p:txEl>
                                          </p:spTgt>
                                        </p:tgtEl>
                                        <p:attrNameLst>
                                          <p:attrName>style.visibility</p:attrName>
                                        </p:attrNameLst>
                                      </p:cBhvr>
                                      <p:to>
                                        <p:strVal val="visible"/>
                                      </p:to>
                                    </p:set>
                                    <p:anim calcmode="lin" valueType="num">
                                      <p:cBhvr additive="base">
                                        <p:cTn id="12"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90">
                                            <p:txEl>
                                              <p:pRg st="2" end="2"/>
                                            </p:txEl>
                                          </p:spTgt>
                                        </p:tgtEl>
                                        <p:attrNameLst>
                                          <p:attrName>style.visibility</p:attrName>
                                        </p:attrNameLst>
                                      </p:cBhvr>
                                      <p:to>
                                        <p:strVal val="visible"/>
                                      </p:to>
                                    </p:set>
                                    <p:anim calcmode="lin" valueType="num">
                                      <p:cBhvr additive="base">
                                        <p:cTn id="18"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90">
                                            <p:txEl>
                                              <p:pRg st="3" end="3"/>
                                            </p:txEl>
                                          </p:spTgt>
                                        </p:tgtEl>
                                        <p:attrNameLst>
                                          <p:attrName>style.visibility</p:attrName>
                                        </p:attrNameLst>
                                      </p:cBhvr>
                                      <p:to>
                                        <p:strVal val="visible"/>
                                      </p:to>
                                    </p:set>
                                    <p:anim calcmode="lin" valueType="num">
                                      <p:cBhvr additive="base">
                                        <p:cTn id="24"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nodeType="clickEffect">
                                  <p:stCondLst>
                                    <p:cond delay="0"/>
                                  </p:stCondLst>
                                  <p:childTnLst>
                                    <p:set>
                                      <p:cBhvr>
                                        <p:cTn id="29" dur="1" fill="hold">
                                          <p:stCondLst>
                                            <p:cond delay="0"/>
                                          </p:stCondLst>
                                        </p:cTn>
                                        <p:tgtEl>
                                          <p:spTgt spid="90">
                                            <p:txEl>
                                              <p:pRg st="4" end="4"/>
                                            </p:txEl>
                                          </p:spTgt>
                                        </p:tgtEl>
                                        <p:attrNameLst>
                                          <p:attrName>style.visibility</p:attrName>
                                        </p:attrNameLst>
                                      </p:cBhvr>
                                      <p:to>
                                        <p:strVal val="visible"/>
                                      </p:to>
                                    </p:set>
                                    <p:anim calcmode="lin" valueType="num">
                                      <p:cBhvr additive="base">
                                        <p:cTn id="30" dur="500" fill="hold"/>
                                        <p:tgtEl>
                                          <p:spTgt spid="90">
                                            <p:txEl>
                                              <p:pRg st="4" end="4"/>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9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nodeType="clickEffect">
                                  <p:stCondLst>
                                    <p:cond delay="0"/>
                                  </p:stCondLst>
                                  <p:childTnLst>
                                    <p:set>
                                      <p:cBhvr>
                                        <p:cTn id="35" dur="1" fill="hold">
                                          <p:stCondLst>
                                            <p:cond delay="0"/>
                                          </p:stCondLst>
                                        </p:cTn>
                                        <p:tgtEl>
                                          <p:spTgt spid="90">
                                            <p:txEl>
                                              <p:pRg st="5" end="5"/>
                                            </p:txEl>
                                          </p:spTgt>
                                        </p:tgtEl>
                                        <p:attrNameLst>
                                          <p:attrName>style.visibility</p:attrName>
                                        </p:attrNameLst>
                                      </p:cBhvr>
                                      <p:to>
                                        <p:strVal val="visible"/>
                                      </p:to>
                                    </p:set>
                                    <p:anim calcmode="lin" valueType="num">
                                      <p:cBhvr additive="base">
                                        <p:cTn id="36" dur="500" fill="hold"/>
                                        <p:tgtEl>
                                          <p:spTgt spid="90">
                                            <p:txEl>
                                              <p:pRg st="5" end="5"/>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9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90">
                                            <p:txEl>
                                              <p:pRg st="6" end="6"/>
                                            </p:txEl>
                                          </p:spTgt>
                                        </p:tgtEl>
                                        <p:attrNameLst>
                                          <p:attrName>style.visibility</p:attrName>
                                        </p:attrNameLst>
                                      </p:cBhvr>
                                      <p:to>
                                        <p:strVal val="visible"/>
                                      </p:to>
                                    </p:set>
                                    <p:animEffect transition="in" filter="barn(inVertical)">
                                      <p:cBhvr>
                                        <p:cTn id="42" dur="500"/>
                                        <p:tgtEl>
                                          <p:spTgt spid="90">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371084"/>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endParaRPr lang="en-US" sz="2000" b="0" i="0" dirty="0" smtClean="0">
              <a:latin typeface="+mn-lt"/>
            </a:endParaRP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Кейинги қадам, ишни тақсимлаш структурасини иш тарихини акс эттирувчи тармоқ диаграммасига айлантиришдир. Ҳар бир вазифа учун майдонни ажратиб кўрсатиш ва вазифалар орасидаги боғлиқликни кўрсатиш учун ўқлардан фойдаланинг.</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Умумий лойиҳа жадвали тугагунига қадар тармоқ жадвалига вақт оралиғига эга турли компонентлар қўшилади</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7"/>
            <a:ext cx="6907452" cy="864398"/>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3. </a:t>
            </a:r>
            <a:r>
              <a:rPr lang="uz-Cyrl-UZ" sz="3200" dirty="0" smtClean="0">
                <a:solidFill>
                  <a:srgbClr val="0070C0"/>
                </a:solidFill>
              </a:rPr>
              <a:t>Тармоқ графикасини яратиш</a:t>
            </a:r>
          </a:p>
          <a:p>
            <a:endParaRPr lang="en-US" sz="3200" dirty="0">
              <a:solidFill>
                <a:schemeClr val="accent2">
                  <a:lumMod val="50000"/>
                </a:schemeClr>
              </a:solidFill>
            </a:endParaRPr>
          </a:p>
        </p:txBody>
      </p:sp>
    </p:spTree>
    <p:extLst>
      <p:ext uri="{BB962C8B-B14F-4D97-AF65-F5344CB8AC3E}">
        <p14:creationId xmlns:p14="http://schemas.microsoft.com/office/powerpoint/2010/main" val="12530927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1" end="1"/>
                                            </p:txEl>
                                          </p:spTgt>
                                        </p:tgtEl>
                                        <p:attrNameLst>
                                          <p:attrName>style.visibility</p:attrName>
                                        </p:attrNameLst>
                                      </p:cBhvr>
                                      <p:to>
                                        <p:strVal val="visible"/>
                                      </p:to>
                                    </p:set>
                                    <p:anim calcmode="lin" valueType="num">
                                      <p:cBhvr additive="base">
                                        <p:cTn id="7"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2" end="2"/>
                                            </p:txEl>
                                          </p:spTgt>
                                        </p:tgtEl>
                                        <p:attrNameLst>
                                          <p:attrName>style.visibility</p:attrName>
                                        </p:attrNameLst>
                                      </p:cBhvr>
                                      <p:to>
                                        <p:strVal val="visible"/>
                                      </p:to>
                                    </p:set>
                                    <p:anim calcmode="lin" valueType="num">
                                      <p:cBhvr additive="base">
                                        <p:cTn id="13"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371084"/>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uz-Cyrl-UZ" sz="2000" b="0" i="0" dirty="0">
                <a:latin typeface="+mn-lt"/>
              </a:rPr>
              <a:t>Критик йўлни, яъни </a:t>
            </a:r>
            <a:r>
              <a:rPr lang="uz-Cyrl-UZ" sz="2000" b="0" i="0" dirty="0" smtClean="0">
                <a:latin typeface="+mn-lt"/>
              </a:rPr>
              <a:t>энг </a:t>
            </a:r>
            <a:r>
              <a:rPr lang="uz-Cyrl-UZ" sz="2000" b="0" i="0" dirty="0">
                <a:latin typeface="+mn-lt"/>
              </a:rPr>
              <a:t>муҳим вазифаларнинг </a:t>
            </a:r>
            <a:r>
              <a:rPr lang="uz-Cyrl-UZ" sz="2000" b="0" i="0" dirty="0" smtClean="0">
                <a:latin typeface="+mn-lt"/>
              </a:rPr>
              <a:t>энг </a:t>
            </a:r>
            <a:r>
              <a:rPr lang="uz-Cyrl-UZ" sz="2000" b="0" i="0" dirty="0">
                <a:latin typeface="+mn-lt"/>
              </a:rPr>
              <a:t>узун кетма-кетлигини ҳисоблаш учун биринчи навбатда ҳар бир фаолиятнинг давомийлигини ҳисоблашингиз керак. Давомийликни ҳисоблаш учун қуйидагиларни синаб кўринг:</a:t>
            </a:r>
          </a:p>
          <a:p>
            <a:pPr marL="539750" indent="-342900" algn="just">
              <a:buClr>
                <a:schemeClr val="tx1">
                  <a:lumMod val="60000"/>
                  <a:lumOff val="40000"/>
                </a:schemeClr>
              </a:buClr>
              <a:buSzPct val="100000"/>
              <a:buFont typeface="Courier New" panose="02070309020205020404" pitchFamily="49" charset="0"/>
              <a:buChar char="o"/>
            </a:pPr>
            <a:r>
              <a:rPr lang="uz-Cyrl-UZ" sz="2000" b="0" i="0" dirty="0">
                <a:latin typeface="+mn-lt"/>
              </a:rPr>
              <a:t>Тажриба ва билимга асосланган маълумотли тахминлар</a:t>
            </a:r>
          </a:p>
          <a:p>
            <a:pPr marL="539750" indent="-342900" algn="just">
              <a:buClr>
                <a:schemeClr val="tx1">
                  <a:lumMod val="60000"/>
                  <a:lumOff val="40000"/>
                </a:schemeClr>
              </a:buClr>
              <a:buSzPct val="100000"/>
              <a:buFont typeface="Courier New" panose="02070309020205020404" pitchFamily="49" charset="0"/>
              <a:buChar char="o"/>
            </a:pPr>
            <a:r>
              <a:rPr lang="uz-Cyrl-UZ" sz="2000" b="0" i="0" dirty="0">
                <a:latin typeface="+mn-lt"/>
              </a:rPr>
              <a:t>Олдинги лойиҳа маълумотлари асосида баҳолаш</a:t>
            </a:r>
          </a:p>
          <a:p>
            <a:pPr marL="539750" indent="-342900" algn="just">
              <a:buClr>
                <a:schemeClr val="tx1">
                  <a:lumMod val="60000"/>
                  <a:lumOff val="40000"/>
                </a:schemeClr>
              </a:buClr>
              <a:buSzPct val="100000"/>
              <a:buFont typeface="Courier New" panose="02070309020205020404" pitchFamily="49" charset="0"/>
              <a:buChar char="o"/>
            </a:pPr>
            <a:r>
              <a:rPr lang="uz-Cyrl-UZ" sz="2000" b="0" i="0" dirty="0">
                <a:latin typeface="+mn-lt"/>
              </a:rPr>
              <a:t>Саноат стандартларини баҳолаш</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a:latin typeface="+mn-lt"/>
              </a:rPr>
              <a:t>Бундан ташқари, </a:t>
            </a:r>
            <a:r>
              <a:rPr lang="uz-Cyrl-UZ" sz="2000" b="0" i="0" dirty="0" smtClean="0">
                <a:latin typeface="+mn-lt"/>
              </a:rPr>
              <a:t>тўғри ва тескари йўлларни ишлатиб кўришингиз мумкин:</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7"/>
            <a:ext cx="6907452" cy="864398"/>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4. </a:t>
            </a:r>
            <a:r>
              <a:rPr lang="uz-Cyrl-UZ" sz="3200" dirty="0" smtClean="0">
                <a:solidFill>
                  <a:srgbClr val="0070C0"/>
                </a:solidFill>
              </a:rPr>
              <a:t>Вазифа давомийлигини бахолаш</a:t>
            </a:r>
            <a:endParaRPr lang="uz-Cyrl-UZ" sz="3200" dirty="0">
              <a:solidFill>
                <a:srgbClr val="0070C0"/>
              </a:solidFill>
            </a:endParaRPr>
          </a:p>
        </p:txBody>
      </p:sp>
    </p:spTree>
    <p:extLst>
      <p:ext uri="{BB962C8B-B14F-4D97-AF65-F5344CB8AC3E}">
        <p14:creationId xmlns:p14="http://schemas.microsoft.com/office/powerpoint/2010/main" val="1533129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Effect transition="in" filter="barn(inVertical)">
                                      <p:cBhvr>
                                        <p:cTn id="7" dur="500"/>
                                        <p:tgtEl>
                                          <p:spTgt spid="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0">
                                            <p:txEl>
                                              <p:pRg st="1" end="1"/>
                                            </p:txEl>
                                          </p:spTgt>
                                        </p:tgtEl>
                                        <p:attrNameLst>
                                          <p:attrName>style.visibility</p:attrName>
                                        </p:attrNameLst>
                                      </p:cBhvr>
                                      <p:to>
                                        <p:strVal val="visible"/>
                                      </p:to>
                                    </p:set>
                                    <p:anim calcmode="lin" valueType="num">
                                      <p:cBhvr additive="base">
                                        <p:cTn id="12"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90">
                                            <p:txEl>
                                              <p:pRg st="2" end="2"/>
                                            </p:txEl>
                                          </p:spTgt>
                                        </p:tgtEl>
                                        <p:attrNameLst>
                                          <p:attrName>style.visibility</p:attrName>
                                        </p:attrNameLst>
                                      </p:cBhvr>
                                      <p:to>
                                        <p:strVal val="visible"/>
                                      </p:to>
                                    </p:set>
                                    <p:anim calcmode="lin" valueType="num">
                                      <p:cBhvr additive="base">
                                        <p:cTn id="18"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90">
                                            <p:txEl>
                                              <p:pRg st="3" end="3"/>
                                            </p:txEl>
                                          </p:spTgt>
                                        </p:tgtEl>
                                        <p:attrNameLst>
                                          <p:attrName>style.visibility</p:attrName>
                                        </p:attrNameLst>
                                      </p:cBhvr>
                                      <p:to>
                                        <p:strVal val="visible"/>
                                      </p:to>
                                    </p:set>
                                    <p:anim calcmode="lin" valueType="num">
                                      <p:cBhvr additive="base">
                                        <p:cTn id="24"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90">
                                            <p:txEl>
                                              <p:pRg st="4" end="4"/>
                                            </p:txEl>
                                          </p:spTgt>
                                        </p:tgtEl>
                                        <p:attrNameLst>
                                          <p:attrName>style.visibility</p:attrName>
                                        </p:attrNameLst>
                                      </p:cBhvr>
                                      <p:to>
                                        <p:strVal val="visible"/>
                                      </p:to>
                                    </p:set>
                                    <p:animEffect transition="in" filter="barn(inVertical)">
                                      <p:cBhvr>
                                        <p:cTn id="30" dur="500"/>
                                        <p:tgtEl>
                                          <p:spTgt spid="90">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Критик йўлни қўлда ҳисоблашингиз мумкин, аммо критик йўл алгоритмидан фойдаланиш вақтни тежайди. Критик йўлни қўлда ҳисоблаш учун қуйидаги қадамлар мавжуд:</a:t>
            </a:r>
          </a:p>
          <a:p>
            <a:pPr marL="212725" indent="-212725" algn="just">
              <a:buClr>
                <a:schemeClr val="tx1">
                  <a:lumMod val="60000"/>
                  <a:lumOff val="40000"/>
                </a:schemeClr>
              </a:buClr>
              <a:buSzPct val="100000"/>
              <a:buFont typeface="Wingdings" panose="05000000000000000000" pitchFamily="2" charset="2"/>
              <a:buChar char="Ø"/>
            </a:pPr>
            <a:endParaRPr lang="uz-Cyrl-UZ" sz="2000" b="0" i="0" dirty="0" smtClean="0">
              <a:latin typeface="+mn-lt"/>
            </a:endParaRPr>
          </a:p>
          <a:p>
            <a:pPr marL="0" indent="0" algn="just">
              <a:buClr>
                <a:schemeClr val="tx1">
                  <a:lumMod val="60000"/>
                  <a:lumOff val="40000"/>
                </a:schemeClr>
              </a:buClr>
              <a:buSzPct val="100000"/>
              <a:buNone/>
            </a:pPr>
            <a:r>
              <a:rPr lang="uz-Cyrl-UZ" sz="2000" i="0" dirty="0" smtClean="0">
                <a:solidFill>
                  <a:srgbClr val="C00000"/>
                </a:solidFill>
                <a:latin typeface="+mn-lt"/>
              </a:rPr>
              <a:t>1-қадам. </a:t>
            </a:r>
            <a:r>
              <a:rPr lang="uz-Cyrl-UZ" sz="2000" b="0" i="0" dirty="0" smtClean="0">
                <a:latin typeface="+mn-lt"/>
              </a:rPr>
              <a:t>Ҳар бир иш учун бошланиш ва тугаш вақтларини ёзинг.</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Биринчи фаолиятнинг бошланиш вақти 0, тугаш вақти эса унинг давомийлигига тўғри келади</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7"/>
            <a:ext cx="6907452" cy="46895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5. </a:t>
            </a:r>
            <a:r>
              <a:rPr lang="ru-RU" sz="3200" dirty="0" smtClean="0">
                <a:solidFill>
                  <a:srgbClr val="0070C0"/>
                </a:solidFill>
              </a:rPr>
              <a:t>Критик </a:t>
            </a:r>
            <a:r>
              <a:rPr lang="uz-Cyrl-UZ" sz="3200" dirty="0" smtClean="0">
                <a:solidFill>
                  <a:srgbClr val="0070C0"/>
                </a:solidFill>
              </a:rPr>
              <a:t>йўл хисоби</a:t>
            </a:r>
            <a:endParaRPr lang="uz-Cyrl-UZ" sz="3200" dirty="0">
              <a:solidFill>
                <a:srgbClr val="0070C0"/>
              </a:solidFill>
            </a:endParaRPr>
          </a:p>
        </p:txBody>
      </p:sp>
    </p:spTree>
    <p:extLst>
      <p:ext uri="{BB962C8B-B14F-4D97-AF65-F5344CB8AC3E}">
        <p14:creationId xmlns:p14="http://schemas.microsoft.com/office/powerpoint/2010/main" val="27804963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0">
                                            <p:txEl>
                                              <p:pRg st="2" end="2"/>
                                            </p:txEl>
                                          </p:spTgt>
                                        </p:tgtEl>
                                        <p:attrNameLst>
                                          <p:attrName>style.visibility</p:attrName>
                                        </p:attrNameLst>
                                      </p:cBhvr>
                                      <p:to>
                                        <p:strVal val="visible"/>
                                      </p:to>
                                    </p:set>
                                    <p:animEffect transition="in" filter="barn(inVertical)">
                                      <p:cBhvr>
                                        <p:cTn id="13" dur="500"/>
                                        <p:tgtEl>
                                          <p:spTgt spid="90">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90">
                                            <p:txEl>
                                              <p:pRg st="3" end="3"/>
                                            </p:txEl>
                                          </p:spTgt>
                                        </p:tgtEl>
                                        <p:attrNameLst>
                                          <p:attrName>style.visibility</p:attrName>
                                        </p:attrNameLst>
                                      </p:cBhvr>
                                      <p:to>
                                        <p:strVal val="visible"/>
                                      </p:to>
                                    </p:set>
                                    <p:anim calcmode="lin" valueType="num">
                                      <p:cBhvr additive="base">
                                        <p:cTn id="18"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Кейинги ишнинг бошланиш вақти олдинги ишнинг тугаш вақтидир, тугаш вақти эса бошланиш вақти ва давомийлик йиғиндиси ҳисобланади. Ушбу ҳисобни барча ишларга қўлланг.</a:t>
            </a:r>
          </a:p>
          <a:p>
            <a:pPr marL="212725" indent="-212725" algn="just">
              <a:buClr>
                <a:schemeClr val="tx1">
                  <a:lumMod val="60000"/>
                  <a:lumOff val="40000"/>
                </a:schemeClr>
              </a:buClr>
              <a:buSzPct val="100000"/>
              <a:buFont typeface="Wingdings" panose="05000000000000000000" pitchFamily="2" charset="2"/>
              <a:buChar char="Ø"/>
            </a:pPr>
            <a:endParaRPr lang="uz-Cyrl-UZ" sz="2000" b="0" i="0" dirty="0" smtClean="0">
              <a:latin typeface="+mn-lt"/>
            </a:endParaRPr>
          </a:p>
          <a:p>
            <a:pPr marL="0" indent="0" algn="just">
              <a:buClr>
                <a:schemeClr val="tx1">
                  <a:lumMod val="60000"/>
                  <a:lumOff val="40000"/>
                </a:schemeClr>
              </a:buClr>
              <a:buSzPct val="100000"/>
              <a:buNone/>
            </a:pPr>
            <a:r>
              <a:rPr lang="uz-Cyrl-UZ" sz="2000" i="0" dirty="0" smtClean="0">
                <a:solidFill>
                  <a:srgbClr val="C00000"/>
                </a:solidFill>
                <a:latin typeface="+mn-lt"/>
              </a:rPr>
              <a:t>Қадам 2.</a:t>
            </a:r>
            <a:r>
              <a:rPr lang="uz-Cyrl-UZ" sz="2000" b="0" i="0" dirty="0" smtClean="0">
                <a:latin typeface="+mn-lt"/>
              </a:rPr>
              <a:t> Бутун кетма-кетликнинг давомийлигини аниқлаш учун кетма-кетликда охирги ишнинг тугаш вақтини олинг.</a:t>
            </a:r>
          </a:p>
          <a:p>
            <a:pPr marL="0" indent="0" algn="just">
              <a:buClr>
                <a:schemeClr val="tx1">
                  <a:lumMod val="60000"/>
                  <a:lumOff val="40000"/>
                </a:schemeClr>
              </a:buClr>
              <a:buSzPct val="100000"/>
              <a:buNone/>
            </a:pPr>
            <a:r>
              <a:rPr lang="uz-Cyrl-UZ" sz="2000" i="0" dirty="0" smtClean="0">
                <a:solidFill>
                  <a:srgbClr val="C00000"/>
                </a:solidFill>
                <a:latin typeface="+mn-lt"/>
              </a:rPr>
              <a:t>Қадам 3.</a:t>
            </a:r>
            <a:r>
              <a:rPr lang="uz-Cyrl-UZ" sz="2000" b="0" i="0" dirty="0" smtClean="0">
                <a:latin typeface="+mn-lt"/>
              </a:rPr>
              <a:t> Энг узоқ давом этадиган ҳаракатлар кетма-кетлиги критик йўлдир</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707664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0">
                                            <p:txEl>
                                              <p:pRg st="2" end="2"/>
                                            </p:txEl>
                                          </p:spTgt>
                                        </p:tgtEl>
                                        <p:attrNameLst>
                                          <p:attrName>style.visibility</p:attrName>
                                        </p:attrNameLst>
                                      </p:cBhvr>
                                      <p:to>
                                        <p:strVal val="visible"/>
                                      </p:to>
                                    </p:set>
                                    <p:animEffect transition="in" filter="barn(inVertical)">
                                      <p:cBhvr>
                                        <p:cTn id="13" dur="500"/>
                                        <p:tgtEl>
                                          <p:spTgt spid="90">
                                            <p:txEl>
                                              <p:pRg st="2" end="2"/>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90">
                                            <p:txEl>
                                              <p:pRg st="3" end="3"/>
                                            </p:txEl>
                                          </p:spTgt>
                                        </p:tgtEl>
                                        <p:attrNameLst>
                                          <p:attrName>style.visibility</p:attrName>
                                        </p:attrNameLst>
                                      </p:cBhvr>
                                      <p:to>
                                        <p:strVal val="visible"/>
                                      </p:to>
                                    </p:set>
                                    <p:animEffect transition="in" filter="barn(inVertical)">
                                      <p:cBhvr>
                                        <p:cTn id="18" dur="500"/>
                                        <p:tgtEl>
                                          <p:spTgt spid="9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3" name="Прямоугольник 2"/>
          <p:cNvSpPr/>
          <p:nvPr/>
        </p:nvSpPr>
        <p:spPr>
          <a:xfrm>
            <a:off x="615296" y="4390145"/>
            <a:ext cx="6473989" cy="584775"/>
          </a:xfrm>
          <a:prstGeom prst="rect">
            <a:avLst/>
          </a:prstGeom>
        </p:spPr>
        <p:txBody>
          <a:bodyPr wrap="square">
            <a:spAutoFit/>
          </a:bodyPr>
          <a:lstStyle/>
          <a:p>
            <a:r>
              <a:rPr lang="ru-RU" sz="1600" dirty="0" smtClean="0"/>
              <a:t>Критик </a:t>
            </a:r>
            <a:r>
              <a:rPr lang="uz-Cyrl-UZ" sz="1600" dirty="0" smtClean="0"/>
              <a:t>йўлни аниқлаганингиздан сўнг, уни лойиҳанинг ҳақиқий жадвалини яратиш учун ишлатишингиз мумкин</a:t>
            </a:r>
            <a:r>
              <a:rPr lang="ru-RU" sz="1600" dirty="0" smtClean="0"/>
              <a:t>.</a:t>
            </a:r>
            <a:endParaRPr lang="ru-RU" sz="1600" dirty="0"/>
          </a:p>
        </p:txBody>
      </p:sp>
      <p:sp>
        <p:nvSpPr>
          <p:cNvPr id="7" name="Прямоугольник 6"/>
          <p:cNvSpPr/>
          <p:nvPr/>
        </p:nvSpPr>
        <p:spPr>
          <a:xfrm>
            <a:off x="606749" y="470987"/>
            <a:ext cx="6742633" cy="584775"/>
          </a:xfrm>
          <a:prstGeom prst="rect">
            <a:avLst/>
          </a:prstGeom>
        </p:spPr>
        <p:txBody>
          <a:bodyPr wrap="square">
            <a:spAutoFit/>
          </a:bodyPr>
          <a:lstStyle/>
          <a:p>
            <a:r>
              <a:rPr lang="uz-Cyrl-UZ" sz="1600" dirty="0" smtClean="0"/>
              <a:t>Юқоридаги мисолни қўллаш орқали биз критик йўл графигининг қуйидаги кўринишини оламиз</a:t>
            </a:r>
            <a:r>
              <a:rPr lang="ru-RU" sz="1600" dirty="0" smtClean="0"/>
              <a:t>:</a:t>
            </a:r>
            <a:endParaRPr lang="ru-RU" sz="1600"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6749" y="1055762"/>
            <a:ext cx="6362700" cy="33528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774839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 calcmode="lin" valueType="num">
                                      <p:cBhvr additive="base">
                                        <p:cTn id="7" dur="500" fill="hold"/>
                                        <p:tgtEl>
                                          <p:spTgt spid="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ru-RU" sz="2000" b="0" i="0" dirty="0">
                <a:latin typeface="+mn-lt"/>
              </a:rPr>
              <a:t>Захира </a:t>
            </a:r>
            <a:r>
              <a:rPr lang="uz-Cyrl-UZ" sz="2000" b="0" i="0" dirty="0" smtClean="0">
                <a:latin typeface="+mn-lt"/>
              </a:rPr>
              <a:t>ёки вақт чегараси муайян вазифа устида ишлашда мослашувчанлик даражасини акс эттиради. Бу қиймат кейинги вазифаларга ёки лойиҳани якунлаш санасига таъсир қилмасдан вазифани қанча кечиктириш мумкинлигини кўрсатади.</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Захирани аниқлаш лойиҳанинг мослашувчанлик даражасини баҳолаш имконини беради.</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Вақт захираси - бу хавфларни қоплаш ва лойиҳа доирасидаги кутилмаган муаммоларни ҳал қилиш учун фойдаланиладиган ресурс.</a:t>
            </a:r>
            <a:endParaRPr lang="uz-Cyrl-UZ"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7"/>
            <a:ext cx="6907452" cy="468950"/>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a:solidFill>
                  <a:srgbClr val="0070C0"/>
                </a:solidFill>
              </a:rPr>
              <a:t>6. </a:t>
            </a:r>
            <a:r>
              <a:rPr lang="ru-RU" sz="3200" dirty="0" smtClean="0">
                <a:solidFill>
                  <a:srgbClr val="0070C0"/>
                </a:solidFill>
              </a:rPr>
              <a:t>Вақт </a:t>
            </a:r>
            <a:r>
              <a:rPr lang="uz-Cyrl-UZ" sz="3200" dirty="0" smtClean="0">
                <a:solidFill>
                  <a:srgbClr val="0070C0"/>
                </a:solidFill>
              </a:rPr>
              <a:t>захирасини хисоблаш</a:t>
            </a:r>
            <a:endParaRPr lang="uz-Cyrl-UZ" sz="3200" dirty="0">
              <a:solidFill>
                <a:srgbClr val="0070C0"/>
              </a:solidFill>
            </a:endParaRPr>
          </a:p>
        </p:txBody>
      </p:sp>
    </p:spTree>
    <p:extLst>
      <p:ext uri="{BB962C8B-B14F-4D97-AF65-F5344CB8AC3E}">
        <p14:creationId xmlns:p14="http://schemas.microsoft.com/office/powerpoint/2010/main" val="2206651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Энг муҳим вазифалар нол захирага эга, яъни улар учун барча муддатлар белгиланган. Ижобий захирага эга бўлган вазифалар критик бўлмаган деб таснифланади, яъни улар лойиҳани якунлаш вақтига таъсир қилмасдан кейинга қолдирилиши мумкин.</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Вақтингиз ёки ресурсларингиз етарли бўлмаса, муҳим бўлмаган вазифаларни ўтказиб юборишингиз мумкин.</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Захира вақтини алгоритм ёрдамида ёки қўлда ҳисоблашингиз мумкин. Умумий ва бўш захирани ҳисоблаш учун алохида ҳисоб-китоблардан фойдаланилади</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15089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0" indent="0" algn="just">
              <a:buClr>
                <a:schemeClr val="tx1">
                  <a:lumMod val="60000"/>
                  <a:lumOff val="40000"/>
                </a:schemeClr>
              </a:buClr>
              <a:buSzPct val="100000"/>
              <a:buNone/>
            </a:pPr>
            <a:r>
              <a:rPr lang="ru-RU" sz="2000" b="0" i="0" u="sng" dirty="0" smtClean="0">
                <a:latin typeface="+mn-lt"/>
              </a:rPr>
              <a:t>Вақт </a:t>
            </a:r>
            <a:r>
              <a:rPr lang="uz-Cyrl-UZ" sz="2000" b="0" i="0" u="sng" dirty="0" smtClean="0">
                <a:latin typeface="+mn-lt"/>
              </a:rPr>
              <a:t>захираси икки турга бўлинади</a:t>
            </a:r>
            <a:r>
              <a:rPr lang="uz-Cyrl-UZ" sz="2000" b="0" i="0" dirty="0" smtClean="0">
                <a:latin typeface="+mn-lt"/>
              </a:rPr>
              <a:t>:</a:t>
            </a:r>
          </a:p>
          <a:p>
            <a:pPr indent="-457200" algn="just">
              <a:buClr>
                <a:schemeClr val="tx1">
                  <a:lumMod val="60000"/>
                  <a:lumOff val="40000"/>
                </a:schemeClr>
              </a:buClr>
              <a:buSzPct val="100000"/>
              <a:buFont typeface="+mj-lt"/>
              <a:buAutoNum type="arabicPeriod"/>
            </a:pPr>
            <a:r>
              <a:rPr lang="uz-Cyrl-UZ" sz="1800" i="0" dirty="0" smtClean="0">
                <a:solidFill>
                  <a:srgbClr val="C00000"/>
                </a:solidFill>
                <a:latin typeface="+mn-lt"/>
              </a:rPr>
              <a:t>Умумий вақт захираси </a:t>
            </a:r>
            <a:r>
              <a:rPr lang="uz-Cyrl-UZ" sz="1800" b="0" i="0" dirty="0" smtClean="0">
                <a:latin typeface="+mn-lt"/>
              </a:rPr>
              <a:t>- бу лойиҳанинг охирги муддатини бузмасдан ва иш жадвалини бузмасдан, муайян ишни бажаришни кечиктиришингиз мумкин бўлган эрта бошланган кундан бошлаб ҳисобланган вақт миқдори. Умумий захира = </a:t>
            </a:r>
            <a:r>
              <a:rPr lang="ru-RU" sz="1800" b="0" i="0" dirty="0"/>
              <a:t>LS – ES </a:t>
            </a:r>
            <a:r>
              <a:rPr lang="uz-Cyrl-UZ" sz="1800" b="0" i="0" dirty="0" smtClean="0"/>
              <a:t>ёки</a:t>
            </a:r>
            <a:r>
              <a:rPr lang="ru-RU" sz="1800" b="0" i="0" dirty="0" smtClean="0"/>
              <a:t> </a:t>
            </a:r>
            <a:r>
              <a:rPr lang="ru-RU" sz="1800" b="0" i="0" dirty="0"/>
              <a:t>LF – EF</a:t>
            </a:r>
            <a:endParaRPr lang="uz-Cyrl-UZ" sz="1800" b="0" i="0" dirty="0" smtClean="0">
              <a:latin typeface="+mn-lt"/>
            </a:endParaRPr>
          </a:p>
          <a:p>
            <a:pPr indent="-457200" algn="just">
              <a:buClr>
                <a:schemeClr val="tx1">
                  <a:lumMod val="60000"/>
                  <a:lumOff val="40000"/>
                </a:schemeClr>
              </a:buClr>
              <a:buSzPct val="100000"/>
              <a:buFont typeface="+mj-lt"/>
              <a:buAutoNum type="arabicPeriod"/>
            </a:pPr>
            <a:r>
              <a:rPr lang="uz-Cyrl-UZ" sz="1800" i="0" dirty="0" smtClean="0">
                <a:solidFill>
                  <a:srgbClr val="C00000"/>
                </a:solidFill>
                <a:latin typeface="+mn-lt"/>
              </a:rPr>
              <a:t>Бўш вақт захираси  </a:t>
            </a:r>
            <a:r>
              <a:rPr lang="uz-Cyrl-UZ" sz="1800" b="0" i="0" dirty="0" smtClean="0">
                <a:latin typeface="+mn-lt"/>
              </a:rPr>
              <a:t>- бу кейинги вазифага таъсир қилмасдан баъзи ишни бажаришни кечиктиришингиз мумкин бўлган вақт миқдори. Бўш вақт захираси фақат икки ёки ундан ортиқ ишда умумий кейинги вазифа бўлса мумкин. Бўш захира = </a:t>
            </a:r>
            <a:r>
              <a:rPr lang="ru-RU" sz="1800" b="0" i="0" dirty="0" smtClean="0"/>
              <a:t>ES (</a:t>
            </a:r>
            <a:r>
              <a:rPr lang="uz-Cyrl-UZ" sz="1800" b="0" i="0" dirty="0" smtClean="0"/>
              <a:t>кейинга вазифанинг</a:t>
            </a:r>
            <a:r>
              <a:rPr lang="ru-RU" sz="1800" b="0" i="0" dirty="0" smtClean="0"/>
              <a:t>)</a:t>
            </a:r>
            <a:r>
              <a:rPr lang="ru-RU" sz="1800" b="0" i="0" dirty="0"/>
              <a:t> – EF </a:t>
            </a:r>
            <a:r>
              <a:rPr lang="ru-RU" sz="1800" b="0" i="0" dirty="0" smtClean="0"/>
              <a:t>(</a:t>
            </a:r>
            <a:r>
              <a:rPr lang="uz-Cyrl-UZ" sz="1800" b="0" i="0" dirty="0" smtClean="0"/>
              <a:t>жорий вазифанинг</a:t>
            </a:r>
            <a:r>
              <a:rPr lang="ru-RU" sz="1800" b="0" i="0" dirty="0" smtClean="0"/>
              <a:t>)</a:t>
            </a:r>
            <a:endParaRPr lang="uz-Cyrl-UZ" sz="18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6"/>
            <a:ext cx="6907452" cy="91567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Умумий ва бўш вақт захиралари</a:t>
            </a:r>
            <a:endParaRPr lang="uz-Cyrl-UZ" sz="3200" dirty="0">
              <a:solidFill>
                <a:srgbClr val="0070C0"/>
              </a:solidFill>
            </a:endParaRPr>
          </a:p>
        </p:txBody>
      </p:sp>
    </p:spTree>
    <p:extLst>
      <p:ext uri="{BB962C8B-B14F-4D97-AF65-F5344CB8AC3E}">
        <p14:creationId xmlns:p14="http://schemas.microsoft.com/office/powerpoint/2010/main" val="2982305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1" end="1"/>
                                            </p:txEl>
                                          </p:spTgt>
                                        </p:tgtEl>
                                        <p:attrNameLst>
                                          <p:attrName>style.visibility</p:attrName>
                                        </p:attrNameLst>
                                      </p:cBhvr>
                                      <p:to>
                                        <p:strVal val="visible"/>
                                      </p:to>
                                    </p:set>
                                    <p:anim calcmode="lin" valueType="num">
                                      <p:cBhvr additive="base">
                                        <p:cTn id="7"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2" end="2"/>
                                            </p:txEl>
                                          </p:spTgt>
                                        </p:tgtEl>
                                        <p:attrNameLst>
                                          <p:attrName>style.visibility</p:attrName>
                                        </p:attrNameLst>
                                      </p:cBhvr>
                                      <p:to>
                                        <p:strVal val="visible"/>
                                      </p:to>
                                    </p:set>
                                    <p:anim calcmode="lin" valueType="num">
                                      <p:cBhvr additive="base">
                                        <p:cTn id="13"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ru-RU" sz="2000" b="0" i="0" dirty="0">
                <a:latin typeface="+mn-lt"/>
              </a:rPr>
              <a:t>Лойиҳа </a:t>
            </a:r>
            <a:r>
              <a:rPr lang="uz-Cyrl-UZ" sz="2000" b="0" i="0" dirty="0" smtClean="0">
                <a:latin typeface="+mn-lt"/>
              </a:rPr>
              <a:t>менежерлари учун вақт захирасини аниқ тушуниши жуда муҳим бўлган бир нечта сабаблари мавжуд:</a:t>
            </a:r>
          </a:p>
          <a:p>
            <a:pPr marL="446088" indent="-342900" algn="just">
              <a:buClr>
                <a:schemeClr val="tx1">
                  <a:lumMod val="60000"/>
                  <a:lumOff val="40000"/>
                </a:schemeClr>
              </a:buClr>
              <a:buSzPct val="100000"/>
              <a:buFont typeface="Courier New" panose="02070309020205020404" pitchFamily="49" charset="0"/>
              <a:buChar char="o"/>
            </a:pPr>
            <a:r>
              <a:rPr lang="uz-Cyrl-UZ" sz="2000" i="0" dirty="0" smtClean="0">
                <a:solidFill>
                  <a:srgbClr val="C00000"/>
                </a:solidFill>
                <a:latin typeface="+mn-lt"/>
              </a:rPr>
              <a:t>Бу лойиҳаларнинг ўз вақтида бажарилишини таъминлайди: </a:t>
            </a:r>
            <a:r>
              <a:rPr lang="uz-Cyrl-UZ" sz="2000" b="0" i="0" dirty="0" smtClean="0">
                <a:latin typeface="+mn-lt"/>
              </a:rPr>
              <a:t>лойиҳа бўйича умумий захирани кузатиш лойиҳа қанчалик тизимли равишда амалга оширилаётганлигини аниқлаш имконини беради. Вақт захираси қанчалик катта бўлса, иш ўз вақтида ёки ҳатто муддатидан олдин бажарилиши эҳтимоли шунчалик юқори бўлади</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6"/>
            <a:ext cx="6907452" cy="91567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Вақт </a:t>
            </a:r>
            <a:r>
              <a:rPr lang="uz-Cyrl-UZ" sz="3200" dirty="0" smtClean="0">
                <a:solidFill>
                  <a:srgbClr val="0070C0"/>
                </a:solidFill>
              </a:rPr>
              <a:t>захираси аҳамияти</a:t>
            </a:r>
            <a:endParaRPr lang="uz-Cyrl-UZ" sz="3200" dirty="0">
              <a:solidFill>
                <a:srgbClr val="0070C0"/>
              </a:solidFill>
            </a:endParaRPr>
          </a:p>
        </p:txBody>
      </p:sp>
    </p:spTree>
    <p:extLst>
      <p:ext uri="{BB962C8B-B14F-4D97-AF65-F5344CB8AC3E}">
        <p14:creationId xmlns:p14="http://schemas.microsoft.com/office/powerpoint/2010/main" val="2414190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Effect transition="in" filter="barn(inVertical)">
                                      <p:cBhvr>
                                        <p:cTn id="13" dur="500"/>
                                        <p:tgtEl>
                                          <p:spTgt spid="9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446088" lvl="0" indent="-342900" algn="just">
              <a:buClr>
                <a:schemeClr val="tx1">
                  <a:lumMod val="60000"/>
                  <a:lumOff val="40000"/>
                </a:schemeClr>
              </a:buClr>
              <a:buSzPct val="100000"/>
              <a:buFont typeface="Courier New" panose="02070309020205020404" pitchFamily="49" charset="0"/>
              <a:buChar char="o"/>
            </a:pPr>
            <a:r>
              <a:rPr lang="ru-RU" sz="2000" i="0" dirty="0">
                <a:solidFill>
                  <a:srgbClr val="C00000"/>
                </a:solidFill>
                <a:latin typeface="+mn-lt"/>
              </a:rPr>
              <a:t>Бу </a:t>
            </a:r>
            <a:r>
              <a:rPr lang="uz-Cyrl-UZ" sz="2000" i="0" dirty="0" smtClean="0">
                <a:solidFill>
                  <a:srgbClr val="C00000"/>
                </a:solidFill>
                <a:latin typeface="+mn-lt"/>
              </a:rPr>
              <a:t>устуворликни аниқлашга ёрдам беради:</a:t>
            </a:r>
            <a:r>
              <a:rPr lang="uz-Cyrl-UZ" sz="2000" b="0" i="0" dirty="0" smtClean="0">
                <a:latin typeface="+mn-lt"/>
              </a:rPr>
              <a:t> бўш вақтли вазифаларни аниқлаш орқали сиз қайси вазифаларга устуворлик берилиши ва қайси бири ҳозирча қолдирилиши мумкинлиги ҳақида яхшироқ тасаввурга эга бўласиз.</a:t>
            </a:r>
          </a:p>
          <a:p>
            <a:pPr marL="446088" lvl="0" indent="-342900" algn="just">
              <a:buClr>
                <a:schemeClr val="tx1">
                  <a:lumMod val="60000"/>
                  <a:lumOff val="40000"/>
                </a:schemeClr>
              </a:buClr>
              <a:buSzPct val="100000"/>
              <a:buFont typeface="Courier New" panose="02070309020205020404" pitchFamily="49" charset="0"/>
              <a:buChar char="o"/>
            </a:pPr>
            <a:r>
              <a:rPr lang="uz-Cyrl-UZ" sz="2000" i="0" dirty="0" smtClean="0">
                <a:solidFill>
                  <a:srgbClr val="C00000"/>
                </a:solidFill>
                <a:latin typeface="+mn-lt"/>
              </a:rPr>
              <a:t>Бу фойдали манба: </a:t>
            </a:r>
            <a:r>
              <a:rPr lang="uz-Cyrl-UZ" sz="2000" b="0" i="0" dirty="0" smtClean="0">
                <a:latin typeface="+mn-lt"/>
              </a:rPr>
              <a:t>бу захира хавфларни қоплаш ва лойиҳа доирасидаги кутилмаган муаммоларни ҳал қилиш учун ишлатилиши мумкин бўлган қўшимча вақтни ифодалайди. Мавжуд бўш вақтни тушуниш ундан фойдаланишнинг энг самарали усулини танлаш имконини беради</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80578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Effect transition="in" filter="barn(inVertical)">
                                      <p:cBhvr>
                                        <p:cTn id="7" dur="500"/>
                                        <p:tgtEl>
                                          <p:spTgt spid="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90">
                                            <p:txEl>
                                              <p:pRg st="1" end="1"/>
                                            </p:txEl>
                                          </p:spTgt>
                                        </p:tgtEl>
                                        <p:attrNameLst>
                                          <p:attrName>style.visibility</p:attrName>
                                        </p:attrNameLst>
                                      </p:cBhvr>
                                      <p:to>
                                        <p:strVal val="visible"/>
                                      </p:to>
                                    </p:set>
                                    <p:animEffect transition="in" filter="barn(inVertical)">
                                      <p:cBhvr>
                                        <p:cTn id="12" dur="500"/>
                                        <p:tgtEl>
                                          <p:spTgt spid="9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3" name="Прямоугольник 2"/>
          <p:cNvSpPr/>
          <p:nvPr/>
        </p:nvSpPr>
        <p:spPr>
          <a:xfrm>
            <a:off x="5537675" y="1982780"/>
            <a:ext cx="2873409" cy="2585323"/>
          </a:xfrm>
          <a:prstGeom prst="rect">
            <a:avLst/>
          </a:prstGeom>
        </p:spPr>
        <p:txBody>
          <a:bodyPr wrap="square">
            <a:spAutoFit/>
          </a:bodyPr>
          <a:lstStyle/>
          <a:p>
            <a:pPr algn="ctr"/>
            <a:r>
              <a:rPr lang="uz-Cyrl-UZ" sz="1800" b="1" dirty="0" smtClean="0"/>
              <a:t>КЙУдан қандай фойдаланиш керак</a:t>
            </a:r>
          </a:p>
          <a:p>
            <a:pPr algn="just"/>
            <a:r>
              <a:rPr lang="uz-Cyrl-UZ" sz="1800" dirty="0" smtClean="0"/>
              <a:t>КЙУ лойиҳалар бўйича ишларнинг бориши шаффофлигини таъмин-лайди, бу сизга вазифа-ларни бажариш вақтини назорат қилиш имконини беради. </a:t>
            </a:r>
            <a:endParaRPr lang="uz-Cyrl-UZ" sz="1800"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57225"/>
            <a:ext cx="5362575" cy="4486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079403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par>
                                <p:cTn id="8" presetID="16" presetClass="entr" presetSubtype="21" fill="hold"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barn(inVertical)">
                                      <p:cBhvr>
                                        <p:cTn id="10"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0" indent="0" algn="just">
              <a:buClr>
                <a:schemeClr val="tx1">
                  <a:lumMod val="60000"/>
                  <a:lumOff val="40000"/>
                </a:schemeClr>
              </a:buClr>
              <a:buSzPct val="100000"/>
              <a:buNone/>
            </a:pPr>
            <a:r>
              <a:rPr lang="uz-Cyrl-UZ" sz="2000" b="0" i="0" dirty="0" smtClean="0">
                <a:latin typeface="+mn-lt"/>
              </a:rPr>
              <a:t>Баъзида лойиҳа вақт жадвалини ўзгартириш керак бўлади. Бундай ҳолларда вақтни сиқишнинг иккита усулидан фойдаланиш мумкин:</a:t>
            </a:r>
          </a:p>
          <a:p>
            <a:pPr indent="-277813" algn="just">
              <a:buClr>
                <a:schemeClr val="tx1">
                  <a:lumMod val="60000"/>
                  <a:lumOff val="40000"/>
                </a:schemeClr>
              </a:buClr>
              <a:buSzPct val="100000"/>
              <a:buFont typeface="+mj-lt"/>
              <a:buAutoNum type="arabicPeriod"/>
            </a:pPr>
            <a:r>
              <a:rPr lang="uz-Cyrl-UZ" sz="2000" b="0" i="0" dirty="0" smtClean="0">
                <a:latin typeface="+mn-lt"/>
              </a:rPr>
              <a:t>тезлашиш</a:t>
            </a:r>
          </a:p>
          <a:p>
            <a:pPr indent="-277813" algn="just">
              <a:buClr>
                <a:schemeClr val="tx1">
                  <a:lumMod val="60000"/>
                  <a:lumOff val="40000"/>
                </a:schemeClr>
              </a:buClr>
              <a:buSzPct val="100000"/>
              <a:buFont typeface="+mj-lt"/>
              <a:buAutoNum type="arabicPeriod"/>
            </a:pPr>
            <a:r>
              <a:rPr lang="uz-Cyrl-UZ" sz="2000" b="0" i="0" dirty="0" smtClean="0">
                <a:latin typeface="+mn-lt"/>
              </a:rPr>
              <a:t>кучайтириш</a:t>
            </a:r>
          </a:p>
          <a:p>
            <a:pPr marL="342900" indent="-342900" algn="just">
              <a:buClr>
                <a:schemeClr val="tx1">
                  <a:lumMod val="60000"/>
                  <a:lumOff val="40000"/>
                </a:schemeClr>
              </a:buClr>
              <a:buSzPct val="100000"/>
              <a:buFont typeface="Wingdings" panose="05000000000000000000" pitchFamily="2" charset="2"/>
              <a:buChar char="Ø"/>
            </a:pPr>
            <a:r>
              <a:rPr lang="uz-Cyrl-UZ" sz="2000" i="0" dirty="0" smtClean="0">
                <a:solidFill>
                  <a:srgbClr val="C00000"/>
                </a:solidFill>
                <a:latin typeface="+mn-lt"/>
              </a:rPr>
              <a:t>Тезлашиш</a:t>
            </a:r>
            <a:r>
              <a:rPr lang="uz-Cyrl-UZ" sz="2000" b="0" i="0" dirty="0" smtClean="0">
                <a:latin typeface="+mn-lt"/>
              </a:rPr>
              <a:t> - бир вақтнинг ўзида бажарилиши мумкин бўлган ишни аниқлаш учун критик йўлни таҳлил қилиш. Жараёнларнинг параллел бажарилиши ишнинг умумий давомийлигини қисқартиради.</a:t>
            </a:r>
            <a:endParaRPr lang="uz-Cyrl-UZ"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6"/>
            <a:ext cx="6907452" cy="91567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Сиқилган муддатлар</a:t>
            </a:r>
            <a:endParaRPr lang="uz-Cyrl-UZ" sz="3200" dirty="0">
              <a:solidFill>
                <a:srgbClr val="0070C0"/>
              </a:solidFill>
            </a:endParaRPr>
          </a:p>
        </p:txBody>
      </p:sp>
    </p:spTree>
    <p:extLst>
      <p:ext uri="{BB962C8B-B14F-4D97-AF65-F5344CB8AC3E}">
        <p14:creationId xmlns:p14="http://schemas.microsoft.com/office/powerpoint/2010/main" val="371858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Effect transition="in" filter="barn(inVertical)">
                                      <p:cBhvr>
                                        <p:cTn id="7" dur="500"/>
                                        <p:tgtEl>
                                          <p:spTgt spid="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0">
                                            <p:txEl>
                                              <p:pRg st="1" end="1"/>
                                            </p:txEl>
                                          </p:spTgt>
                                        </p:tgtEl>
                                        <p:attrNameLst>
                                          <p:attrName>style.visibility</p:attrName>
                                        </p:attrNameLst>
                                      </p:cBhvr>
                                      <p:to>
                                        <p:strVal val="visible"/>
                                      </p:to>
                                    </p:set>
                                    <p:anim calcmode="lin" valueType="num">
                                      <p:cBhvr additive="base">
                                        <p:cTn id="12"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90">
                                            <p:txEl>
                                              <p:pRg st="2" end="2"/>
                                            </p:txEl>
                                          </p:spTgt>
                                        </p:tgtEl>
                                        <p:attrNameLst>
                                          <p:attrName>style.visibility</p:attrName>
                                        </p:attrNameLst>
                                      </p:cBhvr>
                                      <p:to>
                                        <p:strVal val="visible"/>
                                      </p:to>
                                    </p:set>
                                    <p:anim calcmode="lin" valueType="num">
                                      <p:cBhvr additive="base">
                                        <p:cTn id="18"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nodeType="clickEffect">
                                  <p:stCondLst>
                                    <p:cond delay="0"/>
                                  </p:stCondLst>
                                  <p:childTnLst>
                                    <p:set>
                                      <p:cBhvr>
                                        <p:cTn id="23" dur="1" fill="hold">
                                          <p:stCondLst>
                                            <p:cond delay="0"/>
                                          </p:stCondLst>
                                        </p:cTn>
                                        <p:tgtEl>
                                          <p:spTgt spid="90">
                                            <p:txEl>
                                              <p:pRg st="3" end="3"/>
                                            </p:txEl>
                                          </p:spTgt>
                                        </p:tgtEl>
                                        <p:attrNameLst>
                                          <p:attrName>style.visibility</p:attrName>
                                        </p:attrNameLst>
                                      </p:cBhvr>
                                      <p:to>
                                        <p:strVal val="visible"/>
                                      </p:to>
                                    </p:set>
                                    <p:animEffect transition="in" filter="barn(inVertical)">
                                      <p:cBhvr>
                                        <p:cTn id="24" dur="500"/>
                                        <p:tgtEl>
                                          <p:spTgt spid="9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212725" lvl="0" indent="-212725" algn="just">
              <a:buClr>
                <a:schemeClr val="tx1">
                  <a:lumMod val="60000"/>
                  <a:lumOff val="40000"/>
                </a:schemeClr>
              </a:buClr>
              <a:buSzPct val="100000"/>
              <a:buFont typeface="Wingdings" panose="05000000000000000000" pitchFamily="2" charset="2"/>
              <a:buChar char="Ø"/>
            </a:pPr>
            <a:r>
              <a:rPr lang="uz-Cyrl-UZ" sz="2000" i="0" dirty="0" smtClean="0">
                <a:solidFill>
                  <a:srgbClr val="C00000"/>
                </a:solidFill>
                <a:latin typeface="+mn-lt"/>
              </a:rPr>
              <a:t>Кучайтириш</a:t>
            </a:r>
            <a:r>
              <a:rPr lang="uz-Cyrl-UZ" sz="2000" i="0" dirty="0" smtClean="0">
                <a:latin typeface="+mn-lt"/>
              </a:rPr>
              <a:t> </a:t>
            </a:r>
            <a:r>
              <a:rPr lang="uz-Cyrl-UZ" sz="2000" b="0" i="0" dirty="0" smtClean="0">
                <a:latin typeface="+mn-lt"/>
              </a:rPr>
              <a:t>- бу ишни тезлаштириш учун қўшимча ресурсларни ажратишни ўз ичига олган жараён. Қўшимча ресурсларни жалб қилишдан олдин, улар лойиҳа доирасидан ошмаслигига ишонч ҳосил қилинг ва манфаатдор томонларни тегишли ўзгаришлар ҳақида хабардор қилинг.</a:t>
            </a:r>
          </a:p>
          <a:p>
            <a:pPr marL="212725" lvl="0" indent="-212725" algn="just">
              <a:buClr>
                <a:schemeClr val="tx1">
                  <a:lumMod val="60000"/>
                  <a:lumOff val="40000"/>
                </a:schemeClr>
              </a:buClr>
              <a:buSzPct val="100000"/>
              <a:buFont typeface="Wingdings" panose="05000000000000000000" pitchFamily="2" charset="2"/>
              <a:buChar char="Ø"/>
            </a:pPr>
            <a:endParaRPr lang="uz-Cyrl-UZ" sz="2000" b="0" i="0" dirty="0" smtClean="0">
              <a:latin typeface="+mn-lt"/>
            </a:endParaRPr>
          </a:p>
          <a:p>
            <a:pPr marL="0" lvl="0" indent="0" algn="just">
              <a:buClr>
                <a:schemeClr val="tx1">
                  <a:lumMod val="60000"/>
                  <a:lumOff val="40000"/>
                </a:schemeClr>
              </a:buClr>
              <a:buSzPct val="100000"/>
              <a:buNone/>
            </a:pPr>
            <a:r>
              <a:rPr lang="uz-Cyrl-UZ" sz="2000" b="0" i="0" dirty="0" smtClean="0">
                <a:latin typeface="+mn-lt"/>
              </a:rPr>
              <a:t>Критик йўлни аниқлаганингиздан сўнг, белгиланган муддатларни қондириш учун тегишли стратегияни танлашингиз мумкин</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577821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Effect transition="in" filter="barn(inVertical)">
                                      <p:cBhvr>
                                        <p:cTn id="7" dur="500"/>
                                        <p:tgtEl>
                                          <p:spTgt spid="9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90">
                                            <p:txEl>
                                              <p:pRg st="2" end="2"/>
                                            </p:txEl>
                                          </p:spTgt>
                                        </p:tgtEl>
                                        <p:attrNameLst>
                                          <p:attrName>style.visibility</p:attrName>
                                        </p:attrNameLst>
                                      </p:cBhvr>
                                      <p:to>
                                        <p:strVal val="visible"/>
                                      </p:to>
                                    </p:set>
                                    <p:anim calcmode="lin" valueType="num">
                                      <p:cBhvr additive="base">
                                        <p:cTn id="12"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Шуни эсда тутиш керакки</a:t>
            </a:r>
            <a:r>
              <a:rPr lang="ru-RU" sz="2000" b="0" i="0" dirty="0" smtClean="0">
                <a:latin typeface="+mn-lt"/>
              </a:rPr>
              <a:t>, КЙУ</a:t>
            </a:r>
            <a:r>
              <a:rPr lang="uz-Cyrl-UZ" sz="2000" b="0" i="0" dirty="0" smtClean="0">
                <a:latin typeface="+mn-lt"/>
              </a:rPr>
              <a:t> ресурсларнинг мавжудлигини ҳисобга олмайди</a:t>
            </a:r>
            <a:r>
              <a:rPr lang="ru-RU" sz="2000" b="0" i="0" dirty="0" smtClean="0">
                <a:latin typeface="+mn-lt"/>
              </a:rPr>
              <a:t>. </a:t>
            </a:r>
            <a:r>
              <a:rPr lang="uz-Cyrl-UZ" sz="2000" b="0" i="0" dirty="0" smtClean="0">
                <a:latin typeface="+mn-lt"/>
              </a:rPr>
              <a:t>Ресурслар танқислиги бўлса, ушбу муаммони ҳал қилиш учун ресурсларни қайта тақсимлаш усули қўлланилиши </a:t>
            </a:r>
            <a:r>
              <a:rPr lang="ru-RU" sz="2000" b="0" i="0" dirty="0" smtClean="0">
                <a:latin typeface="+mn-lt"/>
              </a:rPr>
              <a:t>мумкин</a:t>
            </a:r>
            <a:r>
              <a:rPr lang="ru-RU" sz="2000" b="0" i="0" dirty="0">
                <a:latin typeface="+mn-lt"/>
              </a:rPr>
              <a:t>.</a:t>
            </a:r>
          </a:p>
          <a:p>
            <a:pPr marL="212725" indent="-212725" algn="just">
              <a:buClr>
                <a:schemeClr val="tx1">
                  <a:lumMod val="60000"/>
                  <a:lumOff val="40000"/>
                </a:schemeClr>
              </a:buClr>
              <a:buSzPct val="100000"/>
              <a:buFont typeface="Wingdings" panose="05000000000000000000" pitchFamily="2" charset="2"/>
              <a:buChar char="Ø"/>
            </a:pPr>
            <a:r>
              <a:rPr lang="ru-RU" sz="2000" b="0" i="0" dirty="0">
                <a:latin typeface="+mn-lt"/>
              </a:rPr>
              <a:t>Ушбу </a:t>
            </a:r>
            <a:r>
              <a:rPr lang="uz-Cyrl-UZ" sz="2000" b="0" i="0" dirty="0" smtClean="0">
                <a:latin typeface="+mn-lt"/>
              </a:rPr>
              <a:t>техниканинг мақсади ресурсларни тўғри тақсимлаш ва мавжуд ресурслар билан лойиҳани якунлашдир.</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Ресурсларни қайта тақсимлаш техникаси лойиҳанинг бошланиш ва тугаш саналарини мослаштиради</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6"/>
            <a:ext cx="6907452" cy="91567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Ресурс </a:t>
            </a:r>
            <a:r>
              <a:rPr lang="uz-Cyrl-UZ" sz="3200" dirty="0" smtClean="0">
                <a:solidFill>
                  <a:srgbClr val="0070C0"/>
                </a:solidFill>
              </a:rPr>
              <a:t>етишмовчилиги муаммоси</a:t>
            </a:r>
            <a:endParaRPr lang="uz-Cyrl-UZ" sz="3200" dirty="0">
              <a:solidFill>
                <a:srgbClr val="0070C0"/>
              </a:solidFill>
            </a:endParaRPr>
          </a:p>
        </p:txBody>
      </p:sp>
    </p:spTree>
    <p:extLst>
      <p:ext uri="{BB962C8B-B14F-4D97-AF65-F5344CB8AC3E}">
        <p14:creationId xmlns:p14="http://schemas.microsoft.com/office/powerpoint/2010/main" val="2842647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ru-RU" sz="2000" b="0" i="0" dirty="0">
                <a:latin typeface="+mn-lt"/>
              </a:rPr>
              <a:t>Сиз </a:t>
            </a:r>
            <a:r>
              <a:rPr lang="ru-RU" sz="2000" b="0" i="0" dirty="0" smtClean="0">
                <a:latin typeface="+mn-lt"/>
              </a:rPr>
              <a:t>КЙУ </a:t>
            </a:r>
            <a:r>
              <a:rPr lang="uz-Cyrl-UZ" sz="2000" b="0" i="0" dirty="0" smtClean="0">
                <a:latin typeface="+mn-lt"/>
              </a:rPr>
              <a:t>асосида яратилган иш жадвалига ўзгартиришлар киритишингиз мумкин, чунки сиз ҳали ҳам тахминий иш давомийлиги билан ишлайсиз</a:t>
            </a:r>
            <a:r>
              <a:rPr lang="ru-RU" sz="2000" b="0" i="0" dirty="0" smtClean="0">
                <a:latin typeface="+mn-lt"/>
              </a:rPr>
              <a:t>.</a:t>
            </a:r>
            <a:endParaRPr lang="ru-RU" sz="2000" b="0" i="0" dirty="0">
              <a:latin typeface="+mn-lt"/>
            </a:endParaRP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Бошланғич критик йўлни лойиҳани амалга ошириш жараёнида ҳақиқий билан солиштириш мумкин.</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Ушбу маълумотлар келажакдаги лойиҳалар учун вазифаларнинг давомийлигини аниқроқ баҳолаш имконини беради</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6"/>
            <a:ext cx="6907452" cy="915673"/>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Маълумотларни тўплаш</a:t>
            </a:r>
            <a:endParaRPr lang="uz-Cyrl-UZ" sz="3200" dirty="0">
              <a:solidFill>
                <a:srgbClr val="0070C0"/>
              </a:solidFill>
            </a:endParaRPr>
          </a:p>
        </p:txBody>
      </p:sp>
    </p:spTree>
    <p:extLst>
      <p:ext uri="{BB962C8B-B14F-4D97-AF65-F5344CB8AC3E}">
        <p14:creationId xmlns:p14="http://schemas.microsoft.com/office/powerpoint/2010/main" val="4214476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Гантт диаграммаси – бу олдиндан белгиланган хронология бўйича кузатилиши мумкин бўлган лойиҳа ишини акс эттирувчи горизонтал чизиқли диаграммадир</a:t>
            </a:r>
            <a:r>
              <a:rPr lang="ru-RU" sz="2000" b="0" i="0" dirty="0" smtClean="0">
                <a:latin typeface="+mn-lt"/>
              </a:rPr>
              <a:t>.</a:t>
            </a:r>
            <a:endParaRPr lang="ru-RU" sz="2000" b="0" i="0" dirty="0">
              <a:latin typeface="+mn-lt"/>
            </a:endParaRP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КЙУ</a:t>
            </a:r>
            <a:r>
              <a:rPr lang="ru-RU" sz="2000" b="0" i="0" dirty="0" smtClean="0">
                <a:latin typeface="+mn-lt"/>
              </a:rPr>
              <a:t> хам, </a:t>
            </a:r>
            <a:r>
              <a:rPr lang="uz-Cyrl-UZ" sz="2000" b="0" i="0" dirty="0" smtClean="0">
                <a:latin typeface="+mn-lt"/>
              </a:rPr>
              <a:t>Гантт диаграммаси хам вазифалар ўртасидаги боғлиқликни кўрсатади.</a:t>
            </a:r>
          </a:p>
          <a:p>
            <a:pPr marL="212725" indent="-212725" algn="just">
              <a:buClr>
                <a:schemeClr val="tx1">
                  <a:lumMod val="60000"/>
                  <a:lumOff val="40000"/>
                </a:schemeClr>
              </a:buClr>
              <a:buSzPct val="100000"/>
              <a:buFont typeface="Wingdings" panose="05000000000000000000" pitchFamily="2" charset="2"/>
              <a:buChar char="Ø"/>
            </a:pPr>
            <a:r>
              <a:rPr lang="uz-Cyrl-UZ" sz="2000" b="0" i="0" dirty="0" smtClean="0">
                <a:latin typeface="+mn-lt"/>
              </a:rPr>
              <a:t>Иккита восита ўртасидаги фарқларни кўриб чиқамиз</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620879" y="263647"/>
            <a:ext cx="6907452" cy="573842"/>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КЙУ </a:t>
            </a:r>
            <a:r>
              <a:rPr lang="en-US" sz="3200" dirty="0" smtClean="0">
                <a:solidFill>
                  <a:srgbClr val="0070C0"/>
                </a:solidFill>
              </a:rPr>
              <a:t>vs</a:t>
            </a:r>
            <a:r>
              <a:rPr lang="ru-RU" sz="3200" dirty="0" smtClean="0">
                <a:solidFill>
                  <a:srgbClr val="0070C0"/>
                </a:solidFill>
              </a:rPr>
              <a:t> </a:t>
            </a:r>
            <a:r>
              <a:rPr lang="uz-Cyrl-UZ" sz="3200" dirty="0" smtClean="0">
                <a:solidFill>
                  <a:srgbClr val="0070C0"/>
                </a:solidFill>
              </a:rPr>
              <a:t>Гант</a:t>
            </a:r>
            <a:r>
              <a:rPr lang="en-US" sz="3200" dirty="0" smtClean="0">
                <a:solidFill>
                  <a:srgbClr val="0070C0"/>
                </a:solidFill>
              </a:rPr>
              <a:t> </a:t>
            </a:r>
            <a:r>
              <a:rPr lang="uz-Cyrl-UZ" sz="3200" dirty="0" smtClean="0">
                <a:solidFill>
                  <a:srgbClr val="0070C0"/>
                </a:solidFill>
              </a:rPr>
              <a:t>диаграммаси</a:t>
            </a:r>
            <a:endParaRPr lang="uz-Cyrl-UZ" sz="3200" dirty="0">
              <a:solidFill>
                <a:srgbClr val="0070C0"/>
              </a:solidFill>
            </a:endParaRPr>
          </a:p>
        </p:txBody>
      </p:sp>
    </p:spTree>
    <p:extLst>
      <p:ext uri="{BB962C8B-B14F-4D97-AF65-F5344CB8AC3E}">
        <p14:creationId xmlns:p14="http://schemas.microsoft.com/office/powerpoint/2010/main" val="7428438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539750" lvl="0" indent="-342900" algn="just">
              <a:buClr>
                <a:schemeClr val="tx1">
                  <a:lumMod val="60000"/>
                  <a:lumOff val="40000"/>
                </a:schemeClr>
              </a:buClr>
              <a:buSzPct val="100000"/>
              <a:buFont typeface="Courier New" panose="02070309020205020404" pitchFamily="49" charset="0"/>
              <a:buChar char="o"/>
            </a:pPr>
            <a:r>
              <a:rPr lang="ru-RU" sz="2000" b="0" i="0" dirty="0">
                <a:latin typeface="+mn-lt"/>
              </a:rPr>
              <a:t>Критик ва </a:t>
            </a:r>
            <a:r>
              <a:rPr lang="ru-RU" sz="2000" b="0" i="0" dirty="0" smtClean="0">
                <a:latin typeface="+mn-lt"/>
              </a:rPr>
              <a:t>критик </a:t>
            </a:r>
            <a:r>
              <a:rPr lang="uz-Cyrl-UZ" sz="2000" b="0" i="0" dirty="0" smtClean="0">
                <a:latin typeface="+mn-lt"/>
              </a:rPr>
              <a:t>бўлмаган йўлларни яққол кўрсатади ва лойиҳанинг давомийлигини ҳисоблаш имконини беради</a:t>
            </a:r>
          </a:p>
          <a:p>
            <a:pPr marL="539750" lvl="0" indent="-342900" algn="just">
              <a:buClr>
                <a:schemeClr val="tx1">
                  <a:lumMod val="60000"/>
                  <a:lumOff val="40000"/>
                </a:schemeClr>
              </a:buClr>
              <a:buSzPct val="100000"/>
              <a:buFont typeface="Courier New" panose="02070309020205020404" pitchFamily="49" charset="0"/>
              <a:buChar char="o"/>
            </a:pPr>
            <a:r>
              <a:rPr lang="uz-Cyrl-UZ" sz="2000" b="0" i="0" dirty="0" smtClean="0">
                <a:latin typeface="+mn-lt"/>
              </a:rPr>
              <a:t>Тегишли ҳудудлар билан тармоқ диаграммаси сифатида кўрсатилади</a:t>
            </a:r>
          </a:p>
          <a:p>
            <a:pPr marL="539750" lvl="0" indent="-342900" algn="just">
              <a:buClr>
                <a:schemeClr val="tx1">
                  <a:lumMod val="60000"/>
                  <a:lumOff val="40000"/>
                </a:schemeClr>
              </a:buClr>
              <a:buSzPct val="100000"/>
              <a:buFont typeface="Courier New" panose="02070309020205020404" pitchFamily="49" charset="0"/>
              <a:buChar char="o"/>
            </a:pPr>
            <a:r>
              <a:rPr lang="ru-RU" sz="2000" b="0" i="0" dirty="0" smtClean="0">
                <a:latin typeface="+mn-lt"/>
              </a:rPr>
              <a:t>Керакли </a:t>
            </a:r>
            <a:r>
              <a:rPr lang="uz-Cyrl-UZ" sz="2000" b="0" i="0" dirty="0" smtClean="0">
                <a:latin typeface="+mn-lt"/>
              </a:rPr>
              <a:t>ресурсларни кўрсатмайди</a:t>
            </a:r>
          </a:p>
          <a:p>
            <a:pPr marL="539750" lvl="0" indent="-342900" algn="just">
              <a:buClr>
                <a:schemeClr val="tx1">
                  <a:lumMod val="60000"/>
                  <a:lumOff val="40000"/>
                </a:schemeClr>
              </a:buClr>
              <a:buSzPct val="100000"/>
              <a:buFont typeface="Courier New" panose="02070309020205020404" pitchFamily="49" charset="0"/>
              <a:buChar char="o"/>
            </a:pPr>
            <a:r>
              <a:rPr lang="uz-Cyrl-UZ" sz="2000" b="0" i="0" dirty="0" smtClean="0">
                <a:latin typeface="+mn-lt"/>
              </a:rPr>
              <a:t>Ишларни тармоқ диаграммасида вақт жадвалисиз кўрсатади</a:t>
            </a:r>
            <a:endParaRPr lang="uz-Cyrl-UZ"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620879" y="263647"/>
            <a:ext cx="6907452" cy="573842"/>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ru-RU" sz="3200" dirty="0" smtClean="0">
                <a:solidFill>
                  <a:srgbClr val="0070C0"/>
                </a:solidFill>
              </a:rPr>
              <a:t>Критик </a:t>
            </a:r>
            <a:r>
              <a:rPr lang="uz-Cyrl-UZ" sz="3200" dirty="0" smtClean="0">
                <a:solidFill>
                  <a:srgbClr val="0070C0"/>
                </a:solidFill>
              </a:rPr>
              <a:t>йўл услуби</a:t>
            </a:r>
            <a:endParaRPr lang="uz-Cyrl-UZ" sz="3200" dirty="0">
              <a:solidFill>
                <a:srgbClr val="0070C0"/>
              </a:solidFill>
            </a:endParaRPr>
          </a:p>
        </p:txBody>
      </p:sp>
    </p:spTree>
    <p:extLst>
      <p:ext uri="{BB962C8B-B14F-4D97-AF65-F5344CB8AC3E}">
        <p14:creationId xmlns:p14="http://schemas.microsoft.com/office/powerpoint/2010/main" val="279412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17"/>
          <p:cNvSpPr txBox="1">
            <a:spLocks noGrp="1"/>
          </p:cNvSpPr>
          <p:nvPr>
            <p:ph type="body" idx="1"/>
          </p:nvPr>
        </p:nvSpPr>
        <p:spPr>
          <a:xfrm>
            <a:off x="605017" y="1465836"/>
            <a:ext cx="7947717" cy="3524908"/>
          </a:xfrm>
          <a:prstGeom prst="rect">
            <a:avLst/>
          </a:prstGeom>
        </p:spPr>
        <p:txBody>
          <a:bodyPr spcFirstLastPara="1" wrap="square" lIns="91425" tIns="91425" rIns="91425" bIns="91425" anchor="t" anchorCtr="0">
            <a:noAutofit/>
          </a:bodyPr>
          <a:lstStyle/>
          <a:p>
            <a:pPr marL="539750" lvl="0" indent="-342900" algn="just">
              <a:buClr>
                <a:schemeClr val="tx1">
                  <a:lumMod val="60000"/>
                  <a:lumOff val="40000"/>
                </a:schemeClr>
              </a:buClr>
              <a:buSzPct val="100000"/>
              <a:buFont typeface="Courier New" panose="02070309020205020404" pitchFamily="49" charset="0"/>
              <a:buChar char="o"/>
            </a:pPr>
            <a:r>
              <a:rPr lang="uz-Cyrl-UZ" sz="2000" b="0" i="0" dirty="0" smtClean="0">
                <a:latin typeface="+mn-lt"/>
              </a:rPr>
              <a:t>Лойиҳанинг боришини яққол кўрсатади</a:t>
            </a:r>
          </a:p>
          <a:p>
            <a:pPr marL="539750" lvl="0" indent="-342900" algn="just">
              <a:buClr>
                <a:schemeClr val="tx1">
                  <a:lumMod val="60000"/>
                  <a:lumOff val="40000"/>
                </a:schemeClr>
              </a:buClr>
              <a:buSzPct val="100000"/>
              <a:buFont typeface="Courier New" panose="02070309020205020404" pitchFamily="49" charset="0"/>
              <a:buChar char="o"/>
            </a:pPr>
            <a:r>
              <a:rPr lang="uz-Cyrl-UZ" sz="2000" b="0" i="0" dirty="0" smtClean="0">
                <a:latin typeface="+mn-lt"/>
              </a:rPr>
              <a:t>Горизонтал чизиқли диаграмма сифатида кўрсатилади</a:t>
            </a:r>
          </a:p>
          <a:p>
            <a:pPr marL="539750" lvl="0" indent="-342900" algn="just">
              <a:buClr>
                <a:schemeClr val="tx1">
                  <a:lumMod val="60000"/>
                  <a:lumOff val="40000"/>
                </a:schemeClr>
              </a:buClr>
              <a:buSzPct val="100000"/>
              <a:buFont typeface="Courier New" panose="02070309020205020404" pitchFamily="49" charset="0"/>
              <a:buChar char="o"/>
            </a:pPr>
            <a:r>
              <a:rPr lang="uz-Cyrl-UZ" sz="2000" b="0" i="0" dirty="0" smtClean="0">
                <a:latin typeface="+mn-lt"/>
              </a:rPr>
              <a:t>Ҳар бир иш учун зарур бўлган ресурсларни кўрсатади</a:t>
            </a:r>
          </a:p>
          <a:p>
            <a:pPr marL="539750" lvl="0" indent="-342900" algn="just">
              <a:buClr>
                <a:schemeClr val="tx1">
                  <a:lumMod val="60000"/>
                  <a:lumOff val="40000"/>
                </a:schemeClr>
              </a:buClr>
              <a:buSzPct val="100000"/>
              <a:buFont typeface="Courier New" panose="02070309020205020404" pitchFamily="49" charset="0"/>
              <a:buChar char="o"/>
            </a:pPr>
            <a:r>
              <a:rPr lang="uz-Cyrl-UZ" sz="2000" b="0" i="0" dirty="0" smtClean="0">
                <a:latin typeface="+mn-lt"/>
              </a:rPr>
              <a:t>Вақт жадвалидаги ишларни кўрсатади</a:t>
            </a:r>
          </a:p>
          <a:p>
            <a:pPr marL="0" lvl="0" indent="0" algn="just">
              <a:buClr>
                <a:schemeClr val="tx1">
                  <a:lumMod val="60000"/>
                  <a:lumOff val="40000"/>
                </a:schemeClr>
              </a:buClr>
              <a:buSzPct val="100000"/>
              <a:buNone/>
            </a:pPr>
            <a:endParaRPr lang="ru-RU" sz="2000" b="0" i="0" dirty="0" smtClean="0">
              <a:latin typeface="+mn-lt"/>
            </a:endParaRPr>
          </a:p>
          <a:p>
            <a:pPr marL="0" lvl="0" indent="0" algn="just">
              <a:buClr>
                <a:schemeClr val="tx1">
                  <a:lumMod val="60000"/>
                  <a:lumOff val="40000"/>
                </a:schemeClr>
              </a:buClr>
              <a:buSzPct val="100000"/>
              <a:buNone/>
            </a:pPr>
            <a:r>
              <a:rPr lang="uz-Cyrl-UZ" sz="2000" b="0" i="0" dirty="0" smtClean="0">
                <a:latin typeface="+mn-lt"/>
              </a:rPr>
              <a:t>Гантт диаграммасини КЙУ</a:t>
            </a:r>
            <a:r>
              <a:rPr lang="ru-RU" sz="2000" b="0" i="0" dirty="0" smtClean="0">
                <a:latin typeface="+mn-lt"/>
              </a:rPr>
              <a:t> </a:t>
            </a:r>
            <a:r>
              <a:rPr lang="uz-Cyrl-UZ" sz="2000" b="0" i="0" dirty="0" smtClean="0">
                <a:latin typeface="+mn-lt"/>
              </a:rPr>
              <a:t>билан биргаликда ишлатиш мумкин</a:t>
            </a:r>
            <a:r>
              <a:rPr lang="ru-RU" sz="2000" b="0" i="0" dirty="0" smtClean="0">
                <a:latin typeface="+mn-lt"/>
              </a:rPr>
              <a:t>.</a:t>
            </a:r>
            <a:endParaRPr lang="ru-RU" sz="2000" b="0" i="0" dirty="0">
              <a:latin typeface="+mn-lt"/>
            </a:endParaRPr>
          </a:p>
        </p:txBody>
      </p:sp>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68;p13"/>
          <p:cNvSpPr txBox="1">
            <a:spLocks/>
          </p:cNvSpPr>
          <p:nvPr/>
        </p:nvSpPr>
        <p:spPr>
          <a:xfrm>
            <a:off x="620879" y="263647"/>
            <a:ext cx="6907452" cy="573842"/>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smtClean="0">
                <a:solidFill>
                  <a:srgbClr val="0070C0"/>
                </a:solidFill>
              </a:rPr>
              <a:t>Гант</a:t>
            </a:r>
            <a:r>
              <a:rPr lang="en-US" sz="3200" dirty="0" smtClean="0">
                <a:solidFill>
                  <a:srgbClr val="0070C0"/>
                </a:solidFill>
              </a:rPr>
              <a:t> </a:t>
            </a:r>
            <a:r>
              <a:rPr lang="uz-Cyrl-UZ" sz="3200" dirty="0" smtClean="0">
                <a:solidFill>
                  <a:srgbClr val="0070C0"/>
                </a:solidFill>
              </a:rPr>
              <a:t>диаграммаси</a:t>
            </a:r>
            <a:endParaRPr lang="uz-Cyrl-UZ" sz="3200" dirty="0">
              <a:solidFill>
                <a:srgbClr val="0070C0"/>
              </a:solidFill>
            </a:endParaRPr>
          </a:p>
        </p:txBody>
      </p:sp>
    </p:spTree>
    <p:extLst>
      <p:ext uri="{BB962C8B-B14F-4D97-AF65-F5344CB8AC3E}">
        <p14:creationId xmlns:p14="http://schemas.microsoft.com/office/powerpoint/2010/main" val="20228106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0">
                                            <p:txEl>
                                              <p:pRg st="0" end="0"/>
                                            </p:txEl>
                                          </p:spTgt>
                                        </p:tgtEl>
                                        <p:attrNameLst>
                                          <p:attrName>style.visibility</p:attrName>
                                        </p:attrNameLst>
                                      </p:cBhvr>
                                      <p:to>
                                        <p:strVal val="visible"/>
                                      </p:to>
                                    </p:set>
                                    <p:anim calcmode="lin" valueType="num">
                                      <p:cBhvr additive="base">
                                        <p:cTn id="7" dur="500" fill="hold"/>
                                        <p:tgtEl>
                                          <p:spTgt spid="9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90">
                                            <p:txEl>
                                              <p:pRg st="1" end="1"/>
                                            </p:txEl>
                                          </p:spTgt>
                                        </p:tgtEl>
                                        <p:attrNameLst>
                                          <p:attrName>style.visibility</p:attrName>
                                        </p:attrNameLst>
                                      </p:cBhvr>
                                      <p:to>
                                        <p:strVal val="visible"/>
                                      </p:to>
                                    </p:set>
                                    <p:anim calcmode="lin" valueType="num">
                                      <p:cBhvr additive="base">
                                        <p:cTn id="13" dur="500" fill="hold"/>
                                        <p:tgtEl>
                                          <p:spTgt spid="90">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90">
                                            <p:txEl>
                                              <p:pRg st="2" end="2"/>
                                            </p:txEl>
                                          </p:spTgt>
                                        </p:tgtEl>
                                        <p:attrNameLst>
                                          <p:attrName>style.visibility</p:attrName>
                                        </p:attrNameLst>
                                      </p:cBhvr>
                                      <p:to>
                                        <p:strVal val="visible"/>
                                      </p:to>
                                    </p:set>
                                    <p:anim calcmode="lin" valueType="num">
                                      <p:cBhvr additive="base">
                                        <p:cTn id="19" dur="500" fill="hold"/>
                                        <p:tgtEl>
                                          <p:spTgt spid="90">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90">
                                            <p:txEl>
                                              <p:pRg st="3" end="3"/>
                                            </p:txEl>
                                          </p:spTgt>
                                        </p:tgtEl>
                                        <p:attrNameLst>
                                          <p:attrName>style.visibility</p:attrName>
                                        </p:attrNameLst>
                                      </p:cBhvr>
                                      <p:to>
                                        <p:strVal val="visible"/>
                                      </p:to>
                                    </p:set>
                                    <p:anim calcmode="lin" valueType="num">
                                      <p:cBhvr additive="base">
                                        <p:cTn id="25" dur="500" fill="hold"/>
                                        <p:tgtEl>
                                          <p:spTgt spid="90">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nodeType="clickEffect">
                                  <p:stCondLst>
                                    <p:cond delay="0"/>
                                  </p:stCondLst>
                                  <p:childTnLst>
                                    <p:set>
                                      <p:cBhvr>
                                        <p:cTn id="30" dur="1" fill="hold">
                                          <p:stCondLst>
                                            <p:cond delay="0"/>
                                          </p:stCondLst>
                                        </p:cTn>
                                        <p:tgtEl>
                                          <p:spTgt spid="90">
                                            <p:txEl>
                                              <p:pRg st="5" end="5"/>
                                            </p:txEl>
                                          </p:spTgt>
                                        </p:tgtEl>
                                        <p:attrNameLst>
                                          <p:attrName>style.visibility</p:attrName>
                                        </p:attrNameLst>
                                      </p:cBhvr>
                                      <p:to>
                                        <p:strVal val="visible"/>
                                      </p:to>
                                    </p:set>
                                    <p:animEffect transition="in" filter="barn(inVertical)">
                                      <p:cBhvr>
                                        <p:cTn id="31" dur="500"/>
                                        <p:tgtEl>
                                          <p:spTgt spid="90">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6" name="Google Shape;68;p13"/>
          <p:cNvSpPr txBox="1">
            <a:spLocks/>
          </p:cNvSpPr>
          <p:nvPr/>
        </p:nvSpPr>
        <p:spPr>
          <a:xfrm>
            <a:off x="662034" y="373647"/>
            <a:ext cx="7210056" cy="492627"/>
          </a:xfrm>
          <a:prstGeom prst="rect">
            <a:avLst/>
          </a:prstGeom>
          <a:noFill/>
          <a:ln>
            <a:noFill/>
          </a:ln>
        </p:spPr>
        <p:txBody>
          <a:bodyPr spcFirstLastPara="1" wrap="square" lIns="0" tIns="0" rIns="0" bIns="0"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chemeClr val="dk1"/>
              </a:buClr>
              <a:buSzPts val="4100"/>
              <a:buFont typeface="Barlow"/>
              <a:buNone/>
              <a:defRPr sz="2400" b="1" i="0" u="none" strike="noStrike" cap="none">
                <a:solidFill>
                  <a:srgbClr val="565F6C"/>
                </a:solidFill>
                <a:latin typeface="Verdana"/>
                <a:ea typeface="Barlow"/>
                <a:cs typeface="Verdana"/>
                <a:sym typeface="Barlow"/>
              </a:defRPr>
            </a:lvl1pPr>
            <a:lvl2pPr marR="0" lvl="1"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2pPr>
            <a:lvl3pPr marR="0" lvl="2"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3pPr>
            <a:lvl4pPr marR="0" lvl="3"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4pPr>
            <a:lvl5pPr marR="0" lvl="4"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5pPr>
            <a:lvl6pPr marR="0" lvl="5"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6pPr>
            <a:lvl7pPr marR="0" lvl="6"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7pPr>
            <a:lvl8pPr marR="0" lvl="7"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8pPr>
            <a:lvl9pPr marR="0" lvl="8" algn="l" rtl="0">
              <a:lnSpc>
                <a:spcPct val="90000"/>
              </a:lnSpc>
              <a:spcBef>
                <a:spcPts val="0"/>
              </a:spcBef>
              <a:spcAft>
                <a:spcPts val="0"/>
              </a:spcAft>
              <a:buClr>
                <a:schemeClr val="dk1"/>
              </a:buClr>
              <a:buSzPts val="4100"/>
              <a:buFont typeface="Barlow"/>
              <a:buNone/>
              <a:defRPr sz="4100" b="1" i="0" u="none" strike="noStrike" cap="none">
                <a:solidFill>
                  <a:schemeClr val="dk1"/>
                </a:solidFill>
                <a:latin typeface="Barlow"/>
                <a:ea typeface="Barlow"/>
                <a:cs typeface="Barlow"/>
                <a:sym typeface="Barlow"/>
              </a:defRPr>
            </a:lvl9pPr>
          </a:lstStyle>
          <a:p>
            <a:r>
              <a:rPr lang="uz-Cyrl-UZ" sz="3200" dirty="0">
                <a:solidFill>
                  <a:schemeClr val="accent2">
                    <a:lumMod val="50000"/>
                  </a:schemeClr>
                </a:solidFill>
              </a:rPr>
              <a:t>Фойдалангилган адабиётлар</a:t>
            </a:r>
          </a:p>
        </p:txBody>
      </p:sp>
      <p:sp>
        <p:nvSpPr>
          <p:cNvPr id="7" name="Прямоугольник 6"/>
          <p:cNvSpPr/>
          <p:nvPr/>
        </p:nvSpPr>
        <p:spPr>
          <a:xfrm>
            <a:off x="545909" y="866274"/>
            <a:ext cx="7933967" cy="4237057"/>
          </a:xfrm>
          <a:prstGeom prst="rect">
            <a:avLst/>
          </a:prstGeom>
        </p:spPr>
        <p:txBody>
          <a:bodyPr wrap="square">
            <a:spAutoFit/>
          </a:bodyPr>
          <a:lstStyle/>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A Guide to the Project Management Body of Knowledge (7th edition) - The Project Management Institute (PMI) - 2021 (7th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Humans: Helping People Get Things Done - Brett </a:t>
            </a:r>
            <a:r>
              <a:rPr lang="en-US" sz="800" b="1" dirty="0" err="1">
                <a:latin typeface="+mn-lt"/>
                <a:ea typeface="Calibri" panose="020F0502020204030204" pitchFamily="34" charset="0"/>
                <a:cs typeface="Times New Roman" panose="02020603050405020304" pitchFamily="18" charset="0"/>
              </a:rPr>
              <a:t>Harned</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Scrum: The Art of Doing Twice the Work in Half the Time - Jeff Sutherland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Making Things Happen: Mastering Project Management - Scott </a:t>
            </a:r>
            <a:r>
              <a:rPr lang="en-US" sz="800" b="1" dirty="0" err="1">
                <a:latin typeface="+mn-lt"/>
                <a:ea typeface="Calibri" panose="020F0502020204030204" pitchFamily="34" charset="0"/>
                <a:cs typeface="Times New Roman" panose="02020603050405020304" pitchFamily="18" charset="0"/>
              </a:rPr>
              <a:t>Berkun</a:t>
            </a:r>
            <a:r>
              <a:rPr lang="en-US" sz="800" b="1" dirty="0">
                <a:latin typeface="+mn-lt"/>
                <a:ea typeface="Calibri" panose="020F0502020204030204" pitchFamily="34" charset="0"/>
                <a:cs typeface="Times New Roman" panose="02020603050405020304" pitchFamily="18" charset="0"/>
              </a:rPr>
              <a:t> - 2008 (revised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Project Management for the Unofficial Project Manager - Kory </a:t>
            </a:r>
            <a:r>
              <a:rPr lang="en-US" sz="800" b="1" dirty="0" err="1">
                <a:latin typeface="+mn-lt"/>
                <a:ea typeface="Calibri" panose="020F0502020204030204" pitchFamily="34" charset="0"/>
                <a:cs typeface="Times New Roman" panose="02020603050405020304" pitchFamily="18" charset="0"/>
              </a:rPr>
              <a:t>Kogon</a:t>
            </a:r>
            <a:r>
              <a:rPr lang="en-US" sz="800" b="1" dirty="0">
                <a:latin typeface="+mn-lt"/>
                <a:ea typeface="Calibri" panose="020F0502020204030204" pitchFamily="34" charset="0"/>
                <a:cs typeface="Times New Roman" panose="02020603050405020304" pitchFamily="18" charset="0"/>
              </a:rPr>
              <a:t> - 2015</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The Lazy Project Manager: How to be Twice as Productive and Still Leave the Office Early - Peter Taylor - 2015 (2nd edition)</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Minute Manager: Managing Projects - Harvard Business Review - 2014</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Risk Up Front: Managing Projects in a Complex World - Adam Josephs and Brad Rubenstein - 2018</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en-US" sz="800" b="1" dirty="0">
                <a:latin typeface="+mn-lt"/>
                <a:ea typeface="Calibri" panose="020F0502020204030204" pitchFamily="34" charset="0"/>
                <a:cs typeface="Times New Roman" panose="02020603050405020304" pitchFamily="18" charset="0"/>
              </a:rPr>
              <a:t>Principles: Life and Work - Ray </a:t>
            </a:r>
            <a:r>
              <a:rPr lang="en-US" sz="800" b="1" dirty="0" err="1">
                <a:latin typeface="+mn-lt"/>
                <a:ea typeface="Calibri" panose="020F0502020204030204" pitchFamily="34" charset="0"/>
                <a:cs typeface="Times New Roman" panose="02020603050405020304" pitchFamily="18" charset="0"/>
              </a:rPr>
              <a:t>Dalio</a:t>
            </a:r>
            <a:r>
              <a:rPr lang="en-US" sz="800" b="1" dirty="0">
                <a:latin typeface="+mn-lt"/>
                <a:ea typeface="Calibri" panose="020F0502020204030204" pitchFamily="34" charset="0"/>
                <a:cs typeface="Times New Roman" panose="02020603050405020304" pitchFamily="18" charset="0"/>
              </a:rPr>
              <a:t> - 2017</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организации -  Г.Д. Антонов, О.П. Иванова, В.М. </a:t>
            </a:r>
            <a:r>
              <a:rPr lang="ru-RU" sz="800" b="1" dirty="0" err="1">
                <a:latin typeface="+mn-lt"/>
                <a:ea typeface="Calibri" panose="020F0502020204030204" pitchFamily="34" charset="0"/>
                <a:cs typeface="Times New Roman" panose="02020603050405020304" pitchFamily="18" charset="0"/>
              </a:rPr>
              <a:t>Тумин</a:t>
            </a:r>
            <a:r>
              <a:rPr lang="ru-RU" sz="800" b="1" dirty="0">
                <a:latin typeface="+mn-lt"/>
                <a:ea typeface="Calibri" panose="020F0502020204030204" pitchFamily="34" charset="0"/>
                <a:cs typeface="Times New Roman" panose="02020603050405020304" pitchFamily="18" charset="0"/>
              </a:rPr>
              <a:t>. - М.: Инфра-М, 2018</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ускоренный курс по программе </a:t>
            </a:r>
            <a:r>
              <a:rPr lang="en-US" sz="800" b="1" dirty="0">
                <a:latin typeface="+mn-lt"/>
                <a:ea typeface="Calibri" panose="020F0502020204030204" pitchFamily="34" charset="0"/>
                <a:cs typeface="Times New Roman" panose="02020603050405020304" pitchFamily="18" charset="0"/>
              </a:rPr>
              <a:t>MBA</a:t>
            </a:r>
            <a:r>
              <a:rPr lang="ru-RU" sz="800" b="1" dirty="0">
                <a:latin typeface="+mn-lt"/>
                <a:ea typeface="Calibri" panose="020F0502020204030204" pitchFamily="34" charset="0"/>
                <a:cs typeface="Times New Roman" panose="02020603050405020304" pitchFamily="18" charset="0"/>
              </a:rPr>
              <a:t> - Э. </a:t>
            </a:r>
            <a:r>
              <a:rPr lang="ru-RU" sz="800" b="1" dirty="0" err="1">
                <a:latin typeface="+mn-lt"/>
                <a:ea typeface="Calibri" panose="020F0502020204030204" pitchFamily="34" charset="0"/>
                <a:cs typeface="Times New Roman" panose="02020603050405020304" pitchFamily="18" charset="0"/>
              </a:rPr>
              <a:t>Верзух</a:t>
            </a:r>
            <a:r>
              <a:rPr lang="ru-RU" sz="800" b="1" dirty="0">
                <a:latin typeface="+mn-lt"/>
                <a:ea typeface="Calibri" panose="020F0502020204030204" pitchFamily="34" charset="0"/>
                <a:cs typeface="Times New Roman" panose="02020603050405020304" pitchFamily="18" charset="0"/>
              </a:rPr>
              <a:t>. - М.: Диалектика - 2019</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Стратегическое управление проектами - С.В. Володин. - М.: </a:t>
            </a:r>
            <a:r>
              <a:rPr lang="ru-RU" sz="800" b="1" dirty="0" err="1">
                <a:latin typeface="+mn-lt"/>
                <a:ea typeface="Calibri" panose="020F0502020204030204" pitchFamily="34" charset="0"/>
                <a:cs typeface="Times New Roman" panose="02020603050405020304" pitchFamily="18" charset="0"/>
              </a:rPr>
              <a:t>Ленанд</a:t>
            </a:r>
            <a:r>
              <a:rPr lang="ru-RU" sz="800" b="1" dirty="0">
                <a:latin typeface="+mn-lt"/>
                <a:ea typeface="Calibri" panose="020F0502020204030204" pitchFamily="34" charset="0"/>
                <a:cs typeface="Times New Roman" panose="02020603050405020304" pitchFamily="18" charset="0"/>
              </a:rPr>
              <a:t>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Гибкое управление проектами и продуктами - Б.Л. </a:t>
            </a:r>
            <a:r>
              <a:rPr lang="ru-RU" sz="800" b="1" dirty="0" err="1">
                <a:latin typeface="+mn-lt"/>
                <a:ea typeface="Calibri" panose="020F0502020204030204" pitchFamily="34" charset="0"/>
                <a:cs typeface="Times New Roman" panose="02020603050405020304" pitchFamily="18" charset="0"/>
              </a:rPr>
              <a:t>Вольфсон</a:t>
            </a:r>
            <a:r>
              <a:rPr lang="ru-RU" sz="800" b="1" dirty="0">
                <a:latin typeface="+mn-lt"/>
                <a:ea typeface="Calibri" panose="020F0502020204030204" pitchFamily="34" charset="0"/>
                <a:cs typeface="Times New Roman" panose="02020603050405020304" pitchFamily="18" charset="0"/>
              </a:rPr>
              <a:t>. - СПб.: Питер - 2019 </a:t>
            </a: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 И.В. Гонтарева, Р.М. Нижегородцев, Д.А. Новиков. - М.: КД </a:t>
            </a:r>
            <a:r>
              <a:rPr lang="ru-RU" sz="800" b="1" dirty="0" err="1">
                <a:latin typeface="+mn-lt"/>
                <a:ea typeface="Calibri" panose="020F0502020204030204" pitchFamily="34" charset="0"/>
                <a:cs typeface="Times New Roman" panose="02020603050405020304" pitchFamily="18" charset="0"/>
              </a:rPr>
              <a:t>Либроком</a:t>
            </a:r>
            <a:r>
              <a:rPr lang="ru-RU" sz="800" b="1" dirty="0">
                <a:latin typeface="+mn-lt"/>
                <a:ea typeface="Calibri" panose="020F0502020204030204" pitchFamily="34" charset="0"/>
                <a:cs typeface="Times New Roman" panose="02020603050405020304" pitchFamily="18" charset="0"/>
              </a:rPr>
              <a:t> - 2018</a:t>
            </a:r>
          </a:p>
          <a:p>
            <a:pPr marL="179388" lvl="0" indent="-177800" algn="just">
              <a:spcAft>
                <a:spcPts val="1000"/>
              </a:spcAft>
              <a:buFont typeface="+mj-lt"/>
              <a:buAutoNum type="arabicPeriod"/>
              <a:tabLst>
                <a:tab pos="457200" algn="l"/>
              </a:tabLst>
            </a:pPr>
            <a:r>
              <a:rPr lang="en-US" sz="800" b="1" dirty="0" err="1">
                <a:latin typeface="+mn-lt"/>
                <a:ea typeface="Calibri" panose="020F0502020204030204" pitchFamily="34" charset="0"/>
                <a:cs typeface="Times New Roman" panose="02020603050405020304" pitchFamily="18" charset="0"/>
              </a:rPr>
              <a:t>Управление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программными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проектами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Стандарты</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модели</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Учебное</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пособие</a:t>
            </a:r>
            <a:r>
              <a:rPr lang="en-US" sz="800" b="1" dirty="0">
                <a:latin typeface="+mn-lt"/>
                <a:ea typeface="Calibri" panose="020F0502020204030204" pitchFamily="34" charset="0"/>
                <a:cs typeface="Times New Roman" panose="02020603050405020304" pitchFamily="18" charset="0"/>
              </a:rPr>
              <a:t> - Ю.П. </a:t>
            </a:r>
            <a:r>
              <a:rPr lang="en-US" sz="800" b="1" dirty="0" err="1">
                <a:latin typeface="+mn-lt"/>
                <a:ea typeface="Calibri" panose="020F0502020204030204" pitchFamily="34" charset="0"/>
                <a:cs typeface="Times New Roman" panose="02020603050405020304" pitchFamily="18" charset="0"/>
              </a:rPr>
              <a:t>Ехлаков</a:t>
            </a:r>
            <a:r>
              <a:rPr lang="en-US" sz="800" b="1" dirty="0">
                <a:latin typeface="+mn-lt"/>
                <a:ea typeface="Calibri" panose="020F0502020204030204" pitchFamily="34" charset="0"/>
                <a:cs typeface="Times New Roman" panose="02020603050405020304" pitchFamily="18" charset="0"/>
              </a:rPr>
              <a:t> - </a:t>
            </a:r>
            <a:r>
              <a:rPr lang="en-US" sz="800" b="1" dirty="0" err="1">
                <a:latin typeface="+mn-lt"/>
                <a:ea typeface="Calibri" panose="020F0502020204030204" pitchFamily="34" charset="0"/>
                <a:cs typeface="Times New Roman" panose="02020603050405020304" pitchFamily="18" charset="0"/>
              </a:rPr>
              <a:t>СПб</a:t>
            </a:r>
            <a:r>
              <a:rPr lang="en-US" sz="800" b="1" dirty="0">
                <a:latin typeface="+mn-lt"/>
                <a:ea typeface="Calibri" panose="020F0502020204030204" pitchFamily="34" charset="0"/>
                <a:cs typeface="Times New Roman" panose="02020603050405020304" pitchFamily="18" charset="0"/>
              </a:rPr>
              <a:t>.: </a:t>
            </a:r>
            <a:r>
              <a:rPr lang="en-US" sz="800" b="1" dirty="0" err="1">
                <a:latin typeface="+mn-lt"/>
                <a:ea typeface="Calibri" panose="020F0502020204030204" pitchFamily="34" charset="0"/>
                <a:cs typeface="Times New Roman" panose="02020603050405020304" pitchFamily="18" charset="0"/>
              </a:rPr>
              <a:t>Лань</a:t>
            </a:r>
            <a:r>
              <a:rPr lang="en-US" sz="800" b="1" dirty="0">
                <a:latin typeface="+mn-lt"/>
                <a:ea typeface="Calibri" panose="020F0502020204030204" pitchFamily="34" charset="0"/>
                <a:cs typeface="Times New Roman" panose="02020603050405020304" pitchFamily="18" charset="0"/>
              </a:rPr>
              <a:t> - 2019</a:t>
            </a:r>
            <a:endParaRPr lang="ru-RU" sz="800" b="1" dirty="0">
              <a:latin typeface="+mn-lt"/>
              <a:ea typeface="Calibri" panose="020F0502020204030204" pitchFamily="34" charset="0"/>
              <a:cs typeface="Times New Roman" panose="02020603050405020304" pitchFamily="18" charset="0"/>
            </a:endParaRPr>
          </a:p>
          <a:p>
            <a:pPr marL="179388" lvl="0" indent="-177800" algn="just">
              <a:spcAft>
                <a:spcPts val="1000"/>
              </a:spcAft>
              <a:buFont typeface="+mj-lt"/>
              <a:buAutoNum type="arabicPeriod"/>
              <a:tabLst>
                <a:tab pos="457200" algn="l"/>
              </a:tabLst>
            </a:pPr>
            <a:r>
              <a:rPr lang="ru-RU" sz="800" b="1" dirty="0">
                <a:latin typeface="+mn-lt"/>
                <a:ea typeface="Calibri" panose="020F0502020204030204" pitchFamily="34" charset="0"/>
                <a:cs typeface="Times New Roman" panose="02020603050405020304" pitchFamily="18" charset="0"/>
              </a:rPr>
              <a:t>Управление проектами: Учебное пособие / П.В. Иванов. - </a:t>
            </a:r>
            <a:r>
              <a:rPr lang="ru-RU" sz="800" b="1" dirty="0" err="1">
                <a:latin typeface="+mn-lt"/>
                <a:ea typeface="Calibri" panose="020F0502020204030204" pitchFamily="34" charset="0"/>
                <a:cs typeface="Times New Roman" panose="02020603050405020304" pitchFamily="18" charset="0"/>
              </a:rPr>
              <a:t>Рн</a:t>
            </a:r>
            <a:r>
              <a:rPr lang="ru-RU" sz="800" b="1" dirty="0">
                <a:latin typeface="+mn-lt"/>
                <a:ea typeface="Calibri" panose="020F0502020204030204" pitchFamily="34" charset="0"/>
                <a:cs typeface="Times New Roman" panose="02020603050405020304" pitchFamily="18" charset="0"/>
              </a:rPr>
              <a:t>/Д: Феникс - 2018</a:t>
            </a:r>
          </a:p>
          <a:p>
            <a:pPr marL="179388" indent="-177800">
              <a:buFont typeface="+mj-lt"/>
              <a:buAutoNum type="arabicPeriod"/>
            </a:pPr>
            <a:r>
              <a:rPr lang="ru-RU" sz="800" b="1" dirty="0">
                <a:latin typeface="+mn-lt"/>
                <a:ea typeface="Calibri" panose="020F0502020204030204" pitchFamily="34" charset="0"/>
              </a:rPr>
              <a:t>Гибкое управление проектами с помощью </a:t>
            </a:r>
            <a:r>
              <a:rPr lang="en-US" sz="800" b="1" dirty="0">
                <a:latin typeface="+mn-lt"/>
                <a:ea typeface="Calibri" panose="020F0502020204030204" pitchFamily="34" charset="0"/>
              </a:rPr>
              <a:t>Agile</a:t>
            </a:r>
            <a:r>
              <a:rPr lang="ru-RU" sz="800" b="1" dirty="0">
                <a:latin typeface="+mn-lt"/>
                <a:ea typeface="Calibri" panose="020F0502020204030204" pitchFamily="34" charset="0"/>
              </a:rPr>
              <a:t>, </a:t>
            </a:r>
            <a:r>
              <a:rPr lang="en-US" sz="800" b="1" dirty="0">
                <a:latin typeface="+mn-lt"/>
                <a:ea typeface="Calibri" panose="020F0502020204030204" pitchFamily="34" charset="0"/>
              </a:rPr>
              <a:t>Scrum</a:t>
            </a:r>
            <a:r>
              <a:rPr lang="ru-RU" sz="800" b="1" dirty="0">
                <a:latin typeface="+mn-lt"/>
                <a:ea typeface="Calibri" panose="020F0502020204030204" pitchFamily="34" charset="0"/>
              </a:rPr>
              <a:t> и </a:t>
            </a:r>
            <a:r>
              <a:rPr lang="en-US" sz="800" b="1" dirty="0">
                <a:latin typeface="+mn-lt"/>
                <a:ea typeface="Calibri" panose="020F0502020204030204" pitchFamily="34" charset="0"/>
              </a:rPr>
              <a:t>Kanban</a:t>
            </a:r>
            <a:r>
              <a:rPr lang="ru-RU" sz="800" b="1" dirty="0">
                <a:latin typeface="+mn-lt"/>
                <a:ea typeface="Calibri" panose="020F0502020204030204" pitchFamily="34" charset="0"/>
              </a:rPr>
              <a:t> / Р. </a:t>
            </a:r>
            <a:r>
              <a:rPr lang="ru-RU" sz="800" b="1" dirty="0" err="1">
                <a:latin typeface="+mn-lt"/>
                <a:ea typeface="Calibri" panose="020F0502020204030204" pitchFamily="34" charset="0"/>
              </a:rPr>
              <a:t>Коул</a:t>
            </a:r>
            <a:r>
              <a:rPr lang="ru-RU" sz="800" b="1" dirty="0">
                <a:latin typeface="+mn-lt"/>
                <a:ea typeface="Calibri" panose="020F0502020204030204" pitchFamily="34" charset="0"/>
              </a:rPr>
              <a:t>, Э. </a:t>
            </a:r>
            <a:r>
              <a:rPr lang="ru-RU" sz="800" b="1" dirty="0" err="1">
                <a:latin typeface="+mn-lt"/>
                <a:ea typeface="Calibri" panose="020F0502020204030204" pitchFamily="34" charset="0"/>
              </a:rPr>
              <a:t>Скотчер</a:t>
            </a:r>
            <a:r>
              <a:rPr lang="ru-RU" sz="800" b="1" dirty="0">
                <a:latin typeface="+mn-lt"/>
                <a:ea typeface="Calibri" panose="020F0502020204030204" pitchFamily="34" charset="0"/>
              </a:rPr>
              <a:t>. - СПб.: Питер – 2015</a:t>
            </a:r>
            <a:endParaRPr lang="ru-RU" sz="800" b="1" dirty="0">
              <a:latin typeface="+mn-lt"/>
            </a:endParaRPr>
          </a:p>
        </p:txBody>
      </p:sp>
    </p:spTree>
    <p:extLst>
      <p:ext uri="{BB962C8B-B14F-4D97-AF65-F5344CB8AC3E}">
        <p14:creationId xmlns:p14="http://schemas.microsoft.com/office/powerpoint/2010/main" val="3663757374"/>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4" name="Google Shape;109;p15"/>
          <p:cNvSpPr/>
          <p:nvPr/>
        </p:nvSpPr>
        <p:spPr>
          <a:xfrm>
            <a:off x="7687256" y="8769"/>
            <a:ext cx="1447657" cy="1447657"/>
          </a:xfrm>
          <a:custGeom>
            <a:avLst/>
            <a:gdLst/>
            <a:ahLst/>
            <a:cxnLst/>
            <a:rect l="l" t="t" r="r" b="b"/>
            <a:pathLst>
              <a:path w="1708150" h="1708150" extrusionOk="0">
                <a:moveTo>
                  <a:pt x="853440" y="1708150"/>
                </a:moveTo>
                <a:cubicBezTo>
                  <a:pt x="383540" y="1708150"/>
                  <a:pt x="0" y="1324610"/>
                  <a:pt x="0" y="853440"/>
                </a:cubicBezTo>
                <a:cubicBezTo>
                  <a:pt x="0" y="383540"/>
                  <a:pt x="383540" y="0"/>
                  <a:pt x="853440" y="0"/>
                </a:cubicBezTo>
                <a:cubicBezTo>
                  <a:pt x="1324610" y="0"/>
                  <a:pt x="1706880" y="383540"/>
                  <a:pt x="1706880" y="853440"/>
                </a:cubicBezTo>
                <a:cubicBezTo>
                  <a:pt x="1708150" y="1324610"/>
                  <a:pt x="1324610" y="1708150"/>
                  <a:pt x="853440" y="1708150"/>
                </a:cubicBezTo>
                <a:close/>
                <a:moveTo>
                  <a:pt x="853440" y="469900"/>
                </a:moveTo>
                <a:cubicBezTo>
                  <a:pt x="642620" y="469900"/>
                  <a:pt x="469900" y="642620"/>
                  <a:pt x="469900" y="853440"/>
                </a:cubicBezTo>
                <a:cubicBezTo>
                  <a:pt x="469900" y="1064260"/>
                  <a:pt x="642620" y="1236980"/>
                  <a:pt x="853440" y="1236980"/>
                </a:cubicBezTo>
                <a:cubicBezTo>
                  <a:pt x="1064260" y="1236980"/>
                  <a:pt x="1236980" y="1064260"/>
                  <a:pt x="1236980" y="853440"/>
                </a:cubicBezTo>
                <a:cubicBezTo>
                  <a:pt x="1236980" y="642620"/>
                  <a:pt x="1065530" y="469900"/>
                  <a:pt x="853440" y="469900"/>
                </a:cubicBezTo>
                <a:close/>
              </a:path>
            </a:pathLst>
          </a:custGeom>
          <a:solidFill>
            <a:schemeClr val="accent1"/>
          </a:solidFill>
          <a:ln>
            <a:noFill/>
          </a:ln>
        </p:spPr>
        <p:txBody>
          <a:bodyPr spcFirstLastPara="1" wrap="square" lIns="45725" tIns="45725" rIns="45725" bIns="45725" anchor="ctr" anchorCtr="0">
            <a:noAutofit/>
          </a:bodyPr>
          <a:lstStyle/>
          <a:p>
            <a:pPr marL="0" lvl="0" indent="0" algn="l" rtl="0">
              <a:spcBef>
                <a:spcPts val="0"/>
              </a:spcBef>
              <a:spcAft>
                <a:spcPts val="0"/>
              </a:spcAft>
              <a:buNone/>
            </a:pPr>
            <a:endParaRPr/>
          </a:p>
        </p:txBody>
      </p:sp>
      <p:sp>
        <p:nvSpPr>
          <p:cNvPr id="5" name="Google Shape;513;p29"/>
          <p:cNvSpPr/>
          <p:nvPr/>
        </p:nvSpPr>
        <p:spPr>
          <a:xfrm>
            <a:off x="244527" y="379439"/>
            <a:ext cx="539646" cy="134912"/>
          </a:xfrm>
          <a:custGeom>
            <a:avLst/>
            <a:gdLst/>
            <a:ahLst/>
            <a:cxnLst/>
            <a:rect l="l" t="t" r="r" b="b"/>
            <a:pathLst>
              <a:path w="1079292" h="269823" extrusionOk="0">
                <a:moveTo>
                  <a:pt x="134912" y="0"/>
                </a:moveTo>
                <a:cubicBezTo>
                  <a:pt x="60373" y="0"/>
                  <a:pt x="0" y="60373"/>
                  <a:pt x="0" y="134912"/>
                </a:cubicBezTo>
                <a:cubicBezTo>
                  <a:pt x="0" y="209450"/>
                  <a:pt x="60373" y="269823"/>
                  <a:pt x="134912" y="269823"/>
                </a:cubicBezTo>
                <a:cubicBezTo>
                  <a:pt x="209450" y="269823"/>
                  <a:pt x="269823" y="209450"/>
                  <a:pt x="269823" y="134912"/>
                </a:cubicBezTo>
                <a:cubicBezTo>
                  <a:pt x="269823" y="60373"/>
                  <a:pt x="209450" y="0"/>
                  <a:pt x="134912" y="0"/>
                </a:cubicBezTo>
                <a:close/>
                <a:moveTo>
                  <a:pt x="944381" y="0"/>
                </a:moveTo>
                <a:cubicBezTo>
                  <a:pt x="869842" y="0"/>
                  <a:pt x="809469" y="60373"/>
                  <a:pt x="809469" y="134912"/>
                </a:cubicBezTo>
                <a:cubicBezTo>
                  <a:pt x="809469" y="209450"/>
                  <a:pt x="869842" y="269823"/>
                  <a:pt x="944381" y="269823"/>
                </a:cubicBezTo>
                <a:cubicBezTo>
                  <a:pt x="1018919" y="269823"/>
                  <a:pt x="1079292" y="209450"/>
                  <a:pt x="1079292" y="134912"/>
                </a:cubicBezTo>
                <a:cubicBezTo>
                  <a:pt x="1079292" y="60373"/>
                  <a:pt x="1018919" y="0"/>
                  <a:pt x="944381" y="0"/>
                </a:cubicBezTo>
                <a:close/>
                <a:moveTo>
                  <a:pt x="539646" y="0"/>
                </a:moveTo>
                <a:cubicBezTo>
                  <a:pt x="465107" y="0"/>
                  <a:pt x="404735" y="60373"/>
                  <a:pt x="404735" y="134912"/>
                </a:cubicBezTo>
                <a:cubicBezTo>
                  <a:pt x="404735" y="209450"/>
                  <a:pt x="465107" y="269823"/>
                  <a:pt x="539646" y="269823"/>
                </a:cubicBezTo>
                <a:cubicBezTo>
                  <a:pt x="614185" y="269823"/>
                  <a:pt x="674558" y="209450"/>
                  <a:pt x="674558" y="134912"/>
                </a:cubicBezTo>
                <a:cubicBezTo>
                  <a:pt x="674558" y="60373"/>
                  <a:pt x="614185" y="0"/>
                  <a:pt x="539646" y="0"/>
                </a:cubicBezTo>
                <a:close/>
              </a:path>
            </a:pathLst>
          </a:custGeom>
          <a:solidFill>
            <a:schemeClr val="dk1"/>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8" name="Google Shape;514;p29"/>
          <p:cNvSpPr/>
          <p:nvPr/>
        </p:nvSpPr>
        <p:spPr>
          <a:xfrm rot="5400000">
            <a:off x="1412630" y="3399051"/>
            <a:ext cx="1219200" cy="1219197"/>
          </a:xfrm>
          <a:custGeom>
            <a:avLst/>
            <a:gdLst/>
            <a:ahLst/>
            <a:cxnLst/>
            <a:rect l="l" t="t" r="r" b="b"/>
            <a:pathLst>
              <a:path w="2438400" h="2438393" extrusionOk="0">
                <a:moveTo>
                  <a:pt x="2438400" y="1085807"/>
                </a:moveTo>
                <a:lnTo>
                  <a:pt x="2438400" y="1085807"/>
                </a:lnTo>
                <a:lnTo>
                  <a:pt x="2438400" y="0"/>
                </a:lnTo>
                <a:lnTo>
                  <a:pt x="2438400" y="0"/>
                </a:lnTo>
                <a:cubicBezTo>
                  <a:pt x="1091702" y="0"/>
                  <a:pt x="0" y="1091696"/>
                  <a:pt x="0" y="2438394"/>
                </a:cubicBezTo>
                <a:lnTo>
                  <a:pt x="1085820" y="2438394"/>
                </a:lnTo>
                <a:cubicBezTo>
                  <a:pt x="1085820" y="1691384"/>
                  <a:pt x="1691396" y="1085807"/>
                  <a:pt x="2438400" y="1085807"/>
                </a:cubicBezTo>
                <a:close/>
              </a:path>
            </a:pathLst>
          </a:custGeom>
          <a:solidFill>
            <a:schemeClr val="lt2"/>
          </a:solidFill>
          <a:ln>
            <a:noFill/>
          </a:ln>
        </p:spPr>
        <p:txBody>
          <a:bodyPr spcFirstLastPara="1" wrap="square" lIns="45725" tIns="22850" rIns="45725" bIns="22850" anchor="ctr" anchorCtr="0">
            <a:noAutofit/>
          </a:bodyPr>
          <a:lstStyle/>
          <a:p>
            <a:pPr marL="0" marR="0" lvl="0" indent="0" algn="l" rtl="0">
              <a:spcBef>
                <a:spcPts val="0"/>
              </a:spcBef>
              <a:spcAft>
                <a:spcPts val="0"/>
              </a:spcAft>
              <a:buNone/>
            </a:pPr>
            <a:endParaRPr sz="900">
              <a:solidFill>
                <a:schemeClr val="dk1"/>
              </a:solidFill>
              <a:latin typeface="Calibri"/>
              <a:ea typeface="Calibri"/>
              <a:cs typeface="Calibri"/>
              <a:sym typeface="Calibri"/>
            </a:endParaRPr>
          </a:p>
        </p:txBody>
      </p:sp>
      <p:sp>
        <p:nvSpPr>
          <p:cNvPr id="10" name="TextBox 9"/>
          <p:cNvSpPr txBox="1"/>
          <p:nvPr/>
        </p:nvSpPr>
        <p:spPr>
          <a:xfrm>
            <a:off x="2942341" y="1265176"/>
            <a:ext cx="3451586" cy="929485"/>
          </a:xfrm>
          <a:prstGeom prst="rect">
            <a:avLst/>
          </a:prstGeom>
          <a:noFill/>
        </p:spPr>
        <p:txBody>
          <a:bodyPr wrap="none" rtlCol="0">
            <a:spAutoFit/>
          </a:bodyPr>
          <a:lstStyle/>
          <a:p>
            <a:pPr algn="ctr">
              <a:lnSpc>
                <a:spcPts val="6500"/>
              </a:lnSpc>
            </a:pPr>
            <a:r>
              <a:rPr lang="uz-Cyrl-UZ" sz="6800" b="1" dirty="0" smtClean="0">
                <a:effectLst>
                  <a:outerShdw blurRad="38100" dist="38100" dir="2700000" algn="tl">
                    <a:srgbClr val="000000">
                      <a:alpha val="43137"/>
                    </a:srgbClr>
                  </a:outerShdw>
                </a:effectLst>
                <a:latin typeface="Montserrat" charset="0"/>
                <a:ea typeface="Montserrat" charset="0"/>
                <a:cs typeface="Montserrat" charset="0"/>
              </a:rPr>
              <a:t>Раҳмат</a:t>
            </a:r>
            <a:r>
              <a:rPr lang="en-US" sz="6800" b="1" dirty="0" smtClean="0">
                <a:effectLst>
                  <a:outerShdw blurRad="38100" dist="38100" dir="2700000" algn="tl">
                    <a:srgbClr val="000000">
                      <a:alpha val="43137"/>
                    </a:srgbClr>
                  </a:outerShdw>
                </a:effectLst>
                <a:latin typeface="Montserrat" charset="0"/>
                <a:ea typeface="Montserrat" charset="0"/>
                <a:cs typeface="Montserrat" charset="0"/>
              </a:rPr>
              <a:t>!</a:t>
            </a:r>
            <a:endParaRPr lang="en-US" sz="6800" b="1" dirty="0">
              <a:effectLst>
                <a:outerShdw blurRad="38100" dist="38100" dir="2700000" algn="tl">
                  <a:srgbClr val="000000">
                    <a:alpha val="43137"/>
                  </a:srgbClr>
                </a:outerShdw>
              </a:effectLst>
              <a:latin typeface="Montserrat" charset="0"/>
              <a:ea typeface="Montserrat" charset="0"/>
              <a:cs typeface="Montserrat" charset="0"/>
            </a:endParaRPr>
          </a:p>
        </p:txBody>
      </p:sp>
      <p:sp>
        <p:nvSpPr>
          <p:cNvPr id="11" name="TextBox 10"/>
          <p:cNvSpPr txBox="1"/>
          <p:nvPr/>
        </p:nvSpPr>
        <p:spPr>
          <a:xfrm>
            <a:off x="3030048" y="2831940"/>
            <a:ext cx="3298467" cy="1387559"/>
          </a:xfrm>
          <a:prstGeom prst="rect">
            <a:avLst/>
          </a:prstGeom>
          <a:noFill/>
        </p:spPr>
        <p:txBody>
          <a:bodyPr wrap="none" rtlCol="0">
            <a:spAutoFit/>
          </a:bodyPr>
          <a:lstStyle/>
          <a:p>
            <a:pPr algn="ctr">
              <a:lnSpc>
                <a:spcPts val="1600"/>
              </a:lnSpc>
            </a:pPr>
            <a:endParaRPr lang="en-US" sz="1750" dirty="0">
              <a:latin typeface="Raleway" charset="0"/>
              <a:ea typeface="Raleway" charset="0"/>
              <a:cs typeface="Raleway" charset="0"/>
            </a:endParaRPr>
          </a:p>
          <a:p>
            <a:pPr algn="ctr">
              <a:lnSpc>
                <a:spcPts val="1600"/>
              </a:lnSpc>
            </a:pPr>
            <a:endParaRPr lang="en-US" sz="1750" dirty="0">
              <a:latin typeface="Raleway" charset="0"/>
              <a:ea typeface="Raleway" charset="0"/>
              <a:cs typeface="Raleway" charset="0"/>
            </a:endParaRPr>
          </a:p>
          <a:p>
            <a:pPr algn="ctr">
              <a:lnSpc>
                <a:spcPts val="1600"/>
              </a:lnSpc>
            </a:pPr>
            <a:r>
              <a:rPr lang="en-US" sz="1750" dirty="0">
                <a:latin typeface="Raleway" charset="0"/>
                <a:ea typeface="Raleway" charset="0"/>
                <a:cs typeface="Raleway" charset="0"/>
              </a:rPr>
              <a:t>Telegram: @BakhromKholbaev</a:t>
            </a:r>
            <a:endParaRPr lang="ru-RU" sz="1750" dirty="0">
              <a:latin typeface="Raleway" charset="0"/>
              <a:ea typeface="Raleway" charset="0"/>
              <a:cs typeface="Raleway" charset="0"/>
            </a:endParaRPr>
          </a:p>
          <a:p>
            <a:pPr algn="ctr">
              <a:lnSpc>
                <a:spcPts val="1600"/>
              </a:lnSpc>
            </a:pPr>
            <a:endParaRPr lang="en-US" sz="1750" dirty="0" smtClean="0">
              <a:latin typeface="Raleway" charset="0"/>
              <a:ea typeface="Raleway" charset="0"/>
              <a:cs typeface="Raleway" charset="0"/>
            </a:endParaRPr>
          </a:p>
          <a:p>
            <a:pPr algn="ctr">
              <a:lnSpc>
                <a:spcPts val="1600"/>
              </a:lnSpc>
            </a:pPr>
            <a:r>
              <a:rPr lang="en-US" sz="1750" dirty="0" smtClean="0">
                <a:latin typeface="Raleway" charset="0"/>
                <a:ea typeface="Raleway" charset="0"/>
                <a:cs typeface="Raleway" charset="0"/>
              </a:rPr>
              <a:t>bakhrom2001@gmail.com</a:t>
            </a:r>
            <a:endParaRPr lang="en-US" sz="1750" dirty="0">
              <a:latin typeface="Raleway" charset="0"/>
              <a:ea typeface="Raleway" charset="0"/>
              <a:cs typeface="Raleway" charset="0"/>
            </a:endParaRPr>
          </a:p>
          <a:p>
            <a:pPr algn="ctr"/>
            <a:r>
              <a:rPr lang="en-US" sz="1750" dirty="0" smtClean="0">
                <a:latin typeface="Raleway" charset="0"/>
                <a:ea typeface="Raleway" charset="0"/>
                <a:cs typeface="Raleway" charset="0"/>
              </a:rPr>
              <a:t>bkholbaev@missouristate.edu</a:t>
            </a:r>
            <a:endParaRPr lang="en-US" sz="1750" dirty="0">
              <a:latin typeface="Raleway" charset="0"/>
              <a:ea typeface="Raleway" charset="0"/>
              <a:cs typeface="Raleway" charset="0"/>
            </a:endParaRPr>
          </a:p>
        </p:txBody>
      </p:sp>
      <p:sp>
        <p:nvSpPr>
          <p:cNvPr id="12" name="TextBox 11"/>
          <p:cNvSpPr txBox="1"/>
          <p:nvPr/>
        </p:nvSpPr>
        <p:spPr>
          <a:xfrm>
            <a:off x="3700423" y="2087983"/>
            <a:ext cx="1980029" cy="515526"/>
          </a:xfrm>
          <a:prstGeom prst="rect">
            <a:avLst/>
          </a:prstGeom>
          <a:noFill/>
        </p:spPr>
        <p:txBody>
          <a:bodyPr wrap="none" rtlCol="0">
            <a:spAutoFit/>
          </a:bodyPr>
          <a:lstStyle/>
          <a:p>
            <a:pPr algn="ctr"/>
            <a:r>
              <a:rPr lang="uz-Cyrl-UZ" sz="2750" b="1" dirty="0" smtClean="0">
                <a:latin typeface="Montserrat" charset="0"/>
                <a:ea typeface="Montserrat" charset="0"/>
                <a:cs typeface="Montserrat" charset="0"/>
              </a:rPr>
              <a:t>Саволлар</a:t>
            </a:r>
            <a:r>
              <a:rPr lang="en-US" sz="2750" b="1" dirty="0" smtClean="0">
                <a:latin typeface="Montserrat" charset="0"/>
                <a:ea typeface="Montserrat" charset="0"/>
                <a:cs typeface="Montserrat" charset="0"/>
              </a:rPr>
              <a:t>?</a:t>
            </a:r>
            <a:endParaRPr lang="en-US" sz="2750" b="1" dirty="0">
              <a:latin typeface="Montserrat" charset="0"/>
              <a:ea typeface="Montserrat" charset="0"/>
              <a:cs typeface="Montserrat" charset="0"/>
            </a:endParaRPr>
          </a:p>
        </p:txBody>
      </p:sp>
    </p:spTree>
    <p:extLst>
      <p:ext uri="{BB962C8B-B14F-4D97-AF65-F5344CB8AC3E}">
        <p14:creationId xmlns:p14="http://schemas.microsoft.com/office/powerpoint/2010/main" val="2431164176"/>
      </p:ext>
    </p:extLst>
  </p:cSld>
  <p:clrMapOvr>
    <a:masterClrMapping/>
  </p:clrMapOvr>
  <p:timing>
    <p:tnLst>
      <p:par>
        <p:cTn id="1" dur="indefinite" restart="never" nodeType="tmRoot"/>
      </p:par>
    </p:tnLst>
  </p:timing>
</p:sld>
</file>

<file path=ppt/theme/theme1.xml><?xml version="1.0" encoding="utf-8"?>
<a:theme xmlns:a="http://schemas.openxmlformats.org/drawingml/2006/main" name="4_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Aemelia template">
  <a:themeElements>
    <a:clrScheme name="Custom 347">
      <a:dk1>
        <a:srgbClr val="073763"/>
      </a:dk1>
      <a:lt1>
        <a:srgbClr val="FFFFFF"/>
      </a:lt1>
      <a:dk2>
        <a:srgbClr val="3F4247"/>
      </a:dk2>
      <a:lt2>
        <a:srgbClr val="CFD9E1"/>
      </a:lt2>
      <a:accent1>
        <a:srgbClr val="6FA8DC"/>
      </a:accent1>
      <a:accent2>
        <a:srgbClr val="0B5394"/>
      </a:accent2>
      <a:accent3>
        <a:srgbClr val="9FC5E8"/>
      </a:accent3>
      <a:accent4>
        <a:srgbClr val="CFD9E1"/>
      </a:accent4>
      <a:accent5>
        <a:srgbClr val="A1EFFF"/>
      </a:accent5>
      <a:accent6>
        <a:srgbClr val="5AB1C9"/>
      </a:accent6>
      <a:hlink>
        <a:srgbClr val="0B5394"/>
      </a:hlink>
      <a:folHlink>
        <a:srgbClr val="6611C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2748</TotalTime>
  <Words>2552</Words>
  <Application>Microsoft Office PowerPoint</Application>
  <PresentationFormat>Экран (16:9)</PresentationFormat>
  <Paragraphs>188</Paragraphs>
  <Slides>46</Slides>
  <Notes>46</Notes>
  <HiddenSlides>0</HiddenSlides>
  <MMClips>0</MMClips>
  <ScaleCrop>false</ScaleCrop>
  <HeadingPairs>
    <vt:vector size="6" baseType="variant">
      <vt:variant>
        <vt:lpstr>Использованные шрифты</vt:lpstr>
      </vt:variant>
      <vt:variant>
        <vt:i4>13</vt:i4>
      </vt:variant>
      <vt:variant>
        <vt:lpstr>Тема</vt:lpstr>
      </vt:variant>
      <vt:variant>
        <vt:i4>2</vt:i4>
      </vt:variant>
      <vt:variant>
        <vt:lpstr>Заголовки слайдов</vt:lpstr>
      </vt:variant>
      <vt:variant>
        <vt:i4>46</vt:i4>
      </vt:variant>
    </vt:vector>
  </HeadingPairs>
  <TitlesOfParts>
    <vt:vector size="61" baseType="lpstr">
      <vt:lpstr>Calibri Light</vt:lpstr>
      <vt:lpstr>Times New Roman</vt:lpstr>
      <vt:lpstr>Wingdings</vt:lpstr>
      <vt:lpstr>Montserrat</vt:lpstr>
      <vt:lpstr>Calibri</vt:lpstr>
      <vt:lpstr>Verdana</vt:lpstr>
      <vt:lpstr>Arial</vt:lpstr>
      <vt:lpstr>Roboto</vt:lpstr>
      <vt:lpstr>Century Gothic</vt:lpstr>
      <vt:lpstr>Barlow</vt:lpstr>
      <vt:lpstr>Courier New</vt:lpstr>
      <vt:lpstr>Roboto Regular</vt:lpstr>
      <vt:lpstr>Raleway</vt:lpstr>
      <vt:lpstr>4_Тема Office</vt:lpstr>
      <vt:lpstr>Aemelia template</vt:lpstr>
      <vt:lpstr> Topic: Waterfall, Critical Path Method Мавзу: Шаршара, Критик йўл услуби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Your Title Goes Here</dc:title>
  <dc:creator>user-pc</dc:creator>
  <cp:lastModifiedBy>user-pc</cp:lastModifiedBy>
  <cp:revision>121</cp:revision>
  <dcterms:modified xsi:type="dcterms:W3CDTF">2022-09-21T03:55:33Z</dcterms:modified>
</cp:coreProperties>
</file>