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99" r:id="rId2"/>
  </p:sldMasterIdLst>
  <p:notesMasterIdLst>
    <p:notesMasterId r:id="rId38"/>
  </p:notesMasterIdLst>
  <p:sldIdLst>
    <p:sldId id="283" r:id="rId3"/>
    <p:sldId id="414" r:id="rId4"/>
    <p:sldId id="416" r:id="rId5"/>
    <p:sldId id="448" r:id="rId6"/>
    <p:sldId id="415" r:id="rId7"/>
    <p:sldId id="417" r:id="rId8"/>
    <p:sldId id="443" r:id="rId9"/>
    <p:sldId id="418" r:id="rId10"/>
    <p:sldId id="419" r:id="rId11"/>
    <p:sldId id="420" r:id="rId12"/>
    <p:sldId id="421" r:id="rId13"/>
    <p:sldId id="422" r:id="rId14"/>
    <p:sldId id="423" r:id="rId15"/>
    <p:sldId id="440" r:id="rId16"/>
    <p:sldId id="449" r:id="rId17"/>
    <p:sldId id="425" r:id="rId18"/>
    <p:sldId id="444" r:id="rId19"/>
    <p:sldId id="426" r:id="rId20"/>
    <p:sldId id="427" r:id="rId21"/>
    <p:sldId id="445" r:id="rId22"/>
    <p:sldId id="428" r:id="rId23"/>
    <p:sldId id="429" r:id="rId24"/>
    <p:sldId id="430" r:id="rId25"/>
    <p:sldId id="431" r:id="rId26"/>
    <p:sldId id="432" r:id="rId27"/>
    <p:sldId id="446" r:id="rId28"/>
    <p:sldId id="433" r:id="rId29"/>
    <p:sldId id="434" r:id="rId30"/>
    <p:sldId id="435" r:id="rId31"/>
    <p:sldId id="450" r:id="rId32"/>
    <p:sldId id="437" r:id="rId33"/>
    <p:sldId id="438" r:id="rId34"/>
    <p:sldId id="439" r:id="rId35"/>
    <p:sldId id="441" r:id="rId36"/>
    <p:sldId id="442" r:id="rId37"/>
  </p:sldIdLst>
  <p:sldSz cx="9144000" cy="5143500" type="screen16x9"/>
  <p:notesSz cx="6858000" cy="9144000"/>
  <p:embeddedFontLst>
    <p:embeddedFont>
      <p:font typeface="Barlow" panose="020B0604020202020204" charset="0"/>
      <p:regular r:id="rId39"/>
      <p:bold r:id="rId40"/>
      <p:italic r:id="rId41"/>
      <p:boldItalic r:id="rId42"/>
    </p:embeddedFont>
    <p:embeddedFont>
      <p:font typeface="Century Gothic" panose="020B0502020202020204" pitchFamily="34" charset="0"/>
      <p:regular r:id="rId43"/>
      <p:bold r:id="rId44"/>
      <p:italic r:id="rId45"/>
      <p:boldItalic r:id="rId46"/>
    </p:embeddedFont>
    <p:embeddedFont>
      <p:font typeface="Montserrat" panose="02000505000000020004" pitchFamily="2" charset="0"/>
      <p:regular r:id="rId47"/>
      <p:bold r:id="rId48"/>
      <p:italic r:id="rId49"/>
      <p:boldItalic r:id="rId50"/>
    </p:embeddedFont>
    <p:embeddedFont>
      <p:font typeface="IBM Plex Sans Condensed" panose="020B0604020202020204" charset="0"/>
      <p:regular r:id="rId51"/>
      <p:bold r:id="rId52"/>
      <p:italic r:id="rId53"/>
      <p:boldItalic r:id="rId54"/>
    </p:embeddedFont>
    <p:embeddedFont>
      <p:font typeface="Bebas Neue" panose="020B0604020202020204" charset="0"/>
      <p:regular r:id="rId55"/>
    </p:embeddedFont>
    <p:embeddedFont>
      <p:font typeface="Calibri Light" panose="020F0302020204030204" pitchFamily="34" charset="0"/>
      <p:regular r:id="rId56"/>
      <p:italic r:id="rId57"/>
    </p:embeddedFont>
    <p:embeddedFont>
      <p:font typeface="Calibri" panose="020F0502020204030204" pitchFamily="34" charset="0"/>
      <p:regular r:id="rId58"/>
      <p:bold r:id="rId59"/>
      <p:italic r:id="rId60"/>
      <p:boldItalic r:id="rId61"/>
    </p:embeddedFont>
    <p:embeddedFont>
      <p:font typeface="Verdana" panose="020B0604030504040204" pitchFamily="34"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9" d="100"/>
          <a:sy n="139" d="100"/>
        </p:scale>
        <p:origin x="726"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font" Target="fonts/font4.fntdata"/><Relationship Id="rId47" Type="http://schemas.openxmlformats.org/officeDocument/2006/relationships/font" Target="fonts/font9.fntdata"/><Relationship Id="rId63" Type="http://schemas.openxmlformats.org/officeDocument/2006/relationships/font" Target="fonts/font25.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2.fntdata"/><Relationship Id="rId45" Type="http://schemas.openxmlformats.org/officeDocument/2006/relationships/font" Target="fonts/font7.fntdata"/><Relationship Id="rId53" Type="http://schemas.openxmlformats.org/officeDocument/2006/relationships/font" Target="fonts/font15.fntdata"/><Relationship Id="rId58" Type="http://schemas.openxmlformats.org/officeDocument/2006/relationships/font" Target="fonts/font20.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23.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5.fntdata"/><Relationship Id="rId48" Type="http://schemas.openxmlformats.org/officeDocument/2006/relationships/font" Target="fonts/font10.fntdata"/><Relationship Id="rId56" Type="http://schemas.openxmlformats.org/officeDocument/2006/relationships/font" Target="fonts/font18.fntdata"/><Relationship Id="rId64" Type="http://schemas.openxmlformats.org/officeDocument/2006/relationships/font" Target="fonts/font26.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13.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46" Type="http://schemas.openxmlformats.org/officeDocument/2006/relationships/font" Target="fonts/font8.fntdata"/><Relationship Id="rId59" Type="http://schemas.openxmlformats.org/officeDocument/2006/relationships/font" Target="fonts/font21.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font" Target="fonts/font3.fntdata"/><Relationship Id="rId54" Type="http://schemas.openxmlformats.org/officeDocument/2006/relationships/font" Target="fonts/font16.fntdata"/><Relationship Id="rId62" Type="http://schemas.openxmlformats.org/officeDocument/2006/relationships/font" Target="fonts/font24.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1.fntdata"/><Relationship Id="rId57" Type="http://schemas.openxmlformats.org/officeDocument/2006/relationships/font" Target="fonts/font19.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6.fntdata"/><Relationship Id="rId52" Type="http://schemas.openxmlformats.org/officeDocument/2006/relationships/font" Target="fonts/font14.fntdata"/><Relationship Id="rId60" Type="http://schemas.openxmlformats.org/officeDocument/2006/relationships/font" Target="fonts/font22.fntdata"/><Relationship Id="rId65" Type="http://schemas.openxmlformats.org/officeDocument/2006/relationships/font" Target="fonts/font27.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font" Target="fonts/font1.fntdata"/><Relationship Id="rId34" Type="http://schemas.openxmlformats.org/officeDocument/2006/relationships/slide" Target="slides/slide32.xml"/><Relationship Id="rId50" Type="http://schemas.openxmlformats.org/officeDocument/2006/relationships/font" Target="fonts/font12.fntdata"/><Relationship Id="rId55" Type="http://schemas.openxmlformats.org/officeDocument/2006/relationships/font" Target="fonts/font1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189640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48262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21488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0869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54021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680258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2292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231133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3799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30952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69008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88911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87442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90153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16450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09513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64267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27444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206639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898200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560917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753816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161965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709965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030445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180215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481308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5708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86910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029230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934413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526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6425437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551385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8612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779100" y="1137350"/>
            <a:ext cx="4959600" cy="2868900"/>
          </a:xfrm>
          <a:prstGeom prst="rect">
            <a:avLst/>
          </a:prstGeom>
        </p:spPr>
        <p:txBody>
          <a:bodyPr spcFirstLastPara="1" wrap="square" lIns="0" tIns="0" rIns="0" bIns="0" anchor="ctr" anchorCtr="0">
            <a:noAutofit/>
          </a:bodyPr>
          <a:lstStyle>
            <a:lvl1pPr lvl="0" rtl="0">
              <a:spcBef>
                <a:spcPts val="0"/>
              </a:spcBef>
              <a:spcAft>
                <a:spcPts val="0"/>
              </a:spcAft>
              <a:buSzPts val="7000"/>
              <a:buNone/>
              <a:defRPr sz="7000"/>
            </a:lvl1pPr>
            <a:lvl2pPr lvl="1" rtl="0">
              <a:spcBef>
                <a:spcPts val="0"/>
              </a:spcBef>
              <a:spcAft>
                <a:spcPts val="0"/>
              </a:spcAft>
              <a:buSzPts val="7000"/>
              <a:buNone/>
              <a:defRPr sz="7000"/>
            </a:lvl2pPr>
            <a:lvl3pPr lvl="2" rtl="0">
              <a:spcBef>
                <a:spcPts val="0"/>
              </a:spcBef>
              <a:spcAft>
                <a:spcPts val="0"/>
              </a:spcAft>
              <a:buSzPts val="7000"/>
              <a:buNone/>
              <a:defRPr sz="7000"/>
            </a:lvl3pPr>
            <a:lvl4pPr lvl="3" rtl="0">
              <a:spcBef>
                <a:spcPts val="0"/>
              </a:spcBef>
              <a:spcAft>
                <a:spcPts val="0"/>
              </a:spcAft>
              <a:buSzPts val="7000"/>
              <a:buNone/>
              <a:defRPr sz="7000"/>
            </a:lvl4pPr>
            <a:lvl5pPr lvl="4" rtl="0">
              <a:spcBef>
                <a:spcPts val="0"/>
              </a:spcBef>
              <a:spcAft>
                <a:spcPts val="0"/>
              </a:spcAft>
              <a:buSzPts val="7000"/>
              <a:buNone/>
              <a:defRPr sz="7000"/>
            </a:lvl5pPr>
            <a:lvl6pPr lvl="5" rtl="0">
              <a:spcBef>
                <a:spcPts val="0"/>
              </a:spcBef>
              <a:spcAft>
                <a:spcPts val="0"/>
              </a:spcAft>
              <a:buSzPts val="7000"/>
              <a:buNone/>
              <a:defRPr sz="7000"/>
            </a:lvl6pPr>
            <a:lvl7pPr lvl="6" rtl="0">
              <a:spcBef>
                <a:spcPts val="0"/>
              </a:spcBef>
              <a:spcAft>
                <a:spcPts val="0"/>
              </a:spcAft>
              <a:buSzPts val="7000"/>
              <a:buNone/>
              <a:defRPr sz="7000"/>
            </a:lvl7pPr>
            <a:lvl8pPr lvl="7" rtl="0">
              <a:spcBef>
                <a:spcPts val="0"/>
              </a:spcBef>
              <a:spcAft>
                <a:spcPts val="0"/>
              </a:spcAft>
              <a:buSzPts val="7000"/>
              <a:buNone/>
              <a:defRPr sz="7000"/>
            </a:lvl8pPr>
            <a:lvl9pPr lvl="8" rtl="0">
              <a:spcBef>
                <a:spcPts val="0"/>
              </a:spcBef>
              <a:spcAft>
                <a:spcPts val="0"/>
              </a:spcAft>
              <a:buSzPts val="7000"/>
              <a:buNone/>
              <a:defRPr sz="7000"/>
            </a:lvl9pPr>
          </a:lstStyle>
          <a:p>
            <a:endParaRPr/>
          </a:p>
        </p:txBody>
      </p:sp>
    </p:spTree>
    <p:extLst>
      <p:ext uri="{BB962C8B-B14F-4D97-AF65-F5344CB8AC3E}">
        <p14:creationId xmlns:p14="http://schemas.microsoft.com/office/powerpoint/2010/main" val="41056063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779100" y="1517488"/>
            <a:ext cx="4960500" cy="16281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
        <p:nvSpPr>
          <p:cNvPr id="13" name="Google Shape;13;p3"/>
          <p:cNvSpPr txBox="1">
            <a:spLocks noGrp="1"/>
          </p:cNvSpPr>
          <p:nvPr>
            <p:ph type="subTitle" idx="1"/>
          </p:nvPr>
        </p:nvSpPr>
        <p:spPr>
          <a:xfrm>
            <a:off x="779100" y="3242313"/>
            <a:ext cx="4960500" cy="383700"/>
          </a:xfrm>
          <a:prstGeom prst="rect">
            <a:avLst/>
          </a:prstGeom>
        </p:spPr>
        <p:txBody>
          <a:bodyPr spcFirstLastPara="1" wrap="square" lIns="0" tIns="0" rIns="0" bIns="0" anchor="t" anchorCtr="0">
            <a:noAutofit/>
          </a:bodyPr>
          <a:lstStyle>
            <a:lvl1pPr lvl="0" rtl="0">
              <a:spcBef>
                <a:spcPts val="0"/>
              </a:spcBef>
              <a:spcAft>
                <a:spcPts val="0"/>
              </a:spcAft>
              <a:buSzPts val="2400"/>
              <a:buNone/>
              <a:defRPr/>
            </a:lvl1pPr>
            <a:lvl2pPr lvl="1" rtl="0">
              <a:spcBef>
                <a:spcPts val="800"/>
              </a:spcBef>
              <a:spcAft>
                <a:spcPts val="0"/>
              </a:spcAft>
              <a:buSzPts val="3000"/>
              <a:buNone/>
              <a:defRPr sz="3000"/>
            </a:lvl2pPr>
            <a:lvl3pPr lvl="2" rtl="0">
              <a:spcBef>
                <a:spcPts val="800"/>
              </a:spcBef>
              <a:spcAft>
                <a:spcPts val="0"/>
              </a:spcAft>
              <a:buSzPts val="3000"/>
              <a:buNone/>
              <a:defRPr sz="3000"/>
            </a:lvl3pPr>
            <a:lvl4pPr lvl="3" rtl="0">
              <a:spcBef>
                <a:spcPts val="800"/>
              </a:spcBef>
              <a:spcAft>
                <a:spcPts val="0"/>
              </a:spcAft>
              <a:buSzPts val="3000"/>
              <a:buNone/>
              <a:defRPr sz="3000"/>
            </a:lvl4pPr>
            <a:lvl5pPr lvl="4" rtl="0">
              <a:spcBef>
                <a:spcPts val="800"/>
              </a:spcBef>
              <a:spcAft>
                <a:spcPts val="0"/>
              </a:spcAft>
              <a:buSzPts val="3000"/>
              <a:buNone/>
              <a:defRPr sz="3000"/>
            </a:lvl5pPr>
            <a:lvl6pPr lvl="5" rtl="0">
              <a:spcBef>
                <a:spcPts val="800"/>
              </a:spcBef>
              <a:spcAft>
                <a:spcPts val="0"/>
              </a:spcAft>
              <a:buSzPts val="3000"/>
              <a:buNone/>
              <a:defRPr sz="3000"/>
            </a:lvl6pPr>
            <a:lvl7pPr lvl="6" rtl="0">
              <a:spcBef>
                <a:spcPts val="800"/>
              </a:spcBef>
              <a:spcAft>
                <a:spcPts val="0"/>
              </a:spcAft>
              <a:buSzPts val="3000"/>
              <a:buNone/>
              <a:defRPr sz="3000"/>
            </a:lvl7pPr>
            <a:lvl8pPr lvl="7" rtl="0">
              <a:spcBef>
                <a:spcPts val="800"/>
              </a:spcBef>
              <a:spcAft>
                <a:spcPts val="0"/>
              </a:spcAft>
              <a:buSzPts val="3000"/>
              <a:buNone/>
              <a:defRPr sz="3000"/>
            </a:lvl8pPr>
            <a:lvl9pPr lvl="8" rtl="0">
              <a:spcBef>
                <a:spcPts val="800"/>
              </a:spcBef>
              <a:spcAft>
                <a:spcPts val="800"/>
              </a:spcAft>
              <a:buSzPts val="3000"/>
              <a:buNone/>
              <a:defRPr sz="3000"/>
            </a:lvl9pPr>
          </a:lstStyle>
          <a:p>
            <a:endParaRPr/>
          </a:p>
        </p:txBody>
      </p:sp>
    </p:spTree>
    <p:extLst>
      <p:ext uri="{BB962C8B-B14F-4D97-AF65-F5344CB8AC3E}">
        <p14:creationId xmlns:p14="http://schemas.microsoft.com/office/powerpoint/2010/main" val="12528250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bg>
      <p:bgPr>
        <a:gradFill>
          <a:gsLst>
            <a:gs pos="0">
              <a:srgbClr val="FFE659"/>
            </a:gs>
            <a:gs pos="58000">
              <a:schemeClr val="accent4"/>
            </a:gs>
            <a:gs pos="100000">
              <a:schemeClr val="accent4"/>
            </a:gs>
          </a:gsLst>
          <a:path path="circle">
            <a:fillToRect l="100000" t="100000"/>
          </a:path>
          <a:tileRect r="-100000" b="-100000"/>
        </a:gradFill>
        <a:effectLst/>
      </p:bgPr>
    </p:bg>
    <p:spTree>
      <p:nvGrpSpPr>
        <p:cNvPr id="1" name="Shape 14"/>
        <p:cNvGrpSpPr/>
        <p:nvPr/>
      </p:nvGrpSpPr>
      <p:grpSpPr>
        <a:xfrm>
          <a:off x="0" y="0"/>
          <a:ext cx="0" cy="0"/>
          <a:chOff x="0" y="0"/>
          <a:chExt cx="0" cy="0"/>
        </a:xfrm>
      </p:grpSpPr>
      <p:sp>
        <p:nvSpPr>
          <p:cNvPr id="15" name="Google Shape;15;p4"/>
          <p:cNvSpPr/>
          <p:nvPr/>
        </p:nvSpPr>
        <p:spPr>
          <a:xfrm>
            <a:off x="781775" y="768275"/>
            <a:ext cx="6652425" cy="3622950"/>
          </a:xfrm>
          <a:custGeom>
            <a:avLst/>
            <a:gdLst/>
            <a:ahLst/>
            <a:cxnLst/>
            <a:rect l="l" t="t" r="r" b="b"/>
            <a:pathLst>
              <a:path w="266097" h="144918" extrusionOk="0">
                <a:moveTo>
                  <a:pt x="0" y="153"/>
                </a:moveTo>
                <a:lnTo>
                  <a:pt x="249225" y="0"/>
                </a:lnTo>
                <a:lnTo>
                  <a:pt x="249225" y="34949"/>
                </a:lnTo>
                <a:lnTo>
                  <a:pt x="266097" y="50315"/>
                </a:lnTo>
                <a:lnTo>
                  <a:pt x="248923" y="47415"/>
                </a:lnTo>
                <a:lnTo>
                  <a:pt x="248924" y="144918"/>
                </a:lnTo>
                <a:lnTo>
                  <a:pt x="63" y="144918"/>
                </a:lnTo>
                <a:close/>
              </a:path>
            </a:pathLst>
          </a:custGeom>
          <a:gradFill>
            <a:gsLst>
              <a:gs pos="0">
                <a:schemeClr val="lt1"/>
              </a:gs>
              <a:gs pos="100000">
                <a:schemeClr val="lt2"/>
              </a:gs>
            </a:gsLst>
            <a:path path="circle">
              <a:fillToRect l="100000" t="100000"/>
            </a:path>
            <a:tileRect r="-100000" b="-100000"/>
          </a:gradFill>
          <a:ln>
            <a:noFill/>
          </a:ln>
          <a:effectLst>
            <a:outerShdw blurRad="57150" dist="19050" dir="5400000" algn="bl" rotWithShape="0">
              <a:schemeClr val="dk1">
                <a:alpha val="30000"/>
              </a:schemeClr>
            </a:outerShdw>
          </a:effectLst>
        </p:spPr>
      </p:sp>
      <p:sp>
        <p:nvSpPr>
          <p:cNvPr id="16" name="Google Shape;16;p4"/>
          <p:cNvSpPr txBox="1">
            <a:spLocks noGrp="1"/>
          </p:cNvSpPr>
          <p:nvPr>
            <p:ph type="body" idx="1"/>
          </p:nvPr>
        </p:nvSpPr>
        <p:spPr>
          <a:xfrm>
            <a:off x="1286575" y="1250325"/>
            <a:ext cx="4844700" cy="2658600"/>
          </a:xfrm>
          <a:prstGeom prst="rect">
            <a:avLst/>
          </a:prstGeom>
        </p:spPr>
        <p:txBody>
          <a:bodyPr spcFirstLastPara="1" wrap="square" lIns="0" tIns="0" rIns="0" bIns="0" anchor="t" anchorCtr="0">
            <a:noAutofit/>
          </a:bodyPr>
          <a:lstStyle>
            <a:lvl1pPr marL="457200" lvl="0" indent="-419100" rtl="0">
              <a:spcBef>
                <a:spcPts val="0"/>
              </a:spcBef>
              <a:spcAft>
                <a:spcPts val="0"/>
              </a:spcAft>
              <a:buSzPts val="3000"/>
              <a:buChar char="▪"/>
              <a:defRPr sz="3000" i="1"/>
            </a:lvl1pPr>
            <a:lvl2pPr marL="914400" lvl="1" indent="-419100" rtl="0">
              <a:spcBef>
                <a:spcPts val="800"/>
              </a:spcBef>
              <a:spcAft>
                <a:spcPts val="0"/>
              </a:spcAft>
              <a:buSzPts val="3000"/>
              <a:buChar char="▫"/>
              <a:defRPr sz="3000" i="1"/>
            </a:lvl2pPr>
            <a:lvl3pPr marL="1371600" lvl="2" indent="-419100" rtl="0">
              <a:spcBef>
                <a:spcPts val="800"/>
              </a:spcBef>
              <a:spcAft>
                <a:spcPts val="0"/>
              </a:spcAft>
              <a:buSzPts val="3000"/>
              <a:buChar char="⬝"/>
              <a:defRPr sz="3000" i="1"/>
            </a:lvl3pPr>
            <a:lvl4pPr marL="1828800" lvl="3" indent="-419100" rtl="0">
              <a:spcBef>
                <a:spcPts val="800"/>
              </a:spcBef>
              <a:spcAft>
                <a:spcPts val="0"/>
              </a:spcAft>
              <a:buSzPts val="3000"/>
              <a:buChar char="⬞"/>
              <a:defRPr sz="3000" i="1"/>
            </a:lvl4pPr>
            <a:lvl5pPr marL="2286000" lvl="4" indent="-419100" rtl="0">
              <a:spcBef>
                <a:spcPts val="800"/>
              </a:spcBef>
              <a:spcAft>
                <a:spcPts val="0"/>
              </a:spcAft>
              <a:buSzPts val="3000"/>
              <a:buChar char="○"/>
              <a:defRPr sz="3000" i="1"/>
            </a:lvl5pPr>
            <a:lvl6pPr marL="2743200" lvl="5" indent="-419100" rtl="0">
              <a:spcBef>
                <a:spcPts val="800"/>
              </a:spcBef>
              <a:spcAft>
                <a:spcPts val="0"/>
              </a:spcAft>
              <a:buSzPts val="3000"/>
              <a:buChar char="■"/>
              <a:defRPr sz="3000" i="1"/>
            </a:lvl6pPr>
            <a:lvl7pPr marL="3200400" lvl="6" indent="-419100" rtl="0">
              <a:spcBef>
                <a:spcPts val="800"/>
              </a:spcBef>
              <a:spcAft>
                <a:spcPts val="0"/>
              </a:spcAft>
              <a:buSzPts val="3000"/>
              <a:buChar char="●"/>
              <a:defRPr sz="3000" i="1"/>
            </a:lvl7pPr>
            <a:lvl8pPr marL="3657600" lvl="7" indent="-419100" rtl="0">
              <a:spcBef>
                <a:spcPts val="800"/>
              </a:spcBef>
              <a:spcAft>
                <a:spcPts val="0"/>
              </a:spcAft>
              <a:buSzPts val="3000"/>
              <a:buChar char="○"/>
              <a:defRPr sz="3000" i="1"/>
            </a:lvl8pPr>
            <a:lvl9pPr marL="4114800" lvl="8" indent="-419100" rtl="0">
              <a:spcBef>
                <a:spcPts val="800"/>
              </a:spcBef>
              <a:spcAft>
                <a:spcPts val="800"/>
              </a:spcAft>
              <a:buSzPts val="3000"/>
              <a:buChar char="■"/>
              <a:defRPr sz="3000" i="1"/>
            </a:lvl9pPr>
          </a:lstStyle>
          <a:p>
            <a:endParaRPr/>
          </a:p>
        </p:txBody>
      </p:sp>
      <p:sp>
        <p:nvSpPr>
          <p:cNvPr id="17" name="Google Shape;17;p4"/>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3619287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bg>
      <p:bgPr>
        <a:gradFill>
          <a:gsLst>
            <a:gs pos="0">
              <a:srgbClr val="FF9F4D"/>
            </a:gs>
            <a:gs pos="58000">
              <a:schemeClr val="accent5"/>
            </a:gs>
            <a:gs pos="100000">
              <a:schemeClr val="accent5"/>
            </a:gs>
          </a:gsLst>
          <a:path path="circle">
            <a:fillToRect l="100000" t="100000"/>
          </a:path>
          <a:tileRect r="-100000" b="-100000"/>
        </a:gradFill>
        <a:effectLst/>
      </p:bgPr>
    </p:bg>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779100" y="759800"/>
            <a:ext cx="7593300" cy="396300"/>
          </a:xfrm>
          <a:prstGeom prst="rect">
            <a:avLst/>
          </a:prstGeom>
        </p:spPr>
        <p:txBody>
          <a:bodyPr spcFirstLastPara="1" wrap="square" lIns="0" tIns="0" rIns="0" bIns="0" anchor="b"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20" name="Google Shape;20;p5"/>
          <p:cNvSpPr txBox="1">
            <a:spLocks noGrp="1"/>
          </p:cNvSpPr>
          <p:nvPr>
            <p:ph type="body" idx="1"/>
          </p:nvPr>
        </p:nvSpPr>
        <p:spPr>
          <a:xfrm>
            <a:off x="779100" y="1277748"/>
            <a:ext cx="4975500" cy="3033900"/>
          </a:xfrm>
          <a:prstGeom prst="rect">
            <a:avLst/>
          </a:prstGeom>
        </p:spPr>
        <p:txBody>
          <a:bodyPr spcFirstLastPara="1" wrap="square" lIns="0" tIns="0" rIns="0" bIns="0" anchor="t" anchorCtr="0">
            <a:noAutofit/>
          </a:bodyPr>
          <a:lstStyle>
            <a:lvl1pPr marL="457200" lvl="0" indent="-381000" rtl="0">
              <a:spcBef>
                <a:spcPts val="0"/>
              </a:spcBef>
              <a:spcAft>
                <a:spcPts val="0"/>
              </a:spcAft>
              <a:buSzPts val="2400"/>
              <a:buChar char="▪"/>
              <a:defRPr/>
            </a:lvl1pPr>
            <a:lvl2pPr marL="914400" lvl="1" indent="-381000" rtl="0">
              <a:spcBef>
                <a:spcPts val="800"/>
              </a:spcBef>
              <a:spcAft>
                <a:spcPts val="0"/>
              </a:spcAft>
              <a:buSzPts val="2400"/>
              <a:buChar char="▫"/>
              <a:defRPr/>
            </a:lvl2pPr>
            <a:lvl3pPr marL="1371600" lvl="2" indent="-381000" rtl="0">
              <a:spcBef>
                <a:spcPts val="800"/>
              </a:spcBef>
              <a:spcAft>
                <a:spcPts val="0"/>
              </a:spcAft>
              <a:buSzPts val="2400"/>
              <a:buChar char="⬝"/>
              <a:defRPr/>
            </a:lvl3pPr>
            <a:lvl4pPr marL="1828800" lvl="3" indent="-381000" rtl="0">
              <a:spcBef>
                <a:spcPts val="800"/>
              </a:spcBef>
              <a:spcAft>
                <a:spcPts val="0"/>
              </a:spcAft>
              <a:buSzPts val="2400"/>
              <a:buChar char="⬞"/>
              <a:defRPr/>
            </a:lvl4pPr>
            <a:lvl5pPr marL="2286000" lvl="4" indent="-381000" rtl="0">
              <a:spcBef>
                <a:spcPts val="800"/>
              </a:spcBef>
              <a:spcAft>
                <a:spcPts val="0"/>
              </a:spcAft>
              <a:buSzPts val="2400"/>
              <a:buChar char="○"/>
              <a:defRPr/>
            </a:lvl5pPr>
            <a:lvl6pPr marL="2743200" lvl="5" indent="-381000" rtl="0">
              <a:spcBef>
                <a:spcPts val="800"/>
              </a:spcBef>
              <a:spcAft>
                <a:spcPts val="0"/>
              </a:spcAft>
              <a:buSzPts val="2400"/>
              <a:buChar char="■"/>
              <a:defRPr/>
            </a:lvl6pPr>
            <a:lvl7pPr marL="3200400" lvl="6" indent="-381000" rtl="0">
              <a:spcBef>
                <a:spcPts val="800"/>
              </a:spcBef>
              <a:spcAft>
                <a:spcPts val="0"/>
              </a:spcAft>
              <a:buSzPts val="2400"/>
              <a:buChar char="●"/>
              <a:defRPr/>
            </a:lvl7pPr>
            <a:lvl8pPr marL="3657600" lvl="7" indent="-381000" rtl="0">
              <a:spcBef>
                <a:spcPts val="800"/>
              </a:spcBef>
              <a:spcAft>
                <a:spcPts val="0"/>
              </a:spcAft>
              <a:buSzPts val="2400"/>
              <a:buChar char="○"/>
              <a:defRPr/>
            </a:lvl8pPr>
            <a:lvl9pPr marL="4114800" lvl="8" indent="-381000" rtl="0">
              <a:spcBef>
                <a:spcPts val="800"/>
              </a:spcBef>
              <a:spcAft>
                <a:spcPts val="800"/>
              </a:spcAft>
              <a:buSzPts val="2400"/>
              <a:buChar char="■"/>
              <a:defRPr/>
            </a:lvl9pPr>
          </a:lstStyle>
          <a:p>
            <a:endParaRPr/>
          </a:p>
        </p:txBody>
      </p:sp>
      <p:sp>
        <p:nvSpPr>
          <p:cNvPr id="21" name="Google Shape;21;p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1097438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bg>
      <p:bgPr>
        <a:gradFill>
          <a:gsLst>
            <a:gs pos="0">
              <a:srgbClr val="9FFAFF"/>
            </a:gs>
            <a:gs pos="58000">
              <a:schemeClr val="accent1"/>
            </a:gs>
            <a:gs pos="100000">
              <a:schemeClr val="accent1"/>
            </a:gs>
          </a:gsLst>
          <a:path path="circle">
            <a:fillToRect l="100000" t="100000"/>
          </a:path>
          <a:tileRect r="-100000" b="-100000"/>
        </a:gradFill>
        <a:effectLst/>
      </p:bgPr>
    </p:bg>
    <p:spTree>
      <p:nvGrpSpPr>
        <p:cNvPr id="1" name="Shape 22"/>
        <p:cNvGrpSpPr/>
        <p:nvPr/>
      </p:nvGrpSpPr>
      <p:grpSpPr>
        <a:xfrm>
          <a:off x="0" y="0"/>
          <a:ext cx="0" cy="0"/>
          <a:chOff x="0" y="0"/>
          <a:chExt cx="0" cy="0"/>
        </a:xfrm>
      </p:grpSpPr>
      <p:sp>
        <p:nvSpPr>
          <p:cNvPr id="23" name="Google Shape;23;p6"/>
          <p:cNvSpPr txBox="1">
            <a:spLocks noGrp="1"/>
          </p:cNvSpPr>
          <p:nvPr>
            <p:ph type="title"/>
          </p:nvPr>
        </p:nvSpPr>
        <p:spPr>
          <a:xfrm>
            <a:off x="779100" y="759800"/>
            <a:ext cx="7593300" cy="396300"/>
          </a:xfrm>
          <a:prstGeom prst="rect">
            <a:avLst/>
          </a:prstGeom>
        </p:spPr>
        <p:txBody>
          <a:bodyPr spcFirstLastPara="1" wrap="square" lIns="0" tIns="0" rIns="0" bIns="0" anchor="b"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24" name="Google Shape;24;p6"/>
          <p:cNvSpPr txBox="1">
            <a:spLocks noGrp="1"/>
          </p:cNvSpPr>
          <p:nvPr>
            <p:ph type="body" idx="1"/>
          </p:nvPr>
        </p:nvSpPr>
        <p:spPr>
          <a:xfrm>
            <a:off x="779100" y="1353950"/>
            <a:ext cx="2324700" cy="34182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800"/>
              </a:spcBef>
              <a:spcAft>
                <a:spcPts val="0"/>
              </a:spcAft>
              <a:buSzPts val="2000"/>
              <a:buChar char="▫"/>
              <a:defRPr sz="2000"/>
            </a:lvl2pPr>
            <a:lvl3pPr marL="1371600" lvl="2" indent="-355600" rtl="0">
              <a:spcBef>
                <a:spcPts val="800"/>
              </a:spcBef>
              <a:spcAft>
                <a:spcPts val="0"/>
              </a:spcAft>
              <a:buSzPts val="2000"/>
              <a:buChar char="⬝"/>
              <a:defRPr sz="2000"/>
            </a:lvl3pPr>
            <a:lvl4pPr marL="1828800" lvl="3" indent="-355600" rtl="0">
              <a:spcBef>
                <a:spcPts val="800"/>
              </a:spcBef>
              <a:spcAft>
                <a:spcPts val="0"/>
              </a:spcAft>
              <a:buSzPts val="2000"/>
              <a:buChar char="⬞"/>
              <a:defRPr sz="2000"/>
            </a:lvl4pPr>
            <a:lvl5pPr marL="2286000" lvl="4" indent="-355600" rtl="0">
              <a:spcBef>
                <a:spcPts val="800"/>
              </a:spcBef>
              <a:spcAft>
                <a:spcPts val="0"/>
              </a:spcAft>
              <a:buSzPts val="2000"/>
              <a:buChar char="○"/>
              <a:defRPr sz="2000"/>
            </a:lvl5pPr>
            <a:lvl6pPr marL="2743200" lvl="5" indent="-355600" rtl="0">
              <a:spcBef>
                <a:spcPts val="800"/>
              </a:spcBef>
              <a:spcAft>
                <a:spcPts val="0"/>
              </a:spcAft>
              <a:buSzPts val="2000"/>
              <a:buChar char="■"/>
              <a:defRPr sz="2000"/>
            </a:lvl6pPr>
            <a:lvl7pPr marL="3200400" lvl="6" indent="-355600" rtl="0">
              <a:spcBef>
                <a:spcPts val="800"/>
              </a:spcBef>
              <a:spcAft>
                <a:spcPts val="0"/>
              </a:spcAft>
              <a:buSzPts val="2000"/>
              <a:buChar char="●"/>
              <a:defRPr sz="2000"/>
            </a:lvl7pPr>
            <a:lvl8pPr marL="3657600" lvl="7" indent="-355600" rtl="0">
              <a:spcBef>
                <a:spcPts val="800"/>
              </a:spcBef>
              <a:spcAft>
                <a:spcPts val="0"/>
              </a:spcAft>
              <a:buSzPts val="2000"/>
              <a:buChar char="○"/>
              <a:defRPr sz="2000"/>
            </a:lvl8pPr>
            <a:lvl9pPr marL="4114800" lvl="8" indent="-355600" rtl="0">
              <a:spcBef>
                <a:spcPts val="800"/>
              </a:spcBef>
              <a:spcAft>
                <a:spcPts val="800"/>
              </a:spcAft>
              <a:buSzPts val="2000"/>
              <a:buChar char="■"/>
              <a:defRPr sz="2000"/>
            </a:lvl9pPr>
          </a:lstStyle>
          <a:p>
            <a:endParaRPr/>
          </a:p>
        </p:txBody>
      </p:sp>
      <p:sp>
        <p:nvSpPr>
          <p:cNvPr id="25" name="Google Shape;25;p6"/>
          <p:cNvSpPr txBox="1">
            <a:spLocks noGrp="1"/>
          </p:cNvSpPr>
          <p:nvPr>
            <p:ph type="body" idx="2"/>
          </p:nvPr>
        </p:nvSpPr>
        <p:spPr>
          <a:xfrm>
            <a:off x="3429910" y="1353950"/>
            <a:ext cx="2324700" cy="34182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800"/>
              </a:spcBef>
              <a:spcAft>
                <a:spcPts val="0"/>
              </a:spcAft>
              <a:buSzPts val="2000"/>
              <a:buChar char="▫"/>
              <a:defRPr sz="2000"/>
            </a:lvl2pPr>
            <a:lvl3pPr marL="1371600" lvl="2" indent="-355600" rtl="0">
              <a:spcBef>
                <a:spcPts val="800"/>
              </a:spcBef>
              <a:spcAft>
                <a:spcPts val="0"/>
              </a:spcAft>
              <a:buSzPts val="2000"/>
              <a:buChar char="⬝"/>
              <a:defRPr sz="2000"/>
            </a:lvl3pPr>
            <a:lvl4pPr marL="1828800" lvl="3" indent="-355600" rtl="0">
              <a:spcBef>
                <a:spcPts val="800"/>
              </a:spcBef>
              <a:spcAft>
                <a:spcPts val="0"/>
              </a:spcAft>
              <a:buSzPts val="2000"/>
              <a:buChar char="⬞"/>
              <a:defRPr sz="2000"/>
            </a:lvl4pPr>
            <a:lvl5pPr marL="2286000" lvl="4" indent="-355600" rtl="0">
              <a:spcBef>
                <a:spcPts val="800"/>
              </a:spcBef>
              <a:spcAft>
                <a:spcPts val="0"/>
              </a:spcAft>
              <a:buSzPts val="2000"/>
              <a:buChar char="○"/>
              <a:defRPr sz="2000"/>
            </a:lvl5pPr>
            <a:lvl6pPr marL="2743200" lvl="5" indent="-355600" rtl="0">
              <a:spcBef>
                <a:spcPts val="800"/>
              </a:spcBef>
              <a:spcAft>
                <a:spcPts val="0"/>
              </a:spcAft>
              <a:buSzPts val="2000"/>
              <a:buChar char="■"/>
              <a:defRPr sz="2000"/>
            </a:lvl6pPr>
            <a:lvl7pPr marL="3200400" lvl="6" indent="-355600" rtl="0">
              <a:spcBef>
                <a:spcPts val="800"/>
              </a:spcBef>
              <a:spcAft>
                <a:spcPts val="0"/>
              </a:spcAft>
              <a:buSzPts val="2000"/>
              <a:buChar char="●"/>
              <a:defRPr sz="2000"/>
            </a:lvl7pPr>
            <a:lvl8pPr marL="3657600" lvl="7" indent="-355600" rtl="0">
              <a:spcBef>
                <a:spcPts val="800"/>
              </a:spcBef>
              <a:spcAft>
                <a:spcPts val="0"/>
              </a:spcAft>
              <a:buSzPts val="2000"/>
              <a:buChar char="○"/>
              <a:defRPr sz="2000"/>
            </a:lvl8pPr>
            <a:lvl9pPr marL="4114800" lvl="8" indent="-355600" rtl="0">
              <a:spcBef>
                <a:spcPts val="800"/>
              </a:spcBef>
              <a:spcAft>
                <a:spcPts val="800"/>
              </a:spcAft>
              <a:buSzPts val="2000"/>
              <a:buChar char="■"/>
              <a:defRPr sz="2000"/>
            </a:lvl9pPr>
          </a:lstStyle>
          <a:p>
            <a:endParaRPr/>
          </a:p>
        </p:txBody>
      </p:sp>
      <p:sp>
        <p:nvSpPr>
          <p:cNvPr id="26" name="Google Shape;26;p6"/>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12752502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779100" y="759800"/>
            <a:ext cx="7593300" cy="396300"/>
          </a:xfrm>
          <a:prstGeom prst="rect">
            <a:avLst/>
          </a:prstGeom>
        </p:spPr>
        <p:txBody>
          <a:bodyPr spcFirstLastPara="1" wrap="square" lIns="0" tIns="0" rIns="0" bIns="0" anchor="b"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29" name="Google Shape;29;p7"/>
          <p:cNvSpPr txBox="1">
            <a:spLocks noGrp="1"/>
          </p:cNvSpPr>
          <p:nvPr>
            <p:ph type="body" idx="1"/>
          </p:nvPr>
        </p:nvSpPr>
        <p:spPr>
          <a:xfrm>
            <a:off x="779100" y="1353950"/>
            <a:ext cx="1878600" cy="34182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sz="1800"/>
            </a:lvl1pPr>
            <a:lvl2pPr marL="914400" lvl="1" indent="-342900" rtl="0">
              <a:spcBef>
                <a:spcPts val="800"/>
              </a:spcBef>
              <a:spcAft>
                <a:spcPts val="0"/>
              </a:spcAft>
              <a:buSzPts val="1800"/>
              <a:buChar char="▫"/>
              <a:defRPr sz="1800"/>
            </a:lvl2pPr>
            <a:lvl3pPr marL="1371600" lvl="2" indent="-342900" rtl="0">
              <a:spcBef>
                <a:spcPts val="800"/>
              </a:spcBef>
              <a:spcAft>
                <a:spcPts val="0"/>
              </a:spcAft>
              <a:buSzPts val="1800"/>
              <a:buChar char="⬝"/>
              <a:defRPr sz="1800"/>
            </a:lvl3pPr>
            <a:lvl4pPr marL="1828800" lvl="3" indent="-342900" rtl="0">
              <a:spcBef>
                <a:spcPts val="800"/>
              </a:spcBef>
              <a:spcAft>
                <a:spcPts val="0"/>
              </a:spcAft>
              <a:buSzPts val="1800"/>
              <a:buChar char="⬞"/>
              <a:defRPr sz="1800"/>
            </a:lvl4pPr>
            <a:lvl5pPr marL="2286000" lvl="4" indent="-342900" rtl="0">
              <a:spcBef>
                <a:spcPts val="800"/>
              </a:spcBef>
              <a:spcAft>
                <a:spcPts val="0"/>
              </a:spcAft>
              <a:buSzPts val="1800"/>
              <a:buChar char="○"/>
              <a:defRPr sz="1800"/>
            </a:lvl5pPr>
            <a:lvl6pPr marL="2743200" lvl="5" indent="-342900" rtl="0">
              <a:spcBef>
                <a:spcPts val="800"/>
              </a:spcBef>
              <a:spcAft>
                <a:spcPts val="0"/>
              </a:spcAft>
              <a:buSzPts val="1800"/>
              <a:buChar char="■"/>
              <a:defRPr sz="1800"/>
            </a:lvl6pPr>
            <a:lvl7pPr marL="3200400" lvl="6" indent="-342900" rtl="0">
              <a:spcBef>
                <a:spcPts val="800"/>
              </a:spcBef>
              <a:spcAft>
                <a:spcPts val="0"/>
              </a:spcAft>
              <a:buSzPts val="1800"/>
              <a:buChar char="●"/>
              <a:defRPr sz="1800"/>
            </a:lvl7pPr>
            <a:lvl8pPr marL="3657600" lvl="7" indent="-342900" rtl="0">
              <a:spcBef>
                <a:spcPts val="800"/>
              </a:spcBef>
              <a:spcAft>
                <a:spcPts val="0"/>
              </a:spcAft>
              <a:buSzPts val="1800"/>
              <a:buChar char="○"/>
              <a:defRPr sz="1800"/>
            </a:lvl8pPr>
            <a:lvl9pPr marL="4114800" lvl="8" indent="-342900" rtl="0">
              <a:spcBef>
                <a:spcPts val="800"/>
              </a:spcBef>
              <a:spcAft>
                <a:spcPts val="800"/>
              </a:spcAft>
              <a:buSzPts val="1800"/>
              <a:buChar char="■"/>
              <a:defRPr sz="1800"/>
            </a:lvl9pPr>
          </a:lstStyle>
          <a:p>
            <a:endParaRPr/>
          </a:p>
        </p:txBody>
      </p:sp>
      <p:sp>
        <p:nvSpPr>
          <p:cNvPr id="30" name="Google Shape;30;p7"/>
          <p:cNvSpPr txBox="1">
            <a:spLocks noGrp="1"/>
          </p:cNvSpPr>
          <p:nvPr>
            <p:ph type="body" idx="2"/>
          </p:nvPr>
        </p:nvSpPr>
        <p:spPr>
          <a:xfrm>
            <a:off x="2854792" y="1353950"/>
            <a:ext cx="1878600" cy="34182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sz="1800"/>
            </a:lvl1pPr>
            <a:lvl2pPr marL="914400" lvl="1" indent="-342900" rtl="0">
              <a:spcBef>
                <a:spcPts val="800"/>
              </a:spcBef>
              <a:spcAft>
                <a:spcPts val="0"/>
              </a:spcAft>
              <a:buSzPts val="1800"/>
              <a:buChar char="▫"/>
              <a:defRPr sz="1800"/>
            </a:lvl2pPr>
            <a:lvl3pPr marL="1371600" lvl="2" indent="-342900" rtl="0">
              <a:spcBef>
                <a:spcPts val="800"/>
              </a:spcBef>
              <a:spcAft>
                <a:spcPts val="0"/>
              </a:spcAft>
              <a:buSzPts val="1800"/>
              <a:buChar char="⬝"/>
              <a:defRPr sz="1800"/>
            </a:lvl3pPr>
            <a:lvl4pPr marL="1828800" lvl="3" indent="-342900" rtl="0">
              <a:spcBef>
                <a:spcPts val="800"/>
              </a:spcBef>
              <a:spcAft>
                <a:spcPts val="0"/>
              </a:spcAft>
              <a:buSzPts val="1800"/>
              <a:buChar char="⬞"/>
              <a:defRPr sz="1800"/>
            </a:lvl4pPr>
            <a:lvl5pPr marL="2286000" lvl="4" indent="-342900" rtl="0">
              <a:spcBef>
                <a:spcPts val="800"/>
              </a:spcBef>
              <a:spcAft>
                <a:spcPts val="0"/>
              </a:spcAft>
              <a:buSzPts val="1800"/>
              <a:buChar char="○"/>
              <a:defRPr sz="1800"/>
            </a:lvl5pPr>
            <a:lvl6pPr marL="2743200" lvl="5" indent="-342900" rtl="0">
              <a:spcBef>
                <a:spcPts val="800"/>
              </a:spcBef>
              <a:spcAft>
                <a:spcPts val="0"/>
              </a:spcAft>
              <a:buSzPts val="1800"/>
              <a:buChar char="■"/>
              <a:defRPr sz="1800"/>
            </a:lvl6pPr>
            <a:lvl7pPr marL="3200400" lvl="6" indent="-342900" rtl="0">
              <a:spcBef>
                <a:spcPts val="800"/>
              </a:spcBef>
              <a:spcAft>
                <a:spcPts val="0"/>
              </a:spcAft>
              <a:buSzPts val="1800"/>
              <a:buChar char="●"/>
              <a:defRPr sz="1800"/>
            </a:lvl7pPr>
            <a:lvl8pPr marL="3657600" lvl="7" indent="-342900" rtl="0">
              <a:spcBef>
                <a:spcPts val="800"/>
              </a:spcBef>
              <a:spcAft>
                <a:spcPts val="0"/>
              </a:spcAft>
              <a:buSzPts val="1800"/>
              <a:buChar char="○"/>
              <a:defRPr sz="1800"/>
            </a:lvl8pPr>
            <a:lvl9pPr marL="4114800" lvl="8" indent="-342900" rtl="0">
              <a:spcBef>
                <a:spcPts val="800"/>
              </a:spcBef>
              <a:spcAft>
                <a:spcPts val="800"/>
              </a:spcAft>
              <a:buSzPts val="1800"/>
              <a:buChar char="■"/>
              <a:defRPr sz="1800"/>
            </a:lvl9pPr>
          </a:lstStyle>
          <a:p>
            <a:endParaRPr/>
          </a:p>
        </p:txBody>
      </p:sp>
      <p:sp>
        <p:nvSpPr>
          <p:cNvPr id="31" name="Google Shape;31;p7"/>
          <p:cNvSpPr txBox="1">
            <a:spLocks noGrp="1"/>
          </p:cNvSpPr>
          <p:nvPr>
            <p:ph type="body" idx="3"/>
          </p:nvPr>
        </p:nvSpPr>
        <p:spPr>
          <a:xfrm>
            <a:off x="4930485" y="1353950"/>
            <a:ext cx="1878600" cy="3418200"/>
          </a:xfrm>
          <a:prstGeom prst="rect">
            <a:avLst/>
          </a:prstGeom>
        </p:spPr>
        <p:txBody>
          <a:bodyPr spcFirstLastPara="1" wrap="square" lIns="0" tIns="0" rIns="0" bIns="0" anchor="t" anchorCtr="0">
            <a:noAutofit/>
          </a:bodyPr>
          <a:lstStyle>
            <a:lvl1pPr marL="457200" lvl="0" indent="-342900" rtl="0">
              <a:spcBef>
                <a:spcPts val="0"/>
              </a:spcBef>
              <a:spcAft>
                <a:spcPts val="0"/>
              </a:spcAft>
              <a:buSzPts val="1800"/>
              <a:buChar char="▪"/>
              <a:defRPr sz="1800"/>
            </a:lvl1pPr>
            <a:lvl2pPr marL="914400" lvl="1" indent="-342900" rtl="0">
              <a:spcBef>
                <a:spcPts val="800"/>
              </a:spcBef>
              <a:spcAft>
                <a:spcPts val="0"/>
              </a:spcAft>
              <a:buSzPts val="1800"/>
              <a:buChar char="▫"/>
              <a:defRPr sz="1800"/>
            </a:lvl2pPr>
            <a:lvl3pPr marL="1371600" lvl="2" indent="-342900" rtl="0">
              <a:spcBef>
                <a:spcPts val="800"/>
              </a:spcBef>
              <a:spcAft>
                <a:spcPts val="0"/>
              </a:spcAft>
              <a:buSzPts val="1800"/>
              <a:buChar char="⬝"/>
              <a:defRPr sz="1800"/>
            </a:lvl3pPr>
            <a:lvl4pPr marL="1828800" lvl="3" indent="-342900" rtl="0">
              <a:spcBef>
                <a:spcPts val="800"/>
              </a:spcBef>
              <a:spcAft>
                <a:spcPts val="0"/>
              </a:spcAft>
              <a:buSzPts val="1800"/>
              <a:buChar char="⬞"/>
              <a:defRPr sz="1800"/>
            </a:lvl4pPr>
            <a:lvl5pPr marL="2286000" lvl="4" indent="-342900" rtl="0">
              <a:spcBef>
                <a:spcPts val="800"/>
              </a:spcBef>
              <a:spcAft>
                <a:spcPts val="0"/>
              </a:spcAft>
              <a:buSzPts val="1800"/>
              <a:buChar char="○"/>
              <a:defRPr sz="1800"/>
            </a:lvl5pPr>
            <a:lvl6pPr marL="2743200" lvl="5" indent="-342900" rtl="0">
              <a:spcBef>
                <a:spcPts val="800"/>
              </a:spcBef>
              <a:spcAft>
                <a:spcPts val="0"/>
              </a:spcAft>
              <a:buSzPts val="1800"/>
              <a:buChar char="■"/>
              <a:defRPr sz="1800"/>
            </a:lvl6pPr>
            <a:lvl7pPr marL="3200400" lvl="6" indent="-342900" rtl="0">
              <a:spcBef>
                <a:spcPts val="800"/>
              </a:spcBef>
              <a:spcAft>
                <a:spcPts val="0"/>
              </a:spcAft>
              <a:buSzPts val="1800"/>
              <a:buChar char="●"/>
              <a:defRPr sz="1800"/>
            </a:lvl7pPr>
            <a:lvl8pPr marL="3657600" lvl="7" indent="-342900" rtl="0">
              <a:spcBef>
                <a:spcPts val="800"/>
              </a:spcBef>
              <a:spcAft>
                <a:spcPts val="0"/>
              </a:spcAft>
              <a:buSzPts val="1800"/>
              <a:buChar char="○"/>
              <a:defRPr sz="1800"/>
            </a:lvl8pPr>
            <a:lvl9pPr marL="4114800" lvl="8" indent="-342900" rtl="0">
              <a:spcBef>
                <a:spcPts val="800"/>
              </a:spcBef>
              <a:spcAft>
                <a:spcPts val="800"/>
              </a:spcAft>
              <a:buSzPts val="1800"/>
              <a:buChar char="■"/>
              <a:defRPr sz="1800"/>
            </a:lvl9pPr>
          </a:lstStyle>
          <a:p>
            <a:endParaRPr/>
          </a:p>
        </p:txBody>
      </p:sp>
      <p:sp>
        <p:nvSpPr>
          <p:cNvPr id="32" name="Google Shape;32;p7"/>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2513846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gradFill>
          <a:gsLst>
            <a:gs pos="0">
              <a:srgbClr val="FFE659"/>
            </a:gs>
            <a:gs pos="58000">
              <a:schemeClr val="accent4"/>
            </a:gs>
            <a:gs pos="100000">
              <a:schemeClr val="accent4"/>
            </a:gs>
          </a:gsLst>
          <a:path path="circle">
            <a:fillToRect l="100000" t="100000"/>
          </a:path>
          <a:tileRect r="-100000" b="-100000"/>
        </a:gradFill>
        <a:effectLst/>
      </p:bgPr>
    </p:bg>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779100" y="759800"/>
            <a:ext cx="7593300" cy="396300"/>
          </a:xfrm>
          <a:prstGeom prst="rect">
            <a:avLst/>
          </a:prstGeom>
        </p:spPr>
        <p:txBody>
          <a:bodyPr spcFirstLastPara="1" wrap="square" lIns="0" tIns="0" rIns="0" bIns="0" anchor="b"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35" name="Google Shape;35;p8"/>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25316439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bg>
      <p:bgPr>
        <a:gradFill>
          <a:gsLst>
            <a:gs pos="0">
              <a:schemeClr val="lt2"/>
            </a:gs>
            <a:gs pos="58000">
              <a:schemeClr val="dk2"/>
            </a:gs>
            <a:gs pos="100000">
              <a:schemeClr val="dk2"/>
            </a:gs>
          </a:gsLst>
          <a:path path="circle">
            <a:fillToRect l="100000" t="100000"/>
          </a:path>
          <a:tileRect r="-100000" b="-100000"/>
        </a:gradFill>
        <a:effectLst/>
      </p:bgPr>
    </p:bg>
    <p:spTree>
      <p:nvGrpSpPr>
        <p:cNvPr id="1" name="Shape 36"/>
        <p:cNvGrpSpPr/>
        <p:nvPr/>
      </p:nvGrpSpPr>
      <p:grpSpPr>
        <a:xfrm>
          <a:off x="0" y="0"/>
          <a:ext cx="0" cy="0"/>
          <a:chOff x="0" y="0"/>
          <a:chExt cx="0" cy="0"/>
        </a:xfrm>
      </p:grpSpPr>
      <p:sp>
        <p:nvSpPr>
          <p:cNvPr id="37" name="Google Shape;37;p9"/>
          <p:cNvSpPr txBox="1">
            <a:spLocks noGrp="1"/>
          </p:cNvSpPr>
          <p:nvPr>
            <p:ph type="body" idx="1"/>
          </p:nvPr>
        </p:nvSpPr>
        <p:spPr>
          <a:xfrm>
            <a:off x="855300" y="4177700"/>
            <a:ext cx="7433400" cy="316800"/>
          </a:xfrm>
          <a:prstGeom prst="rect">
            <a:avLst/>
          </a:prstGeom>
        </p:spPr>
        <p:txBody>
          <a:bodyPr spcFirstLastPara="1" wrap="square" lIns="0" tIns="0" rIns="0" bIns="0" anchor="t" anchorCtr="0">
            <a:noAutofit/>
          </a:bodyPr>
          <a:lstStyle>
            <a:lvl1pPr marL="457200" lvl="0" indent="-228600" rtl="0">
              <a:spcBef>
                <a:spcPts val="0"/>
              </a:spcBef>
              <a:spcAft>
                <a:spcPts val="800"/>
              </a:spcAft>
              <a:buSzPts val="1800"/>
              <a:buNone/>
              <a:defRPr sz="1800"/>
            </a:lvl1pPr>
          </a:lstStyle>
          <a:p>
            <a:endParaRPr/>
          </a:p>
        </p:txBody>
      </p:sp>
      <p:sp>
        <p:nvSpPr>
          <p:cNvPr id="38" name="Google Shape;38;p9"/>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1936895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bg>
      <p:bgPr>
        <a:gradFill>
          <a:gsLst>
            <a:gs pos="0">
              <a:srgbClr val="44506E"/>
            </a:gs>
            <a:gs pos="58000">
              <a:schemeClr val="dk1"/>
            </a:gs>
            <a:gs pos="100000">
              <a:schemeClr val="dk1"/>
            </a:gs>
          </a:gsLst>
          <a:path path="circle">
            <a:fillToRect l="100000" t="100000"/>
          </a:path>
          <a:tileRect r="-100000" b="-100000"/>
        </a:gradFill>
        <a:effectLst/>
      </p:bgPr>
    </p:bg>
    <p:spTree>
      <p:nvGrpSpPr>
        <p:cNvPr id="1" name="Shape 39"/>
        <p:cNvGrpSpPr/>
        <p:nvPr/>
      </p:nvGrpSpPr>
      <p:grpSpPr>
        <a:xfrm>
          <a:off x="0" y="0"/>
          <a:ext cx="0" cy="0"/>
          <a:chOff x="0" y="0"/>
          <a:chExt cx="0" cy="0"/>
        </a:xfrm>
      </p:grpSpPr>
      <p:sp>
        <p:nvSpPr>
          <p:cNvPr id="40" name="Google Shape;40;p10"/>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1798826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10"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05.10.2022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a:gsLst>
            <a:gs pos="0">
              <a:srgbClr val="9FFAFF"/>
            </a:gs>
            <a:gs pos="58000">
              <a:schemeClr val="accent1"/>
            </a:gs>
            <a:gs pos="100000">
              <a:schemeClr val="accent1"/>
            </a:gs>
          </a:gsLst>
          <a:path path="circle">
            <a:fillToRect l="100000" t="100000"/>
          </a:path>
          <a:tileRect r="-100000" b="-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79100" y="759800"/>
            <a:ext cx="7593300" cy="396300"/>
          </a:xfrm>
          <a:prstGeom prst="rect">
            <a:avLst/>
          </a:prstGeom>
          <a:noFill/>
          <a:ln>
            <a:noFill/>
          </a:ln>
          <a:effectLst>
            <a:outerShdw blurRad="42863" dist="9525" dir="5400000" algn="bl" rotWithShape="0">
              <a:schemeClr val="dk1">
                <a:alpha val="30000"/>
              </a:schemeClr>
            </a:outerShdw>
          </a:effectLst>
        </p:spPr>
        <p:txBody>
          <a:bodyPr spcFirstLastPara="1" wrap="square" lIns="0" tIns="0" rIns="0" bIns="0" anchor="b" anchorCtr="0">
            <a:noAutofit/>
          </a:bodyPr>
          <a:lstStyle>
            <a:lvl1pPr lvl="0"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1pPr>
            <a:lvl2pPr lvl="1"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2pPr>
            <a:lvl3pPr lvl="2"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3pPr>
            <a:lvl4pPr lvl="3"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4pPr>
            <a:lvl5pPr lvl="4"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5pPr>
            <a:lvl6pPr lvl="5"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6pPr>
            <a:lvl7pPr lvl="6"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7pPr>
            <a:lvl8pPr lvl="7"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8pPr>
            <a:lvl9pPr lvl="8" rtl="0">
              <a:lnSpc>
                <a:spcPct val="90000"/>
              </a:lnSpc>
              <a:spcBef>
                <a:spcPts val="0"/>
              </a:spcBef>
              <a:spcAft>
                <a:spcPts val="0"/>
              </a:spcAft>
              <a:buClr>
                <a:schemeClr val="lt1"/>
              </a:buClr>
              <a:buSzPts val="3400"/>
              <a:buFont typeface="Bebas Neue"/>
              <a:buNone/>
              <a:defRPr sz="3400">
                <a:solidFill>
                  <a:schemeClr val="lt1"/>
                </a:solidFill>
                <a:latin typeface="Bebas Neue"/>
                <a:ea typeface="Bebas Neue"/>
                <a:cs typeface="Bebas Neue"/>
                <a:sym typeface="Bebas Neue"/>
              </a:defRPr>
            </a:lvl9pPr>
          </a:lstStyle>
          <a:p>
            <a:endParaRPr/>
          </a:p>
        </p:txBody>
      </p:sp>
      <p:sp>
        <p:nvSpPr>
          <p:cNvPr id="7" name="Google Shape;7;p1"/>
          <p:cNvSpPr txBox="1">
            <a:spLocks noGrp="1"/>
          </p:cNvSpPr>
          <p:nvPr>
            <p:ph type="body" idx="1"/>
          </p:nvPr>
        </p:nvSpPr>
        <p:spPr>
          <a:xfrm>
            <a:off x="779100" y="1277748"/>
            <a:ext cx="4975500" cy="3033900"/>
          </a:xfrm>
          <a:prstGeom prst="rect">
            <a:avLst/>
          </a:prstGeom>
          <a:noFill/>
          <a:ln>
            <a:noFill/>
          </a:ln>
        </p:spPr>
        <p:txBody>
          <a:bodyPr spcFirstLastPara="1" wrap="square" lIns="0" tIns="0" rIns="0" bIns="0" anchor="t" anchorCtr="0">
            <a:noAutofit/>
          </a:bodyPr>
          <a:lstStyle>
            <a:lvl1pPr marL="457200" lvl="0" indent="-381000" rtl="0">
              <a:lnSpc>
                <a:spcPct val="115000"/>
              </a:lnSpc>
              <a:spcBef>
                <a:spcPts val="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1pPr>
            <a:lvl2pPr marL="914400" lvl="1"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2pPr>
            <a:lvl3pPr marL="1371600" lvl="2"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3pPr>
            <a:lvl4pPr marL="1828800" lvl="3"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4pPr>
            <a:lvl5pPr marL="2286000" lvl="4"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5pPr>
            <a:lvl6pPr marL="2743200" lvl="5"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6pPr>
            <a:lvl7pPr marL="3200400" lvl="6"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7pPr>
            <a:lvl8pPr marL="3657600" lvl="7" indent="-381000" rtl="0">
              <a:lnSpc>
                <a:spcPct val="115000"/>
              </a:lnSpc>
              <a:spcBef>
                <a:spcPts val="800"/>
              </a:spcBef>
              <a:spcAft>
                <a:spcPts val="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8pPr>
            <a:lvl9pPr marL="4114800" lvl="8" indent="-381000" rtl="0">
              <a:lnSpc>
                <a:spcPct val="115000"/>
              </a:lnSpc>
              <a:spcBef>
                <a:spcPts val="800"/>
              </a:spcBef>
              <a:spcAft>
                <a:spcPts val="800"/>
              </a:spcAft>
              <a:buClr>
                <a:schemeClr val="dk1"/>
              </a:buClr>
              <a:buSzPts val="2400"/>
              <a:buFont typeface="IBM Plex Sans Condensed"/>
              <a:buChar char="■"/>
              <a:defRPr sz="2400">
                <a:solidFill>
                  <a:schemeClr val="dk1"/>
                </a:solidFill>
                <a:latin typeface="IBM Plex Sans Condensed"/>
                <a:ea typeface="IBM Plex Sans Condensed"/>
                <a:cs typeface="IBM Plex Sans Condensed"/>
                <a:sym typeface="IBM Plex Sans Condensed"/>
              </a:defRPr>
            </a:lvl9pPr>
          </a:lstStyle>
          <a:p>
            <a:endParaRPr/>
          </a:p>
        </p:txBody>
      </p:sp>
      <p:sp>
        <p:nvSpPr>
          <p:cNvPr id="8" name="Google Shape;8;p1"/>
          <p:cNvSpPr txBox="1">
            <a:spLocks noGrp="1"/>
          </p:cNvSpPr>
          <p:nvPr>
            <p:ph type="sldNum" idx="12"/>
          </p:nvPr>
        </p:nvSpPr>
        <p:spPr>
          <a:xfrm>
            <a:off x="8404375" y="4643093"/>
            <a:ext cx="548700" cy="316800"/>
          </a:xfrm>
          <a:prstGeom prst="rect">
            <a:avLst/>
          </a:prstGeom>
          <a:noFill/>
          <a:ln>
            <a:noFill/>
          </a:ln>
          <a:effectLst>
            <a:outerShdw blurRad="42863" dist="9525" dir="5400000" algn="bl" rotWithShape="0">
              <a:schemeClr val="dk1">
                <a:alpha val="30000"/>
              </a:schemeClr>
            </a:outerShdw>
          </a:effectLst>
        </p:spPr>
        <p:txBody>
          <a:bodyPr spcFirstLastPara="1" wrap="square" lIns="0" tIns="0" rIns="0" bIns="0" anchor="b" anchorCtr="0">
            <a:noAutofit/>
          </a:bodyPr>
          <a:lstStyle>
            <a:lvl1pPr marL="0" marR="0" lvl="0"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1pPr>
            <a:lvl2pPr marL="0" marR="0" lvl="1"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2pPr>
            <a:lvl3pPr marL="0" marR="0" lvl="2"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3pPr>
            <a:lvl4pPr marL="0" marR="0" lvl="3"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4pPr>
            <a:lvl5pPr marL="0" marR="0" lvl="4"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5pPr>
            <a:lvl6pPr marL="0" marR="0" lvl="5"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6pPr>
            <a:lvl7pPr marL="0" marR="0" lvl="6"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7pPr>
            <a:lvl8pPr marL="0" marR="0" lvl="7"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8pPr>
            <a:lvl9pPr marL="0" marR="0" lvl="8" indent="0" algn="r" rtl="0">
              <a:lnSpc>
                <a:spcPct val="90000"/>
              </a:lnSpc>
              <a:spcBef>
                <a:spcPts val="0"/>
              </a:spcBef>
              <a:spcAft>
                <a:spcPts val="0"/>
              </a:spcAft>
              <a:buSzPts val="1800"/>
              <a:buNone/>
              <a:defRPr sz="1800">
                <a:solidFill>
                  <a:schemeClr val="lt1"/>
                </a:solidFill>
                <a:latin typeface="Bebas Neue"/>
                <a:ea typeface="Bebas Neue"/>
                <a:cs typeface="Bebas Neue"/>
                <a:sym typeface="Bebas Neue"/>
              </a:defRPr>
            </a:lvl9pPr>
          </a:lstStyle>
          <a:p>
            <a:pPr marL="0" marR="0" lvl="0" indent="0" algn="r" defTabSz="914400" rtl="0" eaLnBrk="1" fontAlgn="auto" latinLnBrk="0" hangingPunct="1">
              <a:lnSpc>
                <a:spcPct val="90000"/>
              </a:lnSpc>
              <a:spcBef>
                <a:spcPts val="0"/>
              </a:spcBef>
              <a:spcAft>
                <a:spcPts val="0"/>
              </a:spcAft>
              <a:buClr>
                <a:srgbClr val="FFFFFF"/>
              </a:buClr>
              <a:buSzPts val="1800"/>
              <a:buFont typeface="Bebas Neue"/>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FFFFFF"/>
                </a:buClr>
                <a:buSzPts val="1800"/>
                <a:buFont typeface="Bebas Neue"/>
                <a:buNone/>
                <a:tabLst/>
                <a:defRPr/>
              </a:pPr>
              <a:t>‹#›</a:t>
            </a:fld>
            <a:endParaRPr kumimoji="0" sz="1800" b="0" i="0" u="none" strike="noStrike" kern="0" cap="none" spc="0" normalizeH="0" baseline="0" noProof="0">
              <a:ln>
                <a:noFill/>
              </a:ln>
              <a:solidFill>
                <a:srgbClr val="FFFFFF"/>
              </a:solidFill>
              <a:effectLst/>
              <a:uLnTx/>
              <a:uFillTx/>
              <a:latin typeface="Bebas Neue"/>
              <a:sym typeface="Bebas Neue"/>
            </a:endParaRPr>
          </a:p>
        </p:txBody>
      </p:sp>
    </p:spTree>
    <p:extLst>
      <p:ext uri="{BB962C8B-B14F-4D97-AF65-F5344CB8AC3E}">
        <p14:creationId xmlns:p14="http://schemas.microsoft.com/office/powerpoint/2010/main" val="2993018451"/>
      </p:ext>
    </p:extLst>
  </p:cSld>
  <p:clrMap bg1="lt1" tx1="dk1" bg2="dk2" tx2="lt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457541" y="3719476"/>
            <a:ext cx="6318298"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Scrum, Lean, Kanban</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Скрам, Лин, Канбан</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a:t>
            </a:r>
            <a:r>
              <a:rPr lang="en-US" sz="1425" kern="1200" dirty="0">
                <a:solidFill>
                  <a:prstClr val="white"/>
                </a:solidFill>
                <a:latin typeface="Century Gothic" panose="020B0502020202020204" pitchFamily="34" charset="0"/>
                <a:ea typeface="+mn-ea"/>
                <a:cs typeface="+mn-cs"/>
              </a:rPr>
              <a:t>5</a:t>
            </a:r>
            <a:r>
              <a:rPr lang="uz-Cyrl-UZ" sz="1425" kern="1200" dirty="0" smtClean="0">
                <a:solidFill>
                  <a:prstClr val="white"/>
                </a:solidFill>
                <a:latin typeface="Century Gothic" panose="020B0502020202020204" pitchFamily="34" charset="0"/>
                <a:ea typeface="+mn-ea"/>
                <a:cs typeface="+mn-cs"/>
              </a:rPr>
              <a:t>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779100" y="553550"/>
            <a:ext cx="6666729"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6600" b="1" dirty="0" smtClean="0"/>
              <a:t>Scrum</a:t>
            </a:r>
            <a:endParaRPr sz="6600" b="1" dirty="0"/>
          </a:p>
        </p:txBody>
      </p:sp>
      <p:sp>
        <p:nvSpPr>
          <p:cNvPr id="374" name="Google Shape;374;p35"/>
          <p:cNvSpPr txBox="1">
            <a:spLocks noGrp="1"/>
          </p:cNvSpPr>
          <p:nvPr>
            <p:ph type="body" idx="1"/>
          </p:nvPr>
        </p:nvSpPr>
        <p:spPr>
          <a:xfrm>
            <a:off x="591266" y="1456425"/>
            <a:ext cx="7961468" cy="3617463"/>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Scrum </a:t>
            </a:r>
            <a:r>
              <a:rPr lang="ru-RU" sz="2000" dirty="0" smtClean="0">
                <a:latin typeface="+mn-lt"/>
              </a:rPr>
              <a:t>1986 </a:t>
            </a:r>
            <a:r>
              <a:rPr lang="uz-Cyrl-UZ" sz="2000" dirty="0" smtClean="0">
                <a:latin typeface="+mn-lt"/>
              </a:rPr>
              <a:t>йилда яратилган бўлиб, </a:t>
            </a:r>
            <a:r>
              <a:rPr lang="en-US" sz="2000" dirty="0" smtClean="0">
                <a:latin typeface="+mn-lt"/>
              </a:rPr>
              <a:t>Agile</a:t>
            </a:r>
            <a:r>
              <a:rPr lang="ru-RU" sz="2000" dirty="0" smtClean="0">
                <a:latin typeface="+mn-lt"/>
              </a:rPr>
              <a:t> </a:t>
            </a:r>
            <a:r>
              <a:rPr lang="uz-Cyrl-UZ" sz="2000" dirty="0" smtClean="0">
                <a:latin typeface="+mn-lt"/>
              </a:rPr>
              <a:t>оиласининг энг тузилмаланган услуби ҳисобланади.</a:t>
            </a:r>
          </a:p>
          <a:p>
            <a:pPr algn="just" fontAlgn="base">
              <a:lnSpc>
                <a:spcPct val="100000"/>
              </a:lnSpc>
              <a:buFont typeface="Wingdings" panose="05000000000000000000" pitchFamily="2" charset="2"/>
              <a:buChar char="Ø"/>
            </a:pPr>
            <a:r>
              <a:rPr lang="en-US" sz="2000" dirty="0" smtClean="0">
                <a:latin typeface="+mn-lt"/>
              </a:rPr>
              <a:t>Scrum</a:t>
            </a:r>
            <a:r>
              <a:rPr lang="ru-RU" sz="2000" dirty="0" smtClean="0">
                <a:latin typeface="+mn-lt"/>
              </a:rPr>
              <a:t> </a:t>
            </a:r>
            <a:r>
              <a:rPr lang="ru-RU" sz="2000" dirty="0">
                <a:latin typeface="+mn-lt"/>
              </a:rPr>
              <a:t>классик </a:t>
            </a:r>
            <a:r>
              <a:rPr lang="uz-Cyrl-UZ" sz="2000" dirty="0" smtClean="0">
                <a:latin typeface="+mn-lt"/>
              </a:rPr>
              <a:t>жараённинг элементларини ва лойиҳаларни бошқаришга мослашувчан ёндашув ғояларини бирлаштиради.</a:t>
            </a:r>
          </a:p>
          <a:p>
            <a:pPr algn="just" fontAlgn="base">
              <a:lnSpc>
                <a:spcPct val="100000"/>
              </a:lnSpc>
              <a:buFont typeface="Wingdings" panose="05000000000000000000" pitchFamily="2" charset="2"/>
              <a:buChar char="Ø"/>
            </a:pPr>
            <a:r>
              <a:rPr lang="uz-Cyrl-UZ" sz="2000" dirty="0" smtClean="0">
                <a:latin typeface="+mn-lt"/>
              </a:rPr>
              <a:t>Натижада мослашувчанлик ва тузилмаланишнинг жуда мувозанатли комбинацияси вужудга келади</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en-US" sz="2000" dirty="0" smtClean="0">
                <a:latin typeface="+mn-lt"/>
              </a:rPr>
              <a:t>Agile </a:t>
            </a:r>
            <a:r>
              <a:rPr lang="uz-Cyrl-UZ" sz="2000" dirty="0" smtClean="0">
                <a:latin typeface="+mn-lt"/>
              </a:rPr>
              <a:t>кўрсатмаларига амал қилган ҳолда</a:t>
            </a:r>
            <a:r>
              <a:rPr lang="ru-RU" sz="2000" dirty="0" smtClean="0">
                <a:latin typeface="+mn-lt"/>
              </a:rPr>
              <a:t>, </a:t>
            </a:r>
            <a:r>
              <a:rPr lang="en-US" sz="2000" dirty="0" smtClean="0">
                <a:latin typeface="+mn-lt"/>
              </a:rPr>
              <a:t>Scrum</a:t>
            </a:r>
            <a:r>
              <a:rPr lang="ru-RU" sz="2000" dirty="0" smtClean="0">
                <a:latin typeface="+mn-lt"/>
              </a:rPr>
              <a:t> </a:t>
            </a:r>
            <a:r>
              <a:rPr lang="uz-Cyrl-UZ" sz="2000" dirty="0" smtClean="0">
                <a:latin typeface="+mn-lt"/>
              </a:rPr>
              <a:t>лойиҳани</a:t>
            </a:r>
            <a:r>
              <a:rPr lang="ru-RU" sz="2000" dirty="0" smtClean="0">
                <a:latin typeface="+mn-lt"/>
              </a:rPr>
              <a:t> </a:t>
            </a:r>
            <a:r>
              <a:rPr lang="uz-Cyrl-UZ" sz="2000" dirty="0" err="1" smtClean="0">
                <a:latin typeface="+mn-lt"/>
              </a:rPr>
              <a:t>м</a:t>
            </a:r>
            <a:r>
              <a:rPr lang="ru-RU" sz="2000" dirty="0" smtClean="0">
                <a:latin typeface="+mn-lt"/>
              </a:rPr>
              <a:t>ижоз </a:t>
            </a:r>
            <a:r>
              <a:rPr lang="ru-RU" sz="2000" dirty="0">
                <a:latin typeface="+mn-lt"/>
              </a:rPr>
              <a:t>томонидан </a:t>
            </a:r>
            <a:r>
              <a:rPr lang="uz-Cyrl-UZ" sz="2000" dirty="0" smtClean="0">
                <a:latin typeface="+mn-lt"/>
              </a:rPr>
              <a:t>қийматни олиш учун дарҳол фойдаланиши мумкин бўлган қисмларга ажратади</a:t>
            </a:r>
            <a:r>
              <a:rPr lang="ru-RU" sz="2000" dirty="0" smtClean="0">
                <a:latin typeface="+mn-lt"/>
              </a:rPr>
              <a:t>, </a:t>
            </a:r>
            <a:r>
              <a:rPr lang="ru-RU" sz="2000" dirty="0">
                <a:latin typeface="+mn-lt"/>
              </a:rPr>
              <a:t>улар </a:t>
            </a:r>
            <a:r>
              <a:rPr lang="uz-Cyrl-UZ" sz="2000" dirty="0" smtClean="0">
                <a:latin typeface="+mn-lt"/>
              </a:rPr>
              <a:t>маҳсулотнинг захиралари </a:t>
            </a:r>
            <a:r>
              <a:rPr lang="uz-Cyrl-UZ" sz="2000" dirty="0" smtClean="0"/>
              <a:t>(product backlog)</a:t>
            </a:r>
            <a:r>
              <a:rPr lang="uz-Cyrl-UZ" sz="2000" dirty="0" smtClean="0">
                <a:latin typeface="+mn-lt"/>
              </a:rPr>
              <a:t> деб аталади.</a:t>
            </a: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514567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74">
                                            <p:txEl>
                                              <p:pRg st="3" end="3"/>
                                            </p:txEl>
                                          </p:spTgt>
                                        </p:tgtEl>
                                        <p:attrNameLst>
                                          <p:attrName>style.visibility</p:attrName>
                                        </p:attrNameLst>
                                      </p:cBhvr>
                                      <p:to>
                                        <p:strVal val="visible"/>
                                      </p:to>
                                    </p:set>
                                    <p:anim calcmode="lin" valueType="num">
                                      <p:cBhvr additive="base">
                                        <p:cTn id="25" dur="500" fill="hold"/>
                                        <p:tgtEl>
                                          <p:spTgt spid="37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7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6" y="560425"/>
            <a:ext cx="6847687"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ru-RU" b="1" dirty="0" smtClean="0"/>
              <a:t>Итерация</a:t>
            </a:r>
            <a:endParaRPr b="1"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t>"</a:t>
            </a:r>
            <a:r>
              <a:rPr lang="uz-Cyrl-UZ" sz="2000" dirty="0" smtClean="0">
                <a:latin typeface="+mn-lt"/>
              </a:rPr>
              <a:t>Маҳсулот қолдиғи" жуда тўғри таржима бўлишига ва </a:t>
            </a:r>
            <a:r>
              <a:rPr lang="ru-RU" sz="2000" dirty="0" smtClean="0">
                <a:latin typeface="+mn-lt"/>
              </a:rPr>
              <a:t>профессионал </a:t>
            </a:r>
            <a:r>
              <a:rPr lang="uz-Cyrl-UZ" sz="2000" dirty="0" smtClean="0">
                <a:latin typeface="+mn-lt"/>
              </a:rPr>
              <a:t>адабиётда қўлланилишига қарамай, амалиётда оддийгина "</a:t>
            </a:r>
            <a:r>
              <a:rPr lang="uz-Cyrl-UZ" sz="2000" dirty="0" smtClean="0"/>
              <a:t> </a:t>
            </a:r>
            <a:r>
              <a:rPr lang="uz-Cyrl-UZ" sz="2000" dirty="0" smtClean="0"/>
              <a:t>беклог</a:t>
            </a:r>
            <a:r>
              <a:rPr lang="uz-Cyrl-UZ" sz="2000" dirty="0" smtClean="0">
                <a:latin typeface="+mn-lt"/>
              </a:rPr>
              <a:t>" атамаси </a:t>
            </a:r>
            <a:r>
              <a:rPr lang="uz-Cyrl-UZ" sz="2000" dirty="0" smtClean="0">
                <a:latin typeface="+mn-lt"/>
              </a:rPr>
              <a:t>кўпинча ишлатилади. </a:t>
            </a:r>
          </a:p>
          <a:p>
            <a:pPr algn="just">
              <a:lnSpc>
                <a:spcPct val="100000"/>
              </a:lnSpc>
              <a:buFont typeface="Wingdings" panose="05000000000000000000" pitchFamily="2" charset="2"/>
              <a:buChar char="Ø"/>
            </a:pPr>
            <a:r>
              <a:rPr lang="uz-Cyrl-UZ" sz="2000" dirty="0">
                <a:latin typeface="+mn-lt"/>
              </a:rPr>
              <a:t>Э</a:t>
            </a:r>
            <a:r>
              <a:rPr lang="uz-Cyrl-UZ" sz="2000" dirty="0" smtClean="0">
                <a:latin typeface="+mn-lt"/>
              </a:rPr>
              <a:t>нг муҳим "қисмлар" Спринтда бажариш учун биринчи бўлиб танланади</a:t>
            </a:r>
            <a:r>
              <a:rPr lang="ru-RU" sz="2000" dirty="0" smtClean="0">
                <a:latin typeface="+mn-lt"/>
              </a:rPr>
              <a:t> – </a:t>
            </a:r>
            <a:r>
              <a:rPr lang="en-US" sz="2000" dirty="0" smtClean="0">
                <a:latin typeface="+mn-lt"/>
              </a:rPr>
              <a:t>Scrum-</a:t>
            </a:r>
            <a:r>
              <a:rPr lang="uz-Cyrl-UZ" sz="2000" dirty="0" smtClean="0">
                <a:latin typeface="+mn-lt"/>
              </a:rPr>
              <a:t>да 2 дан 4 ҳафтагача давом этадиган итерациялар бўлади. Спринт охирида Харидорга ишлаётган маҳсулот қўшимчаси тақдим этилади - бу аллақачон ишлатилиши мумкин бўлган энг муҳим </a:t>
            </a:r>
            <a:r>
              <a:rPr lang="ru-RU" sz="2000" dirty="0" smtClean="0">
                <a:latin typeface="+mn-lt"/>
              </a:rPr>
              <a:t>"</a:t>
            </a:r>
            <a:r>
              <a:rPr lang="uz-Cyrl-UZ" sz="2000" dirty="0" smtClean="0">
                <a:latin typeface="+mn-lt"/>
              </a:rPr>
              <a:t>қисмлар</a:t>
            </a:r>
            <a:r>
              <a:rPr lang="ru-RU" sz="2000" dirty="0" smtClean="0">
                <a:latin typeface="+mn-lt"/>
              </a:rPr>
              <a:t>" дир.</a:t>
            </a:r>
            <a:endParaRPr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80742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6" y="560425"/>
            <a:ext cx="6847687"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ru-RU" b="1" dirty="0" smtClean="0"/>
              <a:t>Итерация</a:t>
            </a:r>
            <a:endParaRPr b="1" dirty="0"/>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4</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3" name="Рисунок 2"/>
          <p:cNvPicPr>
            <a:picLocks noChangeAspect="1"/>
          </p:cNvPicPr>
          <p:nvPr/>
        </p:nvPicPr>
        <p:blipFill>
          <a:blip r:embed="rId3"/>
          <a:stretch>
            <a:fillRect/>
          </a:stretch>
        </p:blipFill>
        <p:spPr>
          <a:xfrm>
            <a:off x="2127477" y="1082786"/>
            <a:ext cx="4603332" cy="3877107"/>
          </a:xfrm>
          <a:prstGeom prst="rect">
            <a:avLst/>
          </a:prstGeom>
        </p:spPr>
      </p:pic>
      <p:sp>
        <p:nvSpPr>
          <p:cNvPr id="4" name="Прямоугольник 3"/>
          <p:cNvSpPr/>
          <p:nvPr/>
        </p:nvSpPr>
        <p:spPr>
          <a:xfrm>
            <a:off x="2127477" y="4729061"/>
            <a:ext cx="4572000" cy="230832"/>
          </a:xfrm>
          <a:prstGeom prst="rect">
            <a:avLst/>
          </a:prstGeom>
        </p:spPr>
        <p:txBody>
          <a:bodyPr>
            <a:spAutoFit/>
          </a:bodyPr>
          <a:lstStyle/>
          <a:p>
            <a:r>
              <a:rPr lang="ru-RU" sz="900" i="1" dirty="0"/>
              <a:t>https://senior.ua/articles/agile-vs-waterfall-otlichiya-kotorye-vy-dolzhny-znat</a:t>
            </a:r>
          </a:p>
        </p:txBody>
      </p:sp>
    </p:spTree>
    <p:extLst>
      <p:ext uri="{BB962C8B-B14F-4D97-AF65-F5344CB8AC3E}">
        <p14:creationId xmlns:p14="http://schemas.microsoft.com/office/powerpoint/2010/main" val="113921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6" y="539800"/>
            <a:ext cx="6593305"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ru-RU" b="1" dirty="0" smtClean="0"/>
              <a:t>Спринт</a:t>
            </a:r>
            <a:endParaRPr b="1"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Масалан, қисман бўлса-да, </a:t>
            </a:r>
            <a:r>
              <a:rPr lang="uz-Cyrl-UZ" sz="2000" dirty="0" smtClean="0">
                <a:latin typeface="+mn-lt"/>
              </a:rPr>
              <a:t>функционалликнинг </a:t>
            </a:r>
            <a:r>
              <a:rPr lang="uz-Cyrl-UZ" sz="2000" dirty="0" smtClean="0">
                <a:latin typeface="+mn-lt"/>
              </a:rPr>
              <a:t>бир қисми ёки аллақачон ишлаётган дастур бўлган сайт. Шундан сўнг, лойиҳа жамоаси кейинги Спринтга ўтади.</a:t>
            </a:r>
          </a:p>
          <a:p>
            <a:pPr algn="just">
              <a:lnSpc>
                <a:spcPct val="100000"/>
              </a:lnSpc>
              <a:buFont typeface="Wingdings" panose="05000000000000000000" pitchFamily="2" charset="2"/>
              <a:buChar char="Ø"/>
            </a:pPr>
            <a:r>
              <a:rPr lang="uz-Cyrl-UZ" sz="2000" dirty="0" smtClean="0">
                <a:latin typeface="+mn-lt"/>
              </a:rPr>
              <a:t>Спринтнинг давомийлиги белгиланган, аммо жамоа уни лойиҳанинг бошида лойиҳа ва ўз кўрсаткичларига қараб мустақил равишда танлайди.</a:t>
            </a:r>
          </a:p>
          <a:p>
            <a:pPr algn="just">
              <a:lnSpc>
                <a:spcPct val="100000"/>
              </a:lnSpc>
              <a:buFont typeface="Wingdings" panose="05000000000000000000" pitchFamily="2" charset="2"/>
              <a:buChar char="Ø"/>
            </a:pPr>
            <a:r>
              <a:rPr lang="uz-Cyrl-UZ" sz="2000" dirty="0" smtClean="0">
                <a:latin typeface="+mn-lt"/>
              </a:rPr>
              <a:t>Лойиҳа Мижознинг вақт ўтиши билан ўзгаришига мойил бўлган талабларига жавоб беришига ишонч ҳосил қилиш учун ҳар бир Спринт бошланишидан олдин ҳали тугалланмаган лойиҳа кўлами қайта баҳоланади ва унга ўзгартиришлар киритилади</a:t>
            </a:r>
            <a:r>
              <a:rPr lang="ru-RU" sz="2000" dirty="0" smtClean="0">
                <a:latin typeface="+mn-lt"/>
              </a:rPr>
              <a:t>. </a:t>
            </a:r>
            <a:endParaRPr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5</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05805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779100" y="759800"/>
            <a:ext cx="3084756"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b="1" dirty="0" smtClean="0"/>
              <a:t>Scrum Master</a:t>
            </a:r>
            <a:endParaRPr b="1"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Бу жараёнда ҳамма иштирок </a:t>
            </a:r>
            <a:r>
              <a:rPr lang="uz-Cyrl-UZ" sz="2000" dirty="0">
                <a:latin typeface="+mn-lt"/>
              </a:rPr>
              <a:t>э</a:t>
            </a:r>
            <a:r>
              <a:rPr lang="uz-Cyrl-UZ" sz="2000" dirty="0" smtClean="0">
                <a:latin typeface="+mn-lt"/>
              </a:rPr>
              <a:t>тади - лойиҳа жамоаси</a:t>
            </a:r>
            <a:r>
              <a:rPr lang="ru-RU" sz="2000" dirty="0" smtClean="0">
                <a:latin typeface="+mn-lt"/>
              </a:rPr>
              <a:t>, </a:t>
            </a:r>
            <a:r>
              <a:rPr lang="en-US" sz="2000" dirty="0" smtClean="0">
                <a:latin typeface="+mn-lt"/>
              </a:rPr>
              <a:t>Scrum</a:t>
            </a:r>
            <a:r>
              <a:rPr lang="ru-RU" sz="2000" dirty="0" smtClean="0">
                <a:latin typeface="+mn-lt"/>
              </a:rPr>
              <a:t> </a:t>
            </a:r>
            <a:r>
              <a:rPr lang="en-US" sz="2000" dirty="0" smtClean="0">
                <a:latin typeface="+mn-lt"/>
              </a:rPr>
              <a:t>Master</a:t>
            </a:r>
            <a:r>
              <a:rPr lang="ru-RU" sz="2000" dirty="0" smtClean="0">
                <a:latin typeface="+mn-lt"/>
              </a:rPr>
              <a:t> (</a:t>
            </a:r>
            <a:r>
              <a:rPr lang="uz-Cyrl-UZ" sz="2000" dirty="0" smtClean="0">
                <a:latin typeface="+mn-lt"/>
              </a:rPr>
              <a:t>лойиҳа жамоаси раҳбари) ва маҳсулот </a:t>
            </a:r>
            <a:r>
              <a:rPr lang="uz-Cyrl-UZ" sz="2000" dirty="0">
                <a:latin typeface="+mn-lt"/>
              </a:rPr>
              <a:t>э</a:t>
            </a:r>
            <a:r>
              <a:rPr lang="uz-Cyrl-UZ" sz="2000" dirty="0" smtClean="0">
                <a:latin typeface="+mn-lt"/>
              </a:rPr>
              <a:t>гаси. Ва бу жараён учун ҳамма масъулдир.</a:t>
            </a:r>
          </a:p>
          <a:p>
            <a:pPr algn="just">
              <a:lnSpc>
                <a:spcPct val="100000"/>
              </a:lnSpc>
              <a:buFont typeface="Wingdings" panose="05000000000000000000" pitchFamily="2" charset="2"/>
              <a:buChar char="Ø"/>
            </a:pPr>
            <a:r>
              <a:rPr lang="uz-Cyrl-UZ" sz="2000" dirty="0" smtClean="0">
                <a:latin typeface="+mn-lt"/>
              </a:rPr>
              <a:t>Юқорида айтиб ўтилганидек, маҳсулот эгаси лойиҳадаги мижознинг вакили ёки агар мижоз бўлмаса, келажакдаги лойиҳанинг барча мижозларини ифодалайди</a:t>
            </a:r>
            <a:r>
              <a:rPr lang="ru-RU" sz="2000" dirty="0" smtClean="0">
                <a:latin typeface="+mn-lt"/>
              </a:rPr>
              <a:t>.</a:t>
            </a:r>
            <a:endParaRPr lang="en-US" sz="2000" dirty="0" smtClean="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6</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07614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uz-Cyrl-UZ" sz="2000" dirty="0" smtClean="0">
                <a:latin typeface="+mn-lt"/>
              </a:rPr>
              <a:t>Бунинг учун </a:t>
            </a:r>
            <a:r>
              <a:rPr lang="en-US" sz="2000" dirty="0"/>
              <a:t>Scrum Master</a:t>
            </a:r>
            <a:r>
              <a:rPr lang="uz-Cyrl-UZ" sz="2000" dirty="0" smtClean="0">
                <a:latin typeface="+mn-lt"/>
              </a:rPr>
              <a:t> мижозларнинг </a:t>
            </a:r>
            <a:r>
              <a:rPr lang="uz-Cyrl-UZ" sz="2000" dirty="0">
                <a:latin typeface="+mn-lt"/>
              </a:rPr>
              <a:t>э</a:t>
            </a:r>
            <a:r>
              <a:rPr lang="uz-Cyrl-UZ" sz="2000" dirty="0" smtClean="0">
                <a:latin typeface="+mn-lt"/>
              </a:rPr>
              <a:t>ҳтиёжлари ва фикрлаш тарзини яхшилаб билиши, шунингдек, маҳсулот ва уни ишлаб чиқариш технологиясини тушуниши керак</a:t>
            </a:r>
            <a:r>
              <a:rPr lang="ru-RU" sz="2000" dirty="0" smtClean="0">
                <a:latin typeface="+mn-lt"/>
              </a:rPr>
              <a:t>.</a:t>
            </a:r>
            <a:endParaRPr lang="ru-RU" sz="2000" dirty="0">
              <a:latin typeface="+mn-lt"/>
            </a:endParaRPr>
          </a:p>
          <a:p>
            <a:pPr algn="just">
              <a:lnSpc>
                <a:spcPct val="100000"/>
              </a:lnSpc>
              <a:buFont typeface="Wingdings" panose="05000000000000000000" pitchFamily="2" charset="2"/>
              <a:buChar char="Ø"/>
            </a:pPr>
            <a:r>
              <a:rPr lang="en-US" sz="2000" dirty="0" smtClean="0">
                <a:latin typeface="+mn-lt"/>
              </a:rPr>
              <a:t>Scrum Master</a:t>
            </a:r>
            <a:r>
              <a:rPr lang="ru-RU" sz="2000" dirty="0" smtClean="0">
                <a:latin typeface="+mn-lt"/>
              </a:rPr>
              <a:t> </a:t>
            </a:r>
            <a:r>
              <a:rPr lang="uz-Cyrl-UZ" sz="2000" dirty="0" smtClean="0">
                <a:latin typeface="+mn-lt"/>
              </a:rPr>
              <a:t>лойиҳа иштирокчиларига </a:t>
            </a:r>
            <a:r>
              <a:rPr lang="en-US" sz="2000" dirty="0" smtClean="0">
                <a:latin typeface="+mn-lt"/>
              </a:rPr>
              <a:t>Scrum</a:t>
            </a:r>
            <a:r>
              <a:rPr lang="uz-Cyrl-UZ" sz="2000" dirty="0" smtClean="0">
                <a:latin typeface="+mn-lt"/>
              </a:rPr>
              <a:t> амалиётининг қадриятлари, тамойиллари ва нормаларини яхшироқ тушуниш ва қабул қилишда ёрдам бериш учун яратилган</a:t>
            </a:r>
            <a:r>
              <a:rPr lang="ru-RU" sz="2000" dirty="0" smtClean="0">
                <a:latin typeface="+mn-lt"/>
              </a:rPr>
              <a:t>. </a:t>
            </a:r>
            <a:endParaRPr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7</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373;p35"/>
          <p:cNvSpPr txBox="1">
            <a:spLocks noGrp="1"/>
          </p:cNvSpPr>
          <p:nvPr>
            <p:ph type="title"/>
          </p:nvPr>
        </p:nvSpPr>
        <p:spPr>
          <a:xfrm>
            <a:off x="779100" y="759800"/>
            <a:ext cx="3084756"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US" b="1" dirty="0" smtClean="0"/>
              <a:t>Scrum Master</a:t>
            </a:r>
            <a:endParaRPr b="1" dirty="0"/>
          </a:p>
        </p:txBody>
      </p:sp>
    </p:spTree>
    <p:extLst>
      <p:ext uri="{BB962C8B-B14F-4D97-AF65-F5344CB8AC3E}">
        <p14:creationId xmlns:p14="http://schemas.microsoft.com/office/powerpoint/2010/main" val="329537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6" y="574175"/>
            <a:ext cx="3361967" cy="396300"/>
          </a:xfrm>
          <a:prstGeom prst="rect">
            <a:avLst/>
          </a:prstGeom>
        </p:spPr>
        <p:txBody>
          <a:bodyPr spcFirstLastPara="1" wrap="square" lIns="0" tIns="0" rIns="0" bIns="0" anchor="b" anchorCtr="0">
            <a:noAutofit/>
          </a:bodyPr>
          <a:lstStyle/>
          <a:p>
            <a:pPr lvl="0"/>
            <a:r>
              <a:rPr lang="en-US" b="1" dirty="0"/>
              <a:t>Scrum Master</a:t>
            </a:r>
            <a:endParaRPr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a:lnSpc>
                <a:spcPct val="100000"/>
              </a:lnSpc>
              <a:buFont typeface="Wingdings" panose="05000000000000000000" pitchFamily="2" charset="2"/>
              <a:buChar char="Ø"/>
            </a:pPr>
            <a:r>
              <a:rPr lang="en-US" sz="2000" dirty="0"/>
              <a:t>Scrum Master</a:t>
            </a:r>
            <a:r>
              <a:rPr lang="ru-RU" sz="2000" dirty="0" smtClean="0">
                <a:latin typeface="+mn-lt"/>
              </a:rPr>
              <a:t> </a:t>
            </a:r>
            <a:r>
              <a:rPr lang="uz-Cyrl-UZ" sz="2000" dirty="0" smtClean="0">
                <a:latin typeface="+mn-lt"/>
              </a:rPr>
              <a:t>ташқи дунё ва жамоа ўртасидаги етакчи ва воситачидир. У ҳеч ким ўз-ўзидан жамоага аралашмаслигига ва топшириқлар устида бемалол ишлашни таъминлайди.</a:t>
            </a:r>
          </a:p>
          <a:p>
            <a:pPr algn="just">
              <a:lnSpc>
                <a:spcPct val="100000"/>
              </a:lnSpc>
              <a:buFont typeface="Wingdings" panose="05000000000000000000" pitchFamily="2" charset="2"/>
              <a:buChar char="Ø"/>
            </a:pPr>
            <a:r>
              <a:rPr lang="uz-Cyrl-UZ" sz="2000" dirty="0" smtClean="0">
                <a:latin typeface="+mn-lt"/>
              </a:rPr>
              <a:t>Жамоа спринт охирида барча керакли вазифалар бажарилишини ва етказиб беришни таъминлаш учун жавобгардир.</a:t>
            </a:r>
          </a:p>
          <a:p>
            <a:pPr algn="just">
              <a:lnSpc>
                <a:spcPct val="100000"/>
              </a:lnSpc>
              <a:buFont typeface="Wingdings" panose="05000000000000000000" pitchFamily="2" charset="2"/>
              <a:buChar char="Ø"/>
            </a:pPr>
            <a:r>
              <a:rPr lang="en-US" sz="2000" dirty="0" smtClean="0">
                <a:latin typeface="+mn-lt"/>
              </a:rPr>
              <a:t>Scrum</a:t>
            </a:r>
            <a:r>
              <a:rPr lang="ru-RU" sz="2000" dirty="0" smtClean="0">
                <a:latin typeface="+mn-lt"/>
              </a:rPr>
              <a:t> </a:t>
            </a:r>
            <a:r>
              <a:rPr lang="uz-Cyrl-UZ" sz="2000" dirty="0" smtClean="0">
                <a:latin typeface="+mn-lt"/>
              </a:rPr>
              <a:t>жараёнларининг асосий тузилиши 5 та асосий учрашув атрофида айланади:</a:t>
            </a:r>
          </a:p>
          <a:p>
            <a:pPr marL="893763" indent="-268288" algn="just">
              <a:lnSpc>
                <a:spcPct val="100000"/>
              </a:lnSpc>
              <a:buSzPct val="100000"/>
              <a:buFont typeface="+mj-lt"/>
              <a:buAutoNum type="arabicPeriod"/>
            </a:pPr>
            <a:r>
              <a:rPr lang="ru-RU" sz="1400" i="1" dirty="0" err="1" smtClean="0"/>
              <a:t>Беклог</a:t>
            </a:r>
            <a:r>
              <a:rPr lang="en-US" sz="1400" i="1" dirty="0" smtClean="0"/>
              <a:t>-</a:t>
            </a:r>
            <a:r>
              <a:rPr lang="uz-Cyrl-UZ" sz="1400" i="1" dirty="0" smtClean="0"/>
              <a:t>ни тартибга солиш</a:t>
            </a:r>
            <a:endParaRPr lang="uz-Cyrl-UZ" sz="1400" i="1" dirty="0" smtClean="0">
              <a:latin typeface="+mn-lt"/>
            </a:endParaRPr>
          </a:p>
          <a:p>
            <a:pPr marL="893763" indent="-268288" algn="just">
              <a:lnSpc>
                <a:spcPct val="100000"/>
              </a:lnSpc>
              <a:buSzPct val="100000"/>
              <a:buFont typeface="+mj-lt"/>
              <a:buAutoNum type="arabicPeriod"/>
            </a:pPr>
            <a:r>
              <a:rPr lang="uz-Cyrl-UZ" sz="1400" i="1" dirty="0" smtClean="0">
                <a:latin typeface="+mn-lt"/>
              </a:rPr>
              <a:t>Спринтни режалаштириш</a:t>
            </a:r>
          </a:p>
          <a:p>
            <a:pPr marL="893763" indent="-268288" algn="just">
              <a:lnSpc>
                <a:spcPct val="100000"/>
              </a:lnSpc>
              <a:buSzPct val="100000"/>
              <a:buFont typeface="+mj-lt"/>
              <a:buAutoNum type="arabicPeriod"/>
            </a:pPr>
            <a:r>
              <a:rPr lang="uz-Cyrl-UZ" sz="1400" i="1" dirty="0" smtClean="0">
                <a:latin typeface="+mn-lt"/>
              </a:rPr>
              <a:t>кундалик учрашувлар</a:t>
            </a:r>
          </a:p>
          <a:p>
            <a:pPr marL="893763" indent="-268288" algn="just">
              <a:lnSpc>
                <a:spcPct val="100000"/>
              </a:lnSpc>
              <a:buSzPct val="100000"/>
              <a:buFont typeface="+mj-lt"/>
              <a:buAutoNum type="arabicPeriod"/>
            </a:pPr>
            <a:r>
              <a:rPr lang="uz-Cyrl-UZ" sz="1400" i="1" dirty="0" smtClean="0">
                <a:latin typeface="+mn-lt"/>
              </a:rPr>
              <a:t>Спринт натижаларини сарҳисоб қилиш</a:t>
            </a:r>
          </a:p>
          <a:p>
            <a:pPr marL="893763" indent="-268288" algn="just">
              <a:lnSpc>
                <a:spcPct val="100000"/>
              </a:lnSpc>
              <a:buSzPct val="100000"/>
              <a:buFont typeface="+mj-lt"/>
              <a:buAutoNum type="arabicPeriod"/>
            </a:pPr>
            <a:r>
              <a:rPr lang="uz-Cyrl-UZ" sz="1400" i="1" dirty="0" smtClean="0">
                <a:latin typeface="+mn-lt"/>
              </a:rPr>
              <a:t>Спринт ретроспективлари</a:t>
            </a:r>
            <a:r>
              <a:rPr lang="ru-RU" sz="1400" i="1" dirty="0" smtClean="0">
                <a:latin typeface="+mn-lt"/>
              </a:rPr>
              <a:t>.</a:t>
            </a:r>
            <a:endParaRPr sz="1400" i="1"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8</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20983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74">
                                            <p:txEl>
                                              <p:pRg st="3" end="3"/>
                                            </p:txEl>
                                          </p:spTgt>
                                        </p:tgtEl>
                                        <p:attrNameLst>
                                          <p:attrName>style.visibility</p:attrName>
                                        </p:attrNameLst>
                                      </p:cBhvr>
                                      <p:to>
                                        <p:strVal val="visible"/>
                                      </p:to>
                                    </p:set>
                                    <p:animEffect transition="in" filter="barn(inVertical)">
                                      <p:cBhvr>
                                        <p:cTn id="25" dur="500"/>
                                        <p:tgtEl>
                                          <p:spTgt spid="374">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374">
                                            <p:txEl>
                                              <p:pRg st="4" end="4"/>
                                            </p:txEl>
                                          </p:spTgt>
                                        </p:tgtEl>
                                        <p:attrNameLst>
                                          <p:attrName>style.visibility</p:attrName>
                                        </p:attrNameLst>
                                      </p:cBhvr>
                                      <p:to>
                                        <p:strVal val="visible"/>
                                      </p:to>
                                    </p:set>
                                    <p:animEffect transition="in" filter="barn(inVertical)">
                                      <p:cBhvr>
                                        <p:cTn id="30" dur="500"/>
                                        <p:tgtEl>
                                          <p:spTgt spid="374">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74">
                                            <p:txEl>
                                              <p:pRg st="5" end="5"/>
                                            </p:txEl>
                                          </p:spTgt>
                                        </p:tgtEl>
                                        <p:attrNameLst>
                                          <p:attrName>style.visibility</p:attrName>
                                        </p:attrNameLst>
                                      </p:cBhvr>
                                      <p:to>
                                        <p:strVal val="visible"/>
                                      </p:to>
                                    </p:set>
                                    <p:animEffect transition="in" filter="barn(inVertical)">
                                      <p:cBhvr>
                                        <p:cTn id="35" dur="500"/>
                                        <p:tgtEl>
                                          <p:spTgt spid="374">
                                            <p:txEl>
                                              <p:pRg st="5" end="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374">
                                            <p:txEl>
                                              <p:pRg st="6" end="6"/>
                                            </p:txEl>
                                          </p:spTgt>
                                        </p:tgtEl>
                                        <p:attrNameLst>
                                          <p:attrName>style.visibility</p:attrName>
                                        </p:attrNameLst>
                                      </p:cBhvr>
                                      <p:to>
                                        <p:strVal val="visible"/>
                                      </p:to>
                                    </p:set>
                                    <p:animEffect transition="in" filter="barn(inVertical)">
                                      <p:cBhvr>
                                        <p:cTn id="40" dur="500"/>
                                        <p:tgtEl>
                                          <p:spTgt spid="374">
                                            <p:txEl>
                                              <p:pRg st="6" end="6"/>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nodeType="clickEffect">
                                  <p:stCondLst>
                                    <p:cond delay="0"/>
                                  </p:stCondLst>
                                  <p:childTnLst>
                                    <p:set>
                                      <p:cBhvr>
                                        <p:cTn id="44" dur="1" fill="hold">
                                          <p:stCondLst>
                                            <p:cond delay="0"/>
                                          </p:stCondLst>
                                        </p:cTn>
                                        <p:tgtEl>
                                          <p:spTgt spid="374">
                                            <p:txEl>
                                              <p:pRg st="7" end="7"/>
                                            </p:txEl>
                                          </p:spTgt>
                                        </p:tgtEl>
                                        <p:attrNameLst>
                                          <p:attrName>style.visibility</p:attrName>
                                        </p:attrNameLst>
                                      </p:cBhvr>
                                      <p:to>
                                        <p:strVal val="visible"/>
                                      </p:to>
                                    </p:set>
                                    <p:animEffect transition="in" filter="barn(inVertical)">
                                      <p:cBhvr>
                                        <p:cTn id="45" dur="500"/>
                                        <p:tgtEl>
                                          <p:spTgt spid="37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lvl="0"/>
            <a:r>
              <a:rPr lang="ru-RU" sz="3600" b="1" dirty="0"/>
              <a:t>Беклог</a:t>
            </a:r>
            <a:r>
              <a:rPr lang="en-US" sz="3600" b="1" dirty="0"/>
              <a:t>-</a:t>
            </a:r>
            <a:r>
              <a:rPr lang="uz-Cyrl-UZ" sz="3600" b="1" dirty="0"/>
              <a:t>ни тартибга солиш</a:t>
            </a:r>
            <a:endParaRPr b="1"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marL="76200" indent="0" algn="just">
              <a:lnSpc>
                <a:spcPct val="100000"/>
              </a:lnSpc>
              <a:buNone/>
            </a:pPr>
            <a:endParaRPr lang="ru-RU" sz="1800" i="1" dirty="0" smtClean="0">
              <a:latin typeface="+mn-lt"/>
            </a:endParaRPr>
          </a:p>
          <a:p>
            <a:pPr marL="76200" indent="0" algn="just">
              <a:lnSpc>
                <a:spcPct val="100000"/>
              </a:lnSpc>
              <a:buNone/>
            </a:pPr>
            <a:r>
              <a:rPr lang="ru-RU" sz="1800" i="1" dirty="0">
                <a:latin typeface="+mn-lt"/>
              </a:rPr>
              <a:t>Ушбу </a:t>
            </a:r>
            <a:r>
              <a:rPr lang="uz-Cyrl-UZ" sz="1800" i="1" dirty="0" smtClean="0">
                <a:latin typeface="+mn-lt"/>
              </a:rPr>
              <a:t>учрашув классик лойиҳа бошқарувидаги режалаштириш босқичига ўхшайди ва ҳар бир Спринтнинг биринчи кунида ўтказилади. У умуман лойиҳа бўйича нима қилинганлигини, нима қилиш кераклигини кўриб чиқади ва бундан кейин нима қилиш кераклиги ҳақида қарор қабул қилинади. Маҳсулот эгаси ушбу босқичда қайси вазифалар устуворлигини аниқлайди. Бу жараён Спринтнинг самарадорлигини белгилайди, чунки у Спринт охирида Мижоз қандай қийматга эга бўлишини белгилайди</a:t>
            </a:r>
            <a:r>
              <a:rPr lang="ru-RU" sz="1800" i="1" dirty="0" smtClean="0">
                <a:latin typeface="+mn-lt"/>
              </a:rPr>
              <a:t>.</a:t>
            </a:r>
            <a:endParaRPr sz="1800" i="1"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9</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9718993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nSpc>
                <a:spcPct val="100000"/>
              </a:lnSpc>
              <a:buSzPct val="100000"/>
            </a:pPr>
            <a:r>
              <a:rPr lang="uz-Cyrl-UZ" b="1" dirty="0"/>
              <a:t>Спринтни режалаштириш</a:t>
            </a:r>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marL="76200" indent="0" algn="just">
              <a:lnSpc>
                <a:spcPct val="100000"/>
              </a:lnSpc>
              <a:buNone/>
            </a:pPr>
            <a:endParaRPr lang="ru-RU" sz="1800" i="1" dirty="0" smtClean="0">
              <a:latin typeface="+mn-lt"/>
            </a:endParaRPr>
          </a:p>
          <a:p>
            <a:pPr marL="76200" lvl="0" indent="0" algn="just" fontAlgn="base">
              <a:lnSpc>
                <a:spcPct val="100000"/>
              </a:lnSpc>
              <a:buNone/>
            </a:pPr>
            <a:r>
              <a:rPr lang="uz-Cyrl-UZ" sz="1800" i="1" dirty="0" smtClean="0">
                <a:latin typeface="+mn-lt"/>
              </a:rPr>
              <a:t>Маҳсулот эгаси устиворликларни белгилаб берганидан сўнг, жамоа келгуси итерация давомида аниқ нима қилишларини, олдинги йиғилишда қўйилган мақсадга қандай эришишни биргаликда ҳал қилади. Жамоалар </a:t>
            </a:r>
            <a:r>
              <a:rPr lang="en-US" sz="1800" i="1" dirty="0" smtClean="0">
                <a:latin typeface="+mn-lt"/>
              </a:rPr>
              <a:t>Scrum</a:t>
            </a:r>
            <a:r>
              <a:rPr lang="ru-RU" sz="1800" i="1" dirty="0" smtClean="0">
                <a:latin typeface="+mn-lt"/>
              </a:rPr>
              <a:t> </a:t>
            </a:r>
            <a:r>
              <a:rPr lang="uz-Cyrl-UZ" sz="1800" i="1" dirty="0" smtClean="0">
                <a:latin typeface="+mn-lt"/>
              </a:rPr>
              <a:t>тамойиллари ва мантиғига зид бўлмаса, ушбу босқичда турли режалаштириш ва баҳолаш воситаларидан фойдаланишлари мумкин. Спринтни режалаштириш маҳсулот кетма-кетлиги бўйича йиғилишдан кейин итерациянинг энг бошида амалга оширилади.</a:t>
            </a:r>
            <a:endParaRPr lang="uz-Cyrl-UZ" sz="1800" i="1"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10</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17138966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lvl="0"/>
            <a:r>
              <a:rPr lang="uz-Cyrl-UZ" b="1" dirty="0"/>
              <a:t>К</a:t>
            </a:r>
            <a:r>
              <a:rPr lang="uz-Cyrl-UZ" b="1" dirty="0" smtClean="0"/>
              <a:t>ундалик </a:t>
            </a:r>
            <a:r>
              <a:rPr lang="uz-Cyrl-UZ" b="1" dirty="0"/>
              <a:t>учрашувлар</a:t>
            </a:r>
            <a:endParaRPr b="1"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marL="76200" indent="0" algn="just">
              <a:lnSpc>
                <a:spcPct val="100000"/>
              </a:lnSpc>
              <a:buNone/>
            </a:pPr>
            <a:endParaRPr lang="ru-RU" sz="1800" i="1" dirty="0" smtClean="0">
              <a:latin typeface="+mn-lt"/>
            </a:endParaRPr>
          </a:p>
          <a:p>
            <a:pPr marL="76200" indent="0" algn="just" fontAlgn="base">
              <a:lnSpc>
                <a:spcPct val="100000"/>
              </a:lnSpc>
              <a:buNone/>
            </a:pPr>
            <a:r>
              <a:rPr lang="uz-Cyrl-UZ" sz="1800" i="1" dirty="0" smtClean="0">
                <a:latin typeface="+mn-lt"/>
              </a:rPr>
              <a:t>Спринтнинг ҳар куни, идеал ҳолда, бир вақтнинг ўзида, жамоа аъзолари вазифалар ҳолати ва лойиҳа ҳолати ҳақида маълумот алмашиш учун </a:t>
            </a:r>
            <a:r>
              <a:rPr lang="ru-RU" sz="1800" i="1" dirty="0" smtClean="0">
                <a:latin typeface="+mn-lt"/>
              </a:rPr>
              <a:t>15 </a:t>
            </a:r>
            <a:r>
              <a:rPr lang="uz-Cyrl-UZ" sz="1800" i="1" dirty="0" smtClean="0">
                <a:latin typeface="+mn-lt"/>
              </a:rPr>
              <a:t>дақиқа вақт ажратадилар. У муаммоларни муҳокама қилмайди ёки қарор қабул қилмайди - агар учрашувдан кейин саволлар ва низолар юзага келса</a:t>
            </a:r>
            <a:r>
              <a:rPr lang="ru-RU" sz="1800" i="1" dirty="0" smtClean="0">
                <a:latin typeface="+mn-lt"/>
              </a:rPr>
              <a:t>, </a:t>
            </a:r>
            <a:r>
              <a:rPr lang="en-US" sz="1800" i="1" dirty="0" smtClean="0">
                <a:latin typeface="+mn-lt"/>
              </a:rPr>
              <a:t>Scrum Master</a:t>
            </a:r>
            <a:r>
              <a:rPr lang="ru-RU" sz="1800" i="1" dirty="0" smtClean="0">
                <a:latin typeface="+mn-lt"/>
              </a:rPr>
              <a:t> </a:t>
            </a:r>
            <a:r>
              <a:rPr lang="uz-Cyrl-UZ" sz="1800" i="1" dirty="0" smtClean="0">
                <a:latin typeface="+mn-lt"/>
              </a:rPr>
              <a:t>ва жалб қилинган иштирокчилар уларни алоҳида муҳокама қиладилар. Ушбу учрашувлар маълумот алмашиш ва барча гуруҳ аъзоларини лойиҳа ҳолатидан хабардор қилиш учун керак</a:t>
            </a:r>
            <a:r>
              <a:rPr lang="ru-RU" sz="1800" i="1" dirty="0" smtClean="0">
                <a:latin typeface="+mn-lt"/>
              </a:rPr>
              <a:t>.</a:t>
            </a:r>
            <a:endParaRPr lang="ru-RU" sz="1800" i="1"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11</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0364422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lvl="0"/>
            <a:r>
              <a:rPr lang="uz-Cyrl-UZ" sz="2800" b="1" dirty="0"/>
              <a:t>Спринт натижаларини сарҳисоб қилиш</a:t>
            </a:r>
            <a:endParaRPr sz="2800" b="1"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marL="76200" indent="0" algn="just">
              <a:lnSpc>
                <a:spcPct val="100000"/>
              </a:lnSpc>
              <a:buNone/>
            </a:pPr>
            <a:endParaRPr lang="ru-RU" sz="1800" i="1" dirty="0" smtClean="0">
              <a:latin typeface="+mn-lt"/>
            </a:endParaRPr>
          </a:p>
          <a:p>
            <a:pPr marL="76200" indent="0" algn="just" fontAlgn="base">
              <a:lnSpc>
                <a:spcPct val="100000"/>
              </a:lnSpc>
              <a:buNone/>
            </a:pPr>
            <a:r>
              <a:rPr lang="uz-Cyrl-UZ" sz="1800" i="1" dirty="0" smtClean="0">
                <a:latin typeface="+mn-lt"/>
              </a:rPr>
              <a:t>Босқичнинг мақсади - яратилаётган маҳсулотни текшириш ва мослаштириш. Жамоа барча манфаатдор томонларга фаолият натижаларини тақдим этади</a:t>
            </a:r>
            <a:r>
              <a:rPr lang="ru-RU" sz="1800" i="1" dirty="0" smtClean="0">
                <a:latin typeface="+mn-lt"/>
              </a:rPr>
              <a:t>. </a:t>
            </a:r>
            <a:r>
              <a:rPr lang="en-US" sz="1800" i="1" dirty="0" smtClean="0">
                <a:latin typeface="+mn-lt"/>
              </a:rPr>
              <a:t>A</a:t>
            </a:r>
            <a:r>
              <a:rPr lang="uz-Cyrl-UZ" sz="1800" i="1" dirty="0" smtClean="0">
                <a:latin typeface="+mn-lt"/>
              </a:rPr>
              <a:t>сосий вазифа – ушбу босқичда яратилган маҳсулот иштирокчиларнинг кутганларига жавоб бериши ва лойиҳа мақсадларига мос келишига ишонч ҳосил қилишдир</a:t>
            </a:r>
            <a:r>
              <a:rPr lang="ru-RU" sz="1800" i="1" dirty="0" smtClean="0">
                <a:latin typeface="+mn-lt"/>
              </a:rPr>
              <a:t>.</a:t>
            </a:r>
            <a:endParaRPr lang="ru-RU" sz="1800" i="1"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12</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454165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lvl="0"/>
            <a:r>
              <a:rPr lang="ru-RU" sz="3600" b="1" dirty="0" smtClean="0"/>
              <a:t>Спринт </a:t>
            </a:r>
            <a:r>
              <a:rPr lang="uz-Cyrl-UZ" sz="3600" b="1" dirty="0" smtClean="0"/>
              <a:t>ретроспективаси</a:t>
            </a:r>
            <a:endParaRPr lang="uz-Cyrl-UZ"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marL="76200" lvl="0" indent="0" algn="just" fontAlgn="base">
              <a:buNone/>
            </a:pPr>
            <a:endParaRPr lang="ru-RU" sz="1800" i="1" dirty="0" smtClean="0">
              <a:latin typeface="+mn-lt"/>
            </a:endParaRPr>
          </a:p>
          <a:p>
            <a:pPr marL="76200" lvl="0" indent="0" algn="just" fontAlgn="base">
              <a:buNone/>
            </a:pPr>
            <a:r>
              <a:rPr lang="ru-RU" sz="1800" i="1" dirty="0">
                <a:latin typeface="+mn-lt"/>
              </a:rPr>
              <a:t>Спринт </a:t>
            </a:r>
            <a:r>
              <a:rPr lang="uz-Cyrl-UZ" sz="1800" i="1" dirty="0" smtClean="0">
                <a:latin typeface="+mn-lt"/>
              </a:rPr>
              <a:t>Дебриефингдан сўнг ва кейинги спринтни режалаштиришдан олдин дарҳол ўтказилади. Унда жамоа босқични амалга ошириш жараёни қанчалик аниқ ва муаммосиз ўтганлигини аниқлайди. Ишда, методологияда ва ўзаро муносабатларда юзага келган муаммолар сўровдан ўтказилади</a:t>
            </a:r>
            <a:r>
              <a:rPr lang="ru-RU" sz="1800" i="1" dirty="0" smtClean="0">
                <a:latin typeface="+mn-lt"/>
              </a:rPr>
              <a:t>. </a:t>
            </a:r>
            <a:r>
              <a:rPr lang="en-US" sz="1800" i="1" dirty="0" smtClean="0">
                <a:latin typeface="+mn-lt"/>
              </a:rPr>
              <a:t>A</a:t>
            </a:r>
            <a:r>
              <a:rPr lang="uz-Cyrl-UZ" sz="1800" i="1" dirty="0" smtClean="0">
                <a:latin typeface="+mn-lt"/>
              </a:rPr>
              <a:t>йнан шу босқич жамоага кейинги Спринтни янада самаралироқ акс эттириш ва ўтказиш имконини беради</a:t>
            </a:r>
            <a:r>
              <a:rPr lang="ru-RU" sz="1800" i="1" dirty="0" smtClean="0">
                <a:latin typeface="+mn-lt"/>
              </a:rPr>
              <a:t>.</a:t>
            </a: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13</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2880205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r>
              <a:rPr lang="en-US" b="1" dirty="0" smtClean="0"/>
              <a:t>Scrum </a:t>
            </a:r>
            <a:r>
              <a:rPr lang="uz-Cyrl-UZ" b="1" dirty="0" smtClean="0"/>
              <a:t>технологияси</a:t>
            </a:r>
            <a:endParaRPr lang="en-US" b="1" dirty="0"/>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14</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3" name="Рисунок 2"/>
          <p:cNvPicPr>
            <a:picLocks noChangeAspect="1"/>
          </p:cNvPicPr>
          <p:nvPr/>
        </p:nvPicPr>
        <p:blipFill rotWithShape="1">
          <a:blip r:embed="rId3"/>
          <a:srcRect l="261" t="587" r="709"/>
          <a:stretch/>
        </p:blipFill>
        <p:spPr>
          <a:xfrm>
            <a:off x="611892" y="1478165"/>
            <a:ext cx="7810214" cy="3683486"/>
          </a:xfrm>
          <a:prstGeom prst="rect">
            <a:avLst/>
          </a:prstGeom>
        </p:spPr>
      </p:pic>
      <p:sp>
        <p:nvSpPr>
          <p:cNvPr id="4" name="Прямоугольник 3"/>
          <p:cNvSpPr/>
          <p:nvPr/>
        </p:nvSpPr>
        <p:spPr>
          <a:xfrm>
            <a:off x="3303090" y="4912668"/>
            <a:ext cx="2730235" cy="230832"/>
          </a:xfrm>
          <a:prstGeom prst="rect">
            <a:avLst/>
          </a:prstGeom>
        </p:spPr>
        <p:txBody>
          <a:bodyPr wrap="none">
            <a:spAutoFit/>
          </a:bodyPr>
          <a:lstStyle/>
          <a:p>
            <a:r>
              <a:rPr lang="ru-RU" sz="900" i="1" dirty="0"/>
              <a:t>https://itrp.ru/questions/opisanie-tehnologii-scrum/</a:t>
            </a:r>
          </a:p>
        </p:txBody>
      </p:sp>
    </p:spTree>
    <p:extLst>
      <p:ext uri="{BB962C8B-B14F-4D97-AF65-F5344CB8AC3E}">
        <p14:creationId xmlns:p14="http://schemas.microsoft.com/office/powerpoint/2010/main" val="30577314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lvl="0"/>
            <a:r>
              <a:rPr lang="ru-RU" sz="3600" b="1" dirty="0" smtClean="0"/>
              <a:t>Scrum</a:t>
            </a:r>
            <a:r>
              <a:rPr lang="en-US" sz="3600" b="1" dirty="0" smtClean="0"/>
              <a:t> </a:t>
            </a:r>
            <a:r>
              <a:rPr lang="uz-Cyrl-UZ" sz="3600" b="1" dirty="0" smtClean="0"/>
              <a:t>афзалликлари</a:t>
            </a:r>
            <a:endParaRPr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Scrum</a:t>
            </a:r>
            <a:r>
              <a:rPr lang="uz-Cyrl-UZ" sz="2000" dirty="0" smtClean="0">
                <a:latin typeface="+mn-lt"/>
              </a:rPr>
              <a:t> ўзгаришларга толерантлик билан биргаликда "тезда ғалаба қозонишни" талаб қиладиган лойиҳалар учун мўлжалланган</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en-US" sz="2000" dirty="0" smtClean="0">
                <a:latin typeface="+mn-lt"/>
              </a:rPr>
              <a:t>Scrum</a:t>
            </a:r>
            <a:r>
              <a:rPr lang="uz-Cyrl-UZ" sz="2000" dirty="0" smtClean="0">
                <a:latin typeface="+mn-lt"/>
              </a:rPr>
              <a:t> барча жамоа аъзолари лойиҳа амалга оширилаётган соҳада етарли тажрибага эга бўлмаган ҳолатлар учун тўғри келади - жамоа аъзолари ўртасидаги доимий мулоқот ҳамкасбларнинг маълумотлари ва ёрдами туфайли баъзи ходимларнинг тажрибаси ёки малакасининг етишмаслиги панд бермайди</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en-US" sz="2000" dirty="0" smtClean="0">
                <a:latin typeface="+mn-lt"/>
              </a:rPr>
              <a:t>Scrum </a:t>
            </a:r>
            <a:r>
              <a:rPr lang="uz-Cyrl-UZ" sz="2000" dirty="0" smtClean="0">
                <a:latin typeface="+mn-lt"/>
              </a:rPr>
              <a:t>сизга "тез адашишга" имкон беради. Узоқ ва қимматга тушадиган </a:t>
            </a:r>
            <a:r>
              <a:rPr lang="ru-RU" sz="2000" dirty="0" smtClean="0">
                <a:latin typeface="+mn-lt"/>
              </a:rPr>
              <a:t>версия </a:t>
            </a:r>
            <a:r>
              <a:rPr lang="uz-Cyrl-UZ" sz="2000" dirty="0" smtClean="0">
                <a:latin typeface="+mn-lt"/>
              </a:rPr>
              <a:t>ўрнига</a:t>
            </a:r>
            <a:r>
              <a:rPr lang="ru-RU" sz="2000" dirty="0" smtClean="0">
                <a:latin typeface="+mn-lt"/>
              </a:rPr>
              <a:t>, </a:t>
            </a:r>
            <a:r>
              <a:rPr lang="en-US" sz="2000" dirty="0" smtClean="0">
                <a:latin typeface="+mn-lt"/>
              </a:rPr>
              <a:t>scrum</a:t>
            </a:r>
            <a:r>
              <a:rPr lang="uz-Cyrl-UZ" sz="2000" dirty="0" smtClean="0">
                <a:latin typeface="+mn-lt"/>
              </a:rPr>
              <a:t> етказиб бериш ҳажми кичик</a:t>
            </a:r>
            <a:r>
              <a:rPr lang="ru-RU" sz="2000" dirty="0" smtClean="0">
                <a:latin typeface="+mn-lt"/>
              </a:rPr>
              <a:t>. </a:t>
            </a:r>
            <a:endParaRPr lang="ru-RU"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15</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325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lvl="0"/>
            <a:r>
              <a:rPr lang="ru-RU" sz="3600" b="1" dirty="0" smtClean="0"/>
              <a:t>Scrum </a:t>
            </a:r>
            <a:r>
              <a:rPr lang="uz-Cyrl-UZ" sz="3600" b="1" dirty="0" smtClean="0"/>
              <a:t>заиф томонлари</a:t>
            </a:r>
            <a:endParaRPr lang="uz-Cyrl-UZ" dirty="0"/>
          </a:p>
        </p:txBody>
      </p:sp>
      <p:sp>
        <p:nvSpPr>
          <p:cNvPr id="374" name="Google Shape;374;p35"/>
          <p:cNvSpPr txBox="1">
            <a:spLocks noGrp="1"/>
          </p:cNvSpPr>
          <p:nvPr>
            <p:ph type="body" idx="1"/>
          </p:nvPr>
        </p:nvSpPr>
        <p:spPr>
          <a:xfrm>
            <a:off x="591266" y="1456426"/>
            <a:ext cx="7961468" cy="3356206"/>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1800" dirty="0" smtClean="0">
                <a:latin typeface="+mn-lt"/>
              </a:rPr>
              <a:t>Scrum</a:t>
            </a:r>
            <a:r>
              <a:rPr lang="ru-RU" sz="1800" dirty="0" smtClean="0">
                <a:latin typeface="+mn-lt"/>
              </a:rPr>
              <a:t> </a:t>
            </a:r>
            <a:r>
              <a:rPr lang="uz-Cyrl-UZ" sz="1800" dirty="0" smtClean="0">
                <a:latin typeface="+mn-lt"/>
              </a:rPr>
              <a:t>лойиҳа жамоасига жуда талабчан. У кичик (5-9 киши) ва ўзаро фаолият функционал бўлиши керак - яъни жамоа аъзолари лойиҳани амалга ошириш учун зарур бўлган бир нечта кўникмага </a:t>
            </a:r>
            <a:r>
              <a:rPr lang="uz-Cyrl-UZ" sz="1800" dirty="0">
                <a:latin typeface="+mn-lt"/>
              </a:rPr>
              <a:t>э</a:t>
            </a:r>
            <a:r>
              <a:rPr lang="uz-Cyrl-UZ" sz="1800" dirty="0" smtClean="0">
                <a:latin typeface="+mn-lt"/>
              </a:rPr>
              <a:t>га бўлиши керак.</a:t>
            </a:r>
          </a:p>
          <a:p>
            <a:pPr algn="just" fontAlgn="base">
              <a:lnSpc>
                <a:spcPct val="100000"/>
              </a:lnSpc>
              <a:buFont typeface="Wingdings" panose="05000000000000000000" pitchFamily="2" charset="2"/>
              <a:buChar char="Ø"/>
            </a:pPr>
            <a:r>
              <a:rPr lang="uz-Cyrl-UZ" sz="1800" dirty="0" smtClean="0">
                <a:latin typeface="+mn-lt"/>
              </a:rPr>
              <a:t>Бу жамоанинг бир қисми лойиҳанинг турли босқичларида "бўш қолмаслиги" учун, шунингдек, ходимлар бир-бирига ёрдам бериши ва ўрнини босиши учун амалга оширилади</a:t>
            </a:r>
            <a:r>
              <a:rPr lang="ru-RU" sz="1800" dirty="0" smtClean="0">
                <a:latin typeface="+mn-lt"/>
              </a:rPr>
              <a:t>.</a:t>
            </a:r>
            <a:endParaRPr lang="ru-RU" sz="1800" dirty="0">
              <a:latin typeface="+mn-lt"/>
            </a:endParaRPr>
          </a:p>
          <a:p>
            <a:pPr algn="just" fontAlgn="base">
              <a:lnSpc>
                <a:spcPct val="100000"/>
              </a:lnSpc>
              <a:buFont typeface="Wingdings" panose="05000000000000000000" pitchFamily="2" charset="2"/>
              <a:buChar char="Ø"/>
            </a:pPr>
            <a:r>
              <a:rPr lang="uz-Cyrl-UZ" sz="1800" dirty="0" smtClean="0">
                <a:latin typeface="+mn-lt"/>
              </a:rPr>
              <a:t>Жамоа аъзолари "жамоа ўйинчиси" бўлиши, масъулиятни фаол ўз зиммасига олиши ва ўзини ўзи ташкил қила олиши керак. Бундай етук жамоани топиш жуда қийин</a:t>
            </a:r>
            <a:r>
              <a:rPr lang="ru-RU" sz="1800" dirty="0" smtClean="0">
                <a:latin typeface="+mn-lt"/>
              </a:rPr>
              <a:t>!</a:t>
            </a:r>
            <a:endParaRPr lang="ru-RU" sz="1800" dirty="0">
              <a:latin typeface="+mn-lt"/>
            </a:endParaRPr>
          </a:p>
          <a:p>
            <a:pPr algn="just" fontAlgn="base">
              <a:lnSpc>
                <a:spcPct val="100000"/>
              </a:lnSpc>
              <a:buFont typeface="Wingdings" panose="05000000000000000000" pitchFamily="2" charset="2"/>
              <a:buChar char="Ø"/>
            </a:pPr>
            <a:r>
              <a:rPr lang="en-US" sz="1800" dirty="0" smtClean="0">
                <a:latin typeface="+mn-lt"/>
              </a:rPr>
              <a:t>Scrum</a:t>
            </a:r>
            <a:r>
              <a:rPr lang="ru-RU" sz="1800" dirty="0" smtClean="0">
                <a:latin typeface="+mn-lt"/>
              </a:rPr>
              <a:t> </a:t>
            </a:r>
            <a:r>
              <a:rPr lang="uz-Cyrl-UZ" sz="1800" dirty="0" smtClean="0">
                <a:latin typeface="+mn-lt"/>
              </a:rPr>
              <a:t>барча жамоалар учун мос эмас, чунки таклиф қилинган жараён муайян маҳсулотни ишлаб чиқиш учун мос келмаслиги мумкин - масалан, саноат машинаси ёки бино қуриш</a:t>
            </a:r>
            <a:r>
              <a:rPr lang="ru-RU" sz="1800" dirty="0" smtClean="0">
                <a:latin typeface="+mn-lt"/>
              </a:rPr>
              <a:t>.</a:t>
            </a:r>
            <a:endParaRPr lang="ru-RU" sz="18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16</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520214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74">
                                            <p:txEl>
                                              <p:pRg st="3" end="3"/>
                                            </p:txEl>
                                          </p:spTgt>
                                        </p:tgtEl>
                                        <p:attrNameLst>
                                          <p:attrName>style.visibility</p:attrName>
                                        </p:attrNameLst>
                                      </p:cBhvr>
                                      <p:to>
                                        <p:strVal val="visible"/>
                                      </p:to>
                                    </p:set>
                                    <p:anim calcmode="lin" valueType="num">
                                      <p:cBhvr additive="base">
                                        <p:cTn id="25" dur="500" fill="hold"/>
                                        <p:tgtEl>
                                          <p:spTgt spid="37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7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r>
              <a:rPr lang="en-US" sz="6600" b="1" dirty="0" smtClean="0"/>
              <a:t>Lean</a:t>
            </a:r>
            <a:endParaRPr lang="en-US" sz="6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Agile</a:t>
            </a:r>
            <a:r>
              <a:rPr lang="ru-RU" sz="2000" dirty="0" smtClean="0">
                <a:latin typeface="+mn-lt"/>
              </a:rPr>
              <a:t>, </a:t>
            </a:r>
            <a:r>
              <a:rPr lang="uz-Cyrl-UZ" sz="2000" dirty="0" smtClean="0">
                <a:latin typeface="+mn-lt"/>
              </a:rPr>
              <a:t>кичик назорат қилинадиган иш пакетларига бўлиш кераклигини айтади, аммо ушбу пакетнинг ривожланишига қандай муносабатда бўлиш ҳақида ҳеч нарса айтмайди.</a:t>
            </a:r>
          </a:p>
          <a:p>
            <a:pPr algn="just" fontAlgn="base">
              <a:lnSpc>
                <a:spcPct val="100000"/>
              </a:lnSpc>
              <a:buFont typeface="Wingdings" panose="05000000000000000000" pitchFamily="2" charset="2"/>
              <a:buChar char="Ø"/>
            </a:pPr>
            <a:r>
              <a:rPr lang="uz-Cyrl-UZ" sz="2000" dirty="0" smtClean="0">
                <a:latin typeface="+mn-lt"/>
              </a:rPr>
              <a:t>Scrum жараёнлар ва процедураларни таклиф этади. </a:t>
            </a:r>
            <a:r>
              <a:rPr lang="en-US" sz="2000" dirty="0" smtClean="0">
                <a:latin typeface="+mn-lt"/>
              </a:rPr>
              <a:t>Lean</a:t>
            </a:r>
            <a:r>
              <a:rPr lang="uz-Cyrl-UZ" sz="2000" dirty="0" smtClean="0">
                <a:latin typeface="+mn-lt"/>
              </a:rPr>
              <a:t>, ўз навбатида, </a:t>
            </a:r>
            <a:r>
              <a:rPr lang="en-US" sz="2000" dirty="0" smtClean="0">
                <a:latin typeface="+mn-lt"/>
              </a:rPr>
              <a:t>Agile</a:t>
            </a:r>
            <a:r>
              <a:rPr lang="uz-Cyrl-UZ" sz="2000" dirty="0" smtClean="0">
                <a:latin typeface="+mn-lt"/>
              </a:rPr>
              <a:t> принципларига операциялар оқими схемасини (</a:t>
            </a:r>
            <a:r>
              <a:rPr lang="en-US" sz="2000" dirty="0" smtClean="0">
                <a:latin typeface="+mn-lt"/>
              </a:rPr>
              <a:t>workflow</a:t>
            </a:r>
            <a:r>
              <a:rPr lang="uz-Cyrl-UZ" sz="2000" dirty="0" smtClean="0">
                <a:latin typeface="+mn-lt"/>
              </a:rPr>
              <a:t>) қўшади, шунда ҳар бир итерация бир хил сифатда бажарилади</a:t>
            </a:r>
            <a:r>
              <a:rPr lang="ru-RU" sz="2000" dirty="0" smtClean="0">
                <a:latin typeface="+mn-lt"/>
              </a:rPr>
              <a:t>.</a:t>
            </a:r>
            <a:endParaRPr lang="ru-RU"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17</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7301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r>
              <a:rPr lang="en-US" b="1" dirty="0" smtClean="0"/>
              <a:t>Lean</a:t>
            </a:r>
            <a:endParaRPr lang="en-US"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Scrum-</a:t>
            </a:r>
            <a:r>
              <a:rPr lang="ru-RU" sz="2000" dirty="0" smtClean="0">
                <a:latin typeface="+mn-lt"/>
              </a:rPr>
              <a:t>да</a:t>
            </a:r>
            <a:r>
              <a:rPr lang="uz-Cyrl-UZ" sz="2000" dirty="0" smtClean="0">
                <a:latin typeface="+mn-lt"/>
              </a:rPr>
              <a:t> бўлгани каби, иш алоҳида ва мустақил равишда амалга ошириладиган кичик таъминот пакетларига бўлинади.</a:t>
            </a:r>
          </a:p>
          <a:p>
            <a:pPr algn="just" fontAlgn="base">
              <a:lnSpc>
                <a:spcPct val="100000"/>
              </a:lnSpc>
              <a:buFont typeface="Wingdings" panose="05000000000000000000" pitchFamily="2" charset="2"/>
              <a:buChar char="Ø"/>
            </a:pPr>
            <a:r>
              <a:rPr lang="uz-Cyrl-UZ" sz="2000" dirty="0" smtClean="0">
                <a:latin typeface="+mn-lt"/>
              </a:rPr>
              <a:t>Aммо </a:t>
            </a:r>
            <a:r>
              <a:rPr lang="en-US" sz="2000" dirty="0" smtClean="0">
                <a:latin typeface="+mn-lt"/>
              </a:rPr>
              <a:t>Lean-</a:t>
            </a:r>
            <a:r>
              <a:rPr lang="ru-RU" sz="2000" dirty="0" smtClean="0">
                <a:latin typeface="+mn-lt"/>
              </a:rPr>
              <a:t>да</a:t>
            </a:r>
            <a:r>
              <a:rPr lang="uz-Cyrl-UZ" sz="2000" dirty="0" smtClean="0">
                <a:latin typeface="+mn-lt"/>
              </a:rPr>
              <a:t>, ҳар бир етказиб бериш пакетини ривожлантириш учун босқичма-босқич операциялар мавжуд.</a:t>
            </a:r>
          </a:p>
          <a:p>
            <a:pPr algn="just" fontAlgn="base">
              <a:lnSpc>
                <a:spcPct val="100000"/>
              </a:lnSpc>
              <a:buFont typeface="Wingdings" panose="05000000000000000000" pitchFamily="2" charset="2"/>
              <a:buChar char="Ø"/>
            </a:pPr>
            <a:r>
              <a:rPr lang="en-US" sz="2000" dirty="0" smtClean="0">
                <a:latin typeface="+mn-lt"/>
              </a:rPr>
              <a:t>Lean</a:t>
            </a:r>
            <a:r>
              <a:rPr lang="uz-Cyrl-UZ" sz="2000" dirty="0" smtClean="0">
                <a:latin typeface="+mn-lt"/>
              </a:rPr>
              <a:t> ва уларнинг мослашувчанлиги босқичлари, лойиҳанинг ҳар бир қисми зарур бўлганда амалга оширилишига амин бўлишимизга имкон беради.</a:t>
            </a:r>
          </a:p>
          <a:p>
            <a:pPr algn="just" fontAlgn="base">
              <a:lnSpc>
                <a:spcPct val="100000"/>
              </a:lnSpc>
              <a:buFont typeface="Wingdings" panose="05000000000000000000" pitchFamily="2" charset="2"/>
              <a:buChar char="Ø"/>
            </a:pPr>
            <a:r>
              <a:rPr lang="en-US" sz="2000" dirty="0" smtClean="0">
                <a:latin typeface="+mn-lt"/>
              </a:rPr>
              <a:t>Lean</a:t>
            </a:r>
            <a:r>
              <a:rPr lang="uz-Cyrl-UZ" sz="2000" dirty="0" smtClean="0">
                <a:latin typeface="+mn-lt"/>
              </a:rPr>
              <a:t> босқичларнинг аниқ чегаралари белгиланмаган, аммо </a:t>
            </a:r>
            <a:r>
              <a:rPr lang="en-US" sz="2000" dirty="0" smtClean="0">
                <a:latin typeface="+mn-lt"/>
              </a:rPr>
              <a:t>Scrum-</a:t>
            </a:r>
            <a:r>
              <a:rPr lang="ru-RU" sz="2000" dirty="0" smtClean="0">
                <a:latin typeface="+mn-lt"/>
              </a:rPr>
              <a:t>да с</a:t>
            </a:r>
            <a:r>
              <a:rPr lang="uz-Cyrl-UZ" sz="2000" dirty="0" smtClean="0">
                <a:latin typeface="+mn-lt"/>
              </a:rPr>
              <a:t>принтлар чегаралари белгиланган</a:t>
            </a:r>
            <a:r>
              <a:rPr lang="ru-RU" sz="2000" dirty="0" smtClean="0">
                <a:latin typeface="+mn-lt"/>
              </a:rPr>
              <a:t>.</a:t>
            </a:r>
            <a:endParaRPr lang="ru-RU"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18</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30622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74">
                                            <p:txEl>
                                              <p:pRg st="3" end="3"/>
                                            </p:txEl>
                                          </p:spTgt>
                                        </p:tgtEl>
                                        <p:attrNameLst>
                                          <p:attrName>style.visibility</p:attrName>
                                        </p:attrNameLst>
                                      </p:cBhvr>
                                      <p:to>
                                        <p:strVal val="visible"/>
                                      </p:to>
                                    </p:set>
                                    <p:anim calcmode="lin" valueType="num">
                                      <p:cBhvr additive="base">
                                        <p:cTn id="25" dur="500" fill="hold"/>
                                        <p:tgtEl>
                                          <p:spTgt spid="37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7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r>
              <a:rPr lang="en-US" sz="3600" b="1" dirty="0" smtClean="0"/>
              <a:t>Lean</a:t>
            </a:r>
            <a:endParaRPr lang="en-US" sz="3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ru-RU" sz="2000" dirty="0">
                <a:latin typeface="+mn-lt"/>
              </a:rPr>
              <a:t>Классик </a:t>
            </a:r>
            <a:r>
              <a:rPr lang="uz-Cyrl-UZ" sz="2000" dirty="0" smtClean="0">
                <a:latin typeface="+mn-lt"/>
              </a:rPr>
              <a:t>лойиҳаларни бошқаришдан фарқли ўлароқ, </a:t>
            </a:r>
            <a:r>
              <a:rPr lang="en-US" sz="2000" dirty="0" smtClean="0">
                <a:latin typeface="+mn-lt"/>
              </a:rPr>
              <a:t>Lean</a:t>
            </a:r>
            <a:r>
              <a:rPr lang="uz-Cyrl-UZ" sz="2000" dirty="0" smtClean="0">
                <a:latin typeface="+mn-lt"/>
              </a:rPr>
              <a:t> турли босқичларда бир нечта вазифаларни параллел равишда бажаришга имкон беради, бу </a:t>
            </a:r>
            <a:r>
              <a:rPr lang="uz-Cyrl-UZ" sz="2000" dirty="0">
                <a:latin typeface="+mn-lt"/>
              </a:rPr>
              <a:t>э</a:t>
            </a:r>
            <a:r>
              <a:rPr lang="uz-Cyrl-UZ" sz="2000" dirty="0" smtClean="0">
                <a:latin typeface="+mn-lt"/>
              </a:rPr>
              <a:t>са мослашувчанликни оширади ва лойиҳани бажариш тезлигини оширади</a:t>
            </a:r>
            <a:r>
              <a:rPr lang="ru-RU" sz="2000" dirty="0" smtClean="0">
                <a:latin typeface="+mn-lt"/>
              </a:rPr>
              <a:t>.</a:t>
            </a:r>
            <a:endParaRPr lang="ru-RU" sz="2000" dirty="0">
              <a:latin typeface="+mn-lt"/>
            </a:endParaRPr>
          </a:p>
          <a:p>
            <a:pPr algn="just" fontAlgn="base">
              <a:lnSpc>
                <a:spcPct val="100000"/>
              </a:lnSpc>
              <a:buFont typeface="Wingdings" panose="05000000000000000000" pitchFamily="2" charset="2"/>
              <a:buChar char="Ø"/>
            </a:pPr>
            <a:r>
              <a:rPr lang="en-US" sz="2000" dirty="0" smtClean="0">
                <a:latin typeface="+mn-lt"/>
              </a:rPr>
              <a:t>Agile</a:t>
            </a:r>
            <a:r>
              <a:rPr lang="uz-Cyrl-UZ" sz="2000" dirty="0" smtClean="0">
                <a:latin typeface="+mn-lt"/>
              </a:rPr>
              <a:t> сингари, </a:t>
            </a:r>
            <a:r>
              <a:rPr lang="en-US" sz="2000" dirty="0" smtClean="0">
                <a:latin typeface="+mn-lt"/>
              </a:rPr>
              <a:t>Lean</a:t>
            </a:r>
            <a:r>
              <a:rPr lang="uz-Cyrl-UZ" sz="2000" dirty="0" smtClean="0">
                <a:latin typeface="+mn-lt"/>
              </a:rPr>
              <a:t> ҳам аслида кўпроқ тушунча, фикрлаш тарзидир. </a:t>
            </a:r>
            <a:r>
              <a:rPr lang="en-US" sz="2000" dirty="0" smtClean="0">
                <a:latin typeface="+mn-lt"/>
              </a:rPr>
              <a:t>Lean</a:t>
            </a:r>
            <a:r>
              <a:rPr lang="uz-Cyrl-UZ" sz="2000" dirty="0" smtClean="0">
                <a:latin typeface="+mn-lt"/>
              </a:rPr>
              <a:t> ғояларидан фойдаланиб, сиз мустақил равишда лойиҳаларни бошқариш бўйича ўзингизнинг талабларингизга жавоб берадиган тизимни яратишингиз мумкин</a:t>
            </a:r>
            <a:r>
              <a:rPr lang="ru-RU" sz="2000" dirty="0" smtClean="0">
                <a:latin typeface="+mn-lt"/>
              </a:rPr>
              <a:t>.</a:t>
            </a:r>
            <a:endParaRPr lang="ru-RU"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19</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07253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611892" y="380591"/>
            <a:ext cx="5249081" cy="396300"/>
          </a:xfrm>
          <a:prstGeom prst="rect">
            <a:avLst/>
          </a:prstGeom>
        </p:spPr>
        <p:txBody>
          <a:bodyPr spcFirstLastPara="1" wrap="square" lIns="0" tIns="0" rIns="0" bIns="0" anchor="b" anchorCtr="0">
            <a:noAutofit/>
          </a:bodyPr>
          <a:lstStyle/>
          <a:p>
            <a:r>
              <a:rPr lang="en-US" sz="3600" b="1" dirty="0" smtClean="0"/>
              <a:t>Lean</a:t>
            </a:r>
            <a:r>
              <a:rPr lang="ru-RU" sz="3600" b="1" dirty="0" smtClean="0"/>
              <a:t> </a:t>
            </a:r>
            <a:r>
              <a:rPr lang="uz-Cyrl-UZ" sz="3600" b="1" dirty="0" smtClean="0"/>
              <a:t>йўқотишлар</a:t>
            </a:r>
            <a:endParaRPr lang="uz-Cyrl-UZ" sz="3600" b="1" dirty="0"/>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20</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1026" name="Picture 2"/>
          <p:cNvPicPr>
            <a:picLocks noChangeAspect="1" noChangeArrowheads="1"/>
          </p:cNvPicPr>
          <p:nvPr/>
        </p:nvPicPr>
        <p:blipFill>
          <a:blip r:embed="rId3"/>
          <a:srcRect l="5776" r="6395" b="1958"/>
          <a:stretch>
            <a:fillRect/>
          </a:stretch>
        </p:blipFill>
        <p:spPr bwMode="auto">
          <a:xfrm>
            <a:off x="2743200" y="1412226"/>
            <a:ext cx="3128790" cy="3137742"/>
          </a:xfrm>
          <a:prstGeom prst="rect">
            <a:avLst/>
          </a:prstGeom>
          <a:noFill/>
          <a:ln w="9525">
            <a:noFill/>
            <a:miter lim="800000"/>
            <a:headEnd/>
            <a:tailEnd/>
          </a:ln>
        </p:spPr>
      </p:pic>
      <p:sp>
        <p:nvSpPr>
          <p:cNvPr id="7" name="Прямоугольник 6"/>
          <p:cNvSpPr/>
          <p:nvPr/>
        </p:nvSpPr>
        <p:spPr>
          <a:xfrm>
            <a:off x="1211855" y="891416"/>
            <a:ext cx="6070294" cy="523220"/>
          </a:xfrm>
          <a:prstGeom prst="rect">
            <a:avLst/>
          </a:prstGeom>
        </p:spPr>
        <p:txBody>
          <a:bodyPr wrap="square">
            <a:spAutoFit/>
          </a:bodyPr>
          <a:lstStyle/>
          <a:p>
            <a:pPr algn="ctr"/>
            <a:r>
              <a:rPr lang="uz-Cyrl-UZ" b="1" dirty="0" smtClean="0">
                <a:solidFill>
                  <a:schemeClr val="accent5">
                    <a:lumMod val="50000"/>
                  </a:schemeClr>
                </a:solidFill>
              </a:rPr>
              <a:t>Ташиш</a:t>
            </a:r>
          </a:p>
          <a:p>
            <a:pPr algn="ctr"/>
            <a:r>
              <a:rPr lang="uz-Cyrl-UZ" b="1" dirty="0" smtClean="0"/>
              <a:t>Тизимлар ва одамлар ўртасида маълумотларни узатиш</a:t>
            </a:r>
            <a:endParaRPr lang="uz-Cyrl-UZ" b="1" dirty="0"/>
          </a:p>
        </p:txBody>
      </p:sp>
      <p:sp>
        <p:nvSpPr>
          <p:cNvPr id="8" name="Прямоугольник 7"/>
          <p:cNvSpPr/>
          <p:nvPr/>
        </p:nvSpPr>
        <p:spPr>
          <a:xfrm>
            <a:off x="1784721" y="4442784"/>
            <a:ext cx="5067766" cy="738664"/>
          </a:xfrm>
          <a:prstGeom prst="rect">
            <a:avLst/>
          </a:prstGeom>
        </p:spPr>
        <p:txBody>
          <a:bodyPr wrap="square">
            <a:spAutoFit/>
          </a:bodyPr>
          <a:lstStyle/>
          <a:p>
            <a:pPr algn="ctr"/>
            <a:r>
              <a:rPr lang="uz-Cyrl-UZ" b="1" dirty="0" smtClean="0">
                <a:solidFill>
                  <a:schemeClr val="accent5">
                    <a:lumMod val="50000"/>
                  </a:schemeClr>
                </a:solidFill>
              </a:rPr>
              <a:t>Ортиқча ишлаб чиқариш</a:t>
            </a:r>
          </a:p>
          <a:p>
            <a:pPr algn="ctr"/>
            <a:r>
              <a:rPr lang="uz-Cyrl-UZ" b="1" dirty="0" smtClean="0"/>
              <a:t>Бир-бирига ярашиш</a:t>
            </a:r>
          </a:p>
          <a:p>
            <a:pPr algn="ctr"/>
            <a:r>
              <a:rPr lang="uz-Cyrl-UZ" b="1" dirty="0" smtClean="0"/>
              <a:t>Мижозга қийматга ега бўлмаган қўшимча имкониятлар</a:t>
            </a:r>
            <a:endParaRPr lang="uz-Cyrl-UZ" b="1" dirty="0"/>
          </a:p>
        </p:txBody>
      </p:sp>
      <p:sp>
        <p:nvSpPr>
          <p:cNvPr id="9" name="Прямоугольник 8"/>
          <p:cNvSpPr/>
          <p:nvPr/>
        </p:nvSpPr>
        <p:spPr>
          <a:xfrm>
            <a:off x="5519447" y="3557493"/>
            <a:ext cx="3211416" cy="738664"/>
          </a:xfrm>
          <a:prstGeom prst="rect">
            <a:avLst/>
          </a:prstGeom>
        </p:spPr>
        <p:txBody>
          <a:bodyPr wrap="square">
            <a:spAutoFit/>
          </a:bodyPr>
          <a:lstStyle/>
          <a:p>
            <a:pPr algn="ctr"/>
            <a:r>
              <a:rPr lang="uz-Cyrl-UZ" b="1" dirty="0" smtClean="0">
                <a:solidFill>
                  <a:schemeClr val="accent5">
                    <a:lumMod val="50000"/>
                  </a:schemeClr>
                </a:solidFill>
              </a:rPr>
              <a:t>Бехуда вақт йўқотиш</a:t>
            </a:r>
          </a:p>
          <a:p>
            <a:pPr algn="ctr"/>
            <a:r>
              <a:rPr lang="uz-Cyrl-UZ" b="1" dirty="0" smtClean="0"/>
              <a:t>Маълумотлар ёки воситаларнинг етишмаслиги сабабли кутиш</a:t>
            </a:r>
            <a:endParaRPr lang="uz-Cyrl-UZ" b="1" dirty="0"/>
          </a:p>
        </p:txBody>
      </p:sp>
      <p:sp>
        <p:nvSpPr>
          <p:cNvPr id="10" name="Прямоугольник 9"/>
          <p:cNvSpPr/>
          <p:nvPr/>
        </p:nvSpPr>
        <p:spPr>
          <a:xfrm>
            <a:off x="5883007" y="2574546"/>
            <a:ext cx="2792775" cy="738664"/>
          </a:xfrm>
          <a:prstGeom prst="rect">
            <a:avLst/>
          </a:prstGeom>
        </p:spPr>
        <p:txBody>
          <a:bodyPr wrap="square">
            <a:spAutoFit/>
          </a:bodyPr>
          <a:lstStyle/>
          <a:p>
            <a:pPr algn="ctr"/>
            <a:r>
              <a:rPr lang="uz-Cyrl-UZ" b="1" dirty="0" smtClean="0">
                <a:solidFill>
                  <a:schemeClr val="accent5">
                    <a:lumMod val="50000"/>
                  </a:schemeClr>
                </a:solidFill>
              </a:rPr>
              <a:t>Ҳаракат</a:t>
            </a:r>
          </a:p>
          <a:p>
            <a:pPr algn="ctr"/>
            <a:r>
              <a:rPr lang="uz-Cyrl-UZ" b="1" dirty="0" smtClean="0"/>
              <a:t>Маълумотларни узатиш учун жисмоний ҳаракат</a:t>
            </a:r>
            <a:endParaRPr lang="uz-Cyrl-UZ" b="1" dirty="0"/>
          </a:p>
        </p:txBody>
      </p:sp>
      <p:sp>
        <p:nvSpPr>
          <p:cNvPr id="11" name="Прямоугольник 10"/>
          <p:cNvSpPr/>
          <p:nvPr/>
        </p:nvSpPr>
        <p:spPr>
          <a:xfrm>
            <a:off x="5420296" y="1596492"/>
            <a:ext cx="3288535" cy="738664"/>
          </a:xfrm>
          <a:prstGeom prst="rect">
            <a:avLst/>
          </a:prstGeom>
        </p:spPr>
        <p:txBody>
          <a:bodyPr wrap="square">
            <a:spAutoFit/>
          </a:bodyPr>
          <a:lstStyle/>
          <a:p>
            <a:pPr algn="ctr"/>
            <a:r>
              <a:rPr lang="uz-Cyrl-UZ" b="1" dirty="0" smtClean="0">
                <a:solidFill>
                  <a:schemeClr val="accent5">
                    <a:lumMod val="50000"/>
                  </a:schemeClr>
                </a:solidFill>
              </a:rPr>
              <a:t>Захиралар</a:t>
            </a:r>
          </a:p>
          <a:p>
            <a:pPr algn="ctr"/>
            <a:r>
              <a:rPr lang="uz-Cyrl-UZ" b="1" dirty="0" smtClean="0"/>
              <a:t>мижозга қиймат келтирмайдиган қисман тугалланган иш</a:t>
            </a:r>
            <a:endParaRPr lang="uz-Cyrl-UZ" b="1" dirty="0"/>
          </a:p>
        </p:txBody>
      </p:sp>
      <p:sp>
        <p:nvSpPr>
          <p:cNvPr id="12" name="Прямоугольник 11"/>
          <p:cNvSpPr/>
          <p:nvPr/>
        </p:nvSpPr>
        <p:spPr>
          <a:xfrm>
            <a:off x="0" y="1574458"/>
            <a:ext cx="3227942" cy="738664"/>
          </a:xfrm>
          <a:prstGeom prst="rect">
            <a:avLst/>
          </a:prstGeom>
        </p:spPr>
        <p:txBody>
          <a:bodyPr wrap="square">
            <a:spAutoFit/>
          </a:bodyPr>
          <a:lstStyle/>
          <a:p>
            <a:pPr algn="ctr"/>
            <a:r>
              <a:rPr lang="uz-Cyrl-UZ" b="1" dirty="0" smtClean="0">
                <a:solidFill>
                  <a:schemeClr val="accent5">
                    <a:lumMod val="50000"/>
                  </a:schemeClr>
                </a:solidFill>
              </a:rPr>
              <a:t>Ишлатилмаган инсон потенциали</a:t>
            </a:r>
          </a:p>
          <a:p>
            <a:pPr algn="ctr"/>
            <a:r>
              <a:rPr lang="uz-Cyrl-UZ" b="1" dirty="0" smtClean="0"/>
              <a:t>Бажарилаётган ишдан ходимнинг шахсий фазилатларини четлаш</a:t>
            </a:r>
            <a:endParaRPr lang="uz-Cyrl-UZ" b="1" dirty="0"/>
          </a:p>
        </p:txBody>
      </p:sp>
      <p:sp>
        <p:nvSpPr>
          <p:cNvPr id="13" name="Прямоугольник 12"/>
          <p:cNvSpPr/>
          <p:nvPr/>
        </p:nvSpPr>
        <p:spPr>
          <a:xfrm>
            <a:off x="0" y="2607597"/>
            <a:ext cx="2682607" cy="738664"/>
          </a:xfrm>
          <a:prstGeom prst="rect">
            <a:avLst/>
          </a:prstGeom>
        </p:spPr>
        <p:txBody>
          <a:bodyPr wrap="square">
            <a:spAutoFit/>
          </a:bodyPr>
          <a:lstStyle/>
          <a:p>
            <a:pPr algn="ctr"/>
            <a:r>
              <a:rPr lang="uz-Cyrl-UZ" b="1" dirty="0" smtClean="0">
                <a:solidFill>
                  <a:schemeClr val="accent5">
                    <a:lumMod val="50000"/>
                  </a:schemeClr>
                </a:solidFill>
              </a:rPr>
              <a:t>Нуқсонлар</a:t>
            </a:r>
          </a:p>
          <a:p>
            <a:pPr algn="ctr"/>
            <a:r>
              <a:rPr lang="uz-Cyrl-UZ" b="1" dirty="0" smtClean="0"/>
              <a:t>Маҳсулот ёки талаблардаги хатолар</a:t>
            </a:r>
            <a:endParaRPr lang="uz-Cyrl-UZ" b="1" dirty="0"/>
          </a:p>
        </p:txBody>
      </p:sp>
      <p:sp>
        <p:nvSpPr>
          <p:cNvPr id="14" name="Прямоугольник 13"/>
          <p:cNvSpPr/>
          <p:nvPr/>
        </p:nvSpPr>
        <p:spPr>
          <a:xfrm>
            <a:off x="159740" y="3643181"/>
            <a:ext cx="2880912" cy="738664"/>
          </a:xfrm>
          <a:prstGeom prst="rect">
            <a:avLst/>
          </a:prstGeom>
        </p:spPr>
        <p:txBody>
          <a:bodyPr wrap="square">
            <a:spAutoFit/>
          </a:bodyPr>
          <a:lstStyle/>
          <a:p>
            <a:pPr algn="ctr"/>
            <a:r>
              <a:rPr lang="uz-Cyrl-UZ" b="1" dirty="0" smtClean="0">
                <a:solidFill>
                  <a:schemeClr val="accent5">
                    <a:lumMod val="50000"/>
                  </a:schemeClr>
                </a:solidFill>
              </a:rPr>
              <a:t>Ҳаддан ташқари қайта ишлаш</a:t>
            </a:r>
          </a:p>
          <a:p>
            <a:pPr algn="ctr"/>
            <a:r>
              <a:rPr lang="uz-Cyrl-UZ" b="1" dirty="0" smtClean="0"/>
              <a:t>қиймат яратмайдиган қўшимча ишлар</a:t>
            </a:r>
            <a:endParaRPr lang="uz-Cyrl-UZ" b="1" dirty="0"/>
          </a:p>
        </p:txBody>
      </p:sp>
    </p:spTree>
    <p:extLst>
      <p:ext uri="{BB962C8B-B14F-4D97-AF65-F5344CB8AC3E}">
        <p14:creationId xmlns:p14="http://schemas.microsoft.com/office/powerpoint/2010/main" val="19637507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r>
              <a:rPr lang="ru-RU" sz="3600" b="1" dirty="0" smtClean="0"/>
              <a:t>Lean </a:t>
            </a:r>
            <a:r>
              <a:rPr lang="uz-Cyrl-UZ" sz="3600" b="1" dirty="0" smtClean="0"/>
              <a:t>афзалликлари</a:t>
            </a:r>
            <a:endParaRPr lang="uz-Cyrl-UZ" sz="3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A</a:t>
            </a:r>
            <a:r>
              <a:rPr lang="uz-Cyrl-UZ" sz="2000" dirty="0" smtClean="0">
                <a:latin typeface="+mn-lt"/>
              </a:rPr>
              <a:t>гар сиз </a:t>
            </a:r>
            <a:r>
              <a:rPr lang="en-US" sz="2000" dirty="0" smtClean="0">
                <a:latin typeface="+mn-lt"/>
              </a:rPr>
              <a:t>Agile</a:t>
            </a:r>
            <a:r>
              <a:rPr lang="uz-Cyrl-UZ" sz="2000" dirty="0" smtClean="0">
                <a:latin typeface="+mn-lt"/>
              </a:rPr>
              <a:t> ғояларини ёқтирсангиз, лекин лойиҳа жуда сифатли ва аниқ ишлашни талаб қилса, </a:t>
            </a:r>
            <a:r>
              <a:rPr lang="en-US" sz="2000" dirty="0" smtClean="0">
                <a:latin typeface="+mn-lt"/>
              </a:rPr>
              <a:t>Lean </a:t>
            </a:r>
            <a:r>
              <a:rPr lang="uz-Cyrl-UZ" sz="2000" dirty="0" smtClean="0">
                <a:latin typeface="+mn-lt"/>
              </a:rPr>
              <a:t>бу талабларни қондириш учун турли воситалар мажмуасини тақдим этади. </a:t>
            </a:r>
          </a:p>
          <a:p>
            <a:pPr algn="just" fontAlgn="base">
              <a:lnSpc>
                <a:spcPct val="100000"/>
              </a:lnSpc>
              <a:buFont typeface="Wingdings" panose="05000000000000000000" pitchFamily="2" charset="2"/>
              <a:buChar char="Ø"/>
            </a:pPr>
            <a:endParaRPr lang="uz-Cyrl-UZ" sz="2000" dirty="0" smtClean="0">
              <a:latin typeface="+mn-lt"/>
            </a:endParaRPr>
          </a:p>
          <a:p>
            <a:pPr algn="just" fontAlgn="base">
              <a:lnSpc>
                <a:spcPct val="100000"/>
              </a:lnSpc>
              <a:buFont typeface="Wingdings" panose="05000000000000000000" pitchFamily="2" charset="2"/>
              <a:buChar char="Ø"/>
            </a:pPr>
            <a:r>
              <a:rPr lang="en-US" sz="2000" dirty="0" smtClean="0"/>
              <a:t>Lean </a:t>
            </a:r>
            <a:r>
              <a:rPr lang="uz-Cyrl-UZ" sz="2000" dirty="0" smtClean="0"/>
              <a:t>хам </a:t>
            </a:r>
            <a:r>
              <a:rPr lang="en-US" sz="2000" dirty="0" smtClean="0"/>
              <a:t>Scrum </a:t>
            </a:r>
            <a:r>
              <a:rPr lang="uz-Cyrl-UZ" sz="2000" dirty="0" smtClean="0"/>
              <a:t>каби </a:t>
            </a:r>
            <a:r>
              <a:rPr lang="uz-Cyrl-UZ" sz="2000" dirty="0" smtClean="0">
                <a:latin typeface="+mn-lt"/>
              </a:rPr>
              <a:t>мослашувчанлик ва тузилмаликни ўзида мужассамлаштиради, лекин бироз бошқача тарзда</a:t>
            </a:r>
            <a:r>
              <a:rPr lang="ru-RU" sz="2000" dirty="0" smtClean="0">
                <a:latin typeface="+mn-lt"/>
              </a:rPr>
              <a:t>.</a:t>
            </a:r>
            <a:endParaRPr lang="ru-RU"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21</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606178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2" end="2"/>
                                            </p:txEl>
                                          </p:spTgt>
                                        </p:tgtEl>
                                        <p:attrNameLst>
                                          <p:attrName>style.visibility</p:attrName>
                                        </p:attrNameLst>
                                      </p:cBhvr>
                                      <p:to>
                                        <p:strVal val="visible"/>
                                      </p:to>
                                    </p:set>
                                    <p:anim calcmode="lin" valueType="num">
                                      <p:cBhvr additive="base">
                                        <p:cTn id="13"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ru-RU" sz="3600" b="1" dirty="0" smtClean="0"/>
              <a:t>Lean </a:t>
            </a:r>
            <a:r>
              <a:rPr lang="uz-Cyrl-UZ" sz="3600" b="1" dirty="0" smtClean="0"/>
              <a:t>камчиликлари</a:t>
            </a:r>
            <a:endParaRPr lang="uz-Cyrl-UZ" sz="3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Лойиҳанинг ҳар бир қисми хам тенг даражада батафсил ва синчковликни талаб қилмайди. Aммо </a:t>
            </a:r>
            <a:r>
              <a:rPr lang="en-US" sz="2000" dirty="0" smtClean="0">
                <a:latin typeface="+mn-lt"/>
              </a:rPr>
              <a:t>Lean</a:t>
            </a:r>
            <a:r>
              <a:rPr lang="uz-Cyrl-UZ" sz="2000" dirty="0" smtClean="0">
                <a:latin typeface="+mn-lt"/>
              </a:rPr>
              <a:t> ҳар бир вазифа ва босқичга шундай ёндашувни ўз ичига олади. Бу катта ва антиқа лойиҳаларда </a:t>
            </a:r>
            <a:r>
              <a:rPr lang="en-US" sz="2000" dirty="0" smtClean="0">
                <a:latin typeface="+mn-lt"/>
              </a:rPr>
              <a:t>Lean </a:t>
            </a:r>
            <a:r>
              <a:rPr lang="uz-Cyrl-UZ" sz="2000" dirty="0" smtClean="0">
                <a:latin typeface="+mn-lt"/>
              </a:rPr>
              <a:t>учун асосий </a:t>
            </a:r>
            <a:r>
              <a:rPr lang="uz-Cyrl-UZ" sz="2000" dirty="0" smtClean="0">
                <a:latin typeface="+mn-lt"/>
              </a:rPr>
              <a:t>камчиликдир.</a:t>
            </a:r>
            <a:endParaRPr lang="uz-Cyrl-UZ" sz="2000" dirty="0" smtClean="0">
              <a:latin typeface="+mn-lt"/>
            </a:endParaRPr>
          </a:p>
          <a:p>
            <a:pPr algn="just" fontAlgn="base">
              <a:lnSpc>
                <a:spcPct val="100000"/>
              </a:lnSpc>
              <a:buFont typeface="Wingdings" panose="05000000000000000000" pitchFamily="2" charset="2"/>
              <a:buChar char="Ø"/>
            </a:pPr>
            <a:r>
              <a:rPr lang="uz-Cyrl-UZ" sz="2000" dirty="0" smtClean="0">
                <a:latin typeface="+mn-lt"/>
              </a:rPr>
              <a:t>Шунингдек, </a:t>
            </a:r>
            <a:r>
              <a:rPr lang="en-US" sz="2000" dirty="0" smtClean="0">
                <a:latin typeface="+mn-lt"/>
              </a:rPr>
              <a:t>Scrum-</a:t>
            </a:r>
            <a:r>
              <a:rPr lang="uz-Cyrl-UZ" sz="2000" dirty="0" smtClean="0">
                <a:latin typeface="+mn-lt"/>
              </a:rPr>
              <a:t>дан фарқли ўлароқ, </a:t>
            </a:r>
            <a:r>
              <a:rPr lang="en-US" sz="2000" dirty="0" smtClean="0">
                <a:latin typeface="+mn-lt"/>
              </a:rPr>
              <a:t>Lean</a:t>
            </a:r>
            <a:r>
              <a:rPr lang="uz-Cyrl-UZ" sz="2000" dirty="0" smtClean="0">
                <a:latin typeface="+mn-lt"/>
              </a:rPr>
              <a:t> лойиҳанинг шартларини узайтиришга ёрдам берадиган аниқ иш оқимини таклиф қилмайди</a:t>
            </a:r>
            <a:r>
              <a:rPr lang="en-US" sz="2000" dirty="0" smtClean="0">
                <a:latin typeface="+mn-lt"/>
              </a:rPr>
              <a:t> </a:t>
            </a:r>
            <a:r>
              <a:rPr lang="uz-Cyrl-UZ" sz="2000" dirty="0" smtClean="0">
                <a:latin typeface="+mn-lt"/>
              </a:rPr>
              <a:t>ва бу лойиҳа муддатини узайтирворади.</a:t>
            </a:r>
          </a:p>
          <a:p>
            <a:pPr algn="just" fontAlgn="base">
              <a:lnSpc>
                <a:spcPct val="100000"/>
              </a:lnSpc>
              <a:buFont typeface="Wingdings" panose="05000000000000000000" pitchFamily="2" charset="2"/>
              <a:buChar char="Ø"/>
            </a:pPr>
            <a:r>
              <a:rPr lang="uz-Cyrl-UZ" sz="2000" dirty="0" smtClean="0">
                <a:latin typeface="+mn-lt"/>
              </a:rPr>
              <a:t>Ушбу муаммони самарали йўл-йўриқ ва аниқ алоқа ёрдамида ҳал қилиш мумкин, буни </a:t>
            </a:r>
            <a:r>
              <a:rPr lang="uz-Cyrl-UZ" sz="2000" dirty="0" smtClean="0">
                <a:latin typeface="+mn-lt"/>
              </a:rPr>
              <a:t>албатта ёдда сақлаш </a:t>
            </a:r>
            <a:r>
              <a:rPr lang="uz-Cyrl-UZ" sz="2000" dirty="0" smtClean="0">
                <a:latin typeface="+mn-lt"/>
              </a:rPr>
              <a:t>лозим.</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22</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38609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fontAlgn="base"/>
            <a:r>
              <a:rPr lang="en-US" sz="6600" b="1" dirty="0" smtClean="0"/>
              <a:t>Kanban</a:t>
            </a:r>
            <a:endParaRPr lang="en-US" sz="6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Lean</a:t>
            </a:r>
            <a:r>
              <a:rPr lang="uz-Cyrl-UZ" sz="2000" dirty="0" smtClean="0">
                <a:latin typeface="+mn-lt"/>
              </a:rPr>
              <a:t> ўзига хос абстракт кўринишга эга, аммо </a:t>
            </a:r>
            <a:r>
              <a:rPr lang="en-US" sz="2000" dirty="0" smtClean="0">
                <a:latin typeface="+mn-lt"/>
              </a:rPr>
              <a:t>Kanban</a:t>
            </a:r>
            <a:r>
              <a:rPr lang="uz-Cyrl-UZ" sz="2000" dirty="0" smtClean="0">
                <a:latin typeface="+mn-lt"/>
              </a:rPr>
              <a:t> билан биргаликда лойиҳаларни бошқаришнинг ўз тизимини яратиш учун фойдаланиш анча осонлашади.</a:t>
            </a:r>
          </a:p>
          <a:p>
            <a:pPr algn="just" fontAlgn="base">
              <a:lnSpc>
                <a:spcPct val="100000"/>
              </a:lnSpc>
              <a:buFont typeface="Wingdings" panose="05000000000000000000" pitchFamily="2" charset="2"/>
              <a:buChar char="Ø"/>
            </a:pPr>
            <a:r>
              <a:rPr lang="uz-Cyrl-UZ" sz="2000" dirty="0" smtClean="0">
                <a:latin typeface="+mn-lt"/>
              </a:rPr>
              <a:t>Бу 1953 йилда Тоёта муҳандислиги томонидан яратилган бўлиб, Канбан саноат ишлаб чиқариш схемасига жуда ўхшаш. </a:t>
            </a:r>
          </a:p>
          <a:p>
            <a:pPr algn="just" fontAlgn="base">
              <a:lnSpc>
                <a:spcPct val="100000"/>
              </a:lnSpc>
              <a:buFont typeface="Wingdings" panose="05000000000000000000" pitchFamily="2" charset="2"/>
              <a:buChar char="Ø"/>
            </a:pPr>
            <a:r>
              <a:rPr lang="uz-Cyrl-UZ" sz="2000" dirty="0" smtClean="0">
                <a:latin typeface="+mn-lt"/>
              </a:rPr>
              <a:t>Ушбу жараённинг кириш қисмида кичик бир темир кириб, чиқиш қисмида тайёр махсулот олинади</a:t>
            </a:r>
            <a:r>
              <a:rPr lang="ru-RU" sz="2000" dirty="0" smtClean="0">
                <a:latin typeface="+mn-lt"/>
              </a:rPr>
              <a:t>.</a:t>
            </a: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23</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91286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ru-RU" sz="3600" b="1" dirty="0" smtClean="0"/>
              <a:t>Что такое </a:t>
            </a:r>
            <a:r>
              <a:rPr lang="en-US" sz="3600" b="1" dirty="0" smtClean="0"/>
              <a:t>Kanban</a:t>
            </a:r>
            <a:endParaRPr lang="en-US" sz="3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Шунингдек, Канбанда маҳсулот босқичдан босқичга ўтади ва жараён охирида тайёр элемент етказиб берилади.</a:t>
            </a:r>
          </a:p>
          <a:p>
            <a:pPr algn="just" fontAlgn="base">
              <a:lnSpc>
                <a:spcPct val="100000"/>
              </a:lnSpc>
              <a:buFont typeface="Wingdings" panose="05000000000000000000" pitchFamily="2" charset="2"/>
              <a:buChar char="Ø"/>
            </a:pPr>
            <a:r>
              <a:rPr lang="uz-Cyrl-UZ" sz="2000" dirty="0" smtClean="0">
                <a:latin typeface="+mn-lt"/>
              </a:rPr>
              <a:t>Бундан ташқари, </a:t>
            </a:r>
            <a:r>
              <a:rPr lang="en-US" sz="2000" dirty="0" smtClean="0">
                <a:latin typeface="+mn-lt"/>
              </a:rPr>
              <a:t>Kanban</a:t>
            </a:r>
            <a:r>
              <a:rPr lang="uz-Cyrl-UZ" sz="2000" dirty="0" smtClean="0">
                <a:latin typeface="+mn-lt"/>
              </a:rPr>
              <a:t> яратувчиси супермаркетлардан, яъни уларнинг принципидан илҳомланган - "жавонларда фақат мижозга керак бўлган нарсани сақлаш керак".</a:t>
            </a:r>
          </a:p>
          <a:p>
            <a:pPr algn="just" fontAlgn="base">
              <a:lnSpc>
                <a:spcPct val="100000"/>
              </a:lnSpc>
              <a:buFont typeface="Wingdings" panose="05000000000000000000" pitchFamily="2" charset="2"/>
              <a:buChar char="Ø"/>
            </a:pPr>
            <a:r>
              <a:rPr lang="uz-Cyrl-UZ" sz="2000" dirty="0" smtClean="0">
                <a:latin typeface="+mn-lt"/>
              </a:rPr>
              <a:t>Шунингдек </a:t>
            </a:r>
            <a:r>
              <a:rPr lang="en-US" sz="2000" dirty="0" smtClean="0">
                <a:latin typeface="+mn-lt"/>
              </a:rPr>
              <a:t>Kanban</a:t>
            </a:r>
            <a:r>
              <a:rPr lang="uz-Cyrl-UZ" sz="2000" dirty="0" smtClean="0">
                <a:latin typeface="+mn-lt"/>
              </a:rPr>
              <a:t>-да устуворлик ўзгариб, бошқа шошилинч вазифалар юзага келса, хали тугалланмаган вазифани ўз босқичида қолдирса бўлади.</a:t>
            </a: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24</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00068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en-US" sz="3600" b="1" dirty="0"/>
              <a:t>Kanban</a:t>
            </a:r>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en-US" sz="2000" dirty="0" smtClean="0">
                <a:latin typeface="+mn-lt"/>
              </a:rPr>
              <a:t>Kanban</a:t>
            </a:r>
            <a:r>
              <a:rPr lang="uz-Cyrl-UZ" sz="2000" dirty="0" smtClean="0">
                <a:latin typeface="+mn-lt"/>
              </a:rPr>
              <a:t> </a:t>
            </a:r>
            <a:r>
              <a:rPr lang="en-US" sz="2000" dirty="0" smtClean="0">
                <a:latin typeface="+mn-lt"/>
              </a:rPr>
              <a:t>Scrum-</a:t>
            </a:r>
            <a:r>
              <a:rPr lang="uz-Cyrl-UZ" sz="2000" dirty="0" smtClean="0">
                <a:latin typeface="+mn-lt"/>
              </a:rPr>
              <a:t>га қарагада анча юмшоқ  - спринт вақтлари чекламаган, маҳсулот эгасидан ташқари бошқа роллар йўқ.</a:t>
            </a:r>
          </a:p>
          <a:p>
            <a:pPr algn="just" fontAlgn="base">
              <a:lnSpc>
                <a:spcPct val="100000"/>
              </a:lnSpc>
              <a:buFont typeface="Wingdings" panose="05000000000000000000" pitchFamily="2" charset="2"/>
              <a:buChar char="Ø"/>
            </a:pPr>
            <a:r>
              <a:rPr lang="en-US" sz="2000" dirty="0" smtClean="0">
                <a:latin typeface="+mn-lt"/>
              </a:rPr>
              <a:t>Scrum-</a:t>
            </a:r>
            <a:r>
              <a:rPr lang="uz-Cyrl-UZ" sz="2000" dirty="0" smtClean="0">
                <a:latin typeface="+mn-lt"/>
              </a:rPr>
              <a:t>дан фарқли ўлароқ, </a:t>
            </a:r>
            <a:r>
              <a:rPr lang="en-US" sz="2000" dirty="0" smtClean="0">
                <a:latin typeface="+mn-lt"/>
              </a:rPr>
              <a:t>Kanban</a:t>
            </a:r>
            <a:r>
              <a:rPr lang="uz-Cyrl-UZ" sz="2000" dirty="0" smtClean="0">
                <a:latin typeface="+mn-lt"/>
              </a:rPr>
              <a:t> хатто бир вақтнинг ўзида бир неча вазифаларни бажаришга йўл қўяди. Шунингдек, лойиҳанинг ҳолати тўғрисидаги учрашувлар ҳеч қандай тарзда тартибга солинмайди - сиз буни қулай вақтда </a:t>
            </a:r>
            <a:r>
              <a:rPr lang="uz-Cyrl-UZ" sz="2000" dirty="0" smtClean="0">
                <a:latin typeface="+mn-lt"/>
              </a:rPr>
              <a:t>қилишингиз </a:t>
            </a:r>
            <a:r>
              <a:rPr lang="uz-Cyrl-UZ" sz="2000" dirty="0" smtClean="0">
                <a:latin typeface="+mn-lt"/>
              </a:rPr>
              <a:t>ёки умуман қилмаслигингиз мумкин.</a:t>
            </a:r>
          </a:p>
          <a:p>
            <a:pPr algn="just" fontAlgn="base">
              <a:lnSpc>
                <a:spcPct val="100000"/>
              </a:lnSpc>
              <a:buFont typeface="Wingdings" panose="05000000000000000000" pitchFamily="2" charset="2"/>
              <a:buChar char="Ø"/>
            </a:pPr>
            <a:r>
              <a:rPr lang="en-US" sz="2000" dirty="0" smtClean="0">
                <a:latin typeface="+mn-lt"/>
              </a:rPr>
              <a:t>Kanban</a:t>
            </a:r>
            <a:r>
              <a:rPr lang="uz-Cyrl-UZ" sz="2000" dirty="0" smtClean="0">
                <a:latin typeface="+mn-lt"/>
              </a:rPr>
              <a:t> билан ишлаш учун операциялар оқимининг босқичларини аниқлаш керак. </a:t>
            </a:r>
            <a:r>
              <a:rPr lang="en-US" sz="2000" dirty="0" smtClean="0">
                <a:latin typeface="+mn-lt"/>
              </a:rPr>
              <a:t>Kanban-</a:t>
            </a:r>
            <a:r>
              <a:rPr lang="uz-Cyrl-UZ" sz="2000" dirty="0" smtClean="0">
                <a:latin typeface="+mn-lt"/>
              </a:rPr>
              <a:t>да улар устунлар сингари тасвирланган ва вазифалар махсус карталар билан белгиланган.</a:t>
            </a: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25</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69574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639392" y="264796"/>
            <a:ext cx="3327590" cy="396300"/>
          </a:xfrm>
          <a:prstGeom prst="rect">
            <a:avLst/>
          </a:prstGeom>
        </p:spPr>
        <p:txBody>
          <a:bodyPr spcFirstLastPara="1" wrap="square" lIns="0" tIns="0" rIns="0" bIns="0" anchor="b" anchorCtr="0">
            <a:noAutofit/>
          </a:bodyPr>
          <a:lstStyle/>
          <a:p>
            <a:pPr algn="just" fontAlgn="base">
              <a:lnSpc>
                <a:spcPct val="100000"/>
              </a:lnSpc>
            </a:pPr>
            <a:r>
              <a:rPr lang="ru-RU" sz="3600" b="1" dirty="0" smtClean="0"/>
              <a:t>Доска </a:t>
            </a:r>
            <a:r>
              <a:rPr lang="en-US" sz="3600" b="1" dirty="0" smtClean="0"/>
              <a:t>Kanban</a:t>
            </a:r>
            <a:endParaRPr lang="en-US" sz="3600" b="1" dirty="0"/>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26</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2050" name="Picture 2"/>
          <p:cNvPicPr>
            <a:picLocks noChangeAspect="1" noChangeArrowheads="1"/>
          </p:cNvPicPr>
          <p:nvPr/>
        </p:nvPicPr>
        <p:blipFill>
          <a:blip r:embed="rId3"/>
          <a:srcRect/>
          <a:stretch>
            <a:fillRect/>
          </a:stretch>
        </p:blipFill>
        <p:spPr bwMode="auto">
          <a:xfrm>
            <a:off x="1125040" y="1152525"/>
            <a:ext cx="6276975" cy="3990975"/>
          </a:xfrm>
          <a:prstGeom prst="rect">
            <a:avLst/>
          </a:prstGeom>
          <a:noFill/>
          <a:ln w="9525">
            <a:noFill/>
            <a:miter lim="800000"/>
            <a:headEnd/>
            <a:tailEnd/>
          </a:ln>
        </p:spPr>
      </p:pic>
    </p:spTree>
    <p:extLst>
      <p:ext uri="{BB962C8B-B14F-4D97-AF65-F5344CB8AC3E}">
        <p14:creationId xmlns:p14="http://schemas.microsoft.com/office/powerpoint/2010/main" val="27619601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en-US" sz="3600" b="1" dirty="0"/>
              <a:t>Kanban</a:t>
            </a:r>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Заводда станокдан станокка махсулот кўчгани каби, Kanban  доскасида карточкалар устундан устунга кўчади, ва хар бир босқичда бажарилиш эхтимоли ўсиб боради. </a:t>
            </a:r>
          </a:p>
          <a:p>
            <a:pPr algn="just" fontAlgn="base">
              <a:lnSpc>
                <a:spcPct val="100000"/>
              </a:lnSpc>
              <a:buFont typeface="Wingdings" panose="05000000000000000000" pitchFamily="2" charset="2"/>
              <a:buChar char="Ø"/>
            </a:pPr>
            <a:r>
              <a:rPr lang="uz-Cyrl-UZ" sz="2000" dirty="0" smtClean="0">
                <a:latin typeface="+mn-lt"/>
              </a:rPr>
              <a:t>Жараённинг охирида мижоз эхтиёжини қондирадиган махсулот пайдо бўлади. </a:t>
            </a:r>
          </a:p>
          <a:p>
            <a:pPr algn="just" fontAlgn="base">
              <a:lnSpc>
                <a:spcPct val="100000"/>
              </a:lnSpc>
              <a:buFont typeface="Wingdings" panose="05000000000000000000" pitchFamily="2" charset="2"/>
              <a:buChar char="Ø"/>
            </a:pPr>
            <a:r>
              <a:rPr lang="uz-Cyrl-UZ" sz="2000" dirty="0" smtClean="0">
                <a:latin typeface="+mn-lt"/>
              </a:rPr>
              <a:t>Карточкалардан иборат Kanban доскаси хақиқий ёки электрон  хам бўлиши мумкин – хатто бунда хам Kanban фойдаланувчига қулайлик яратади</a:t>
            </a:r>
            <a:r>
              <a:rPr lang="ru-RU" sz="2000" dirty="0" smtClean="0">
                <a:latin typeface="+mn-lt"/>
              </a:rPr>
              <a:t>.</a:t>
            </a:r>
            <a:endParaRPr lang="ru-RU"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27</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28444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en-US" sz="3600" b="1" dirty="0"/>
              <a:t>Kanban</a:t>
            </a:r>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Kanban-да бутун тизим ушланиб турадиган 4 та элемент мавжуд:</a:t>
            </a:r>
          </a:p>
          <a:p>
            <a:pPr algn="just" fontAlgn="base">
              <a:lnSpc>
                <a:spcPct val="100000"/>
              </a:lnSpc>
              <a:buFont typeface="Wingdings" panose="05000000000000000000" pitchFamily="2" charset="2"/>
              <a:buChar char="Ø"/>
            </a:pPr>
            <a:endParaRPr lang="uz-Cyrl-UZ" sz="2000" dirty="0" smtClean="0">
              <a:latin typeface="+mn-lt"/>
            </a:endParaRPr>
          </a:p>
          <a:p>
            <a:pPr marL="533400" lvl="0" indent="-457200" algn="just" fontAlgn="base">
              <a:lnSpc>
                <a:spcPct val="100000"/>
              </a:lnSpc>
              <a:buFont typeface="+mj-lt"/>
              <a:buAutoNum type="arabicPeriod"/>
            </a:pPr>
            <a:r>
              <a:rPr lang="uz-Cyrl-UZ" sz="2000" b="1" dirty="0" smtClean="0">
                <a:solidFill>
                  <a:srgbClr val="C00000"/>
                </a:solidFill>
                <a:latin typeface="+mn-lt"/>
              </a:rPr>
              <a:t>Карточкалар:</a:t>
            </a:r>
            <a:r>
              <a:rPr lang="uz-Cyrl-UZ" sz="2000" dirty="0" smtClean="0">
                <a:latin typeface="+mn-lt"/>
              </a:rPr>
              <a:t> Хар бир вазифа учун алохида карточка яратилади ва унга керакли маълумот киритилади. Шунда хар бир вазифага оид маълумот қўл остида бўлади.</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28</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04597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2" end="2"/>
                                            </p:txEl>
                                          </p:spTgt>
                                        </p:tgtEl>
                                        <p:attrNameLst>
                                          <p:attrName>style.visibility</p:attrName>
                                        </p:attrNameLst>
                                      </p:cBhvr>
                                      <p:to>
                                        <p:strVal val="visible"/>
                                      </p:to>
                                    </p:set>
                                    <p:anim calcmode="lin" valueType="num">
                                      <p:cBhvr additive="base">
                                        <p:cTn id="13"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en-US" sz="3600" b="1" dirty="0"/>
              <a:t>Kanban</a:t>
            </a:r>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marL="533400" lvl="0" indent="-457200" algn="just" fontAlgn="base">
              <a:lnSpc>
                <a:spcPct val="100000"/>
              </a:lnSpc>
              <a:buFont typeface="+mj-lt"/>
              <a:buAutoNum type="arabicPeriod" startAt="2"/>
            </a:pPr>
            <a:r>
              <a:rPr lang="uz-Cyrl-UZ" sz="2000" b="1" dirty="0" smtClean="0">
                <a:solidFill>
                  <a:srgbClr val="C00000"/>
                </a:solidFill>
                <a:latin typeface="+mn-lt"/>
              </a:rPr>
              <a:t>Босқичдаги вазифалар миқдорини чеклаш:</a:t>
            </a:r>
            <a:r>
              <a:rPr lang="uz-Cyrl-UZ" sz="2000" dirty="0" smtClean="0">
                <a:latin typeface="+mn-lt"/>
              </a:rPr>
              <a:t> Битта босқичдаги карточкалар миқдори қатъий белгиланган. Шу сабабли, бутун жараёнда бартараф қилиш керак бўлган тиғизлик яққол кўринади.</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29</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54238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en-US" sz="3600" b="1" dirty="0"/>
              <a:t>Kanban</a:t>
            </a:r>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marL="533400" lvl="0" indent="-457200" algn="just" fontAlgn="base">
              <a:lnSpc>
                <a:spcPct val="100000"/>
              </a:lnSpc>
              <a:buFont typeface="+mj-lt"/>
              <a:buAutoNum type="arabicPeriod" startAt="3"/>
            </a:pPr>
            <a:r>
              <a:rPr lang="uz-Cyrl-UZ" sz="2000" b="1" dirty="0" smtClean="0">
                <a:solidFill>
                  <a:srgbClr val="C00000"/>
                </a:solidFill>
                <a:latin typeface="+mn-lt"/>
              </a:rPr>
              <a:t>Узлуксиз оқим: </a:t>
            </a:r>
            <a:r>
              <a:rPr lang="uz-Cyrl-UZ" sz="2000" dirty="0" smtClean="0">
                <a:latin typeface="+mn-lt"/>
              </a:rPr>
              <a:t>Вазифалар </a:t>
            </a:r>
            <a:r>
              <a:rPr lang="uz-Cyrl-UZ" sz="2000" dirty="0" smtClean="0">
                <a:latin typeface="+mn-lt"/>
              </a:rPr>
              <a:t>бэклогдан тўғри оқимга тартибли равишда келиб тушади ва шунинг учун оқим хеч қачон узулмайди.</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30</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98150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algn="just" fontAlgn="base">
              <a:lnSpc>
                <a:spcPct val="100000"/>
              </a:lnSpc>
            </a:pPr>
            <a:r>
              <a:rPr lang="en-US" sz="3600" b="1" dirty="0"/>
              <a:t>Kanban</a:t>
            </a:r>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marL="533400" lvl="0" indent="-457200" algn="just" fontAlgn="base">
              <a:lnSpc>
                <a:spcPct val="100000"/>
              </a:lnSpc>
              <a:buFont typeface="+mj-lt"/>
              <a:buAutoNum type="arabicPeriod" startAt="4"/>
            </a:pPr>
            <a:r>
              <a:rPr lang="uz-Cyrl-UZ" sz="2000" b="1" dirty="0" smtClean="0">
                <a:solidFill>
                  <a:srgbClr val="C00000"/>
                </a:solidFill>
                <a:latin typeface="+mn-lt"/>
              </a:rPr>
              <a:t>Доимий такомиллаштириш («кайзен» (kaizen)):</a:t>
            </a:r>
            <a:r>
              <a:rPr lang="uz-Cyrl-UZ" sz="2000" dirty="0" smtClean="0">
                <a:latin typeface="+mn-lt"/>
              </a:rPr>
              <a:t> Доимий такомиллаштириш тушунчаси 20-аср якунида Японияда пайдо бўлди. Унинг мохияти шундаки, ишлаб чиқариш жараёнини доимий равишда тахлил қилган холда ишлаб чиқаришни оширишдан иборат.</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31</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7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marL="76200" algn="just" fontAlgn="base">
              <a:lnSpc>
                <a:spcPct val="100000"/>
              </a:lnSpc>
            </a:pPr>
            <a:r>
              <a:rPr lang="ru-RU" sz="3600" b="1" dirty="0" smtClean="0"/>
              <a:t>Kanban </a:t>
            </a:r>
            <a:r>
              <a:rPr lang="ru-RU" sz="3600" b="1" dirty="0" err="1" smtClean="0"/>
              <a:t>афзалликлари</a:t>
            </a:r>
            <a:endParaRPr lang="ru-RU" sz="3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Scrum каби Kanban хам яхши жипслашган ва яхши алоқага эга бўлган жамоага тўғри келади. Лекин Scrum-дан фарқли ўлароқ, Kanban-да анниқ белгиланган вақт чегаралари йўқ, ва бу тажрибали ва рухланган жамоаларга жуда мос келади.</a:t>
            </a:r>
          </a:p>
          <a:p>
            <a:pPr algn="just" fontAlgn="base">
              <a:lnSpc>
                <a:spcPct val="100000"/>
              </a:lnSpc>
              <a:buFont typeface="Wingdings" panose="05000000000000000000" pitchFamily="2" charset="2"/>
              <a:buChar char="Ø"/>
            </a:pPr>
            <a:r>
              <a:rPr lang="uz-Cyrl-UZ" sz="2000" dirty="0" smtClean="0">
                <a:latin typeface="+mn-lt"/>
              </a:rPr>
              <a:t>Тўғри мослаштириш ва </a:t>
            </a:r>
            <a:r>
              <a:rPr lang="uz-Cyrl-UZ" sz="2000" dirty="0" smtClean="0">
                <a:latin typeface="+mn-lt"/>
              </a:rPr>
              <a:t>бошқаришда</a:t>
            </a:r>
            <a:r>
              <a:rPr lang="uz-Cyrl-UZ" sz="2000" dirty="0" smtClean="0">
                <a:latin typeface="+mn-lt"/>
              </a:rPr>
              <a:t>, Kanban лойиҳа жамоасига катта фойда келтириши мумкин. </a:t>
            </a:r>
          </a:p>
          <a:p>
            <a:pPr algn="just" fontAlgn="base">
              <a:lnSpc>
                <a:spcPct val="100000"/>
              </a:lnSpc>
              <a:buFont typeface="Wingdings" panose="05000000000000000000" pitchFamily="2" charset="2"/>
              <a:buChar char="Ø"/>
            </a:pPr>
            <a:r>
              <a:rPr lang="uz-Cyrl-UZ" sz="2000" dirty="0" smtClean="0">
                <a:latin typeface="+mn-lt"/>
              </a:rPr>
              <a:t>Жамоага берилган вазифаларнинг оғирлигини хисоби, чекланмаларнинг тўғри тақсимоти ва доимий такомиллаштиришга интилиш рсурсларни тежаш, хамда вақт ва бюджет меъёрларига тўғри келишни таъминлайди. </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32</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880207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3" name="Google Shape;373;p35"/>
          <p:cNvSpPr txBox="1">
            <a:spLocks noGrp="1"/>
          </p:cNvSpPr>
          <p:nvPr>
            <p:ph type="title"/>
          </p:nvPr>
        </p:nvSpPr>
        <p:spPr>
          <a:xfrm>
            <a:off x="591267" y="608546"/>
            <a:ext cx="6785810" cy="396300"/>
          </a:xfrm>
          <a:prstGeom prst="rect">
            <a:avLst/>
          </a:prstGeom>
        </p:spPr>
        <p:txBody>
          <a:bodyPr spcFirstLastPara="1" wrap="square" lIns="0" tIns="0" rIns="0" bIns="0" anchor="b" anchorCtr="0">
            <a:noAutofit/>
          </a:bodyPr>
          <a:lstStyle/>
          <a:p>
            <a:pPr marL="76200" algn="just" fontAlgn="base">
              <a:lnSpc>
                <a:spcPct val="100000"/>
              </a:lnSpc>
            </a:pPr>
            <a:r>
              <a:rPr lang="ru-RU" sz="3600" dirty="0" smtClean="0"/>
              <a:t>Kanban </a:t>
            </a:r>
            <a:r>
              <a:rPr lang="uz-Cyrl-UZ" sz="3600" dirty="0" smtClean="0"/>
              <a:t>камчиликлари</a:t>
            </a:r>
            <a:endParaRPr lang="uz-Cyrl-UZ" sz="3600" b="1" dirty="0"/>
          </a:p>
        </p:txBody>
      </p:sp>
      <p:sp>
        <p:nvSpPr>
          <p:cNvPr id="374" name="Google Shape;374;p35"/>
          <p:cNvSpPr txBox="1">
            <a:spLocks noGrp="1"/>
          </p:cNvSpPr>
          <p:nvPr>
            <p:ph type="body" idx="1"/>
          </p:nvPr>
        </p:nvSpPr>
        <p:spPr>
          <a:xfrm>
            <a:off x="591266" y="1456426"/>
            <a:ext cx="7961468" cy="3687074"/>
          </a:xfrm>
          <a:prstGeom prst="rect">
            <a:avLst/>
          </a:prstGeom>
        </p:spPr>
        <p:txBody>
          <a:bodyPr spcFirstLastPara="1" wrap="square" lIns="0" tIns="0" rIns="0" bIns="0" anchor="t" anchorCtr="0">
            <a:noAutofit/>
          </a:bodyPr>
          <a:lstStyle/>
          <a:p>
            <a:pPr algn="just" fontAlgn="base">
              <a:lnSpc>
                <a:spcPct val="100000"/>
              </a:lnSpc>
              <a:buFont typeface="Wingdings" panose="05000000000000000000" pitchFamily="2" charset="2"/>
              <a:buChar char="Ø"/>
            </a:pPr>
            <a:r>
              <a:rPr lang="uz-Cyrl-UZ" sz="2000" dirty="0" smtClean="0">
                <a:latin typeface="+mn-lt"/>
              </a:rPr>
              <a:t>Kanban-га кўра, сиз деярли ҳар қандай жамоа билан ишлашингиз мумкинлигини тез-тез эшитишингиз мумкин. Aммо аслида ундай эмас.</a:t>
            </a:r>
          </a:p>
          <a:p>
            <a:pPr algn="just" fontAlgn="base">
              <a:lnSpc>
                <a:spcPct val="100000"/>
              </a:lnSpc>
              <a:buFont typeface="Wingdings" panose="05000000000000000000" pitchFamily="2" charset="2"/>
              <a:buChar char="Ø"/>
            </a:pPr>
            <a:r>
              <a:rPr lang="uz-Cyrl-UZ" sz="2000" dirty="0" smtClean="0">
                <a:latin typeface="+mn-lt"/>
              </a:rPr>
              <a:t>Kanban бир-бири билан ўзаро кесишган жамоалар учун энг мос келади. Шундай қилиб, улар муаммоларни ҳал қилишда бир-бирларига ёрдам беришлари мумкин. Бусиз Kanban бундай бўлиши мумкин эмас.</a:t>
            </a:r>
          </a:p>
          <a:p>
            <a:pPr algn="just" fontAlgn="base">
              <a:lnSpc>
                <a:spcPct val="100000"/>
              </a:lnSpc>
              <a:buFont typeface="Wingdings" panose="05000000000000000000" pitchFamily="2" charset="2"/>
              <a:buChar char="Ø"/>
            </a:pPr>
            <a:r>
              <a:rPr lang="uz-Cyrl-UZ" sz="2000" dirty="0" smtClean="0">
                <a:latin typeface="+mn-lt"/>
              </a:rPr>
              <a:t>Шунингдек, аллақачон айтиб ўтилганидек, Kanban оғир муддатлар бўлмаган ҳолларда яхшироқ қўлланилади.</a:t>
            </a:r>
          </a:p>
          <a:p>
            <a:pPr algn="just" fontAlgn="base">
              <a:lnSpc>
                <a:spcPct val="100000"/>
              </a:lnSpc>
              <a:buFont typeface="Wingdings" panose="05000000000000000000" pitchFamily="2" charset="2"/>
              <a:buChar char="Ø"/>
            </a:pPr>
            <a:r>
              <a:rPr lang="uz-Cyrl-UZ" sz="2000" dirty="0" smtClean="0">
                <a:latin typeface="+mn-lt"/>
              </a:rPr>
              <a:t>Қаттиқ муддатлар учун классик ёндашув ёки Scrum яхшироқ мос келади.</a:t>
            </a:r>
            <a:endParaRPr lang="uz-Cyrl-UZ" sz="2000" dirty="0">
              <a:latin typeface="+mn-lt"/>
            </a:endParaRPr>
          </a:p>
        </p:txBody>
      </p:sp>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33</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25265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74">
                                            <p:txEl>
                                              <p:pRg st="0" end="0"/>
                                            </p:txEl>
                                          </p:spTgt>
                                        </p:tgtEl>
                                        <p:attrNameLst>
                                          <p:attrName>style.visibility</p:attrName>
                                        </p:attrNameLst>
                                      </p:cBhvr>
                                      <p:to>
                                        <p:strVal val="visible"/>
                                      </p:to>
                                    </p:set>
                                    <p:anim calcmode="lin" valueType="num">
                                      <p:cBhvr additive="base">
                                        <p:cTn id="7" dur="500" fill="hold"/>
                                        <p:tgtEl>
                                          <p:spTgt spid="3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74">
                                            <p:txEl>
                                              <p:pRg st="1" end="1"/>
                                            </p:txEl>
                                          </p:spTgt>
                                        </p:tgtEl>
                                        <p:attrNameLst>
                                          <p:attrName>style.visibility</p:attrName>
                                        </p:attrNameLst>
                                      </p:cBhvr>
                                      <p:to>
                                        <p:strVal val="visible"/>
                                      </p:to>
                                    </p:set>
                                    <p:anim calcmode="lin" valueType="num">
                                      <p:cBhvr additive="base">
                                        <p:cTn id="13" dur="500" fill="hold"/>
                                        <p:tgtEl>
                                          <p:spTgt spid="3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74">
                                            <p:txEl>
                                              <p:pRg st="2" end="2"/>
                                            </p:txEl>
                                          </p:spTgt>
                                        </p:tgtEl>
                                        <p:attrNameLst>
                                          <p:attrName>style.visibility</p:attrName>
                                        </p:attrNameLst>
                                      </p:cBhvr>
                                      <p:to>
                                        <p:strVal val="visible"/>
                                      </p:to>
                                    </p:set>
                                    <p:anim calcmode="lin" valueType="num">
                                      <p:cBhvr additive="base">
                                        <p:cTn id="19" dur="500" fill="hold"/>
                                        <p:tgtEl>
                                          <p:spTgt spid="37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74">
                                            <p:txEl>
                                              <p:pRg st="3" end="3"/>
                                            </p:txEl>
                                          </p:spTgt>
                                        </p:tgtEl>
                                        <p:attrNameLst>
                                          <p:attrName>style.visibility</p:attrName>
                                        </p:attrNameLst>
                                      </p:cBhvr>
                                      <p:to>
                                        <p:strVal val="visible"/>
                                      </p:to>
                                    </p:set>
                                    <p:anim calcmode="lin" valueType="num">
                                      <p:cBhvr additive="base">
                                        <p:cTn id="25" dur="500" fill="hold"/>
                                        <p:tgtEl>
                                          <p:spTgt spid="37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7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34</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5"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9" name="Google Shape;68;p13"/>
          <p:cNvSpPr txBox="1">
            <a:spLocks/>
          </p:cNvSpPr>
          <p:nvPr/>
        </p:nvSpPr>
        <p:spPr>
          <a:xfrm>
            <a:off x="510784" y="270522"/>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chemeClr val="accent2">
                    <a:lumMod val="50000"/>
                  </a:schemeClr>
                </a:solidFill>
              </a:rPr>
              <a:t>Фойдалангилган адабиётлар</a:t>
            </a:r>
          </a:p>
        </p:txBody>
      </p:sp>
      <p:sp>
        <p:nvSpPr>
          <p:cNvPr id="10" name="Прямоугольник 9"/>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10780208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6" name="Google Shape;376;p35"/>
          <p:cNvSpPr txBox="1">
            <a:spLocks noGrp="1"/>
          </p:cNvSpPr>
          <p:nvPr>
            <p:ph type="sldNum" idx="12"/>
          </p:nvPr>
        </p:nvSpPr>
        <p:spPr>
          <a:xfrm>
            <a:off x="8404375" y="4643093"/>
            <a:ext cx="548700" cy="316800"/>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35</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rgbClr val="FF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1" name="TextBox 10"/>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12" name="TextBox 1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13" name="TextBox 12"/>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945713461"/>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Flavius template">
  <a:themeElements>
    <a:clrScheme name="Custom 347">
      <a:dk1>
        <a:srgbClr val="1E263A"/>
      </a:dk1>
      <a:lt1>
        <a:srgbClr val="FFFFFF"/>
      </a:lt1>
      <a:dk2>
        <a:srgbClr val="989CA7"/>
      </a:dk2>
      <a:lt2>
        <a:srgbClr val="EAEEF0"/>
      </a:lt2>
      <a:accent1>
        <a:srgbClr val="6DB9E4"/>
      </a:accent1>
      <a:accent2>
        <a:srgbClr val="9ECE46"/>
      </a:accent2>
      <a:accent3>
        <a:srgbClr val="ECCB49"/>
      </a:accent3>
      <a:accent4>
        <a:srgbClr val="F5A73B"/>
      </a:accent4>
      <a:accent5>
        <a:srgbClr val="F36846"/>
      </a:accent5>
      <a:accent6>
        <a:srgbClr val="DD73C3"/>
      </a:accent6>
      <a:hlink>
        <a:srgbClr val="293D6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3940</TotalTime>
  <Words>2048</Words>
  <Application>Microsoft Office PowerPoint</Application>
  <PresentationFormat>Экран (16:9)</PresentationFormat>
  <Paragraphs>193</Paragraphs>
  <Slides>35</Slides>
  <Notes>35</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2</vt:i4>
      </vt:variant>
      <vt:variant>
        <vt:lpstr>Заголовки слайдов</vt:lpstr>
      </vt:variant>
      <vt:variant>
        <vt:i4>35</vt:i4>
      </vt:variant>
    </vt:vector>
  </HeadingPairs>
  <TitlesOfParts>
    <vt:vector size="50" baseType="lpstr">
      <vt:lpstr>Barlow</vt:lpstr>
      <vt:lpstr>Roboto Regular</vt:lpstr>
      <vt:lpstr>Century Gothic</vt:lpstr>
      <vt:lpstr>Montserrat</vt:lpstr>
      <vt:lpstr>IBM Plex Sans Condensed</vt:lpstr>
      <vt:lpstr>Bebas Neue</vt:lpstr>
      <vt:lpstr>Raleway</vt:lpstr>
      <vt:lpstr>Calibri Light</vt:lpstr>
      <vt:lpstr>Times New Roman</vt:lpstr>
      <vt:lpstr>Wingdings</vt:lpstr>
      <vt:lpstr>Calibri</vt:lpstr>
      <vt:lpstr>Arial</vt:lpstr>
      <vt:lpstr>Verdana</vt:lpstr>
      <vt:lpstr>4_Тема Office</vt:lpstr>
      <vt:lpstr>Flavius template</vt:lpstr>
      <vt:lpstr> Topic: Scrum, Lean, Kanban Мавзу: Скрам, Лин, Канбан</vt:lpstr>
      <vt:lpstr>Scrum</vt:lpstr>
      <vt:lpstr>Итерация</vt:lpstr>
      <vt:lpstr>Итерация</vt:lpstr>
      <vt:lpstr>Спринт</vt:lpstr>
      <vt:lpstr>Scrum Master</vt:lpstr>
      <vt:lpstr>Scrum Master</vt:lpstr>
      <vt:lpstr>Scrum Master</vt:lpstr>
      <vt:lpstr>Беклог-ни тартибга солиш</vt:lpstr>
      <vt:lpstr>Спринтни режалаштириш</vt:lpstr>
      <vt:lpstr>Кундалик учрашувлар</vt:lpstr>
      <vt:lpstr>Спринт натижаларини сарҳисоб қилиш</vt:lpstr>
      <vt:lpstr>Спринт ретроспективаси</vt:lpstr>
      <vt:lpstr>Scrum технологияси</vt:lpstr>
      <vt:lpstr>Scrum афзалликлари</vt:lpstr>
      <vt:lpstr>Scrum заиф томонлари</vt:lpstr>
      <vt:lpstr>Lean</vt:lpstr>
      <vt:lpstr>Lean</vt:lpstr>
      <vt:lpstr>Lean</vt:lpstr>
      <vt:lpstr>Lean йўқотишлар</vt:lpstr>
      <vt:lpstr>Lean афзалликлари</vt:lpstr>
      <vt:lpstr>Lean камчиликлари</vt:lpstr>
      <vt:lpstr>Kanban</vt:lpstr>
      <vt:lpstr>Что такое Kanban</vt:lpstr>
      <vt:lpstr>Kanban</vt:lpstr>
      <vt:lpstr>Доска Kanban</vt:lpstr>
      <vt:lpstr>Kanban</vt:lpstr>
      <vt:lpstr>Kanban</vt:lpstr>
      <vt:lpstr>Kanban</vt:lpstr>
      <vt:lpstr>Kanban</vt:lpstr>
      <vt:lpstr>Kanban</vt:lpstr>
      <vt:lpstr>Kanban афзалликлари</vt:lpstr>
      <vt:lpstr>Kanban камчиликлари</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185</cp:revision>
  <dcterms:modified xsi:type="dcterms:W3CDTF">2022-10-05T09:55:08Z</dcterms:modified>
</cp:coreProperties>
</file>