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  <p:sldMasterId id="2147483699" r:id="rId2"/>
    <p:sldMasterId id="2147483709" r:id="rId3"/>
  </p:sldMasterIdLst>
  <p:notesMasterIdLst>
    <p:notesMasterId r:id="rId40"/>
  </p:notesMasterIdLst>
  <p:sldIdLst>
    <p:sldId id="283" r:id="rId4"/>
    <p:sldId id="451" r:id="rId5"/>
    <p:sldId id="454" r:id="rId6"/>
    <p:sldId id="453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2" r:id="rId15"/>
    <p:sldId id="465" r:id="rId16"/>
    <p:sldId id="463" r:id="rId17"/>
    <p:sldId id="464" r:id="rId18"/>
    <p:sldId id="467" r:id="rId19"/>
    <p:sldId id="468" r:id="rId20"/>
    <p:sldId id="469" r:id="rId21"/>
    <p:sldId id="470" r:id="rId22"/>
    <p:sldId id="471" r:id="rId23"/>
    <p:sldId id="472" r:id="rId24"/>
    <p:sldId id="473" r:id="rId25"/>
    <p:sldId id="474" r:id="rId26"/>
    <p:sldId id="475" r:id="rId27"/>
    <p:sldId id="476" r:id="rId28"/>
    <p:sldId id="477" r:id="rId29"/>
    <p:sldId id="478" r:id="rId30"/>
    <p:sldId id="479" r:id="rId31"/>
    <p:sldId id="480" r:id="rId32"/>
    <p:sldId id="481" r:id="rId33"/>
    <p:sldId id="482" r:id="rId34"/>
    <p:sldId id="483" r:id="rId35"/>
    <p:sldId id="484" r:id="rId36"/>
    <p:sldId id="486" r:id="rId37"/>
    <p:sldId id="452" r:id="rId38"/>
    <p:sldId id="442" r:id="rId39"/>
  </p:sldIdLst>
  <p:sldSz cx="9144000" cy="5143500" type="screen16x9"/>
  <p:notesSz cx="6858000" cy="9144000"/>
  <p:embeddedFontLst>
    <p:embeddedFont>
      <p:font typeface="Barlow" panose="00000500000000000000" pitchFamily="2" charset="0"/>
      <p:regular r:id="rId41"/>
      <p:bold r:id="rId42"/>
      <p:italic r:id="rId43"/>
      <p:boldItalic r:id="rId44"/>
    </p:embeddedFont>
    <p:embeddedFont>
      <p:font typeface="Bebas Neue" panose="020B0606020202050201" pitchFamily="34" charset="0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alibri Light" panose="020F0302020204030204" pitchFamily="34" charset="0"/>
      <p:regular r:id="rId50"/>
      <p:italic r:id="rId51"/>
    </p:embeddedFont>
    <p:embeddedFont>
      <p:font typeface="Century Gothic" panose="020B0502020202020204" pitchFamily="34" charset="0"/>
      <p:regular r:id="rId52"/>
      <p:bold r:id="rId53"/>
      <p:italic r:id="rId54"/>
      <p:boldItalic r:id="rId55"/>
    </p:embeddedFont>
    <p:embeddedFont>
      <p:font typeface="IBM Plex Sans Condensed" panose="020B0506050203000203" pitchFamily="34" charset="0"/>
      <p:regular r:id="rId56"/>
      <p:bold r:id="rId57"/>
      <p:italic r:id="rId58"/>
      <p:boldItalic r:id="rId59"/>
    </p:embeddedFont>
    <p:embeddedFont>
      <p:font typeface="Montserrat" panose="02000505000000020004" pitchFamily="2" charset="0"/>
      <p:regular r:id="rId60"/>
      <p:bold r:id="rId61"/>
      <p:italic r:id="rId62"/>
      <p:boldItalic r:id="rId63"/>
    </p:embeddedFont>
    <p:embeddedFont>
      <p:font typeface="Raleway" pitchFamily="2" charset="-52"/>
      <p:regular r:id="rId64"/>
      <p:bold r:id="rId65"/>
      <p:italic r:id="rId66"/>
      <p:boldItalic r:id="rId67"/>
    </p:embeddedFont>
    <p:embeddedFont>
      <p:font typeface="Roboto" panose="02000000000000000000" pitchFamily="2" charset="0"/>
      <p:regular r:id="rId68"/>
      <p:bold r:id="rId69"/>
    </p:embeddedFont>
    <p:embeddedFont>
      <p:font typeface="Verdana" panose="020B0604030504040204" pitchFamily="34" charset="0"/>
      <p:regular r:id="rId70"/>
      <p:bold r:id="rId71"/>
      <p:italic r:id="rId72"/>
      <p:boldItalic r:id="rId7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85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63" Type="http://schemas.openxmlformats.org/officeDocument/2006/relationships/font" Target="fonts/font23.fntdata"/><Relationship Id="rId68" Type="http://schemas.openxmlformats.org/officeDocument/2006/relationships/font" Target="fonts/font28.fntdata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font" Target="fonts/font18.fntdata"/><Relationship Id="rId66" Type="http://schemas.openxmlformats.org/officeDocument/2006/relationships/font" Target="fonts/font26.fntdata"/><Relationship Id="rId74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font" Target="fonts/font21.fntdata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font" Target="fonts/font16.fntdata"/><Relationship Id="rId64" Type="http://schemas.openxmlformats.org/officeDocument/2006/relationships/font" Target="fonts/font24.fntdata"/><Relationship Id="rId69" Type="http://schemas.openxmlformats.org/officeDocument/2006/relationships/font" Target="fonts/font29.fntdata"/><Relationship Id="rId7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font" Target="fonts/font11.fntdata"/><Relationship Id="rId72" Type="http://schemas.openxmlformats.org/officeDocument/2006/relationships/font" Target="fonts/font32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6.fntdata"/><Relationship Id="rId59" Type="http://schemas.openxmlformats.org/officeDocument/2006/relationships/font" Target="fonts/font19.fntdata"/><Relationship Id="rId67" Type="http://schemas.openxmlformats.org/officeDocument/2006/relationships/font" Target="fonts/font27.fntdata"/><Relationship Id="rId20" Type="http://schemas.openxmlformats.org/officeDocument/2006/relationships/slide" Target="slides/slide17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62" Type="http://schemas.openxmlformats.org/officeDocument/2006/relationships/font" Target="fonts/font22.fntdata"/><Relationship Id="rId70" Type="http://schemas.openxmlformats.org/officeDocument/2006/relationships/font" Target="fonts/font30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9.fntdata"/><Relationship Id="rId57" Type="http://schemas.openxmlformats.org/officeDocument/2006/relationships/font" Target="fonts/font17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60" Type="http://schemas.openxmlformats.org/officeDocument/2006/relationships/font" Target="fonts/font20.fntdata"/><Relationship Id="rId65" Type="http://schemas.openxmlformats.org/officeDocument/2006/relationships/font" Target="fonts/font25.fntdata"/><Relationship Id="rId73" Type="http://schemas.openxmlformats.org/officeDocument/2006/relationships/font" Target="fonts/font3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7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font" Target="fonts/font31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1896400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1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1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0993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06f77e0e5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g106f77e0e5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8612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94" indent="0" algn="ctr">
              <a:buNone/>
              <a:defRPr sz="1500"/>
            </a:lvl2pPr>
            <a:lvl3pPr marL="685596" indent="0" algn="ctr">
              <a:buNone/>
              <a:defRPr sz="1425"/>
            </a:lvl3pPr>
            <a:lvl4pPr marL="1028394" indent="0" algn="ctr">
              <a:buNone/>
              <a:defRPr sz="1200"/>
            </a:lvl4pPr>
            <a:lvl5pPr marL="1371192" indent="0" algn="ctr">
              <a:buNone/>
              <a:defRPr sz="1200"/>
            </a:lvl5pPr>
            <a:lvl6pPr marL="1713995" indent="0" algn="ctr">
              <a:buNone/>
              <a:defRPr sz="1200"/>
            </a:lvl6pPr>
            <a:lvl7pPr marL="2056787" indent="0" algn="ctr">
              <a:buNone/>
              <a:defRPr sz="1200"/>
            </a:lvl7pPr>
            <a:lvl8pPr marL="2399580" indent="0" algn="ctr">
              <a:buNone/>
              <a:defRPr sz="1200"/>
            </a:lvl8pPr>
            <a:lvl9pPr marL="2742374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D76B83FC-9E2A-4602-9D6B-7CB7A5D46DDC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33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12CB95-194F-4112-B6D9-ED045BE6087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141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1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96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3pPr>
            <a:lvl4pPr marL="10283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1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99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78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5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3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8D1A93ED-4931-41B4-8CA2-C0E60E6700FE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931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9145D4B7-F9E5-46A3-B370-D65D36B452E3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894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25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25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9E70F072-1C49-4671-8574-97D058EEB46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00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8EEB9A1F-F8D8-4877-B719-EDF6A378381F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1583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57441E83-8987-45BD-9C74-0B6A88B2A24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230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25"/>
            </a:lvl2pPr>
            <a:lvl3pPr marL="685596" indent="0">
              <a:buNone/>
              <a:defRPr sz="900"/>
            </a:lvl3pPr>
            <a:lvl4pPr marL="1028394" indent="0">
              <a:buNone/>
              <a:defRPr sz="825"/>
            </a:lvl4pPr>
            <a:lvl5pPr marL="1371192" indent="0">
              <a:buNone/>
              <a:defRPr sz="825"/>
            </a:lvl5pPr>
            <a:lvl6pPr marL="1713995" indent="0">
              <a:buNone/>
              <a:defRPr sz="825"/>
            </a:lvl6pPr>
            <a:lvl7pPr marL="2056787" indent="0">
              <a:buNone/>
              <a:defRPr sz="825"/>
            </a:lvl7pPr>
            <a:lvl8pPr marL="2399580" indent="0">
              <a:buNone/>
              <a:defRPr sz="825"/>
            </a:lvl8pPr>
            <a:lvl9pPr marL="2742374" indent="0">
              <a:buNone/>
              <a:defRPr sz="82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06F14954-94D0-4144-9BEE-C3F51F7F0E6C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9469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794" indent="0">
              <a:buNone/>
              <a:defRPr sz="2100"/>
            </a:lvl2pPr>
            <a:lvl3pPr marL="685596" indent="0">
              <a:buNone/>
              <a:defRPr sz="1800"/>
            </a:lvl3pPr>
            <a:lvl4pPr marL="1028394" indent="0">
              <a:buNone/>
              <a:defRPr sz="1500"/>
            </a:lvl4pPr>
            <a:lvl5pPr marL="1371192" indent="0">
              <a:buNone/>
              <a:defRPr sz="1500"/>
            </a:lvl5pPr>
            <a:lvl6pPr marL="1713995" indent="0">
              <a:buNone/>
              <a:defRPr sz="1500"/>
            </a:lvl6pPr>
            <a:lvl7pPr marL="2056787" indent="0">
              <a:buNone/>
              <a:defRPr sz="1500"/>
            </a:lvl7pPr>
            <a:lvl8pPr marL="2399580" indent="0">
              <a:buNone/>
              <a:defRPr sz="1500"/>
            </a:lvl8pPr>
            <a:lvl9pPr marL="2742374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25"/>
            </a:lvl2pPr>
            <a:lvl3pPr marL="685596" indent="0">
              <a:buNone/>
              <a:defRPr sz="900"/>
            </a:lvl3pPr>
            <a:lvl4pPr marL="1028394" indent="0">
              <a:buNone/>
              <a:defRPr sz="825"/>
            </a:lvl4pPr>
            <a:lvl5pPr marL="1371192" indent="0">
              <a:buNone/>
              <a:defRPr sz="825"/>
            </a:lvl5pPr>
            <a:lvl6pPr marL="1713995" indent="0">
              <a:buNone/>
              <a:defRPr sz="825"/>
            </a:lvl6pPr>
            <a:lvl7pPr marL="2056787" indent="0">
              <a:buNone/>
              <a:defRPr sz="825"/>
            </a:lvl7pPr>
            <a:lvl8pPr marL="2399580" indent="0">
              <a:buNone/>
              <a:defRPr sz="825"/>
            </a:lvl8pPr>
            <a:lvl9pPr marL="2742374" indent="0">
              <a:buNone/>
              <a:defRPr sz="82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A792FA2C-4212-4E73-BF7F-DA9B524372F7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823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AD52D4C0-7BB9-4972-B456-6091936A072D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363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56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56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8EE6BC-3CC5-4CEA-8860-0CC700BC525D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7032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>
            <a:normAutofit/>
          </a:bodyPr>
          <a:lstStyle>
            <a:lvl1pPr marL="0" indent="0">
              <a:buNone/>
              <a:defRPr sz="900" b="0" i="0">
                <a:ln>
                  <a:noFill/>
                </a:ln>
                <a:solidFill>
                  <a:schemeClr val="tx2"/>
                </a:solidFill>
                <a:latin typeface="Roboto Regular" charset="0"/>
                <a:ea typeface="Roboto Regular" charset="0"/>
                <a:cs typeface="Roboto Regular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52510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79100" y="1137350"/>
            <a:ext cx="4959600" cy="2868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0560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779100" y="1517488"/>
            <a:ext cx="4960500" cy="1628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779100" y="3242313"/>
            <a:ext cx="4960500" cy="383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800"/>
              </a:spcBef>
              <a:spcAft>
                <a:spcPts val="8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52825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rgbClr val="FFE659"/>
            </a:gs>
            <a:gs pos="58000">
              <a:schemeClr val="accent4"/>
            </a:gs>
            <a:gs pos="100000">
              <a:schemeClr val="accent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/>
          <p:nvPr/>
        </p:nvSpPr>
        <p:spPr>
          <a:xfrm>
            <a:off x="781775" y="768275"/>
            <a:ext cx="6652425" cy="3622950"/>
          </a:xfrm>
          <a:custGeom>
            <a:avLst/>
            <a:gdLst/>
            <a:ahLst/>
            <a:cxnLst/>
            <a:rect l="l" t="t" r="r" b="b"/>
            <a:pathLst>
              <a:path w="266097" h="144918" extrusionOk="0">
                <a:moveTo>
                  <a:pt x="0" y="153"/>
                </a:moveTo>
                <a:lnTo>
                  <a:pt x="249225" y="0"/>
                </a:lnTo>
                <a:lnTo>
                  <a:pt x="249225" y="34949"/>
                </a:lnTo>
                <a:lnTo>
                  <a:pt x="266097" y="50315"/>
                </a:lnTo>
                <a:lnTo>
                  <a:pt x="248923" y="47415"/>
                </a:lnTo>
                <a:lnTo>
                  <a:pt x="248924" y="144918"/>
                </a:lnTo>
                <a:lnTo>
                  <a:pt x="63" y="144918"/>
                </a:lnTo>
                <a:close/>
              </a:path>
            </a:pathLst>
          </a:custGeom>
          <a:gradFill>
            <a:gsLst>
              <a:gs pos="0">
                <a:schemeClr val="lt1"/>
              </a:gs>
              <a:gs pos="100000">
                <a:schemeClr val="lt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7150" dist="19050" dir="5400000" algn="bl" rotWithShape="0">
              <a:schemeClr val="dk1">
                <a:alpha val="30000"/>
              </a:schemeClr>
            </a:outerShdw>
          </a:effectLst>
        </p:spPr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286575" y="1250325"/>
            <a:ext cx="4844700" cy="265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 i="1"/>
            </a:lvl1pPr>
            <a:lvl2pPr marL="914400" lvl="1" indent="-419100" rtl="0">
              <a:spcBef>
                <a:spcPts val="800"/>
              </a:spcBef>
              <a:spcAft>
                <a:spcPts val="0"/>
              </a:spcAft>
              <a:buSzPts val="3000"/>
              <a:buChar char="▫"/>
              <a:defRPr sz="3000" i="1"/>
            </a:lvl2pPr>
            <a:lvl3pPr marL="1371600" lvl="2" indent="-419100" rtl="0">
              <a:spcBef>
                <a:spcPts val="800"/>
              </a:spcBef>
              <a:spcAft>
                <a:spcPts val="0"/>
              </a:spcAft>
              <a:buSzPts val="3000"/>
              <a:buChar char="⬝"/>
              <a:defRPr sz="3000" i="1"/>
            </a:lvl3pPr>
            <a:lvl4pPr marL="1828800" lvl="3" indent="-419100" rtl="0">
              <a:spcBef>
                <a:spcPts val="800"/>
              </a:spcBef>
              <a:spcAft>
                <a:spcPts val="0"/>
              </a:spcAft>
              <a:buSzPts val="3000"/>
              <a:buChar char="⬞"/>
              <a:defRPr sz="3000" i="1"/>
            </a:lvl4pPr>
            <a:lvl5pPr marL="2286000" lvl="4" indent="-419100" rtl="0">
              <a:spcBef>
                <a:spcPts val="800"/>
              </a:spcBef>
              <a:spcAft>
                <a:spcPts val="0"/>
              </a:spcAft>
              <a:buSzPts val="3000"/>
              <a:buChar char="○"/>
              <a:defRPr sz="3000" i="1"/>
            </a:lvl5pPr>
            <a:lvl6pPr marL="2743200" lvl="5" indent="-419100" rtl="0">
              <a:spcBef>
                <a:spcPts val="800"/>
              </a:spcBef>
              <a:spcAft>
                <a:spcPts val="0"/>
              </a:spcAft>
              <a:buSzPts val="3000"/>
              <a:buChar char="■"/>
              <a:defRPr sz="3000" i="1"/>
            </a:lvl6pPr>
            <a:lvl7pPr marL="3200400" lvl="6" indent="-419100" rtl="0">
              <a:spcBef>
                <a:spcPts val="800"/>
              </a:spcBef>
              <a:spcAft>
                <a:spcPts val="0"/>
              </a:spcAft>
              <a:buSzPts val="3000"/>
              <a:buChar char="●"/>
              <a:defRPr sz="3000" i="1"/>
            </a:lvl7pPr>
            <a:lvl8pPr marL="3657600" lvl="7" indent="-419100" rtl="0">
              <a:spcBef>
                <a:spcPts val="800"/>
              </a:spcBef>
              <a:spcAft>
                <a:spcPts val="0"/>
              </a:spcAft>
              <a:buSzPts val="3000"/>
              <a:buChar char="○"/>
              <a:defRPr sz="3000" i="1"/>
            </a:lvl8pPr>
            <a:lvl9pPr marL="4114800" lvl="8" indent="-419100" rtl="0">
              <a:spcBef>
                <a:spcPts val="800"/>
              </a:spcBef>
              <a:spcAft>
                <a:spcPts val="800"/>
              </a:spcAft>
              <a:buSzPts val="3000"/>
              <a:buChar char="■"/>
              <a:defRPr sz="3000" i="1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61928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bg>
      <p:bgPr>
        <a:gradFill>
          <a:gsLst>
            <a:gs pos="0">
              <a:srgbClr val="FF9F4D"/>
            </a:gs>
            <a:gs pos="58000">
              <a:schemeClr val="accent5"/>
            </a:gs>
            <a:gs pos="100000">
              <a:schemeClr val="accent5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779100" y="1277748"/>
            <a:ext cx="4975500" cy="303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▪"/>
              <a:defRPr/>
            </a:lvl1pPr>
            <a:lvl2pPr marL="914400" lvl="1" indent="-381000" rtl="0">
              <a:spcBef>
                <a:spcPts val="800"/>
              </a:spcBef>
              <a:spcAft>
                <a:spcPts val="0"/>
              </a:spcAft>
              <a:buSzPts val="2400"/>
              <a:buChar char="▫"/>
              <a:defRPr/>
            </a:lvl2pPr>
            <a:lvl3pPr marL="1371600" lvl="2" indent="-381000" rtl="0">
              <a:spcBef>
                <a:spcPts val="800"/>
              </a:spcBef>
              <a:spcAft>
                <a:spcPts val="0"/>
              </a:spcAft>
              <a:buSzPts val="2400"/>
              <a:buChar char="⬝"/>
              <a:defRPr/>
            </a:lvl3pPr>
            <a:lvl4pPr marL="1828800" lvl="3" indent="-381000" rtl="0">
              <a:spcBef>
                <a:spcPts val="800"/>
              </a:spcBef>
              <a:spcAft>
                <a:spcPts val="0"/>
              </a:spcAft>
              <a:buSzPts val="2400"/>
              <a:buChar char="⬞"/>
              <a:defRPr/>
            </a:lvl4pPr>
            <a:lvl5pPr marL="2286000" lvl="4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097438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bg>
      <p:bgPr>
        <a:gradFill>
          <a:gsLst>
            <a:gs pos="0">
              <a:srgbClr val="9FFAFF"/>
            </a:gs>
            <a:gs pos="58000">
              <a:schemeClr val="accent1"/>
            </a:gs>
            <a:gs pos="100000">
              <a:schemeClr val="accent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779100" y="1353950"/>
            <a:ext cx="23247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▪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⬝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⬞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3429910" y="1353950"/>
            <a:ext cx="23247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▪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⬝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⬞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2752502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779100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2854792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3"/>
          </p:nvPr>
        </p:nvSpPr>
        <p:spPr>
          <a:xfrm>
            <a:off x="4930485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51384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gradFill>
          <a:gsLst>
            <a:gs pos="0">
              <a:srgbClr val="FFE659"/>
            </a:gs>
            <a:gs pos="58000">
              <a:schemeClr val="accent4"/>
            </a:gs>
            <a:gs pos="100000">
              <a:schemeClr val="accent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531643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gradFill>
          <a:gsLst>
            <a:gs pos="0">
              <a:schemeClr val="lt2"/>
            </a:gs>
            <a:gs pos="58000">
              <a:schemeClr val="dk2"/>
            </a:gs>
            <a:gs pos="100000">
              <a:schemeClr val="dk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855300" y="4177700"/>
            <a:ext cx="7433400" cy="31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rtl="0">
              <a:spcBef>
                <a:spcPts val="0"/>
              </a:spcBef>
              <a:spcAft>
                <a:spcPts val="8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93689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gradFill>
          <a:gsLst>
            <a:gs pos="0">
              <a:srgbClr val="44506E"/>
            </a:gs>
            <a:gs pos="58000">
              <a:schemeClr val="dk1"/>
            </a:gs>
            <a:gs pos="100000">
              <a:schemeClr val="dk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7988263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>
            <a:spLocks noGrp="1"/>
          </p:cNvSpPr>
          <p:nvPr>
            <p:ph type="pic" idx="2"/>
          </p:nvPr>
        </p:nvSpPr>
        <p:spPr>
          <a:xfrm>
            <a:off x="4462150" y="0"/>
            <a:ext cx="46821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14350" y="1581925"/>
            <a:ext cx="3467400" cy="207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38420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3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4423391" y="0"/>
            <a:ext cx="47208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4997350" y="495300"/>
            <a:ext cx="3291300" cy="207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5" name="Google Shape;15;p3"/>
          <p:cNvSpPr>
            <a:spLocks noGrp="1"/>
          </p:cNvSpPr>
          <p:nvPr>
            <p:ph type="pic" idx="2"/>
          </p:nvPr>
        </p:nvSpPr>
        <p:spPr>
          <a:xfrm>
            <a:off x="523825" y="523875"/>
            <a:ext cx="3428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4997400" y="3562350"/>
            <a:ext cx="3291300" cy="106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22534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lt2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514350" y="514350"/>
            <a:ext cx="8115300" cy="4114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943225" y="3714375"/>
            <a:ext cx="5312700" cy="60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algn="r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algn="r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1" name="Google Shape;21;p4"/>
          <p:cNvSpPr txBox="1">
            <a:spLocks noGrp="1"/>
          </p:cNvSpPr>
          <p:nvPr>
            <p:ph type="ctrTitle"/>
          </p:nvPr>
        </p:nvSpPr>
        <p:spPr>
          <a:xfrm>
            <a:off x="888075" y="846450"/>
            <a:ext cx="7368000" cy="207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589569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bg>
      <p:bgPr>
        <a:solidFill>
          <a:schemeClr val="accent3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514350" y="509600"/>
            <a:ext cx="7966200" cy="585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514350" y="2749975"/>
            <a:ext cx="81153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40035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bg>
      <p:bgPr>
        <a:solidFill>
          <a:schemeClr val="accent3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514350" y="509600"/>
            <a:ext cx="7966200" cy="585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1"/>
          </p:nvPr>
        </p:nvSpPr>
        <p:spPr>
          <a:xfrm>
            <a:off x="514350" y="2749975"/>
            <a:ext cx="35892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2"/>
          </p:nvPr>
        </p:nvSpPr>
        <p:spPr>
          <a:xfrm>
            <a:off x="5040470" y="2749975"/>
            <a:ext cx="35892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54460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bg>
      <p:bgPr>
        <a:solidFill>
          <a:schemeClr val="accent3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514350" y="509600"/>
            <a:ext cx="7966200" cy="585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514350" y="2749975"/>
            <a:ext cx="23040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3419963" y="2749975"/>
            <a:ext cx="23040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3"/>
          </p:nvPr>
        </p:nvSpPr>
        <p:spPr>
          <a:xfrm>
            <a:off x="6325563" y="2749975"/>
            <a:ext cx="2304000" cy="188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778146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/>
          <p:nvPr/>
        </p:nvSpPr>
        <p:spPr>
          <a:xfrm>
            <a:off x="-9" y="0"/>
            <a:ext cx="47208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ctrTitle"/>
          </p:nvPr>
        </p:nvSpPr>
        <p:spPr>
          <a:xfrm>
            <a:off x="573950" y="1532700"/>
            <a:ext cx="3291300" cy="207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37" name="Google Shape;37;p8"/>
          <p:cNvSpPr>
            <a:spLocks noGrp="1"/>
          </p:cNvSpPr>
          <p:nvPr>
            <p:ph type="pic" idx="2"/>
          </p:nvPr>
        </p:nvSpPr>
        <p:spPr>
          <a:xfrm>
            <a:off x="5244625" y="523875"/>
            <a:ext cx="3428400" cy="41148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468871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55300" y="4406300"/>
            <a:ext cx="7433400" cy="5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ctr" rtl="0">
              <a:spcBef>
                <a:spcPts val="0"/>
              </a:spcBef>
              <a:spcAft>
                <a:spcPts val="8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730114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3077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18" tIns="45718" rIns="91418" bIns="45718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18" tIns="45718" rIns="91418" bIns="4571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fld id="{74683066-7D9F-4091-8996-C7C64A359FF1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03.10.2022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682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 ftr="0" dt="0"/>
  <p:txStyles>
    <p:titleStyle>
      <a:lvl1pPr algn="l" defTabSz="6855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02" indent="-171402" algn="l" defTabSz="6855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0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97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90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5425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5pPr>
      <a:lvl6pPr marL="1885386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6pPr>
      <a:lvl7pPr marL="22281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7pPr>
      <a:lvl8pPr marL="2570982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8pPr>
      <a:lvl9pPr marL="291378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1pPr>
      <a:lvl2pPr marL="34279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2pPr>
      <a:lvl3pPr marL="685596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3pPr>
      <a:lvl4pPr marL="102839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371192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5pPr>
      <a:lvl6pPr marL="1713995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6pPr>
      <a:lvl7pPr marL="2056787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7pPr>
      <a:lvl8pPr marL="2399580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8pPr>
      <a:lvl9pPr marL="274237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FFAFF"/>
            </a:gs>
            <a:gs pos="58000">
              <a:schemeClr val="accent1"/>
            </a:gs>
            <a:gs pos="100000">
              <a:schemeClr val="accent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dk1">
                <a:alpha val="3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79100" y="1277748"/>
            <a:ext cx="49755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▪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▫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⬝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⬞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○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■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●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○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IBM Plex Sans Condensed"/>
              <a:buChar char="■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dk1">
                <a:alpha val="3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L="0" marR="0" lvl="1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0" marR="0" lvl="2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0" marR="0" lvl="3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0" marR="0" lvl="4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0" marR="0" lvl="5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0" marR="0" lvl="6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0" marR="0" lvl="7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0" marR="0" lvl="8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ebas Neue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Bebas Neue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99301845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None/>
              <a:defRPr sz="3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7"/>
            <a:ext cx="74334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●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○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■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●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○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■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●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81000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○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81000" rtl="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Roboto"/>
              <a:buChar char="■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buNone/>
              <a:defRPr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en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6367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709300" y="3719476"/>
            <a:ext cx="7691215" cy="651606"/>
          </a:xfrm>
        </p:spPr>
        <p:txBody>
          <a:bodyPr>
            <a:normAutofit fontScale="90000"/>
          </a:bodyPr>
          <a:lstStyle/>
          <a:p>
            <a:br>
              <a:rPr lang="en-US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</a:br>
            <a:r>
              <a:rPr lang="en-US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Topic: Project Management Institute-</a:t>
            </a:r>
            <a:r>
              <a:rPr lang="uz-Cyrl-UZ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PMBoK</a:t>
            </a:r>
            <a:br>
              <a:rPr lang="en-US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</a:br>
            <a:r>
              <a:rPr lang="uz-Cyrl-UZ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Мавзу: Лойиҳаларни бошқарш институти-PMBoK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62551" y="4371080"/>
            <a:ext cx="6071017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" r="5659" b="2964"/>
          <a:stretch/>
        </p:blipFill>
        <p:spPr>
          <a:xfrm>
            <a:off x="2303254" y="82624"/>
            <a:ext cx="4618756" cy="35938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35120" y="4366205"/>
            <a:ext cx="4908785" cy="727120"/>
          </a:xfrm>
          <a:prstGeom prst="rect">
            <a:avLst/>
          </a:prstGeom>
        </p:spPr>
        <p:txBody>
          <a:bodyPr wrap="square" lIns="68564" tIns="34289" rIns="68564" bIns="34289">
            <a:spAutoFit/>
          </a:bodyPr>
          <a:lstStyle/>
          <a:p>
            <a:pPr algn="ctr" defTabSz="685596">
              <a:buClrTx/>
              <a:defRPr/>
            </a:pPr>
            <a:r>
              <a:rPr lang="en-US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Course: Project Management Methodology</a:t>
            </a:r>
          </a:p>
          <a:p>
            <a:pPr algn="ctr" defTabSz="685596">
              <a:buClrTx/>
              <a:defRPr/>
            </a:pPr>
            <a:r>
              <a:rPr lang="uz-Cyrl-UZ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Фан:    </a:t>
            </a:r>
            <a:r>
              <a:rPr lang="ru-RU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Лойиҳа бошқаруви методологияси</a:t>
            </a:r>
            <a:endParaRPr lang="uz-Cyrl-UZ" sz="1425" kern="1200" dirty="0">
              <a:solidFill>
                <a:prstClr val="white"/>
              </a:solidFill>
              <a:latin typeface="Century Gothic" panose="020B0502020202020204" pitchFamily="34" charset="0"/>
              <a:ea typeface="+mn-ea"/>
              <a:cs typeface="+mn-cs"/>
            </a:endParaRPr>
          </a:p>
          <a:p>
            <a:pPr algn="ctr" defTabSz="685596">
              <a:buClrTx/>
              <a:defRPr/>
            </a:pPr>
            <a:r>
              <a:rPr lang="ru-RU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Тақдимот</a:t>
            </a:r>
            <a:r>
              <a:rPr lang="uz-Cyrl-UZ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 – 06ХБА</a:t>
            </a:r>
            <a:endParaRPr lang="ru-RU" sz="1425" kern="1200" dirty="0">
              <a:solidFill>
                <a:prstClr val="white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772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407036"/>
            <a:ext cx="6810998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Лойиҳаларни бошқариш институти 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(PMI)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813839"/>
            <a:ext cx="79903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Лойиҳаларни бошқариш институти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) -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мерика Лойиҳаларни бошқариш институти - 1969 йилда ташкил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тилган.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таниқли лойиҳаларни бошқариш стандарти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The Guide to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Project Management Body of Knowledge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®)ни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ишлаб чиқди ва фаол тарғиб қилмоқда.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глобал нотижорат лойиҳаларни бошқариш ташкилотидир.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63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фаолияти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523275"/>
            <a:ext cx="79903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u="sng" dirty="0">
                <a:solidFill>
                  <a:schemeClr val="bg2">
                    <a:lumMod val="75000"/>
                  </a:schemeClr>
                </a:solidFill>
              </a:rPr>
              <a:t>PMI </a:t>
            </a:r>
            <a:r>
              <a:rPr lang="uz-Cyrl-UZ" sz="2000" u="sng" dirty="0">
                <a:solidFill>
                  <a:schemeClr val="bg2">
                    <a:lumMod val="75000"/>
                  </a:schemeClr>
                </a:solidFill>
              </a:rPr>
              <a:t>қуйидагиларни амалга оширади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стандартларни ишлаб чиқиш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тадқиқот олиб бориш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таълим фаолияти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мақолалар, журналлар ва китобларни нашр этиш;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минтақавий идораларда ҳамкорлик имкониятларини кенгайтириш;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конференциялар ва ўқув семинарларини ўтказиш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лойиҳаларни бошқариш соҳасида аккредитация ва хк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1026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370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фаолияти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523275"/>
            <a:ext cx="7990318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каби саноат стандартларини яратиш учун кўнгиллиларни жалб қилади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кўрсатмалари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мерика Миллий Стандартлар Институти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 (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ANSI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) 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томонидан тан олинган.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2012 йилда 4-нашр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йўриқномасида тасвирланган лойиҳаларни бошқариш жараёнлари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ISO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томонидан мослаштирилди.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турли соҳалар ва академия вакиллари томонидан 1969 йил октябр ойида Жоржия технология институтида нотижорат ташкилот сифатида ташкил этилган</a:t>
            </a:r>
            <a:r>
              <a:rPr lang="ru-RU" sz="19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мақсадлари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ru-RU" sz="2000" u="sng" dirty="0">
                <a:solidFill>
                  <a:schemeClr val="bg2">
                    <a:lumMod val="75000"/>
                  </a:schemeClr>
                </a:solidFill>
              </a:rPr>
              <a:t>1975 </a:t>
            </a:r>
            <a:r>
              <a:rPr lang="uz-Cyrl-UZ" sz="2000" u="sng" dirty="0">
                <a:solidFill>
                  <a:schemeClr val="bg2">
                    <a:lumMod val="75000"/>
                  </a:schemeClr>
                </a:solidFill>
              </a:rPr>
              <a:t>йилда PMI мақсадлари қуйидагича шакллантирилган</a:t>
            </a:r>
            <a:r>
              <a:rPr lang="ru-RU" sz="2000" u="sng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лойиҳаларни бошқаришга профессионал ёндашув зарурлигини тан олишга кўмаклашиш;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лойиҳаларни бошқаришдаги муаммоларни, ечимларни ва уларни амалий қўллашни эркин муҳокама қилиш учун майдон билан  таъминлаш;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саноат ва академик тадқиқотларни мувофиқлаштириш;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умумий атамалар ва алоқаларни такомиллаштириш усулларини ишлаб чиқиш;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дастурий таъминот тизимларидан фойдаланувчилар ва етказиб берувчилар ўртасидаги ўзаро алоқаларни таъминлаш;</a:t>
            </a:r>
          </a:p>
          <a:p>
            <a:pPr marL="539750" lvl="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лойиҳаларни бошқариш соҳасида кадрлар тайёрлаш ва малака ошириш бўйича тавсиялар бериш</a:t>
            </a:r>
            <a:r>
              <a:rPr lang="ru-RU" sz="1800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55159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тарихий лаҳзалар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1970-йилларда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институт салоҳиятининг 10-15 фоизи стандартларни ишлаб чиқишга қаратилган эди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Институт штат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даражасида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Миллий стандартлар қўмитаси орқали ва халқаро даражада фаолият олиб борди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ҚШ федерал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ҳукумати билан тўғридан-тўғри ўзаро алоқада бўлмаган, бироқ институт аъзоларининг кўпчилиги лойиҳаларни бошқариш билан шуғулланадиган муассасаларда федерал ҳукумат ходимлари эди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46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тарихий лаҳзалар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1980-йилларда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лойиҳани бошқаришда процедуралар ва ёндашувларни стандартлаштиришга ҳаракат қилинди.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Лойиҳани бошқариш бўйича қўлланманинг биринчи нашри 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) институт томонидан 1996 йилда нашр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тилди.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Тахминан ҳар тўрт йилда бир марта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ўзининг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стандарти версияларини янгилайди. Бугунги кунда стандартнинг энг сўнгги версияси -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7-нашри 2021 йилда ишлаб чиқилди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02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тарихий лаҳзалар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2003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йилда лойиҳа бошқаруви учун ташкилотнинг етуклик даражасини баҳолаш учун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OPM3 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Organizational Project Management Maturity Model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®)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стандарти чиқарилди - бу ташкилотда лойиҳаларни бошқариш ҳолатини аниқлаш методологиясидир. 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1969 йилда Жон Кинг, Ж. Гордон Девис, Сюзан Галлагер, Ерик Жанет, Жеймс Стедер, Нед Энгман каби бир гуруҳ ҳамфикрлар менежерларнинг профессионал ташкилотини яратиш ғоясини илгари суришди.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Дастлаб, институт расмий равишда нотижорат ташкилот сифатида ташкил этилган ва кейинчалик, 1981 йилда бизнес лигаси мақомини олди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1048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тарихий лаҳзалар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ҳаётидаги яна бир унутилмас сана 1984 йил бўлиб, биринчи сертификатлаш имтиҳони Филаделфиядаги йиллик семинар-симпозиумда ўтказилган.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Шу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пайтдан бошлаб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нинг янги даври бошланди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нотижорат ташкилот бўлиб, турли мамлакатларда лойиҳаларни бошқаришни тарғиб қилади, тарғиб қилади ва ривожлантиради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бутун дунё бўйлаб маҳаллий офисларда - Бўлимларда ўқитишни ташкил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тиш орқали лойиҳаларни бошқариш стандартларини ишлаб чиқади ва мутахассисларнинг малакасини оширади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411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sz="3200" b="1" dirty="0" err="1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хозир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2022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йил бошида бутун дунё бўйлаб 1 300 000 дан ортиқ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сертификатига эга бўлган мутахассислар бор эди.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аъзоларининг лойиҳаларни бошқариш амалиёти ва ўрганиш соҳасидаги қизиқиш доираси иқтисодиётнинг деярли барча соҳаларига таъсир қилади.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Ўзининг бутун фаолияти давомида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лойиҳаларни бошқариш бўйича нуфузли халқаро профессионал ташкилотлардан бири бўлиб қолди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2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ва сохалар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2000" u="sng" dirty="0">
                <a:solidFill>
                  <a:schemeClr val="bg2">
                    <a:lumMod val="75000"/>
                  </a:schemeClr>
                </a:solidFill>
              </a:rPr>
              <a:t>Лойиҳа услублари қуйидаги соҳаларда қўлланилмоқда</a:t>
            </a:r>
            <a:r>
              <a:rPr lang="ru-RU" sz="2000" u="sng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аэрокосмик соҳаси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автомобил саноати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бизнес бошқаруви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машинасозлик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молиявий операциялар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ахборот технологиялари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фармацевтика маҳсулотлари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телекоммуникация</a:t>
            </a:r>
          </a:p>
          <a:p>
            <a:pPr marL="539750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ва бошқа кўплаб саноат тармоқлари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23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жараёнлари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ўқитиш тизими стандарт жараёнлар тўпламидан фойдаланган ҳолда лойиҳаларни бошқаришни таклиф қилади, жами бешта асосий гуруҳ мавжуд ва улар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стандартида тавсифланган - бу лойиҳаларни бошқариш соҳасидаги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мерика миллий стандартидир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ru-RU" sz="2000" dirty="0">
              <a:solidFill>
                <a:schemeClr val="bg2">
                  <a:lumMod val="75000"/>
                </a:schemeClr>
              </a:solidFill>
            </a:endParaRPr>
          </a:p>
          <a:p>
            <a:pPr marL="45720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2000" b="1" dirty="0">
                <a:solidFill>
                  <a:srgbClr val="C00000"/>
                </a:solidFill>
              </a:rPr>
              <a:t>Лойиҳани бошлаш билан боғлиқ жараёнлар</a:t>
            </a:r>
            <a:r>
              <a:rPr lang="ru-RU" sz="2000" b="1" dirty="0">
                <a:solidFill>
                  <a:srgbClr val="C00000"/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56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жараёнлари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6225" indent="-276225" algn="just">
              <a:buClr>
                <a:schemeClr val="bg2">
                  <a:lumMod val="50000"/>
                </a:schemeClr>
              </a:buClr>
              <a:buFont typeface="+mj-lt"/>
              <a:buAutoNum type="arabicPeriod" startAt="2"/>
            </a:pPr>
            <a:r>
              <a:rPr lang="uz-Cyrl-UZ" sz="2000" b="1" dirty="0">
                <a:solidFill>
                  <a:srgbClr val="C00000"/>
                </a:solidFill>
              </a:rPr>
              <a:t>Лойиҳани комплекс режалаштириш билан боғлиқ жараёнлар</a:t>
            </a:r>
            <a:r>
              <a:rPr lang="ru-RU" sz="2000" b="1" dirty="0">
                <a:solidFill>
                  <a:srgbClr val="C00000"/>
                </a:solidFill>
              </a:rPr>
              <a:t>: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 мазмуни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ресурслар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сифат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харидлар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шартномалар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коммуникациялар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ишлар ва операциялар рўйхатини тузиш</a:t>
            </a:r>
          </a:p>
          <a:p>
            <a:pPr marL="625475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рискларни бошқариш режаси.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97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жараёнлари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276225" algn="just">
              <a:buClr>
                <a:schemeClr val="bg2">
                  <a:lumMod val="50000"/>
                </a:schemeClr>
              </a:buClr>
              <a:buFont typeface="+mj-lt"/>
              <a:buAutoNum type="arabicPeriod" startAt="3"/>
            </a:pPr>
            <a:r>
              <a:rPr lang="uz-Cyrl-UZ" sz="2000" b="1" dirty="0">
                <a:solidFill>
                  <a:srgbClr val="C00000"/>
                </a:solidFill>
              </a:rPr>
              <a:t>Лойиҳани амалга ошириш билан боғлиқ жараёнлар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- сифатни таъминлаш, жамоани бошқариш ва ривожлантириш, ахборот ва алоқа, етказиб берувчилар билан ўзаро ҳамкорлик.</a:t>
            </a:r>
          </a:p>
          <a:p>
            <a:pPr marL="361950" indent="-276225" algn="just">
              <a:buClr>
                <a:schemeClr val="bg2">
                  <a:lumMod val="50000"/>
                </a:schemeClr>
              </a:buClr>
              <a:buFont typeface="+mj-lt"/>
              <a:buAutoNum type="arabicPeriod" startAt="3"/>
            </a:pPr>
            <a:r>
              <a:rPr lang="uz-Cyrl-UZ" sz="2000" b="1" dirty="0">
                <a:solidFill>
                  <a:srgbClr val="C00000"/>
                </a:solidFill>
              </a:rPr>
              <a:t>Мониторинг ва назорат билан боғлиқ жараёнлар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- ўзгаришларни бошқариш, жадвал мониторинги, лойиҳа кўламини бошқариш, сифат назорати, харажатларни бошқариш, ҳисобот бериш, рискларни бошқариш ва бошқалар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42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PMI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rPr>
              <a:t>жараёнлари</a:t>
            </a:r>
            <a:endParaRPr lang="uz-Cyrl-U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538" indent="-363538" algn="just">
              <a:buClr>
                <a:schemeClr val="bg2">
                  <a:lumMod val="50000"/>
                </a:schemeClr>
              </a:buClr>
              <a:buFont typeface="+mj-lt"/>
              <a:buAutoNum type="arabicPeriod" startAt="5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Лойиҳани якунловчи жараёнлар:</a:t>
            </a:r>
          </a:p>
          <a:p>
            <a:pPr marL="539750" indent="-257175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маҳсулотни етказиб бериш</a:t>
            </a:r>
          </a:p>
          <a:p>
            <a:pPr marL="539750" indent="-257175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масъулият ва ваколатларни топшириш</a:t>
            </a:r>
          </a:p>
          <a:p>
            <a:pPr marL="539750" indent="-257175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лойиҳани ва тегишли шартномаларни ёпиш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94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ANSI PMBOK® 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стандарти</a:t>
            </a: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институти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лойиҳаларни бошқариш стандартини ишлаб чиқди ва доимий равишда янгилаб боради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мерика Миллий Стандартлар Институти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ANSI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)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томонидан дастлаб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мерика Миллий Стандарти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ANS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)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сифатида қабул қилинган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стандарт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ҳозирда бутун дунёда қабул қилинган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ANSI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стандартининг 7-нашри лойиҳаларни бошқариш соҳасида қўлланиладиган қийматларни етказиб бериш тизимининг тавсифини ва лойиҳани бошқаришнинг 12 тамойилини ўз ичига олади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08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K® 7-нашр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2000" u="sng" dirty="0">
                <a:solidFill>
                  <a:schemeClr val="bg2">
                    <a:lumMod val="75000"/>
                  </a:schemeClr>
                </a:solidFill>
              </a:rPr>
              <a:t>Улар қуйидагиларни ўз ичига олади</a:t>
            </a:r>
            <a:r>
              <a:rPr lang="ru-RU" sz="2000" u="sng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Масъулиятли бошқарув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Жамоа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Манфаатдор томонлар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Қийматлар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Тизимли фикрлаш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Етакчилик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Мослашувчанлик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Сифат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Мураккаблик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Хавф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Мослашувчанлик имконияти ва чидамлилик</a:t>
            </a:r>
          </a:p>
          <a:p>
            <a:pPr marL="720725" lvl="0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Ўзгартириш</a:t>
            </a:r>
          </a:p>
        </p:txBody>
      </p:sp>
    </p:spTree>
    <p:extLst>
      <p:ext uri="{BB962C8B-B14F-4D97-AF65-F5344CB8AC3E}">
        <p14:creationId xmlns:p14="http://schemas.microsoft.com/office/powerpoint/2010/main" val="23470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K® 7-нашр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7-нашр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бўйича қўлланма 8 та лойиҳани амалга ошириш соҳасини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домен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)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ўз ичига олади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Манфаатдор томонлар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Жамоа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Ривожланиш ёндашуви ва ҳаёт айланиши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Режалаштириш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Лойиҳа иши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Таъминот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Ўлчов</a:t>
            </a:r>
          </a:p>
          <a:p>
            <a:pPr marL="720725" indent="-457200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uz-Cyrl-UZ" sz="1800" dirty="0">
                <a:solidFill>
                  <a:schemeClr val="bg2">
                    <a:lumMod val="75000"/>
                  </a:schemeClr>
                </a:solidFill>
              </a:rPr>
              <a:t>Ноаниқлик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08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K® 7-нашр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Бундан ташқари,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7-нашр бўйича қўлланмада индивидуал лойиҳаларни мослаштириш бўлими, шунингдек,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нг кўп ишлатиладиган моделлар, усуллар ва артефактлар тавсифи мавжуд.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Қўлланманинг мақсади лойиҳани бошқаришнинг умумий қабул қилинган стандартларини аниқлаш ва тавсифлаш ва ушбу соҳа мутахассислари томонидан қўлланиладиган умумий атамаларни жорий этишдан иборат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91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сертификация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2000" b="1" dirty="0">
                <a:solidFill>
                  <a:srgbClr val="002060"/>
                </a:solidFill>
              </a:rPr>
              <a:t>Лойиҳани бошқариш бўйича профессионал</a:t>
            </a:r>
            <a:r>
              <a:rPr lang="ru-RU" sz="2000" b="1" dirty="0">
                <a:solidFill>
                  <a:srgbClr val="002060"/>
                </a:solidFill>
              </a:rPr>
              <a:t> (</a:t>
            </a:r>
            <a:r>
              <a:rPr lang="en-US" sz="2000" b="1" dirty="0">
                <a:solidFill>
                  <a:srgbClr val="002060"/>
                </a:solidFill>
              </a:rPr>
              <a:t>PMP</a:t>
            </a:r>
            <a:r>
              <a:rPr lang="ru-RU" sz="2000" b="1" dirty="0">
                <a:solidFill>
                  <a:srgbClr val="002060"/>
                </a:solidFill>
              </a:rPr>
              <a:t>®)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Ҳозирда дунё бўйлаб 200 дан ортиқ мамлакатларда лойиҳаларни бошқариш хизматларини кўрсатувчи 1 200 000 дан ортиқ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Профессионаллар мавжуд.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сертификати лойиҳа бошқарувидаги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нг тан олинган профессионал сертификатлардан биридир.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унвони амалда муваффақиятли қўлланилиши мумкин бўлган лойиҳаларни бошқариш бўйича катта билимга эга эканлигингизни ва лойиҳани бошқаришда камида уч йиллик тажрибага эга эканлигингизни кўрсатади.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12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сертификация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сертификати номзодлардан лойиҳаларни бошқариш бўйича маълум миқдордаги билимга ва лойиҳани амалга оширишда маълум миқдордаги амалий тажрибага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э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га бўлишни талаб қилади.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Профессионал ахлоқ кодексига риоя қилиш керак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имтиҳони лойиҳани бошқариш бўйича билимларингизни объектив баҳолаш ва белгилаш учун мўлжалланган тестдир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82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сертификация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2000" b="1" dirty="0">
                <a:solidFill>
                  <a:srgbClr val="002060"/>
                </a:solidFill>
              </a:rPr>
              <a:t>Лойиҳа бошқарув бўйича сертификатланган ёрдамчи </a:t>
            </a:r>
            <a:r>
              <a:rPr lang="ru-RU" sz="2000" b="1" dirty="0">
                <a:solidFill>
                  <a:srgbClr val="002060"/>
                </a:solidFill>
              </a:rPr>
              <a:t>(</a:t>
            </a:r>
            <a:r>
              <a:rPr lang="en-US" sz="2000" b="1" dirty="0">
                <a:solidFill>
                  <a:srgbClr val="002060"/>
                </a:solidFill>
              </a:rPr>
              <a:t>CAPM</a:t>
            </a:r>
            <a:r>
              <a:rPr lang="ru-RU" sz="2000" b="1" dirty="0">
                <a:solidFill>
                  <a:srgbClr val="002060"/>
                </a:solidFill>
              </a:rPr>
              <a:t>®)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сосий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лойиҳаларни бошқариш профессионал мақомига қўшимча равишда, кейинчалик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томонидан сертификатланган қўшимча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CAPM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даражаси ҳам мавжуд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У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томонидан лойиҳа менежерлари учун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PMP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сертификатига боришда мантиқий қадам сифатида жойлаштирилган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CAPM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сертификати лойиҳаларни бошқариш бўйича хизматлар кўрсатадиган, лекин ҳали етарли амалий тажрибага эга бўлмаган мутахассислар учун мўлжалланган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8560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сертификация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59" y="1446361"/>
            <a:ext cx="81014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 бошқаруви жамоаси аъзоси сифатида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CAPM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лойиҳаларни бошқариш бўйича амалий ишларда катта тажрибага эга бўлган мутахассисларга таянади, улар билан ўз ҳаракатларини мувофиқлаштиради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Одатда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CAPM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®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қуйидаги вазифаларни бажаради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625475" indent="-342900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лойиҳани бошқариш режаларини белгилашда ёрдам беради;</a:t>
            </a:r>
          </a:p>
          <a:p>
            <a:pPr marL="625475" indent="-342900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самарадорлик кўрсаткичлари ва даражалари бўйича таклифлар киритади;</a:t>
            </a:r>
          </a:p>
          <a:p>
            <a:pPr marL="625475" indent="-342900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лойиҳадаги талаблар, тахминлар ва чекловларга аниқлик киритади;</a:t>
            </a:r>
          </a:p>
          <a:p>
            <a:pPr marL="625475" indent="-342900"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маъмурий ёрдам кўрсатади.</a:t>
            </a:r>
          </a:p>
        </p:txBody>
      </p:sp>
    </p:spTree>
    <p:extLst>
      <p:ext uri="{BB962C8B-B14F-4D97-AF65-F5344CB8AC3E}">
        <p14:creationId xmlns:p14="http://schemas.microsoft.com/office/powerpoint/2010/main" val="399381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сертификация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5" name="Рисунок 4" descr="https://www.e-xecutive.ru/wiki/images/3/30/Pages_PMI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86" y="1170774"/>
            <a:ext cx="7029465" cy="39727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33286" y="4808661"/>
            <a:ext cx="277311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i="1" dirty="0"/>
              <a:t>https://www.e-xecutive.ru/wiki/index.php/PMI.</a:t>
            </a:r>
            <a:endParaRPr lang="ru-RU" sz="900" b="1" i="1" dirty="0"/>
          </a:p>
        </p:txBody>
      </p:sp>
    </p:spTree>
    <p:extLst>
      <p:ext uri="{BB962C8B-B14F-4D97-AF65-F5344CB8AC3E}">
        <p14:creationId xmlns:p14="http://schemas.microsoft.com/office/powerpoint/2010/main" val="32897665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2021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йилда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стандартининг янги версияси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7-нашр чиқарилди.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Олдинги версиялардан фарқли ўлароқ, 7-нашр муаллифлари ўзларини кичик яхшиланишлар билан чекламадилар. Улар ҳужжатнинг тузилиши ва мазмунини жиддий қайта кўриб чиқдилар.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Бир томондан, стандарт сезиларли даражада "вазнни йўқотди" ва бошқа томондан, лойиҳа ҳамжамиятига қўшимча имкониятлар тақдим этди.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PMI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® 7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-</a:t>
            </a:r>
            <a:r>
              <a:rPr lang="ru-RU" sz="2000" dirty="0" err="1">
                <a:solidFill>
                  <a:schemeClr val="bg2">
                    <a:lumMod val="75000"/>
                  </a:schemeClr>
                </a:solidFill>
              </a:rPr>
              <a:t>нашри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лойиҳаларни бошқариш стандартининг сўнгги версиясининг мақсади, тузилиши ва мазмунини ўрганади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238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Бунда лойиҳани бошқариш жараёнларининг 5 гуруҳи ва 10 та билим соҳалари кетма-кет кўриб чиқилади.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Стандартда тавсифланган лойиҳани бошқаришнинг барча жараёнларининг батафсил таҳлили, шу жумладан расмий талаблар ва амалий қўллаш масалалари келтирилган.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муаллифлари турли корхоналар ўртасида сўровномаларни йўлга қўйдилар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улар лойиҳани қандай бошлашади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қандай ҳужжатлар тузилган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уларнинг лойиҳаси қандай босқичлардан иборат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иш режаси қандай кўринишга эга ва ҳоказо. 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</a:pPr>
            <a:endParaRPr lang="uz-Cyrl-UZ" sz="2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51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Агар турли ташкилотларда улар бир хил саволларга ўхшаш жавоб олсалар, улар бу "яхши амалиёт" атамаси деб аталадиган деган хулосага келишади.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эса биз ҳақиқий лойиҳаларни бошқаришда қўллайдиган яхши амалиётлар тўпламидир.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- бу методология эмас, балки амалиётларнинг умумлаштирилган шарҳидир.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Унда маълум қоидалар, тамойиллар ва ёндашувлар мавжуд эмас, улар асосида нуқталарда муайян ҳаракатлар бажарилиши керак эмас.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23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Уни мослаштириш керак бўлган восита сифатида кўриш керак ва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у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ерда мавжуд бўлган 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49 та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жараён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автомат тарзда бехавотир бажарилмайди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Яхши амалиёт барча лойиҳалар учун бир </a:t>
            </a:r>
            <a:r>
              <a:rPr lang="uz-Cyrl-UZ" sz="2000">
                <a:solidFill>
                  <a:schemeClr val="bg2">
                    <a:lumMod val="75000"/>
                  </a:schemeClr>
                </a:solidFill>
              </a:rPr>
              <a:t>хилда қўлланилмаслиги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керак, у ҳар бир лойиҳага алоҳида мослаштирилиши ва қўлланилиши керак.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Касб-ҳунарни ривожлантириш ва ушбу соҳада профессионалларни етиштириш учун умумий атамалар, баъзи бир тузилмалар ва умумий маълумотномаларга эга бўлишимиз муҳимдир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44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терминологияни аниқлашда, лойиҳа бошқаруви деб аталадиган интизомнинг структурасини белгилашда муваффақият қозонди.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- бу турмуш даражаси ва доимо ривожланиб боради, шунинг учун 5 гуруҳнинг аниқ тузилиши вақт ўтиши билан ўзгарди, яъни жараёнлар кетма-кет эмас, балки кетма-кет параллелдир ва жуда тез-тез ўзаро кесишади.</a:t>
            </a:r>
          </a:p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Энг сўнгги стандартларда жараёнлар мониторинг ва назоратнинг "пилла" ичида, бошлаш, якунлаш, режалаштириш ва амалга ошириш эса бу жараёнлар ичида. </a:t>
            </a:r>
            <a:endParaRPr lang="ru-RU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89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509588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PMI – PMBOK</a:t>
            </a:r>
            <a:endParaRPr lang="uz-Cyrl-UZ" sz="3200" b="1" dirty="0">
              <a:solidFill>
                <a:schemeClr val="bg2">
                  <a:lumMod val="50000"/>
                </a:schemeClr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нинг олдинги нашрлари лойиҳа бошқарувига қандай ҳисса қўшган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?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b="1" dirty="0">
                <a:solidFill>
                  <a:srgbClr val="C00000"/>
                </a:solidFill>
              </a:rPr>
              <a:t>Терминология.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белгилайдиган атамалар кўпинча кўчирилади ва бошқа стандартларга ўтади. Лойиҳа фаолиятида иштирок этувчи шахслар ўртасидаги тушуниш учун бир хиллик жуда муҳимдир.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Лойиҳада нима қилиш кераклигини тушунишни сезиларли даражада соддалаштирган 5 та жараён гуруҳининг </a:t>
            </a:r>
            <a:r>
              <a:rPr lang="uz-Cyrl-UZ" sz="1900" b="1" dirty="0">
                <a:solidFill>
                  <a:srgbClr val="C00000"/>
                </a:solidFill>
              </a:rPr>
              <a:t>тузилишини яратиш.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b="1" dirty="0">
                <a:solidFill>
                  <a:srgbClr val="C00000"/>
                </a:solidFill>
              </a:rPr>
              <a:t>5х10 формуласи 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кўп йиллар давомида </a:t>
            </a:r>
            <a:r>
              <a:rPr lang="en-US" sz="1900" dirty="0">
                <a:solidFill>
                  <a:schemeClr val="bg2">
                    <a:lumMod val="75000"/>
                  </a:schemeClr>
                </a:solidFill>
              </a:rPr>
              <a:t>PMBoK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кристалли панжараси деб номланган ва интизомнинг тузилишини ўрнатган.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25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330122"/>
            <a:ext cx="6226790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 7-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нашрда нима ўзгарди</a:t>
            </a: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7813" indent="-277813" algn="just">
              <a:buClr>
                <a:schemeClr val="bg2">
                  <a:lumMod val="50000"/>
                </a:schemeClr>
              </a:buClr>
              <a:buFont typeface="+mj-lt"/>
              <a:buAutoNum type="arabicPeriod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5 та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жараёнлар гуруҳи менежерлар ва лойиҳа жамоаси қўллаши керак бўлган 12 та лойиҳани бошқариш тамойиллари билан алмаштирилди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Масъулият;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Жамоа;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Манфаатдор томонлар;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Қиймат;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Тизимли фикрлаш;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Етакчилик;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Мослашув;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Сифат;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Мураккаблик;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Риск;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Мослашувчанлик ва чидамлилик;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Ўзгаришлар.</a:t>
            </a:r>
          </a:p>
        </p:txBody>
      </p:sp>
    </p:spTree>
    <p:extLst>
      <p:ext uri="{BB962C8B-B14F-4D97-AF65-F5344CB8AC3E}">
        <p14:creationId xmlns:p14="http://schemas.microsoft.com/office/powerpoint/2010/main" val="337007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330122"/>
            <a:ext cx="6226790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 7-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нашрда нима ўзгарди</a:t>
            </a: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bg2">
                  <a:lumMod val="50000"/>
                </a:schemeClr>
              </a:buClr>
              <a:buFont typeface="+mj-lt"/>
              <a:buAutoNum type="arabicPeriod" startAt="2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10 та функционал 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майдон 8 та ижро доменига алмаштирилди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Манфаатдор томонлар;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Жамоа;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Ривожланиш ёндашуви ва ҳаёт айланиши;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Режалаштириш;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Лойиҳа иши;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Таъминлаш;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Ўлчов;</a:t>
            </a:r>
          </a:p>
          <a:p>
            <a:pPr marL="719138" indent="-342900" algn="just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uz-Cyrl-UZ" dirty="0">
                <a:solidFill>
                  <a:schemeClr val="bg2">
                    <a:lumMod val="75000"/>
                  </a:schemeClr>
                </a:solidFill>
              </a:rPr>
              <a:t>Ноаниқлик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Бундан ташқари, доменларни турли хил ноёб лойиҳаларда турли ноёб компаниялар амалиётига мослаштириш бўлими жуда батафсил ёритилган.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26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330122"/>
            <a:ext cx="6226790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PMB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o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K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 7-</a:t>
            </a:r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нашрда нима ўзгарди</a:t>
            </a: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7813" indent="-277813" algn="just">
              <a:buClr>
                <a:schemeClr val="bg2">
                  <a:lumMod val="50000"/>
                </a:schemeClr>
              </a:buClr>
              <a:buFont typeface="+mj-lt"/>
              <a:buAutoNum type="arabicPeriod" startAt="3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"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Моделлар, усуллар, артефактлар" бўлими пайдо бўлди. Бўлим нафақат лойиҳани бошқаришнинг барча моделлари, усуллари ва артефактларини тавсифлайди (уларнинг 200 га яқини мавжуд), балки қайси усул ва артефактларни қайси соҳада қўллаш кераклиги батафсил тавсифланади.</a:t>
            </a:r>
          </a:p>
          <a:p>
            <a:pPr marL="277813" indent="-277813" algn="just">
              <a:buClr>
                <a:schemeClr val="bg2">
                  <a:lumMod val="50000"/>
                </a:schemeClr>
              </a:buClr>
              <a:buFont typeface="+mj-lt"/>
              <a:buAutoNum type="arabicPeriod" startAt="3"/>
            </a:pPr>
            <a:r>
              <a:rPr lang="en-US" sz="2000" dirty="0" err="1">
                <a:solidFill>
                  <a:schemeClr val="bg2">
                    <a:lumMod val="75000"/>
                  </a:schemeClr>
                </a:solidFill>
              </a:rPr>
              <a:t>PMIstandards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+™ 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IT</a:t>
            </a:r>
            <a:r>
              <a:rPr lang="uz-Cyrl-UZ" sz="2000" dirty="0">
                <a:solidFill>
                  <a:schemeClr val="bg2">
                    <a:lumMod val="75000"/>
                  </a:schemeClr>
                </a:solidFill>
              </a:rPr>
              <a:t> платформаси яратилди, у стандарт матнида эслатиб ўтилган атамалар, тушунчалар, усуллар ва бошқалар ҳақида катта ҳажмдаги маълумотларни ўз ичига олади, бунинг натижасида стандарт сезиларли даражада "вазнни йўқотди</a:t>
            </a: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".</a:t>
            </a:r>
          </a:p>
        </p:txBody>
      </p:sp>
      <p:pic>
        <p:nvPicPr>
          <p:cNvPr id="5" name="Picture 2" descr="Project Management Institute | P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3572" r="4877" b="23774"/>
          <a:stretch/>
        </p:blipFill>
        <p:spPr bwMode="auto">
          <a:xfrm>
            <a:off x="0" y="4639299"/>
            <a:ext cx="1573436" cy="4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86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/>
        </p:nvSpPr>
        <p:spPr>
          <a:xfrm>
            <a:off x="589660" y="330122"/>
            <a:ext cx="622679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uz-Cyrl-UZ" sz="3200" b="1" dirty="0">
                <a:solidFill>
                  <a:schemeClr val="bg2">
                    <a:lumMod val="50000"/>
                  </a:schemeClr>
                </a:solidFill>
                <a:latin typeface="Roboto"/>
                <a:ea typeface="Roboto"/>
                <a:cs typeface="Roboto"/>
              </a:rPr>
              <a:t>Тамойиллар моҳияти</a:t>
            </a:r>
          </a:p>
        </p:txBody>
      </p:sp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89660" y="1446361"/>
            <a:ext cx="7990318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b="1" dirty="0">
                <a:solidFill>
                  <a:srgbClr val="C00000"/>
                </a:solidFill>
              </a:rPr>
              <a:t>Қиймат: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олдинги версияларда лойиҳа доирасида лойиҳанинг маълум бир маҳсулоти яратилиши мумкин деб тахмин қилинган. Янги версияда айтилишича, лойиҳа давомида биз ташкилот учун қиймат яратамиз ва у маҳсулотда эмас, балки лойиҳа тугагандан сўнг унинг ишлашидан фойдали эффектларни олишда.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b="1" dirty="0">
                <a:solidFill>
                  <a:srgbClr val="C00000"/>
                </a:solidFill>
              </a:rPr>
              <a:t>Мослашув: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бу тамойил бутун стандарт бўйлаб қизил ип каби ўтади, чунки унда ёзилган ҳамма нарса танқидий мулоҳаза юритилиши ва ҳақиқий лойиҳага мослашиши керак.</a:t>
            </a:r>
          </a:p>
          <a:p>
            <a:pPr algn="just">
              <a:buClr>
                <a:schemeClr val="bg2">
                  <a:lumMod val="50000"/>
                </a:schemeClr>
              </a:buClr>
            </a:pPr>
            <a:r>
              <a:rPr lang="uz-Cyrl-UZ" sz="1900" b="1" dirty="0">
                <a:solidFill>
                  <a:srgbClr val="C00000"/>
                </a:solidFill>
              </a:rPr>
              <a:t>Мураккаблик:</a:t>
            </a:r>
            <a:r>
              <a:rPr lang="uz-Cyrl-UZ" sz="1900" dirty="0">
                <a:solidFill>
                  <a:schemeClr val="bg2">
                    <a:lumMod val="75000"/>
                  </a:schemeClr>
                </a:solidFill>
              </a:rPr>
              <a:t> лойиҳалар турли хил мураккабликларга эга эканлигини ёдда тутинг, шунинг учун бошқарув тизими, жараёнлар ва лойиҳа тузилмаси турли хил мураккабликка эга бўлиши керак.</a:t>
            </a:r>
          </a:p>
        </p:txBody>
      </p:sp>
    </p:spTree>
    <p:extLst>
      <p:ext uri="{BB962C8B-B14F-4D97-AF65-F5344CB8AC3E}">
        <p14:creationId xmlns:p14="http://schemas.microsoft.com/office/powerpoint/2010/main" val="342829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" name="Google Shape;68;p13"/>
          <p:cNvSpPr txBox="1">
            <a:spLocks/>
          </p:cNvSpPr>
          <p:nvPr/>
        </p:nvSpPr>
        <p:spPr>
          <a:xfrm>
            <a:off x="510784" y="270522"/>
            <a:ext cx="7210056" cy="492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2400" b="1" i="0" u="none" strike="noStrike" cap="none">
                <a:solidFill>
                  <a:srgbClr val="565F6C"/>
                </a:solidFill>
                <a:latin typeface="Verdana"/>
                <a:ea typeface="Barlow"/>
                <a:cs typeface="Verdana"/>
                <a:sym typeface="Barlow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r>
              <a:rPr lang="uz-Cyrl-UZ" sz="3200" dirty="0">
                <a:solidFill>
                  <a:schemeClr val="bg2">
                    <a:lumMod val="50000"/>
                  </a:schemeClr>
                </a:solidFill>
              </a:rPr>
              <a:t>Фойдалангилган адабиётлар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45909" y="866274"/>
            <a:ext cx="7933967" cy="4237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A Guide to the Project Management Body of Knowledge (7th edition) - The Project Management Institute (PMI) - 2021 (7th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Project Management for Humans: Helping People Get Things Done - Brett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Harned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- 2017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Scrum: The Art of Doing Twice the Work in Half the Time - Jeff Sutherland - 2015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Making Things Happen: Mastering Project Management - Scott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Berkun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- 2008 (revised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Project Management for the Unofficial Project Manager - Kory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Kogon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- 2015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The Lazy Project Manager: How to be Twice as Productive and Still Leave the Office Early - Peter Taylor - 2015 (2nd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Minute Manager: Managing Projects - Harvard Business Review - 2014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Risk Up Front: Managing Projects in a Complex World - Adam Josephs and Brad Rubenstein - 2018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Principles: Life and Work - Ray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Dalio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- 2017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 организации -  Г.Д. Антонов, О.П. Иванова, В.М.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Тумин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М.: Инфра-М, 2018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проектами: ускоренный курс по программе 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MBA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Э.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Верзух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М.: Диалектика - 2019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Стратегическое управление проектами - С.В. Володин. - М.: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Ленанд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- 2019 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Гибкое управление проектами и продуктами - Б.Л.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Вольфсон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СПб.: Питер - 2019 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 - И.В. Гонтарева, Р.М. Нижегородцев, Д.А. Новиков. - М.: КД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Либроком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- 2018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программными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проектами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Стандарты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модели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Учебное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пособие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Ю.П.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Ехлаков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СПб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.: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Лань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- 2019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проектами: Учебное пособие / П.В. Иванов. -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/Д: Феникс - 2018</a:t>
            </a:r>
          </a:p>
          <a:p>
            <a:pPr marL="179388" indent="-177800">
              <a:buFont typeface="+mj-lt"/>
              <a:buAutoNum type="arabicPeriod"/>
            </a:pPr>
            <a:r>
              <a:rPr lang="ru-RU" sz="800" b="1" dirty="0">
                <a:latin typeface="+mn-lt"/>
                <a:ea typeface="Calibri" panose="020F0502020204030204" pitchFamily="34" charset="0"/>
              </a:rPr>
              <a:t>Гибкое управление проектами с помощью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Agile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,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Scrum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 и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Kanban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 / Р. </a:t>
            </a:r>
            <a:r>
              <a:rPr lang="ru-RU" sz="800" b="1" dirty="0" err="1">
                <a:latin typeface="+mn-lt"/>
                <a:ea typeface="Calibri" panose="020F0502020204030204" pitchFamily="34" charset="0"/>
              </a:rPr>
              <a:t>Коул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, Э. </a:t>
            </a:r>
            <a:r>
              <a:rPr lang="ru-RU" sz="800" b="1" dirty="0" err="1">
                <a:latin typeface="+mn-lt"/>
                <a:ea typeface="Calibri" panose="020F0502020204030204" pitchFamily="34" charset="0"/>
              </a:rPr>
              <a:t>Скотчер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. - СПб.: Питер – 2015</a:t>
            </a:r>
            <a:endParaRPr lang="ru-RU" sz="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89947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36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" name="Google Shape;513;p29"/>
          <p:cNvSpPr/>
          <p:nvPr/>
        </p:nvSpPr>
        <p:spPr>
          <a:xfrm>
            <a:off x="244527" y="379439"/>
            <a:ext cx="539646" cy="134912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514;p29"/>
          <p:cNvSpPr/>
          <p:nvPr/>
        </p:nvSpPr>
        <p:spPr>
          <a:xfrm rot="5400000">
            <a:off x="1412630" y="3399051"/>
            <a:ext cx="1219200" cy="1219197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42341" y="1265176"/>
            <a:ext cx="3451586" cy="929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uz-Cyrl-UZ" sz="6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Раҳмат</a:t>
            </a:r>
            <a:r>
              <a:rPr lang="en-US" sz="6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00423" y="2087983"/>
            <a:ext cx="1980029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750" b="1" dirty="0">
                <a:latin typeface="Montserrat" charset="0"/>
                <a:ea typeface="Montserrat" charset="0"/>
                <a:cs typeface="Montserrat" charset="0"/>
              </a:rPr>
              <a:t>Саволлар</a:t>
            </a:r>
            <a:r>
              <a:rPr lang="en-US" sz="2750" b="1" dirty="0">
                <a:latin typeface="Montserrat" charset="0"/>
                <a:ea typeface="Montserrat" charset="0"/>
                <a:cs typeface="Montserrat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45713461"/>
      </p:ext>
    </p:extLst>
  </p:cSld>
  <p:clrMapOvr>
    <a:masterClrMapping/>
  </p:clrMapOvr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lavius template">
  <a:themeElements>
    <a:clrScheme name="Custom 347">
      <a:dk1>
        <a:srgbClr val="1E263A"/>
      </a:dk1>
      <a:lt1>
        <a:srgbClr val="FFFFFF"/>
      </a:lt1>
      <a:dk2>
        <a:srgbClr val="989CA7"/>
      </a:dk2>
      <a:lt2>
        <a:srgbClr val="EAEEF0"/>
      </a:lt2>
      <a:accent1>
        <a:srgbClr val="6DB9E4"/>
      </a:accent1>
      <a:accent2>
        <a:srgbClr val="9ECE46"/>
      </a:accent2>
      <a:accent3>
        <a:srgbClr val="ECCB49"/>
      </a:accent3>
      <a:accent4>
        <a:srgbClr val="F5A73B"/>
      </a:accent4>
      <a:accent5>
        <a:srgbClr val="F36846"/>
      </a:accent5>
      <a:accent6>
        <a:srgbClr val="DD73C3"/>
      </a:accent6>
      <a:hlink>
        <a:srgbClr val="293D6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idesCarnival base template">
  <a:themeElements>
    <a:clrScheme name="Custom 347">
      <a:dk1>
        <a:srgbClr val="000000"/>
      </a:dk1>
      <a:lt1>
        <a:srgbClr val="FFFFFF"/>
      </a:lt1>
      <a:dk2>
        <a:srgbClr val="567876"/>
      </a:dk2>
      <a:lt2>
        <a:srgbClr val="DA8F00"/>
      </a:lt2>
      <a:accent1>
        <a:srgbClr val="C0C0C0"/>
      </a:accent1>
      <a:accent2>
        <a:srgbClr val="77838D"/>
      </a:accent2>
      <a:accent3>
        <a:srgbClr val="EFEFEF"/>
      </a:accent3>
      <a:accent4>
        <a:srgbClr val="FFFFFF"/>
      </a:accent4>
      <a:accent5>
        <a:srgbClr val="FFFFFF"/>
      </a:accent5>
      <a:accent6>
        <a:srgbClr val="FFFFFF"/>
      </a:accent6>
      <a:hlink>
        <a:srgbClr val="567876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4303</TotalTime>
  <Words>2266</Words>
  <Application>Microsoft Office PowerPoint</Application>
  <PresentationFormat>Экран (16:9)</PresentationFormat>
  <Paragraphs>226</Paragraphs>
  <Slides>36</Slides>
  <Notes>36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36</vt:i4>
      </vt:variant>
    </vt:vector>
  </HeadingPairs>
  <TitlesOfParts>
    <vt:vector size="53" baseType="lpstr">
      <vt:lpstr>Roboto Regular</vt:lpstr>
      <vt:lpstr>Wingdings</vt:lpstr>
      <vt:lpstr>Bebas Neue</vt:lpstr>
      <vt:lpstr>IBM Plex Sans Condensed</vt:lpstr>
      <vt:lpstr>Century Gothic</vt:lpstr>
      <vt:lpstr>Montserrat</vt:lpstr>
      <vt:lpstr>Raleway</vt:lpstr>
      <vt:lpstr>Arial</vt:lpstr>
      <vt:lpstr>Barlow</vt:lpstr>
      <vt:lpstr>Verdana</vt:lpstr>
      <vt:lpstr>Calibri Light</vt:lpstr>
      <vt:lpstr>Calibri</vt:lpstr>
      <vt:lpstr>Courier New</vt:lpstr>
      <vt:lpstr>Roboto</vt:lpstr>
      <vt:lpstr>4_Тема Office</vt:lpstr>
      <vt:lpstr>Flavius template</vt:lpstr>
      <vt:lpstr>SlidesCarnival base template</vt:lpstr>
      <vt:lpstr> Topic: Project Management Institute-PMBoK Мавзу: Лойиҳаларни бошқарш институти-PMBoK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Goes Here</dc:title>
  <dc:creator>user-pc</dc:creator>
  <cp:lastModifiedBy>student RGSBM</cp:lastModifiedBy>
  <cp:revision>214</cp:revision>
  <dcterms:modified xsi:type="dcterms:W3CDTF">2022-10-03T06:46:44Z</dcterms:modified>
</cp:coreProperties>
</file>