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 id="2147483659" r:id="rId2"/>
  </p:sldMasterIdLst>
  <p:notesMasterIdLst>
    <p:notesMasterId r:id="rId48"/>
  </p:notesMasterIdLst>
  <p:sldIdLst>
    <p:sldId id="359" r:id="rId3"/>
    <p:sldId id="285" r:id="rId4"/>
    <p:sldId id="356" r:id="rId5"/>
    <p:sldId id="357" r:id="rId6"/>
    <p:sldId id="358" r:id="rId7"/>
    <p:sldId id="320" r:id="rId8"/>
    <p:sldId id="360" r:id="rId9"/>
    <p:sldId id="319" r:id="rId10"/>
    <p:sldId id="321" r:id="rId11"/>
    <p:sldId id="322" r:id="rId12"/>
    <p:sldId id="363" r:id="rId13"/>
    <p:sldId id="364" r:id="rId14"/>
    <p:sldId id="365" r:id="rId15"/>
    <p:sldId id="366" r:id="rId16"/>
    <p:sldId id="367" r:id="rId17"/>
    <p:sldId id="368" r:id="rId18"/>
    <p:sldId id="369" r:id="rId19"/>
    <p:sldId id="370" r:id="rId20"/>
    <p:sldId id="371" r:id="rId21"/>
    <p:sldId id="372" r:id="rId22"/>
    <p:sldId id="373" r:id="rId23"/>
    <p:sldId id="374" r:id="rId24"/>
    <p:sldId id="375" r:id="rId25"/>
    <p:sldId id="376" r:id="rId26"/>
    <p:sldId id="377" r:id="rId27"/>
    <p:sldId id="378" r:id="rId28"/>
    <p:sldId id="379" r:id="rId29"/>
    <p:sldId id="380" r:id="rId30"/>
    <p:sldId id="340" r:id="rId31"/>
    <p:sldId id="341" r:id="rId32"/>
    <p:sldId id="342" r:id="rId33"/>
    <p:sldId id="381" r:id="rId34"/>
    <p:sldId id="344" r:id="rId35"/>
    <p:sldId id="345" r:id="rId36"/>
    <p:sldId id="346" r:id="rId37"/>
    <p:sldId id="347" r:id="rId38"/>
    <p:sldId id="348" r:id="rId39"/>
    <p:sldId id="349" r:id="rId40"/>
    <p:sldId id="350" r:id="rId41"/>
    <p:sldId id="351" r:id="rId42"/>
    <p:sldId id="352" r:id="rId43"/>
    <p:sldId id="353" r:id="rId44"/>
    <p:sldId id="354" r:id="rId45"/>
    <p:sldId id="362" r:id="rId46"/>
    <p:sldId id="273" r:id="rId47"/>
  </p:sldIdLst>
  <p:sldSz cx="9144000" cy="5143500" type="screen16x9"/>
  <p:notesSz cx="6858000" cy="9144000"/>
  <p:embeddedFontLst>
    <p:embeddedFont>
      <p:font typeface="Calibri Light" panose="020F0302020204030204" pitchFamily="34" charset="0"/>
      <p:regular r:id="rId49"/>
      <p:italic r:id="rId50"/>
    </p:embeddedFont>
    <p:embeddedFont>
      <p:font typeface="Calibri" panose="020F0502020204030204" pitchFamily="34" charset="0"/>
      <p:regular r:id="rId51"/>
      <p:bold r:id="rId52"/>
      <p:italic r:id="rId53"/>
      <p:boldItalic r:id="rId54"/>
    </p:embeddedFont>
    <p:embeddedFont>
      <p:font typeface="Verdana" panose="020B0604030504040204" pitchFamily="34" charset="0"/>
      <p:regular r:id="rId55"/>
      <p:bold r:id="rId56"/>
      <p:italic r:id="rId57"/>
      <p:boldItalic r:id="rId58"/>
    </p:embeddedFont>
    <p:embeddedFont>
      <p:font typeface="Montserrat" panose="02000505000000020004" pitchFamily="2" charset="0"/>
      <p:regular r:id="rId59"/>
    </p:embeddedFont>
    <p:embeddedFont>
      <p:font typeface="Century Gothic" panose="020B0502020202020204" pitchFamily="34" charset="0"/>
      <p:regular r:id="rId60"/>
      <p:bold r:id="rId61"/>
      <p:italic r:id="rId62"/>
      <p:boldItalic r:id="rId63"/>
    </p:embeddedFont>
    <p:embeddedFont>
      <p:font typeface="Barlow" panose="020B0604020202020204" charset="0"/>
      <p:regular r:id="rId64"/>
      <p:bold r:id="rId65"/>
      <p:italic r:id="rId66"/>
      <p:boldItalic r:id="rId67"/>
    </p:embeddedFont>
    <p:embeddedFont>
      <p:font typeface="Raleway" panose="020B0604020202020204" charset="-52"/>
      <p:regular r:id="rId68"/>
      <p:bold r:id="rId69"/>
      <p:italic r:id="rId70"/>
      <p:boldItalic r:id="rId7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726"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5.fntdata"/><Relationship Id="rId68" Type="http://schemas.openxmlformats.org/officeDocument/2006/relationships/font" Target="fonts/font20.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font" Target="fonts/font18.fntdata"/><Relationship Id="rId74"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font" Target="fonts/font13.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font" Target="fonts/font16.fntdata"/><Relationship Id="rId69" Type="http://schemas.openxmlformats.org/officeDocument/2006/relationships/font" Target="fonts/font21.fntdata"/><Relationship Id="rId8" Type="http://schemas.openxmlformats.org/officeDocument/2006/relationships/slide" Target="slides/slide6.xml"/><Relationship Id="rId51" Type="http://schemas.openxmlformats.org/officeDocument/2006/relationships/font" Target="fonts/font3.fntdata"/><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1.fntdata"/><Relationship Id="rId67" Type="http://schemas.openxmlformats.org/officeDocument/2006/relationships/font" Target="fonts/font19.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6.fntdata"/><Relationship Id="rId62" Type="http://schemas.openxmlformats.org/officeDocument/2006/relationships/font" Target="fonts/font14.fntdata"/><Relationship Id="rId70" Type="http://schemas.openxmlformats.org/officeDocument/2006/relationships/font" Target="fonts/font22.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font" Target="fonts/font17.fntdata"/><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5.xml"/><Relationship Id="rId71" Type="http://schemas.openxmlformats.org/officeDocument/2006/relationships/font" Target="fonts/font2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4235554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sp>
        <p:nvSpPr>
          <p:cNvPr id="51" name="Google Shape;51;p10"/>
          <p:cNvSpPr txBox="1">
            <a:spLocks noGrp="1"/>
          </p:cNvSpPr>
          <p:nvPr>
            <p:ph type="body" idx="1"/>
          </p:nvPr>
        </p:nvSpPr>
        <p:spPr>
          <a:xfrm>
            <a:off x="516600" y="4406300"/>
            <a:ext cx="7772100" cy="303900"/>
          </a:xfrm>
          <a:prstGeom prst="rect">
            <a:avLst/>
          </a:prstGeom>
        </p:spPr>
        <p:txBody>
          <a:bodyPr spcFirstLastPara="1" wrap="square" lIns="0" tIns="0" rIns="0" bIns="0" anchor="t" anchorCtr="0">
            <a:noAutofit/>
          </a:bodyPr>
          <a:lstStyle>
            <a:lvl1pPr marL="457200" lvl="0" indent="-228600" rtl="0">
              <a:spcBef>
                <a:spcPts val="0"/>
              </a:spcBef>
              <a:spcAft>
                <a:spcPts val="800"/>
              </a:spcAft>
              <a:buSzPts val="1800"/>
              <a:buNone/>
              <a:defRPr sz="1800"/>
            </a:lvl1pPr>
          </a:lstStyle>
          <a:p>
            <a:endParaRPr/>
          </a:p>
        </p:txBody>
      </p:sp>
      <p:sp>
        <p:nvSpPr>
          <p:cNvPr id="52" name="Google Shape;52;p10"/>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1"/>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565F6C"/>
                </a:solidFill>
                <a:latin typeface="Verdana"/>
                <a:cs typeface="Verdana"/>
              </a:defRPr>
            </a:lvl1pPr>
          </a:lstStyle>
          <a:p>
            <a:endParaRPr/>
          </a:p>
        </p:txBody>
      </p:sp>
      <p:sp>
        <p:nvSpPr>
          <p:cNvPr id="3" name="Holder 3"/>
          <p:cNvSpPr>
            <a:spLocks noGrp="1"/>
          </p:cNvSpPr>
          <p:nvPr>
            <p:ph type="body" idx="1"/>
          </p:nvPr>
        </p:nvSpPr>
        <p:spPr/>
        <p:txBody>
          <a:bodyPr lIns="0" tIns="0" rIns="0" bIns="0"/>
          <a:lstStyle>
            <a:lvl1pPr>
              <a:defRPr sz="1500" b="0" i="0">
                <a:solidFill>
                  <a:schemeClr val="tx1"/>
                </a:solidFill>
                <a:latin typeface="Times New Roman"/>
                <a:cs typeface="Times New Roman"/>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10/22/2022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645561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2.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516600" y="514350"/>
            <a:ext cx="6480000" cy="7179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1pPr>
            <a:lvl2pPr lvl="1"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2pPr>
            <a:lvl3pPr lvl="2"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3pPr>
            <a:lvl4pPr lvl="3"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4pPr>
            <a:lvl5pPr lvl="4"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5pPr>
            <a:lvl6pPr lvl="5"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6pPr>
            <a:lvl7pPr lvl="6"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7pPr>
            <a:lvl8pPr lvl="7"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8pPr>
            <a:lvl9pPr lvl="8"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9pPr>
          </a:lstStyle>
          <a:p>
            <a:endParaRPr/>
          </a:p>
        </p:txBody>
      </p:sp>
      <p:sp>
        <p:nvSpPr>
          <p:cNvPr id="7" name="Google Shape;7;p1"/>
          <p:cNvSpPr txBox="1">
            <a:spLocks noGrp="1"/>
          </p:cNvSpPr>
          <p:nvPr>
            <p:ph type="body" idx="1"/>
          </p:nvPr>
        </p:nvSpPr>
        <p:spPr>
          <a:xfrm>
            <a:off x="516600" y="1967475"/>
            <a:ext cx="6768900" cy="24204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0"/>
              </a:spcBef>
              <a:spcAft>
                <a:spcPts val="0"/>
              </a:spcAft>
              <a:buClr>
                <a:schemeClr val="dk1"/>
              </a:buClr>
              <a:buSzPts val="1600"/>
              <a:buFont typeface="Barlow"/>
              <a:buChar char="•"/>
              <a:defRPr sz="1600">
                <a:solidFill>
                  <a:schemeClr val="dk1"/>
                </a:solidFill>
                <a:latin typeface="Barlow"/>
                <a:ea typeface="Barlow"/>
                <a:cs typeface="Barlow"/>
                <a:sym typeface="Barlow"/>
              </a:defRPr>
            </a:lvl1pPr>
            <a:lvl2pPr marL="914400" lvl="1"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2pPr>
            <a:lvl3pPr marL="1371600" lvl="2"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3pPr>
            <a:lvl4pPr marL="1828800" lvl="3"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4pPr>
            <a:lvl5pPr marL="2286000" lvl="4"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5pPr>
            <a:lvl6pPr marL="2743200" lvl="5"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6pPr>
            <a:lvl7pPr marL="3200400" lvl="6"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7pPr>
            <a:lvl8pPr marL="3657600" lvl="7"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8pPr>
            <a:lvl9pPr marL="4114800" lvl="8" indent="-330200" rtl="0">
              <a:lnSpc>
                <a:spcPct val="115000"/>
              </a:lnSpc>
              <a:spcBef>
                <a:spcPts val="800"/>
              </a:spcBef>
              <a:spcAft>
                <a:spcPts val="800"/>
              </a:spcAft>
              <a:buClr>
                <a:schemeClr val="dk1"/>
              </a:buClr>
              <a:buSzPts val="1600"/>
              <a:buFont typeface="Barlow"/>
              <a:buChar char="■"/>
              <a:defRPr sz="1600">
                <a:solidFill>
                  <a:schemeClr val="dk1"/>
                </a:solidFill>
                <a:latin typeface="Barlow"/>
                <a:ea typeface="Barlow"/>
                <a:cs typeface="Barlow"/>
                <a:sym typeface="Barlow"/>
              </a:defRPr>
            </a:lvl9pPr>
          </a:lstStyle>
          <a:p>
            <a:endParaRPr/>
          </a:p>
        </p:txBody>
      </p:sp>
      <p:sp>
        <p:nvSpPr>
          <p:cNvPr id="8" name="Google Shape;8;p1"/>
          <p:cNvSpPr txBox="1">
            <a:spLocks noGrp="1"/>
          </p:cNvSpPr>
          <p:nvPr>
            <p:ph type="sldNum" idx="12"/>
          </p:nvPr>
        </p:nvSpPr>
        <p:spPr>
          <a:xfrm>
            <a:off x="8376075" y="4749850"/>
            <a:ext cx="548700" cy="181800"/>
          </a:xfrm>
          <a:prstGeom prst="rect">
            <a:avLst/>
          </a:prstGeom>
          <a:noFill/>
          <a:ln>
            <a:noFill/>
          </a:ln>
        </p:spPr>
        <p:txBody>
          <a:bodyPr spcFirstLastPara="1" wrap="square" lIns="0" tIns="0" rIns="0" bIns="0" anchor="ctr" anchorCtr="0">
            <a:noAutofit/>
          </a:bodyPr>
          <a:lstStyle>
            <a:lvl1pPr lvl="0" algn="r" rtl="0">
              <a:buNone/>
              <a:defRPr sz="1100" b="1">
                <a:solidFill>
                  <a:schemeClr val="dk1"/>
                </a:solidFill>
                <a:latin typeface="Barlow"/>
                <a:ea typeface="Barlow"/>
                <a:cs typeface="Barlow"/>
                <a:sym typeface="Barlow"/>
              </a:defRPr>
            </a:lvl1pPr>
            <a:lvl2pPr lvl="1" algn="r" rtl="0">
              <a:buNone/>
              <a:defRPr sz="1100" b="1">
                <a:solidFill>
                  <a:schemeClr val="dk1"/>
                </a:solidFill>
                <a:latin typeface="Barlow"/>
                <a:ea typeface="Barlow"/>
                <a:cs typeface="Barlow"/>
                <a:sym typeface="Barlow"/>
              </a:defRPr>
            </a:lvl2pPr>
            <a:lvl3pPr lvl="2" algn="r" rtl="0">
              <a:buNone/>
              <a:defRPr sz="1100" b="1">
                <a:solidFill>
                  <a:schemeClr val="dk1"/>
                </a:solidFill>
                <a:latin typeface="Barlow"/>
                <a:ea typeface="Barlow"/>
                <a:cs typeface="Barlow"/>
                <a:sym typeface="Barlow"/>
              </a:defRPr>
            </a:lvl3pPr>
            <a:lvl4pPr lvl="3" algn="r" rtl="0">
              <a:buNone/>
              <a:defRPr sz="1100" b="1">
                <a:solidFill>
                  <a:schemeClr val="dk1"/>
                </a:solidFill>
                <a:latin typeface="Barlow"/>
                <a:ea typeface="Barlow"/>
                <a:cs typeface="Barlow"/>
                <a:sym typeface="Barlow"/>
              </a:defRPr>
            </a:lvl4pPr>
            <a:lvl5pPr lvl="4" algn="r" rtl="0">
              <a:buNone/>
              <a:defRPr sz="1100" b="1">
                <a:solidFill>
                  <a:schemeClr val="dk1"/>
                </a:solidFill>
                <a:latin typeface="Barlow"/>
                <a:ea typeface="Barlow"/>
                <a:cs typeface="Barlow"/>
                <a:sym typeface="Barlow"/>
              </a:defRPr>
            </a:lvl5pPr>
            <a:lvl6pPr lvl="5" algn="r" rtl="0">
              <a:buNone/>
              <a:defRPr sz="1100" b="1">
                <a:solidFill>
                  <a:schemeClr val="dk1"/>
                </a:solidFill>
                <a:latin typeface="Barlow"/>
                <a:ea typeface="Barlow"/>
                <a:cs typeface="Barlow"/>
                <a:sym typeface="Barlow"/>
              </a:defRPr>
            </a:lvl6pPr>
            <a:lvl7pPr lvl="6" algn="r" rtl="0">
              <a:buNone/>
              <a:defRPr sz="1100" b="1">
                <a:solidFill>
                  <a:schemeClr val="dk1"/>
                </a:solidFill>
                <a:latin typeface="Barlow"/>
                <a:ea typeface="Barlow"/>
                <a:cs typeface="Barlow"/>
                <a:sym typeface="Barlow"/>
              </a:defRPr>
            </a:lvl7pPr>
            <a:lvl8pPr lvl="7" algn="r" rtl="0">
              <a:buNone/>
              <a:defRPr sz="1100" b="1">
                <a:solidFill>
                  <a:schemeClr val="dk1"/>
                </a:solidFill>
                <a:latin typeface="Barlow"/>
                <a:ea typeface="Barlow"/>
                <a:cs typeface="Barlow"/>
                <a:sym typeface="Barlow"/>
              </a:defRPr>
            </a:lvl8pPr>
            <a:lvl9pPr lvl="8" algn="r" rtl="0">
              <a:buNone/>
              <a:defRPr sz="1100" b="1">
                <a:solidFill>
                  <a:schemeClr val="dk1"/>
                </a:solidFill>
                <a:latin typeface="Barlow"/>
                <a:ea typeface="Barlow"/>
                <a:cs typeface="Barlow"/>
                <a:sym typeface="Barlow"/>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6" r:id="rId1"/>
    <p:sldLayoutId id="2147483657" r:id="rId2"/>
    <p:sldLayoutId id="2147483672"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22.10.2022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206256" y="3719476"/>
            <a:ext cx="8648986"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International Project Management Association – ICB 4.0</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a:t>
            </a:r>
            <a:r>
              <a:rPr lang="uz-Cyrl-UZ" sz="2400" b="1" smtClean="0">
                <a:solidFill>
                  <a:srgbClr val="E2D892"/>
                </a:solidFill>
                <a:latin typeface="Century Gothic" panose="020B0502020202020204" pitchFamily="34" charset="0"/>
              </a:rPr>
              <a:t>Халқаро лойиҳа </a:t>
            </a:r>
            <a:r>
              <a:rPr lang="uz-Cyrl-UZ" sz="2400" b="1" dirty="0" smtClean="0">
                <a:solidFill>
                  <a:srgbClr val="E2D892"/>
                </a:solidFill>
                <a:latin typeface="Century Gothic" panose="020B0502020202020204" pitchFamily="34" charset="0"/>
              </a:rPr>
              <a:t>бошқаруви уюшмаси – </a:t>
            </a:r>
            <a:r>
              <a:rPr lang="en-US" sz="2400" b="1" dirty="0" smtClean="0">
                <a:solidFill>
                  <a:srgbClr val="E2D892"/>
                </a:solidFill>
                <a:latin typeface="Century Gothic" panose="020B0502020202020204" pitchFamily="34" charset="0"/>
              </a:rPr>
              <a:t>ICB 4.0</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marL="0" marR="0" lvl="0" indent="0" algn="ctr" defTabSz="685596" rtl="0" eaLnBrk="1" fontAlgn="auto" latinLnBrk="0" hangingPunct="1">
              <a:lnSpc>
                <a:spcPct val="100000"/>
              </a:lnSpc>
              <a:spcBef>
                <a:spcPts val="0"/>
              </a:spcBef>
              <a:spcAft>
                <a:spcPts val="0"/>
              </a:spcAft>
              <a:buClrTx/>
              <a:buSzTx/>
              <a:buFont typeface="Arial"/>
              <a:buNone/>
              <a:tabLst/>
              <a:defRPr/>
            </a:pPr>
            <a:r>
              <a:rPr kumimoji="0" lang="en-US" sz="1425" b="0" i="0" u="none" strike="noStrike" kern="1200" cap="none" spc="0" normalizeH="0" baseline="0" noProof="0" dirty="0" smtClean="0">
                <a:ln>
                  <a:noFill/>
                </a:ln>
                <a:solidFill>
                  <a:prstClr val="white"/>
                </a:solidFill>
                <a:effectLst/>
                <a:uLnTx/>
                <a:uFillTx/>
                <a:latin typeface="Century Gothic" panose="020B0502020202020204" pitchFamily="34" charset="0"/>
                <a:ea typeface="+mn-ea"/>
                <a:cs typeface="Arial"/>
                <a:sym typeface="Arial"/>
              </a:rPr>
              <a:t>Course: Project Management Methodology</a:t>
            </a:r>
          </a:p>
          <a:p>
            <a:pPr marL="0" marR="0" lvl="0" indent="0" algn="ctr" defTabSz="685596" rtl="0" eaLnBrk="1" fontAlgn="auto" latinLnBrk="0" hangingPunct="1">
              <a:lnSpc>
                <a:spcPct val="100000"/>
              </a:lnSpc>
              <a:spcBef>
                <a:spcPts val="0"/>
              </a:spcBef>
              <a:spcAft>
                <a:spcPts val="0"/>
              </a:spcAft>
              <a:buClrTx/>
              <a:buSzTx/>
              <a:buFont typeface="Arial"/>
              <a:buNone/>
              <a:tabLst/>
              <a:defRPr/>
            </a:pPr>
            <a:r>
              <a:rPr kumimoji="0" lang="uz-Cyrl-UZ" sz="1425" b="0" i="0" u="none" strike="noStrike" kern="1200" cap="none" spc="0" normalizeH="0" baseline="0" noProof="0" dirty="0" smtClean="0">
                <a:ln>
                  <a:noFill/>
                </a:ln>
                <a:solidFill>
                  <a:prstClr val="white"/>
                </a:solidFill>
                <a:effectLst/>
                <a:uLnTx/>
                <a:uFillTx/>
                <a:latin typeface="Century Gothic" panose="020B0502020202020204" pitchFamily="34" charset="0"/>
                <a:ea typeface="+mn-ea"/>
                <a:cs typeface="Arial"/>
                <a:sym typeface="Arial"/>
              </a:rPr>
              <a:t>Фан:    </a:t>
            </a:r>
            <a:r>
              <a:rPr kumimoji="0" lang="ru-RU" sz="1425" b="0" i="0" u="none" strike="noStrike" kern="1200" cap="none" spc="0" normalizeH="0" baseline="0" noProof="0" dirty="0" smtClean="0">
                <a:ln>
                  <a:noFill/>
                </a:ln>
                <a:solidFill>
                  <a:prstClr val="white"/>
                </a:solidFill>
                <a:effectLst/>
                <a:uLnTx/>
                <a:uFillTx/>
                <a:latin typeface="Century Gothic" panose="020B0502020202020204" pitchFamily="34" charset="0"/>
                <a:ea typeface="+mn-ea"/>
                <a:cs typeface="Arial"/>
                <a:sym typeface="Arial"/>
              </a:rPr>
              <a:t>Лойиҳа бошқаруви методологияси</a:t>
            </a:r>
            <a:endParaRPr kumimoji="0" lang="uz-Cyrl-UZ" sz="1425"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Arial"/>
              <a:sym typeface="Arial"/>
            </a:endParaRPr>
          </a:p>
          <a:p>
            <a:pPr marL="0" marR="0" lvl="0" indent="0" algn="ctr" defTabSz="685596" rtl="0" eaLnBrk="1" fontAlgn="auto" latinLnBrk="0" hangingPunct="1">
              <a:lnSpc>
                <a:spcPct val="100000"/>
              </a:lnSpc>
              <a:spcBef>
                <a:spcPts val="0"/>
              </a:spcBef>
              <a:spcAft>
                <a:spcPts val="0"/>
              </a:spcAft>
              <a:buClrTx/>
              <a:buSzTx/>
              <a:buFont typeface="Arial"/>
              <a:buNone/>
              <a:tabLst/>
              <a:defRPr/>
            </a:pPr>
            <a:r>
              <a:rPr kumimoji="0" lang="ru-RU" sz="1425" b="0" i="0" u="none" strike="noStrike" kern="1200" cap="none" spc="0" normalizeH="0" baseline="0" noProof="0" dirty="0" smtClean="0">
                <a:ln>
                  <a:noFill/>
                </a:ln>
                <a:solidFill>
                  <a:prstClr val="white"/>
                </a:solidFill>
                <a:effectLst/>
                <a:uLnTx/>
                <a:uFillTx/>
                <a:latin typeface="Century Gothic" panose="020B0502020202020204" pitchFamily="34" charset="0"/>
                <a:ea typeface="+mn-ea"/>
                <a:cs typeface="Arial"/>
                <a:sym typeface="Arial"/>
              </a:rPr>
              <a:t>Тақдимот</a:t>
            </a:r>
            <a:r>
              <a:rPr kumimoji="0" lang="uz-Cyrl-UZ" sz="1425" b="0" i="0" u="none" strike="noStrike" kern="1200" cap="none" spc="0" normalizeH="0" baseline="0" noProof="0" dirty="0" smtClean="0">
                <a:ln>
                  <a:noFill/>
                </a:ln>
                <a:solidFill>
                  <a:prstClr val="white"/>
                </a:solidFill>
                <a:effectLst/>
                <a:uLnTx/>
                <a:uFillTx/>
                <a:latin typeface="Century Gothic" panose="020B0502020202020204" pitchFamily="34" charset="0"/>
                <a:ea typeface="+mn-ea"/>
                <a:cs typeface="Arial"/>
                <a:sym typeface="Arial"/>
              </a:rPr>
              <a:t> </a:t>
            </a:r>
            <a:r>
              <a:rPr kumimoji="0" lang="uz-Cyrl-UZ" sz="1425"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Arial"/>
                <a:sym typeface="Arial"/>
              </a:rPr>
              <a:t>– </a:t>
            </a:r>
            <a:r>
              <a:rPr kumimoji="0" lang="uz-Cyrl-UZ" sz="1425" b="0" i="0" u="none" strike="noStrike" kern="1200" cap="none" spc="0" normalizeH="0" baseline="0" noProof="0" dirty="0" smtClean="0">
                <a:ln>
                  <a:noFill/>
                </a:ln>
                <a:solidFill>
                  <a:prstClr val="white"/>
                </a:solidFill>
                <a:effectLst/>
                <a:uLnTx/>
                <a:uFillTx/>
                <a:latin typeface="Century Gothic" panose="020B0502020202020204" pitchFamily="34" charset="0"/>
                <a:ea typeface="+mn-ea"/>
                <a:cs typeface="Arial"/>
                <a:sym typeface="Arial"/>
              </a:rPr>
              <a:t>07ХБА</a:t>
            </a:r>
            <a:endParaRPr kumimoji="0" lang="ru-RU" sz="1425"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Arial"/>
              <a:sym typeface="Arial"/>
            </a:endParaRPr>
          </a:p>
        </p:txBody>
      </p:sp>
    </p:spTree>
    <p:extLst>
      <p:ext uri="{BB962C8B-B14F-4D97-AF65-F5344CB8AC3E}">
        <p14:creationId xmlns:p14="http://schemas.microsoft.com/office/powerpoint/2010/main" val="31313104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101330"/>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Лойиҳаларни бошқариш халқаро ассоциацияси) 1965 йилда Цюрихда нотижорат профессионал уюшма сифатида ташкил </a:t>
            </a:r>
            <a:r>
              <a:rPr lang="uz-Cyrl-UZ" sz="1800" dirty="0"/>
              <a:t>э</a:t>
            </a:r>
            <a:r>
              <a:rPr lang="uz-Cyrl-UZ" sz="1800" dirty="0" smtClean="0"/>
              <a:t>тилган.</a:t>
            </a:r>
          </a:p>
          <a:p>
            <a:pPr marL="285750" indent="-285750" algn="just">
              <a:buFont typeface="Wingdings" panose="05000000000000000000" pitchFamily="2" charset="2"/>
              <a:buChar char="Ø"/>
            </a:pPr>
            <a:r>
              <a:rPr lang="uz-Cyrl-UZ" sz="1800" dirty="0" smtClean="0"/>
              <a:t>Унинг асосий мақсади бутун дунё бўйлаб лойиҳаларни бошқариш усуллари ва воситаларини ишлаб чиқиш, кенг тарқатиш ва амалий қўллашга кўмаклашишдир</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мустақил</a:t>
            </a:r>
            <a:r>
              <a:rPr lang="ru-RU" sz="1800" dirty="0" smtClean="0"/>
              <a:t> </a:t>
            </a:r>
            <a:r>
              <a:rPr lang="ru-RU" sz="1800" dirty="0"/>
              <a:t>профессионал </a:t>
            </a:r>
            <a:r>
              <a:rPr lang="uz-Cyrl-UZ" sz="1800" dirty="0" smtClean="0"/>
              <a:t>интизом сифатида лойиҳаларни бошқаришни ривожлантиришга ва уюшма доирасидаги лойиҳаларни бошқариш бўйича мутахассисларни сертификатлашга фаол ёрдам беради.</a:t>
            </a:r>
          </a:p>
          <a:p>
            <a:pPr marL="285750" indent="-285750" algn="just">
              <a:buFont typeface="Wingdings" panose="05000000000000000000" pitchFamily="2" charset="2"/>
              <a:buChar char="Ø"/>
            </a:pPr>
            <a:r>
              <a:rPr lang="uz-Cyrl-UZ" sz="1800" dirty="0" smtClean="0"/>
              <a:t>Ҳозирги вақтда</a:t>
            </a:r>
            <a:r>
              <a:rPr lang="ru-RU" sz="1800" dirty="0" smtClean="0"/>
              <a:t> </a:t>
            </a:r>
            <a:r>
              <a:rPr lang="en-US" sz="1800" dirty="0" smtClean="0"/>
              <a:t>IPMA </a:t>
            </a:r>
            <a:r>
              <a:rPr lang="en-US" sz="1800" dirty="0"/>
              <a:t>70 </a:t>
            </a:r>
            <a:r>
              <a:rPr lang="ru-RU" sz="1800" dirty="0"/>
              <a:t>дан </a:t>
            </a:r>
            <a:r>
              <a:rPr lang="uz-Cyrl-UZ" sz="1800" dirty="0" smtClean="0"/>
              <a:t>ортиқ миллий лойиҳаларни бошқариш ассоциацияларини бирлаштиради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IPMA</a:t>
            </a:r>
            <a:endParaRPr lang="en-US" sz="3200" dirty="0"/>
          </a:p>
        </p:txBody>
      </p:sp>
    </p:spTree>
    <p:extLst>
      <p:ext uri="{BB962C8B-B14F-4D97-AF65-F5344CB8AC3E}">
        <p14:creationId xmlns:p14="http://schemas.microsoft.com/office/powerpoint/2010/main" val="466335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Бугунги </a:t>
            </a:r>
            <a:r>
              <a:rPr lang="uz-Cyrl-UZ" sz="1800" smtClean="0"/>
              <a:t>кунда </a:t>
            </a:r>
            <a:r>
              <a:rPr lang="uz-Cyrl-UZ" sz="1800" smtClean="0"/>
              <a:t>етмишта </a:t>
            </a:r>
            <a:r>
              <a:rPr lang="uz-Cyrl-UZ" sz="1800" dirty="0" smtClean="0"/>
              <a:t>миллий аъзо ассоциациялар федерацияси сифатида </a:t>
            </a:r>
            <a:r>
              <a:rPr lang="en-US" sz="1800" dirty="0" smtClean="0"/>
              <a:t>IPMA </a:t>
            </a:r>
            <a:r>
              <a:rPr lang="uz-Cyrl-UZ" sz="1800" dirty="0" smtClean="0"/>
              <a:t>бутун дунё бўйлаб шахслар, лойиҳалар, ташкилотлар ва жамиятларга хизмат кўрсатади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аъзо ассоциациялари манфаатдор томонлар билан ҳамкорлик қилиш ва давлат идоралари, корпорациялар, университетлар ва коллежлар, шунингдек, таълим ташкилотлари ва консалтинг компаниялари билан алоқаларни ривожлантириш орқали ўзларининг таъсир доираларида лойиҳаларни бошқариш ваколатларини ривожлантирадилар</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IPMA</a:t>
            </a:r>
            <a:endParaRPr lang="en-US" sz="3200" dirty="0"/>
          </a:p>
        </p:txBody>
      </p:sp>
    </p:spTree>
    <p:extLst>
      <p:ext uri="{BB962C8B-B14F-4D97-AF65-F5344CB8AC3E}">
        <p14:creationId xmlns:p14="http://schemas.microsoft.com/office/powerpoint/2010/main" val="266452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16961"/>
            <a:ext cx="7975218" cy="3101330"/>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Европадан Осиё</a:t>
            </a:r>
            <a:r>
              <a:rPr lang="ru-RU" sz="1800" dirty="0" smtClean="0"/>
              <a:t>, </a:t>
            </a:r>
            <a:r>
              <a:rPr lang="en-US" sz="1800" dirty="0" smtClean="0"/>
              <a:t>A</a:t>
            </a:r>
            <a:r>
              <a:rPr lang="uz-Cyrl-UZ" sz="1800" dirty="0" smtClean="0"/>
              <a:t>фрика, Яқин Шарқ</a:t>
            </a:r>
            <a:r>
              <a:rPr lang="ru-RU" sz="1800" dirty="0" smtClean="0"/>
              <a:t>, </a:t>
            </a:r>
            <a:r>
              <a:rPr lang="en-US" sz="1800" dirty="0" smtClean="0"/>
              <a:t>A</a:t>
            </a:r>
            <a:r>
              <a:rPr lang="uz-Cyrl-UZ" sz="1800" dirty="0" smtClean="0"/>
              <a:t>встралия ва </a:t>
            </a:r>
            <a:r>
              <a:rPr lang="en-US" sz="1800" dirty="0" smtClean="0"/>
              <a:t>A</a:t>
            </a:r>
            <a:r>
              <a:rPr lang="uz-Cyrl-UZ" sz="1800" dirty="0" smtClean="0"/>
              <a:t>мерикага тарқалди</a:t>
            </a:r>
            <a:r>
              <a:rPr lang="ru-RU" sz="1800" dirty="0" smtClean="0"/>
              <a:t>.</a:t>
            </a:r>
            <a:endParaRPr lang="ru-RU" sz="1800" dirty="0"/>
          </a:p>
          <a:p>
            <a:pPr marL="285750" indent="-285750" algn="just">
              <a:buFont typeface="Wingdings" panose="05000000000000000000" pitchFamily="2" charset="2"/>
              <a:buChar char="Ø"/>
            </a:pPr>
            <a:endParaRPr lang="ru-RU" sz="1800" dirty="0"/>
          </a:p>
          <a:p>
            <a:pPr marL="4572000" indent="-285750" algn="just">
              <a:buFont typeface="Wingdings" panose="05000000000000000000" pitchFamily="2" charset="2"/>
              <a:buChar char="Ø"/>
            </a:pPr>
            <a:r>
              <a:rPr lang="en-US" sz="1800" dirty="0" smtClean="0"/>
              <a:t>IPMA </a:t>
            </a:r>
            <a:r>
              <a:rPr lang="uz-Cyrl-UZ" sz="1800" dirty="0" smtClean="0"/>
              <a:t>орқали турли маданиятлар ва дунёнинг турли бурчакларидан келган шахслар ва ташкилотлар ўзаро манфаатли ҳамкорлик орқали фикр алмашадилар, тегишли ваколатларни </a:t>
            </a:r>
            <a:r>
              <a:rPr lang="uz-Cyrl-UZ" sz="1800" dirty="0"/>
              <a:t>ва </a:t>
            </a:r>
            <a:r>
              <a:rPr lang="uz-Cyrl-UZ" sz="1800" dirty="0" smtClean="0"/>
              <a:t>касбнинг ўзини ривожлантирадилар</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IPMA</a:t>
            </a:r>
            <a:endParaRPr lang="en-US" sz="3200" dirty="0"/>
          </a:p>
        </p:txBody>
      </p:sp>
      <p:pic>
        <p:nvPicPr>
          <p:cNvPr id="2" name="Рисунок 1"/>
          <p:cNvPicPr>
            <a:picLocks noChangeAspect="1"/>
          </p:cNvPicPr>
          <p:nvPr/>
        </p:nvPicPr>
        <p:blipFill>
          <a:blip r:embed="rId2"/>
          <a:stretch>
            <a:fillRect/>
          </a:stretch>
        </p:blipFill>
        <p:spPr>
          <a:xfrm>
            <a:off x="0" y="2213811"/>
            <a:ext cx="4799385" cy="2929689"/>
          </a:xfrm>
          <a:prstGeom prst="rect">
            <a:avLst/>
          </a:prstGeom>
        </p:spPr>
      </p:pic>
    </p:spTree>
    <p:extLst>
      <p:ext uri="{BB962C8B-B14F-4D97-AF65-F5344CB8AC3E}">
        <p14:creationId xmlns:p14="http://schemas.microsoft.com/office/powerpoint/2010/main" val="184484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101330"/>
          </a:xfrm>
          <a:prstGeom prst="rect">
            <a:avLst/>
          </a:prstGeom>
        </p:spPr>
        <p:txBody>
          <a:bodyPr vert="horz" wrap="square" lIns="0" tIns="53816" rIns="0" bIns="0" rtlCol="0">
            <a:spAutoFit/>
          </a:bodyPr>
          <a:lstStyle/>
          <a:p>
            <a:pPr marL="285750" lvl="0" indent="-285750" algn="just">
              <a:buFont typeface="Courier New" panose="02070309020205020404" pitchFamily="49" charset="0"/>
              <a:buChar char="o"/>
            </a:pPr>
            <a:r>
              <a:rPr lang="uz-Cyrl-UZ" sz="1800" dirty="0" smtClean="0"/>
              <a:t>Касб-ҳунар, иқтисодиёт, жамият ва атроф-муҳит манфаати учун глобал тармоқнинг хилма-хиллигини биргаликда яратиш ва ундан фойдаланишга кўмаклашиш.</a:t>
            </a:r>
          </a:p>
          <a:p>
            <a:pPr marL="285750" lvl="0" indent="-285750" algn="just">
              <a:buFont typeface="Courier New" panose="02070309020205020404" pitchFamily="49" charset="0"/>
              <a:buChar char="o"/>
            </a:pPr>
            <a:r>
              <a:rPr lang="uz-Cyrl-UZ" sz="1800" dirty="0" smtClean="0"/>
              <a:t>Давлат, хусусий ва жамият секторларидаги шахслар, лойиҳалар ва ташкилотлар манфаати учун глобал тармоқ орқали ноу-хау, маҳсулот ва хизматларни тақдим этиш.</a:t>
            </a:r>
          </a:p>
          <a:p>
            <a:pPr marL="285750" lvl="0" indent="-285750" algn="just">
              <a:buFont typeface="Courier New" panose="02070309020205020404" pitchFamily="49" charset="0"/>
              <a:buChar char="o"/>
            </a:pPr>
            <a:r>
              <a:rPr lang="uz-Cyrl-UZ" sz="1800" dirty="0" smtClean="0"/>
              <a:t>Барча аъзо бирлашмаларнинг эҳтиёжларига кўра ривожланишига ёрдам бериш учун глобал тармоқдаги максимал синергия.</a:t>
            </a:r>
          </a:p>
          <a:p>
            <a:pPr marL="285750" lvl="0" indent="-285750" algn="just">
              <a:buFont typeface="Courier New" panose="02070309020205020404" pitchFamily="49" charset="0"/>
              <a:buChar char="o"/>
            </a:pPr>
            <a:r>
              <a:rPr lang="uz-Cyrl-UZ" sz="1800" dirty="0" smtClean="0"/>
              <a:t>Лойиҳа бошқарувининг тан олинишига ёрдам бериш ва ушбу соҳани ривожлантириш учун бутун дунё бўйлаб манфаатдор томонларни жалб қилиш</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IPMA</a:t>
            </a:r>
            <a:r>
              <a:rPr lang="uz-Cyrl-UZ" sz="3200" dirty="0" smtClean="0"/>
              <a:t> миссияси</a:t>
            </a:r>
            <a:endParaRPr lang="en-US" sz="3200" dirty="0"/>
          </a:p>
        </p:txBody>
      </p:sp>
    </p:spTree>
    <p:extLst>
      <p:ext uri="{BB962C8B-B14F-4D97-AF65-F5344CB8AC3E}">
        <p14:creationId xmlns:p14="http://schemas.microsoft.com/office/powerpoint/2010/main" val="308880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Лойиҳаларда иштирок этаётган одамларнинг малакаси лойиҳа муваффақиятининг калитидир</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лойиҳа, дастур ва портфел бошқарувида ишлайдиган шахслар учун глобал малака стандартларини тақдим этади.</a:t>
            </a:r>
          </a:p>
          <a:p>
            <a:pPr marL="285750" indent="-285750" algn="just">
              <a:buFont typeface="Wingdings" panose="05000000000000000000" pitchFamily="2" charset="2"/>
              <a:buChar char="Ø"/>
            </a:pPr>
            <a:r>
              <a:rPr lang="uz-Cyrl-UZ" sz="1800" dirty="0" smtClean="0"/>
              <a:t>Индивидуал компетенция билимга асосланади, лекин у билан чекланмайди.</a:t>
            </a:r>
          </a:p>
          <a:p>
            <a:pPr marL="285750" indent="-285750" algn="just">
              <a:buFont typeface="Wingdings" panose="05000000000000000000" pitchFamily="2" charset="2"/>
              <a:buChar char="Ø"/>
            </a:pPr>
            <a:r>
              <a:rPr lang="uz-Cyrl-UZ" sz="1800" dirty="0" smtClean="0"/>
              <a:t>Керакли </a:t>
            </a:r>
            <a:r>
              <a:rPr lang="uz-Cyrl-UZ" sz="1800" dirty="0"/>
              <a:t>натижаларга эришиш </a:t>
            </a:r>
            <a:r>
              <a:rPr lang="uz-Cyrl-UZ" sz="1800" dirty="0" smtClean="0"/>
              <a:t>учун компетенция билим, кўникма ва малакаларни ўз ичига олади</a:t>
            </a:r>
            <a:r>
              <a:rPr lang="ru-RU" sz="1800" dirty="0" smtClean="0"/>
              <a:t>.</a:t>
            </a:r>
          </a:p>
          <a:p>
            <a:pPr algn="just"/>
            <a:r>
              <a:rPr lang="en-US" sz="1800" dirty="0" smtClean="0"/>
              <a:t> </a:t>
            </a:r>
            <a:endParaRPr lang="ru-RU" sz="1800" dirty="0" smtClean="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IPMA</a:t>
            </a:r>
            <a:r>
              <a:rPr lang="uz-Cyrl-UZ" sz="3200" dirty="0" smtClean="0"/>
              <a:t> компетенциялар</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39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3856980" cy="2270333"/>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Индивидуал базавий даражадаги компетенциялар </a:t>
            </a:r>
            <a:r>
              <a:rPr lang="ru-RU" sz="1800" dirty="0" smtClean="0"/>
              <a:t>(</a:t>
            </a:r>
            <a:r>
              <a:rPr lang="en-US" sz="1800" dirty="0"/>
              <a:t>IPMA ICB</a:t>
            </a:r>
            <a:r>
              <a:rPr lang="ru-RU" sz="1800" dirty="0"/>
              <a:t>®</a:t>
            </a:r>
            <a:r>
              <a:rPr lang="ru-RU" sz="1800" dirty="0" smtClean="0"/>
              <a:t>) </a:t>
            </a:r>
            <a:r>
              <a:rPr lang="uz-Cyrl-UZ" sz="1800" dirty="0" smtClean="0"/>
              <a:t>компетенцияларни учта компетенсия соҳасига (</a:t>
            </a:r>
            <a:r>
              <a:rPr lang="ru-RU" sz="1800" dirty="0"/>
              <a:t>«</a:t>
            </a:r>
            <a:r>
              <a:rPr lang="en-US" sz="1800" dirty="0"/>
              <a:t>Eye of Competence</a:t>
            </a:r>
            <a:r>
              <a:rPr lang="ru-RU" sz="1800" dirty="0"/>
              <a:t>»</a:t>
            </a:r>
            <a:r>
              <a:rPr lang="uz-Cyrl-UZ" sz="1800" dirty="0" smtClean="0"/>
              <a:t>) ажратган холда 29 та компетенция элементларини тавсифлайди: перспектива, одамлар ва амалиёт</a:t>
            </a:r>
            <a:r>
              <a:rPr lang="ru-RU" sz="1800" dirty="0" smtClean="0"/>
              <a:t>. </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Eye of Competence</a:t>
            </a:r>
            <a:endParaRPr lang="en-US" sz="3200" dirty="0"/>
          </a:p>
        </p:txBody>
      </p:sp>
      <p:pic>
        <p:nvPicPr>
          <p:cNvPr id="6" name="Рисунок 5"/>
          <p:cNvPicPr>
            <a:picLocks noChangeAspect="1"/>
          </p:cNvPicPr>
          <p:nvPr/>
        </p:nvPicPr>
        <p:blipFill>
          <a:blip r:embed="rId2"/>
          <a:stretch>
            <a:fillRect/>
          </a:stretch>
        </p:blipFill>
        <p:spPr>
          <a:xfrm>
            <a:off x="4881383" y="1497164"/>
            <a:ext cx="4262618" cy="3646336"/>
          </a:xfrm>
          <a:prstGeom prst="rect">
            <a:avLst/>
          </a:prstGeom>
        </p:spPr>
      </p:pic>
      <p:sp>
        <p:nvSpPr>
          <p:cNvPr id="7" name="Прямоугольник 6"/>
          <p:cNvSpPr/>
          <p:nvPr/>
        </p:nvSpPr>
        <p:spPr>
          <a:xfrm>
            <a:off x="7731965" y="4864831"/>
            <a:ext cx="1402948" cy="230832"/>
          </a:xfrm>
          <a:prstGeom prst="rect">
            <a:avLst/>
          </a:prstGeom>
        </p:spPr>
        <p:txBody>
          <a:bodyPr wrap="none">
            <a:spAutoFit/>
          </a:bodyPr>
          <a:lstStyle/>
          <a:p>
            <a:r>
              <a:rPr lang="ru-RU" sz="900" i="1" dirty="0"/>
              <a:t>https://www.ipma.world/</a:t>
            </a:r>
          </a:p>
        </p:txBody>
      </p:sp>
    </p:spTree>
    <p:extLst>
      <p:ext uri="{BB962C8B-B14F-4D97-AF65-F5344CB8AC3E}">
        <p14:creationId xmlns:p14="http://schemas.microsoft.com/office/powerpoint/2010/main" val="1456464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82093" cy="2824331"/>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latin typeface="Verdana"/>
                <a:cs typeface="Verdana"/>
              </a:rPr>
              <a:t>Одамлар.</a:t>
            </a:r>
            <a:r>
              <a:rPr lang="uz-Cyrl-UZ" sz="1800" dirty="0" smtClean="0">
                <a:latin typeface="Verdana"/>
                <a:cs typeface="Verdana"/>
              </a:rPr>
              <a:t> "Одамлар" компетенциясининг </a:t>
            </a:r>
            <a:r>
              <a:rPr lang="uz-Cyrl-UZ" sz="1800" dirty="0">
                <a:latin typeface="Verdana"/>
                <a:cs typeface="Verdana"/>
              </a:rPr>
              <a:t>э</a:t>
            </a:r>
            <a:r>
              <a:rPr lang="uz-Cyrl-UZ" sz="1800" dirty="0" smtClean="0">
                <a:latin typeface="Verdana"/>
                <a:cs typeface="Verdana"/>
              </a:rPr>
              <a:t>лементлари лойиҳани бошқаришда муваффақиятли ишлаш учун зарур бўлган шахсий фазилатларни, билимларни, кўникмаларни ва шахслараро ўзаро муносабатларни белгилайди</a:t>
            </a:r>
            <a:r>
              <a:rPr lang="ru-RU" sz="1800" dirty="0" smtClean="0">
                <a:latin typeface="Verdana"/>
                <a:cs typeface="Verdana"/>
              </a:rPr>
              <a:t>.</a:t>
            </a:r>
            <a:endParaRPr lang="ru-RU" sz="1800" dirty="0">
              <a:latin typeface="Verdana"/>
              <a:cs typeface="Verdana"/>
            </a:endParaRPr>
          </a:p>
          <a:p>
            <a:pPr marL="285750" indent="-285750" algn="just">
              <a:buFont typeface="Wingdings" panose="05000000000000000000" pitchFamily="2" charset="2"/>
              <a:buChar char="Ø"/>
            </a:pPr>
            <a:r>
              <a:rPr lang="en-US" sz="1800" b="1" dirty="0" smtClean="0">
                <a:solidFill>
                  <a:srgbClr val="C00000"/>
                </a:solidFill>
                <a:latin typeface="Verdana"/>
                <a:cs typeface="Verdana"/>
              </a:rPr>
              <a:t>A</a:t>
            </a:r>
            <a:r>
              <a:rPr lang="uz-Cyrl-UZ" sz="1800" b="1" dirty="0" smtClean="0">
                <a:solidFill>
                  <a:srgbClr val="C00000"/>
                </a:solidFill>
                <a:latin typeface="Verdana"/>
                <a:cs typeface="Verdana"/>
              </a:rPr>
              <a:t>малиёт</a:t>
            </a:r>
            <a:r>
              <a:rPr lang="ru-RU" sz="1800" b="1" dirty="0" smtClean="0">
                <a:solidFill>
                  <a:srgbClr val="C00000"/>
                </a:solidFill>
                <a:latin typeface="Verdana"/>
                <a:cs typeface="Verdana"/>
              </a:rPr>
              <a:t>.</a:t>
            </a:r>
            <a:r>
              <a:rPr lang="ru-RU" sz="1800" dirty="0" smtClean="0">
                <a:latin typeface="Verdana"/>
                <a:cs typeface="Verdana"/>
              </a:rPr>
              <a:t> «</a:t>
            </a:r>
            <a:r>
              <a:rPr lang="en-US" sz="1800" dirty="0" smtClean="0">
                <a:latin typeface="Verdana"/>
                <a:cs typeface="Verdana"/>
              </a:rPr>
              <a:t>A</a:t>
            </a:r>
            <a:r>
              <a:rPr lang="uz-Cyrl-UZ" sz="1800" dirty="0" smtClean="0">
                <a:latin typeface="Verdana"/>
                <a:cs typeface="Verdana"/>
              </a:rPr>
              <a:t>малиёт” компетенция элементлари лойиҳаларни муваффақиятли амалга ошириш учун зарур бўлган билимлар зарур бўлган усуллар, воситалар ва усулларни белгилайди.</a:t>
            </a:r>
          </a:p>
          <a:p>
            <a:pPr marL="285750" indent="-285750" algn="just">
              <a:buFont typeface="Wingdings" panose="05000000000000000000" pitchFamily="2" charset="2"/>
              <a:buChar char="Ø"/>
            </a:pPr>
            <a:r>
              <a:rPr lang="uz-Cyrl-UZ" sz="1800" b="1" dirty="0" smtClean="0">
                <a:solidFill>
                  <a:srgbClr val="C00000"/>
                </a:solidFill>
                <a:latin typeface="Verdana"/>
                <a:cs typeface="Verdana"/>
              </a:rPr>
              <a:t>Контекст.</a:t>
            </a:r>
            <a:r>
              <a:rPr lang="uz-Cyrl-UZ" sz="1800" dirty="0" smtClean="0">
                <a:latin typeface="Verdana"/>
                <a:cs typeface="Verdana"/>
              </a:rPr>
              <a:t> "Контекст" компетенциясининг элементлари лойиҳа амалга оширилаётган муҳит билан ишлашда навигатор бўлиб хизмат қилади</a:t>
            </a:r>
            <a:r>
              <a:rPr lang="ru-RU" sz="1800" dirty="0" smtClean="0">
                <a:latin typeface="Verdana"/>
                <a:cs typeface="Verdana"/>
              </a:rPr>
              <a:t>.</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0"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t>Eye of Competence</a:t>
            </a:r>
            <a:endParaRPr lang="en-US" sz="3200" dirty="0"/>
          </a:p>
        </p:txBody>
      </p:sp>
    </p:spTree>
    <p:extLst>
      <p:ext uri="{BB962C8B-B14F-4D97-AF65-F5344CB8AC3E}">
        <p14:creationId xmlns:p14="http://schemas.microsoft.com/office/powerpoint/2010/main" val="3679744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824331"/>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Барча компетенция элементлари керакли билим ва кўникмалар билан батафсил тавсифланган</a:t>
            </a:r>
            <a:r>
              <a:rPr lang="ru-RU" sz="1800" dirty="0" smtClean="0"/>
              <a:t>. </a:t>
            </a:r>
            <a:r>
              <a:rPr lang="en-US" sz="1800" dirty="0" smtClean="0"/>
              <a:t>A</a:t>
            </a:r>
            <a:r>
              <a:rPr lang="uz-Cyrl-UZ" sz="1800" dirty="0" smtClean="0"/>
              <a:t>сосий малака кўрсаткичлари </a:t>
            </a:r>
            <a:r>
              <a:rPr lang="ru-RU" sz="1800" dirty="0" smtClean="0"/>
              <a:t>(</a:t>
            </a:r>
            <a:r>
              <a:rPr lang="en-US" sz="1800" dirty="0" smtClean="0"/>
              <a:t>KCI</a:t>
            </a:r>
            <a:r>
              <a:rPr lang="ru-RU" sz="1800" dirty="0" smtClean="0"/>
              <a:t>) </a:t>
            </a:r>
            <a:r>
              <a:rPr lang="uz-Cyrl-UZ" sz="1800" dirty="0" smtClean="0"/>
              <a:t>муваффақиятли лойиҳа, дастур ва портфелни бошқариш учун якуний кўрсаткичларни тақдим этади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ICB</a:t>
            </a:r>
            <a:r>
              <a:rPr lang="ru-RU" sz="1800" dirty="0" smtClean="0"/>
              <a:t>, </a:t>
            </a:r>
            <a:r>
              <a:rPr lang="uz-Cyrl-UZ" sz="1800" dirty="0" smtClean="0"/>
              <a:t>лавозимидан қатъи назар, лойиҳа, дастур ва портфел бошқарувида ишлайдиган барча турдаги шахслар учун компетенцияларнинг тўлиқ тўпламини қамраб олади.</a:t>
            </a:r>
          </a:p>
          <a:p>
            <a:pPr marL="285750" indent="-285750" algn="just">
              <a:buFont typeface="Wingdings" panose="05000000000000000000" pitchFamily="2" charset="2"/>
              <a:buChar char="Ø"/>
            </a:pPr>
            <a:r>
              <a:rPr lang="uz-Cyrl-UZ" sz="1800" dirty="0" smtClean="0"/>
              <a:t>Сиз лойиҳа менежери, лойиҳани режалаштирувчи, харидор, ҳомий ёки бошқа бирон бир функция бўласизми йўқми, барибир сизга махсус лойиҳа муҳитида муваффақият қозониш учун малака керак бўлади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8570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Асосий малака кўрсатгичлари</a:t>
            </a:r>
            <a:endParaRPr lang="uz-Cyrl-UZ" sz="3200" dirty="0"/>
          </a:p>
        </p:txBody>
      </p:sp>
    </p:spTree>
    <p:extLst>
      <p:ext uri="{BB962C8B-B14F-4D97-AF65-F5344CB8AC3E}">
        <p14:creationId xmlns:p14="http://schemas.microsoft.com/office/powerpoint/2010/main" val="379798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824331"/>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A</a:t>
            </a:r>
            <a:r>
              <a:rPr lang="uz-Cyrl-UZ" sz="1800" dirty="0" smtClean="0"/>
              <a:t>малиётчилар</a:t>
            </a:r>
            <a:r>
              <a:rPr lang="ru-RU" sz="1800" dirty="0" smtClean="0"/>
              <a:t> </a:t>
            </a:r>
            <a:r>
              <a:rPr lang="en-US" sz="1800" dirty="0" smtClean="0"/>
              <a:t>IPMA ICB</a:t>
            </a:r>
            <a:r>
              <a:rPr lang="ru-RU" sz="1800" dirty="0" smtClean="0"/>
              <a:t> </a:t>
            </a:r>
            <a:r>
              <a:rPr lang="ru-RU" sz="1800" dirty="0"/>
              <a:t>дан </a:t>
            </a:r>
            <a:r>
              <a:rPr lang="uz-Cyrl-UZ" sz="1800" dirty="0" smtClean="0"/>
              <a:t>ўзларининг масъулият соҳаларида зарур бўлган ваколатларга эга бўлиш ва </a:t>
            </a:r>
            <a:r>
              <a:rPr lang="en-US" sz="1800" dirty="0" smtClean="0"/>
              <a:t>IPMA-4-</a:t>
            </a:r>
            <a:r>
              <a:rPr lang="uz-Cyrl-UZ" sz="1800" dirty="0" smtClean="0"/>
              <a:t>даражали сертификатлаштириш тизимида сертификатлашга тайёргарлик кўриш учун фойдаланадилар</a:t>
            </a:r>
            <a:r>
              <a:rPr lang="ru-RU" sz="1800" dirty="0" smtClean="0"/>
              <a:t>.</a:t>
            </a:r>
            <a:endParaRPr lang="ru-RU" sz="1800" dirty="0"/>
          </a:p>
          <a:p>
            <a:pPr marL="285750" indent="-285750" algn="just">
              <a:buFont typeface="Wingdings" panose="05000000000000000000" pitchFamily="2" charset="2"/>
              <a:buChar char="Ø"/>
            </a:pPr>
            <a:r>
              <a:rPr lang="uz-Cyrl-UZ" sz="1800" dirty="0" smtClean="0"/>
              <a:t>Ходимлар бўйича мутахассислар, ўқитувчилар ва мураббийлар </a:t>
            </a:r>
            <a:r>
              <a:rPr lang="en-US" sz="1800" dirty="0" smtClean="0"/>
              <a:t>IPMA ICB</a:t>
            </a:r>
            <a:r>
              <a:rPr lang="ru-RU" sz="1800" dirty="0" smtClean="0"/>
              <a:t> </a:t>
            </a:r>
            <a:r>
              <a:rPr lang="ru-RU" sz="1800" dirty="0"/>
              <a:t>дан </a:t>
            </a:r>
            <a:r>
              <a:rPr lang="uz-Cyrl-UZ" sz="1800" dirty="0" smtClean="0"/>
              <a:t>тегишли ваколатларни ривожлантириш учун ўқув режалари ва ўқув дастурларини ишлаб чиқиш учун фойдаланадилар</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уларни олдиндан тузилган ўқув дастурлари ва рўйхатдан ўтган ўқув дастурлари ёки ўқув провайдерлари билан таълим ва ўқитиш учун</a:t>
            </a:r>
            <a:r>
              <a:rPr lang="ru-RU" sz="1800" dirty="0" smtClean="0"/>
              <a:t> </a:t>
            </a:r>
            <a:r>
              <a:rPr lang="en-US" sz="1800" dirty="0" smtClean="0"/>
              <a:t>IPMA </a:t>
            </a:r>
            <a:r>
              <a:rPr lang="uz-Cyrl-UZ" sz="1800" dirty="0" smtClean="0"/>
              <a:t>Экотизими орқали қўллаб-қувватлайди</a:t>
            </a:r>
            <a:r>
              <a:rPr lang="ru-RU" sz="1800" dirty="0" smtClean="0"/>
              <a:t>. </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0" y="373646"/>
            <a:ext cx="6359550" cy="89826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t>Асосий малака кўрсатгичлари</a:t>
            </a:r>
            <a:endParaRPr lang="en-US" sz="3200" dirty="0"/>
          </a:p>
        </p:txBody>
      </p:sp>
    </p:spTree>
    <p:extLst>
      <p:ext uri="{BB962C8B-B14F-4D97-AF65-F5344CB8AC3E}">
        <p14:creationId xmlns:p14="http://schemas.microsoft.com/office/powerpoint/2010/main" val="690766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993334"/>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Компетенцияни ривожлантириш</a:t>
            </a:r>
            <a:r>
              <a:rPr lang="ru-RU" sz="1800" dirty="0" smtClean="0"/>
              <a:t>: </a:t>
            </a:r>
            <a:endParaRPr lang="en-US" sz="1800" dirty="0" smtClean="0"/>
          </a:p>
          <a:p>
            <a:pPr algn="just"/>
            <a:endParaRPr lang="en-US" sz="1800" b="1" dirty="0"/>
          </a:p>
          <a:p>
            <a:pPr algn="just"/>
            <a:r>
              <a:rPr lang="en-US" sz="1800" dirty="0" smtClean="0"/>
              <a:t>IPMA </a:t>
            </a:r>
            <a:r>
              <a:rPr lang="uz-Cyrl-UZ" sz="1800" dirty="0" smtClean="0"/>
              <a:t>индивидуал ваколатлар бўйича ўзининг глобал стандартини тақдим этиш орқали қўллаб-қувватлайди. </a:t>
            </a:r>
            <a:r>
              <a:rPr lang="en-US" sz="1800" dirty="0" smtClean="0"/>
              <a:t>IPMA ICB</a:t>
            </a:r>
            <a:r>
              <a:rPr lang="ru-RU" sz="1800" dirty="0" smtClean="0"/>
              <a:t> </a:t>
            </a:r>
            <a:r>
              <a:rPr lang="uz-Cyrl-UZ" sz="1800" dirty="0" smtClean="0"/>
              <a:t>сизга малакали бўлиш ва охир-оқибатда яхши лойиҳа натижаларига эришиш учун билимлардан ташқарига чиқиш имконини берувчи кенг кўламли амалиётчи ролларини ўз ичига олади.</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Шахслар учун асосий афзалликлар</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917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439336"/>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Компетентли шахсларни сертификациялаш</a:t>
            </a:r>
            <a:r>
              <a:rPr lang="ru-RU" sz="1800" dirty="0" smtClean="0"/>
              <a:t>: </a:t>
            </a:r>
            <a:endParaRPr lang="en-US" sz="1800" dirty="0" smtClean="0"/>
          </a:p>
          <a:p>
            <a:pPr marL="285750" indent="-285750" algn="just">
              <a:buFont typeface="Wingdings" panose="05000000000000000000" pitchFamily="2" charset="2"/>
              <a:buChar char="Ø"/>
            </a:pPr>
            <a:endParaRPr lang="en-US" sz="1800" dirty="0"/>
          </a:p>
          <a:p>
            <a:pPr algn="just"/>
            <a:r>
              <a:rPr lang="en-US" sz="1800" dirty="0" smtClean="0"/>
              <a:t>IPMA PM</a:t>
            </a:r>
            <a:r>
              <a:rPr lang="ru-RU" sz="1800" dirty="0" smtClean="0"/>
              <a:t> </a:t>
            </a:r>
            <a:r>
              <a:rPr lang="uz-Cyrl-UZ" sz="1800" dirty="0" smtClean="0"/>
              <a:t>ваколатларини баҳолаш ва тан олиш учун изчил тизимни таклиф этади</a:t>
            </a:r>
            <a:r>
              <a:rPr lang="ru-RU" sz="1800" dirty="0" smtClean="0"/>
              <a:t>: </a:t>
            </a:r>
            <a:r>
              <a:rPr lang="ru-RU" sz="1800" dirty="0"/>
              <a:t>у </a:t>
            </a:r>
            <a:r>
              <a:rPr lang="uz-Cyrl-UZ" sz="1800" dirty="0"/>
              <a:t>т</a:t>
            </a:r>
            <a:r>
              <a:rPr lang="uz-Cyrl-UZ" sz="1800" dirty="0" smtClean="0"/>
              <a:t>ўрт даражали сертификатлаш тизими </a:t>
            </a:r>
            <a:r>
              <a:rPr lang="ru-RU" sz="1800" dirty="0" smtClean="0"/>
              <a:t>(4-</a:t>
            </a:r>
            <a:r>
              <a:rPr lang="en-US" sz="1800" dirty="0" smtClean="0"/>
              <a:t>L</a:t>
            </a:r>
            <a:r>
              <a:rPr lang="ru-RU" sz="1800" dirty="0" smtClean="0"/>
              <a:t>-</a:t>
            </a:r>
            <a:r>
              <a:rPr lang="en-US" sz="1800" dirty="0" smtClean="0"/>
              <a:t>C) </a:t>
            </a:r>
            <a:r>
              <a:rPr lang="uz-Cyrl-UZ" sz="1800" dirty="0" smtClean="0"/>
              <a:t>сифатида танилган.</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Шахслар учун асосий афзалликлар</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044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270333"/>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Лойиҳа бошқаруви бўйича ваколатли маслаҳатчиларни сертификатлаш</a:t>
            </a:r>
            <a:r>
              <a:rPr lang="ru-RU" sz="1800" dirty="0" smtClean="0"/>
              <a:t>: </a:t>
            </a:r>
            <a:endParaRPr lang="en-US" sz="1800" dirty="0" smtClean="0"/>
          </a:p>
          <a:p>
            <a:pPr marL="285750" indent="-285750" algn="just">
              <a:buFont typeface="Wingdings" panose="05000000000000000000" pitchFamily="2" charset="2"/>
              <a:buChar char="Ø"/>
            </a:pPr>
            <a:endParaRPr lang="en-US" sz="1800" dirty="0"/>
          </a:p>
          <a:p>
            <a:pPr algn="just"/>
            <a:r>
              <a:rPr lang="en-US" sz="1800" dirty="0" smtClean="0"/>
              <a:t>IPMA </a:t>
            </a:r>
            <a:r>
              <a:rPr lang="uz-Cyrl-UZ" sz="1800" dirty="0" smtClean="0"/>
              <a:t>лойиҳаларни бошқариш бўйича маслаҳатчи ваколатларини сертификатлаш орқали ташкилотларга лойиҳаларни, дастурларни ва портфелларни яхшироқ бошқаришга ёрдам бериш учун лойиҳаларни бошқариш бўйича маслаҳатчи ваколатларини глобал тан олиш имконини беради.</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Шахслар учун асосий афзалликлар</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562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993334"/>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PM</a:t>
            </a:r>
            <a:r>
              <a:rPr lang="ru-RU" sz="1800" dirty="0" smtClean="0"/>
              <a:t> </a:t>
            </a:r>
            <a:r>
              <a:rPr lang="uz-Cyrl-UZ" sz="1800" dirty="0" smtClean="0"/>
              <a:t>бўйича тренинг мустақил тренинг провайдерлари томонидан таъминланса-да</a:t>
            </a:r>
            <a:r>
              <a:rPr lang="ru-RU" sz="1800" dirty="0" smtClean="0"/>
              <a:t>, </a:t>
            </a:r>
            <a:r>
              <a:rPr lang="en-US" sz="1800" dirty="0" smtClean="0"/>
              <a:t>IPMA </a:t>
            </a:r>
            <a:r>
              <a:rPr lang="uz-Cyrl-UZ" sz="1800" dirty="0" smtClean="0"/>
              <a:t>тегишли ташкилотларга уларнинг курслари </a:t>
            </a:r>
            <a:r>
              <a:rPr lang="en-US" sz="1800" dirty="0" smtClean="0"/>
              <a:t>IPMA </a:t>
            </a:r>
            <a:r>
              <a:rPr lang="uz-Cyrl-UZ" sz="1800" dirty="0" smtClean="0"/>
              <a:t>малака модели ва унинг сертификатлаш тизимига мос келишини таъминлаш орқали бозор кўринишини топиш йўлини таклиф қилади.</a:t>
            </a:r>
          </a:p>
          <a:p>
            <a:pPr algn="just"/>
            <a:endParaRPr lang="uz-Cyrl-UZ" sz="1800" dirty="0" smtClean="0"/>
          </a:p>
          <a:p>
            <a:pPr marL="285750" indent="-285750" algn="just">
              <a:buFont typeface="Wingdings" panose="05000000000000000000" pitchFamily="2" charset="2"/>
              <a:buChar char="Ø"/>
            </a:pPr>
            <a:r>
              <a:rPr lang="en-US" sz="1800" dirty="0" smtClean="0"/>
              <a:t>IPMA </a:t>
            </a:r>
            <a:r>
              <a:rPr lang="uz-Cyrl-UZ" sz="1800" dirty="0" smtClean="0"/>
              <a:t>адабиётларни лойиҳа, дастур ва портфелни бошқариш бўйича ваколатларни ривожлантириш имконияти сифатида тавсия қилади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Тренинг</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718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439336"/>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ўзининг “</a:t>
            </a:r>
            <a:r>
              <a:rPr lang="en-US" sz="1800" dirty="0" smtClean="0"/>
              <a:t>Young Crew" </a:t>
            </a:r>
            <a:r>
              <a:rPr lang="uz-Cyrl-UZ" sz="1800" dirty="0" smtClean="0"/>
              <a:t>дастурини лойиҳа бошқарувига иштиёқи бўлган ёш ва ривожланаётган мутахассислар - эртанги куннинг етакчилари учун етакчи глобал тармоқ билан таъминлайди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Young Crew </a:t>
            </a:r>
            <a:r>
              <a:rPr lang="en-US" sz="1800" dirty="0"/>
              <a:t>- </a:t>
            </a:r>
            <a:r>
              <a:rPr lang="uz-Cyrl-UZ" sz="1800" dirty="0" smtClean="0"/>
              <a:t>бу лойиҳаларни бошқариш бўйича мутахассислар ва 35 ёшгача бўлган талабалар учун платформа</a:t>
            </a:r>
            <a:r>
              <a:rPr lang="ru-RU" sz="1800" dirty="0" smtClean="0"/>
              <a:t>. </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IPMA</a:t>
            </a:r>
            <a:r>
              <a:rPr lang="ru-RU" dirty="0"/>
              <a:t> </a:t>
            </a:r>
            <a:r>
              <a:rPr lang="ru-RU" dirty="0" smtClean="0"/>
              <a:t>- </a:t>
            </a:r>
            <a:r>
              <a:rPr lang="en-US" dirty="0"/>
              <a:t>Young Crew</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79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algn="just"/>
            <a:r>
              <a:rPr lang="uz-Cyrl-UZ" sz="1800" dirty="0" smtClean="0"/>
              <a:t>Шундай қилиб</a:t>
            </a:r>
            <a:r>
              <a:rPr lang="ru-RU" sz="1800" dirty="0" smtClean="0"/>
              <a:t>, </a:t>
            </a:r>
            <a:r>
              <a:rPr lang="en-US" sz="1800" dirty="0" smtClean="0"/>
              <a:t>IPMA Young Crew </a:t>
            </a:r>
            <a:r>
              <a:rPr lang="uz-Cyrl-UZ" sz="1800" dirty="0" smtClean="0"/>
              <a:t>дастурини қуйидагилар учун таклиф қилади</a:t>
            </a:r>
            <a:r>
              <a:rPr lang="ru-RU" sz="1800" dirty="0" smtClean="0"/>
              <a:t>:</a:t>
            </a:r>
            <a:endParaRPr lang="ru-RU" sz="1800" dirty="0"/>
          </a:p>
          <a:p>
            <a:pPr marL="536575" indent="-285750" algn="just">
              <a:buFont typeface="Courier New" panose="02070309020205020404" pitchFamily="49" charset="0"/>
              <a:buChar char="o"/>
            </a:pPr>
            <a:r>
              <a:rPr lang="uz-Cyrl-UZ" sz="1800" dirty="0" smtClean="0"/>
              <a:t>аъзоларни ёш ва ривожланаётган лойиҳа менежерларининг халқаро тармоғига интеграция қилиш</a:t>
            </a:r>
          </a:p>
          <a:p>
            <a:pPr marL="536575" indent="-285750" algn="just">
              <a:buFont typeface="Courier New" panose="02070309020205020404" pitchFamily="49" charset="0"/>
              <a:buChar char="o"/>
            </a:pPr>
            <a:r>
              <a:rPr lang="uz-Cyrl-UZ" sz="1800" dirty="0" smtClean="0"/>
              <a:t>соҳа ва бошқа тармоқлар вакиллари билан бевосита алоқа ўрнатиш</a:t>
            </a:r>
          </a:p>
          <a:p>
            <a:pPr marL="536575" indent="-285750" algn="just">
              <a:buFont typeface="Courier New" panose="02070309020205020404" pitchFamily="49" charset="0"/>
              <a:buChar char="o"/>
            </a:pPr>
            <a:r>
              <a:rPr lang="uz-Cyrl-UZ" sz="1800" dirty="0" smtClean="0"/>
              <a:t>тажрибали лойиҳа менежерлари билан мулоқот ўрнатиш</a:t>
            </a:r>
          </a:p>
          <a:p>
            <a:pPr marL="536575" indent="-285750" algn="just">
              <a:buFont typeface="Courier New" panose="02070309020205020404" pitchFamily="49" charset="0"/>
              <a:buChar char="o"/>
            </a:pPr>
            <a:r>
              <a:rPr lang="uz-Cyrl-UZ" sz="1800" dirty="0" smtClean="0"/>
              <a:t>чегирмали нархларда </a:t>
            </a:r>
            <a:r>
              <a:rPr lang="en-US" sz="1800" dirty="0" smtClean="0"/>
              <a:t>Young Crew</a:t>
            </a:r>
            <a:r>
              <a:rPr lang="uz-Cyrl-UZ" sz="1800" dirty="0" smtClean="0"/>
              <a:t> тадбирларига кириш</a:t>
            </a:r>
          </a:p>
          <a:p>
            <a:pPr marL="536575" indent="-285750" algn="just">
              <a:buFont typeface="Courier New" panose="02070309020205020404" pitchFamily="49" charset="0"/>
              <a:buChar char="o"/>
            </a:pPr>
            <a:r>
              <a:rPr lang="uz-Cyrl-UZ" sz="1800" dirty="0" smtClean="0"/>
              <a:t>лойиҳаларни бошқариш соҳасида илмий тадқиқот тезисларини давом эттириш ва бошқалар.</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IPMA</a:t>
            </a:r>
            <a:r>
              <a:rPr lang="ru-RU" dirty="0"/>
              <a:t> </a:t>
            </a:r>
            <a:r>
              <a:rPr lang="ru-RU" dirty="0" smtClean="0"/>
              <a:t>- </a:t>
            </a:r>
            <a:r>
              <a:rPr lang="en-US" dirty="0"/>
              <a:t>Young Crew</a:t>
            </a:r>
            <a:endParaRPr lang="en-US" sz="3200" dirty="0"/>
          </a:p>
        </p:txBody>
      </p:sp>
    </p:spTree>
    <p:extLst>
      <p:ext uri="{BB962C8B-B14F-4D97-AF65-F5344CB8AC3E}">
        <p14:creationId xmlns:p14="http://schemas.microsoft.com/office/powerpoint/2010/main" val="183470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8090482" cy="3378328"/>
          </a:xfrm>
          <a:prstGeom prst="rect">
            <a:avLst/>
          </a:prstGeom>
        </p:spPr>
        <p:txBody>
          <a:bodyPr vert="horz" wrap="square" lIns="0" tIns="53816" rIns="0" bIns="0" rtlCol="0">
            <a:spAutoFit/>
          </a:bodyPr>
          <a:lstStyle/>
          <a:p>
            <a:pPr marL="285750" indent="-285750" algn="just">
              <a:buFont typeface="Courier New" panose="02070309020205020404" pitchFamily="49" charset="0"/>
              <a:buChar char="o"/>
            </a:pPr>
            <a:r>
              <a:rPr lang="uz-Cyrl-UZ" sz="1800" dirty="0" smtClean="0"/>
              <a:t>Лойиҳа, дастур ва портфелни бошқариш соҳасида индивидуал ваколатларни ривожлантириш.</a:t>
            </a:r>
          </a:p>
          <a:p>
            <a:pPr marL="285750" indent="-285750" algn="just">
              <a:buFont typeface="Courier New" panose="02070309020205020404" pitchFamily="49" charset="0"/>
              <a:buChar char="o"/>
            </a:pPr>
            <a:r>
              <a:rPr lang="uz-Cyrl-UZ" sz="1800" dirty="0" smtClean="0"/>
              <a:t>Лойиҳалар, дастурлар ва портфеллар устида ишлаш натижасида эришган ютуқларингизнинг жаҳон миқёсида тан олинишини таъминлаш.</a:t>
            </a:r>
          </a:p>
          <a:p>
            <a:pPr marL="285750" indent="-285750" algn="just">
              <a:buFont typeface="Courier New" panose="02070309020205020404" pitchFamily="49" charset="0"/>
              <a:buChar char="o"/>
            </a:pPr>
            <a:r>
              <a:rPr lang="uz-Cyrl-UZ" sz="1800" dirty="0" smtClean="0"/>
              <a:t>Лойиҳа, дастур ва портфел бошқарувидаги мартаба бўйича шахсий маслаҳатлар бериш.</a:t>
            </a:r>
          </a:p>
          <a:p>
            <a:pPr marL="285750" indent="-285750" algn="just">
              <a:buFont typeface="Courier New" panose="02070309020205020404" pitchFamily="49" charset="0"/>
              <a:buChar char="o"/>
            </a:pPr>
            <a:r>
              <a:rPr lang="uz-Cyrl-UZ" sz="1800" dirty="0" smtClean="0"/>
              <a:t>Лойиҳа бошқарувининг глобал дунёси билан тармоқ ва ўзаро алоқа қилиш учун муҳитни таъминлаш</a:t>
            </a:r>
            <a:r>
              <a:rPr lang="ru-RU" sz="1800" dirty="0" smtClean="0"/>
              <a:t>.</a:t>
            </a:r>
            <a:endParaRPr lang="ru-RU" sz="1800" dirty="0"/>
          </a:p>
          <a:p>
            <a:pPr marL="285750" indent="-285750" algn="just">
              <a:buFont typeface="Courier New" panose="02070309020205020404" pitchFamily="49" charset="0"/>
              <a:buChar char="o"/>
            </a:pPr>
            <a:r>
              <a:rPr lang="uz-Cyrl-UZ" sz="1800" dirty="0" smtClean="0"/>
              <a:t>Глобал </a:t>
            </a:r>
            <a:r>
              <a:rPr lang="en-US" sz="1800" dirty="0" smtClean="0"/>
              <a:t>Young Crew</a:t>
            </a:r>
            <a:r>
              <a:rPr lang="uz-Cyrl-UZ" sz="1800" dirty="0" smtClean="0"/>
              <a:t> семинарларида қатнашиш, ёш лойиҳа менежери танловида, лойиҳа бошқаруви чемпионатида ёки глобал </a:t>
            </a:r>
            <a:r>
              <a:rPr lang="en-US" sz="1800" dirty="0" err="1" smtClean="0"/>
              <a:t>eCollaboration</a:t>
            </a:r>
            <a:r>
              <a:rPr lang="ru-RU" sz="1800" dirty="0" smtClean="0"/>
              <a:t> </a:t>
            </a:r>
            <a:r>
              <a:rPr lang="ru-RU" sz="1800" dirty="0"/>
              <a:t>- </a:t>
            </a:r>
            <a:r>
              <a:rPr lang="en-US" sz="1800" dirty="0" err="1" smtClean="0"/>
              <a:t>GeCC</a:t>
            </a:r>
            <a:r>
              <a:rPr lang="ru-RU" sz="1800" dirty="0"/>
              <a:t>о </a:t>
            </a:r>
            <a:r>
              <a:rPr lang="uz-Cyrl-UZ" sz="1800" dirty="0" smtClean="0"/>
              <a:t>танловида қатнашиш</a:t>
            </a:r>
            <a:r>
              <a:rPr lang="ru-RU" sz="1800" dirty="0" smtClean="0"/>
              <a:t>.</a:t>
            </a:r>
            <a:endParaRPr lang="ru-RU" sz="1800" dirty="0"/>
          </a:p>
          <a:p>
            <a:pPr marL="285750" indent="-285750" algn="just">
              <a:buFont typeface="Courier New" panose="02070309020205020404" pitchFamily="49" charset="0"/>
              <a:buChar char="o"/>
            </a:pPr>
            <a:r>
              <a:rPr lang="uz-Cyrl-UZ" sz="1800" dirty="0" smtClean="0"/>
              <a:t>Коучинг ва мураббийлик дастури</a:t>
            </a:r>
            <a:r>
              <a:rPr lang="ru-RU" sz="1800" dirty="0" smtClean="0"/>
              <a:t>.</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IPMA</a:t>
            </a:r>
            <a:r>
              <a:rPr lang="ru-RU" dirty="0"/>
              <a:t> </a:t>
            </a:r>
            <a:r>
              <a:rPr lang="ru-RU" dirty="0" smtClean="0"/>
              <a:t>– </a:t>
            </a:r>
            <a:r>
              <a:rPr lang="uz-Cyrl-UZ" dirty="0" smtClean="0"/>
              <a:t>ёшлар учун</a:t>
            </a:r>
            <a:endParaRPr lang="en-US" sz="3200" dirty="0"/>
          </a:p>
        </p:txBody>
      </p:sp>
    </p:spTree>
    <p:extLst>
      <p:ext uri="{BB962C8B-B14F-4D97-AF65-F5344CB8AC3E}">
        <p14:creationId xmlns:p14="http://schemas.microsoft.com/office/powerpoint/2010/main" val="1773269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439336"/>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Лойиҳа ва дастурлар ноёбдир</a:t>
            </a:r>
            <a:r>
              <a:rPr lang="ru-RU" sz="1800" dirty="0" smtClean="0"/>
              <a:t>. </a:t>
            </a:r>
            <a:r>
              <a:rPr lang="ru-RU" sz="1800" dirty="0" err="1"/>
              <a:t>Л</a:t>
            </a:r>
            <a:r>
              <a:rPr lang="ru-RU" sz="1800" dirty="0" err="1" smtClean="0"/>
              <a:t>ойиҳ</a:t>
            </a:r>
            <a:r>
              <a:rPr lang="en-US" sz="1800" dirty="0" smtClean="0"/>
              <a:t>a</a:t>
            </a:r>
            <a:r>
              <a:rPr lang="ru-RU" sz="1800" dirty="0" smtClean="0"/>
              <a:t>л</a:t>
            </a:r>
            <a:r>
              <a:rPr lang="en-US" sz="1800" dirty="0" smtClean="0"/>
              <a:t>a</a:t>
            </a:r>
            <a:r>
              <a:rPr lang="ru-RU" sz="1800" dirty="0" smtClean="0"/>
              <a:t>р </a:t>
            </a:r>
            <a:r>
              <a:rPr lang="uz-Cyrl-UZ" sz="1800" dirty="0" smtClean="0"/>
              <a:t>ва</a:t>
            </a:r>
            <a:r>
              <a:rPr lang="ru-RU" sz="1800" dirty="0" smtClean="0"/>
              <a:t> д</a:t>
            </a:r>
            <a:r>
              <a:rPr lang="en-US" sz="1800" dirty="0" smtClean="0"/>
              <a:t>a</a:t>
            </a:r>
            <a:r>
              <a:rPr lang="ru-RU" sz="1800" dirty="0" err="1" smtClean="0"/>
              <a:t>стурл</a:t>
            </a:r>
            <a:r>
              <a:rPr lang="en-US" sz="1800" dirty="0" smtClean="0"/>
              <a:t>a</a:t>
            </a:r>
            <a:r>
              <a:rPr lang="ru-RU" sz="1800" dirty="0" err="1" smtClean="0"/>
              <a:t>рда</a:t>
            </a:r>
            <a:r>
              <a:rPr lang="ru-RU" sz="1800" dirty="0" smtClean="0"/>
              <a:t> </a:t>
            </a:r>
            <a:r>
              <a:rPr lang="uz-Cyrl-UZ" sz="1800" dirty="0" smtClean="0"/>
              <a:t>ишлаш услубингиз одатдаги вазифаларни бажаришдан фарқ қилади</a:t>
            </a:r>
            <a:r>
              <a:rPr lang="ru-RU" sz="1800" dirty="0" smtClean="0"/>
              <a:t>; </a:t>
            </a:r>
            <a:r>
              <a:rPr lang="uz-Cyrl-UZ" sz="1800" dirty="0" smtClean="0"/>
              <a:t>Лойиҳалар ва дастурларнинг мураккаблиги ва динамикаси баъзан ҳаддан ташқари кўп бўлиб, барча одамлардан бу қийинчиликларни енгишни ўрганишни талаб қилади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Лойиҳа ва дастурлар</a:t>
            </a:r>
            <a:endParaRPr lang="uz-Cyrl-UZ" sz="3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9953" y="2743249"/>
            <a:ext cx="3506525" cy="2400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1505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Лойиҳа сифатининг асоси </a:t>
            </a:r>
            <a:r>
              <a:rPr lang="ru-RU" sz="1800" dirty="0" smtClean="0"/>
              <a:t>(</a:t>
            </a:r>
            <a:r>
              <a:rPr lang="en-US" sz="1800" dirty="0" smtClean="0"/>
              <a:t>IPMA PEB</a:t>
            </a:r>
            <a:r>
              <a:rPr lang="ru-RU" sz="1800" dirty="0" smtClean="0"/>
              <a:t>®) </a:t>
            </a:r>
            <a:r>
              <a:rPr lang="uz-Cyrl-UZ" sz="1800" dirty="0" smtClean="0"/>
              <a:t>лойиҳа ва дастурларни бошқаришда мукаммаллик тушунчасини тавсифлайди.</a:t>
            </a:r>
          </a:p>
          <a:p>
            <a:pPr marL="285750" indent="-285750" algn="just">
              <a:buFont typeface="Wingdings" panose="05000000000000000000" pitchFamily="2" charset="2"/>
              <a:buChar char="Ø"/>
            </a:pPr>
            <a:r>
              <a:rPr lang="uz-Cyrl-UZ" sz="1800" dirty="0" smtClean="0"/>
              <a:t>Шунингдек, у ташкилотлар ва амалиётчилар учун ўз лойиҳалари ва дастурларининг лойиҳа мукаммаллигига эришиш қобилиятини баҳолашда қўлланма бўлиб хизмат қилади.</a:t>
            </a:r>
          </a:p>
          <a:p>
            <a:pPr marL="285750" indent="-285750" algn="just">
              <a:buFont typeface="Wingdings" panose="05000000000000000000" pitchFamily="2" charset="2"/>
              <a:buChar char="Ø"/>
            </a:pPr>
            <a:r>
              <a:rPr lang="en-US" sz="1800" dirty="0" smtClean="0"/>
              <a:t>IPMA PEB</a:t>
            </a:r>
            <a:r>
              <a:rPr lang="ru-RU" sz="1800" dirty="0" smtClean="0"/>
              <a:t> </a:t>
            </a:r>
            <a:r>
              <a:rPr lang="uz-Cyrl-UZ" sz="1800" dirty="0" smtClean="0"/>
              <a:t>ҳар қандай контекстда ва маълум бир саноат, сектор ёки лойиҳани бошқариш ёндашувидан қатъи назар фойдаланиш учун мўлжалланган</a:t>
            </a:r>
            <a:r>
              <a:rPr lang="ru-RU" sz="1800" dirty="0" smtClean="0"/>
              <a:t>.</a:t>
            </a:r>
            <a:endParaRPr lang="ru-RU" sz="1800" dirty="0"/>
          </a:p>
          <a:p>
            <a:pPr algn="just"/>
            <a:r>
              <a:rPr lang="ru-RU" sz="1800" dirty="0"/>
              <a:t> </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Лойиҳа сифатининг асоси</a:t>
            </a:r>
            <a:endParaRPr lang="ru-RU" dirty="0" smtClean="0"/>
          </a:p>
          <a:p>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9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439336"/>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PEB</a:t>
            </a:r>
            <a:r>
              <a:rPr lang="ru-RU" sz="1800" dirty="0" smtClean="0"/>
              <a:t> </a:t>
            </a:r>
            <a:r>
              <a:rPr lang="uz-Cyrl-UZ" sz="1800" dirty="0" smtClean="0"/>
              <a:t>асосида</a:t>
            </a:r>
            <a:r>
              <a:rPr lang="ru-RU" sz="1800" dirty="0" smtClean="0"/>
              <a:t> </a:t>
            </a:r>
            <a:r>
              <a:rPr lang="en-US" sz="1800" dirty="0" smtClean="0"/>
              <a:t>IPMA </a:t>
            </a:r>
            <a:r>
              <a:rPr lang="uz-Cyrl-UZ" sz="1800" dirty="0" smtClean="0"/>
              <a:t>ҳар йили дунёдаги энг муваффақиятли лойиҳа жамоаларини Халқаро </a:t>
            </a:r>
            <a:r>
              <a:rPr lang="en-US" sz="1800" dirty="0" smtClean="0"/>
              <a:t>Project Excellency Awards</a:t>
            </a:r>
            <a:r>
              <a:rPr lang="ru-RU" sz="1800" dirty="0" smtClean="0"/>
              <a:t> </a:t>
            </a:r>
            <a:r>
              <a:rPr lang="uz-Cyrl-UZ" sz="1800" dirty="0" smtClean="0"/>
              <a:t>мукофотлари орқали тан олади.</a:t>
            </a:r>
          </a:p>
          <a:p>
            <a:pPr marL="285750" indent="-285750" algn="just">
              <a:buFont typeface="Wingdings" panose="05000000000000000000" pitchFamily="2" charset="2"/>
              <a:buChar char="Ø"/>
            </a:pPr>
            <a:r>
              <a:rPr lang="uz-Cyrl-UZ" sz="1800" dirty="0" smtClean="0"/>
              <a:t>Баҳолаш жараёни </a:t>
            </a:r>
            <a:r>
              <a:rPr lang="en-US" sz="1800" dirty="0" smtClean="0"/>
              <a:t>IPMA PEB</a:t>
            </a:r>
            <a:r>
              <a:rPr lang="ru-RU" sz="1800" dirty="0" smtClean="0"/>
              <a:t> </a:t>
            </a:r>
            <a:r>
              <a:rPr lang="uz-Cyrl-UZ" sz="1800" dirty="0" smtClean="0"/>
              <a:t>нинг асосий элементи бўлган </a:t>
            </a:r>
            <a:r>
              <a:rPr lang="en-US" sz="1800" dirty="0" smtClean="0"/>
              <a:t>IPMA </a:t>
            </a:r>
            <a:r>
              <a:rPr lang="uz-Cyrl-UZ" sz="1800" dirty="0" smtClean="0"/>
              <a:t>лойиҳасининг мукаммаллик моделига асосланади</a:t>
            </a:r>
            <a:r>
              <a:rPr lang="ru-RU" sz="1800" dirty="0" smtClean="0"/>
              <a:t>.</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Лойиҳа сифатининг асоси</a:t>
            </a:r>
            <a:endParaRPr lang="ru-RU" dirty="0"/>
          </a:p>
        </p:txBody>
      </p:sp>
      <p:pic>
        <p:nvPicPr>
          <p:cNvPr id="7"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72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824331"/>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Лойиҳа бошқарувидаги ажойиб ютуқлар </a:t>
            </a:r>
            <a:r>
              <a:rPr lang="en-US" sz="1800" dirty="0" smtClean="0"/>
              <a:t>IPMA </a:t>
            </a:r>
            <a:r>
              <a:rPr lang="uz-Cyrl-UZ" sz="1800" dirty="0" smtClean="0"/>
              <a:t>мукофотининг турли тоифаларида тан олинади:</a:t>
            </a:r>
          </a:p>
          <a:p>
            <a:pPr marL="536575" indent="-285750" algn="just">
              <a:buFont typeface="Courier New" panose="02070309020205020404" pitchFamily="49" charset="0"/>
              <a:buChar char="o"/>
            </a:pPr>
            <a:r>
              <a:rPr lang="en-US" sz="1800" b="1" dirty="0">
                <a:solidFill>
                  <a:srgbClr val="C00000"/>
                </a:solidFill>
              </a:rPr>
              <a:t>Project Excellency </a:t>
            </a:r>
            <a:r>
              <a:rPr lang="en-US" sz="1800" b="1" dirty="0" smtClean="0">
                <a:solidFill>
                  <a:srgbClr val="C00000"/>
                </a:solidFill>
              </a:rPr>
              <a:t>Awards</a:t>
            </a:r>
            <a:r>
              <a:rPr lang="ru-RU" sz="1800" dirty="0" smtClean="0"/>
              <a:t>: </a:t>
            </a:r>
            <a:r>
              <a:rPr lang="uz-Cyrl-UZ" sz="1800" dirty="0" smtClean="0"/>
              <a:t>барча асосий </a:t>
            </a:r>
            <a:r>
              <a:rPr lang="ru-RU" sz="1800" dirty="0" smtClean="0"/>
              <a:t>бизнес </a:t>
            </a:r>
            <a:r>
              <a:rPr lang="uz-Cyrl-UZ" sz="1800" dirty="0" smtClean="0"/>
              <a:t>соҳаларини ифодаловчи ўрта, йирик ва мега лойиҳалар.</a:t>
            </a:r>
          </a:p>
          <a:p>
            <a:pPr marL="536575" indent="-285750" algn="just">
              <a:buFont typeface="Courier New" panose="02070309020205020404" pitchFamily="49" charset="0"/>
              <a:buChar char="o"/>
            </a:pPr>
            <a:r>
              <a:rPr lang="uz-Cyrl-UZ" sz="1800" b="1" dirty="0" smtClean="0">
                <a:solidFill>
                  <a:srgbClr val="C00000"/>
                </a:solidFill>
              </a:rPr>
              <a:t>Ютуқ мукофотлари</a:t>
            </a:r>
            <a:r>
              <a:rPr lang="uz-Cyrl-UZ" sz="1800" dirty="0" smtClean="0"/>
              <a:t>: Халқаро молиялаштирилган гуманитар ёрдам лойиҳаси, Жамиятни ривожлантириш/хизматлар лойиҳаси, Йилнинг </a:t>
            </a:r>
            <a:r>
              <a:rPr lang="ru-RU" sz="1800" dirty="0" smtClean="0"/>
              <a:t>э</a:t>
            </a:r>
            <a:r>
              <a:rPr lang="uz-Cyrl-UZ" sz="1800" dirty="0" smtClean="0"/>
              <a:t>нг яхши лойиҳа менежери ва Йилнинг ёш лойиҳа раҳбари.</a:t>
            </a:r>
          </a:p>
          <a:p>
            <a:pPr marL="536575" indent="-285750" algn="just">
              <a:buFont typeface="Courier New" panose="02070309020205020404" pitchFamily="49" charset="0"/>
              <a:buChar char="o"/>
            </a:pPr>
            <a:r>
              <a:rPr lang="uz-Cyrl-UZ" sz="1800" b="1" dirty="0" smtClean="0">
                <a:solidFill>
                  <a:srgbClr val="C00000"/>
                </a:solidFill>
              </a:rPr>
              <a:t>Миллий мукофотлар</a:t>
            </a:r>
            <a:r>
              <a:rPr lang="ru-RU" sz="1800" dirty="0" smtClean="0"/>
              <a:t>: </a:t>
            </a:r>
            <a:r>
              <a:rPr lang="en-US" sz="1800" dirty="0" smtClean="0"/>
              <a:t>IPMA </a:t>
            </a:r>
            <a:r>
              <a:rPr lang="uz-Cyrl-UZ" sz="1800" dirty="0" smtClean="0"/>
              <a:t>нинг бир нечта аъзо-ассоциациялари лойиҳанинг мукаммаллиги учун миллий мукофот схемаларини ишга туширди.</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smtClean="0"/>
              <a:t>IPMA</a:t>
            </a:r>
            <a:r>
              <a:rPr lang="ru-RU" dirty="0" smtClean="0"/>
              <a:t> </a:t>
            </a:r>
            <a:r>
              <a:rPr lang="uz-Cyrl-UZ" dirty="0" smtClean="0"/>
              <a:t>мукофотлари</a:t>
            </a:r>
            <a:endParaRPr lang="uz-Cyrl-UZ" sz="3200" dirty="0"/>
          </a:p>
        </p:txBody>
      </p:sp>
    </p:spTree>
    <p:extLst>
      <p:ext uri="{BB962C8B-B14F-4D97-AF65-F5344CB8AC3E}">
        <p14:creationId xmlns:p14="http://schemas.microsoft.com/office/powerpoint/2010/main" val="725184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Жамоа компетенциясини ривожлантириш.</a:t>
            </a:r>
            <a:r>
              <a:rPr lang="uz-Cyrl-UZ" sz="1800" dirty="0" smtClean="0"/>
              <a:t> Бугунги рақобатбардош жамиятда лойиҳа ва дастур натижаларини яхшилаш талаб этилади</a:t>
            </a:r>
            <a:r>
              <a:rPr lang="ru-RU" sz="1800" dirty="0" smtClean="0"/>
              <a:t>. </a:t>
            </a:r>
            <a:r>
              <a:rPr lang="en-US" sz="1800" dirty="0" smtClean="0"/>
              <a:t>IPMA </a:t>
            </a:r>
            <a:r>
              <a:rPr lang="uz-Cyrl-UZ" sz="1800" dirty="0" smtClean="0"/>
              <a:t>жамоаларга билим доирасидан ташқарига чиқишга, яхшиланишларни аниқлашга ва лойиҳанинг яхши натижаларига эришишга ёрдам беради</a:t>
            </a:r>
            <a:r>
              <a:rPr lang="ru-RU" sz="1800" dirty="0" smtClean="0"/>
              <a:t>.</a:t>
            </a:r>
            <a:endParaRPr lang="ru-RU" sz="1800" dirty="0"/>
          </a:p>
          <a:p>
            <a:pPr marL="285750" indent="-285750" algn="just">
              <a:buFont typeface="Wingdings" panose="05000000000000000000" pitchFamily="2" charset="2"/>
              <a:buChar char="Ø"/>
            </a:pPr>
            <a:r>
              <a:rPr lang="en-US" sz="1800" b="1" dirty="0">
                <a:solidFill>
                  <a:srgbClr val="C00000"/>
                </a:solidFill>
              </a:rPr>
              <a:t>Project Excellency Awards</a:t>
            </a:r>
            <a:r>
              <a:rPr lang="uz-Cyrl-UZ" sz="1800" b="1" dirty="0" smtClean="0">
                <a:solidFill>
                  <a:srgbClr val="C00000"/>
                </a:solidFill>
              </a:rPr>
              <a:t> </a:t>
            </a:r>
            <a:r>
              <a:rPr lang="uz-Cyrl-UZ" sz="1800" dirty="0" smtClean="0"/>
              <a:t>лойиҳа самарадорлигини ошириш учун мезон бўлиб хизмат қилади</a:t>
            </a:r>
            <a:r>
              <a:rPr lang="ru-RU" sz="1800" dirty="0" smtClean="0"/>
              <a:t>. </a:t>
            </a:r>
            <a:r>
              <a:rPr lang="uz-Cyrl-UZ" sz="1800" dirty="0" smtClean="0"/>
              <a:t>Мукофот учун барча номзодлар малакали ва тажрибали лойиҳа баҳоловчилари жамоасидан мослаштирилган, кенг қамровли фикр-мулоҳаза ҳисоботини оладилар</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Лойиҳа ва дастурларнинг асосий афзалликлари</a:t>
            </a:r>
            <a:endParaRPr lang="en-US" sz="3200" dirty="0"/>
          </a:p>
        </p:txBody>
      </p:sp>
    </p:spTree>
    <p:extLst>
      <p:ext uri="{BB962C8B-B14F-4D97-AF65-F5344CB8AC3E}">
        <p14:creationId xmlns:p14="http://schemas.microsoft.com/office/powerpoint/2010/main" val="1645787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824331"/>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Шахсий мукофотлар битта ҳақиқатни тан олади: </a:t>
            </a:r>
            <a:r>
              <a:rPr lang="uz-Cyrl-UZ" sz="1800" dirty="0" smtClean="0"/>
              <a:t>муваффақиятли лойиҳа бошқаруви муваффақиятли етакчиликни талаб қилади. </a:t>
            </a:r>
            <a:r>
              <a:rPr lang="ru-RU" sz="1800" dirty="0" smtClean="0"/>
              <a:t>Ушбу </a:t>
            </a:r>
            <a:r>
              <a:rPr lang="uz-Cyrl-UZ" sz="1800" dirty="0" smtClean="0"/>
              <a:t>даъвони қўллаб-қувватлаш учун</a:t>
            </a:r>
            <a:r>
              <a:rPr lang="ru-RU" sz="1800" dirty="0" smtClean="0"/>
              <a:t>, </a:t>
            </a:r>
            <a:r>
              <a:rPr lang="en-US" sz="1800" dirty="0" smtClean="0"/>
              <a:t>Project Excellence</a:t>
            </a:r>
            <a:r>
              <a:rPr lang="ru-RU" sz="1800" dirty="0" smtClean="0"/>
              <a:t> </a:t>
            </a:r>
            <a:r>
              <a:rPr lang="uz-Cyrl-UZ" sz="1800" dirty="0" smtClean="0"/>
              <a:t>номзодларининг ажойиб гуруҳини мукофотлашдан ташқари</a:t>
            </a:r>
            <a:r>
              <a:rPr lang="ru-RU" sz="1800" dirty="0" smtClean="0"/>
              <a:t>, </a:t>
            </a:r>
            <a:r>
              <a:rPr lang="en-US" sz="1800" dirty="0" smtClean="0"/>
              <a:t>IPMA </a:t>
            </a:r>
            <a:r>
              <a:rPr lang="uz-Cyrl-UZ" sz="1800" dirty="0" smtClean="0"/>
              <a:t>бир нечта асосий тоифадаги шахсларни мукофотлайди.</a:t>
            </a:r>
          </a:p>
          <a:p>
            <a:pPr marL="285750" indent="-285750" algn="just">
              <a:buFont typeface="Wingdings" panose="05000000000000000000" pitchFamily="2" charset="2"/>
              <a:buChar char="Ø"/>
            </a:pPr>
            <a:r>
              <a:rPr lang="uz-Cyrl-UZ" sz="1800" b="1" dirty="0" smtClean="0">
                <a:solidFill>
                  <a:srgbClr val="C00000"/>
                </a:solidFill>
              </a:rPr>
              <a:t>Муваффақият ҳикоялари</a:t>
            </a:r>
            <a:r>
              <a:rPr lang="uz-Cyrl-UZ" sz="1800" dirty="0" smtClean="0"/>
              <a:t>:</a:t>
            </a:r>
            <a:r>
              <a:rPr lang="ru-RU" sz="1800" dirty="0" smtClean="0"/>
              <a:t> </a:t>
            </a:r>
            <a:r>
              <a:rPr lang="en-US" sz="1800" dirty="0" smtClean="0"/>
              <a:t>IPMA </a:t>
            </a:r>
            <a:r>
              <a:rPr lang="uz-Cyrl-UZ" sz="1800" dirty="0" smtClean="0"/>
              <a:t>мукофотлари кўплаб ҳикояларни айтиб бериши мумкин, аммо уларнинг баъзилари фақат ғолиблар ва етказиб берувчилар ва уларнинг етказиб берувчилари ҳамкорлари ўртасида тақсимланади, чунки </a:t>
            </a:r>
            <a:r>
              <a:rPr lang="en-US" sz="1800" dirty="0" smtClean="0"/>
              <a:t>IPMA </a:t>
            </a:r>
            <a:r>
              <a:rPr lang="uz-Cyrl-UZ" sz="1800" dirty="0" smtClean="0"/>
              <a:t>томонидан тан олинган омиллар рақобатдош устунлик сифатида кўрилади</a:t>
            </a:r>
            <a:r>
              <a:rPr lang="ru-RU" sz="1800" dirty="0" smtClean="0"/>
              <a:t>.</a:t>
            </a:r>
            <a:endParaRPr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Лойиҳа ва дастурларнинг асосий афзалликлари</a:t>
            </a:r>
            <a:endParaRPr lang="en-US" sz="4800" dirty="0"/>
          </a:p>
        </p:txBody>
      </p:sp>
    </p:spTree>
    <p:extLst>
      <p:ext uri="{BB962C8B-B14F-4D97-AF65-F5344CB8AC3E}">
        <p14:creationId xmlns:p14="http://schemas.microsoft.com/office/powerpoint/2010/main" val="333502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378328"/>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ru-RU" sz="1800" b="1" dirty="0">
                <a:solidFill>
                  <a:srgbClr val="C00000"/>
                </a:solidFill>
              </a:rPr>
              <a:t>Престиж</a:t>
            </a:r>
            <a:r>
              <a:rPr lang="ru-RU" sz="1800" dirty="0"/>
              <a:t>: </a:t>
            </a:r>
            <a:r>
              <a:rPr lang="en-US" sz="1800" dirty="0" smtClean="0"/>
              <a:t>IPMA </a:t>
            </a:r>
            <a:r>
              <a:rPr lang="uz-Cyrl-UZ" sz="1800" dirty="0" smtClean="0"/>
              <a:t>халқаро лойиҳа мукаммаллиги мукофоти аризачи ташкилот вакили бўлган халқаро платформани тақдим этиш орқали катта обрў-эътибор беради. Мукофот финалчилари, мукофот ғолиблари ва мукофот олувчиларнинг исмлари турли оммавий ахборот воситаларида эълон қилинади ва </a:t>
            </a:r>
            <a:r>
              <a:rPr lang="en-US" sz="1800" dirty="0" smtClean="0"/>
              <a:t>IPMA International Project Excellence Award</a:t>
            </a:r>
            <a:r>
              <a:rPr lang="ru-RU" sz="1800" dirty="0" smtClean="0"/>
              <a:t> </a:t>
            </a:r>
            <a:r>
              <a:rPr lang="uz-Cyrl-UZ" sz="1800" dirty="0" smtClean="0"/>
              <a:t>логотипи</a:t>
            </a:r>
            <a:r>
              <a:rPr lang="ru-RU" sz="1800" dirty="0" smtClean="0"/>
              <a:t> </a:t>
            </a:r>
            <a:r>
              <a:rPr lang="ru-RU" sz="1800" dirty="0"/>
              <a:t>компания </a:t>
            </a:r>
            <a:r>
              <a:rPr lang="uz-Cyrl-UZ" sz="1800" dirty="0" smtClean="0"/>
              <a:t>ҳужжатлари ва нашрларида мавжуд.</a:t>
            </a:r>
          </a:p>
          <a:p>
            <a:pPr marL="285750" indent="-285750" algn="just">
              <a:buFont typeface="Wingdings" panose="05000000000000000000" pitchFamily="2" charset="2"/>
              <a:buChar char="Ø"/>
            </a:pPr>
            <a:r>
              <a:rPr lang="uz-Cyrl-UZ" sz="1800" b="1" dirty="0" smtClean="0">
                <a:solidFill>
                  <a:srgbClr val="C00000"/>
                </a:solidFill>
              </a:rPr>
              <a:t>Тажриба алмашиш</a:t>
            </a:r>
            <a:r>
              <a:rPr lang="uz-Cyrl-UZ" sz="1800" dirty="0" smtClean="0"/>
              <a:t>: Барча совриндорлар доимий равишда </a:t>
            </a:r>
            <a:r>
              <a:rPr lang="en-US" sz="1800" dirty="0" smtClean="0"/>
              <a:t>IPMA </a:t>
            </a:r>
            <a:r>
              <a:rPr lang="uz-Cyrl-UZ" sz="1800" dirty="0" smtClean="0"/>
              <a:t>конгрессларида лойиҳа ва дастурлардаги илғор тажрибаларни баҳам кўришга таклиф қилинади. Шунингдек</a:t>
            </a:r>
            <a:r>
              <a:rPr lang="ru-RU" sz="1800" dirty="0" smtClean="0"/>
              <a:t>, </a:t>
            </a:r>
            <a:r>
              <a:rPr lang="ru-RU" sz="1800" dirty="0"/>
              <a:t>улар </a:t>
            </a:r>
            <a:r>
              <a:rPr lang="en-US" sz="1800" dirty="0" smtClean="0"/>
              <a:t>IPMA </a:t>
            </a:r>
            <a:r>
              <a:rPr lang="uz-Cyrl-UZ" sz="1800" dirty="0" smtClean="0"/>
              <a:t>мукофотлари клубига, мукофот финалчилари учун эксклюзив гуруҳга</a:t>
            </a:r>
            <a:r>
              <a:rPr lang="ru-RU" sz="1800" dirty="0" smtClean="0"/>
              <a:t>, </a:t>
            </a:r>
            <a:r>
              <a:rPr lang="en-US" sz="1800" dirty="0" smtClean="0"/>
              <a:t>IPMA </a:t>
            </a:r>
            <a:r>
              <a:rPr lang="uz-Cyrl-UZ" sz="1800" dirty="0" smtClean="0"/>
              <a:t>мукофотлари гуруҳига ва етакчи баҳоловчиларга қўшилишга таклиф қилинади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Финалчиларга афзалликлар</a:t>
            </a:r>
            <a:endParaRPr lang="en-US" sz="3200" dirty="0"/>
          </a:p>
        </p:txBody>
      </p:sp>
    </p:spTree>
    <p:extLst>
      <p:ext uri="{BB962C8B-B14F-4D97-AF65-F5344CB8AC3E}">
        <p14:creationId xmlns:p14="http://schemas.microsoft.com/office/powerpoint/2010/main" val="86746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993334"/>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Лойиҳа гуруҳларини бошқариш</a:t>
            </a:r>
            <a:r>
              <a:rPr lang="uz-Cyrl-UZ" sz="1800" dirty="0" smtClean="0"/>
              <a:t>: Бошқа ғолиблар ва финалчилар билан профессионал тажриба алмашиш кўпинча келажакда яхши лойиҳа натижаларига олиб келади</a:t>
            </a:r>
            <a:r>
              <a:rPr lang="ru-RU" sz="1800" dirty="0" smtClean="0"/>
              <a:t>.</a:t>
            </a:r>
            <a:endParaRPr lang="ru-RU" sz="1800" dirty="0"/>
          </a:p>
          <a:p>
            <a:pPr marL="285750" indent="-285750" algn="just">
              <a:buFont typeface="Wingdings" panose="05000000000000000000" pitchFamily="2" charset="2"/>
              <a:buChar char="Ø"/>
            </a:pPr>
            <a:r>
              <a:rPr lang="en-US" sz="1800" b="1" dirty="0" smtClean="0">
                <a:solidFill>
                  <a:srgbClr val="C00000"/>
                </a:solidFill>
              </a:rPr>
              <a:t>IPMA </a:t>
            </a:r>
            <a:r>
              <a:rPr lang="uz-Cyrl-UZ" sz="1800" b="1" dirty="0" smtClean="0">
                <a:solidFill>
                  <a:srgbClr val="C00000"/>
                </a:solidFill>
              </a:rPr>
              <a:t>Бутунжаҳон Конгресси</a:t>
            </a:r>
            <a:r>
              <a:rPr lang="ru-RU" sz="1800" dirty="0" smtClean="0"/>
              <a:t>: </a:t>
            </a:r>
            <a:r>
              <a:rPr lang="en-US" sz="1800" dirty="0" smtClean="0"/>
              <a:t>IPMA </a:t>
            </a:r>
            <a:r>
              <a:rPr lang="uz-Cyrl-UZ" sz="1800" dirty="0" smtClean="0"/>
              <a:t>Бутунжаҳон Конгресси ҳужжатлари ва бошқа нашрлар жамоа лойиҳаси ва масъулиятли ташкилотининг ажойиб натижаларини намойиш қилиш учун қўшимча имконият яратади.</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Финалчиларга афзалликлар</a:t>
            </a:r>
            <a:endParaRPr lang="en-US" sz="4800" dirty="0"/>
          </a:p>
        </p:txBody>
      </p:sp>
      <p:pic>
        <p:nvPicPr>
          <p:cNvPr id="7"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85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824331"/>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Лойиҳаларнинг аҳамияти ва сони ортиб бораётгани ташкилотни</a:t>
            </a:r>
            <a:r>
              <a:rPr lang="ru-RU" sz="1800" dirty="0" smtClean="0"/>
              <a:t> </a:t>
            </a:r>
            <a:r>
              <a:rPr lang="uz-Cyrl-UZ" sz="1800" dirty="0" smtClean="0"/>
              <a:t>ташкил этиш усулини ўзгартиришни талаб қилади</a:t>
            </a:r>
            <a:r>
              <a:rPr lang="ru-RU" sz="1800" dirty="0" smtClean="0"/>
              <a:t>.</a:t>
            </a:r>
            <a:endParaRPr lang="ru-RU" sz="1800" dirty="0"/>
          </a:p>
          <a:p>
            <a:pPr marL="285750" indent="-285750" algn="just">
              <a:buFont typeface="Wingdings" panose="05000000000000000000" pitchFamily="2" charset="2"/>
              <a:buChar char="Ø"/>
            </a:pPr>
            <a:r>
              <a:rPr lang="uz-Cyrl-UZ" sz="1800" dirty="0" smtClean="0"/>
              <a:t>Тузилмалар, жараёнлар ва маданиятлар кўпроқ лойиҳага йўналтирилган бўлиши ва линия фаолияти билан яхши ҳамоҳанг бўлиши керак.</a:t>
            </a:r>
          </a:p>
          <a:p>
            <a:pPr marL="285750" indent="-285750" algn="just">
              <a:buFont typeface="Wingdings" panose="05000000000000000000" pitchFamily="2" charset="2"/>
              <a:buChar char="Ø"/>
            </a:pPr>
            <a:r>
              <a:rPr lang="uz-Cyrl-UZ" sz="1800" dirty="0" smtClean="0"/>
              <a:t>Лойиҳалар ташкилотнинг умумий стратегик мақсадларига ва кутилаётган фойдаларга эришиш учун амалга оширилади.</a:t>
            </a:r>
          </a:p>
          <a:p>
            <a:pPr marL="285750" indent="-285750" algn="just">
              <a:buFont typeface="Wingdings" panose="05000000000000000000" pitchFamily="2" charset="2"/>
              <a:buChar char="Ø"/>
            </a:pPr>
            <a:r>
              <a:rPr lang="uz-Cyrl-UZ" sz="1800" dirty="0" smtClean="0"/>
              <a:t>Шу сабабли, юқори бошқарув ва юқори даражадаги раҳбарлар лойиҳа, дастур ва портфелни бошқариш, қарор қабул қилиш ва қўллаб-қувватлашда фаол иштирок этишлари керак</a:t>
            </a:r>
            <a:r>
              <a:rPr lang="ru-RU" sz="1800" dirty="0" smtClean="0"/>
              <a:t>.</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smtClean="0"/>
              <a:t>IPMA </a:t>
            </a:r>
            <a:r>
              <a:rPr lang="uz-Cyrl-UZ" dirty="0" smtClean="0"/>
              <a:t>ташкилотлар учун</a:t>
            </a:r>
            <a:endParaRPr lang="en-US" sz="3200" dirty="0"/>
          </a:p>
        </p:txBody>
      </p:sp>
    </p:spTree>
    <p:extLst>
      <p:ext uri="{BB962C8B-B14F-4D97-AF65-F5344CB8AC3E}">
        <p14:creationId xmlns:p14="http://schemas.microsoft.com/office/powerpoint/2010/main" val="913511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101330"/>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OCB</a:t>
            </a:r>
            <a:r>
              <a:rPr lang="ru-RU" sz="1800" dirty="0" smtClean="0"/>
              <a:t>® </a:t>
            </a:r>
            <a:r>
              <a:rPr lang="uz-Cyrl-UZ" sz="1800" dirty="0" smtClean="0"/>
              <a:t>ташкилот учун барқарор қараш, миссия ва стратегик мақсадларни тақдим этиш учун ташкилотлар учун ўн саккизта ваколатни тавсифлайди.</a:t>
            </a:r>
          </a:p>
          <a:p>
            <a:pPr marL="285750" indent="-285750" algn="just">
              <a:buFont typeface="Wingdings" panose="05000000000000000000" pitchFamily="2" charset="2"/>
              <a:buChar char="Ø"/>
            </a:pPr>
            <a:r>
              <a:rPr lang="uz-Cyrl-UZ" sz="1800" dirty="0" smtClean="0"/>
              <a:t>Бундан ташқари, унда лойиҳалар, дастурлар ва портфелларнинг йўналиши ва бошқаруви қандай қилиб доимий равишда кўриб чиқилиши, баҳоланиши ва такомиллаштирилиши кераклиги тасвирланган.</a:t>
            </a:r>
          </a:p>
          <a:p>
            <a:pPr marL="285750" indent="-285750" algn="just">
              <a:buFont typeface="Wingdings" panose="05000000000000000000" pitchFamily="2" charset="2"/>
              <a:buChar char="Ø"/>
            </a:pPr>
            <a:r>
              <a:rPr lang="uz-Cyrl-UZ" sz="1800" dirty="0" smtClean="0"/>
              <a:t>Раҳбарлар</a:t>
            </a:r>
            <a:r>
              <a:rPr lang="ru-RU" sz="1800" dirty="0" smtClean="0"/>
              <a:t> </a:t>
            </a:r>
            <a:r>
              <a:rPr lang="en-US" sz="1800" dirty="0" smtClean="0"/>
              <a:t>IPMA OCB</a:t>
            </a:r>
            <a:r>
              <a:rPr lang="ru-RU" sz="1800" dirty="0"/>
              <a:t> ®</a:t>
            </a:r>
            <a:r>
              <a:rPr lang="en-US" sz="1800" dirty="0" smtClean="0"/>
              <a:t> </a:t>
            </a:r>
            <a:r>
              <a:rPr lang="ru-RU" sz="1800" dirty="0"/>
              <a:t>дан </a:t>
            </a:r>
            <a:r>
              <a:rPr lang="uz-Cyrl-UZ" sz="1800" dirty="0" smtClean="0"/>
              <a:t>ташкилотнинг умумий қарашлари, миссияси ва стратегиясини амалга оширишда лойиҳалар, дастурлар ва портфелларнинг ролини тушуниш ва шунга мос равишда ўз ташкилотларини шакллантириш учун фойдаланадилар</a:t>
            </a:r>
            <a:r>
              <a:rPr lang="ru-RU" sz="1800" dirty="0" smtClean="0"/>
              <a:t>.</a:t>
            </a:r>
            <a:endParaRPr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IPMA </a:t>
            </a:r>
            <a:r>
              <a:rPr lang="uz-Cyrl-UZ" dirty="0"/>
              <a:t>ташкилотлар учун</a:t>
            </a:r>
            <a:endParaRPr lang="en-US" sz="3200" dirty="0"/>
          </a:p>
        </p:txBody>
      </p:sp>
    </p:spTree>
    <p:extLst>
      <p:ext uri="{BB962C8B-B14F-4D97-AF65-F5344CB8AC3E}">
        <p14:creationId xmlns:p14="http://schemas.microsoft.com/office/powerpoint/2010/main" val="3971581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483424"/>
            <a:ext cx="7975218" cy="3378328"/>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Ташкилотларни</a:t>
            </a:r>
            <a:r>
              <a:rPr lang="ru-RU" sz="1800" dirty="0" smtClean="0"/>
              <a:t> </a:t>
            </a:r>
            <a:r>
              <a:rPr lang="en-US" sz="1800" dirty="0" smtClean="0"/>
              <a:t>IPMA Delta</a:t>
            </a:r>
            <a:r>
              <a:rPr lang="ru-RU" sz="1800" dirty="0" smtClean="0"/>
              <a:t>® </a:t>
            </a:r>
            <a:r>
              <a:rPr lang="uz-Cyrl-UZ" sz="1800" dirty="0" smtClean="0"/>
              <a:t>баҳолаш ва сертификатлаш уларга илғор халқаро амалиётга мувофиқ малаканинг ҳақиқий ҳолатини тушунишга ва уларнинг ташкилий ваколатларини янада ривожлантириш учун зарур бўлган ҳаракатларни белгилашга ёрдам беради</a:t>
            </a:r>
            <a:r>
              <a:rPr lang="ru-RU" sz="1800" dirty="0" smtClean="0"/>
              <a:t>.</a:t>
            </a:r>
            <a:endParaRPr lang="ru-RU" sz="1800" dirty="0"/>
          </a:p>
          <a:p>
            <a:pPr marL="285750" indent="-285750" algn="just">
              <a:buFont typeface="Wingdings" panose="05000000000000000000" pitchFamily="2" charset="2"/>
              <a:buChar char="Ø"/>
            </a:pPr>
            <a:r>
              <a:rPr lang="uz-Cyrl-UZ" sz="1800" dirty="0" smtClean="0"/>
              <a:t>Тренерлар ва маслаҳатчилар </a:t>
            </a:r>
            <a:r>
              <a:rPr lang="en-US" sz="1800" dirty="0" smtClean="0"/>
              <a:t>OCB</a:t>
            </a:r>
            <a:r>
              <a:rPr lang="ru-RU" sz="1800" dirty="0" smtClean="0"/>
              <a:t> </a:t>
            </a:r>
            <a:r>
              <a:rPr lang="en-US" sz="1800" dirty="0" smtClean="0"/>
              <a:t>IPMA-</a:t>
            </a:r>
            <a:r>
              <a:rPr lang="ru-RU" sz="1800" dirty="0"/>
              <a:t>дан </a:t>
            </a:r>
            <a:r>
              <a:rPr lang="uz-Cyrl-UZ" sz="1800" dirty="0" smtClean="0"/>
              <a:t>ташкилотларни ўз ваколатларини ривожлантиришда, масалан, лойиҳа менежерлари учун индивидуал мартаба ва ўқув дастурларини ишлаб чиқишда қўллаб-қувватлаш учун фойдаланадилар.</a:t>
            </a:r>
          </a:p>
          <a:p>
            <a:pPr marL="285750" indent="-285750" algn="just">
              <a:buFont typeface="Wingdings" panose="05000000000000000000" pitchFamily="2" charset="2"/>
              <a:buChar char="Ø"/>
            </a:pPr>
            <a:r>
              <a:rPr lang="uz-Cyrl-UZ" sz="1800" dirty="0" smtClean="0"/>
              <a:t>Ташкилотлар</a:t>
            </a:r>
            <a:r>
              <a:rPr lang="ru-RU" sz="1800" dirty="0" smtClean="0"/>
              <a:t> </a:t>
            </a:r>
            <a:r>
              <a:rPr lang="en-US" sz="1800" dirty="0" smtClean="0"/>
              <a:t>IPMA</a:t>
            </a:r>
            <a:r>
              <a:rPr lang="ru-RU" sz="1800" dirty="0" smtClean="0"/>
              <a:t>га </a:t>
            </a:r>
            <a:r>
              <a:rPr lang="uz-Cyrl-UZ" sz="1800" dirty="0" smtClean="0"/>
              <a:t>аъзо ассоциациялар орқали қўшилади ва турли </a:t>
            </a:r>
            <a:r>
              <a:rPr lang="en-US" sz="1800" dirty="0" smtClean="0"/>
              <a:t>IPMA </a:t>
            </a:r>
            <a:r>
              <a:rPr lang="uz-Cyrl-UZ" sz="1800" dirty="0" smtClean="0"/>
              <a:t>тадбирларида, махсус қизиқиш </a:t>
            </a:r>
            <a:r>
              <a:rPr lang="uz-Cyrl-UZ" sz="1800" dirty="0"/>
              <a:t>г</a:t>
            </a:r>
            <a:r>
              <a:rPr lang="uz-Cyrl-UZ" sz="1800" dirty="0" smtClean="0"/>
              <a:t>уруҳларида </a:t>
            </a:r>
            <a:r>
              <a:rPr lang="ru-RU" sz="1800" dirty="0" smtClean="0"/>
              <a:t>(</a:t>
            </a:r>
            <a:r>
              <a:rPr lang="en-US" sz="1800" dirty="0" smtClean="0"/>
              <a:t>SIG</a:t>
            </a:r>
            <a:r>
              <a:rPr lang="ru-RU" sz="1800" dirty="0" smtClean="0"/>
              <a:t>) </a:t>
            </a:r>
            <a:r>
              <a:rPr lang="uz-Cyrl-UZ" sz="1800" dirty="0" smtClean="0"/>
              <a:t>ёки глобал сертификатлаштириш органи сифатида тажриба алмашиш имкониятига эга.</a:t>
            </a:r>
            <a:endParaRPr lang="uz-Cyrl-UZ" sz="18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IPMA </a:t>
            </a:r>
            <a:r>
              <a:rPr lang="uz-Cyrl-UZ" dirty="0"/>
              <a:t>ташкилотлар учун</a:t>
            </a:r>
            <a:endParaRPr lang="en-US" sz="3200" dirty="0"/>
          </a:p>
        </p:txBody>
      </p:sp>
    </p:spTree>
    <p:extLst>
      <p:ext uri="{BB962C8B-B14F-4D97-AF65-F5344CB8AC3E}">
        <p14:creationId xmlns:p14="http://schemas.microsoft.com/office/powerpoint/2010/main" val="377724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716335"/>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Ташкилий компетенцияни ривожлантириш</a:t>
            </a:r>
            <a:r>
              <a:rPr lang="uz-Cyrl-UZ" sz="1800" dirty="0" smtClean="0"/>
              <a:t>: Лойиҳа натижаларини яхшилаш учун ташкилот лойиҳага йўналтирилган ташкилотнинг ўзига хос эҳтиёжларига мослашиши керак. </a:t>
            </a:r>
            <a:r>
              <a:rPr lang="en-US" sz="1800" dirty="0" smtClean="0"/>
              <a:t>IPMA </a:t>
            </a:r>
            <a:r>
              <a:rPr lang="uz-Cyrl-UZ" sz="1800" dirty="0" smtClean="0"/>
              <a:t>ўзининг</a:t>
            </a:r>
            <a:r>
              <a:rPr lang="ru-RU" sz="1800" dirty="0" smtClean="0"/>
              <a:t> </a:t>
            </a:r>
            <a:r>
              <a:rPr lang="en-US" sz="1800" dirty="0" smtClean="0"/>
              <a:t>IPMA OCB</a:t>
            </a:r>
            <a:r>
              <a:rPr lang="ru-RU" sz="1800" dirty="0" smtClean="0"/>
              <a:t> </a:t>
            </a:r>
            <a:r>
              <a:rPr lang="uz-Cyrl-UZ" sz="1800" dirty="0" smtClean="0"/>
              <a:t>Глобал ташкилий компетенция стандартини таъминлаш орқали ташкилотларга лойиҳа натижаларини яхшилаш учун билимдан ташқари ўрганишга ёрдам беради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Ташкилотлар учун афзалликлар</a:t>
            </a:r>
            <a:endParaRPr lang="en-US" sz="3200" dirty="0"/>
          </a:p>
        </p:txBody>
      </p:sp>
      <p:pic>
        <p:nvPicPr>
          <p:cNvPr id="7"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60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993334"/>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b="1" dirty="0" smtClean="0">
                <a:solidFill>
                  <a:srgbClr val="C00000"/>
                </a:solidFill>
              </a:rPr>
              <a:t>Ташкилот сертификати</a:t>
            </a:r>
            <a:r>
              <a:rPr lang="ru-RU" sz="1800" dirty="0" smtClean="0"/>
              <a:t>: </a:t>
            </a:r>
            <a:r>
              <a:rPr lang="en-US" sz="1800" dirty="0" smtClean="0"/>
              <a:t>IPMA </a:t>
            </a:r>
            <a:r>
              <a:rPr lang="uz-Cyrl-UZ" sz="1800" dirty="0" smtClean="0"/>
              <a:t>ташкилий дизайн ва дастурнинг етуклиги ва самарадорлигини баҳолайди</a:t>
            </a:r>
            <a:r>
              <a:rPr lang="ru-RU" sz="1800" dirty="0" smtClean="0"/>
              <a:t>. </a:t>
            </a:r>
            <a:r>
              <a:rPr lang="en-US" sz="1800" dirty="0" smtClean="0"/>
              <a:t>IPMA Delta</a:t>
            </a:r>
            <a:r>
              <a:rPr lang="uz-Cyrl-UZ" sz="1800" dirty="0" smtClean="0"/>
              <a:t> - бу яхши бизнес натижаларига эришиш учун зарур бўлган ҳаракатларни белгилайдиган ташкилий етуклик сертификати.</a:t>
            </a:r>
          </a:p>
          <a:p>
            <a:pPr marL="285750" indent="-285750" algn="just">
              <a:buFont typeface="Wingdings" panose="05000000000000000000" pitchFamily="2" charset="2"/>
              <a:buChar char="Ø"/>
            </a:pPr>
            <a:r>
              <a:rPr lang="en-US" sz="1800" dirty="0" smtClean="0"/>
              <a:t>IPMA Delta</a:t>
            </a:r>
            <a:r>
              <a:rPr lang="uz-Cyrl-UZ" sz="1800" dirty="0" smtClean="0"/>
              <a:t> - бу бутун ташкилот учун лойиҳани бошқаришнинг энг тўлиқ баҳоси</a:t>
            </a:r>
            <a:r>
              <a:rPr lang="ru-RU" sz="1800" dirty="0" smtClean="0"/>
              <a:t>: </a:t>
            </a:r>
            <a:r>
              <a:rPr lang="ru-RU" sz="1800" dirty="0"/>
              <a:t>360° </a:t>
            </a:r>
            <a:r>
              <a:rPr lang="ru-RU" sz="1800" dirty="0" smtClean="0"/>
              <a:t>ПЕРСПЕКТИВА </a:t>
            </a:r>
            <a:r>
              <a:rPr lang="ru-RU" sz="1800" dirty="0"/>
              <a:t>- 100% МУСТ</a:t>
            </a:r>
            <a:r>
              <a:rPr lang="en-US" sz="1800" dirty="0"/>
              <a:t>A</a:t>
            </a:r>
            <a:r>
              <a:rPr lang="ru-RU" sz="1800" dirty="0"/>
              <a:t>ҚИЛЛИК - БИР Қ</a:t>
            </a:r>
            <a:r>
              <a:rPr lang="en-US" sz="1800" dirty="0"/>
              <a:t>A</a:t>
            </a:r>
            <a:r>
              <a:rPr lang="ru-RU" sz="1800" dirty="0"/>
              <a:t>Д</a:t>
            </a:r>
            <a:r>
              <a:rPr lang="en-US" sz="1800" dirty="0"/>
              <a:t>A</a:t>
            </a:r>
            <a:r>
              <a:rPr lang="ru-RU" sz="1800" dirty="0"/>
              <a:t>М ОЛҒ</a:t>
            </a:r>
            <a:r>
              <a:rPr lang="en-US" sz="1800" dirty="0"/>
              <a:t>A.</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Ташкилотлар учун афзалликлар</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7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993334"/>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Delta</a:t>
            </a:r>
            <a:r>
              <a:rPr lang="uz-Cyrl-UZ" sz="1800" dirty="0" smtClean="0"/>
              <a:t> ташкилотларга ҳал қилувчи устунликни таклиф қилади</a:t>
            </a:r>
            <a:r>
              <a:rPr lang="ru-RU" sz="1800" dirty="0" smtClean="0"/>
              <a:t>. </a:t>
            </a:r>
            <a:r>
              <a:rPr lang="ru-RU" sz="1800" dirty="0"/>
              <a:t>Ушбу </a:t>
            </a:r>
            <a:r>
              <a:rPr lang="uz-Cyrl-UZ" sz="1800" dirty="0" smtClean="0"/>
              <a:t>делта эффекти ташкилотларнинг рақобатбардошлигини оширадиган янги ўлчовни очади. Бу ўлчанадиган қиймат ва ижобий ўзгаришларни қўшади.</a:t>
            </a:r>
          </a:p>
          <a:p>
            <a:pPr marL="285750" indent="-285750" algn="just">
              <a:buFont typeface="Wingdings" panose="05000000000000000000" pitchFamily="2" charset="2"/>
              <a:buChar char="Ø"/>
            </a:pPr>
            <a:r>
              <a:rPr lang="uz-Cyrl-UZ" sz="1800" dirty="0" smtClean="0"/>
              <a:t>Фақат </a:t>
            </a:r>
            <a:r>
              <a:rPr lang="en-US" sz="1800" dirty="0" smtClean="0"/>
              <a:t>IPMA </a:t>
            </a:r>
            <a:r>
              <a:rPr lang="uz-Cyrl-UZ" sz="1800" dirty="0" smtClean="0"/>
              <a:t>орқали бутун ташкилотингиз (О), шу жумладан жисмоний шахслар (</a:t>
            </a:r>
            <a:r>
              <a:rPr lang="en-US" sz="1800" dirty="0" smtClean="0"/>
              <a:t>I</a:t>
            </a:r>
            <a:r>
              <a:rPr lang="uz-Cyrl-UZ" sz="1800" dirty="0" smtClean="0"/>
              <a:t>) ва лойиҳалар (</a:t>
            </a:r>
            <a:r>
              <a:rPr lang="en-US" sz="1800" dirty="0" smtClean="0"/>
              <a:t>P</a:t>
            </a:r>
            <a:r>
              <a:rPr lang="uz-Cyrl-UZ" sz="1800" dirty="0" smtClean="0"/>
              <a:t>) ҳам ташкилий лойиҳаларни бошқариш малакасига эга бўлиши мумкин</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Ташкилотлар учун афзалликлар</a:t>
            </a:r>
            <a:endParaRPr lang="en-US" sz="48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460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270333"/>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ru-RU" sz="1800" dirty="0" smtClean="0"/>
              <a:t>1697-йилдаёқ </a:t>
            </a:r>
            <a:r>
              <a:rPr lang="uz-Cyrl-UZ" sz="1800" dirty="0" smtClean="0"/>
              <a:t>машҳур ёзувчи Даниел</a:t>
            </a:r>
            <a:r>
              <a:rPr lang="ru-RU" sz="1800" dirty="0" smtClean="0"/>
              <a:t> Дефо “</a:t>
            </a:r>
            <a:r>
              <a:rPr lang="uz-Cyrl-UZ" sz="1800" dirty="0" smtClean="0"/>
              <a:t>Лойиҳалар ҳақида эссе” асарида лойиҳаларнинг жамият учун ҳал қилувчи ролини тушунтириб берган эди, бу бугунги кунда янада муҳимроқдир.</a:t>
            </a:r>
          </a:p>
          <a:p>
            <a:pPr marL="285750" indent="-285750" algn="just">
              <a:buFont typeface="Wingdings" panose="05000000000000000000" pitchFamily="2" charset="2"/>
              <a:buChar char="Ø"/>
            </a:pPr>
            <a:r>
              <a:rPr lang="uz-Cyrl-UZ" sz="1800" dirty="0" smtClean="0"/>
              <a:t>Ҳар бир иқтисодиёт жаҳон бозорларида рақобатбардош бўлиши учун юқори малакали кадрлар ва юқори самарали ташкилотларга муҳтож.</a:t>
            </a:r>
          </a:p>
          <a:p>
            <a:pPr marL="285750" indent="-285750" algn="just">
              <a:buFont typeface="Wingdings" panose="05000000000000000000" pitchFamily="2" charset="2"/>
              <a:buChar char="Ø"/>
            </a:pPr>
            <a:r>
              <a:rPr lang="uz-Cyrl-UZ" sz="1800" dirty="0" smtClean="0"/>
              <a:t>Давлат томонидан молиялаштириладиган лойиҳалар давлат маблағларидан унумли фойдаланиш бўйича ҳам шахслардан, ҳам ташкилотлардан юқори малака талаб қилади</a:t>
            </a:r>
            <a:r>
              <a:rPr lang="ru-RU" sz="1800" dirty="0" smtClean="0"/>
              <a:t>. </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smtClean="0"/>
              <a:t>IPMA </a:t>
            </a:r>
            <a:r>
              <a:rPr lang="uz-Cyrl-UZ" dirty="0" smtClean="0"/>
              <a:t>жамият учун</a:t>
            </a:r>
            <a:endParaRPr lang="en-US"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464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Жамиятнинг барча даражадаги ривожланиши: жисмоний шахслардан тортиб, маҳаллий жамоалар ва бизнес корхоналари орқали давлат органларигача, лойиҳаларни бошқариш бўйича ваколатларни талаб қилади, чунки ўтиш, қоида тариқасида, лойиҳалар орқали амалга оширилади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en-US" sz="1800" dirty="0"/>
              <a:t>- </a:t>
            </a:r>
            <a:r>
              <a:rPr lang="uz-Cyrl-UZ" sz="1800" dirty="0" smtClean="0"/>
              <a:t>лойиҳаларни бошқариш миллий ассоциацияларининг халқаро ассоциацияси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орқали жамиятингиз бошқа жамиятлардан ўз касбини яхшилаш ва керакли компетенсияларни ривожлантиришни ўрганади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IPMA </a:t>
            </a:r>
            <a:r>
              <a:rPr lang="uz-Cyrl-UZ" dirty="0"/>
              <a:t>жамият учун</a:t>
            </a:r>
            <a:endParaRPr lang="en-US" sz="4800" dirty="0"/>
          </a:p>
        </p:txBody>
      </p:sp>
    </p:spTree>
    <p:extLst>
      <p:ext uri="{BB962C8B-B14F-4D97-AF65-F5344CB8AC3E}">
        <p14:creationId xmlns:p14="http://schemas.microsoft.com/office/powerpoint/2010/main" val="146664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101330"/>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ахлоқий ва касбий хулқ-атвор кодекси лойиҳа, дастур ва портфелни бошқариш соҳасида ишлайдиган ҳар бир шахсдан кутилган муносабатни тавсифлайди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тадбирлари дунёнинг барча бурчакларидаги энг яхши тажрибаларни ўзаро алмашишни рағбатлантириш ва </a:t>
            </a:r>
            <a:r>
              <a:rPr lang="en-US" sz="1800" dirty="0" smtClean="0"/>
              <a:t>PM</a:t>
            </a:r>
            <a:r>
              <a:rPr lang="uz-Cyrl-UZ" sz="1800" dirty="0" smtClean="0"/>
              <a:t>нинг мавжуд дилеммаларига ечим топиш учун махсус мавзуларни ўрганиш учун чегараларни кесиб ўтади.</a:t>
            </a:r>
          </a:p>
          <a:p>
            <a:pPr marL="285750" indent="-285750" algn="just">
              <a:buFont typeface="Wingdings" panose="05000000000000000000" pitchFamily="2" charset="2"/>
              <a:buChar char="Ø"/>
            </a:pPr>
            <a:r>
              <a:rPr lang="en-US" sz="1800" dirty="0" smtClean="0"/>
              <a:t>IPMA </a:t>
            </a:r>
            <a:r>
              <a:rPr lang="uz-Cyrl-UZ" sz="1800" dirty="0" smtClean="0"/>
              <a:t>лойиҳаларни бошқариш миллий ассоциацияларини ривожлантиришни қўллаб-қувватлайди ва шу билан дунёнинг 70 га яқин мамлакатларида ноёб ахборот ва тармоқ платформаларини яратади.</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0" y="373647"/>
            <a:ext cx="6393925"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Жамият учун асосий афзалликлар</a:t>
            </a:r>
            <a:endParaRPr lang="en-US" sz="3200" dirty="0"/>
          </a:p>
        </p:txBody>
      </p:sp>
    </p:spTree>
    <p:extLst>
      <p:ext uri="{BB962C8B-B14F-4D97-AF65-F5344CB8AC3E}">
        <p14:creationId xmlns:p14="http://schemas.microsoft.com/office/powerpoint/2010/main" val="858200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нинг "Ўқитишда ёрдам дастури" лойиҳаларни бошқариш санъати ҳали бошланғич босқичида бўлган дунёнинг баъзи қисмларида лойиҳаларни бошқариш бўйича ноу-хауни тақдим этади</a:t>
            </a:r>
            <a:r>
              <a:rPr lang="ru-RU" sz="1800" dirty="0" smtClean="0"/>
              <a:t>.</a:t>
            </a:r>
            <a:endParaRPr lang="ru-RU" sz="1800" dirty="0"/>
          </a:p>
          <a:p>
            <a:pPr marL="285750" indent="-285750" algn="just">
              <a:buFont typeface="Wingdings" panose="05000000000000000000" pitchFamily="2" charset="2"/>
              <a:buChar char="Ø"/>
            </a:pPr>
            <a:r>
              <a:rPr lang="en-US" sz="1800" dirty="0" smtClean="0"/>
              <a:t>Coaching</a:t>
            </a:r>
            <a:r>
              <a:rPr lang="ru-RU" sz="1800" dirty="0" smtClean="0"/>
              <a:t>4</a:t>
            </a:r>
            <a:r>
              <a:rPr lang="en-US" sz="1800" dirty="0" smtClean="0"/>
              <a:t>Development</a:t>
            </a:r>
            <a:r>
              <a:rPr lang="ru-RU" sz="1800" dirty="0" smtClean="0"/>
              <a:t> </a:t>
            </a:r>
            <a:r>
              <a:rPr lang="uz-Cyrl-UZ" sz="1800" dirty="0" smtClean="0"/>
              <a:t>ижтимоий лойиҳа менежерларини хусусий </a:t>
            </a:r>
            <a:r>
              <a:rPr lang="ru-RU" sz="1800" dirty="0" smtClean="0"/>
              <a:t>сектор </a:t>
            </a:r>
            <a:r>
              <a:rPr lang="uz-Cyrl-UZ" sz="1800" dirty="0" smtClean="0"/>
              <a:t>лойиҳалари менежерлари билан бир хил ваколатлар билан жиҳозлашга қаратилган давом этаётган</a:t>
            </a:r>
            <a:r>
              <a:rPr lang="ru-RU" sz="1800" dirty="0" smtClean="0"/>
              <a:t> </a:t>
            </a:r>
            <a:r>
              <a:rPr lang="en-US" sz="1800" dirty="0" smtClean="0"/>
              <a:t>IPMA </a:t>
            </a:r>
            <a:r>
              <a:rPr lang="uz-Cyrl-UZ" sz="1800" dirty="0" smtClean="0"/>
              <a:t>лойиҳасидир</a:t>
            </a:r>
            <a:r>
              <a:rPr lang="ru-RU" sz="1800" dirty="0" smtClean="0"/>
              <a:t>.</a:t>
            </a:r>
            <a:endParaRPr lang="ru-RU" sz="1800" dirty="0"/>
          </a:p>
          <a:p>
            <a:pPr marL="285750" indent="-285750" algn="just">
              <a:buFont typeface="Wingdings" panose="05000000000000000000" pitchFamily="2" charset="2"/>
              <a:buChar char="Ø"/>
            </a:pPr>
            <a:r>
              <a:rPr lang="en-US" sz="1800" dirty="0" smtClean="0"/>
              <a:t>IPMA A</a:t>
            </a:r>
            <a:r>
              <a:rPr lang="uz-Cyrl-UZ" sz="1800" dirty="0" smtClean="0"/>
              <a:t>кадемияси тренерларни лойиҳаларни бошқариш бўйича профессионал тренерлар бўлиш учун ўз ваколатларини янада ривожлантиришда қўллаб-қувватлайди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Жамият учун асосий афзалликлар</a:t>
            </a:r>
            <a:endParaRPr lang="en-US" sz="4800" dirty="0"/>
          </a:p>
        </p:txBody>
      </p:sp>
    </p:spTree>
    <p:extLst>
      <p:ext uri="{BB962C8B-B14F-4D97-AF65-F5344CB8AC3E}">
        <p14:creationId xmlns:p14="http://schemas.microsoft.com/office/powerpoint/2010/main" val="550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993334"/>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Касб ўз ичига касбий фаолиятни, тадқиқот фаолиятини, махсус таълимни, ўқитиш ва сертификатлаш таклифларини яратишни, университет даражалари ва миллий ассоциацияларни, шунингдек, ахлоқ ва касбий хулқ-атвор кодексини қамраб олади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ушбу таклифларни ўзининг географик минтақасида ташкил этилган миллий лойиҳаларни бошқариш ассоциациялари, жумладан, таълим, ўқитиш ва сертификатлаш орқали тақдим этади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a:t>Жамият учун асосий афзалликлар</a:t>
            </a:r>
            <a:endParaRPr lang="en-US" sz="7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02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716335"/>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лойиҳаларни бошқариш соҳасидаги тадқиқот фаолиятини тарғиб қилади ва ўз аъзоларига ўз минтақаларида қабул қилиниши керак бўлган </a:t>
            </a:r>
            <a:r>
              <a:rPr lang="en-US" sz="1800" dirty="0" smtClean="0"/>
              <a:t>IPMA </a:t>
            </a:r>
            <a:r>
              <a:rPr lang="uz-Cyrl-UZ" sz="1800" dirty="0" smtClean="0"/>
              <a:t>ахлоқ ва касбий хулқ-атвор кодексини тақдим этади.</a:t>
            </a:r>
          </a:p>
          <a:p>
            <a:pPr marL="285750" indent="-285750" algn="just">
              <a:buFont typeface="Wingdings" panose="05000000000000000000" pitchFamily="2" charset="2"/>
              <a:buChar char="Ø"/>
            </a:pPr>
            <a:r>
              <a:rPr lang="uz-Cyrl-UZ" sz="1800" dirty="0" smtClean="0"/>
              <a:t>Ёш авлодни қўллаб-қувватлаш мақсадида </a:t>
            </a:r>
            <a:r>
              <a:rPr lang="en-US" sz="1800" dirty="0" smtClean="0"/>
              <a:t>IPMA </a:t>
            </a:r>
            <a:r>
              <a:rPr lang="uz-Cyrl-UZ" sz="1800" dirty="0" smtClean="0"/>
              <a:t>миллий ёшлар жамоасини яратишни рағбатлантиради ва халқаро ҳамкорликни ривожлантиради. </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Касб</a:t>
            </a:r>
            <a:endParaRPr lang="uz-Cyrl-UZ"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380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270333"/>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мукофотлари дастури лойиҳанинг мукаммаллигини мукофотлашга қаратилган</a:t>
            </a:r>
            <a:r>
              <a:rPr lang="ru-RU" sz="1800" dirty="0" smtClean="0"/>
              <a:t>. </a:t>
            </a:r>
            <a:r>
              <a:rPr lang="en-US" sz="1800" dirty="0" smtClean="0"/>
              <a:t>IPMA, </a:t>
            </a:r>
            <a:r>
              <a:rPr lang="uz-Cyrl-UZ" sz="1800" dirty="0" smtClean="0"/>
              <a:t>шунингдек, йиллик тадқиқот мукофотлари билан тадқиқотдаги мукаммалликни тақдирлайди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тадқиқотчилар, экспертлар, олимлар ва амалиётчиларни тадқиқот ва лойиҳаларни бошқариш амалиёти мавзулари бўйича тадқиқот ютуқлари ва ғояларини муҳокама қилиш ва алмашиш учун бирлаштириш учун ҳар йили тадқиқот конференцияларини ташкил қилади.</a:t>
            </a:r>
            <a:endParaRPr lang="uz-Cyrl-UZ"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dirty="0" smtClean="0"/>
              <a:t>Касб</a:t>
            </a:r>
            <a:endParaRPr lang="uz-Cyrl-UZ" sz="32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703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2547332"/>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dirty="0" smtClean="0"/>
              <a:t>IPMA </a:t>
            </a:r>
            <a:r>
              <a:rPr lang="uz-Cyrl-UZ" sz="1800" dirty="0" smtClean="0"/>
              <a:t>лойиҳаларни бошқариш интизомини тарғиб қилади, бир қатор амалиётчиларни сертификатлайди, мукофотлар дастури орқали лойиҳа ютуқларини тан олади ва саноат тенденциялари ҳақида маълумот беради</a:t>
            </a:r>
            <a:r>
              <a:rPr lang="ru-RU" sz="1800" dirty="0" smtClean="0"/>
              <a:t>.</a:t>
            </a:r>
            <a:endParaRPr lang="ru-RU" sz="1800" dirty="0"/>
          </a:p>
          <a:p>
            <a:pPr marL="285750" indent="-285750" algn="just">
              <a:buFont typeface="Wingdings" panose="05000000000000000000" pitchFamily="2" charset="2"/>
              <a:buChar char="Ø"/>
            </a:pPr>
            <a:r>
              <a:rPr lang="uz-Cyrl-UZ" sz="1800" b="1" dirty="0" smtClean="0">
                <a:solidFill>
                  <a:srgbClr val="C00000"/>
                </a:solidFill>
              </a:rPr>
              <a:t>Тадқиқот учун мукофотлар</a:t>
            </a:r>
            <a:r>
              <a:rPr lang="ru-RU" sz="1800" dirty="0" smtClean="0"/>
              <a:t>: </a:t>
            </a:r>
            <a:r>
              <a:rPr lang="en-US" sz="1800" dirty="0" smtClean="0"/>
              <a:t>IPMA </a:t>
            </a:r>
            <a:r>
              <a:rPr lang="uz-Cyrl-UZ" sz="1800" dirty="0" smtClean="0"/>
              <a:t>ёш тадқиқотчилар, ташкил этилган тадқиқотчилар ва жамоалар учун лойиҳаларни бошқариш бўйича тадқиқотлардаги мукаммалликни тан олади. Шунингдек, у умр бўйи эришган ютуқлари учун халқаро обрўга эга бўлган таниқли тадқиқотчиларни мукофотлайди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smtClean="0"/>
              <a:t>PROFESSION</a:t>
            </a:r>
            <a:r>
              <a:rPr lang="uz-Cyrl-UZ" dirty="0" smtClean="0"/>
              <a:t> афзалликлари</a:t>
            </a:r>
            <a:endParaRPr lang="en-US" sz="3200" dirty="0"/>
          </a:p>
        </p:txBody>
      </p:sp>
    </p:spTree>
    <p:extLst>
      <p:ext uri="{BB962C8B-B14F-4D97-AF65-F5344CB8AC3E}">
        <p14:creationId xmlns:p14="http://schemas.microsoft.com/office/powerpoint/2010/main" val="449178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1162337"/>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en-US" sz="1800" b="1" dirty="0" smtClean="0">
                <a:solidFill>
                  <a:srgbClr val="C00000"/>
                </a:solidFill>
              </a:rPr>
              <a:t>IPMA Family</a:t>
            </a:r>
            <a:r>
              <a:rPr lang="uz-Cyrl-UZ" sz="1800" b="1" dirty="0" smtClean="0">
                <a:solidFill>
                  <a:srgbClr val="C00000"/>
                </a:solidFill>
              </a:rPr>
              <a:t> ижтимоий тармоғи</a:t>
            </a:r>
            <a:r>
              <a:rPr lang="ru-RU" sz="1800" dirty="0" smtClean="0"/>
              <a:t>: </a:t>
            </a:r>
            <a:r>
              <a:rPr lang="en-US" sz="1800" dirty="0" smtClean="0"/>
              <a:t>IPMA </a:t>
            </a:r>
            <a:r>
              <a:rPr lang="uz-Cyrl-UZ" sz="1800" dirty="0" smtClean="0"/>
              <a:t>оиласи бутун дунё бўйлаб тарқалган, шунинг учун у тақсимланган тармоқ билан ҳамкорлик қилади. У жамиятнинг ҳаётий амалиётлари ва тажрибаларини қамраб олади ҳамда ҳамкорлик ва биргаликда яратишни яхшилайди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PROFESSION</a:t>
            </a:r>
            <a:r>
              <a:rPr lang="uz-Cyrl-UZ" dirty="0"/>
              <a:t> афзалликлари</a:t>
            </a:r>
            <a:endParaRPr lang="en-US" sz="4800" dirty="0"/>
          </a:p>
        </p:txBody>
      </p:sp>
      <p:pic>
        <p:nvPicPr>
          <p:cNvPr id="6" name="Picture 2" descr="What is ICB? - Smartpedia - t2informat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0244" y="3553720"/>
            <a:ext cx="2384669" cy="15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274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101330"/>
          </a:xfrm>
          <a:prstGeom prst="rect">
            <a:avLst/>
          </a:prstGeom>
        </p:spPr>
        <p:txBody>
          <a:bodyPr vert="horz" wrap="square" lIns="0" tIns="53816" rIns="0" bIns="0" rtlCol="0">
            <a:spAutoFit/>
          </a:bodyPr>
          <a:lstStyle/>
          <a:p>
            <a:pPr marL="285750" indent="-285750" algn="just">
              <a:buFont typeface="Wingdings" panose="05000000000000000000" pitchFamily="2" charset="2"/>
              <a:buChar char="Ø"/>
            </a:pPr>
            <a:r>
              <a:rPr lang="uz-Cyrl-UZ" sz="1800" dirty="0" smtClean="0"/>
              <a:t>Лойиҳалар одамлар, жамоалар, ташкилотлар ва жамиятимиз учун тобора муҳим аҳамият касб этмоқда. Кўпгина ривожланган мамлакатларда миллий ялпи ички маҳсулотнинг 40% гача лойиҳалар орқали ишлаб чиқарилади ва тенденциялар янада ўсишни кўрсатмоқда.</a:t>
            </a:r>
          </a:p>
          <a:p>
            <a:pPr marL="285750" indent="-285750" algn="just">
              <a:buFont typeface="Wingdings" panose="05000000000000000000" pitchFamily="2" charset="2"/>
              <a:buChar char="Ø"/>
            </a:pPr>
            <a:r>
              <a:rPr lang="uz-Cyrl-UZ" sz="1800" dirty="0" smtClean="0"/>
              <a:t>Шундай қилиб, лойиҳани муваффақиятли бошқариш лойиҳага йўналтирилган жамият экотизимидаги барча иштирокчиларнинг диққат марказига айланади</a:t>
            </a:r>
            <a:r>
              <a:rPr lang="ru-RU" sz="1800" dirty="0" smtClean="0"/>
              <a:t>.</a:t>
            </a:r>
            <a:endParaRPr lang="ru-RU" sz="1800" dirty="0"/>
          </a:p>
          <a:p>
            <a:pPr marL="285750" indent="-285750" algn="just">
              <a:buFont typeface="Wingdings" panose="05000000000000000000" pitchFamily="2" charset="2"/>
              <a:buChar char="Ø"/>
            </a:pPr>
            <a:r>
              <a:rPr lang="en-US" sz="1800" dirty="0" smtClean="0"/>
              <a:t>IPMA </a:t>
            </a:r>
            <a:r>
              <a:rPr lang="uz-Cyrl-UZ" sz="1800" dirty="0" smtClean="0"/>
              <a:t>нинг қараши, унинг аъзо бирлашмалари билан биргаликда, барча лойиҳалар муваффақиятли бўладиган дунёни яратиш учун жамиятда компетенцияни ривожлантиришдир</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a:t>PROFESSION</a:t>
            </a:r>
            <a:r>
              <a:rPr lang="uz-Cyrl-UZ" dirty="0"/>
              <a:t> афзалликлари</a:t>
            </a:r>
            <a:endParaRPr lang="en-US" sz="7200" dirty="0"/>
          </a:p>
        </p:txBody>
      </p:sp>
    </p:spTree>
    <p:extLst>
      <p:ext uri="{BB962C8B-B14F-4D97-AF65-F5344CB8AC3E}">
        <p14:creationId xmlns:p14="http://schemas.microsoft.com/office/powerpoint/2010/main" val="206920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101330"/>
          </a:xfrm>
          <a:prstGeom prst="rect">
            <a:avLst/>
          </a:prstGeom>
        </p:spPr>
        <p:txBody>
          <a:bodyPr vert="horz" wrap="square" lIns="0" tIns="53816" rIns="0" bIns="0" rtlCol="0">
            <a:spAutoFit/>
          </a:bodyPr>
          <a:lstStyle/>
          <a:p>
            <a:pPr marL="285750" indent="-285750" algn="just">
              <a:buFont typeface="Courier New" panose="02070309020205020404" pitchFamily="49" charset="0"/>
              <a:buChar char="o"/>
            </a:pPr>
            <a:r>
              <a:rPr lang="uz-Cyrl-UZ" sz="1800" dirty="0" smtClean="0"/>
              <a:t>Лойиҳалар, дастурлар ва портфелларда иштирок этадиган амалиётчилар ва жамоалар.</a:t>
            </a:r>
          </a:p>
          <a:p>
            <a:pPr marL="285750" indent="-285750" algn="just">
              <a:buFont typeface="Courier New" panose="02070309020205020404" pitchFamily="49" charset="0"/>
              <a:buChar char="o"/>
            </a:pPr>
            <a:r>
              <a:rPr lang="uz-Cyrl-UZ" sz="1800" dirty="0" smtClean="0"/>
              <a:t>Хусусий, давлат ва нотижорат ташкилотларининг топ-менежерлари ва юқори мартабали раҳбарлари.</a:t>
            </a:r>
          </a:p>
          <a:p>
            <a:pPr marL="285750" indent="-285750" algn="just">
              <a:buFont typeface="Courier New" panose="02070309020205020404" pitchFamily="49" charset="0"/>
              <a:buChar char="o"/>
            </a:pPr>
            <a:r>
              <a:rPr lang="uz-Cyrl-UZ" sz="1800" dirty="0" smtClean="0"/>
              <a:t>Лойиҳа менежерлари ёки лойиҳа бошқарув идоралари (</a:t>
            </a:r>
            <a:r>
              <a:rPr lang="en-US" sz="1800" dirty="0" smtClean="0"/>
              <a:t>PMO</a:t>
            </a:r>
            <a:r>
              <a:rPr lang="uz-Cyrl-UZ" sz="1800" dirty="0" smtClean="0"/>
              <a:t>).</a:t>
            </a:r>
          </a:p>
          <a:p>
            <a:pPr marL="285750" indent="-285750" algn="just">
              <a:buFont typeface="Courier New" panose="02070309020205020404" pitchFamily="49" charset="0"/>
              <a:buChar char="o"/>
            </a:pPr>
            <a:r>
              <a:rPr lang="uz-Cyrl-UZ" sz="1800" dirty="0" smtClean="0"/>
              <a:t>Ишга қабул қилиш, малака ошириш ва баҳолаш билан шуғулланадиган ҳодимлар билан ишлаш мутахассислари.</a:t>
            </a:r>
          </a:p>
          <a:p>
            <a:pPr marL="285750" indent="-285750" algn="just">
              <a:buFont typeface="Courier New" panose="02070309020205020404" pitchFamily="49" charset="0"/>
              <a:buChar char="o"/>
            </a:pPr>
            <a:r>
              <a:rPr lang="uz-Cyrl-UZ" sz="1800" dirty="0" smtClean="0"/>
              <a:t>Лойиҳалар, дастурлар ва портфеллар соҳасида ишлайдиган ўқитувчилар, тренерлар, мураббийлар ва маслаҳатчилар.</a:t>
            </a:r>
          </a:p>
          <a:p>
            <a:pPr marL="285750" indent="-285750" algn="just">
              <a:buFont typeface="Courier New" panose="02070309020205020404" pitchFamily="49" charset="0"/>
              <a:buChar char="o"/>
            </a:pPr>
            <a:r>
              <a:rPr lang="uz-Cyrl-UZ" sz="1800" dirty="0" smtClean="0"/>
              <a:t>Талабалар ва лойиҳалар, дастурлар ва портфелларда сертификатлаш учун барча номзодлар</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smtClean="0"/>
              <a:t>IPMA </a:t>
            </a:r>
            <a:r>
              <a:rPr lang="uz-Cyrl-UZ" dirty="0" smtClean="0"/>
              <a:t>кимга фойда келтиради?</a:t>
            </a:r>
            <a:endParaRPr lang="en-US" sz="3200" dirty="0"/>
          </a:p>
        </p:txBody>
      </p:sp>
    </p:spTree>
    <p:extLst>
      <p:ext uri="{BB962C8B-B14F-4D97-AF65-F5344CB8AC3E}">
        <p14:creationId xmlns:p14="http://schemas.microsoft.com/office/powerpoint/2010/main" val="361598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84391" y="1578836"/>
            <a:ext cx="7975218" cy="3285995"/>
          </a:xfrm>
          <a:prstGeom prst="rect">
            <a:avLst/>
          </a:prstGeom>
        </p:spPr>
        <p:txBody>
          <a:bodyPr vert="horz" wrap="square" lIns="0" tIns="53816" rIns="0" bIns="0" rtlCol="0">
            <a:spAutoFit/>
          </a:bodyPr>
          <a:lstStyle/>
          <a:p>
            <a:pPr marL="285750" indent="-285750" algn="just">
              <a:buFont typeface="Courier New" panose="02070309020205020404" pitchFamily="49" charset="0"/>
              <a:buChar char="o"/>
            </a:pPr>
            <a:r>
              <a:rPr lang="ru-RU" sz="1800" dirty="0"/>
              <a:t>Лойиҳа бошқаруви </a:t>
            </a:r>
            <a:r>
              <a:rPr lang="uz-Cyrl-UZ" sz="1800" dirty="0" smtClean="0"/>
              <a:t>ҳамжамиятида тармоқ.</a:t>
            </a:r>
          </a:p>
          <a:p>
            <a:pPr marL="285750" indent="-285750" algn="just">
              <a:buFont typeface="Courier New" panose="02070309020205020404" pitchFamily="49" charset="0"/>
              <a:buChar char="o"/>
            </a:pPr>
            <a:r>
              <a:rPr lang="uz-Cyrl-UZ" sz="1800" dirty="0" smtClean="0"/>
              <a:t>Лойиҳаларни бошқариш соҳасидаги нашрлар:</a:t>
            </a:r>
          </a:p>
          <a:p>
            <a:pPr marL="536575" indent="-177800" algn="just">
              <a:buFont typeface="Arial" panose="020B0604020202020204" pitchFamily="34" charset="0"/>
              <a:buChar char="•"/>
            </a:pPr>
            <a:r>
              <a:rPr lang="uz-Cyrl-UZ" dirty="0" smtClean="0"/>
              <a:t>Китоблар, ахборотномалар, журналлар ва оммавий ахборот воситалари, жумладан </a:t>
            </a:r>
            <a:r>
              <a:rPr lang="uz-Cyrl-UZ" dirty="0" smtClean="0"/>
              <a:t>электрон </a:t>
            </a:r>
            <a:r>
              <a:rPr lang="uz-Cyrl-UZ" dirty="0" smtClean="0"/>
              <a:t>китоблар, вебинарлар, подкастлар ва нашрлар</a:t>
            </a:r>
            <a:r>
              <a:rPr lang="ru-RU" dirty="0" smtClean="0"/>
              <a:t>.</a:t>
            </a:r>
            <a:endParaRPr lang="ru-RU" dirty="0"/>
          </a:p>
          <a:p>
            <a:pPr marL="536575" indent="-177800" algn="just">
              <a:buFont typeface="Arial" panose="020B0604020202020204" pitchFamily="34" charset="0"/>
              <a:buChar char="•"/>
            </a:pPr>
            <a:r>
              <a:rPr lang="en-US" dirty="0" smtClean="0"/>
              <a:t>IPMA </a:t>
            </a:r>
            <a:r>
              <a:rPr lang="uz-Cyrl-UZ" dirty="0" smtClean="0"/>
              <a:t>аъзолари учун </a:t>
            </a:r>
            <a:r>
              <a:rPr lang="uz-Cyrl-UZ" dirty="0" smtClean="0"/>
              <a:t>энг </a:t>
            </a:r>
            <a:r>
              <a:rPr lang="uz-Cyrl-UZ" dirty="0" smtClean="0"/>
              <a:t>катта қизиқиш уйғотадиган ютуқлар, муваффақият ҳикоялари ва бошқа маълумотлар ҳақидаги янгиликлар ва пресс-релизлар</a:t>
            </a:r>
            <a:r>
              <a:rPr lang="ru-RU" dirty="0" smtClean="0"/>
              <a:t>.</a:t>
            </a:r>
            <a:endParaRPr lang="ru-RU" dirty="0"/>
          </a:p>
          <a:p>
            <a:pPr marL="536575" indent="-177800" algn="just">
              <a:buFont typeface="Arial" panose="020B0604020202020204" pitchFamily="34" charset="0"/>
              <a:buChar char="•"/>
            </a:pPr>
            <a:r>
              <a:rPr lang="ru-RU" dirty="0"/>
              <a:t>Веб-сайт, </a:t>
            </a:r>
            <a:r>
              <a:rPr lang="uz-Cyrl-UZ" dirty="0" smtClean="0"/>
              <a:t>блоглар</a:t>
            </a:r>
            <a:r>
              <a:rPr lang="ru-RU" dirty="0" smtClean="0"/>
              <a:t>, </a:t>
            </a:r>
            <a:r>
              <a:rPr lang="en-US" dirty="0" smtClean="0"/>
              <a:t>Facebook</a:t>
            </a:r>
            <a:r>
              <a:rPr lang="ru-RU" dirty="0" smtClean="0"/>
              <a:t> </a:t>
            </a:r>
            <a:r>
              <a:rPr lang="ru-RU" dirty="0" err="1"/>
              <a:t>ва</a:t>
            </a:r>
            <a:r>
              <a:rPr lang="ru-RU" dirty="0"/>
              <a:t> </a:t>
            </a:r>
            <a:r>
              <a:rPr lang="en-US" dirty="0" smtClean="0"/>
              <a:t>LinkedIn</a:t>
            </a:r>
            <a:r>
              <a:rPr lang="ru-RU" dirty="0" smtClean="0"/>
              <a:t> </a:t>
            </a:r>
            <a:r>
              <a:rPr lang="uz-Cyrl-UZ" dirty="0" smtClean="0"/>
              <a:t>платформаларида ижтимоий медиа мақолалари ва ҳикоялари</a:t>
            </a:r>
            <a:r>
              <a:rPr lang="ru-RU" dirty="0" smtClean="0"/>
              <a:t>.</a:t>
            </a:r>
            <a:endParaRPr lang="ru-RU" dirty="0"/>
          </a:p>
          <a:p>
            <a:pPr marL="285750" indent="-285750" algn="just">
              <a:buFont typeface="Courier New" panose="02070309020205020404" pitchFamily="49" charset="0"/>
              <a:buChar char="o"/>
            </a:pPr>
            <a:r>
              <a:rPr lang="uz-Cyrl-UZ" sz="1800" dirty="0" smtClean="0"/>
              <a:t>Муваффақият ҳикоялари ва аъзо ассоциацияларимиз раҳбарларидан тажриба алмашиш</a:t>
            </a:r>
            <a:r>
              <a:rPr lang="ru-RU" sz="1800" dirty="0" smtClean="0"/>
              <a:t>.</a:t>
            </a:r>
            <a:endParaRPr lang="ru-RU" sz="1800" dirty="0"/>
          </a:p>
          <a:p>
            <a:pPr marL="285750" indent="-285750" algn="just">
              <a:buFont typeface="Courier New" panose="02070309020205020404" pitchFamily="49" charset="0"/>
              <a:buChar char="o"/>
            </a:pPr>
            <a:r>
              <a:rPr lang="en-US" sz="1800" dirty="0" smtClean="0"/>
              <a:t>IPMA </a:t>
            </a:r>
            <a:r>
              <a:rPr lang="uz-Cyrl-UZ" sz="1800" dirty="0" smtClean="0"/>
              <a:t>тадбирларида янги ғоялар ва глобал таққослаш амалиётлари</a:t>
            </a:r>
            <a:r>
              <a:rPr lang="ru-RU" sz="1800" dirty="0" smtClean="0"/>
              <a:t>.</a:t>
            </a:r>
            <a:endParaRPr lang="ru-RU" sz="1800" dirty="0"/>
          </a:p>
          <a:p>
            <a:pPr marL="285750" indent="-285750" algn="just">
              <a:buFont typeface="Courier New" panose="02070309020205020404" pitchFamily="49" charset="0"/>
              <a:buChar char="o"/>
            </a:pPr>
            <a:r>
              <a:rPr lang="en-US" sz="1800" dirty="0" smtClean="0"/>
              <a:t>IPMA </a:t>
            </a:r>
            <a:r>
              <a:rPr lang="uz-Cyrl-UZ" sz="1800" dirty="0" smtClean="0"/>
              <a:t>сертификати орқали шахс ёки ташкилотнинг бутун дунё бўйлаб тан олиниши</a:t>
            </a:r>
            <a:r>
              <a:rPr lang="ru-RU" sz="1800" dirty="0" smtClean="0"/>
              <a:t>.</a:t>
            </a:r>
            <a:endParaRPr lang="ru-RU" sz="18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84391" y="373647"/>
            <a:ext cx="6165854"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dirty="0" smtClean="0"/>
              <a:t>IPMA</a:t>
            </a:r>
            <a:r>
              <a:rPr lang="uz-Cyrl-UZ" dirty="0" smtClean="0"/>
              <a:t>-нинг асосий афзалликлари</a:t>
            </a:r>
            <a:endParaRPr lang="en-US" sz="3200" dirty="0"/>
          </a:p>
        </p:txBody>
      </p:sp>
    </p:spTree>
    <p:extLst>
      <p:ext uri="{BB962C8B-B14F-4D97-AF65-F5344CB8AC3E}">
        <p14:creationId xmlns:p14="http://schemas.microsoft.com/office/powerpoint/2010/main" val="399796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pPr marL="0" marR="0" lvl="0" indent="0" algn="l" defTabSz="914400" rtl="0" eaLnBrk="1" fontAlgn="auto" latinLnBrk="0" hangingPunct="1">
              <a:lnSpc>
                <a:spcPct val="90000"/>
              </a:lnSpc>
              <a:spcBef>
                <a:spcPts val="0"/>
              </a:spcBef>
              <a:spcAft>
                <a:spcPts val="0"/>
              </a:spcAft>
              <a:buClr>
                <a:srgbClr val="363739"/>
              </a:buClr>
              <a:buSzPts val="4100"/>
              <a:buFont typeface="Barlow"/>
              <a:buNone/>
              <a:tabLst/>
              <a:defRPr/>
            </a:pPr>
            <a:r>
              <a:rPr kumimoji="0" lang="uz-Cyrl-UZ" sz="3200" b="1" i="0" u="none" strike="noStrike" kern="0" cap="none" spc="0" normalizeH="0" baseline="0" noProof="0" dirty="0" smtClean="0">
                <a:ln>
                  <a:noFill/>
                </a:ln>
                <a:solidFill>
                  <a:srgbClr val="565F6C"/>
                </a:solidFill>
                <a:effectLst/>
                <a:uLnTx/>
                <a:uFillTx/>
                <a:latin typeface="Verdana"/>
                <a:sym typeface="Barlow"/>
              </a:rPr>
              <a:t>Фойдалангилган адабиётлар</a:t>
            </a:r>
            <a:endParaRPr kumimoji="0" lang="uz-Cyrl-UZ" sz="3200" b="1" i="0" u="none" strike="noStrike" kern="0" cap="none" spc="0" normalizeH="0" baseline="0" noProof="0" dirty="0">
              <a:ln>
                <a:noFill/>
              </a:ln>
              <a:solidFill>
                <a:srgbClr val="565F6C"/>
              </a:solidFill>
              <a:effectLst/>
              <a:uLnTx/>
              <a:uFillTx/>
              <a:latin typeface="Verdana"/>
              <a:sym typeface="Barlow"/>
            </a:endParaRPr>
          </a:p>
        </p:txBody>
      </p:sp>
      <p:pic>
        <p:nvPicPr>
          <p:cNvPr id="19"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sp>
        <p:nvSpPr>
          <p:cNvPr id="6" name="Прямоугольник 5"/>
          <p:cNvSpPr/>
          <p:nvPr/>
        </p:nvSpPr>
        <p:spPr>
          <a:xfrm>
            <a:off x="545909" y="866274"/>
            <a:ext cx="7933967" cy="4237057"/>
          </a:xfrm>
          <a:prstGeom prst="rect">
            <a:avLst/>
          </a:prstGeom>
        </p:spPr>
        <p:txBody>
          <a:bodyPr wrap="square">
            <a:spAutoFit/>
          </a:bodyPr>
          <a:lstStyle/>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A Guide to the Project Management Body of Knowledge (7th edition) - The Project Management Institute (PMI) - 2021 (7th edition)</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Project Management for Humans: Helping People Get Things Done - Brett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Harned</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- 2017</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Scrum: The Art of Doing Twice the Work in Half the Time - Jeff Sutherland - 2015</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Making Things Happen: Mastering Project Management - Scott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Berkun</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- 2008 (revised edition)</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Project Management for the Unofficial Project Manager - Kory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Kogon</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- 2015</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The Lazy Project Manager: How to be Twice as Productive and Still Leave the Office Early - Peter Taylor - 2015 (2nd edition)</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Minute Manager: Managing Projects - Harvard Business Review - 2014</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Risk Up Front: Managing Projects in a Complex World - Adam Josephs and Brad Rubenstein - 2018</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Principles: Life and Work - Ray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Dalio</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- 2017</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Управление проектами организации -  Г.Д. Антонов, О.П. Иванова, В.М.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Тумин</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М.: Инфра-М, 2018</a:t>
            </a: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Управление проектами: ускоренный курс по программе </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MBA</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Э.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Верзух</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М.: Диалектика - 2019</a:t>
            </a: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Стратегическое управление проектами - С.В. Володин. - М.: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Ленанд</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- 2019 </a:t>
            </a: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Гибкое управление проектами и продуктами - Б.Л.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Вольфсон</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СПб.: Питер - 2019 </a:t>
            </a: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Управление проектами - И.В. Гонтарева, Р.М. Нижегородцев, Д.А. Новиков. - М.: КД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Либроком</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- 2018</a:t>
            </a: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Управление</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программными</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проектами</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Стандарты</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модели</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Учебное</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пособие</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Ю.П.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Ехлаков</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СПб</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a:t>
            </a:r>
            <a:r>
              <a:rPr kumimoji="0" lang="en-US"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Лань</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 - 2019</a:t>
            </a:r>
            <a:endPar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a:p>
            <a:pPr marL="179388" marR="0" lvl="0" indent="-177800" algn="just" defTabSz="914400" rtl="0" eaLnBrk="1" fontAlgn="auto" latinLnBrk="0" hangingPunct="1">
              <a:lnSpc>
                <a:spcPct val="100000"/>
              </a:lnSpc>
              <a:spcBef>
                <a:spcPts val="0"/>
              </a:spcBef>
              <a:spcAft>
                <a:spcPts val="1000"/>
              </a:spcAft>
              <a:buClr>
                <a:srgbClr val="000000"/>
              </a:buClr>
              <a:buSzTx/>
              <a:buFont typeface="+mj-lt"/>
              <a:buAutoNum type="arabicPeriod"/>
              <a:tabLst>
                <a:tab pos="457200" algn="l"/>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Управление проектами: Учебное пособие / П.В. Иванов. -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Рн</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/Д: Феникс - 2018</a:t>
            </a:r>
          </a:p>
          <a:p>
            <a:pPr marL="179388" marR="0" lvl="0" indent="-1778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Гибкое управление проектами с помощью </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Agile</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 </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Scrum</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 и </a:t>
            </a:r>
            <a:r>
              <a:rPr kumimoji="0" lang="en-US"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Kanban</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 / Р.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Arial"/>
                <a:sym typeface="Arial"/>
              </a:rPr>
              <a:t>Коул</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 Э. </a:t>
            </a:r>
            <a:r>
              <a:rPr kumimoji="0" lang="ru-RU" sz="800" b="1" i="0" u="none" strike="noStrike" kern="0" cap="none" spc="0" normalizeH="0" baseline="0" noProof="0" dirty="0" err="1">
                <a:ln>
                  <a:noFill/>
                </a:ln>
                <a:solidFill>
                  <a:srgbClr val="000000"/>
                </a:solidFill>
                <a:effectLst/>
                <a:uLnTx/>
                <a:uFillTx/>
                <a:latin typeface="Arial"/>
                <a:ea typeface="Calibri" panose="020F0502020204030204" pitchFamily="34" charset="0"/>
                <a:cs typeface="Arial"/>
                <a:sym typeface="Arial"/>
              </a:rPr>
              <a:t>Скотчер</a:t>
            </a:r>
            <a:r>
              <a:rPr kumimoji="0" lang="ru-RU" sz="800" b="1" i="0" u="none" strike="noStrike" kern="0" cap="none" spc="0" normalizeH="0" baseline="0" noProof="0" dirty="0">
                <a:ln>
                  <a:noFill/>
                </a:ln>
                <a:solidFill>
                  <a:srgbClr val="000000"/>
                </a:solidFill>
                <a:effectLst/>
                <a:uLnTx/>
                <a:uFillTx/>
                <a:latin typeface="Arial"/>
                <a:ea typeface="Calibri" panose="020F0502020204030204" pitchFamily="34" charset="0"/>
                <a:cs typeface="Arial"/>
                <a:sym typeface="Arial"/>
              </a:rPr>
              <a:t>. - СПб.: Питер – 2015</a:t>
            </a:r>
            <a:endParaRPr kumimoji="0" lang="ru-RU" sz="800" b="1"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5864618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487"/>
        <p:cNvGrpSpPr/>
        <p:nvPr/>
      </p:nvGrpSpPr>
      <p:grpSpPr>
        <a:xfrm>
          <a:off x="0" y="0"/>
          <a:ext cx="0" cy="0"/>
          <a:chOff x="0" y="0"/>
          <a:chExt cx="0" cy="0"/>
        </a:xfrm>
      </p:grpSpPr>
      <p:grpSp>
        <p:nvGrpSpPr>
          <p:cNvPr id="488" name="Google Shape;488;p29"/>
          <p:cNvGrpSpPr/>
          <p:nvPr/>
        </p:nvGrpSpPr>
        <p:grpSpPr>
          <a:xfrm>
            <a:off x="-768525" y="-48199"/>
            <a:ext cx="5225404" cy="5225404"/>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45</a:t>
            </a:fld>
            <a:endParaRPr/>
          </a:p>
        </p:txBody>
      </p:sp>
      <p:sp>
        <p:nvSpPr>
          <p:cNvPr id="31" name="TextBox 30"/>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33" name="TextBox 32"/>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usiness Geometric Template">
  <a:themeElements>
    <a:clrScheme name="Custom 347">
      <a:dk1>
        <a:srgbClr val="363739"/>
      </a:dk1>
      <a:lt1>
        <a:srgbClr val="FFFFFF"/>
      </a:lt1>
      <a:dk2>
        <a:srgbClr val="888888"/>
      </a:dk2>
      <a:lt2>
        <a:srgbClr val="F5F5EF"/>
      </a:lt2>
      <a:accent1>
        <a:srgbClr val="EFBC49"/>
      </a:accent1>
      <a:accent2>
        <a:srgbClr val="D8A530"/>
      </a:accent2>
      <a:accent3>
        <a:srgbClr val="AB8540"/>
      </a:accent3>
      <a:accent4>
        <a:srgbClr val="494F56"/>
      </a:accent4>
      <a:accent5>
        <a:srgbClr val="888888"/>
      </a:accent5>
      <a:accent6>
        <a:srgbClr val="B1B1B2"/>
      </a:accent6>
      <a:hlink>
        <a:srgbClr val="363739"/>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1890</TotalTime>
  <Words>2964</Words>
  <Application>Microsoft Office PowerPoint</Application>
  <PresentationFormat>Экран (16:9)</PresentationFormat>
  <Paragraphs>201</Paragraphs>
  <Slides>45</Slides>
  <Notes>2</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2</vt:i4>
      </vt:variant>
      <vt:variant>
        <vt:lpstr>Заголовки слайдов</vt:lpstr>
      </vt:variant>
      <vt:variant>
        <vt:i4>45</vt:i4>
      </vt:variant>
    </vt:vector>
  </HeadingPairs>
  <TitlesOfParts>
    <vt:vector size="59" baseType="lpstr">
      <vt:lpstr>Calibri Light</vt:lpstr>
      <vt:lpstr>Times New Roman</vt:lpstr>
      <vt:lpstr>Wingdings</vt:lpstr>
      <vt:lpstr>Calibri</vt:lpstr>
      <vt:lpstr>Arial</vt:lpstr>
      <vt:lpstr>Verdana</vt:lpstr>
      <vt:lpstr>Montserrat</vt:lpstr>
      <vt:lpstr>Roboto Regular</vt:lpstr>
      <vt:lpstr>Century Gothic</vt:lpstr>
      <vt:lpstr>Courier New</vt:lpstr>
      <vt:lpstr>Barlow</vt:lpstr>
      <vt:lpstr>Raleway</vt:lpstr>
      <vt:lpstr>Business Geometric Template</vt:lpstr>
      <vt:lpstr>4_Тема Office</vt:lpstr>
      <vt:lpstr> Topic: International Project Management Association – ICB 4.0 Мавзу: Халқаро лойиҳа бошқаруви уюшмаси – ICB 4.0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60</cp:revision>
  <dcterms:modified xsi:type="dcterms:W3CDTF">2022-10-22T11:20:59Z</dcterms:modified>
</cp:coreProperties>
</file>