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75" r:id="rId2"/>
  </p:sldMasterIdLst>
  <p:notesMasterIdLst>
    <p:notesMasterId r:id="rId50"/>
  </p:notesMasterIdLst>
  <p:sldIdLst>
    <p:sldId id="283" r:id="rId3"/>
    <p:sldId id="329" r:id="rId4"/>
    <p:sldId id="357" r:id="rId5"/>
    <p:sldId id="358" r:id="rId6"/>
    <p:sldId id="359" r:id="rId7"/>
    <p:sldId id="360" r:id="rId8"/>
    <p:sldId id="361" r:id="rId9"/>
    <p:sldId id="362" r:id="rId10"/>
    <p:sldId id="363" r:id="rId11"/>
    <p:sldId id="364" r:id="rId12"/>
    <p:sldId id="365" r:id="rId13"/>
    <p:sldId id="366" r:id="rId14"/>
    <p:sldId id="367" r:id="rId15"/>
    <p:sldId id="368" r:id="rId16"/>
    <p:sldId id="369" r:id="rId17"/>
    <p:sldId id="370" r:id="rId18"/>
    <p:sldId id="371" r:id="rId19"/>
    <p:sldId id="372" r:id="rId20"/>
    <p:sldId id="373" r:id="rId21"/>
    <p:sldId id="374" r:id="rId22"/>
    <p:sldId id="375" r:id="rId23"/>
    <p:sldId id="356" r:id="rId24"/>
    <p:sldId id="343" r:id="rId25"/>
    <p:sldId id="332" r:id="rId26"/>
    <p:sldId id="333" r:id="rId27"/>
    <p:sldId id="334" r:id="rId28"/>
    <p:sldId id="335" r:id="rId29"/>
    <p:sldId id="336" r:id="rId30"/>
    <p:sldId id="337" r:id="rId31"/>
    <p:sldId id="338" r:id="rId32"/>
    <p:sldId id="339" r:id="rId33"/>
    <p:sldId id="340" r:id="rId34"/>
    <p:sldId id="341" r:id="rId35"/>
    <p:sldId id="342" r:id="rId36"/>
    <p:sldId id="344" r:id="rId37"/>
    <p:sldId id="345" r:id="rId38"/>
    <p:sldId id="346" r:id="rId39"/>
    <p:sldId id="347" r:id="rId40"/>
    <p:sldId id="348" r:id="rId41"/>
    <p:sldId id="349" r:id="rId42"/>
    <p:sldId id="350" r:id="rId43"/>
    <p:sldId id="351" r:id="rId44"/>
    <p:sldId id="352" r:id="rId45"/>
    <p:sldId id="353" r:id="rId46"/>
    <p:sldId id="354" r:id="rId47"/>
    <p:sldId id="330" r:id="rId48"/>
    <p:sldId id="331" r:id="rId49"/>
  </p:sldIdLst>
  <p:sldSz cx="9144000" cy="5143500" type="screen16x9"/>
  <p:notesSz cx="6858000" cy="9144000"/>
  <p:embeddedFontLst>
    <p:embeddedFont>
      <p:font typeface="Montserrat" panose="02000505000000020004" pitchFamily="2" charset="0"/>
      <p:regular r:id="rId51"/>
    </p:embeddedFont>
    <p:embeddedFont>
      <p:font typeface="Century Gothic" panose="020B0502020202020204" pitchFamily="34" charset="0"/>
      <p:regular r:id="rId52"/>
      <p:bold r:id="rId53"/>
      <p:italic r:id="rId54"/>
      <p:boldItalic r:id="rId55"/>
    </p:embeddedFont>
    <p:embeddedFont>
      <p:font typeface="Roboto" panose="020B0604020202020204" charset="0"/>
      <p:regular r:id="rId56"/>
      <p:bold r:id="rId57"/>
      <p:italic r:id="rId58"/>
      <p:boldItalic r:id="rId59"/>
    </p:embeddedFont>
    <p:embeddedFont>
      <p:font typeface="Calibri Light" panose="020F0302020204030204" pitchFamily="34" charset="0"/>
      <p:regular r:id="rId60"/>
      <p:italic r:id="rId61"/>
    </p:embeddedFont>
    <p:embeddedFont>
      <p:font typeface="Barlow" panose="020B0604020202020204" charset="0"/>
      <p:regular r:id="rId62"/>
      <p:bold r:id="rId63"/>
      <p:italic r:id="rId64"/>
      <p:boldItalic r:id="rId65"/>
    </p:embeddedFont>
    <p:embeddedFont>
      <p:font typeface="Calibri" panose="020F0502020204030204" pitchFamily="34" charset="0"/>
      <p:regular r:id="rId66"/>
      <p:bold r:id="rId67"/>
      <p:italic r:id="rId68"/>
      <p:boldItalic r:id="rId69"/>
    </p:embeddedFont>
    <p:embeddedFont>
      <p:font typeface="Verdana" panose="020B0604030504040204" pitchFamily="34" charset="0"/>
      <p:regular r:id="rId70"/>
      <p:bold r:id="rId71"/>
      <p:italic r:id="rId72"/>
      <p:boldItalic r:id="rId7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726" y="12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3.fntdata"/><Relationship Id="rId68" Type="http://schemas.openxmlformats.org/officeDocument/2006/relationships/font" Target="fonts/font18.fntdata"/><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11.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72" Type="http://schemas.openxmlformats.org/officeDocument/2006/relationships/font" Target="fonts/font2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font" Target="fonts/font23.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notesMaster" Target="notesMasters/notesMaster1.xml"/><Relationship Id="rId55" Type="http://schemas.openxmlformats.org/officeDocument/2006/relationships/font" Target="fonts/font5.fntdata"/><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font" Target="fonts/font21.fntdata"/><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189640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93375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74631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9636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9005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2776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0172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88186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54436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26503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91201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900514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908971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282597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10286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981223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01648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800399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726861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281078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531874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956559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845202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316008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84134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664026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683607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797481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77670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488828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12907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889188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522960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712920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770996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505485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843711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401551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908252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208272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690418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611035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949417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409475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084699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84158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9684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accent1"/>
        </a:solidFill>
        <a:effectLst/>
      </p:bgPr>
    </p:bg>
    <p:spTree>
      <p:nvGrpSpPr>
        <p:cNvPr id="1" name="Shape 9"/>
        <p:cNvGrpSpPr/>
        <p:nvPr/>
      </p:nvGrpSpPr>
      <p:grpSpPr>
        <a:xfrm>
          <a:off x="0" y="0"/>
          <a:ext cx="0" cy="0"/>
          <a:chOff x="0" y="0"/>
          <a:chExt cx="0" cy="0"/>
        </a:xfrm>
      </p:grpSpPr>
      <p:pic>
        <p:nvPicPr>
          <p:cNvPr id="10" name="Google Shape;10;p2" descr="aemelia_icons.png"/>
          <p:cNvPicPr preferRelativeResize="0"/>
          <p:nvPr/>
        </p:nvPicPr>
        <p:blipFill rotWithShape="1">
          <a:blip r:embed="rId2">
            <a:alphaModFix amt="40000"/>
          </a:blip>
          <a:srcRect t="30860" b="30860"/>
          <a:stretch/>
        </p:blipFill>
        <p:spPr>
          <a:xfrm>
            <a:off x="0" y="-2"/>
            <a:ext cx="9144000" cy="1968874"/>
          </a:xfrm>
          <a:prstGeom prst="rect">
            <a:avLst/>
          </a:prstGeom>
          <a:noFill/>
          <a:ln>
            <a:noFill/>
          </a:ln>
        </p:spPr>
      </p:pic>
      <p:sp>
        <p:nvSpPr>
          <p:cNvPr id="11" name="Google Shape;11;p2"/>
          <p:cNvSpPr txBox="1">
            <a:spLocks noGrp="1"/>
          </p:cNvSpPr>
          <p:nvPr>
            <p:ph type="ctrTitle"/>
          </p:nvPr>
        </p:nvSpPr>
        <p:spPr>
          <a:xfrm>
            <a:off x="2786525" y="1968875"/>
            <a:ext cx="5859600" cy="2766300"/>
          </a:xfrm>
          <a:prstGeom prst="rect">
            <a:avLst/>
          </a:prstGeom>
        </p:spPr>
        <p:txBody>
          <a:bodyPr spcFirstLastPara="1" wrap="square" lIns="91425" tIns="91425" rIns="91425" bIns="91425" anchor="b" anchorCtr="0">
            <a:noAutofit/>
          </a:bodyPr>
          <a:lstStyle>
            <a:lvl1pPr lvl="0" algn="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extLst>
      <p:ext uri="{BB962C8B-B14F-4D97-AF65-F5344CB8AC3E}">
        <p14:creationId xmlns:p14="http://schemas.microsoft.com/office/powerpoint/2010/main" val="17574784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2"/>
        <p:cNvGrpSpPr/>
        <p:nvPr/>
      </p:nvGrpSpPr>
      <p:grpSpPr>
        <a:xfrm>
          <a:off x="0" y="0"/>
          <a:ext cx="0" cy="0"/>
          <a:chOff x="0" y="0"/>
          <a:chExt cx="0" cy="0"/>
        </a:xfrm>
      </p:grpSpPr>
      <p:pic>
        <p:nvPicPr>
          <p:cNvPr id="13" name="Google Shape;13;p3" descr="aemelia_icons.png"/>
          <p:cNvPicPr preferRelativeResize="0"/>
          <p:nvPr/>
        </p:nvPicPr>
        <p:blipFill rotWithShape="1">
          <a:blip r:embed="rId2">
            <a:alphaModFix amt="20000"/>
          </a:blip>
          <a:srcRect t="30860" b="30860"/>
          <a:stretch/>
        </p:blipFill>
        <p:spPr>
          <a:xfrm>
            <a:off x="0" y="-2"/>
            <a:ext cx="9144000" cy="1968874"/>
          </a:xfrm>
          <a:prstGeom prst="rect">
            <a:avLst/>
          </a:prstGeom>
          <a:noFill/>
          <a:ln>
            <a:noFill/>
          </a:ln>
        </p:spPr>
      </p:pic>
      <p:sp>
        <p:nvSpPr>
          <p:cNvPr id="14" name="Google Shape;14;p3"/>
          <p:cNvSpPr txBox="1">
            <a:spLocks noGrp="1"/>
          </p:cNvSpPr>
          <p:nvPr>
            <p:ph type="ctrTitle"/>
          </p:nvPr>
        </p:nvSpPr>
        <p:spPr>
          <a:xfrm>
            <a:off x="2970175" y="3107350"/>
            <a:ext cx="5792700" cy="11598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dk1"/>
              </a:buClr>
              <a:buSzPts val="4800"/>
              <a:buNone/>
              <a:defRPr sz="4800">
                <a:solidFill>
                  <a:schemeClr val="dk1"/>
                </a:solidFill>
              </a:defRPr>
            </a:lvl1pPr>
            <a:lvl2pPr lvl="1" algn="r" rtl="0">
              <a:spcBef>
                <a:spcPts val="0"/>
              </a:spcBef>
              <a:spcAft>
                <a:spcPts val="0"/>
              </a:spcAft>
              <a:buClr>
                <a:schemeClr val="dk1"/>
              </a:buClr>
              <a:buSzPts val="4800"/>
              <a:buNone/>
              <a:defRPr sz="4800">
                <a:solidFill>
                  <a:schemeClr val="dk1"/>
                </a:solidFill>
              </a:defRPr>
            </a:lvl2pPr>
            <a:lvl3pPr lvl="2" algn="r" rtl="0">
              <a:spcBef>
                <a:spcPts val="0"/>
              </a:spcBef>
              <a:spcAft>
                <a:spcPts val="0"/>
              </a:spcAft>
              <a:buClr>
                <a:schemeClr val="dk1"/>
              </a:buClr>
              <a:buSzPts val="4800"/>
              <a:buNone/>
              <a:defRPr sz="4800">
                <a:solidFill>
                  <a:schemeClr val="dk1"/>
                </a:solidFill>
              </a:defRPr>
            </a:lvl3pPr>
            <a:lvl4pPr lvl="3" algn="r" rtl="0">
              <a:spcBef>
                <a:spcPts val="0"/>
              </a:spcBef>
              <a:spcAft>
                <a:spcPts val="0"/>
              </a:spcAft>
              <a:buClr>
                <a:schemeClr val="dk1"/>
              </a:buClr>
              <a:buSzPts val="4800"/>
              <a:buNone/>
              <a:defRPr sz="4800">
                <a:solidFill>
                  <a:schemeClr val="dk1"/>
                </a:solidFill>
              </a:defRPr>
            </a:lvl4pPr>
            <a:lvl5pPr lvl="4" algn="r" rtl="0">
              <a:spcBef>
                <a:spcPts val="0"/>
              </a:spcBef>
              <a:spcAft>
                <a:spcPts val="0"/>
              </a:spcAft>
              <a:buClr>
                <a:schemeClr val="dk1"/>
              </a:buClr>
              <a:buSzPts val="4800"/>
              <a:buNone/>
              <a:defRPr sz="4800">
                <a:solidFill>
                  <a:schemeClr val="dk1"/>
                </a:solidFill>
              </a:defRPr>
            </a:lvl5pPr>
            <a:lvl6pPr lvl="5" algn="r" rtl="0">
              <a:spcBef>
                <a:spcPts val="0"/>
              </a:spcBef>
              <a:spcAft>
                <a:spcPts val="0"/>
              </a:spcAft>
              <a:buClr>
                <a:schemeClr val="dk1"/>
              </a:buClr>
              <a:buSzPts val="4800"/>
              <a:buNone/>
              <a:defRPr sz="4800">
                <a:solidFill>
                  <a:schemeClr val="dk1"/>
                </a:solidFill>
              </a:defRPr>
            </a:lvl6pPr>
            <a:lvl7pPr lvl="6" algn="r" rtl="0">
              <a:spcBef>
                <a:spcPts val="0"/>
              </a:spcBef>
              <a:spcAft>
                <a:spcPts val="0"/>
              </a:spcAft>
              <a:buClr>
                <a:schemeClr val="dk1"/>
              </a:buClr>
              <a:buSzPts val="4800"/>
              <a:buNone/>
              <a:defRPr sz="4800">
                <a:solidFill>
                  <a:schemeClr val="dk1"/>
                </a:solidFill>
              </a:defRPr>
            </a:lvl7pPr>
            <a:lvl8pPr lvl="7" algn="r" rtl="0">
              <a:spcBef>
                <a:spcPts val="0"/>
              </a:spcBef>
              <a:spcAft>
                <a:spcPts val="0"/>
              </a:spcAft>
              <a:buClr>
                <a:schemeClr val="dk1"/>
              </a:buClr>
              <a:buSzPts val="4800"/>
              <a:buNone/>
              <a:defRPr sz="4800">
                <a:solidFill>
                  <a:schemeClr val="dk1"/>
                </a:solidFill>
              </a:defRPr>
            </a:lvl8pPr>
            <a:lvl9pPr lvl="8" algn="r" rtl="0">
              <a:spcBef>
                <a:spcPts val="0"/>
              </a:spcBef>
              <a:spcAft>
                <a:spcPts val="0"/>
              </a:spcAft>
              <a:buClr>
                <a:schemeClr val="dk1"/>
              </a:buClr>
              <a:buSzPts val="4800"/>
              <a:buNone/>
              <a:defRPr sz="4800">
                <a:solidFill>
                  <a:schemeClr val="dk1"/>
                </a:solidFill>
              </a:defRPr>
            </a:lvl9pPr>
          </a:lstStyle>
          <a:p>
            <a:endParaRPr/>
          </a:p>
        </p:txBody>
      </p:sp>
      <p:sp>
        <p:nvSpPr>
          <p:cNvPr id="15" name="Google Shape;15;p3"/>
          <p:cNvSpPr txBox="1">
            <a:spLocks noGrp="1"/>
          </p:cNvSpPr>
          <p:nvPr>
            <p:ph type="subTitle" idx="1"/>
          </p:nvPr>
        </p:nvSpPr>
        <p:spPr>
          <a:xfrm>
            <a:off x="2970175" y="3906852"/>
            <a:ext cx="5792700" cy="7848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2400"/>
              <a:buNone/>
              <a:defRPr sz="2400">
                <a:solidFill>
                  <a:schemeClr val="accent1"/>
                </a:solidFill>
              </a:defRPr>
            </a:lvl1pPr>
            <a:lvl2pPr lvl="1" algn="r" rtl="0">
              <a:spcBef>
                <a:spcPts val="0"/>
              </a:spcBef>
              <a:spcAft>
                <a:spcPts val="0"/>
              </a:spcAft>
              <a:buClr>
                <a:schemeClr val="accent1"/>
              </a:buClr>
              <a:buSzPts val="2400"/>
              <a:buNone/>
              <a:defRPr>
                <a:solidFill>
                  <a:schemeClr val="accent1"/>
                </a:solidFill>
              </a:defRPr>
            </a:lvl2pPr>
            <a:lvl3pPr lvl="2" algn="r" rtl="0">
              <a:spcBef>
                <a:spcPts val="0"/>
              </a:spcBef>
              <a:spcAft>
                <a:spcPts val="0"/>
              </a:spcAft>
              <a:buClr>
                <a:schemeClr val="accent1"/>
              </a:buClr>
              <a:buSzPts val="2400"/>
              <a:buNone/>
              <a:defRPr>
                <a:solidFill>
                  <a:schemeClr val="accent1"/>
                </a:solidFill>
              </a:defRPr>
            </a:lvl3pPr>
            <a:lvl4pPr lvl="3" algn="r" rtl="0">
              <a:spcBef>
                <a:spcPts val="0"/>
              </a:spcBef>
              <a:spcAft>
                <a:spcPts val="0"/>
              </a:spcAft>
              <a:buClr>
                <a:schemeClr val="accent1"/>
              </a:buClr>
              <a:buSzPts val="2400"/>
              <a:buNone/>
              <a:defRPr sz="2400">
                <a:solidFill>
                  <a:schemeClr val="accent1"/>
                </a:solidFill>
              </a:defRPr>
            </a:lvl4pPr>
            <a:lvl5pPr lvl="4" algn="r" rtl="0">
              <a:spcBef>
                <a:spcPts val="0"/>
              </a:spcBef>
              <a:spcAft>
                <a:spcPts val="0"/>
              </a:spcAft>
              <a:buClr>
                <a:schemeClr val="accent1"/>
              </a:buClr>
              <a:buSzPts val="2400"/>
              <a:buNone/>
              <a:defRPr sz="2400">
                <a:solidFill>
                  <a:schemeClr val="accent1"/>
                </a:solidFill>
              </a:defRPr>
            </a:lvl5pPr>
            <a:lvl6pPr lvl="5" algn="r" rtl="0">
              <a:spcBef>
                <a:spcPts val="0"/>
              </a:spcBef>
              <a:spcAft>
                <a:spcPts val="0"/>
              </a:spcAft>
              <a:buClr>
                <a:schemeClr val="accent1"/>
              </a:buClr>
              <a:buSzPts val="2400"/>
              <a:buNone/>
              <a:defRPr sz="2400">
                <a:solidFill>
                  <a:schemeClr val="accent1"/>
                </a:solidFill>
              </a:defRPr>
            </a:lvl6pPr>
            <a:lvl7pPr lvl="6" algn="r" rtl="0">
              <a:spcBef>
                <a:spcPts val="0"/>
              </a:spcBef>
              <a:spcAft>
                <a:spcPts val="0"/>
              </a:spcAft>
              <a:buClr>
                <a:schemeClr val="accent1"/>
              </a:buClr>
              <a:buSzPts val="2400"/>
              <a:buNone/>
              <a:defRPr sz="2400">
                <a:solidFill>
                  <a:schemeClr val="accent1"/>
                </a:solidFill>
              </a:defRPr>
            </a:lvl7pPr>
            <a:lvl8pPr lvl="7" algn="r" rtl="0">
              <a:spcBef>
                <a:spcPts val="0"/>
              </a:spcBef>
              <a:spcAft>
                <a:spcPts val="0"/>
              </a:spcAft>
              <a:buClr>
                <a:schemeClr val="accent1"/>
              </a:buClr>
              <a:buSzPts val="2400"/>
              <a:buNone/>
              <a:defRPr sz="2400">
                <a:solidFill>
                  <a:schemeClr val="accent1"/>
                </a:solidFill>
              </a:defRPr>
            </a:lvl8pPr>
            <a:lvl9pPr lvl="8" algn="r" rtl="0">
              <a:spcBef>
                <a:spcPts val="0"/>
              </a:spcBef>
              <a:spcAft>
                <a:spcPts val="0"/>
              </a:spcAft>
              <a:buClr>
                <a:schemeClr val="accent1"/>
              </a:buClr>
              <a:buSzPts val="2400"/>
              <a:buNone/>
              <a:defRPr sz="2400">
                <a:solidFill>
                  <a:schemeClr val="accent1"/>
                </a:solidFill>
              </a:defRPr>
            </a:lvl9pPr>
          </a:lstStyle>
          <a:p>
            <a:endParaRPr/>
          </a:p>
        </p:txBody>
      </p:sp>
      <p:sp>
        <p:nvSpPr>
          <p:cNvPr id="16" name="Google Shape;16;p3"/>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solidFill>
                  <a:schemeClr val="accent3"/>
                </a:solidFill>
              </a:defRPr>
            </a:lvl1pPr>
            <a:lvl2pPr lvl="1">
              <a:buNone/>
              <a:defRPr>
                <a:solidFill>
                  <a:schemeClr val="accent3"/>
                </a:solidFill>
              </a:defRPr>
            </a:lvl2pPr>
            <a:lvl3pPr lvl="2">
              <a:buNone/>
              <a:defRPr>
                <a:solidFill>
                  <a:schemeClr val="accent3"/>
                </a:solidFill>
              </a:defRPr>
            </a:lvl3pPr>
            <a:lvl4pPr lvl="3">
              <a:buNone/>
              <a:defRPr>
                <a:solidFill>
                  <a:schemeClr val="accent3"/>
                </a:solidFill>
              </a:defRPr>
            </a:lvl4pPr>
            <a:lvl5pPr lvl="4">
              <a:buNone/>
              <a:defRPr>
                <a:solidFill>
                  <a:schemeClr val="accent3"/>
                </a:solidFill>
              </a:defRPr>
            </a:lvl5pPr>
            <a:lvl6pPr lvl="5">
              <a:buNone/>
              <a:defRPr>
                <a:solidFill>
                  <a:schemeClr val="accent3"/>
                </a:solidFill>
              </a:defRPr>
            </a:lvl6pPr>
            <a:lvl7pPr lvl="6">
              <a:buNone/>
              <a:defRPr>
                <a:solidFill>
                  <a:schemeClr val="accent3"/>
                </a:solidFill>
              </a:defRPr>
            </a:lvl7pPr>
            <a:lvl8pPr lvl="7">
              <a:buNone/>
              <a:defRPr>
                <a:solidFill>
                  <a:schemeClr val="accent3"/>
                </a:solidFill>
              </a:defRPr>
            </a:lvl8pPr>
            <a:lvl9pPr lvl="8">
              <a:buNone/>
              <a:defRPr>
                <a:solidFill>
                  <a:schemeClr val="accent3"/>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9FC5E8"/>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9FC5E8"/>
              </a:solidFill>
              <a:effectLst/>
              <a:uLnTx/>
              <a:uFillTx/>
              <a:latin typeface="Montserrat"/>
              <a:sym typeface="Montserrat"/>
            </a:endParaRPr>
          </a:p>
        </p:txBody>
      </p:sp>
    </p:spTree>
    <p:extLst>
      <p:ext uri="{BB962C8B-B14F-4D97-AF65-F5344CB8AC3E}">
        <p14:creationId xmlns:p14="http://schemas.microsoft.com/office/powerpoint/2010/main" val="1591922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7"/>
        <p:cNvGrpSpPr/>
        <p:nvPr/>
      </p:nvGrpSpPr>
      <p:grpSpPr>
        <a:xfrm>
          <a:off x="0" y="0"/>
          <a:ext cx="0" cy="0"/>
          <a:chOff x="0" y="0"/>
          <a:chExt cx="0" cy="0"/>
        </a:xfrm>
      </p:grpSpPr>
      <p:pic>
        <p:nvPicPr>
          <p:cNvPr id="18" name="Google Shape;18;p4" descr="aemelia_icons.png"/>
          <p:cNvPicPr preferRelativeResize="0"/>
          <p:nvPr/>
        </p:nvPicPr>
        <p:blipFill rotWithShape="1">
          <a:blip r:embed="rId2">
            <a:alphaModFix amt="20000"/>
          </a:blip>
          <a:srcRect/>
          <a:stretch/>
        </p:blipFill>
        <p:spPr>
          <a:xfrm>
            <a:off x="0" y="0"/>
            <a:ext cx="9144000" cy="5143500"/>
          </a:xfrm>
          <a:prstGeom prst="rect">
            <a:avLst/>
          </a:prstGeom>
          <a:noFill/>
          <a:ln>
            <a:noFill/>
          </a:ln>
        </p:spPr>
      </p:pic>
      <p:sp>
        <p:nvSpPr>
          <p:cNvPr id="19" name="Google Shape;19;p4"/>
          <p:cNvSpPr txBox="1">
            <a:spLocks noGrp="1"/>
          </p:cNvSpPr>
          <p:nvPr>
            <p:ph type="body" idx="1"/>
          </p:nvPr>
        </p:nvSpPr>
        <p:spPr>
          <a:xfrm>
            <a:off x="1784250" y="222075"/>
            <a:ext cx="6549300" cy="2607300"/>
          </a:xfrm>
          <a:prstGeom prst="rect">
            <a:avLst/>
          </a:prstGeom>
        </p:spPr>
        <p:txBody>
          <a:bodyPr spcFirstLastPara="1" wrap="square" lIns="91425" tIns="91425" rIns="91425" bIns="91425" anchor="t" anchorCtr="0">
            <a:noAutofit/>
          </a:bodyPr>
          <a:lstStyle>
            <a:lvl1pPr marL="457200" lvl="0" indent="-482600" rtl="0">
              <a:spcBef>
                <a:spcPts val="600"/>
              </a:spcBef>
              <a:spcAft>
                <a:spcPts val="0"/>
              </a:spcAft>
              <a:buSzPts val="4000"/>
              <a:buChar char="▸"/>
              <a:defRPr sz="4000" b="1" i="1"/>
            </a:lvl1pPr>
            <a:lvl2pPr marL="914400" lvl="1" indent="-482600" rtl="0">
              <a:spcBef>
                <a:spcPts val="0"/>
              </a:spcBef>
              <a:spcAft>
                <a:spcPts val="0"/>
              </a:spcAft>
              <a:buSzPts val="4000"/>
              <a:buChar char="▹"/>
              <a:defRPr sz="4000" b="1" i="1"/>
            </a:lvl2pPr>
            <a:lvl3pPr marL="1371600" lvl="2" indent="-482600" rtl="0">
              <a:spcBef>
                <a:spcPts val="0"/>
              </a:spcBef>
              <a:spcAft>
                <a:spcPts val="0"/>
              </a:spcAft>
              <a:buSzPts val="4000"/>
              <a:buChar char="■"/>
              <a:defRPr sz="4000" b="1" i="1"/>
            </a:lvl3pPr>
            <a:lvl4pPr marL="1828800" lvl="3" indent="-482600" rtl="0">
              <a:spcBef>
                <a:spcPts val="0"/>
              </a:spcBef>
              <a:spcAft>
                <a:spcPts val="0"/>
              </a:spcAft>
              <a:buSzPts val="4000"/>
              <a:buChar char="●"/>
              <a:defRPr sz="4000" b="1" i="1"/>
            </a:lvl4pPr>
            <a:lvl5pPr marL="2286000" lvl="4" indent="-482600" rtl="0">
              <a:spcBef>
                <a:spcPts val="0"/>
              </a:spcBef>
              <a:spcAft>
                <a:spcPts val="0"/>
              </a:spcAft>
              <a:buSzPts val="4000"/>
              <a:buChar char="○"/>
              <a:defRPr sz="4000" b="1" i="1"/>
            </a:lvl5pPr>
            <a:lvl6pPr marL="2743200" lvl="5" indent="-482600" rtl="0">
              <a:spcBef>
                <a:spcPts val="0"/>
              </a:spcBef>
              <a:spcAft>
                <a:spcPts val="0"/>
              </a:spcAft>
              <a:buSzPts val="4000"/>
              <a:buChar char="■"/>
              <a:defRPr sz="4000" b="1" i="1"/>
            </a:lvl6pPr>
            <a:lvl7pPr marL="3200400" lvl="6" indent="-482600" rtl="0">
              <a:spcBef>
                <a:spcPts val="0"/>
              </a:spcBef>
              <a:spcAft>
                <a:spcPts val="0"/>
              </a:spcAft>
              <a:buSzPts val="4000"/>
              <a:buChar char="●"/>
              <a:defRPr sz="4000" b="1" i="1"/>
            </a:lvl7pPr>
            <a:lvl8pPr marL="3657600" lvl="7" indent="-482600" rtl="0">
              <a:spcBef>
                <a:spcPts val="0"/>
              </a:spcBef>
              <a:spcAft>
                <a:spcPts val="0"/>
              </a:spcAft>
              <a:buSzPts val="4000"/>
              <a:buChar char="○"/>
              <a:defRPr sz="4000" b="1" i="1"/>
            </a:lvl8pPr>
            <a:lvl9pPr marL="4114800" lvl="8" indent="-482600">
              <a:spcBef>
                <a:spcPts val="0"/>
              </a:spcBef>
              <a:spcAft>
                <a:spcPts val="0"/>
              </a:spcAft>
              <a:buSzPts val="4000"/>
              <a:buChar char="■"/>
              <a:defRPr sz="4000" b="1" i="1"/>
            </a:lvl9pPr>
          </a:lstStyle>
          <a:p>
            <a:endParaRPr/>
          </a:p>
        </p:txBody>
      </p:sp>
      <p:sp>
        <p:nvSpPr>
          <p:cNvPr id="20" name="Google Shape;20;p4"/>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230642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bg>
      <p:bgPr>
        <a:solidFill>
          <a:schemeClr val="accent1"/>
        </a:solidFill>
        <a:effectLst/>
      </p:bgPr>
    </p:bg>
    <p:spTree>
      <p:nvGrpSpPr>
        <p:cNvPr id="1" name="Shape 21"/>
        <p:cNvGrpSpPr/>
        <p:nvPr/>
      </p:nvGrpSpPr>
      <p:grpSpPr>
        <a:xfrm>
          <a:off x="0" y="0"/>
          <a:ext cx="0" cy="0"/>
          <a:chOff x="0" y="0"/>
          <a:chExt cx="0" cy="0"/>
        </a:xfrm>
      </p:grpSpPr>
      <p:pic>
        <p:nvPicPr>
          <p:cNvPr id="22" name="Google Shape;22;p5"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23" name="Google Shape;23;p5"/>
          <p:cNvSpPr/>
          <p:nvPr/>
        </p:nvSpPr>
        <p:spPr>
          <a:xfrm flipH="1">
            <a:off x="2095200" y="0"/>
            <a:ext cx="7048800" cy="5143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24" name="Google Shape;24;p5"/>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5" name="Google Shape;25;p5"/>
          <p:cNvSpPr txBox="1">
            <a:spLocks noGrp="1"/>
          </p:cNvSpPr>
          <p:nvPr>
            <p:ph type="body" idx="1"/>
          </p:nvPr>
        </p:nvSpPr>
        <p:spPr>
          <a:xfrm>
            <a:off x="2874625" y="275339"/>
            <a:ext cx="5562000" cy="4428300"/>
          </a:xfrm>
          <a:prstGeom prst="rect">
            <a:avLst/>
          </a:prstGeom>
        </p:spPr>
        <p:txBody>
          <a:bodyPr spcFirstLastPara="1" wrap="square" lIns="91425" tIns="91425" rIns="91425" bIns="91425" anchor="t" anchorCtr="0">
            <a:noAutofit/>
          </a:bodyPr>
          <a:lstStyle>
            <a:lvl1pPr marL="457200" lvl="0" indent="-419100">
              <a:spcBef>
                <a:spcPts val="600"/>
              </a:spcBef>
              <a:spcAft>
                <a:spcPts val="0"/>
              </a:spcAft>
              <a:buClr>
                <a:srgbClr val="6FA8DC"/>
              </a:buClr>
              <a:buSzPts val="3000"/>
              <a:buChar char="▸"/>
              <a:defRPr/>
            </a:lvl1pPr>
            <a:lvl2pPr marL="914400" lvl="1" indent="-381000">
              <a:spcBef>
                <a:spcPts val="0"/>
              </a:spcBef>
              <a:spcAft>
                <a:spcPts val="0"/>
              </a:spcAft>
              <a:buClr>
                <a:srgbClr val="6FA8DC"/>
              </a:buClr>
              <a:buSzPts val="2400"/>
              <a:buChar char="▹"/>
              <a:defRPr/>
            </a:lvl2pPr>
            <a:lvl3pPr marL="1371600" lvl="2" indent="-381000">
              <a:spcBef>
                <a:spcPts val="0"/>
              </a:spcBef>
              <a:spcAft>
                <a:spcPts val="0"/>
              </a:spcAft>
              <a:buClr>
                <a:srgbClr val="6FA8DC"/>
              </a:buClr>
              <a:buSzPts val="2400"/>
              <a:buChar char="■"/>
              <a:defRPr/>
            </a:lvl3pPr>
            <a:lvl4pPr marL="1828800" lvl="3" indent="-342900">
              <a:spcBef>
                <a:spcPts val="0"/>
              </a:spcBef>
              <a:spcAft>
                <a:spcPts val="0"/>
              </a:spcAft>
              <a:buClr>
                <a:srgbClr val="6FA8DC"/>
              </a:buClr>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6" name="Google Shape;26;p5"/>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1242066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bg>
      <p:bgPr>
        <a:solidFill>
          <a:schemeClr val="accent1"/>
        </a:solidFill>
        <a:effectLst/>
      </p:bgPr>
    </p:bg>
    <p:spTree>
      <p:nvGrpSpPr>
        <p:cNvPr id="1" name="Shape 27"/>
        <p:cNvGrpSpPr/>
        <p:nvPr/>
      </p:nvGrpSpPr>
      <p:grpSpPr>
        <a:xfrm>
          <a:off x="0" y="0"/>
          <a:ext cx="0" cy="0"/>
          <a:chOff x="0" y="0"/>
          <a:chExt cx="0" cy="0"/>
        </a:xfrm>
      </p:grpSpPr>
      <p:pic>
        <p:nvPicPr>
          <p:cNvPr id="28" name="Google Shape;28;p6"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29" name="Google Shape;29;p6"/>
          <p:cNvSpPr/>
          <p:nvPr/>
        </p:nvSpPr>
        <p:spPr>
          <a:xfrm flipH="1">
            <a:off x="2095200" y="0"/>
            <a:ext cx="7048800" cy="5143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30" name="Google Shape;30;p6"/>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1" name="Google Shape;31;p6"/>
          <p:cNvSpPr txBox="1">
            <a:spLocks noGrp="1"/>
          </p:cNvSpPr>
          <p:nvPr>
            <p:ph type="body" idx="1"/>
          </p:nvPr>
        </p:nvSpPr>
        <p:spPr>
          <a:xfrm>
            <a:off x="2544225" y="297367"/>
            <a:ext cx="2981400" cy="46614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sz="2400"/>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32" name="Google Shape;32;p6"/>
          <p:cNvSpPr txBox="1">
            <a:spLocks noGrp="1"/>
          </p:cNvSpPr>
          <p:nvPr>
            <p:ph type="body" idx="2"/>
          </p:nvPr>
        </p:nvSpPr>
        <p:spPr>
          <a:xfrm>
            <a:off x="5705276" y="297367"/>
            <a:ext cx="2981400" cy="46614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sz="2400"/>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33" name="Google Shape;33;p6"/>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31161044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bg>
      <p:bgPr>
        <a:solidFill>
          <a:schemeClr val="accent1"/>
        </a:solidFill>
        <a:effectLst/>
      </p:bgPr>
    </p:bg>
    <p:spTree>
      <p:nvGrpSpPr>
        <p:cNvPr id="1" name="Shape 34"/>
        <p:cNvGrpSpPr/>
        <p:nvPr/>
      </p:nvGrpSpPr>
      <p:grpSpPr>
        <a:xfrm>
          <a:off x="0" y="0"/>
          <a:ext cx="0" cy="0"/>
          <a:chOff x="0" y="0"/>
          <a:chExt cx="0" cy="0"/>
        </a:xfrm>
      </p:grpSpPr>
      <p:pic>
        <p:nvPicPr>
          <p:cNvPr id="35" name="Google Shape;35;p7"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36" name="Google Shape;36;p7"/>
          <p:cNvSpPr/>
          <p:nvPr/>
        </p:nvSpPr>
        <p:spPr>
          <a:xfrm flipH="1">
            <a:off x="2095200" y="0"/>
            <a:ext cx="7048800" cy="51435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37" name="Google Shape;37;p7"/>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38" name="Google Shape;38;p7"/>
          <p:cNvSpPr txBox="1">
            <a:spLocks noGrp="1"/>
          </p:cNvSpPr>
          <p:nvPr>
            <p:ph type="body" idx="1"/>
          </p:nvPr>
        </p:nvSpPr>
        <p:spPr>
          <a:xfrm>
            <a:off x="2445100" y="275350"/>
            <a:ext cx="2066100" cy="46506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39" name="Google Shape;39;p7"/>
          <p:cNvSpPr txBox="1">
            <a:spLocks noGrp="1"/>
          </p:cNvSpPr>
          <p:nvPr>
            <p:ph type="body" idx="2"/>
          </p:nvPr>
        </p:nvSpPr>
        <p:spPr>
          <a:xfrm>
            <a:off x="4617100" y="275350"/>
            <a:ext cx="2066100" cy="46506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40" name="Google Shape;40;p7"/>
          <p:cNvSpPr txBox="1">
            <a:spLocks noGrp="1"/>
          </p:cNvSpPr>
          <p:nvPr>
            <p:ph type="body" idx="3"/>
          </p:nvPr>
        </p:nvSpPr>
        <p:spPr>
          <a:xfrm>
            <a:off x="6789100" y="275350"/>
            <a:ext cx="2066100" cy="46506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41" name="Google Shape;41;p7"/>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1575307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accent1"/>
        </a:solidFill>
        <a:effectLst/>
      </p:bgPr>
    </p:bg>
    <p:spTree>
      <p:nvGrpSpPr>
        <p:cNvPr id="1" name="Shape 42"/>
        <p:cNvGrpSpPr/>
        <p:nvPr/>
      </p:nvGrpSpPr>
      <p:grpSpPr>
        <a:xfrm>
          <a:off x="0" y="0"/>
          <a:ext cx="0" cy="0"/>
          <a:chOff x="0" y="0"/>
          <a:chExt cx="0" cy="0"/>
        </a:xfrm>
      </p:grpSpPr>
      <p:pic>
        <p:nvPicPr>
          <p:cNvPr id="43" name="Google Shape;43;p8"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44" name="Google Shape;44;p8"/>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45" name="Google Shape;45;p8"/>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
        <p:nvSpPr>
          <p:cNvPr id="46" name="Google Shape;46;p8"/>
          <p:cNvSpPr/>
          <p:nvPr/>
        </p:nvSpPr>
        <p:spPr>
          <a:xfrm flipH="1">
            <a:off x="2095200" y="0"/>
            <a:ext cx="7048800" cy="5143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Tree>
    <p:extLst>
      <p:ext uri="{BB962C8B-B14F-4D97-AF65-F5344CB8AC3E}">
        <p14:creationId xmlns:p14="http://schemas.microsoft.com/office/powerpoint/2010/main" val="2796857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7"/>
        <p:cNvGrpSpPr/>
        <p:nvPr/>
      </p:nvGrpSpPr>
      <p:grpSpPr>
        <a:xfrm>
          <a:off x="0" y="0"/>
          <a:ext cx="0" cy="0"/>
          <a:chOff x="0" y="0"/>
          <a:chExt cx="0" cy="0"/>
        </a:xfrm>
      </p:grpSpPr>
      <p:sp>
        <p:nvSpPr>
          <p:cNvPr id="48" name="Google Shape;48;p9"/>
          <p:cNvSpPr txBox="1">
            <a:spLocks noGrp="1"/>
          </p:cNvSpPr>
          <p:nvPr>
            <p:ph type="body" idx="1"/>
          </p:nvPr>
        </p:nvSpPr>
        <p:spPr>
          <a:xfrm>
            <a:off x="164145" y="4406300"/>
            <a:ext cx="2346900" cy="519600"/>
          </a:xfrm>
          <a:prstGeom prst="rect">
            <a:avLst/>
          </a:prstGeom>
        </p:spPr>
        <p:txBody>
          <a:bodyPr spcFirstLastPara="1" wrap="square" lIns="91425" tIns="91425" rIns="91425" bIns="91425" anchor="b" anchorCtr="0">
            <a:noAutofit/>
          </a:bodyPr>
          <a:lstStyle>
            <a:lvl1pPr marL="457200" lvl="0" indent="-228600">
              <a:spcBef>
                <a:spcPts val="360"/>
              </a:spcBef>
              <a:spcAft>
                <a:spcPts val="0"/>
              </a:spcAft>
              <a:buSzPts val="1800"/>
              <a:buNone/>
              <a:defRPr sz="1800"/>
            </a:lvl1pPr>
          </a:lstStyle>
          <a:p>
            <a:endParaRPr/>
          </a:p>
        </p:txBody>
      </p:sp>
      <p:sp>
        <p:nvSpPr>
          <p:cNvPr id="49" name="Google Shape;49;p9"/>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solidFill>
                  <a:schemeClr val="accent3"/>
                </a:solidFill>
              </a:defRPr>
            </a:lvl1pPr>
            <a:lvl2pPr lvl="1">
              <a:buNone/>
              <a:defRPr>
                <a:solidFill>
                  <a:schemeClr val="accent3"/>
                </a:solidFill>
              </a:defRPr>
            </a:lvl2pPr>
            <a:lvl3pPr lvl="2">
              <a:buNone/>
              <a:defRPr>
                <a:solidFill>
                  <a:schemeClr val="accent3"/>
                </a:solidFill>
              </a:defRPr>
            </a:lvl3pPr>
            <a:lvl4pPr lvl="3">
              <a:buNone/>
              <a:defRPr>
                <a:solidFill>
                  <a:schemeClr val="accent3"/>
                </a:solidFill>
              </a:defRPr>
            </a:lvl4pPr>
            <a:lvl5pPr lvl="4">
              <a:buNone/>
              <a:defRPr>
                <a:solidFill>
                  <a:schemeClr val="accent3"/>
                </a:solidFill>
              </a:defRPr>
            </a:lvl5pPr>
            <a:lvl6pPr lvl="5">
              <a:buNone/>
              <a:defRPr>
                <a:solidFill>
                  <a:schemeClr val="accent3"/>
                </a:solidFill>
              </a:defRPr>
            </a:lvl6pPr>
            <a:lvl7pPr lvl="6">
              <a:buNone/>
              <a:defRPr>
                <a:solidFill>
                  <a:schemeClr val="accent3"/>
                </a:solidFill>
              </a:defRPr>
            </a:lvl7pPr>
            <a:lvl8pPr lvl="7">
              <a:buNone/>
              <a:defRPr>
                <a:solidFill>
                  <a:schemeClr val="accent3"/>
                </a:solidFill>
              </a:defRPr>
            </a:lvl8pPr>
            <a:lvl9pPr lvl="8">
              <a:buNone/>
              <a:defRPr>
                <a:solidFill>
                  <a:schemeClr val="accent3"/>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9FC5E8"/>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9FC5E8"/>
              </a:solidFill>
              <a:effectLst/>
              <a:uLnTx/>
              <a:uFillTx/>
              <a:latin typeface="Montserrat"/>
              <a:sym typeface="Montserrat"/>
            </a:endParaRPr>
          </a:p>
        </p:txBody>
      </p:sp>
    </p:spTree>
    <p:extLst>
      <p:ext uri="{BB962C8B-B14F-4D97-AF65-F5344CB8AC3E}">
        <p14:creationId xmlns:p14="http://schemas.microsoft.com/office/powerpoint/2010/main" val="37765204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image" type="blank">
  <p:cSld name="Big image">
    <p:spTree>
      <p:nvGrpSpPr>
        <p:cNvPr id="1" name="Shape 50"/>
        <p:cNvGrpSpPr/>
        <p:nvPr/>
      </p:nvGrpSpPr>
      <p:grpSpPr>
        <a:xfrm>
          <a:off x="0" y="0"/>
          <a:ext cx="0" cy="0"/>
          <a:chOff x="0" y="0"/>
          <a:chExt cx="0" cy="0"/>
        </a:xfrm>
      </p:grpSpPr>
      <p:sp>
        <p:nvSpPr>
          <p:cNvPr id="51" name="Google Shape;51;p10"/>
          <p:cNvSpPr/>
          <p:nvPr/>
        </p:nvSpPr>
        <p:spPr>
          <a:xfrm>
            <a:off x="0" y="0"/>
            <a:ext cx="2095200" cy="51432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52" name="Google Shape;52;p10"/>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FFFFFF"/>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FFFFFF"/>
              </a:solidFill>
              <a:effectLst/>
              <a:uLnTx/>
              <a:uFillTx/>
              <a:latin typeface="Montserrat"/>
              <a:sym typeface="Montserrat"/>
            </a:endParaRPr>
          </a:p>
        </p:txBody>
      </p:sp>
    </p:spTree>
    <p:extLst>
      <p:ext uri="{BB962C8B-B14F-4D97-AF65-F5344CB8AC3E}">
        <p14:creationId xmlns:p14="http://schemas.microsoft.com/office/powerpoint/2010/main" val="376268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3"/>
        <p:cNvGrpSpPr/>
        <p:nvPr/>
      </p:nvGrpSpPr>
      <p:grpSpPr>
        <a:xfrm>
          <a:off x="0" y="0"/>
          <a:ext cx="0" cy="0"/>
          <a:chOff x="0" y="0"/>
          <a:chExt cx="0" cy="0"/>
        </a:xfrm>
      </p:grpSpPr>
      <p:sp>
        <p:nvSpPr>
          <p:cNvPr id="54" name="Google Shape;54;p11"/>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rtl="0">
              <a:buNone/>
              <a:defRPr>
                <a:solidFill>
                  <a:schemeClr val="accent3"/>
                </a:solidFill>
              </a:defRPr>
            </a:lvl1pPr>
            <a:lvl2pPr lvl="1" rtl="0">
              <a:buNone/>
              <a:defRPr>
                <a:solidFill>
                  <a:schemeClr val="accent3"/>
                </a:solidFill>
              </a:defRPr>
            </a:lvl2pPr>
            <a:lvl3pPr lvl="2" rtl="0">
              <a:buNone/>
              <a:defRPr>
                <a:solidFill>
                  <a:schemeClr val="accent3"/>
                </a:solidFill>
              </a:defRPr>
            </a:lvl3pPr>
            <a:lvl4pPr lvl="3" rtl="0">
              <a:buNone/>
              <a:defRPr>
                <a:solidFill>
                  <a:schemeClr val="accent3"/>
                </a:solidFill>
              </a:defRPr>
            </a:lvl4pPr>
            <a:lvl5pPr lvl="4" rtl="0">
              <a:buNone/>
              <a:defRPr>
                <a:solidFill>
                  <a:schemeClr val="accent3"/>
                </a:solidFill>
              </a:defRPr>
            </a:lvl5pPr>
            <a:lvl6pPr lvl="5" rtl="0">
              <a:buNone/>
              <a:defRPr>
                <a:solidFill>
                  <a:schemeClr val="accent3"/>
                </a:solidFill>
              </a:defRPr>
            </a:lvl6pPr>
            <a:lvl7pPr lvl="6" rtl="0">
              <a:buNone/>
              <a:defRPr>
                <a:solidFill>
                  <a:schemeClr val="accent3"/>
                </a:solidFill>
              </a:defRPr>
            </a:lvl7pPr>
            <a:lvl8pPr lvl="7" rtl="0">
              <a:buNone/>
              <a:defRPr>
                <a:solidFill>
                  <a:schemeClr val="accent3"/>
                </a:solidFill>
              </a:defRPr>
            </a:lvl8pPr>
            <a:lvl9pPr lvl="8" rtl="0">
              <a:buNone/>
              <a:defRPr>
                <a:solidFill>
                  <a:schemeClr val="accent3"/>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9FC5E8"/>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9FC5E8"/>
              </a:solidFill>
              <a:effectLst/>
              <a:uLnTx/>
              <a:uFillTx/>
              <a:latin typeface="Montserrat"/>
              <a:sym typeface="Montserrat"/>
            </a:endParaRPr>
          </a:p>
        </p:txBody>
      </p:sp>
    </p:spTree>
    <p:extLst>
      <p:ext uri="{BB962C8B-B14F-4D97-AF65-F5344CB8AC3E}">
        <p14:creationId xmlns:p14="http://schemas.microsoft.com/office/powerpoint/2010/main" val="23684680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color">
  <p:cSld name="Blank color">
    <p:bg>
      <p:bgPr>
        <a:solidFill>
          <a:schemeClr val="accent1"/>
        </a:solidFill>
        <a:effectLst/>
      </p:bgPr>
    </p:bg>
    <p:spTree>
      <p:nvGrpSpPr>
        <p:cNvPr id="1" name="Shape 55"/>
        <p:cNvGrpSpPr/>
        <p:nvPr/>
      </p:nvGrpSpPr>
      <p:grpSpPr>
        <a:xfrm>
          <a:off x="0" y="0"/>
          <a:ext cx="0" cy="0"/>
          <a:chOff x="0" y="0"/>
          <a:chExt cx="0" cy="0"/>
        </a:xfrm>
      </p:grpSpPr>
      <p:sp>
        <p:nvSpPr>
          <p:cNvPr id="56" name="Google Shape;56;p12"/>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1895657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body" idx="1"/>
          </p:nvPr>
        </p:nvSpPr>
        <p:spPr>
          <a:xfrm>
            <a:off x="2874625" y="484600"/>
            <a:ext cx="5562000" cy="4207800"/>
          </a:xfrm>
          <a:prstGeom prst="rect">
            <a:avLst/>
          </a:prstGeom>
          <a:noFill/>
          <a:ln>
            <a:noFill/>
          </a:ln>
        </p:spPr>
        <p:txBody>
          <a:bodyPr spcFirstLastPara="1" wrap="square" lIns="91425" tIns="91425" rIns="91425" bIns="91425" anchor="t" anchorCtr="0">
            <a:noAutofit/>
          </a:bodyPr>
          <a:lstStyle>
            <a:lvl1pPr marL="457200" lvl="0" indent="-419100">
              <a:spcBef>
                <a:spcPts val="600"/>
              </a:spcBef>
              <a:spcAft>
                <a:spcPts val="0"/>
              </a:spcAft>
              <a:buClr>
                <a:schemeClr val="accent3"/>
              </a:buClr>
              <a:buSzPts val="3000"/>
              <a:buFont typeface="Roboto"/>
              <a:buChar char="▸"/>
              <a:defRPr sz="3000">
                <a:solidFill>
                  <a:schemeClr val="dk1"/>
                </a:solidFill>
                <a:latin typeface="Roboto"/>
                <a:ea typeface="Roboto"/>
                <a:cs typeface="Roboto"/>
                <a:sym typeface="Roboto"/>
              </a:defRPr>
            </a:lvl1pPr>
            <a:lvl2pPr marL="914400" lvl="1" indent="-381000">
              <a:spcBef>
                <a:spcPts val="0"/>
              </a:spcBef>
              <a:spcAft>
                <a:spcPts val="0"/>
              </a:spcAft>
              <a:buClr>
                <a:schemeClr val="accent3"/>
              </a:buClr>
              <a:buSzPts val="2400"/>
              <a:buFont typeface="Roboto"/>
              <a:buChar char="▹"/>
              <a:defRPr sz="2400">
                <a:solidFill>
                  <a:schemeClr val="dk1"/>
                </a:solidFill>
                <a:latin typeface="Roboto"/>
                <a:ea typeface="Roboto"/>
                <a:cs typeface="Roboto"/>
                <a:sym typeface="Roboto"/>
              </a:defRPr>
            </a:lvl2pPr>
            <a:lvl3pPr marL="1371600" lvl="2" indent="-381000">
              <a:spcBef>
                <a:spcPts val="0"/>
              </a:spcBef>
              <a:spcAft>
                <a:spcPts val="0"/>
              </a:spcAft>
              <a:buClr>
                <a:schemeClr val="accent3"/>
              </a:buClr>
              <a:buSzPts val="2400"/>
              <a:buFont typeface="Roboto"/>
              <a:buChar char="■"/>
              <a:defRPr sz="2400">
                <a:solidFill>
                  <a:schemeClr val="dk1"/>
                </a:solidFill>
                <a:latin typeface="Roboto"/>
                <a:ea typeface="Roboto"/>
                <a:cs typeface="Roboto"/>
                <a:sym typeface="Roboto"/>
              </a:defRPr>
            </a:lvl3pPr>
            <a:lvl4pPr marL="1828800" lvl="3"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4pPr>
            <a:lvl5pPr marL="2286000" lvl="4"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5pPr>
            <a:lvl6pPr marL="2743200" lvl="5"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6pPr>
            <a:lvl7pPr marL="3200400" lvl="6"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7pPr>
            <a:lvl8pPr marL="3657600" lvl="7"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8pPr>
            <a:lvl9pPr marL="4114800" lvl="8"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9pPr>
          </a:lstStyle>
          <a:p>
            <a:endParaRPr/>
          </a:p>
        </p:txBody>
      </p:sp>
      <p:sp>
        <p:nvSpPr>
          <p:cNvPr id="7" name="Google Shape;7;p1"/>
          <p:cNvSpPr txBox="1">
            <a:spLocks noGrp="1"/>
          </p:cNvSpPr>
          <p:nvPr>
            <p:ph type="sldNum" idx="12"/>
          </p:nvPr>
        </p:nvSpPr>
        <p:spPr>
          <a:xfrm>
            <a:off x="109075" y="146024"/>
            <a:ext cx="1807200" cy="1252800"/>
          </a:xfrm>
          <a:prstGeom prst="rect">
            <a:avLst/>
          </a:prstGeom>
          <a:noFill/>
          <a:ln>
            <a:noFill/>
          </a:ln>
        </p:spPr>
        <p:txBody>
          <a:bodyPr spcFirstLastPara="1" wrap="square" lIns="91425" tIns="91425" rIns="91425" bIns="91425" anchor="t" anchorCtr="0">
            <a:noAutofit/>
          </a:bodyPr>
          <a:lstStyle>
            <a:lvl1pPr lvl="0">
              <a:buNone/>
              <a:defRPr sz="9600" b="1">
                <a:solidFill>
                  <a:schemeClr val="accent2"/>
                </a:solidFill>
                <a:latin typeface="Montserrat"/>
                <a:ea typeface="Montserrat"/>
                <a:cs typeface="Montserrat"/>
                <a:sym typeface="Montserrat"/>
              </a:defRPr>
            </a:lvl1pPr>
            <a:lvl2pPr lvl="1">
              <a:buNone/>
              <a:defRPr sz="9600" b="1">
                <a:solidFill>
                  <a:schemeClr val="accent2"/>
                </a:solidFill>
                <a:latin typeface="Montserrat"/>
                <a:ea typeface="Montserrat"/>
                <a:cs typeface="Montserrat"/>
                <a:sym typeface="Montserrat"/>
              </a:defRPr>
            </a:lvl2pPr>
            <a:lvl3pPr lvl="2">
              <a:buNone/>
              <a:defRPr sz="9600" b="1">
                <a:solidFill>
                  <a:schemeClr val="accent2"/>
                </a:solidFill>
                <a:latin typeface="Montserrat"/>
                <a:ea typeface="Montserrat"/>
                <a:cs typeface="Montserrat"/>
                <a:sym typeface="Montserrat"/>
              </a:defRPr>
            </a:lvl3pPr>
            <a:lvl4pPr lvl="3">
              <a:buNone/>
              <a:defRPr sz="9600" b="1">
                <a:solidFill>
                  <a:schemeClr val="accent2"/>
                </a:solidFill>
                <a:latin typeface="Montserrat"/>
                <a:ea typeface="Montserrat"/>
                <a:cs typeface="Montserrat"/>
                <a:sym typeface="Montserrat"/>
              </a:defRPr>
            </a:lvl4pPr>
            <a:lvl5pPr lvl="4">
              <a:buNone/>
              <a:defRPr sz="9600" b="1">
                <a:solidFill>
                  <a:schemeClr val="accent2"/>
                </a:solidFill>
                <a:latin typeface="Montserrat"/>
                <a:ea typeface="Montserrat"/>
                <a:cs typeface="Montserrat"/>
                <a:sym typeface="Montserrat"/>
              </a:defRPr>
            </a:lvl5pPr>
            <a:lvl6pPr lvl="5">
              <a:buNone/>
              <a:defRPr sz="9600" b="1">
                <a:solidFill>
                  <a:schemeClr val="accent2"/>
                </a:solidFill>
                <a:latin typeface="Montserrat"/>
                <a:ea typeface="Montserrat"/>
                <a:cs typeface="Montserrat"/>
                <a:sym typeface="Montserrat"/>
              </a:defRPr>
            </a:lvl6pPr>
            <a:lvl7pPr lvl="6">
              <a:buNone/>
              <a:defRPr sz="9600" b="1">
                <a:solidFill>
                  <a:schemeClr val="accent2"/>
                </a:solidFill>
                <a:latin typeface="Montserrat"/>
                <a:ea typeface="Montserrat"/>
                <a:cs typeface="Montserrat"/>
                <a:sym typeface="Montserrat"/>
              </a:defRPr>
            </a:lvl7pPr>
            <a:lvl8pPr lvl="7">
              <a:buNone/>
              <a:defRPr sz="9600" b="1">
                <a:solidFill>
                  <a:schemeClr val="accent2"/>
                </a:solidFill>
                <a:latin typeface="Montserrat"/>
                <a:ea typeface="Montserrat"/>
                <a:cs typeface="Montserrat"/>
                <a:sym typeface="Montserrat"/>
              </a:defRPr>
            </a:lvl8pPr>
            <a:lvl9pPr lvl="8">
              <a:buNone/>
              <a:defRPr sz="9600" b="1">
                <a:solidFill>
                  <a:schemeClr val="accent2"/>
                </a:solidFill>
                <a:latin typeface="Montserrat"/>
                <a:ea typeface="Montserrat"/>
                <a:cs typeface="Montserrat"/>
                <a:sym typeface="Montserrat"/>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
        <p:nvSpPr>
          <p:cNvPr id="8" name="Google Shape;8;p1"/>
          <p:cNvSpPr txBox="1">
            <a:spLocks noGrp="1"/>
          </p:cNvSpPr>
          <p:nvPr>
            <p:ph type="title"/>
          </p:nvPr>
        </p:nvSpPr>
        <p:spPr>
          <a:xfrm>
            <a:off x="203875" y="1626750"/>
            <a:ext cx="1712400" cy="85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1pPr>
            <a:lvl2pPr lvl="1">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2pPr>
            <a:lvl3pPr lvl="2">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3pPr>
            <a:lvl4pPr lvl="3">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4pPr>
            <a:lvl5pPr lvl="4">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5pPr>
            <a:lvl6pPr lvl="5">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6pPr>
            <a:lvl7pPr lvl="6">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7pPr>
            <a:lvl8pPr lvl="7">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8pPr>
            <a:lvl9pPr lvl="8">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9pPr>
          </a:lstStyle>
          <a:p>
            <a:endParaRPr/>
          </a:p>
        </p:txBody>
      </p:sp>
    </p:spTree>
    <p:extLst>
      <p:ext uri="{BB962C8B-B14F-4D97-AF65-F5344CB8AC3E}">
        <p14:creationId xmlns:p14="http://schemas.microsoft.com/office/powerpoint/2010/main" val="807176963"/>
      </p:ext>
    </p:extLst>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457541" y="3719476"/>
            <a:ext cx="6318298"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a:t>
            </a:r>
            <a:r>
              <a:rPr lang="en-US" sz="2400" b="1" dirty="0">
                <a:solidFill>
                  <a:srgbClr val="E2D892"/>
                </a:solidFill>
                <a:latin typeface="Century Gothic" panose="020B0502020202020204" pitchFamily="34" charset="0"/>
              </a:rPr>
              <a:t>ISO 21500:2021 Project Management</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a:t>
            </a:r>
            <a:r>
              <a:rPr lang="en-US" sz="2400" b="1" dirty="0">
                <a:solidFill>
                  <a:srgbClr val="E2D892"/>
                </a:solidFill>
                <a:latin typeface="Century Gothic" panose="020B0502020202020204" pitchFamily="34" charset="0"/>
              </a:rPr>
              <a:t>ISO 21500:2021 </a:t>
            </a:r>
            <a:r>
              <a:rPr lang="uz-Cyrl-UZ" sz="2400" b="1" dirty="0" smtClean="0">
                <a:solidFill>
                  <a:srgbClr val="E2D892"/>
                </a:solidFill>
                <a:latin typeface="Century Gothic" panose="020B0502020202020204" pitchFamily="34" charset="0"/>
              </a:rPr>
              <a:t>Лойиҳа бошқаруви</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a:t>
            </a:r>
            <a:r>
              <a:rPr lang="ru-RU" sz="1425" kern="1200" dirty="0">
                <a:solidFill>
                  <a:prstClr val="white"/>
                </a:solidFill>
                <a:latin typeface="Century Gothic" panose="020B0502020202020204" pitchFamily="34" charset="0"/>
                <a:ea typeface="+mn-ea"/>
                <a:cs typeface="+mn-cs"/>
              </a:rPr>
              <a:t>9</a:t>
            </a:r>
            <a:r>
              <a:rPr lang="uz-Cyrl-UZ" sz="1425" kern="1200" dirty="0" smtClean="0">
                <a:solidFill>
                  <a:prstClr val="white"/>
                </a:solidFill>
                <a:latin typeface="Century Gothic" panose="020B0502020202020204" pitchFamily="34" charset="0"/>
                <a:ea typeface="+mn-ea"/>
                <a:cs typeface="+mn-cs"/>
              </a:rPr>
              <a:t>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ru-RU" sz="1800" b="0" i="0" dirty="0">
                <a:latin typeface="+mn-lt"/>
              </a:rPr>
              <a:t>Лойиҳа бошқаруви </a:t>
            </a:r>
            <a:r>
              <a:rPr lang="uz-Cyrl-UZ" sz="1800" b="0" i="0" dirty="0" smtClean="0">
                <a:latin typeface="+mn-lt"/>
              </a:rPr>
              <a:t>бутун дунё бўйлаб ташкилотлар томонидан талаб қилинадиган асосий кўникмалардан биридир. Демак, билимли лойиҳа менежерларига талаб катта.</a:t>
            </a:r>
          </a:p>
          <a:p>
            <a:pPr algn="just"/>
            <a:r>
              <a:rPr lang="uz-Cyrl-UZ" sz="1800" b="0" i="0" dirty="0" smtClean="0">
                <a:latin typeface="+mn-lt"/>
              </a:rPr>
              <a:t>Лойиҳа менежменти соҳасидаги сўнгги ишланмалардан бири: </a:t>
            </a:r>
            <a:r>
              <a:rPr lang="en-US" sz="1800" b="0" i="0" dirty="0" smtClean="0">
                <a:latin typeface="+mn-lt"/>
              </a:rPr>
              <a:t>ISO</a:t>
            </a:r>
            <a:r>
              <a:rPr lang="uz-Cyrl-UZ" sz="1800" b="0" i="0" dirty="0" smtClean="0">
                <a:latin typeface="+mn-lt"/>
              </a:rPr>
              <a:t> 21500 "Лойиҳаларни бошқариш бўйича кўрсатмалар", бу лойиҳани бошқариш учун биринчи чинакам умумэътироф </a:t>
            </a:r>
            <a:r>
              <a:rPr lang="uz-Cyrl-UZ" sz="1800" b="0" i="0" dirty="0">
                <a:latin typeface="+mn-lt"/>
              </a:rPr>
              <a:t>э</a:t>
            </a:r>
            <a:r>
              <a:rPr lang="uz-Cyrl-UZ" sz="1800" b="0" i="0" dirty="0" smtClean="0">
                <a:latin typeface="+mn-lt"/>
              </a:rPr>
              <a:t>тилган стандартдир.</a:t>
            </a:r>
          </a:p>
          <a:p>
            <a:pPr algn="just"/>
            <a:r>
              <a:rPr lang="uz-Cyrl-UZ" sz="1800" b="0" i="0" dirty="0" smtClean="0">
                <a:latin typeface="+mn-lt"/>
              </a:rPr>
              <a:t>Ушбу мавзуда </a:t>
            </a:r>
            <a:r>
              <a:rPr lang="en-US" sz="1800" b="0" i="0" dirty="0" smtClean="0">
                <a:latin typeface="+mn-lt"/>
              </a:rPr>
              <a:t>ISO</a:t>
            </a:r>
            <a:r>
              <a:rPr lang="uz-Cyrl-UZ" sz="1800" b="0" i="0" dirty="0" smtClean="0">
                <a:latin typeface="+mn-lt"/>
              </a:rPr>
              <a:t> 21500 стандартининг қисқа ва содда кириши ва умумий кўриниши, уни амалда қўллниши бўйича танишиб чиқамиз.</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Кириш</a:t>
            </a:r>
            <a:endParaRPr lang="uz-Cyrl-UZ" sz="3200" dirty="0">
              <a:solidFill>
                <a:srgbClr val="0070C0"/>
              </a:solidFill>
            </a:endParaRPr>
          </a:p>
        </p:txBody>
      </p:sp>
    </p:spTree>
    <p:extLst>
      <p:ext uri="{BB962C8B-B14F-4D97-AF65-F5344CB8AC3E}">
        <p14:creationId xmlns:p14="http://schemas.microsoft.com/office/powerpoint/2010/main" val="202616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en-US" sz="1800" b="0" i="0" dirty="0" smtClean="0"/>
              <a:t>ISO</a:t>
            </a:r>
            <a:r>
              <a:rPr lang="ru-RU" sz="1800" b="0" i="0" dirty="0" smtClean="0"/>
              <a:t> </a:t>
            </a:r>
            <a:r>
              <a:rPr lang="ru-RU" sz="1800" b="0" i="0" dirty="0"/>
              <a:t>21500 </a:t>
            </a:r>
            <a:r>
              <a:rPr lang="uz-Cyrl-UZ" sz="1800" b="0" i="0" dirty="0" smtClean="0"/>
              <a:t>сизга, ташкилотингизга ва лойиҳанинг барча манфаатдор томонларига лойиҳа муҳитида, ҳатто трансчегаравий, кўп миллатли, кўп ташкилотли лойиҳа муҳитида “бир хил тилда” гапириш имконини беради ва қўллаб-қувватлайди.</a:t>
            </a:r>
          </a:p>
          <a:p>
            <a:pPr algn="just"/>
            <a:r>
              <a:rPr lang="uz-Cyrl-UZ" sz="1800" b="0" i="0" dirty="0" smtClean="0"/>
              <a:t>2006 йилда </a:t>
            </a:r>
            <a:r>
              <a:rPr lang="en-US" sz="1800" b="0" i="0" dirty="0" smtClean="0"/>
              <a:t>ISO</a:t>
            </a:r>
            <a:r>
              <a:rPr lang="uz-Cyrl-UZ" sz="1800" b="0" i="0" dirty="0" smtClean="0"/>
              <a:t> ташкилотнинг билимли лойиҳа менежерларига бўлган эҳтиёжини тан олди ва ташкилотлар ушбу соҳада баъзи йўл-йўриқлардан фойдаланиши мумкин деган қарорга келди.</a:t>
            </a:r>
            <a:endParaRPr lang="uz-Cyrl-UZ"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2456649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ru-RU" sz="1800" b="0" i="0" dirty="0">
                <a:latin typeface="+mn-lt"/>
              </a:rPr>
              <a:t>Лойиҳа бошқаруви </a:t>
            </a:r>
            <a:r>
              <a:rPr lang="uz-Cyrl-UZ" sz="1800" b="0" i="0" dirty="0" smtClean="0">
                <a:latin typeface="+mn-lt"/>
              </a:rPr>
              <a:t>бўйича 100 дан ортиқ мутахассислардан иборат халқаро жамоа беш йил давомида лойиҳаларни бошқариш бўйича жаҳон миқёсида тан олинган қўлланмани ишлаб чиқиш устида ишлади.</a:t>
            </a:r>
          </a:p>
          <a:p>
            <a:pPr algn="just"/>
            <a:r>
              <a:rPr lang="uz-Cyrl-UZ" sz="1800" b="0" i="0" dirty="0" smtClean="0">
                <a:latin typeface="+mn-lt"/>
              </a:rPr>
              <a:t>Бу ривожланиш нолдан бошланмади; Бунинг ўрнига у бутун дунёдан </a:t>
            </a:r>
            <a:r>
              <a:rPr lang="en-US" sz="1800" b="0" i="0" dirty="0" smtClean="0">
                <a:latin typeface="+mn-lt"/>
              </a:rPr>
              <a:t>PMI</a:t>
            </a:r>
            <a:r>
              <a:rPr lang="ru-RU" sz="1800" b="0" i="0" dirty="0" smtClean="0">
                <a:latin typeface="+mn-lt"/>
              </a:rPr>
              <a:t> </a:t>
            </a:r>
            <a:r>
              <a:rPr lang="uz-Cyrl-UZ" sz="1800" b="0" i="0" dirty="0" smtClean="0">
                <a:latin typeface="+mn-lt"/>
              </a:rPr>
              <a:t>ва</a:t>
            </a:r>
            <a:r>
              <a:rPr lang="ru-RU" sz="1800" b="0" i="0" dirty="0" smtClean="0">
                <a:latin typeface="+mn-lt"/>
              </a:rPr>
              <a:t> </a:t>
            </a:r>
            <a:r>
              <a:rPr lang="en-US" sz="1800" b="0" i="0" dirty="0" smtClean="0">
                <a:latin typeface="+mn-lt"/>
              </a:rPr>
              <a:t>IPMA </a:t>
            </a:r>
            <a:r>
              <a:rPr lang="uz-Cyrl-UZ" sz="1800" b="0" i="0" dirty="0" smtClean="0">
                <a:latin typeface="+mn-lt"/>
              </a:rPr>
              <a:t>каби лойиҳаларни бошқариш касбининг ҳурматли вакилларидан билимларни бирлаштирди.</a:t>
            </a:r>
          </a:p>
          <a:p>
            <a:pPr algn="just"/>
            <a:r>
              <a:rPr lang="uz-Cyrl-UZ" sz="1800" b="0" i="0" dirty="0" smtClean="0">
                <a:latin typeface="+mn-lt"/>
              </a:rPr>
              <a:t>Бу ишларнинг натижаси жуда нозик ҳужжатдир.</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379130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Бироқ, </a:t>
            </a:r>
            <a:r>
              <a:rPr lang="en-US" sz="1800" b="0" i="0" dirty="0" smtClean="0">
                <a:latin typeface="+mn-lt"/>
              </a:rPr>
              <a:t>ISO</a:t>
            </a:r>
            <a:r>
              <a:rPr lang="uz-Cyrl-UZ" sz="1800" b="0" i="0" dirty="0" smtClean="0">
                <a:latin typeface="+mn-lt"/>
              </a:rPr>
              <a:t> 21500 нинг лойиҳа бошқаруви касбига таъсири жуда катта.</a:t>
            </a:r>
          </a:p>
          <a:p>
            <a:pPr algn="just"/>
            <a:r>
              <a:rPr lang="en-US" sz="1800" b="0" i="0" dirty="0" smtClean="0">
                <a:latin typeface="+mn-lt"/>
              </a:rPr>
              <a:t>ISO</a:t>
            </a:r>
            <a:r>
              <a:rPr lang="uz-Cyrl-UZ" sz="1800" b="0" i="0" dirty="0" smtClean="0">
                <a:latin typeface="+mn-lt"/>
              </a:rPr>
              <a:t> 21500 га содиқлик лойиҳа муҳитидаги барча манфаатдор томонлар бир хил тилда гаплашишини ва бир хил “катта расм” билан ишлашини англатади, бу эса мулоқотни яхшилайди.</a:t>
            </a:r>
          </a:p>
          <a:p>
            <a:pPr algn="just"/>
            <a:r>
              <a:rPr lang="uz-Cyrl-UZ" sz="1800" b="0" i="0" dirty="0" smtClean="0">
                <a:latin typeface="+mn-lt"/>
              </a:rPr>
              <a:t>Шунинг учун, </a:t>
            </a:r>
            <a:r>
              <a:rPr lang="en-US" sz="1800" b="0" i="0" dirty="0" smtClean="0">
                <a:latin typeface="+mn-lt"/>
              </a:rPr>
              <a:t>ISO</a:t>
            </a:r>
            <a:r>
              <a:rPr lang="uz-Cyrl-UZ" sz="1800" b="0" i="0" dirty="0" smtClean="0">
                <a:latin typeface="+mn-lt"/>
              </a:rPr>
              <a:t> 21500 лойиҳаларда ҳамкорлик қилиш ва лойиҳа муваффақияти учун биргаликда ҳаракат қилишда асосий ҳиссадир.</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2580480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ru-RU" sz="1800" b="0" i="0" dirty="0">
                <a:latin typeface="+mn-lt"/>
              </a:rPr>
              <a:t>21500 </a:t>
            </a:r>
            <a:r>
              <a:rPr lang="uz-Cyrl-UZ" sz="1800" b="0" i="0" dirty="0" smtClean="0">
                <a:latin typeface="+mn-lt"/>
              </a:rPr>
              <a:t>лойиҳа менежменти касбини ифодаловчи ва унга ҳисса қўшадиган кўпгина халқаро ташкилотлар томонидан қабул қилинган ва эътироф </a:t>
            </a:r>
            <a:r>
              <a:rPr lang="uz-Cyrl-UZ" sz="1800" b="0" i="0" dirty="0">
                <a:latin typeface="+mn-lt"/>
              </a:rPr>
              <a:t>э</a:t>
            </a:r>
            <a:r>
              <a:rPr lang="uz-Cyrl-UZ" sz="1800" b="0" i="0" dirty="0" smtClean="0">
                <a:latin typeface="+mn-lt"/>
              </a:rPr>
              <a:t>тилган лойиҳаларни бошқариш бўйича биринчи қўлланма бўлганлиги сабабли, у касбдаги келажакдаги ўзгаришлар учун асосий маълумотнома бўлади.</a:t>
            </a:r>
          </a:p>
          <a:p>
            <a:pPr algn="just"/>
            <a:r>
              <a:rPr lang="uz-Cyrl-UZ" sz="1800" b="0" i="0" dirty="0" smtClean="0">
                <a:latin typeface="+mn-lt"/>
              </a:rPr>
              <a:t>Бу ҳақиқат аллақачон тасдиқланган, масалан, </a:t>
            </a:r>
            <a:r>
              <a:rPr lang="en-US" sz="1800" b="0" i="0" dirty="0" smtClean="0">
                <a:latin typeface="+mn-lt"/>
              </a:rPr>
              <a:t>PMI</a:t>
            </a:r>
            <a:r>
              <a:rPr lang="uz-Cyrl-UZ" sz="1800" b="0" i="0" dirty="0" smtClean="0">
                <a:latin typeface="+mn-lt"/>
              </a:rPr>
              <a:t> </a:t>
            </a:r>
            <a:r>
              <a:rPr lang="en-US" sz="1800" b="0" i="0" dirty="0" err="1" smtClean="0">
                <a:latin typeface="+mn-lt"/>
              </a:rPr>
              <a:t>PMBoK</a:t>
            </a:r>
            <a:r>
              <a:rPr lang="uz-Cyrl-UZ" sz="1800" b="0" i="0" dirty="0" smtClean="0">
                <a:latin typeface="+mn-lt"/>
              </a:rPr>
              <a:t> қўлланмасининг бешинчи нашри, у мутлақо бир хил тузилишга эга, фақат баъзи жараёнлар учун бир оз бошқача номлар билан ва </a:t>
            </a:r>
            <a:r>
              <a:rPr lang="en-US" sz="1800" b="0" i="0" dirty="0" smtClean="0">
                <a:latin typeface="+mn-lt"/>
              </a:rPr>
              <a:t>ISO</a:t>
            </a:r>
            <a:r>
              <a:rPr lang="uz-Cyrl-UZ" sz="1800" b="0" i="0" dirty="0" smtClean="0">
                <a:latin typeface="+mn-lt"/>
              </a:rPr>
              <a:t> 21500 да қайд этилган жараёнларнинг 95% дан ортиғи билан бир-бирига мос келади.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194976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IPMA</a:t>
            </a:r>
            <a:r>
              <a:rPr lang="uz-Cyrl-UZ" sz="1800" b="0" i="0" dirty="0" smtClean="0">
                <a:latin typeface="+mn-lt"/>
              </a:rPr>
              <a:t>нинг</a:t>
            </a:r>
            <a:r>
              <a:rPr lang="ru-RU" sz="1800" b="0" i="0" dirty="0" smtClean="0">
                <a:latin typeface="+mn-lt"/>
              </a:rPr>
              <a:t> </a:t>
            </a:r>
            <a:r>
              <a:rPr lang="en-US" sz="1800" b="0" i="0" dirty="0" smtClean="0">
                <a:latin typeface="+mn-lt"/>
              </a:rPr>
              <a:t>Competence Baseline</a:t>
            </a:r>
            <a:r>
              <a:rPr lang="ru-RU" sz="1800" b="0" i="0" dirty="0" smtClean="0">
                <a:latin typeface="+mn-lt"/>
              </a:rPr>
              <a:t> </a:t>
            </a:r>
            <a:r>
              <a:rPr lang="ru-RU" sz="1800" b="0" i="0" dirty="0">
                <a:latin typeface="+mn-lt"/>
              </a:rPr>
              <a:t>4.0 </a:t>
            </a:r>
            <a:r>
              <a:rPr lang="uz-Cyrl-UZ" sz="1800" b="0" i="0" dirty="0" smtClean="0">
                <a:latin typeface="+mn-lt"/>
              </a:rPr>
              <a:t>каби глобал миқёсда қўлланиладиган бошқа стандартлар аллақачон худди шу йўналишда ҳаракат қилишни режалаштирмоқда</a:t>
            </a:r>
            <a:r>
              <a:rPr lang="ru-RU" sz="1800" b="0" i="0" dirty="0" smtClean="0">
                <a:latin typeface="+mn-lt"/>
              </a:rPr>
              <a:t>.</a:t>
            </a:r>
            <a:endParaRPr lang="ru-RU" sz="1800" b="0" i="0" dirty="0">
              <a:latin typeface="+mn-lt"/>
            </a:endParaRPr>
          </a:p>
          <a:p>
            <a:pPr algn="just"/>
            <a:r>
              <a:rPr lang="uz-Cyrl-UZ" sz="1800" b="0" i="0" dirty="0" smtClean="0">
                <a:latin typeface="+mn-lt"/>
              </a:rPr>
              <a:t>Ҳозирги кунда</a:t>
            </a:r>
            <a:r>
              <a:rPr lang="uz-Cyrl-UZ" sz="1800" b="0" i="0" dirty="0">
                <a:latin typeface="+mn-lt"/>
              </a:rPr>
              <a:t>,</a:t>
            </a:r>
            <a:r>
              <a:rPr lang="uz-Cyrl-UZ" sz="1800" b="0" i="0" dirty="0" smtClean="0">
                <a:latin typeface="+mn-lt"/>
              </a:rPr>
              <a:t> </a:t>
            </a:r>
            <a:r>
              <a:rPr lang="uz-Cyrl-UZ" sz="1800" b="0" i="0" dirty="0">
                <a:latin typeface="+mn-lt"/>
              </a:rPr>
              <a:t>улар расман тан олинганми ёки </a:t>
            </a:r>
            <a:r>
              <a:rPr lang="uz-Cyrl-UZ" sz="1800" b="0" i="0" dirty="0" smtClean="0">
                <a:latin typeface="+mn-lt"/>
              </a:rPr>
              <a:t>йўқми, барбир ҳар бир ташкилотнинг лойиҳалари бор.</a:t>
            </a:r>
          </a:p>
          <a:p>
            <a:pPr algn="just"/>
            <a:r>
              <a:rPr lang="uz-Cyrl-UZ" sz="1800" b="0" i="0" dirty="0" smtClean="0">
                <a:latin typeface="+mn-lt"/>
              </a:rPr>
              <a:t>Лойиҳалар, биринчи навбатда, янги ташкилий имкониятларга эришиш, ташкилот муҳитидаги ўзгаришларнинг ортиб бораётган суръати туфайли юзага келадиган янги талабларни қондириш ёки янги имкониятларни амалга оширишга қаратилган</a:t>
            </a:r>
            <a:r>
              <a:rPr lang="ru-RU" sz="1800" b="0" i="0" dirty="0" smtClean="0">
                <a:latin typeface="+mn-lt"/>
              </a:rPr>
              <a:t>.</a:t>
            </a:r>
            <a:endParaRPr lang="ru-RU"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2298210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Шундай қилиб, профессионал мартабангизнинг қайсидир нуқтасида сиз ушбу лойиҳаларда рол ўйнашингиз эҳтимоли катта.</a:t>
            </a:r>
          </a:p>
          <a:p>
            <a:pPr algn="just"/>
            <a:r>
              <a:rPr lang="uz-Cyrl-UZ" sz="1800" b="0" i="0" dirty="0" smtClean="0">
                <a:latin typeface="+mn-lt"/>
              </a:rPr>
              <a:t>Шу сабабли, сиз учун лойиҳа бошқаруви ҳақида асосий тушунчага эга бўлишингиз муҳимдир.</a:t>
            </a:r>
          </a:p>
          <a:p>
            <a:pPr algn="just"/>
            <a:r>
              <a:rPr lang="uz-Cyrl-UZ" sz="1800" b="0" i="0" dirty="0" smtClean="0">
                <a:latin typeface="+mn-lt"/>
              </a:rPr>
              <a:t>Лойиҳадаги ролингиздан қатъи назар, лойиҳа менежери, лойиҳа ҳомийси ёки лойиҳа жамоаси аъзоси: лойиҳаларда бир хил тилда гаплашадиган барча манфаатдор томонлар мулоқотни осонлаштириш ва лойиҳани етказиб бериш тезлиги, сифати ва имкониятларини яхшилаш учун калит ҳисобланади.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407492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Шуни таъкидлаш керакки, барча лойиҳалар бошида айтиб ўтганимиздек, ташкилотлар томонидан катта инвестициялардир.</a:t>
            </a:r>
          </a:p>
          <a:p>
            <a:pPr algn="just"/>
            <a:r>
              <a:rPr lang="en-US" sz="1800" b="0" i="0" dirty="0" smtClean="0">
                <a:latin typeface="+mn-lt"/>
              </a:rPr>
              <a:t>A</a:t>
            </a:r>
            <a:r>
              <a:rPr lang="uz-Cyrl-UZ" sz="1800" b="0" i="0" dirty="0" smtClean="0">
                <a:latin typeface="+mn-lt"/>
              </a:rPr>
              <a:t>ммо бундан ташқари, кам ресурсларга сарфланган вақт ва куч ҳақида ўйлаб кўринг.</a:t>
            </a:r>
          </a:p>
          <a:p>
            <a:pPr algn="just"/>
            <a:r>
              <a:rPr lang="uz-Cyrl-UZ" sz="1800" b="0" i="0" dirty="0" smtClean="0">
                <a:latin typeface="+mn-lt"/>
              </a:rPr>
              <a:t>Ташкилотлар учун барқарор келажакни таъминлаш учун ўз лойиҳаларини муваффақиятли амалга ошириш муҳим аҳамиятга эга бўлди.</a:t>
            </a:r>
          </a:p>
          <a:p>
            <a:pPr algn="just"/>
            <a:r>
              <a:rPr lang="uz-Cyrl-UZ" sz="1800" b="0" i="0" dirty="0" smtClean="0">
                <a:latin typeface="+mn-lt"/>
              </a:rPr>
              <a:t>Бу малакали, тажрибали, билимли ва кўникмали лойиҳа менежеридан кўпроқ нарсани талаб қилади</a:t>
            </a:r>
            <a:r>
              <a:rPr lang="ru-RU" sz="1800" b="0" i="0" dirty="0" smtClean="0">
                <a:latin typeface="+mn-lt"/>
              </a:rPr>
              <a:t>.</a:t>
            </a:r>
            <a:endParaRPr lang="ru-RU"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3791210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Бу лойиҳанинг барча манфаатдор томонларидан лойиҳа бошқаруви бўйича асосий билимларни ва ҳақиқий ҳамкорликни осонлаштириш ва ҳаракатни амалга оширишни таъминлаш учун амалда қўлланиладиган баъзи аниқ белгиланган жараёнларни талаб қилади.</a:t>
            </a:r>
          </a:p>
          <a:p>
            <a:pPr algn="just"/>
            <a:r>
              <a:rPr lang="en-US" sz="1800" b="0" i="0" dirty="0" smtClean="0">
                <a:latin typeface="+mn-lt"/>
              </a:rPr>
              <a:t>A</a:t>
            </a:r>
            <a:r>
              <a:rPr lang="uz-Cyrl-UZ" sz="1800" b="0" i="0" dirty="0" smtClean="0">
                <a:latin typeface="+mn-lt"/>
              </a:rPr>
              <a:t>гар ушбу жамоавий иш аниқ белгиланган, умумий ва яхши тушунилган ёндашувга асосланган бўлса, у лойиҳанинг муваффақияти эҳтимолини оширади, кутилган фойда келтиради ёки ҳатто ундан ҳам ошади.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a:t>
            </a:r>
            <a:endParaRPr lang="en-US" sz="3200" dirty="0">
              <a:solidFill>
                <a:srgbClr val="0070C0"/>
              </a:solidFill>
            </a:endParaRPr>
          </a:p>
        </p:txBody>
      </p:sp>
    </p:spTree>
    <p:extLst>
      <p:ext uri="{BB962C8B-B14F-4D97-AF65-F5344CB8AC3E}">
        <p14:creationId xmlns:p14="http://schemas.microsoft.com/office/powerpoint/2010/main" val="1761044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Ҳар бир ташкилот ўзига хос маданиятга эга ва турли қийинчиликларга дуч келади.</a:t>
            </a:r>
          </a:p>
          <a:p>
            <a:pPr algn="just"/>
            <a:r>
              <a:rPr lang="uz-Cyrl-UZ" sz="1800" b="0" i="0" dirty="0" smtClean="0">
                <a:latin typeface="+mn-lt"/>
              </a:rPr>
              <a:t>Бундан ташқари, ташкилотлар бошқа вазиятдан ва ҳал қилиниши керак бўлган муаммолар тўпламидан бошланади.</a:t>
            </a:r>
          </a:p>
          <a:p>
            <a:pPr algn="just"/>
            <a:r>
              <a:rPr lang="uz-Cyrl-UZ" sz="1800" b="0" i="0" dirty="0" smtClean="0">
                <a:latin typeface="+mn-lt"/>
              </a:rPr>
              <a:t>Лойиҳа бошқарувининг қийматини аниқлаш учун, аввало, лойиҳани бошқариш деганда нимани англатишини аниқ белгилашимиз керак, чунки бу кенг тушунчадир.</a:t>
            </a:r>
          </a:p>
          <a:p>
            <a:pPr algn="just"/>
            <a:r>
              <a:rPr lang="uz-Cyrl-UZ" sz="1800" b="0" i="0" dirty="0" smtClean="0">
                <a:latin typeface="+mn-lt"/>
              </a:rPr>
              <a:t>Кейин биз лойиҳани бошқаришнинг турли жиҳатларини кўриб чиқишимиз ва ҳар бир жиҳат билан боғлиқ қийматни кўрсатишимиз мумкин.</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Лойиҳа бошқаруви </a:t>
            </a:r>
            <a:r>
              <a:rPr lang="uz-Cyrl-UZ" sz="3200" dirty="0" smtClean="0">
                <a:solidFill>
                  <a:srgbClr val="0070C0"/>
                </a:solidFill>
              </a:rPr>
              <a:t>нимага керак</a:t>
            </a:r>
            <a:r>
              <a:rPr lang="ru-RU" sz="3200" dirty="0" smtClean="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519276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marL="0" indent="0" algn="just">
              <a:buNone/>
            </a:pPr>
            <a:r>
              <a:rPr lang="uz-Cyrl-UZ" sz="1800" b="0" i="0" dirty="0" smtClean="0">
                <a:latin typeface="+mn-lt"/>
              </a:rPr>
              <a:t>Лойиҳаларни бошқариш </a:t>
            </a:r>
            <a:r>
              <a:rPr lang="ru-RU" sz="1800" b="0" i="0" dirty="0" smtClean="0">
                <a:latin typeface="+mn-lt"/>
              </a:rPr>
              <a:t>– ISO 21500 </a:t>
            </a:r>
            <a:r>
              <a:rPr lang="ru-RU" sz="1800" b="0" i="0" dirty="0" err="1" smtClean="0">
                <a:latin typeface="+mn-lt"/>
              </a:rPr>
              <a:t>таърифи</a:t>
            </a:r>
            <a:r>
              <a:rPr lang="ru-RU" sz="1800" b="0" i="0" dirty="0" smtClean="0">
                <a:latin typeface="+mn-lt"/>
              </a:rPr>
              <a:t>:</a:t>
            </a:r>
            <a:endParaRPr lang="ru-RU" sz="1800" b="0" i="0" dirty="0" smtClean="0">
              <a:latin typeface="+mn-lt"/>
            </a:endParaRPr>
          </a:p>
          <a:p>
            <a:pPr marL="0" indent="0" algn="just">
              <a:buNone/>
            </a:pPr>
            <a:endParaRPr lang="ru-RU" sz="1800" b="0" i="0" dirty="0">
              <a:latin typeface="+mn-lt"/>
            </a:endParaRPr>
          </a:p>
          <a:p>
            <a:pPr marL="0" indent="0" algn="ctr">
              <a:buNone/>
            </a:pPr>
            <a:r>
              <a:rPr lang="ru-RU" sz="2800" b="0" i="0" dirty="0" smtClean="0">
                <a:latin typeface="+mn-lt"/>
              </a:rPr>
              <a:t>«</a:t>
            </a:r>
            <a:r>
              <a:rPr lang="uz-Cyrl-UZ" sz="2400" b="0" i="0" dirty="0" smtClean="0">
                <a:latin typeface="+mn-lt"/>
              </a:rPr>
              <a:t>Лойиҳаларни бошқариш - бу лойиҳага усуллар, воситалар, техникалар ва малакаларни қўллаш. Лойиҳани бошқариш лойиҳанинг ҳаёт айланишининг турли босқичларини бирлаштиришни ўз ичига олади. Лойиҳалар жараёнлар орқали бошқарилади</a:t>
            </a:r>
            <a:r>
              <a:rPr lang="ru-RU" sz="2400" b="0" i="0" dirty="0" smtClean="0">
                <a:latin typeface="+mn-lt"/>
              </a:rPr>
              <a:t>.»</a:t>
            </a:r>
            <a:endParaRPr lang="ru-RU" sz="24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9934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2" end="2"/>
                                            </p:txEl>
                                          </p:spTgt>
                                        </p:tgtEl>
                                        <p:attrNameLst>
                                          <p:attrName>style.visibility</p:attrName>
                                        </p:attrNameLst>
                                      </p:cBhvr>
                                      <p:to>
                                        <p:strVal val="visible"/>
                                      </p:to>
                                    </p:set>
                                    <p:anim calcmode="lin" valueType="num">
                                      <p:cBhvr additive="base">
                                        <p:cTn id="13"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Тадқиқотлар шуни кўрсатадики, корхоналар дуч келадиган мураккаблик ва тез ўзгарувчан муҳитда, илғор тажрибага асосланган жараёнларни тизимли қўллаш орқали амалга оширилган лойиҳалар қуйидаги соҳаларда изчил яхшиланади:</a:t>
            </a:r>
          </a:p>
          <a:p>
            <a:pPr marL="714375" indent="-266700" algn="just">
              <a:buSzPct val="100000"/>
              <a:buFont typeface="Courier New" panose="02070309020205020404" pitchFamily="49" charset="0"/>
              <a:buChar char="o"/>
            </a:pPr>
            <a:r>
              <a:rPr lang="uz-Cyrl-UZ" sz="1800" b="0" i="0" dirty="0" smtClean="0">
                <a:latin typeface="+mn-lt"/>
              </a:rPr>
              <a:t>Лойиҳани олдиндан белгилаш, режалаштириш ва баҳолаш орқали реал тахминларни белгилаш орқали "ваъдалар устидан чиқиш";</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220687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marL="714375" indent="-266700" algn="just">
              <a:buSzPct val="100000"/>
              <a:buFont typeface="Courier New" panose="02070309020205020404" pitchFamily="49" charset="0"/>
              <a:buChar char="o"/>
            </a:pPr>
            <a:r>
              <a:rPr lang="uz-Cyrl-UZ" sz="1800" b="0" i="0" dirty="0" smtClean="0">
                <a:latin typeface="+mn-lt"/>
              </a:rPr>
              <a:t>Умумий ва маълум лойиҳаларни бошқариш жараёнларини қайта ишлатиш орқали тезроқ етказиб бериш;</a:t>
            </a:r>
          </a:p>
          <a:p>
            <a:pPr marL="714375" indent="-266700" algn="just">
              <a:buSzPct val="100000"/>
              <a:buFont typeface="Courier New" panose="02070309020205020404" pitchFamily="49" charset="0"/>
              <a:buChar char="o"/>
            </a:pPr>
            <a:r>
              <a:rPr lang="uz-Cyrl-UZ" sz="1800" b="0" i="0" dirty="0" smtClean="0">
                <a:latin typeface="+mn-lt"/>
              </a:rPr>
              <a:t>Лойиҳани бошқаришнинг проактив жараёнларидан фойдаланган ҳолда лойиҳани амалга оширишда камроқ "сюрпризлар";</a:t>
            </a:r>
          </a:p>
          <a:p>
            <a:pPr marL="714375" indent="-266700" algn="just">
              <a:buSzPct val="100000"/>
              <a:buFont typeface="Courier New" panose="02070309020205020404" pitchFamily="49" charset="0"/>
              <a:buChar char="o"/>
            </a:pPr>
            <a:r>
              <a:rPr lang="uz-Cyrl-UZ" sz="1800" b="0" i="0" dirty="0" smtClean="0">
                <a:latin typeface="+mn-lt"/>
              </a:rPr>
              <a:t>Тўғри маҳсулот ёки хизматни биринчи марта етказиб бериш орқали мижозлар эҳтиёжини қондириш даражасини ошириш ва қайта ишлашни камайтириш.</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1997802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8215849"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Ушбу имкониятлар юқори даражадаги ташкилий лойиҳа бошқаруви томонидан тақдим этилган тежаш билан бирга сезиларлидир.</a:t>
            </a:r>
          </a:p>
          <a:p>
            <a:pPr algn="just"/>
            <a:r>
              <a:rPr lang="en-US" sz="1800" b="0" i="0" dirty="0" smtClean="0">
                <a:latin typeface="+mn-lt"/>
              </a:rPr>
              <a:t>A</a:t>
            </a:r>
            <a:r>
              <a:rPr lang="uz-Cyrl-UZ" sz="1800" b="0" i="0" dirty="0" smtClean="0">
                <a:latin typeface="+mn-lt"/>
              </a:rPr>
              <a:t>ммо лойиҳани бошқариш учун қиймат таклифи анча катта ва у қуйидаги афзалликларни ўз ичига олади, масалан:</a:t>
            </a:r>
          </a:p>
          <a:p>
            <a:pPr marL="714375" indent="-266700" algn="just">
              <a:buSzPct val="100000"/>
              <a:buFont typeface="Courier New" panose="02070309020205020404" pitchFamily="49" charset="0"/>
              <a:buChar char="o"/>
            </a:pPr>
            <a:r>
              <a:rPr lang="uz-Cyrl-UZ" sz="1800" b="0" i="0" dirty="0" smtClean="0">
                <a:latin typeface="+mn-lt"/>
              </a:rPr>
              <a:t>Самарали мулоқот ва мақсадларни белгилаш орқали биргаликда ишлаши мумкин бўлган юқори садоқатли ва ғайратли жамоа;</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319309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8215849" cy="3389467"/>
          </a:xfrm>
          <a:prstGeom prst="rect">
            <a:avLst/>
          </a:prstGeom>
        </p:spPr>
        <p:txBody>
          <a:bodyPr spcFirstLastPara="1" wrap="square" lIns="91425" tIns="91425" rIns="91425" bIns="91425" anchor="t" anchorCtr="0">
            <a:noAutofit/>
          </a:bodyPr>
          <a:lstStyle/>
          <a:p>
            <a:pPr marL="714375" indent="-266700" algn="just">
              <a:buSzPct val="100000"/>
              <a:buFont typeface="Courier New" panose="02070309020205020404" pitchFamily="49" charset="0"/>
              <a:buChar char="o"/>
            </a:pPr>
            <a:r>
              <a:rPr lang="uz-Cyrl-UZ" sz="1800" b="0" i="0" dirty="0" smtClean="0">
                <a:latin typeface="+mn-lt"/>
              </a:rPr>
              <a:t>Амбициоз, лекин реал мажбурият орқали "бажариш мумкин" менталитети билан илҳомланувчи лойиҳа муҳити;</a:t>
            </a:r>
          </a:p>
          <a:p>
            <a:pPr marL="714375" indent="-266700" algn="just">
              <a:buSzPct val="100000"/>
              <a:buFont typeface="Courier New" panose="02070309020205020404" pitchFamily="49" charset="0"/>
              <a:buChar char="o"/>
            </a:pPr>
            <a:r>
              <a:rPr lang="uz-Cyrl-UZ" sz="1800" b="0" i="0" dirty="0" smtClean="0">
                <a:latin typeface="+mn-lt"/>
              </a:rPr>
              <a:t>Самарали мулоқот орқали барча ташкилий даражаларда шаффоф ва такомиллаштирилган қарорлар қабул қилиш.</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164446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8215849"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Ушбу сифат устунликлари ташкилотнинг муваффақиятини таъминлайдиган миқдорий афзалликларни ҳам кучайтиради.</a:t>
            </a:r>
          </a:p>
          <a:p>
            <a:pPr algn="just"/>
            <a:r>
              <a:rPr lang="uz-Cyrl-UZ" sz="1800" b="0" i="0" dirty="0" smtClean="0">
                <a:latin typeface="+mn-lt"/>
              </a:rPr>
              <a:t>Кўпгина ташкилотлар энг юқори сифатли лойиҳаларни доимий равишда тақдим эта олишлари учун яхши обрўга эга бўлишди.</a:t>
            </a:r>
          </a:p>
          <a:p>
            <a:pPr algn="just"/>
            <a:r>
              <a:rPr lang="uz-Cyrl-UZ" sz="1800" b="0" i="0" dirty="0" smtClean="0">
                <a:latin typeface="+mn-lt"/>
              </a:rPr>
              <a:t>Бироқ, аксарият ташкилотлар ҳали ҳам бу билан курашмоқда.</a:t>
            </a:r>
          </a:p>
          <a:p>
            <a:pPr marL="0" indent="0" algn="ctr">
              <a:buNone/>
            </a:pPr>
            <a:r>
              <a:rPr lang="uz-Cyrl-UZ" sz="1800" b="0" i="0" dirty="0" smtClean="0">
                <a:latin typeface="+mn-lt"/>
              </a:rPr>
              <a:t>Қуйидаги вазиятларни эслайсизми?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
        <p:nvSpPr>
          <p:cNvPr id="2" name="Стрелка вниз 1"/>
          <p:cNvSpPr/>
          <p:nvPr/>
        </p:nvSpPr>
        <p:spPr>
          <a:xfrm>
            <a:off x="3856980" y="3988723"/>
            <a:ext cx="1711922" cy="10794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20073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8" y="1567543"/>
            <a:ext cx="7975218" cy="3389467"/>
          </a:xfrm>
          <a:prstGeom prst="rect">
            <a:avLst/>
          </a:prstGeom>
        </p:spPr>
        <p:txBody>
          <a:bodyPr spcFirstLastPara="1" wrap="square" lIns="91425" tIns="91425" rIns="91425" bIns="91425" anchor="t" anchorCtr="0">
            <a:noAutofit/>
          </a:bodyPr>
          <a:lstStyle/>
          <a:p>
            <a:pPr marL="447675" indent="-266700" algn="just">
              <a:buSzPct val="100000"/>
              <a:buFont typeface="Courier New" panose="02070309020205020404" pitchFamily="49" charset="0"/>
              <a:buChar char="o"/>
            </a:pPr>
            <a:r>
              <a:rPr lang="uz-Cyrl-UZ" sz="1800" b="0" i="0" dirty="0" smtClean="0">
                <a:latin typeface="+mn-lt"/>
              </a:rPr>
              <a:t>Лойиҳалар одатда кеч, бюджетдан ортиқ ёки лойиҳа ҳомийси ва якуний фойдаланувчиларнинг функционал талабларига жавоб бермасдан етказиб берилади;</a:t>
            </a:r>
          </a:p>
          <a:p>
            <a:pPr marL="447675" indent="-266700" algn="just">
              <a:buSzPct val="100000"/>
              <a:buFont typeface="Courier New" panose="02070309020205020404" pitchFamily="49" charset="0"/>
              <a:buChar char="o"/>
            </a:pPr>
            <a:r>
              <a:rPr lang="uz-Cyrl-UZ" sz="1800" b="0" i="0" dirty="0" smtClean="0">
                <a:latin typeface="+mn-lt"/>
              </a:rPr>
              <a:t>Лойиҳа менежерлари буни "ўз йўлида" қилишади, чунки лойиҳаларни бошқариш жараёнлари ва амалиётлари учун стандартлар йўқ ёки етарли эмас;</a:t>
            </a:r>
          </a:p>
          <a:p>
            <a:pPr marL="447675" indent="-266700" algn="just">
              <a:buSzPct val="100000"/>
              <a:buFont typeface="Courier New" panose="02070309020205020404" pitchFamily="49" charset="0"/>
              <a:buChar char="o"/>
            </a:pPr>
            <a:r>
              <a:rPr lang="uz-Cyrl-UZ" sz="1800" b="0" i="0" dirty="0" smtClean="0">
                <a:latin typeface="+mn-lt"/>
              </a:rPr>
              <a:t>Лойиҳа бошқаруви бизнес қийматини таъминлашдан кўра қўшимча харажатлар сифатида кўрилади;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185534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8" y="1567543"/>
            <a:ext cx="7975218" cy="3389467"/>
          </a:xfrm>
          <a:prstGeom prst="rect">
            <a:avLst/>
          </a:prstGeom>
        </p:spPr>
        <p:txBody>
          <a:bodyPr spcFirstLastPara="1" wrap="square" lIns="91425" tIns="91425" rIns="91425" bIns="91425" anchor="t" anchorCtr="0">
            <a:noAutofit/>
          </a:bodyPr>
          <a:lstStyle/>
          <a:p>
            <a:pPr marL="447675" indent="-266700" algn="just">
              <a:buSzPct val="100000"/>
              <a:buFont typeface="Courier New" panose="02070309020205020404" pitchFamily="49" charset="0"/>
              <a:buChar char="o"/>
            </a:pPr>
            <a:r>
              <a:rPr lang="uz-Cyrl-UZ" sz="1800" b="0" i="0" dirty="0" smtClean="0">
                <a:latin typeface="+mn-lt"/>
              </a:rPr>
              <a:t>Ташкилот ичидаги ресурслар томонидан амалга ошириладиган лойиҳа иши операцияларни режалаштиришнинг бир қисми сифатида пухта режалаштирилмайди, лекин одатда "асосий вазифангиздан мустақил" сифатида қаралади;</a:t>
            </a:r>
          </a:p>
          <a:p>
            <a:pPr marL="447675" indent="-266700" algn="just">
              <a:buSzPct val="100000"/>
              <a:buFont typeface="Courier New" panose="02070309020205020404" pitchFamily="49" charset="0"/>
              <a:buChar char="o"/>
            </a:pPr>
            <a:r>
              <a:rPr lang="uz-Cyrl-UZ" sz="1800" b="0" i="0" dirty="0" smtClean="0">
                <a:latin typeface="+mn-lt"/>
              </a:rPr>
              <a:t>Лойиҳа бюджетлари ички меҳнат харажатларини ўз ичига олмайди, чунки улар "аллақачон тўланган";</a:t>
            </a:r>
            <a:endParaRPr lang="uz-Cyrl-UZ"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3208325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8" y="1567543"/>
            <a:ext cx="7975218" cy="3389467"/>
          </a:xfrm>
          <a:prstGeom prst="rect">
            <a:avLst/>
          </a:prstGeom>
        </p:spPr>
        <p:txBody>
          <a:bodyPr spcFirstLastPara="1" wrap="square" lIns="91425" tIns="91425" rIns="91425" bIns="91425" anchor="t" anchorCtr="0">
            <a:noAutofit/>
          </a:bodyPr>
          <a:lstStyle/>
          <a:p>
            <a:pPr marL="447675" indent="-266700" algn="just">
              <a:buSzPct val="100000"/>
              <a:buFont typeface="Courier New" panose="02070309020205020404" pitchFamily="49" charset="0"/>
              <a:buChar char="o"/>
            </a:pPr>
            <a:r>
              <a:rPr lang="uz-Cyrl-UZ" sz="1800" b="0" i="0" dirty="0" smtClean="0">
                <a:latin typeface="+mn-lt"/>
              </a:rPr>
              <a:t>Ташкилотда амалга оширилган барча лойиҳалар, шунингдек, қўшилган қийматга нисбатан уларнинг нархи ҳақида умумий тасаввур йўқ;</a:t>
            </a:r>
          </a:p>
          <a:p>
            <a:pPr marL="447675" indent="-266700" algn="just">
              <a:buSzPct val="100000"/>
              <a:buFont typeface="Courier New" panose="02070309020205020404" pitchFamily="49" charset="0"/>
              <a:buChar char="o"/>
            </a:pPr>
            <a:r>
              <a:rPr lang="uz-Cyrl-UZ" sz="1800" b="0" i="0" dirty="0" smtClean="0">
                <a:latin typeface="+mn-lt"/>
              </a:rPr>
              <a:t>Лойиҳани проактив бошқариш бўйича зарур ишлар лойиҳа режасига киритилмаган;</a:t>
            </a:r>
          </a:p>
          <a:p>
            <a:pPr marL="447675" indent="-266700" algn="just">
              <a:buSzPct val="100000"/>
              <a:buFont typeface="Courier New" panose="02070309020205020404" pitchFamily="49" charset="0"/>
              <a:buChar char="o"/>
            </a:pPr>
            <a:r>
              <a:rPr lang="uz-Cyrl-UZ" sz="1800" b="0" i="0" dirty="0" smtClean="0">
                <a:latin typeface="+mn-lt"/>
              </a:rPr>
              <a:t>Охир-оқибат, лойиҳалар "муваффақиятли" бўлиши мумкин, лекин фақат кўп стресс ва ортиқча иш вақтида.</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37573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8" y="1567543"/>
            <a:ext cx="8085220" cy="3478845"/>
          </a:xfrm>
          <a:prstGeom prst="rect">
            <a:avLst/>
          </a:prstGeom>
        </p:spPr>
        <p:txBody>
          <a:bodyPr spcFirstLastPara="1" wrap="square" lIns="91425" tIns="91425" rIns="91425" bIns="91425" anchor="t" anchorCtr="0">
            <a:noAutofit/>
          </a:bodyPr>
          <a:lstStyle/>
          <a:p>
            <a:pPr marL="0" indent="0" algn="just">
              <a:buNone/>
            </a:pPr>
            <a:r>
              <a:rPr lang="ru-RU" sz="1800" b="0" i="0" dirty="0">
                <a:latin typeface="+mn-lt"/>
              </a:rPr>
              <a:t>Лойиҳа </a:t>
            </a:r>
            <a:r>
              <a:rPr lang="uz-Cyrl-UZ" sz="1800" b="0" i="0" dirty="0" smtClean="0">
                <a:latin typeface="+mn-lt"/>
              </a:rPr>
              <a:t>муҳитида юқоридагилар билан танишмисиз</a:t>
            </a:r>
            <a:r>
              <a:rPr lang="ru-RU" sz="1800" b="0" i="0" dirty="0" smtClean="0">
                <a:latin typeface="+mn-lt"/>
              </a:rPr>
              <a:t>?</a:t>
            </a:r>
            <a:endParaRPr lang="ru-RU" sz="1800" b="0" i="0" dirty="0">
              <a:latin typeface="+mn-lt"/>
            </a:endParaRPr>
          </a:p>
          <a:p>
            <a:pPr marL="368300" indent="-368300" algn="just"/>
            <a:r>
              <a:rPr lang="uz-Cyrl-UZ" sz="1800" b="0" i="0" dirty="0" smtClean="0">
                <a:latin typeface="+mn-lt"/>
              </a:rPr>
              <a:t>Лойиҳани янада интизомли бошқариш ушбу камчиликларни бартараф этишга ёрдам беради.</a:t>
            </a:r>
          </a:p>
          <a:p>
            <a:pPr marL="368300" indent="-368300" algn="just"/>
            <a:r>
              <a:rPr lang="uz-Cyrl-UZ" sz="1800" b="0" i="0" dirty="0" smtClean="0">
                <a:latin typeface="+mn-lt"/>
              </a:rPr>
              <a:t>Умумий лойиҳаларни бошқариш жараёнларидан фойдаланган ҳолда яхши лойиҳаларни бошқариш амалиётининг қиймати кутилмаган ҳолатларга проактив жавоб бериш учун алоқани яхшилайди.</a:t>
            </a:r>
          </a:p>
          <a:p>
            <a:pPr marL="368300" indent="-368300" algn="just"/>
            <a:r>
              <a:rPr lang="uz-Cyrl-UZ" sz="1800" b="0" i="0" dirty="0" smtClean="0">
                <a:latin typeface="+mn-lt"/>
              </a:rPr>
              <a:t>Бу лойиҳанинг муваффақияти эҳтимолини сезиларли даражада ва доимий равишда оширади. У янги тартиб ва ​​бошқарув жараёнларини ўрнатади.</a:t>
            </a:r>
          </a:p>
          <a:p>
            <a:pPr marL="368300" indent="-368300" algn="just"/>
            <a:r>
              <a:rPr lang="uz-Cyrl-UZ" sz="1800" b="0" i="0" dirty="0" smtClean="0">
                <a:latin typeface="+mn-lt"/>
              </a:rPr>
              <a:t>Бу сизга ташкилотингизни иқт</a:t>
            </a:r>
            <a:r>
              <a:rPr lang="en-US" sz="1800" b="0" i="0" dirty="0" smtClean="0">
                <a:latin typeface="+mn-lt"/>
              </a:rPr>
              <a:t>ISO</a:t>
            </a:r>
            <a:r>
              <a:rPr lang="uz-Cyrl-UZ" sz="1800" b="0" i="0" dirty="0" smtClean="0">
                <a:latin typeface="+mn-lt"/>
              </a:rPr>
              <a:t>дий корхона сифатида бошқариш имконини беради.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85245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Лойиҳа бошқаруви </a:t>
            </a:r>
            <a:r>
              <a:rPr lang="uz-Cyrl-UZ" sz="3200" dirty="0">
                <a:solidFill>
                  <a:srgbClr val="0070C0"/>
                </a:solidFill>
              </a:rPr>
              <a:t>нимага керак</a:t>
            </a:r>
            <a:r>
              <a:rPr lang="ru-RU" sz="3200" dirty="0">
                <a:solidFill>
                  <a:srgbClr val="0070C0"/>
                </a:solidFill>
              </a:rPr>
              <a:t>?</a:t>
            </a:r>
            <a:endParaRPr lang="en-US" sz="3200" dirty="0">
              <a:solidFill>
                <a:srgbClr val="0070C0"/>
              </a:solidFill>
            </a:endParaRPr>
          </a:p>
        </p:txBody>
      </p:sp>
    </p:spTree>
    <p:extLst>
      <p:ext uri="{BB962C8B-B14F-4D97-AF65-F5344CB8AC3E}">
        <p14:creationId xmlns:p14="http://schemas.microsoft.com/office/powerpoint/2010/main" val="327172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uz-Cyrl-UZ" sz="1800" b="0" i="0" dirty="0" smtClean="0">
                <a:latin typeface="+mn-lt"/>
              </a:rPr>
              <a:t>халқаро стандартлаштириш ташкилоти бўлиб, стандартлар ишлаб чиқаради.</a:t>
            </a:r>
          </a:p>
          <a:p>
            <a:pPr algn="just"/>
            <a:r>
              <a:rPr lang="uz-Cyrl-UZ" sz="1800" b="0" i="0" dirty="0" smtClean="0">
                <a:latin typeface="+mn-lt"/>
              </a:rPr>
              <a:t>Халқаро стандартлар одатда </a:t>
            </a:r>
            <a:r>
              <a:rPr lang="en-US" sz="1800" b="0" i="0" dirty="0" smtClean="0">
                <a:latin typeface="+mn-lt"/>
              </a:rPr>
              <a:t>ISO</a:t>
            </a:r>
            <a:r>
              <a:rPr lang="uz-Cyrl-UZ" sz="1800" b="0" i="0" dirty="0" smtClean="0">
                <a:latin typeface="+mn-lt"/>
              </a:rPr>
              <a:t> техник қўмиталари томонидан тайёрланади.</a:t>
            </a:r>
          </a:p>
          <a:p>
            <a:pPr algn="just"/>
            <a:r>
              <a:rPr lang="uz-Cyrl-UZ" sz="1800" b="0" i="0" dirty="0" smtClean="0">
                <a:latin typeface="+mn-lt"/>
              </a:rPr>
              <a:t>Ишда халқаро давлат ва нодавлат ташкилотлари ҳам иштирок этмоқда.</a:t>
            </a:r>
          </a:p>
          <a:p>
            <a:pPr algn="just"/>
            <a:r>
              <a:rPr lang="en-US" sz="1800" b="0" i="0" dirty="0" smtClean="0">
                <a:latin typeface="+mn-lt"/>
              </a:rPr>
              <a:t>ISO</a:t>
            </a:r>
            <a:r>
              <a:rPr lang="ru-RU" sz="1800" b="0" i="0" dirty="0" smtClean="0">
                <a:latin typeface="+mn-lt"/>
              </a:rPr>
              <a:t> </a:t>
            </a:r>
            <a:r>
              <a:rPr lang="uz-Cyrl-UZ" sz="1800" b="0" i="0" dirty="0" smtClean="0">
                <a:latin typeface="+mn-lt"/>
              </a:rPr>
              <a:t>Халқаро электротехника комиссияси </a:t>
            </a:r>
            <a:r>
              <a:rPr lang="ru-RU" sz="1800" b="0" i="0" dirty="0" smtClean="0">
                <a:latin typeface="+mn-lt"/>
              </a:rPr>
              <a:t>(ХЭК</a:t>
            </a:r>
            <a:r>
              <a:rPr lang="en-US" sz="1800" b="0" i="0" dirty="0" smtClean="0">
                <a:latin typeface="+mn-lt"/>
              </a:rPr>
              <a:t>) </a:t>
            </a:r>
            <a:r>
              <a:rPr lang="uz-Cyrl-UZ" sz="1800" b="0" i="0" dirty="0" smtClean="0">
                <a:latin typeface="+mn-lt"/>
              </a:rPr>
              <a:t>билан электротехника стандартлаштиришнинг барча масалалари бўйича яқиндан ҳамкорлик қилади.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ISO </a:t>
            </a:r>
            <a:r>
              <a:rPr lang="uz-Cyrl-UZ" sz="3200" dirty="0" smtClean="0">
                <a:solidFill>
                  <a:srgbClr val="0070C0"/>
                </a:solidFill>
              </a:rPr>
              <a:t>тўғрисида</a:t>
            </a:r>
            <a:endParaRPr lang="uz-Cyrl-UZ" sz="3200" dirty="0">
              <a:solidFill>
                <a:srgbClr val="0070C0"/>
              </a:solidFill>
            </a:endParaRPr>
          </a:p>
        </p:txBody>
      </p:sp>
    </p:spTree>
    <p:extLst>
      <p:ext uri="{BB962C8B-B14F-4D97-AF65-F5344CB8AC3E}">
        <p14:creationId xmlns:p14="http://schemas.microsoft.com/office/powerpoint/2010/main" val="623178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ru-RU" sz="1800" b="0" i="0" dirty="0">
                <a:latin typeface="+mn-lt"/>
              </a:rPr>
              <a:t>21500, </a:t>
            </a:r>
            <a:r>
              <a:rPr lang="uz-Cyrl-UZ" sz="1800" b="0" i="0" dirty="0" smtClean="0">
                <a:latin typeface="+mn-lt"/>
              </a:rPr>
              <a:t>Лойиҳа бошқаруви бўйича қўлланма, Халқаро стандартлаштириш ташкилоти ёки </a:t>
            </a:r>
            <a:r>
              <a:rPr lang="en-US" sz="1800" b="0" i="0" dirty="0" smtClean="0">
                <a:latin typeface="+mn-lt"/>
              </a:rPr>
              <a:t>ISO</a:t>
            </a:r>
            <a:r>
              <a:rPr lang="uz-Cyrl-UZ" sz="1800" b="0" i="0" dirty="0" smtClean="0">
                <a:latin typeface="+mn-lt"/>
              </a:rPr>
              <a:t> томонидан 2007-йилда ишлаб борилган ва 2012-йилда ишлаб чиқарилган халқаро стандартдир.</a:t>
            </a:r>
          </a:p>
          <a:p>
            <a:pPr algn="just"/>
            <a:r>
              <a:rPr lang="uz-Cyrl-UZ" sz="1800" b="0" i="0" dirty="0" smtClean="0">
                <a:latin typeface="+mn-lt"/>
              </a:rPr>
              <a:t>У умумий йўл-йўриқ, асосий тамойилларни тушунтириш ва лойиҳани бошқаришда энг яхши амалиётни ташкил қилиш учун мўлжалланган. </a:t>
            </a:r>
            <a:endParaRPr lang="uz-Cyrl-UZ"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21500</a:t>
            </a:r>
            <a:endParaRPr lang="en-US" sz="3200" dirty="0">
              <a:solidFill>
                <a:srgbClr val="0070C0"/>
              </a:solidFill>
            </a:endParaRPr>
          </a:p>
        </p:txBody>
      </p:sp>
    </p:spTree>
    <p:extLst>
      <p:ext uri="{BB962C8B-B14F-4D97-AF65-F5344CB8AC3E}">
        <p14:creationId xmlns:p14="http://schemas.microsoft.com/office/powerpoint/2010/main" val="281295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Лойиҳани бошқариш бўйича </a:t>
            </a:r>
            <a:r>
              <a:rPr lang="en-US" sz="1800" b="0" i="0" dirty="0" smtClean="0">
                <a:latin typeface="+mn-lt"/>
              </a:rPr>
              <a:t>ISO </a:t>
            </a:r>
            <a:r>
              <a:rPr lang="uz-Cyrl-UZ" sz="1800" b="0" i="0" dirty="0" smtClean="0">
                <a:latin typeface="+mn-lt"/>
              </a:rPr>
              <a:t>техник қўмитаси</a:t>
            </a:r>
            <a:r>
              <a:rPr lang="ru-RU" sz="1800" b="0" i="0" dirty="0" smtClean="0">
                <a:latin typeface="+mn-lt"/>
              </a:rPr>
              <a:t>, </a:t>
            </a:r>
            <a:r>
              <a:rPr lang="en-US" sz="1800" b="0" i="0" dirty="0" smtClean="0">
                <a:latin typeface="+mn-lt"/>
              </a:rPr>
              <a:t>ISO</a:t>
            </a:r>
            <a:r>
              <a:rPr lang="ru-RU" sz="1800" b="0" i="0" dirty="0" smtClean="0">
                <a:latin typeface="+mn-lt"/>
              </a:rPr>
              <a:t>/</a:t>
            </a:r>
            <a:r>
              <a:rPr lang="en-US" sz="1800" b="0" i="0" dirty="0" smtClean="0">
                <a:latin typeface="+mn-lt"/>
              </a:rPr>
              <a:t>PC </a:t>
            </a:r>
            <a:r>
              <a:rPr lang="en-US" sz="1800" b="0" i="0" dirty="0">
                <a:latin typeface="+mn-lt"/>
              </a:rPr>
              <a:t>236 </a:t>
            </a:r>
            <a:r>
              <a:rPr lang="en-US" sz="1800" b="0" i="0" dirty="0" smtClean="0">
                <a:latin typeface="+mn-lt"/>
              </a:rPr>
              <a:t>A</a:t>
            </a:r>
            <a:r>
              <a:rPr lang="uz-Cyrl-UZ" sz="1800" b="0" i="0" dirty="0" smtClean="0">
                <a:latin typeface="+mn-lt"/>
              </a:rPr>
              <a:t>мерика Миллий Стандартлар Институти </a:t>
            </a:r>
            <a:r>
              <a:rPr lang="ru-RU" sz="1800" b="0" i="0" dirty="0" smtClean="0">
                <a:latin typeface="+mn-lt"/>
              </a:rPr>
              <a:t>(</a:t>
            </a:r>
            <a:r>
              <a:rPr lang="en-US" sz="1800" b="0" i="0" dirty="0" smtClean="0">
                <a:latin typeface="+mn-lt"/>
              </a:rPr>
              <a:t>ANSI</a:t>
            </a:r>
            <a:r>
              <a:rPr lang="ru-RU" sz="1800" b="0" i="0" dirty="0" smtClean="0">
                <a:latin typeface="+mn-lt"/>
              </a:rPr>
              <a:t>) </a:t>
            </a:r>
            <a:r>
              <a:rPr lang="uz-Cyrl-UZ" sz="1800" b="0" i="0" dirty="0" smtClean="0">
                <a:latin typeface="+mn-lt"/>
              </a:rPr>
              <a:t>томонидан ташкил этилган бўлиб, у </a:t>
            </a:r>
            <a:r>
              <a:rPr lang="en-US" sz="1800" b="0" i="0" dirty="0" smtClean="0">
                <a:latin typeface="+mn-lt"/>
              </a:rPr>
              <a:t>PMI</a:t>
            </a:r>
            <a:r>
              <a:rPr lang="uz-Cyrl-UZ" sz="1800" b="0" i="0" dirty="0" smtClean="0">
                <a:latin typeface="+mn-lt"/>
              </a:rPr>
              <a:t> материалларидан фойдаланадиган тўртта стандартни тасдиқлади.</a:t>
            </a:r>
          </a:p>
          <a:p>
            <a:pPr algn="just"/>
            <a:r>
              <a:rPr lang="uz-Cyrl-UZ" sz="1800" b="0" i="0" dirty="0" smtClean="0">
                <a:latin typeface="+mn-lt"/>
              </a:rPr>
              <a:t>Улардан бири </a:t>
            </a:r>
            <a:r>
              <a:rPr lang="en-US" sz="1800" b="0" i="0" dirty="0" smtClean="0">
                <a:latin typeface="+mn-lt"/>
              </a:rPr>
              <a:t>ANSI</a:t>
            </a:r>
            <a:r>
              <a:rPr lang="ru-RU" sz="1800" b="0" i="0" dirty="0" smtClean="0">
                <a:latin typeface="+mn-lt"/>
              </a:rPr>
              <a:t>/</a:t>
            </a:r>
            <a:r>
              <a:rPr lang="en-US" sz="1800" b="0" i="0" dirty="0" smtClean="0">
                <a:latin typeface="+mn-lt"/>
              </a:rPr>
              <a:t>PMI</a:t>
            </a:r>
            <a:r>
              <a:rPr lang="ru-RU" sz="1800" b="0" i="0" dirty="0" smtClean="0">
                <a:latin typeface="+mn-lt"/>
              </a:rPr>
              <a:t> </a:t>
            </a:r>
            <a:r>
              <a:rPr lang="ru-RU" sz="1800" b="0" i="0" dirty="0">
                <a:latin typeface="+mn-lt"/>
              </a:rPr>
              <a:t>99-001-2008, Лойиҳа бошқаруви </a:t>
            </a:r>
            <a:r>
              <a:rPr lang="uz-Cyrl-UZ" sz="1800" b="0" i="0" dirty="0" smtClean="0">
                <a:latin typeface="+mn-lt"/>
              </a:rPr>
              <a:t>билимлар органи бўйича қўлланма </a:t>
            </a:r>
            <a:r>
              <a:rPr lang="ru-RU" sz="1800" b="0" i="0" dirty="0" smtClean="0">
                <a:latin typeface="+mn-lt"/>
              </a:rPr>
              <a:t>- </a:t>
            </a:r>
            <a:r>
              <a:rPr lang="ru-RU" sz="1800" b="0" i="0" dirty="0">
                <a:latin typeface="+mn-lt"/>
              </a:rPr>
              <a:t>4-нашр </a:t>
            </a:r>
            <a:r>
              <a:rPr lang="ru-RU" sz="1800" b="0" i="0" dirty="0" smtClean="0">
                <a:latin typeface="+mn-lt"/>
              </a:rPr>
              <a:t>(</a:t>
            </a:r>
            <a:r>
              <a:rPr lang="en-US" sz="1800" b="0" i="0" dirty="0" smtClean="0">
                <a:latin typeface="+mn-lt"/>
              </a:rPr>
              <a:t>PMI</a:t>
            </a:r>
            <a:r>
              <a:rPr lang="ru-RU" sz="1800" b="0" i="0" dirty="0" smtClean="0">
                <a:latin typeface="+mn-lt"/>
              </a:rPr>
              <a:t> </a:t>
            </a:r>
            <a:r>
              <a:rPr lang="en-US" sz="1800" b="0" i="0" dirty="0" err="1" smtClean="0">
                <a:latin typeface="+mn-lt"/>
              </a:rPr>
              <a:t>BoK</a:t>
            </a:r>
            <a:r>
              <a:rPr lang="ru-RU" sz="1800" b="0" i="0" dirty="0" smtClean="0">
                <a:latin typeface="+mn-lt"/>
              </a:rPr>
              <a:t>® </a:t>
            </a:r>
            <a:r>
              <a:rPr lang="en-US" sz="1800" b="0" i="0" dirty="0" smtClean="0">
                <a:latin typeface="+mn-lt"/>
              </a:rPr>
              <a:t>Guide</a:t>
            </a:r>
            <a:r>
              <a:rPr lang="ru-RU" sz="1800" b="0" i="0" dirty="0" smtClean="0">
                <a:latin typeface="+mn-lt"/>
              </a:rPr>
              <a:t> </a:t>
            </a:r>
            <a:r>
              <a:rPr lang="ru-RU" sz="1800" b="0" i="0" dirty="0">
                <a:latin typeface="+mn-lt"/>
              </a:rPr>
              <a:t>- 4-нашр) </a:t>
            </a:r>
            <a:r>
              <a:rPr lang="ru-RU" sz="1800" b="0" i="0" dirty="0" smtClean="0">
                <a:latin typeface="+mn-lt"/>
              </a:rPr>
              <a:t>(</a:t>
            </a:r>
            <a:r>
              <a:rPr lang="uz-Cyrl-UZ" sz="1800" b="0" i="0" dirty="0" smtClean="0">
                <a:latin typeface="+mn-lt"/>
              </a:rPr>
              <a:t>қайта кўриб чиқилган ва қайта номланган </a:t>
            </a:r>
            <a:r>
              <a:rPr lang="en-US" sz="1800" b="0" i="0" dirty="0" smtClean="0">
                <a:latin typeface="+mn-lt"/>
              </a:rPr>
              <a:t>ANSI</a:t>
            </a:r>
            <a:r>
              <a:rPr lang="ru-RU" sz="1800" b="0" i="0" dirty="0" smtClean="0">
                <a:latin typeface="+mn-lt"/>
              </a:rPr>
              <a:t>/</a:t>
            </a:r>
            <a:r>
              <a:rPr lang="en-US" sz="1800" b="0" i="0" dirty="0" smtClean="0">
                <a:latin typeface="+mn-lt"/>
              </a:rPr>
              <a:t>PMI</a:t>
            </a:r>
            <a:r>
              <a:rPr lang="ru-RU" sz="1800" b="0" i="0" dirty="0" smtClean="0">
                <a:latin typeface="+mn-lt"/>
              </a:rPr>
              <a:t> </a:t>
            </a:r>
            <a:r>
              <a:rPr lang="ru-RU" sz="1800" b="0" i="0" dirty="0">
                <a:latin typeface="+mn-lt"/>
              </a:rPr>
              <a:t>99-001-2004): 20.11.2008 .</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21500</a:t>
            </a:r>
            <a:endParaRPr lang="en-US" sz="3200" dirty="0">
              <a:solidFill>
                <a:srgbClr val="0070C0"/>
              </a:solidFill>
            </a:endParaRPr>
          </a:p>
        </p:txBody>
      </p:sp>
    </p:spTree>
    <p:extLst>
      <p:ext uri="{BB962C8B-B14F-4D97-AF65-F5344CB8AC3E}">
        <p14:creationId xmlns:p14="http://schemas.microsoft.com/office/powerpoint/2010/main" val="1112252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uz-Cyrl-UZ" sz="1800" b="0" i="0" dirty="0" smtClean="0">
                <a:latin typeface="+mn-lt"/>
              </a:rPr>
              <a:t>ушбу </a:t>
            </a:r>
            <a:r>
              <a:rPr lang="ru-RU" sz="1800" b="0" i="0" dirty="0" smtClean="0">
                <a:latin typeface="+mn-lt"/>
              </a:rPr>
              <a:t>стандарт </a:t>
            </a:r>
            <a:r>
              <a:rPr lang="ru-RU" sz="1800" b="0" i="0" dirty="0">
                <a:latin typeface="+mn-lt"/>
              </a:rPr>
              <a:t>(21500) </a:t>
            </a:r>
            <a:r>
              <a:rPr lang="uz-Cyrl-UZ" sz="1800" b="0" i="0" dirty="0" smtClean="0">
                <a:latin typeface="+mn-lt"/>
              </a:rPr>
              <a:t>лойиҳаларни бошқариш стандартлари оиласида биринчи бўлишини режалаштирмоқда.</a:t>
            </a:r>
          </a:p>
          <a:p>
            <a:pPr algn="just"/>
            <a:r>
              <a:rPr lang="en-US" sz="1800" b="0" i="0" dirty="0" smtClean="0">
                <a:latin typeface="+mn-lt"/>
              </a:rPr>
              <a:t>ISO</a:t>
            </a:r>
            <a:r>
              <a:rPr lang="uz-Cyrl-UZ" sz="1800" b="0" i="0" dirty="0" smtClean="0">
                <a:latin typeface="+mn-lt"/>
              </a:rPr>
              <a:t>, шунингдек, </a:t>
            </a:r>
            <a:r>
              <a:rPr lang="en-US" sz="1800" b="0" i="0" dirty="0" smtClean="0">
                <a:latin typeface="+mn-lt"/>
              </a:rPr>
              <a:t>ISO</a:t>
            </a:r>
            <a:r>
              <a:rPr lang="uz-Cyrl-UZ" sz="1800" b="0" i="0" dirty="0" smtClean="0">
                <a:latin typeface="+mn-lt"/>
              </a:rPr>
              <a:t> 10005:2005 Сифат менежменти тизимлари - Сифат режалари учун кўрсатмалар, </a:t>
            </a:r>
            <a:r>
              <a:rPr lang="en-US" sz="1800" b="0" i="0" dirty="0" smtClean="0">
                <a:latin typeface="+mn-lt"/>
              </a:rPr>
              <a:t>ISO</a:t>
            </a:r>
            <a:r>
              <a:rPr lang="uz-Cyrl-UZ" sz="1800" b="0" i="0" dirty="0" smtClean="0">
                <a:latin typeface="+mn-lt"/>
              </a:rPr>
              <a:t> 10006:2003 Сифат менежменти тизимлари - Сифат йўриқномалари, </a:t>
            </a:r>
            <a:r>
              <a:rPr lang="en-US" sz="1800" b="0" i="0" dirty="0" smtClean="0">
                <a:latin typeface="+mn-lt"/>
              </a:rPr>
              <a:t>ISO</a:t>
            </a:r>
            <a:r>
              <a:rPr lang="uz-Cyrl-UZ" sz="1800" b="0" i="0" dirty="0" smtClean="0">
                <a:latin typeface="+mn-lt"/>
              </a:rPr>
              <a:t> 10007:2003 Сифат менежменти тизимлари - Конфигурацияни бошқариш бўйича йўриқномалар, </a:t>
            </a:r>
            <a:r>
              <a:rPr lang="en-US" sz="1800" b="0" i="0" dirty="0" smtClean="0">
                <a:latin typeface="+mn-lt"/>
              </a:rPr>
              <a:t>ISO</a:t>
            </a:r>
            <a:r>
              <a:rPr lang="uz-Cyrl-UZ" sz="1800" b="0" i="0" dirty="0" smtClean="0">
                <a:latin typeface="+mn-lt"/>
              </a:rPr>
              <a:t> </a:t>
            </a:r>
            <a:r>
              <a:rPr lang="uz-Cyrl-UZ" sz="1800" b="0" i="0" dirty="0">
                <a:latin typeface="+mn-lt"/>
              </a:rPr>
              <a:t>31000:2009 Рискларни бошқариш - Принсиплар ва </a:t>
            </a:r>
            <a:r>
              <a:rPr lang="uz-Cyrl-UZ" sz="1800" b="0" i="0" dirty="0" smtClean="0">
                <a:latin typeface="+mn-lt"/>
              </a:rPr>
              <a:t>тавсиялар каби бошқа тегишли стандартларга мувофиқлаштириш учун ушбу стандартни ишлаб чиқди.</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21500</a:t>
            </a:r>
            <a:endParaRPr lang="en-US" sz="3200" dirty="0">
              <a:solidFill>
                <a:srgbClr val="0070C0"/>
              </a:solidFill>
            </a:endParaRPr>
          </a:p>
        </p:txBody>
      </p:sp>
    </p:spTree>
    <p:extLst>
      <p:ext uri="{BB962C8B-B14F-4D97-AF65-F5344CB8AC3E}">
        <p14:creationId xmlns:p14="http://schemas.microsoft.com/office/powerpoint/2010/main" val="273239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Лойиҳаларни бошқаришга технологик ёндашув 1980-йилларда, асосан, Европада ишлаб чиқилган.</a:t>
            </a:r>
          </a:p>
          <a:p>
            <a:pPr algn="just"/>
            <a:r>
              <a:rPr lang="uz-Cyrl-UZ" sz="1800" b="0" i="0" dirty="0" smtClean="0">
                <a:latin typeface="+mn-lt"/>
              </a:rPr>
              <a:t>Ушбу ёндашувнинг асосий йўналиши ўз мақсадларига эришиш учун лойиҳани амалга ошириш давомида тизимли жараёнлардан фойдаланишга қаратилган.</a:t>
            </a:r>
          </a:p>
          <a:p>
            <a:pPr algn="just"/>
            <a:r>
              <a:rPr lang="uz-Cyrl-UZ" sz="1800" b="0" i="0" dirty="0" smtClean="0">
                <a:latin typeface="+mn-lt"/>
              </a:rPr>
              <a:t>Шундай қилиб, лойиҳаларни бошқариш - бу кўришни ҳақиқатга айлантиришга қаратилган тизимли жараён бўлиб, асосий эътибор лойиҳа мақсадларига эришиш учун жараёнларни ишлаб чиқиш ва аниқлашга қаратилган</a:t>
            </a:r>
            <a:r>
              <a:rPr lang="ru-RU" sz="1800" b="0" i="0" dirty="0" smtClean="0">
                <a:latin typeface="+mn-lt"/>
              </a:rPr>
              <a:t>.</a:t>
            </a:r>
            <a:endParaRPr lang="ru-RU"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130556"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Маълумотнома</a:t>
            </a:r>
            <a:endParaRPr lang="uz-Cyrl-UZ" sz="3200" dirty="0">
              <a:solidFill>
                <a:srgbClr val="0070C0"/>
              </a:solidFill>
            </a:endParaRPr>
          </a:p>
        </p:txBody>
      </p:sp>
    </p:spTree>
    <p:extLst>
      <p:ext uri="{BB962C8B-B14F-4D97-AF65-F5344CB8AC3E}">
        <p14:creationId xmlns:p14="http://schemas.microsoft.com/office/powerpoint/2010/main" val="306382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Тадқиқотлар шуни кўрсатдики, ташкилот самарадорлиги тўғридан-тўғри қарор қабул қилиш мезонлари ва жараёнларга киритилган мақсадли ҳаракатлар ва билвосита лойиҳани бошқаришга жараёнга асосланган ёндашувдир.</a:t>
            </a:r>
          </a:p>
          <a:p>
            <a:pPr algn="just"/>
            <a:r>
              <a:rPr lang="uz-Cyrl-UZ" sz="1800" b="0" i="0" dirty="0" smtClean="0">
                <a:latin typeface="+mn-lt"/>
              </a:rPr>
              <a:t>Лойиҳанинг ҳаёт даврлари лойиҳани бошқаришга ушбу жараён ёндашувидан келиб чиқади.</a:t>
            </a:r>
            <a:endParaRPr lang="uz-Cyrl-UZ"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130556"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rgbClr val="0070C0"/>
                </a:solidFill>
              </a:rPr>
              <a:t>Маълумотнома</a:t>
            </a:r>
            <a:endParaRPr lang="uz-Cyrl-UZ" sz="3200" dirty="0">
              <a:solidFill>
                <a:srgbClr val="0070C0"/>
              </a:solidFill>
            </a:endParaRPr>
          </a:p>
        </p:txBody>
      </p:sp>
    </p:spTree>
    <p:extLst>
      <p:ext uri="{BB962C8B-B14F-4D97-AF65-F5344CB8AC3E}">
        <p14:creationId xmlns:p14="http://schemas.microsoft.com/office/powerpoint/2010/main" val="152496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6754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Ҳақиқатан ҳам, Лойиҳа бошқаруви билимлар мажмуасидаги бир нечта асосий тушунчалар Лойиҳа бошқарувига асосланган жараёнларга асосланади, хусусан</a:t>
            </a:r>
            <a:r>
              <a:rPr lang="ru-RU" sz="1800" b="0" i="0" dirty="0" smtClean="0">
                <a:latin typeface="+mn-lt"/>
              </a:rPr>
              <a:t>:</a:t>
            </a:r>
            <a:endParaRPr lang="ru-RU" sz="1800" b="0" i="0" dirty="0">
              <a:latin typeface="+mn-lt"/>
            </a:endParaRPr>
          </a:p>
          <a:p>
            <a:pPr marL="714375" indent="-266700" algn="just">
              <a:buSzPct val="100000"/>
              <a:buFont typeface="Courier New" panose="02070309020205020404" pitchFamily="49" charset="0"/>
              <a:buChar char="o"/>
            </a:pPr>
            <a:r>
              <a:rPr lang="uz-Cyrl-UZ" sz="1800" b="0" i="0" dirty="0" smtClean="0">
                <a:latin typeface="+mn-lt"/>
              </a:rPr>
              <a:t>лойиҳани бошқариш жараёни</a:t>
            </a:r>
          </a:p>
          <a:p>
            <a:pPr marL="714375" indent="-266700" algn="just">
              <a:buSzPct val="100000"/>
              <a:buFont typeface="Courier New" panose="02070309020205020404" pitchFamily="49" charset="0"/>
              <a:buChar char="o"/>
            </a:pPr>
            <a:r>
              <a:rPr lang="uz-Cyrl-UZ" sz="1800" b="0" i="0" dirty="0" smtClean="0">
                <a:latin typeface="+mn-lt"/>
              </a:rPr>
              <a:t>интеграцияни бошқариш</a:t>
            </a:r>
          </a:p>
          <a:p>
            <a:pPr marL="714375" indent="-266700" algn="just">
              <a:buSzPct val="100000"/>
              <a:buFont typeface="Courier New" panose="02070309020205020404" pitchFamily="49" charset="0"/>
              <a:buChar char="o"/>
            </a:pPr>
            <a:r>
              <a:rPr lang="uz-Cyrl-UZ" sz="1800" b="0" i="0" dirty="0" smtClean="0">
                <a:latin typeface="+mn-lt"/>
              </a:rPr>
              <a:t>сифат назорати</a:t>
            </a:r>
          </a:p>
          <a:p>
            <a:pPr marL="714375" indent="-266700" algn="just">
              <a:buSzPct val="100000"/>
              <a:buFont typeface="Courier New" panose="02070309020205020404" pitchFamily="49" charset="0"/>
              <a:buChar char="o"/>
            </a:pPr>
            <a:r>
              <a:rPr lang="uz-Cyrl-UZ" sz="1800" b="0" i="0" dirty="0" smtClean="0">
                <a:latin typeface="+mn-lt"/>
              </a:rPr>
              <a:t>Хатарларни бошқариш.</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130556"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rgbClr val="0070C0"/>
                </a:solidFill>
              </a:rPr>
              <a:t>Маълумотнома</a:t>
            </a:r>
            <a:endParaRPr lang="uz-Cyrl-UZ" sz="3200" dirty="0">
              <a:solidFill>
                <a:srgbClr val="0070C0"/>
              </a:solidFill>
            </a:endParaRPr>
          </a:p>
        </p:txBody>
      </p:sp>
    </p:spTree>
    <p:extLst>
      <p:ext uri="{BB962C8B-B14F-4D97-AF65-F5344CB8AC3E}">
        <p14:creationId xmlns:p14="http://schemas.microsoft.com/office/powerpoint/2010/main" val="156781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ru-RU" sz="1800" b="0" i="0" dirty="0">
                <a:latin typeface="+mn-lt"/>
              </a:rPr>
              <a:t>21500 </a:t>
            </a:r>
            <a:r>
              <a:rPr lang="uz-Cyrl-UZ" sz="1800" b="0" i="0" dirty="0" smtClean="0">
                <a:latin typeface="+mn-lt"/>
              </a:rPr>
              <a:t>лойиҳа бошқаруви самарадорлигини ошириш учун жараёнлар ва илғор амалиётларни жорий этиш мақсадида лойиҳаларни бошқариш концепциялари ва жараёнлари бўйича йўл-йўриқ бериш учун ишлаб чиқилган.</a:t>
            </a:r>
          </a:p>
          <a:p>
            <a:pPr algn="just"/>
            <a:r>
              <a:rPr lang="uz-Cyrl-UZ" sz="1800" b="0" i="0" dirty="0" smtClean="0">
                <a:latin typeface="+mn-lt"/>
              </a:rPr>
              <a:t>Стандарт лойиҳани бошқаришнинг муҳим концепциялари ва жараёнларини тавсифлаган бўлса-да, у батафсил кўрсатмалар бермайди ва умумий бошқарув мавзулари лойиҳани бошқаришнинг тегишли жиҳатлари билан чегараланади.</a:t>
            </a:r>
          </a:p>
          <a:p>
            <a:pPr algn="just"/>
            <a:r>
              <a:rPr lang="en-US" sz="1800" b="0" i="0" dirty="0" smtClean="0">
                <a:latin typeface="+mn-lt"/>
              </a:rPr>
              <a:t>ISO</a:t>
            </a:r>
            <a:r>
              <a:rPr lang="uz-Cyrl-UZ" sz="1800" b="0" i="0" dirty="0" smtClean="0">
                <a:latin typeface="+mn-lt"/>
              </a:rPr>
              <a:t> томонидан ишлаб чиқилган стандарт Лойиҳа бошқаруви институтининг билимлар мажмуи асосида моделлаштирилган, гарчи иккаласи ўртасида асосий фарқлар мавжуд.</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130556"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Маълумотнома</a:t>
            </a:r>
            <a:endParaRPr lang="uz-Cyrl-UZ" sz="3200" dirty="0">
              <a:solidFill>
                <a:srgbClr val="0070C0"/>
              </a:solidFill>
            </a:endParaRPr>
          </a:p>
        </p:txBody>
      </p:sp>
    </p:spTree>
    <p:extLst>
      <p:ext uri="{BB962C8B-B14F-4D97-AF65-F5344CB8AC3E}">
        <p14:creationId xmlns:p14="http://schemas.microsoft.com/office/powerpoint/2010/main" val="2676686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uz-Cyrl-UZ" sz="1800" b="0" i="0" dirty="0" smtClean="0">
                <a:latin typeface="+mn-lt"/>
              </a:rPr>
              <a:t>лойиҳаларни бошқариш стандарти атиги 47 саҳифани ташкил этади ва жараёнларни, уларнинг кириш ва чиқишларини тавсифлаш билан чекланган.</a:t>
            </a:r>
          </a:p>
          <a:p>
            <a:pPr algn="just"/>
            <a:r>
              <a:rPr lang="en-US" sz="1800" b="0" i="0" dirty="0" smtClean="0">
                <a:latin typeface="+mn-lt"/>
              </a:rPr>
              <a:t>PMI</a:t>
            </a:r>
            <a:r>
              <a:rPr lang="uz-Cyrl-UZ" sz="1800" b="0" i="0" dirty="0" smtClean="0">
                <a:latin typeface="+mn-lt"/>
              </a:rPr>
              <a:t> стандарти 450 дан ортиқ саҳифани ўз ичига олади ва жараёнлар, киришлар, чиқишлар ва тегишли воситалар ва усулларни тавсифлайди.</a:t>
            </a:r>
          </a:p>
          <a:p>
            <a:pPr algn="just"/>
            <a:r>
              <a:rPr lang="uz-Cyrl-UZ" sz="1800" b="0" i="0" dirty="0" smtClean="0">
                <a:latin typeface="+mn-lt"/>
              </a:rPr>
              <a:t>Ҳар иккала ташкилот ҳам жараён концепциясидан лойиҳа бошқарувининг ажралмас қисми сифатида фойдаланади.</a:t>
            </a:r>
          </a:p>
          <a:p>
            <a:pPr algn="just"/>
            <a:r>
              <a:rPr lang="en-US" sz="1800" b="0" i="0" dirty="0" smtClean="0">
                <a:latin typeface="+mn-lt"/>
              </a:rPr>
              <a:t>ISO</a:t>
            </a:r>
            <a:r>
              <a:rPr lang="uz-Cyrl-UZ" sz="1800" b="0" i="0" dirty="0" smtClean="0">
                <a:latin typeface="+mn-lt"/>
              </a:rPr>
              <a:t> ва </a:t>
            </a:r>
            <a:r>
              <a:rPr lang="en-US" sz="1800" b="0" i="0" dirty="0" smtClean="0">
                <a:latin typeface="+mn-lt"/>
              </a:rPr>
              <a:t>PMI</a:t>
            </a:r>
            <a:r>
              <a:rPr lang="uz-Cyrl-UZ" sz="1800" b="0" i="0" dirty="0" smtClean="0">
                <a:latin typeface="+mn-lt"/>
              </a:rPr>
              <a:t> лойиҳа жараёнларини ёрлиқлашда озгина фарқлар билан бешта жараён гуруҳига ажратади</a:t>
            </a:r>
            <a:r>
              <a:rPr lang="ru-RU" sz="1800" b="0" i="0" dirty="0" smtClean="0">
                <a:latin typeface="+mn-lt"/>
              </a:rPr>
              <a:t>.</a:t>
            </a:r>
            <a:endParaRPr lang="ru-RU"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701196"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 </a:t>
            </a:r>
            <a:r>
              <a:rPr lang="uz-Cyrl-UZ" sz="3200" dirty="0" smtClean="0">
                <a:solidFill>
                  <a:srgbClr val="0070C0"/>
                </a:solidFill>
              </a:rPr>
              <a:t>ва </a:t>
            </a:r>
            <a:r>
              <a:rPr lang="en-US" sz="3200" dirty="0" smtClean="0">
                <a:solidFill>
                  <a:srgbClr val="0070C0"/>
                </a:solidFill>
              </a:rPr>
              <a:t>PMI</a:t>
            </a:r>
            <a:r>
              <a:rPr lang="uz-Cyrl-UZ" sz="3200" dirty="0" smtClean="0">
                <a:solidFill>
                  <a:srgbClr val="0070C0"/>
                </a:solidFill>
              </a:rPr>
              <a:t> фарқлари</a:t>
            </a:r>
            <a:endParaRPr lang="en-US" sz="3200" dirty="0">
              <a:solidFill>
                <a:srgbClr val="0070C0"/>
              </a:solidFill>
            </a:endParaRPr>
          </a:p>
        </p:txBody>
      </p:sp>
    </p:spTree>
    <p:extLst>
      <p:ext uri="{BB962C8B-B14F-4D97-AF65-F5344CB8AC3E}">
        <p14:creationId xmlns:p14="http://schemas.microsoft.com/office/powerpoint/2010/main" val="3563067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Жараён гуруҳлари ва субъектлар/билим соҳалари бўйича иккала стандарт ўртасидаги фарқлар минималдир.</a:t>
            </a:r>
          </a:p>
          <a:p>
            <a:pPr algn="just"/>
            <a:r>
              <a:rPr lang="uz-Cyrl-UZ" sz="1800" b="0" i="0" dirty="0" smtClean="0">
                <a:latin typeface="+mn-lt"/>
              </a:rPr>
              <a:t>Икки стандарт ўртасидаги асосий фарқ инструментлар ва усулларнинг тафсилотлари ва тавсифида ётади, чунки </a:t>
            </a:r>
            <a:r>
              <a:rPr lang="en-US" sz="1800" b="0" i="0" dirty="0" smtClean="0">
                <a:latin typeface="+mn-lt"/>
              </a:rPr>
              <a:t>ISO</a:t>
            </a:r>
            <a:r>
              <a:rPr lang="uz-Cyrl-UZ" sz="1800" b="0" i="0" dirty="0" smtClean="0">
                <a:latin typeface="+mn-lt"/>
              </a:rPr>
              <a:t> 21500:2012 уларни таъминламайди.</a:t>
            </a:r>
          </a:p>
          <a:p>
            <a:pPr algn="just"/>
            <a:r>
              <a:rPr lang="uz-Cyrl-UZ" sz="1800" b="0" i="0" dirty="0" smtClean="0">
                <a:latin typeface="+mn-lt"/>
              </a:rPr>
              <a:t>Яна бир муҳим ўзгариш </a:t>
            </a:r>
            <a:r>
              <a:rPr lang="en-US" sz="1800" b="0" i="0" dirty="0" smtClean="0">
                <a:latin typeface="+mn-lt"/>
              </a:rPr>
              <a:t>ISO</a:t>
            </a:r>
            <a:r>
              <a:rPr lang="uz-Cyrl-UZ" sz="1800" b="0" i="0" dirty="0" smtClean="0">
                <a:latin typeface="+mn-lt"/>
              </a:rPr>
              <a:t> тизимида янги мавзу, яъни “манфаатдор томонларни бошқариш” мавзусининг киритилишидир.</a:t>
            </a:r>
          </a:p>
          <a:p>
            <a:pPr algn="just"/>
            <a:r>
              <a:rPr lang="en-US" sz="1800" b="0" i="0" dirty="0" smtClean="0">
                <a:latin typeface="+mn-lt"/>
              </a:rPr>
              <a:t>ISO</a:t>
            </a:r>
            <a:r>
              <a:rPr lang="uz-Cyrl-UZ" sz="1800" b="0" i="0" dirty="0" smtClean="0">
                <a:latin typeface="+mn-lt"/>
              </a:rPr>
              <a:t> 21500:2012 бошқарув ҳужжати бўлгани учун уни сертификатлаш/рўйхатга олиш мақсадларида ишлатиш мўлжалланмаган.</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a:solidFill>
                  <a:srgbClr val="0070C0"/>
                </a:solidFill>
              </a:rPr>
              <a:t>ISO </a:t>
            </a:r>
            <a:r>
              <a:rPr lang="uz-Cyrl-UZ" sz="3200" dirty="0">
                <a:solidFill>
                  <a:srgbClr val="0070C0"/>
                </a:solidFill>
              </a:rPr>
              <a:t>ва </a:t>
            </a:r>
            <a:r>
              <a:rPr lang="en-US" sz="3200" dirty="0">
                <a:solidFill>
                  <a:srgbClr val="0070C0"/>
                </a:solidFill>
              </a:rPr>
              <a:t>PMI</a:t>
            </a:r>
            <a:r>
              <a:rPr lang="uz-Cyrl-UZ" sz="3200" dirty="0">
                <a:solidFill>
                  <a:srgbClr val="0070C0"/>
                </a:solidFill>
              </a:rPr>
              <a:t> фарқлари</a:t>
            </a:r>
            <a:endParaRPr lang="en-US" sz="3200" dirty="0">
              <a:solidFill>
                <a:srgbClr val="0070C0"/>
              </a:solidFill>
            </a:endParaRPr>
          </a:p>
        </p:txBody>
      </p:sp>
    </p:spTree>
    <p:extLst>
      <p:ext uri="{BB962C8B-B14F-4D97-AF65-F5344CB8AC3E}">
        <p14:creationId xmlns:p14="http://schemas.microsoft.com/office/powerpoint/2010/main" val="326830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Лойиҳани бошқариш - бу фақат муддатларни кузатиш ва бюджетни белгилашдан кўпроқ нарса.</a:t>
            </a:r>
          </a:p>
          <a:p>
            <a:pPr algn="just"/>
            <a:r>
              <a:rPr lang="uz-Cyrl-UZ" sz="1800" b="0" i="0" dirty="0" smtClean="0">
                <a:latin typeface="+mn-lt"/>
              </a:rPr>
              <a:t>Яхши лойиҳа менежери лойиҳани бошидан охиригача бошқаради, ташаббуслар ва мақсадлар стратегик жиҳатдан мос келишини, лойиҳа манфаатдор томонлар томонидан қўллаб-қувватланишини ва ҳамма бир хил тўлқин узунлигида бўлишини таъминлайди.</a:t>
            </a:r>
          </a:p>
          <a:p>
            <a:pPr algn="just"/>
            <a:r>
              <a:rPr lang="uz-Cyrl-UZ" sz="1800" b="0" i="0" dirty="0" smtClean="0">
                <a:latin typeface="+mn-lt"/>
              </a:rPr>
              <a:t>Ва бу масалада яқинда ўзгарган </a:t>
            </a:r>
            <a:r>
              <a:rPr lang="en-US" sz="1800" b="0" i="0" dirty="0" smtClean="0">
                <a:latin typeface="+mn-lt"/>
              </a:rPr>
              <a:t>ISO</a:t>
            </a:r>
            <a:r>
              <a:rPr lang="uz-Cyrl-UZ" sz="1800" b="0" i="0" dirty="0" smtClean="0">
                <a:latin typeface="+mn-lt"/>
              </a:rPr>
              <a:t> сериясининг стандартлари ёрдам бериши мумкин.</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a:t>
            </a:r>
            <a:r>
              <a:rPr lang="ru-RU" sz="3200" dirty="0" smtClean="0">
                <a:solidFill>
                  <a:srgbClr val="0070C0"/>
                </a:solidFill>
              </a:rPr>
              <a:t>21500:2021</a:t>
            </a:r>
            <a:endParaRPr lang="en-US" sz="3200" dirty="0">
              <a:solidFill>
                <a:srgbClr val="0070C0"/>
              </a:solidFill>
            </a:endParaRPr>
          </a:p>
        </p:txBody>
      </p:sp>
    </p:spTree>
    <p:extLst>
      <p:ext uri="{BB962C8B-B14F-4D97-AF65-F5344CB8AC3E}">
        <p14:creationId xmlns:p14="http://schemas.microsoft.com/office/powerpoint/2010/main" val="146606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ru-RU" sz="1800" b="0" i="0" dirty="0">
                <a:latin typeface="+mn-lt"/>
              </a:rPr>
              <a:t>2021 </a:t>
            </a:r>
            <a:r>
              <a:rPr lang="uz-Cyrl-UZ" sz="1800" b="0" i="0" dirty="0" smtClean="0">
                <a:latin typeface="+mn-lt"/>
              </a:rPr>
              <a:t>йил бошида лойиҳаларни бошқариш билан боғлиқ иккита асосий </a:t>
            </a:r>
            <a:r>
              <a:rPr lang="en-US" sz="1800" b="0" i="0" dirty="0" smtClean="0">
                <a:latin typeface="+mn-lt"/>
              </a:rPr>
              <a:t>ISO</a:t>
            </a:r>
            <a:r>
              <a:rPr lang="uz-Cyrl-UZ" sz="1800" b="0" i="0" dirty="0" smtClean="0">
                <a:latin typeface="+mn-lt"/>
              </a:rPr>
              <a:t> стандарти янгиланди ва кенгайтирилди. </a:t>
            </a:r>
          </a:p>
          <a:p>
            <a:pPr algn="just"/>
            <a:r>
              <a:rPr lang="en-US" sz="1800" b="0" i="0" dirty="0" smtClean="0">
                <a:latin typeface="+mn-lt"/>
              </a:rPr>
              <a:t>ISO</a:t>
            </a:r>
            <a:r>
              <a:rPr lang="uz-Cyrl-UZ" sz="1800" b="0" i="0" dirty="0" smtClean="0">
                <a:latin typeface="+mn-lt"/>
              </a:rPr>
              <a:t> 21500:2012 стандарти ушбу мавзу бўйича янада кенгроқ йўл-йўриқларни таъминлайдиган иккита стандарт билан алмаштирилди:</a:t>
            </a:r>
          </a:p>
          <a:p>
            <a:pPr marL="714375" indent="-266700" algn="just">
              <a:buSzPct val="100000"/>
              <a:buFont typeface="+mj-lt"/>
              <a:buAutoNum type="arabicPeriod"/>
            </a:pPr>
            <a:r>
              <a:rPr lang="en-US" sz="1800" b="0" i="0" dirty="0" smtClean="0">
                <a:latin typeface="+mn-lt"/>
              </a:rPr>
              <a:t>ISO</a:t>
            </a:r>
            <a:r>
              <a:rPr lang="uz-Cyrl-UZ" sz="1800" b="0" i="0" dirty="0" smtClean="0">
                <a:latin typeface="+mn-lt"/>
              </a:rPr>
              <a:t> 21500:2021 Лойиҳа ва дастурларни бошқариш, портфелни бошқариш - Контекст ва тушунчалар;</a:t>
            </a:r>
          </a:p>
          <a:p>
            <a:pPr marL="714375" indent="-266700" algn="just">
              <a:buSzPct val="100000"/>
              <a:buFont typeface="+mj-lt"/>
              <a:buAutoNum type="arabicPeriod"/>
            </a:pPr>
            <a:r>
              <a:rPr lang="en-US" sz="1800" b="0" i="0" dirty="0" smtClean="0">
                <a:latin typeface="+mn-lt"/>
              </a:rPr>
              <a:t>ISO</a:t>
            </a:r>
            <a:r>
              <a:rPr lang="uz-Cyrl-UZ" sz="1800" b="0" i="0" dirty="0" smtClean="0">
                <a:latin typeface="+mn-lt"/>
              </a:rPr>
              <a:t> 21502:2020 Лойиҳа ва дастурларни бошқариш, портфелни бошқариш - Лойиҳани бошқариш бўйича кўрсатмалар</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a:t>
            </a:r>
            <a:r>
              <a:rPr lang="ru-RU" sz="3200" dirty="0" smtClean="0">
                <a:solidFill>
                  <a:srgbClr val="0070C0"/>
                </a:solidFill>
              </a:rPr>
              <a:t>21500:2021</a:t>
            </a:r>
            <a:endParaRPr lang="en-US" sz="3200" dirty="0">
              <a:solidFill>
                <a:srgbClr val="0070C0"/>
              </a:solidFill>
            </a:endParaRPr>
          </a:p>
        </p:txBody>
      </p:sp>
    </p:spTree>
    <p:extLst>
      <p:ext uri="{BB962C8B-B14F-4D97-AF65-F5344CB8AC3E}">
        <p14:creationId xmlns:p14="http://schemas.microsoft.com/office/powerpoint/2010/main" val="76228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ru-RU" sz="1800" b="0" i="0" dirty="0">
                <a:latin typeface="+mn-lt"/>
              </a:rPr>
              <a:t>21500:2021 </a:t>
            </a:r>
            <a:r>
              <a:rPr lang="uz-Cyrl-UZ" sz="1800" b="0" i="0" dirty="0" smtClean="0">
                <a:latin typeface="+mn-lt"/>
              </a:rPr>
              <a:t>ташкилотларга</a:t>
            </a:r>
            <a:r>
              <a:rPr lang="ru-RU" sz="1800" b="0" i="0" dirty="0" smtClean="0">
                <a:latin typeface="+mn-lt"/>
              </a:rPr>
              <a:t> </a:t>
            </a:r>
            <a:r>
              <a:rPr lang="en-US" sz="1800" b="0" i="0" dirty="0" smtClean="0">
                <a:latin typeface="+mn-lt"/>
              </a:rPr>
              <a:t>ISO</a:t>
            </a:r>
            <a:r>
              <a:rPr lang="ru-RU" sz="1800" b="0" i="0" dirty="0" smtClean="0">
                <a:latin typeface="+mn-lt"/>
              </a:rPr>
              <a:t>/Т</a:t>
            </a:r>
            <a:r>
              <a:rPr lang="en-US" sz="1800" b="0" i="0" dirty="0">
                <a:latin typeface="+mn-lt"/>
              </a:rPr>
              <a:t>C 258 </a:t>
            </a:r>
            <a:r>
              <a:rPr lang="uz-Cyrl-UZ" sz="1800" b="0" i="0" dirty="0" smtClean="0">
                <a:latin typeface="+mn-lt"/>
              </a:rPr>
              <a:t>томонидан тайёрланган стандартлардан фойдаланган ҳолда бошқарувни жорий этиш ёки яхшилаш бўйича кўрсатмалар беради.</a:t>
            </a:r>
          </a:p>
          <a:p>
            <a:pPr algn="just"/>
            <a:r>
              <a:rPr lang="ru-RU" sz="1800" b="0" i="0" dirty="0" smtClean="0">
                <a:latin typeface="+mn-lt"/>
              </a:rPr>
              <a:t>Ушбу </a:t>
            </a:r>
            <a:r>
              <a:rPr lang="uz-Cyrl-UZ" sz="1800" b="0" i="0" dirty="0" smtClean="0">
                <a:latin typeface="+mn-lt"/>
              </a:rPr>
              <a:t>ҳужжат </a:t>
            </a:r>
            <a:r>
              <a:rPr lang="en-US" sz="1800" b="0" i="0" dirty="0" smtClean="0">
                <a:latin typeface="+mn-lt"/>
              </a:rPr>
              <a:t>ISO</a:t>
            </a:r>
            <a:r>
              <a:rPr lang="uz-Cyrl-UZ" sz="1800" b="0" i="0" dirty="0" smtClean="0">
                <a:latin typeface="+mn-lt"/>
              </a:rPr>
              <a:t> 21500 серияли стандартлардан фойдаланиш бўйича кенг қамровли қўлланмани тақдим этадиган асосий профил стандартидир</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a:t>
            </a:r>
            <a:r>
              <a:rPr lang="ru-RU" sz="3200" dirty="0" smtClean="0">
                <a:solidFill>
                  <a:srgbClr val="0070C0"/>
                </a:solidFill>
              </a:rPr>
              <a:t>21500:2021</a:t>
            </a:r>
            <a:endParaRPr lang="en-US" sz="3200" dirty="0">
              <a:solidFill>
                <a:srgbClr val="0070C0"/>
              </a:solidFill>
            </a:endParaRPr>
          </a:p>
        </p:txBody>
      </p:sp>
    </p:spTree>
    <p:extLst>
      <p:ext uri="{BB962C8B-B14F-4D97-AF65-F5344CB8AC3E}">
        <p14:creationId xmlns:p14="http://schemas.microsoft.com/office/powerpoint/2010/main" val="221902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ru-RU" sz="1800" b="0" i="0" dirty="0">
                <a:latin typeface="+mn-lt"/>
              </a:rPr>
              <a:t>У </a:t>
            </a:r>
            <a:r>
              <a:rPr lang="uz-Cyrl-UZ" sz="1800" b="0" i="0" dirty="0" smtClean="0">
                <a:latin typeface="+mn-lt"/>
              </a:rPr>
              <a:t>лойиҳа, дастур ва портфелни бошқариш учун ташкилий контекст ва асосий тушунчаларни белгилайди, умумий маълумотларни тақдим этади ва манфаатдор томонларга фойдаланиладиган воситаларни тушунишга ёрдам беради.</a:t>
            </a:r>
          </a:p>
          <a:p>
            <a:pPr algn="just"/>
            <a:r>
              <a:rPr lang="uz-Cyrl-UZ" sz="1800" b="0" i="0" dirty="0" smtClean="0">
                <a:latin typeface="+mn-lt"/>
              </a:rPr>
              <a:t>Ҳужжат ташкилотнинг ҳажми ва туридан қатъи назар, аксарият ташкилотларга, жумладан давлат ва хусусий ташкилотларга нисбатан қўлланилади.</a:t>
            </a:r>
          </a:p>
          <a:p>
            <a:pPr algn="just"/>
            <a:r>
              <a:rPr lang="uz-Cyrl-UZ" sz="1800" b="0" i="0" dirty="0" smtClean="0">
                <a:latin typeface="+mn-lt"/>
              </a:rPr>
              <a:t>Шунингдек, у ҳар қандай лойиҳа, дастур ва портфелга, уларнинг мураккаблиги, ҳажми ва давомийлигидан қатъи назар, амал қилади.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ISO </a:t>
            </a:r>
            <a:r>
              <a:rPr lang="ru-RU" sz="3200" dirty="0" smtClean="0">
                <a:solidFill>
                  <a:srgbClr val="0070C0"/>
                </a:solidFill>
              </a:rPr>
              <a:t>21500:2021</a:t>
            </a:r>
            <a:endParaRPr lang="en-US" sz="3200" dirty="0">
              <a:solidFill>
                <a:srgbClr val="0070C0"/>
              </a:solidFill>
            </a:endParaRPr>
          </a:p>
        </p:txBody>
      </p:sp>
    </p:spTree>
    <p:extLst>
      <p:ext uri="{BB962C8B-B14F-4D97-AF65-F5344CB8AC3E}">
        <p14:creationId xmlns:p14="http://schemas.microsoft.com/office/powerpoint/2010/main" val="161830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лойиҳа, дастур ва портфелни бошқариш соҳасидаги мутахассислар;</a:t>
            </a:r>
          </a:p>
          <a:p>
            <a:pPr algn="just"/>
            <a:r>
              <a:rPr lang="uz-Cyrl-UZ" sz="1800" b="0" i="0" dirty="0" smtClean="0">
                <a:latin typeface="+mn-lt"/>
              </a:rPr>
              <a:t>лойиҳалар, дастурлар ва портфелларни назорат қилувчи менежерлар, юқори бошқарув, ҳомийлар ва бошқа бошқарув органлари;</a:t>
            </a:r>
          </a:p>
          <a:p>
            <a:pPr algn="just"/>
            <a:r>
              <a:rPr lang="uz-Cyrl-UZ" sz="1800" b="0" i="0" dirty="0" smtClean="0">
                <a:latin typeface="+mn-lt"/>
              </a:rPr>
              <a:t>лойиҳа, дастур ва портфелнинг манфаатдор томонлари;</a:t>
            </a:r>
          </a:p>
          <a:p>
            <a:pPr algn="just"/>
            <a:r>
              <a:rPr lang="uz-Cyrl-UZ" sz="1800" b="0" i="0" dirty="0" smtClean="0">
                <a:latin typeface="+mn-lt"/>
              </a:rPr>
              <a:t>илмий ходимлар;</a:t>
            </a:r>
          </a:p>
          <a:p>
            <a:pPr algn="just"/>
            <a:r>
              <a:rPr lang="uz-Cyrl-UZ" sz="1800" b="0" i="0" dirty="0" smtClean="0">
                <a:latin typeface="+mn-lt"/>
              </a:rPr>
              <a:t>миллий, ташкилий ва тармоқ стандартларини ишлаб чиқувчилар</a:t>
            </a:r>
            <a:r>
              <a:rPr lang="ru-RU" sz="1800" b="0" i="0" dirty="0" smtClean="0">
                <a:latin typeface="+mn-lt"/>
              </a:rPr>
              <a:t>;</a:t>
            </a:r>
            <a:endParaRPr lang="ru-RU" sz="1800" b="0" i="0" dirty="0">
              <a:latin typeface="+mn-lt"/>
            </a:endParaRPr>
          </a:p>
          <a:p>
            <a:pPr algn="just"/>
            <a:r>
              <a:rPr lang="en-US" sz="1800" b="0" i="0" dirty="0" smtClean="0">
                <a:latin typeface="+mn-lt"/>
              </a:rPr>
              <a:t>ISO</a:t>
            </a:r>
            <a:r>
              <a:rPr lang="ru-RU" sz="1800" b="0" i="0" dirty="0" smtClean="0">
                <a:latin typeface="+mn-lt"/>
              </a:rPr>
              <a:t>/Т</a:t>
            </a:r>
            <a:r>
              <a:rPr lang="en-US" sz="1800" b="0" i="0" dirty="0">
                <a:latin typeface="+mn-lt"/>
              </a:rPr>
              <a:t>C 258 </a:t>
            </a:r>
            <a:r>
              <a:rPr lang="uz-Cyrl-UZ" sz="1800" b="0" i="0" dirty="0" smtClean="0">
                <a:latin typeface="+mn-lt"/>
              </a:rPr>
              <a:t>томонидан тайёрланган ҳар қандай лойиҳа, дастур ва портфелни бошқариш стандартлари фойдаланувчилари</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Хужжат асосан ким учун мўлжалланган</a:t>
            </a:r>
            <a:endParaRPr lang="uz-Cyrl-UZ" sz="3200" dirty="0">
              <a:solidFill>
                <a:srgbClr val="0070C0"/>
              </a:solidFill>
            </a:endParaRPr>
          </a:p>
        </p:txBody>
      </p:sp>
    </p:spTree>
    <p:extLst>
      <p:ext uri="{BB962C8B-B14F-4D97-AF65-F5344CB8AC3E}">
        <p14:creationId xmlns:p14="http://schemas.microsoft.com/office/powerpoint/2010/main" val="337190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0">
                                            <p:txEl>
                                              <p:pRg st="5" end="5"/>
                                            </p:txEl>
                                          </p:spTgt>
                                        </p:tgtEl>
                                        <p:attrNameLst>
                                          <p:attrName>style.visibility</p:attrName>
                                        </p:attrNameLst>
                                      </p:cBhvr>
                                      <p:to>
                                        <p:strVal val="visible"/>
                                      </p:to>
                                    </p:set>
                                    <p:anim calcmode="lin" valueType="num">
                                      <p:cBhvr additive="base">
                                        <p:cTn id="37" dur="500" fill="hold"/>
                                        <p:tgtEl>
                                          <p:spTgt spid="9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Янгиланган ҳужжат лойиҳа, дастур ва портфелни бошқариш учун атроф-муҳитнинг умумий кўринишини, шунингдек, атроф-муҳитга таъсир қилувчи умумий омилларни тақдим этади;</a:t>
            </a:r>
          </a:p>
          <a:p>
            <a:pPr algn="just"/>
            <a:r>
              <a:rPr lang="uz-Cyrl-UZ" sz="1800" b="0" i="0" dirty="0" smtClean="0">
                <a:latin typeface="+mn-lt"/>
              </a:rPr>
              <a:t>Ҳужжат</a:t>
            </a:r>
            <a:r>
              <a:rPr lang="ru-RU" sz="1800" b="0" i="0" dirty="0" smtClean="0">
                <a:latin typeface="+mn-lt"/>
              </a:rPr>
              <a:t> </a:t>
            </a:r>
            <a:r>
              <a:rPr lang="en-US" sz="1800" b="0" i="0" dirty="0" smtClean="0">
                <a:latin typeface="+mn-lt"/>
              </a:rPr>
              <a:t>ISO</a:t>
            </a:r>
            <a:r>
              <a:rPr lang="ru-RU" sz="1800" b="0" i="0" dirty="0" smtClean="0">
                <a:latin typeface="+mn-lt"/>
              </a:rPr>
              <a:t>/Т</a:t>
            </a:r>
            <a:r>
              <a:rPr lang="en-US" sz="1800" b="0" i="0" dirty="0">
                <a:latin typeface="+mn-lt"/>
              </a:rPr>
              <a:t>C 258 </a:t>
            </a:r>
            <a:r>
              <a:rPr lang="uz-Cyrl-UZ" sz="1800" b="0" i="0" dirty="0" smtClean="0">
                <a:latin typeface="+mn-lt"/>
              </a:rPr>
              <a:t>томонидан тайёрланган лойиҳа, дастур ва портфелни бошқариш стандартлари ўртасидаги ўзаро боғлиқликнинг умумий кўринишини тақдим этади, лойиҳани бошқариш бўйича кўрсатмалар энди </a:t>
            </a:r>
            <a:r>
              <a:rPr lang="en-US" sz="1800" b="0" i="0" dirty="0" smtClean="0">
                <a:latin typeface="+mn-lt"/>
              </a:rPr>
              <a:t>ISO</a:t>
            </a:r>
            <a:r>
              <a:rPr lang="uz-Cyrl-UZ" sz="1800" b="0" i="0" dirty="0" smtClean="0">
                <a:latin typeface="+mn-lt"/>
              </a:rPr>
              <a:t> 21502да берилган</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Асосий ўзгаришлар</a:t>
            </a:r>
            <a:endParaRPr lang="uz-Cyrl-UZ" sz="3200" dirty="0">
              <a:solidFill>
                <a:srgbClr val="0070C0"/>
              </a:solidFill>
            </a:endParaRPr>
          </a:p>
        </p:txBody>
      </p:sp>
    </p:spTree>
    <p:extLst>
      <p:ext uri="{BB962C8B-B14F-4D97-AF65-F5344CB8AC3E}">
        <p14:creationId xmlns:p14="http://schemas.microsoft.com/office/powerpoint/2010/main" val="185271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uz-Cyrl-UZ" sz="1800" b="0" i="0" dirty="0" smtClean="0">
                <a:latin typeface="+mn-lt"/>
              </a:rPr>
              <a:t> 21502:2020 лойиҳани бошқариш контекстида яхши ишлайдиган ва яхши натижаларга олиб келадиган энг яхши амалиётларнинг тавсифларини беради.</a:t>
            </a:r>
          </a:p>
          <a:p>
            <a:pPr algn="just"/>
            <a:r>
              <a:rPr lang="uz-Cyrl-UZ" sz="1800" b="0" i="0" dirty="0" smtClean="0">
                <a:latin typeface="+mn-lt"/>
              </a:rPr>
              <a:t>Ҳужжат фойда ва натижаларга, жумладан, лойиҳа назоратига эътибор қаратган ҳолда лойиҳани бошқаришнинг асосий тамойиллари бўйича йўл-йўриқ ва тавсифни тақдим этади.</a:t>
            </a:r>
            <a:r>
              <a:rPr lang="uz-Cyrl-UZ" sz="1800" b="0" i="0" dirty="0" smtClean="0">
                <a:latin typeface="+mn-lt"/>
              </a:rPr>
              <a:t> </a:t>
            </a:r>
            <a:endParaRPr lang="uz-Cyrl-UZ" sz="18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150748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Ушбу ҳужжат дастур ёки портфелни бошқариш бўйича кўрсатмалар бермайди. Умумий бошқарув билан боғлиқ мавзулар фақат лойиҳа бошқаруви контекстида кўриб чиқилади.</a:t>
            </a:r>
          </a:p>
          <a:p>
            <a:pPr algn="just"/>
            <a:r>
              <a:rPr lang="uz-Cyrl-UZ" sz="1800" b="0" i="0" dirty="0" smtClean="0">
                <a:latin typeface="+mn-lt"/>
              </a:rPr>
              <a:t>Ҳужжат мақсади, амалга ошириш ёндашувлари, фойдаланилган ҳаёт цикли модели, мураккаблиги, ҳажми, нархи ёки давомийлигидан қатъи назар, ҳар қандай ташкилотга, шу жумладан давлат, хусусий ва хайрия ташкилотларига, шунингдек ҳар қандай турдаги лойиҳаларга нисбатан қўлланилади</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3047177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Ушбу ҳужжат учун мўлжалланган аудитория қуйидагиларни ўз ичига олади (лекин улар билан чекланмайди):</a:t>
            </a:r>
          </a:p>
          <a:p>
            <a:pPr marL="714375" indent="-266700" algn="just">
              <a:buSzPct val="100000"/>
              <a:buFont typeface="Courier New" panose="02070309020205020404" pitchFamily="49" charset="0"/>
              <a:buChar char="o"/>
            </a:pPr>
            <a:r>
              <a:rPr lang="uz-Cyrl-UZ" sz="1800" b="0" i="0" dirty="0">
                <a:latin typeface="+mn-lt"/>
              </a:rPr>
              <a:t>ижрочи ва юқори бошқарув;</a:t>
            </a:r>
          </a:p>
          <a:p>
            <a:pPr marL="714375" indent="-266700" algn="just">
              <a:buSzPct val="100000"/>
              <a:buFont typeface="Courier New" panose="02070309020205020404" pitchFamily="49" charset="0"/>
              <a:buChar char="o"/>
            </a:pPr>
            <a:r>
              <a:rPr lang="uz-Cyrl-UZ" sz="1800" b="0" i="0" dirty="0">
                <a:latin typeface="+mn-lt"/>
              </a:rPr>
              <a:t>лойиҳа ҳомийлари, лойиҳа кенгашлари, аудиторлар ва лойиҳа менежерлари каби лойиҳаларни бошқариш, бошқариш, таъминлаш, текшириш ва бошқариш билан шуғулланадиган шахслар;</a:t>
            </a:r>
          </a:p>
          <a:p>
            <a:pPr marL="714375" indent="-266700" algn="just">
              <a:buSzPct val="100000"/>
              <a:buFont typeface="Courier New" panose="02070309020205020404" pitchFamily="49" charset="0"/>
              <a:buChar char="o"/>
            </a:pPr>
            <a:r>
              <a:rPr lang="uz-Cyrl-UZ" sz="1800" b="0" i="0" dirty="0">
                <a:latin typeface="+mn-lt"/>
              </a:rPr>
              <a:t>лойиҳа менежерлари ва лойиҳа жамоаси аъзолари;</a:t>
            </a:r>
          </a:p>
          <a:p>
            <a:pPr marL="714375" indent="-266700" algn="just">
              <a:buSzPct val="100000"/>
              <a:buFont typeface="Courier New" panose="02070309020205020404" pitchFamily="49" charset="0"/>
              <a:buChar char="o"/>
            </a:pPr>
            <a:r>
              <a:rPr lang="uz-Cyrl-UZ" sz="1800" b="0" i="0" dirty="0">
                <a:latin typeface="+mn-lt"/>
              </a:rPr>
              <a:t>миллий ёки ташкилий стандартлар, жараёнлар ва лойиҳаларни бошқариш усулларини ишлаб чиқувчилар.</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838004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Бундан ташқари, ҳужжат ёрдам кўрсатадиган шахслар учун фойдали бўлиши мумкин, хусусан</a:t>
            </a:r>
            <a:r>
              <a:rPr lang="ru-RU" sz="1800" b="0" i="0" dirty="0" smtClean="0">
                <a:latin typeface="+mn-lt"/>
              </a:rPr>
              <a:t>:</a:t>
            </a:r>
            <a:endParaRPr lang="ru-RU" sz="1800" b="0" i="0" dirty="0">
              <a:latin typeface="+mn-lt"/>
            </a:endParaRPr>
          </a:p>
          <a:p>
            <a:pPr marL="714375" indent="-266700" algn="just">
              <a:buSzPct val="100000"/>
              <a:buFont typeface="Courier New" panose="02070309020205020404" pitchFamily="49" charset="0"/>
              <a:buChar char="o"/>
            </a:pPr>
            <a:r>
              <a:rPr lang="uz-Cyrl-UZ" sz="1800" b="0" i="0" dirty="0" smtClean="0">
                <a:latin typeface="+mn-lt"/>
              </a:rPr>
              <a:t>раҳбарлар;</a:t>
            </a:r>
          </a:p>
          <a:p>
            <a:pPr marL="714375" indent="-266700" algn="just">
              <a:buSzPct val="100000"/>
              <a:buFont typeface="Courier New" panose="02070309020205020404" pitchFamily="49" charset="0"/>
              <a:buChar char="o"/>
            </a:pPr>
            <a:r>
              <a:rPr lang="uz-Cyrl-UZ" sz="1800" b="0" i="0" dirty="0" smtClean="0">
                <a:latin typeface="+mn-lt"/>
              </a:rPr>
              <a:t>лойиҳа гуруҳлари, офислар ёки шунга ўхшаш ташкилий тузилмалар;</a:t>
            </a:r>
          </a:p>
          <a:p>
            <a:pPr marL="714375" indent="-266700" algn="just">
              <a:buSzPct val="100000"/>
              <a:buFont typeface="Courier New" panose="02070309020205020404" pitchFamily="49" charset="0"/>
              <a:buChar char="o"/>
            </a:pPr>
            <a:r>
              <a:rPr lang="uz-Cyrl-UZ" sz="1800" b="0" i="0" dirty="0" smtClean="0">
                <a:latin typeface="+mn-lt"/>
              </a:rPr>
              <a:t>лойиҳа, дастур ва портфел бошқарувини ўрганаётган тадқиқотчилар;</a:t>
            </a:r>
          </a:p>
          <a:p>
            <a:pPr marL="714375" indent="-266700" algn="just">
              <a:buSzPct val="100000"/>
              <a:buFont typeface="Courier New" panose="02070309020205020404" pitchFamily="49" charset="0"/>
              <a:buChar char="o"/>
            </a:pPr>
            <a:r>
              <a:rPr lang="uz-Cyrl-UZ" sz="1800" b="0" i="0" dirty="0" smtClean="0">
                <a:latin typeface="+mn-lt"/>
              </a:rPr>
              <a:t>молия, бухгалтерия, инсон ресурсларини бошқариш, харидлар ва юридик каби лойиҳа бошқаруви ходимлари.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237827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en-US" sz="1800" b="0" i="0" dirty="0" smtClean="0">
                <a:latin typeface="+mn-lt"/>
              </a:rPr>
              <a:t>ISO</a:t>
            </a:r>
            <a:r>
              <a:rPr lang="ru-RU" sz="1800" b="0" i="0" dirty="0" smtClean="0">
                <a:latin typeface="+mn-lt"/>
              </a:rPr>
              <a:t> </a:t>
            </a:r>
            <a:r>
              <a:rPr lang="ru-RU" sz="1800" b="0" i="0" dirty="0">
                <a:latin typeface="+mn-lt"/>
              </a:rPr>
              <a:t>21500:2012 </a:t>
            </a:r>
            <a:r>
              <a:rPr lang="uz-Cyrl-UZ" sz="1800" b="0" i="0" dirty="0" smtClean="0">
                <a:latin typeface="+mn-lt"/>
              </a:rPr>
              <a:t>стандартидаги асосий ўзгаришлар қуйидагилардан иборат:</a:t>
            </a:r>
          </a:p>
          <a:p>
            <a:pPr marL="714375" indent="-266700" algn="just">
              <a:buSzPct val="100000"/>
              <a:buFont typeface="Courier New" panose="02070309020205020404" pitchFamily="49" charset="0"/>
              <a:buChar char="o"/>
            </a:pPr>
            <a:r>
              <a:rPr lang="uz-Cyrl-UZ" sz="1800" b="0" i="0" dirty="0" smtClean="0">
                <a:latin typeface="+mn-lt"/>
              </a:rPr>
              <a:t>Лойиҳа бошқаруви концепцияси лойиҳаларни назорат қилиш ва ҳомий ташкилотни бошқаришни ўз ичига олган ҳолда кенгайтирилди;</a:t>
            </a:r>
          </a:p>
          <a:p>
            <a:pPr marL="714375" indent="-266700" algn="just">
              <a:buSzPct val="100000"/>
              <a:buFont typeface="Courier New" panose="02070309020205020404" pitchFamily="49" charset="0"/>
              <a:buChar char="o"/>
            </a:pPr>
            <a:r>
              <a:rPr lang="uz-Cyrl-UZ" sz="1800" b="0" i="0" dirty="0" smtClean="0">
                <a:latin typeface="+mn-lt"/>
              </a:rPr>
              <a:t>Лойиҳалар қандай қилиб самарадорликни ошириши ва фойда келтириши ҳақида маълумот қўшилди;</a:t>
            </a:r>
          </a:p>
          <a:p>
            <a:pPr marL="714375" indent="-266700" algn="just">
              <a:buSzPct val="100000"/>
              <a:buFont typeface="Courier New" panose="02070309020205020404" pitchFamily="49" charset="0"/>
              <a:buChar char="o"/>
            </a:pPr>
            <a:r>
              <a:rPr lang="uz-Cyrl-UZ" sz="1800" b="0" i="0" dirty="0" smtClean="0">
                <a:latin typeface="+mn-lt"/>
              </a:rPr>
              <a:t>Лойиҳаларнинг ташкилий контексти учун ҳисоб қўшилди;</a:t>
            </a:r>
          </a:p>
          <a:p>
            <a:pPr marL="714375" indent="-266700" algn="just">
              <a:buSzPct val="100000"/>
              <a:buFont typeface="Courier New" panose="02070309020205020404" pitchFamily="49" charset="0"/>
              <a:buChar char="o"/>
            </a:pPr>
            <a:r>
              <a:rPr lang="uz-Cyrl-UZ" sz="1800" b="0" i="0" dirty="0" smtClean="0">
                <a:latin typeface="+mn-lt"/>
              </a:rPr>
              <a:t>Лойиҳадаги қўшимча роллар ва масъулиятларнинг тавсифлари қўшилди;</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2450432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marL="714375" indent="-266700" algn="just">
              <a:buSzPct val="100000"/>
              <a:buFont typeface="Courier New" panose="02070309020205020404" pitchFamily="49" charset="0"/>
              <a:buChar char="o"/>
            </a:pPr>
            <a:r>
              <a:rPr lang="uz-Cyrl-UZ" sz="1800" b="0" i="0" dirty="0" smtClean="0">
                <a:latin typeface="+mn-lt"/>
              </a:rPr>
              <a:t>Муваффақиятга ёрдам берувчи лойиҳа муҳитини яратиш, лойиҳанинг ҳаёт даврлари, қарор қабул қилиш нуқталари ва қўшимча усуллар каби янги мавзулар қўшилди: фойдани бошқариш ва ўзгаришларни назорат қилиш;</a:t>
            </a:r>
          </a:p>
          <a:p>
            <a:pPr marL="714375" indent="-266700" algn="just">
              <a:buSzPct val="100000"/>
              <a:buFont typeface="Courier New" panose="02070309020205020404" pitchFamily="49" charset="0"/>
              <a:buChar char="o"/>
            </a:pPr>
            <a:r>
              <a:rPr lang="uz-Cyrl-UZ" sz="1800" b="0" i="0" dirty="0" smtClean="0">
                <a:latin typeface="+mn-lt"/>
              </a:rPr>
              <a:t>Лойиҳадан олдинги ва кейинги ҳаракатлар қўшилди;</a:t>
            </a:r>
          </a:p>
          <a:p>
            <a:pPr marL="714375" indent="-266700" algn="just">
              <a:buSzPct val="100000"/>
              <a:buFont typeface="Courier New" panose="02070309020205020404" pitchFamily="49" charset="0"/>
              <a:buChar char="o"/>
            </a:pPr>
            <a:r>
              <a:rPr lang="uz-Cyrl-UZ" sz="1800" b="0" i="0" dirty="0" smtClean="0">
                <a:latin typeface="+mn-lt"/>
              </a:rPr>
              <a:t>Формат процессуалдан амалий ва тавсифга ўзгартирилди</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118646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algn="just"/>
            <a:r>
              <a:rPr lang="uz-Cyrl-UZ" sz="1800" b="0" i="0" dirty="0" smtClean="0">
                <a:latin typeface="+mn-lt"/>
              </a:rPr>
              <a:t>Ишлаб чиқувчи ушбу ҳужжатлар бўйича ҳар қандай фикр-мулоҳазалар ёки саволлар миллий стандартлаштириш органига йўналтирилиши кераклигига эътибор қаратади.</a:t>
            </a:r>
          </a:p>
          <a:p>
            <a:pPr algn="just"/>
            <a:r>
              <a:rPr lang="en-US" sz="1800" b="0" i="0" dirty="0" smtClean="0">
                <a:latin typeface="+mn-lt"/>
              </a:rPr>
              <a:t>ISO</a:t>
            </a:r>
            <a:r>
              <a:rPr lang="uz-Cyrl-UZ" sz="1800" b="0" i="0" dirty="0" smtClean="0">
                <a:latin typeface="+mn-lt"/>
              </a:rPr>
              <a:t> 21500 серияси шунингдек қуйидаги ҳужжатларни ўз ичига олади:</a:t>
            </a:r>
          </a:p>
          <a:p>
            <a:pPr marL="714375" indent="-266700" algn="just">
              <a:buSzPct val="100000"/>
              <a:buFont typeface="Courier New" panose="02070309020205020404" pitchFamily="49" charset="0"/>
              <a:buChar char="o"/>
            </a:pPr>
            <a:r>
              <a:rPr lang="en-US" sz="1800" b="0" i="0" dirty="0" smtClean="0">
                <a:latin typeface="+mn-lt"/>
              </a:rPr>
              <a:t>ISO</a:t>
            </a:r>
            <a:r>
              <a:rPr lang="uz-Cyrl-UZ" sz="1800" b="0" i="0" dirty="0" smtClean="0">
                <a:latin typeface="+mn-lt"/>
              </a:rPr>
              <a:t> 21503 "Лойиҳа ва дастурларни бошқариш, портфелни бошқариш - Дастурларни бошқариш бўйича кўрсатмалар";</a:t>
            </a:r>
          </a:p>
          <a:p>
            <a:pPr marL="714375" indent="-266700" algn="just">
              <a:buSzPct val="100000"/>
              <a:buFont typeface="Courier New" panose="02070309020205020404" pitchFamily="49" charset="0"/>
              <a:buChar char="o"/>
            </a:pPr>
            <a:r>
              <a:rPr lang="en-US" sz="1800" b="0" i="0" dirty="0" smtClean="0">
                <a:latin typeface="+mn-lt"/>
              </a:rPr>
              <a:t>ISO</a:t>
            </a:r>
            <a:r>
              <a:rPr lang="uz-Cyrl-UZ" sz="1800" b="0" i="0" dirty="0" smtClean="0">
                <a:latin typeface="+mn-lt"/>
              </a:rPr>
              <a:t> 21504 "Лойиҳа ва дастурларни бошқариш, портфелни бошқариш - Портфелни бошқариш бўйича кўрсатмалар";</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42531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98793"/>
            <a:ext cx="7947717" cy="3389467"/>
          </a:xfrm>
          <a:prstGeom prst="rect">
            <a:avLst/>
          </a:prstGeom>
        </p:spPr>
        <p:txBody>
          <a:bodyPr spcFirstLastPara="1" wrap="square" lIns="91425" tIns="91425" rIns="91425" bIns="91425" anchor="t" anchorCtr="0">
            <a:noAutofit/>
          </a:bodyPr>
          <a:lstStyle/>
          <a:p>
            <a:pPr marL="714375" indent="-266700" algn="just">
              <a:buSzPct val="100000"/>
              <a:buFont typeface="Courier New" panose="02070309020205020404" pitchFamily="49" charset="0"/>
              <a:buChar char="o"/>
            </a:pPr>
            <a:r>
              <a:rPr lang="en-US" sz="1800" b="0" i="0" dirty="0" smtClean="0">
                <a:latin typeface="+mn-lt"/>
              </a:rPr>
              <a:t>ISO</a:t>
            </a:r>
            <a:r>
              <a:rPr lang="uz-Cyrl-UZ" sz="1800" b="0" i="0" dirty="0" smtClean="0">
                <a:latin typeface="+mn-lt"/>
              </a:rPr>
              <a:t> 21505 "Лойиҳа ва дастурларни бошқариш, портфелни бошқариш - Бошқарув методологияси бўйича кўрсатмалар";</a:t>
            </a:r>
          </a:p>
          <a:p>
            <a:pPr marL="714375" indent="-266700" algn="just">
              <a:buSzPct val="100000"/>
              <a:buFont typeface="Courier New" panose="02070309020205020404" pitchFamily="49" charset="0"/>
              <a:buChar char="o"/>
            </a:pPr>
            <a:r>
              <a:rPr lang="en-US" sz="1800" b="0" i="0" dirty="0" smtClean="0">
                <a:latin typeface="+mn-lt"/>
              </a:rPr>
              <a:t>ISO</a:t>
            </a:r>
            <a:r>
              <a:rPr lang="uz-Cyrl-UZ" sz="1800" b="0" i="0" dirty="0" smtClean="0">
                <a:latin typeface="+mn-lt"/>
              </a:rPr>
              <a:t> / ТО 21506 "Лойиҳа ва дастурларни бошқариш, портфелни бошқариш - Луғат";</a:t>
            </a:r>
          </a:p>
          <a:p>
            <a:pPr marL="714375" indent="-266700" algn="just">
              <a:buSzPct val="100000"/>
              <a:buFont typeface="Courier New" panose="02070309020205020404" pitchFamily="49" charset="0"/>
              <a:buChar char="o"/>
            </a:pPr>
            <a:r>
              <a:rPr lang="en-US" sz="1800" b="0" i="0" dirty="0" smtClean="0">
                <a:latin typeface="+mn-lt"/>
              </a:rPr>
              <a:t>ISO</a:t>
            </a:r>
            <a:r>
              <a:rPr lang="uz-Cyrl-UZ" sz="1800" b="0" i="0" dirty="0" smtClean="0">
                <a:latin typeface="+mn-lt"/>
              </a:rPr>
              <a:t> 21508 "Лойиҳа ва дастурларни бошқаришда тугалланган ишларнинг нархини назорат қилиш";</a:t>
            </a:r>
          </a:p>
          <a:p>
            <a:pPr marL="714375" indent="-266700" algn="just">
              <a:buSzPct val="100000"/>
              <a:buFont typeface="Courier New" panose="02070309020205020404" pitchFamily="49" charset="0"/>
              <a:buChar char="o"/>
            </a:pPr>
            <a:r>
              <a:rPr lang="en-US" sz="1800" b="0" i="0" dirty="0" smtClean="0">
                <a:latin typeface="+mn-lt"/>
              </a:rPr>
              <a:t>ISO</a:t>
            </a:r>
            <a:r>
              <a:rPr lang="uz-Cyrl-UZ" sz="1800" b="0" i="0" dirty="0" smtClean="0">
                <a:latin typeface="+mn-lt"/>
              </a:rPr>
              <a:t> 21511 Лойиҳа ва дастурларни бошқариш учун ишни тақсимлаш жадвали</a:t>
            </a:r>
            <a:r>
              <a:rPr lang="ru-RU" sz="1800" b="0" i="0" dirty="0" smtClean="0">
                <a:latin typeface="+mn-lt"/>
              </a:rPr>
              <a:t>.</a:t>
            </a:r>
            <a:endParaRPr lang="ru-RU"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7"/>
            <a:ext cx="6591193"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ISO</a:t>
            </a:r>
            <a:r>
              <a:rPr lang="ru-RU" sz="3200" dirty="0" smtClean="0">
                <a:solidFill>
                  <a:srgbClr val="0070C0"/>
                </a:solidFill>
              </a:rPr>
              <a:t> </a:t>
            </a:r>
            <a:r>
              <a:rPr lang="ru-RU" sz="3200" dirty="0">
                <a:solidFill>
                  <a:srgbClr val="0070C0"/>
                </a:solidFill>
              </a:rPr>
              <a:t>21502:2020</a:t>
            </a:r>
          </a:p>
        </p:txBody>
      </p:sp>
    </p:spTree>
    <p:extLst>
      <p:ext uri="{BB962C8B-B14F-4D97-AF65-F5344CB8AC3E}">
        <p14:creationId xmlns:p14="http://schemas.microsoft.com/office/powerpoint/2010/main" val="227078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rgbClr val="0070C0"/>
                </a:solidFill>
              </a:rPr>
              <a:t>Фойдалангилган адабиётлар</a:t>
            </a:r>
          </a:p>
        </p:txBody>
      </p:sp>
      <p:sp>
        <p:nvSpPr>
          <p:cNvPr id="7" name="Прямоугольник 6"/>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366375737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rgbClr val="7030A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0" name="TextBox 9"/>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11" name="TextBox 10"/>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12" name="TextBox 11"/>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2431164176"/>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emelia template">
  <a:themeElements>
    <a:clrScheme name="Custom 347">
      <a:dk1>
        <a:srgbClr val="073763"/>
      </a:dk1>
      <a:lt1>
        <a:srgbClr val="FFFFFF"/>
      </a:lt1>
      <a:dk2>
        <a:srgbClr val="3F4247"/>
      </a:dk2>
      <a:lt2>
        <a:srgbClr val="CFD9E1"/>
      </a:lt2>
      <a:accent1>
        <a:srgbClr val="6FA8DC"/>
      </a:accent1>
      <a:accent2>
        <a:srgbClr val="0B5394"/>
      </a:accent2>
      <a:accent3>
        <a:srgbClr val="9FC5E8"/>
      </a:accent3>
      <a:accent4>
        <a:srgbClr val="CFD9E1"/>
      </a:accent4>
      <a:accent5>
        <a:srgbClr val="A1EFFF"/>
      </a:accent5>
      <a:accent6>
        <a:srgbClr val="5AB1C9"/>
      </a:accent6>
      <a:hlink>
        <a:srgbClr val="0B5394"/>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2953</TotalTime>
  <Words>2863</Words>
  <Application>Microsoft Office PowerPoint</Application>
  <PresentationFormat>Экран (16:9)</PresentationFormat>
  <Paragraphs>214</Paragraphs>
  <Slides>47</Slides>
  <Notes>47</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2</vt:i4>
      </vt:variant>
      <vt:variant>
        <vt:lpstr>Заголовки слайдов</vt:lpstr>
      </vt:variant>
      <vt:variant>
        <vt:i4>47</vt:i4>
      </vt:variant>
    </vt:vector>
  </HeadingPairs>
  <TitlesOfParts>
    <vt:vector size="61" baseType="lpstr">
      <vt:lpstr>Montserrat</vt:lpstr>
      <vt:lpstr>Roboto Regular</vt:lpstr>
      <vt:lpstr>Century Gothic</vt:lpstr>
      <vt:lpstr>Roboto</vt:lpstr>
      <vt:lpstr>Courier New</vt:lpstr>
      <vt:lpstr>Calibri Light</vt:lpstr>
      <vt:lpstr>Times New Roman</vt:lpstr>
      <vt:lpstr>Raleway</vt:lpstr>
      <vt:lpstr>Barlow</vt:lpstr>
      <vt:lpstr>Calibri</vt:lpstr>
      <vt:lpstr>Arial</vt:lpstr>
      <vt:lpstr>Verdana</vt:lpstr>
      <vt:lpstr>4_Тема Office</vt:lpstr>
      <vt:lpstr>Aemelia template</vt:lpstr>
      <vt:lpstr> Topic: ISO 21500:2021 Project Management Мавзу: ISO 21500:2021 Лойиҳа бошқаруви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145</cp:revision>
  <dcterms:modified xsi:type="dcterms:W3CDTF">2022-10-15T13:27:44Z</dcterms:modified>
</cp:coreProperties>
</file>